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8" r:id="rId3"/>
    <p:sldId id="257" r:id="rId4"/>
    <p:sldId id="266" r:id="rId5"/>
    <p:sldId id="267" r:id="rId6"/>
    <p:sldId id="258" r:id="rId7"/>
    <p:sldId id="272" r:id="rId8"/>
    <p:sldId id="273" r:id="rId9"/>
    <p:sldId id="265" r:id="rId10"/>
    <p:sldId id="271" r:id="rId11"/>
    <p:sldId id="274" r:id="rId12"/>
    <p:sldId id="269" r:id="rId13"/>
    <p:sldId id="261" r:id="rId14"/>
    <p:sldId id="263" r:id="rId15"/>
    <p:sldId id="262" r:id="rId16"/>
    <p:sldId id="275" r:id="rId17"/>
    <p:sldId id="276" r:id="rId18"/>
    <p:sldId id="264" r:id="rId19"/>
    <p:sldId id="277" r:id="rId20"/>
    <p:sldId id="278" r:id="rId21"/>
    <p:sldId id="279" r:id="rId22"/>
    <p:sldId id="259"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706" autoAdjust="0"/>
  </p:normalViewPr>
  <p:slideViewPr>
    <p:cSldViewPr>
      <p:cViewPr>
        <p:scale>
          <a:sx n="85" d="100"/>
          <a:sy n="85" d="100"/>
        </p:scale>
        <p:origin x="-86" y="-16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7BF52C-BC58-4C4B-9462-29595D1AECD5}" type="datetimeFigureOut">
              <a:rPr lang="pt-BR" smtClean="0"/>
              <a:pPr/>
              <a:t>06/05/2015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FBD33-C5A4-49CD-A94D-2EDA60D81903}" type="slidenum">
              <a:rPr lang="pt-BR" smtClean="0"/>
              <a:pPr/>
              <a:t>‹nº›</a:t>
            </a:fld>
            <a:endParaRPr lang="pt-BR"/>
          </a:p>
        </p:txBody>
      </p:sp>
    </p:spTree>
    <p:extLst>
      <p:ext uri="{BB962C8B-B14F-4D97-AF65-F5344CB8AC3E}">
        <p14:creationId xmlns:p14="http://schemas.microsoft.com/office/powerpoint/2010/main" val="1844721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Grp="1"/>
          </p:cNvSpPr>
          <p:nvPr>
            <p:ph type="sldNum" sz="quarter" idx="8"/>
          </p:nvPr>
        </p:nvSpPr>
        <p:spPr>
          <a:xfrm>
            <a:off x="0" y="0"/>
            <a:ext cx="360" cy="360"/>
          </a:xfrm>
        </p:spPr>
        <p:txBody>
          <a:bodyPr wrap="square" lIns="90000" tIns="45000" rIns="90000" bIns="45000" anchor="t"/>
          <a:lstStyle/>
          <a:p>
            <a:pPr lvl="0" algn="l" hangingPunct="1"/>
            <a:fld id="{F7665FC5-30EA-4BDC-9144-523B0A52A18F}" type="slidenum">
              <a:rPr/>
              <a:pPr lvl="0" algn="l" hangingPunct="1"/>
              <a:t>13</a:t>
            </a:fld>
            <a:endParaRPr lang="pt-BR" sz="1200">
              <a:solidFill>
                <a:srgbClr val="000000"/>
              </a:solidFill>
              <a:latin typeface="Arial" pitchFamily="18"/>
              <a:ea typeface="MS PGothic" pitchFamily="1"/>
              <a:cs typeface="+mn-cs" pitchFamily="2"/>
            </a:endParaRPr>
          </a:p>
        </p:txBody>
      </p:sp>
      <p:sp>
        <p:nvSpPr>
          <p:cNvPr id="3" name="Rectangle 2"/>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4" name="Rectangle 3"/>
          <p:cNvSpPr txBox="1">
            <a:spLocks noGrp="1"/>
          </p:cNvSpPr>
          <p:nvPr>
            <p:ph type="body" sz="quarter" idx="1"/>
          </p:nvPr>
        </p:nvSpPr>
        <p:spPr>
          <a:xfrm>
            <a:off x="0" y="0"/>
            <a:ext cx="360" cy="360"/>
          </a:xfrm>
        </p:spPr>
        <p:txBody>
          <a:bodyPr wrap="square" lIns="90000" tIns="45000" rIns="90000" bIns="45000" anchor="t">
            <a:normAutofit fontScale="25000" lnSpcReduction="20000"/>
          </a:bodyPr>
          <a:lstStyle/>
          <a:p>
            <a:pPr lvl="0"/>
            <a:endParaRPr lang="pt-BR"/>
          </a:p>
        </p:txBody>
      </p:sp>
    </p:spTree>
    <p:extLst>
      <p:ext uri="{BB962C8B-B14F-4D97-AF65-F5344CB8AC3E}">
        <p14:creationId xmlns:p14="http://schemas.microsoft.com/office/powerpoint/2010/main" val="1649385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7205F262-B333-4EF9-9BCA-44AD03A3B50B}" type="datetimeFigureOut">
              <a:rPr lang="pt-BR" smtClean="0"/>
              <a:pPr/>
              <a:t>06/05/2015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19639C5-D3F2-4DF4-BE89-A4F0F65D936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5F262-B333-4EF9-9BCA-44AD03A3B50B}" type="datetimeFigureOut">
              <a:rPr lang="pt-BR" smtClean="0"/>
              <a:pPr/>
              <a:t>06/05/2015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9639C5-D3F2-4DF4-BE89-A4F0F65D936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na.beatriz.araujo@usp.br" TargetMode="External"/><Relationship Id="rId3" Type="http://schemas.openxmlformats.org/officeDocument/2006/relationships/hyperlink" Target="mailto:rosecpq@usp.br" TargetMode="External"/><Relationship Id="rId7" Type="http://schemas.openxmlformats.org/officeDocument/2006/relationships/hyperlink" Target="mailto:mayara.novais@usp.br" TargetMode="External"/><Relationship Id="rId2" Type="http://schemas.openxmlformats.org/officeDocument/2006/relationships/hyperlink" Target="mailto:vagnergo@usp.br" TargetMode="External"/><Relationship Id="rId1" Type="http://schemas.openxmlformats.org/officeDocument/2006/relationships/slideLayout" Target="../slideLayouts/slideLayout1.xml"/><Relationship Id="rId6" Type="http://schemas.openxmlformats.org/officeDocument/2006/relationships/hyperlink" Target="mailto:marieltt@usp.br" TargetMode="External"/><Relationship Id="rId5" Type="http://schemas.openxmlformats.org/officeDocument/2006/relationships/hyperlink" Target="mailto:hmachado@usp.br" TargetMode="External"/><Relationship Id="rId4" Type="http://schemas.openxmlformats.org/officeDocument/2006/relationships/hyperlink" Target="mailto:asguima@usp.b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revistaforum.com.br/quilombo/2012/10/25/programa-de-bonus-da-usp-nao-reduz-desigualdades-racia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gemaa.iesp.uerj.br/" TargetMode="External"/><Relationship Id="rId2" Type="http://schemas.openxmlformats.org/officeDocument/2006/relationships/hyperlink" Target="http://www.redeacaoafirmativa.ceao.ufba.br/index.php/rede" TargetMode="External"/><Relationship Id="rId1" Type="http://schemas.openxmlformats.org/officeDocument/2006/relationships/slideLayout" Target="../slideLayouts/slideLayout2.xml"/><Relationship Id="rId4" Type="http://schemas.openxmlformats.org/officeDocument/2006/relationships/hyperlink" Target="http://www.fflch.usp.br/sociologia/asa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806847"/>
            <a:ext cx="7772400" cy="1758057"/>
          </a:xfrm>
        </p:spPr>
        <p:txBody>
          <a:bodyPr>
            <a:noAutofit/>
          </a:bodyPr>
          <a:lstStyle/>
          <a:p>
            <a:r>
              <a:rPr lang="pt-BR" sz="3200" dirty="0" smtClean="0"/>
              <a:t>Subsídios para uma discussão sobre cotas étnico-raciais na USP -</a:t>
            </a:r>
            <a:br>
              <a:rPr lang="pt-BR" sz="3200" dirty="0" smtClean="0"/>
            </a:br>
            <a:r>
              <a:rPr lang="pt-BR" sz="3200" dirty="0" smtClean="0"/>
              <a:t>Congregação da FFLCH </a:t>
            </a:r>
            <a:br>
              <a:rPr lang="pt-BR" sz="3200" dirty="0" smtClean="0"/>
            </a:br>
            <a:endParaRPr lang="pt-BR" sz="3200" dirty="0"/>
          </a:p>
        </p:txBody>
      </p:sp>
      <p:sp>
        <p:nvSpPr>
          <p:cNvPr id="3" name="Subtítulo 2"/>
          <p:cNvSpPr>
            <a:spLocks noGrp="1"/>
          </p:cNvSpPr>
          <p:nvPr>
            <p:ph type="subTitle" idx="1"/>
          </p:nvPr>
        </p:nvSpPr>
        <p:spPr>
          <a:xfrm>
            <a:off x="539552" y="2924944"/>
            <a:ext cx="8064896" cy="2592288"/>
          </a:xfrm>
        </p:spPr>
        <p:txBody>
          <a:bodyPr>
            <a:noAutofit/>
          </a:bodyPr>
          <a:lstStyle/>
          <a:p>
            <a:r>
              <a:rPr lang="pt-BR" sz="1600" dirty="0" smtClean="0">
                <a:solidFill>
                  <a:schemeClr val="tx1"/>
                </a:solidFill>
              </a:rPr>
              <a:t>Comissão </a:t>
            </a:r>
            <a:r>
              <a:rPr lang="pt-BR" sz="1600" i="1" dirty="0" smtClean="0">
                <a:solidFill>
                  <a:schemeClr val="tx1"/>
                </a:solidFill>
              </a:rPr>
              <a:t>ad </a:t>
            </a:r>
            <a:r>
              <a:rPr lang="pt-BR" sz="1600" i="1" dirty="0" err="1" smtClean="0">
                <a:solidFill>
                  <a:schemeClr val="tx1"/>
                </a:solidFill>
              </a:rPr>
              <a:t>hoc</a:t>
            </a:r>
            <a:r>
              <a:rPr lang="pt-BR" sz="1600" i="1" dirty="0" smtClean="0">
                <a:solidFill>
                  <a:schemeClr val="tx1"/>
                </a:solidFill>
              </a:rPr>
              <a:t>:</a:t>
            </a:r>
          </a:p>
          <a:p>
            <a:endParaRPr lang="pt-BR" sz="1600" dirty="0" smtClean="0">
              <a:solidFill>
                <a:schemeClr val="tx1"/>
              </a:solidFill>
            </a:endParaRPr>
          </a:p>
          <a:p>
            <a:r>
              <a:rPr lang="pt-BR" sz="1600" dirty="0" smtClean="0">
                <a:solidFill>
                  <a:schemeClr val="tx1"/>
                </a:solidFill>
              </a:rPr>
              <a:t>Prof</a:t>
            </a:r>
            <a:r>
              <a:rPr lang="pt-BR" sz="1600" dirty="0">
                <a:solidFill>
                  <a:schemeClr val="tx1"/>
                </a:solidFill>
              </a:rPr>
              <a:t>. Dr. Vagner Gonçalves da Silva (DA) </a:t>
            </a:r>
            <a:r>
              <a:rPr lang="pt-BR" sz="1600" dirty="0">
                <a:solidFill>
                  <a:schemeClr val="tx1"/>
                </a:solidFill>
                <a:hlinkClick r:id="rId2"/>
              </a:rPr>
              <a:t>vagnergo@usp.br</a:t>
            </a:r>
            <a:r>
              <a:rPr lang="pt-BR" sz="1600" dirty="0">
                <a:solidFill>
                  <a:schemeClr val="tx1"/>
                </a:solidFill>
              </a:rPr>
              <a:t> </a:t>
            </a:r>
          </a:p>
          <a:p>
            <a:r>
              <a:rPr lang="pt-BR" sz="1600" dirty="0" err="1">
                <a:solidFill>
                  <a:schemeClr val="tx1"/>
                </a:solidFill>
              </a:rPr>
              <a:t>Profa</a:t>
            </a:r>
            <a:r>
              <a:rPr lang="pt-BR" sz="1600" dirty="0">
                <a:solidFill>
                  <a:schemeClr val="tx1"/>
                </a:solidFill>
              </a:rPr>
              <a:t>. Dra. Rosangela </a:t>
            </a:r>
            <a:r>
              <a:rPr lang="pt-BR" sz="1600" dirty="0" err="1">
                <a:solidFill>
                  <a:schemeClr val="tx1"/>
                </a:solidFill>
              </a:rPr>
              <a:t>Sarteschi</a:t>
            </a:r>
            <a:r>
              <a:rPr lang="pt-BR" sz="1600" dirty="0">
                <a:solidFill>
                  <a:schemeClr val="tx1"/>
                </a:solidFill>
              </a:rPr>
              <a:t> (DLCV) </a:t>
            </a:r>
            <a:r>
              <a:rPr lang="pt-BR" sz="1600" dirty="0">
                <a:solidFill>
                  <a:schemeClr val="tx1"/>
                </a:solidFill>
                <a:hlinkClick r:id="rId3"/>
              </a:rPr>
              <a:t>rosecpq@usp.br</a:t>
            </a:r>
            <a:r>
              <a:rPr lang="pt-BR" sz="1600" dirty="0">
                <a:solidFill>
                  <a:schemeClr val="tx1"/>
                </a:solidFill>
              </a:rPr>
              <a:t> </a:t>
            </a:r>
          </a:p>
          <a:p>
            <a:r>
              <a:rPr lang="pt-BR" sz="1600" dirty="0">
                <a:solidFill>
                  <a:schemeClr val="tx1"/>
                </a:solidFill>
              </a:rPr>
              <a:t>Prof. Dr. Antonio Sérgio Alfredo Guimarães (DS) asguima@usp.br - </a:t>
            </a:r>
            <a:r>
              <a:rPr lang="pt-BR" sz="1600" dirty="0">
                <a:solidFill>
                  <a:schemeClr val="tx1"/>
                </a:solidFill>
                <a:hlinkClick r:id="rId4"/>
              </a:rPr>
              <a:t>asguima@usp.br</a:t>
            </a:r>
            <a:r>
              <a:rPr lang="pt-BR" sz="1600" dirty="0">
                <a:solidFill>
                  <a:schemeClr val="tx1"/>
                </a:solidFill>
              </a:rPr>
              <a:t> </a:t>
            </a:r>
          </a:p>
          <a:p>
            <a:r>
              <a:rPr lang="pt-BR" sz="1600" dirty="0" err="1">
                <a:solidFill>
                  <a:schemeClr val="tx1"/>
                </a:solidFill>
              </a:rPr>
              <a:t>Profa</a:t>
            </a:r>
            <a:r>
              <a:rPr lang="pt-BR" sz="1600" dirty="0">
                <a:solidFill>
                  <a:schemeClr val="tx1"/>
                </a:solidFill>
              </a:rPr>
              <a:t>. Dra. Maria Helena Pereira Toledo Machado (DH) </a:t>
            </a:r>
            <a:r>
              <a:rPr lang="pt-BR" sz="1600" dirty="0">
                <a:solidFill>
                  <a:schemeClr val="tx1"/>
                </a:solidFill>
                <a:hlinkClick r:id="rId5"/>
              </a:rPr>
              <a:t>hmachado@usp.br</a:t>
            </a:r>
            <a:endParaRPr lang="pt-BR" sz="1600" dirty="0">
              <a:solidFill>
                <a:schemeClr val="tx1"/>
              </a:solidFill>
            </a:endParaRPr>
          </a:p>
          <a:p>
            <a:r>
              <a:rPr lang="pt-BR" sz="1600" dirty="0">
                <a:solidFill>
                  <a:schemeClr val="tx1"/>
                </a:solidFill>
              </a:rPr>
              <a:t>Sra. Marie </a:t>
            </a:r>
            <a:r>
              <a:rPr lang="pt-BR" sz="1600" dirty="0" err="1">
                <a:solidFill>
                  <a:schemeClr val="tx1"/>
                </a:solidFill>
              </a:rPr>
              <a:t>Marcia</a:t>
            </a:r>
            <a:r>
              <a:rPr lang="pt-BR" sz="1600" dirty="0">
                <a:solidFill>
                  <a:schemeClr val="tx1"/>
                </a:solidFill>
              </a:rPr>
              <a:t> Pedroso – representante dos funcionários </a:t>
            </a:r>
            <a:r>
              <a:rPr lang="pt-BR" sz="1600" dirty="0">
                <a:solidFill>
                  <a:schemeClr val="tx1"/>
                </a:solidFill>
                <a:hlinkClick r:id="rId6"/>
              </a:rPr>
              <a:t>marieltt@usp.br</a:t>
            </a:r>
            <a:endParaRPr lang="pt-BR" sz="1600" dirty="0">
              <a:solidFill>
                <a:schemeClr val="tx1"/>
              </a:solidFill>
            </a:endParaRPr>
          </a:p>
          <a:p>
            <a:r>
              <a:rPr lang="pt-BR" sz="1600" dirty="0">
                <a:solidFill>
                  <a:schemeClr val="tx1"/>
                </a:solidFill>
              </a:rPr>
              <a:t>Mayara Souza Novais (titular), diretora do DCE </a:t>
            </a:r>
            <a:r>
              <a:rPr lang="pt-BR" sz="1600" dirty="0" smtClean="0">
                <a:solidFill>
                  <a:schemeClr val="tx1"/>
                </a:solidFill>
                <a:hlinkClick r:id="rId7"/>
              </a:rPr>
              <a:t>mayara.novais@usp.br</a:t>
            </a:r>
            <a:endParaRPr lang="pt-BR" sz="1600" dirty="0" smtClean="0">
              <a:solidFill>
                <a:schemeClr val="tx1"/>
              </a:solidFill>
            </a:endParaRPr>
          </a:p>
          <a:p>
            <a:r>
              <a:rPr lang="pt-BR" sz="1600" dirty="0" smtClean="0">
                <a:solidFill>
                  <a:schemeClr val="tx1"/>
                </a:solidFill>
              </a:rPr>
              <a:t>Ana </a:t>
            </a:r>
            <a:r>
              <a:rPr lang="pt-BR" sz="1600" dirty="0">
                <a:solidFill>
                  <a:schemeClr val="tx1"/>
                </a:solidFill>
              </a:rPr>
              <a:t>Beatriz </a:t>
            </a:r>
            <a:r>
              <a:rPr lang="pt-BR" sz="1600" dirty="0" err="1">
                <a:solidFill>
                  <a:schemeClr val="tx1"/>
                </a:solidFill>
              </a:rPr>
              <a:t>Cursino</a:t>
            </a:r>
            <a:r>
              <a:rPr lang="pt-BR" sz="1600" dirty="0">
                <a:solidFill>
                  <a:schemeClr val="tx1"/>
                </a:solidFill>
              </a:rPr>
              <a:t> de Araujo (suplente) </a:t>
            </a:r>
            <a:r>
              <a:rPr lang="pt-BR" sz="1600" dirty="0" smtClean="0">
                <a:solidFill>
                  <a:schemeClr val="tx1"/>
                </a:solidFill>
                <a:hlinkClick r:id="rId8"/>
              </a:rPr>
              <a:t>ana.beatriz.araujo@usp.br</a:t>
            </a:r>
            <a:endParaRPr lang="pt-BR" sz="1600" dirty="0" smtClean="0">
              <a:solidFill>
                <a:schemeClr val="tx1"/>
              </a:solidFill>
            </a:endParaRPr>
          </a:p>
          <a:p>
            <a:endParaRPr lang="pt-BR" sz="1000" dirty="0">
              <a:solidFill>
                <a:schemeClr val="tx1"/>
              </a:solidFill>
            </a:endParaRPr>
          </a:p>
          <a:p>
            <a:endParaRPr lang="pt-BR" sz="1000" dirty="0" smtClean="0"/>
          </a:p>
          <a:p>
            <a:endParaRPr lang="pt-BR" sz="1000" dirty="0"/>
          </a:p>
          <a:p>
            <a:r>
              <a:rPr lang="pt-BR" sz="1000" dirty="0"/>
              <a:t/>
            </a:r>
            <a:br>
              <a:rPr lang="pt-BR" sz="1000" dirty="0"/>
            </a:br>
            <a:endParaRPr lang="pt-B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229600" cy="6120680"/>
          </a:xfrm>
        </p:spPr>
        <p:txBody>
          <a:bodyPr>
            <a:normAutofit fontScale="25000" lnSpcReduction="20000"/>
          </a:bodyPr>
          <a:lstStyle/>
          <a:p>
            <a:pPr marL="0" indent="0">
              <a:buNone/>
            </a:pPr>
            <a:r>
              <a:rPr lang="pt-BR" sz="8000" b="1" dirty="0" smtClean="0"/>
              <a:t>Pronunciamentos do STF</a:t>
            </a:r>
            <a:endParaRPr lang="pt-BR" sz="8000" dirty="0"/>
          </a:p>
          <a:p>
            <a:pPr>
              <a:buNone/>
            </a:pPr>
            <a:endParaRPr lang="pt-BR" sz="8000" dirty="0"/>
          </a:p>
          <a:p>
            <a:pPr marL="0" indent="0">
              <a:buNone/>
            </a:pPr>
            <a:r>
              <a:rPr lang="pt-BR" sz="8000" dirty="0"/>
              <a:t>De acordo com o artigo 5o, </a:t>
            </a:r>
            <a:r>
              <a:rPr lang="pt-BR" sz="8000" i="1" dirty="0"/>
              <a:t>caput, </a:t>
            </a:r>
            <a:r>
              <a:rPr lang="pt-BR" sz="8000" dirty="0"/>
              <a:t>da Constituição, </a:t>
            </a:r>
            <a:r>
              <a:rPr lang="pt-BR" sz="8000" i="1" dirty="0"/>
              <a:t>"todos são iguais perante a lei, sem distinção de qualquer natureza". </a:t>
            </a:r>
            <a:r>
              <a:rPr lang="pt-BR" sz="8000" dirty="0"/>
              <a:t>Com essa expressão o legislador constituinte originário acolheu a ideia – que vem da tradição liberal, especialmente da Declaração do Homem e do Cidadão francesa de 1789 - de que ao Estado não é dado fazer qualquer distinção entre aqueles que se encontram sob seu abrigo.</a:t>
            </a:r>
          </a:p>
          <a:p>
            <a:pPr marL="0" indent="0">
              <a:buNone/>
            </a:pPr>
            <a:r>
              <a:rPr lang="pt-BR" sz="8000" dirty="0"/>
              <a:t> </a:t>
            </a:r>
          </a:p>
          <a:p>
            <a:pPr marL="0" indent="0">
              <a:buNone/>
            </a:pPr>
            <a:r>
              <a:rPr lang="pt-BR" sz="8000" dirty="0"/>
              <a:t>É escusado dizer que o constituinte de 1988 – dada toda a evolução política, doutrinária e jurisprudencial pela qual passou esse conceito - não se restringiu apenas a proclamar solenemente, em palavras grandiloquentes, a igualdade de todos diante da lei.</a:t>
            </a:r>
          </a:p>
          <a:p>
            <a:pPr marL="0" indent="0">
              <a:buNone/>
            </a:pPr>
            <a:r>
              <a:rPr lang="pt-BR" sz="8000" dirty="0"/>
              <a:t>[…</a:t>
            </a:r>
            <a:r>
              <a:rPr lang="pt-BR" sz="8000" dirty="0" smtClean="0"/>
              <a:t>]</a:t>
            </a:r>
            <a:r>
              <a:rPr lang="pt-BR" sz="8000" dirty="0"/>
              <a:t> </a:t>
            </a:r>
          </a:p>
          <a:p>
            <a:pPr marL="0" indent="0">
              <a:buNone/>
            </a:pPr>
            <a:r>
              <a:rPr lang="pt-BR" sz="8000" dirty="0"/>
              <a:t>Para possibilitar que a igualdade material entre as pessoas seja levada a efeito, o Estado pode lançar mão seja de políticas de cunho universalista, que abrangem um número indeterminado de indivíduos, mediante ações de natureza estrutural, seja de ações afirmativas, que atingem grupos sociais determinados, de maneira pontual, atribuindo a estes certas vantagens, por um tempo limitado, de modo a permitir-lhes a superação de desigualdades decorrentes de situações históricas particulares.</a:t>
            </a:r>
          </a:p>
          <a:p>
            <a:pPr marL="0" indent="0">
              <a:buNone/>
            </a:pPr>
            <a:r>
              <a:rPr lang="pt-BR" sz="8000" dirty="0"/>
              <a:t>[…</a:t>
            </a:r>
            <a:r>
              <a:rPr lang="pt-BR" sz="8000" dirty="0" smtClean="0"/>
              <a:t>]</a:t>
            </a:r>
            <a:r>
              <a:rPr lang="pt-BR" sz="8000" dirty="0"/>
              <a:t> </a:t>
            </a:r>
          </a:p>
          <a:p>
            <a:pPr marL="0" indent="0">
              <a:buNone/>
            </a:pPr>
            <a:endParaRPr lang="pt-BR" sz="5600" dirty="0"/>
          </a:p>
          <a:p>
            <a:endParaRPr lang="en-US" dirty="0"/>
          </a:p>
        </p:txBody>
      </p:sp>
    </p:spTree>
    <p:extLst>
      <p:ext uri="{BB962C8B-B14F-4D97-AF65-F5344CB8AC3E}">
        <p14:creationId xmlns:p14="http://schemas.microsoft.com/office/powerpoint/2010/main" val="980182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584096"/>
            <a:ext cx="8280920" cy="5509200"/>
          </a:xfrm>
          <a:prstGeom prst="rect">
            <a:avLst/>
          </a:prstGeom>
        </p:spPr>
        <p:txBody>
          <a:bodyPr wrap="square">
            <a:spAutoFit/>
          </a:bodyPr>
          <a:lstStyle/>
          <a:p>
            <a:r>
              <a:rPr lang="pt-BR" sz="2000" dirty="0" smtClean="0"/>
              <a:t>A adoção de tais políticas, que levam à superação de uma perspectiva meramente formal do princípio da isonomia, integra o próprio cerne do conceito de democracia, regime no qual, para usar as palavras de </a:t>
            </a:r>
            <a:r>
              <a:rPr lang="pt-BR" sz="2000" dirty="0" err="1" smtClean="0"/>
              <a:t>Boaventura</a:t>
            </a:r>
            <a:r>
              <a:rPr lang="pt-BR" sz="2000" dirty="0" smtClean="0"/>
              <a:t> de Sousa Santos,</a:t>
            </a:r>
          </a:p>
          <a:p>
            <a:pPr>
              <a:buNone/>
            </a:pPr>
            <a:endParaRPr lang="pt-BR" sz="2000" dirty="0" smtClean="0"/>
          </a:p>
          <a:p>
            <a:r>
              <a:rPr lang="pt-BR" sz="2000" dirty="0" smtClean="0"/>
              <a:t> “(...) </a:t>
            </a:r>
            <a:r>
              <a:rPr lang="pt-BR" sz="2000" i="1" dirty="0" smtClean="0"/>
              <a:t>temos o direito a ser iguais quando a nossa diferença nos inferioriza; e temos o direito a ser diferentes quando a nossa igualdade nos descaracteriza. Daí a necessidade de uma igualdade que reconheça as diferenças e de uma diferença que não produza, alimente ou reproduza as desigualdades </a:t>
            </a:r>
            <a:r>
              <a:rPr lang="pt-BR" sz="2000" dirty="0" smtClean="0"/>
              <a:t>”. </a:t>
            </a:r>
          </a:p>
          <a:p>
            <a:pPr>
              <a:buNone/>
            </a:pPr>
            <a:endParaRPr lang="pt-BR" sz="2000" dirty="0" smtClean="0"/>
          </a:p>
          <a:p>
            <a:pPr>
              <a:buNone/>
            </a:pPr>
            <a:r>
              <a:rPr lang="pt-BR" sz="2000" dirty="0" smtClean="0"/>
              <a:t> </a:t>
            </a:r>
          </a:p>
          <a:p>
            <a:r>
              <a:rPr lang="pt-BR" sz="2000" dirty="0" smtClean="0"/>
              <a:t>Segundo Dalmo de Abreu Dallari, </a:t>
            </a:r>
          </a:p>
          <a:p>
            <a:pPr>
              <a:buNone/>
            </a:pPr>
            <a:endParaRPr lang="pt-BR" sz="2000" dirty="0" smtClean="0"/>
          </a:p>
          <a:p>
            <a:r>
              <a:rPr lang="pt-BR" sz="2000" dirty="0" smtClean="0"/>
              <a:t> “O </a:t>
            </a:r>
            <a:r>
              <a:rPr lang="pt-BR" sz="2000" i="1" dirty="0" smtClean="0"/>
              <a:t>que não se admite é a desigualdade no ponto de partida, que assegura tudo a alguns, desde a melhor condição econômica até o melhor preparo intelectual, negando tudo a outros, mantendo os primeiros em situação de privilégio, mesmo que sejam socialmente inúteis ou negativos” </a:t>
            </a:r>
            <a:r>
              <a:rPr lang="pt-BR" sz="2000" dirty="0" smtClean="0"/>
              <a:t>. </a:t>
            </a:r>
          </a:p>
          <a:p>
            <a:pPr>
              <a:buNone/>
            </a:pPr>
            <a:r>
              <a:rPr lang="pt-BR" sz="1200" dirty="0" smtClean="0"/>
              <a:t> </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87213"/>
            <a:ext cx="8229600" cy="4525963"/>
          </a:xfrm>
        </p:spPr>
        <p:txBody>
          <a:bodyPr>
            <a:normAutofit/>
          </a:bodyPr>
          <a:lstStyle/>
          <a:p>
            <a:r>
              <a:rPr lang="pt-BR" sz="2000" u="sng" dirty="0" smtClean="0"/>
              <a:t>Principais formas de ações afirmativas utilizadas pelas universidades e pelo Ministério da Educação entre 2003 e 2012</a:t>
            </a:r>
          </a:p>
          <a:p>
            <a:pPr>
              <a:buNone/>
            </a:pPr>
            <a:endParaRPr lang="pt-BR" sz="2000" u="sng" dirty="0" smtClean="0">
              <a:solidFill>
                <a:srgbClr val="FF0000"/>
              </a:solidFill>
            </a:endParaRPr>
          </a:p>
          <a:p>
            <a:pPr lvl="0"/>
            <a:r>
              <a:rPr lang="pt-BR" sz="2000" b="1" dirty="0" smtClean="0"/>
              <a:t>Cotas </a:t>
            </a:r>
            <a:r>
              <a:rPr lang="pt-BR" sz="2000" dirty="0" smtClean="0"/>
              <a:t>(reserva de um percentual das vagas existentes) [47%]</a:t>
            </a:r>
          </a:p>
          <a:p>
            <a:pPr lvl="0"/>
            <a:r>
              <a:rPr lang="pt-BR" sz="2000" b="1" dirty="0" smtClean="0"/>
              <a:t>Bônus</a:t>
            </a:r>
            <a:r>
              <a:rPr lang="pt-BR" sz="2000" dirty="0" smtClean="0"/>
              <a:t> (acréscimo de nota) [12%]</a:t>
            </a:r>
          </a:p>
          <a:p>
            <a:pPr lvl="0"/>
            <a:r>
              <a:rPr lang="pt-BR" sz="2000" b="1" dirty="0" smtClean="0"/>
              <a:t>Criação de vagas </a:t>
            </a:r>
            <a:r>
              <a:rPr lang="pt-BR" sz="2000" dirty="0" smtClean="0"/>
              <a:t>reservadas em certos cursos [9%]</a:t>
            </a:r>
          </a:p>
          <a:p>
            <a:pPr lvl="0"/>
            <a:r>
              <a:rPr lang="pt-BR" sz="2000" b="1" dirty="0" smtClean="0"/>
              <a:t>Expansão de vagas </a:t>
            </a:r>
            <a:r>
              <a:rPr lang="pt-BR" sz="2000" dirty="0" smtClean="0"/>
              <a:t>com cotas em campus existentes</a:t>
            </a:r>
          </a:p>
          <a:p>
            <a:pPr lvl="0"/>
            <a:r>
              <a:rPr lang="pt-BR" sz="2000" b="1" dirty="0" smtClean="0"/>
              <a:t>Criação de novos campi </a:t>
            </a:r>
            <a:r>
              <a:rPr lang="pt-BR" sz="2000" dirty="0" smtClean="0"/>
              <a:t>e de novas universidades com vagas reservadas</a:t>
            </a:r>
          </a:p>
          <a:p>
            <a:pPr lvl="0"/>
            <a:r>
              <a:rPr lang="pt-BR" sz="2000" b="1" dirty="0" smtClean="0"/>
              <a:t>PROUNI </a:t>
            </a:r>
            <a:r>
              <a:rPr lang="pt-BR" sz="2000" dirty="0" smtClean="0"/>
              <a:t>(bolsas em universidades particulares</a:t>
            </a:r>
            <a:r>
              <a:rPr lang="pt-BR" sz="1400" dirty="0" smtClean="0"/>
              <a:t>)</a:t>
            </a:r>
            <a:endParaRPr lang="en-US" dirty="0"/>
          </a:p>
        </p:txBody>
      </p:sp>
    </p:spTree>
    <p:extLst>
      <p:ext uri="{BB962C8B-B14F-4D97-AF65-F5344CB8AC3E}">
        <p14:creationId xmlns:p14="http://schemas.microsoft.com/office/powerpoint/2010/main" val="3405810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pt-BR" sz="2000" b="1" u="sng" dirty="0" smtClean="0">
                <a:latin typeface="Calibri" pitchFamily="34" charset="0"/>
                <a:ea typeface="MS PGothic" pitchFamily="1"/>
              </a:rPr>
              <a:t>Ações afirmativas empregadas por universidades brasileiras antes da Lei 12.711, de 29 de agosto de 2012</a:t>
            </a:r>
            <a:endParaRPr lang="pt-BR" sz="2000" b="1" u="sng" dirty="0">
              <a:latin typeface="Calibri" pitchFamily="34" charset="0"/>
              <a:ea typeface="MS PGothic" pitchFamily="1"/>
            </a:endParaRPr>
          </a:p>
        </p:txBody>
      </p:sp>
      <p:pic>
        <p:nvPicPr>
          <p:cNvPr id="3" name="Picture 3"/>
          <p:cNvPicPr>
            <a:picLocks noChangeAspect="1"/>
          </p:cNvPicPr>
          <p:nvPr/>
        </p:nvPicPr>
        <p:blipFill>
          <a:blip r:embed="rId3" cstate="print">
            <a:alphaModFix/>
            <a:lum/>
          </a:blip>
          <a:srcRect/>
          <a:stretch>
            <a:fillRect/>
          </a:stretch>
        </p:blipFill>
        <p:spPr>
          <a:xfrm>
            <a:off x="257145" y="1268760"/>
            <a:ext cx="8903835" cy="4896544"/>
          </a:xfrm>
          <a:prstGeom prst="rect">
            <a:avLst/>
          </a:prstGeom>
          <a:noFill/>
          <a:ln>
            <a:noFill/>
          </a:ln>
        </p:spPr>
      </p:pic>
      <p:sp>
        <p:nvSpPr>
          <p:cNvPr id="4" name="TextBox 1"/>
          <p:cNvSpPr/>
          <p:nvPr/>
        </p:nvSpPr>
        <p:spPr>
          <a:xfrm>
            <a:off x="7443450" y="6248709"/>
            <a:ext cx="1305014" cy="2766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5000" rIns="90000" bIns="45000" anchor="t"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l" rtl="0" hangingPunct="1">
              <a:lnSpc>
                <a:spcPct val="100000"/>
              </a:lnSpc>
              <a:spcBef>
                <a:spcPts val="0"/>
              </a:spcBef>
              <a:spcAft>
                <a:spcPts val="0"/>
              </a:spcAft>
              <a:buNone/>
              <a:tabLst/>
            </a:pPr>
            <a:r>
              <a:rPr lang="pt-BR" sz="1200" b="0" i="0" u="none" strike="noStrike" kern="1200" spc="0" dirty="0" smtClean="0">
                <a:ln>
                  <a:noFill/>
                </a:ln>
                <a:solidFill>
                  <a:srgbClr val="000000"/>
                </a:solidFill>
                <a:latin typeface="Tahoma" pitchFamily="34"/>
                <a:ea typeface="MS PGothic" pitchFamily="1"/>
                <a:cs typeface="Mangal" pitchFamily="2"/>
              </a:rPr>
              <a:t>FONTE: </a:t>
            </a:r>
            <a:r>
              <a:rPr lang="pt-BR" sz="1200" b="0" i="0" u="none" strike="noStrike" kern="1200" spc="0" dirty="0">
                <a:ln>
                  <a:noFill/>
                </a:ln>
                <a:solidFill>
                  <a:srgbClr val="000000"/>
                </a:solidFill>
                <a:latin typeface="Tahoma" pitchFamily="34"/>
                <a:ea typeface="MS PGothic" pitchFamily="1"/>
                <a:cs typeface="Mangal" pitchFamily="2"/>
              </a:rPr>
              <a:t>NIREMA</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0" y="404664"/>
            <a:ext cx="9144000" cy="6463308"/>
          </a:xfrm>
          <a:prstGeom prst="rect">
            <a:avLst/>
          </a:prstGeom>
        </p:spPr>
        <p:txBody>
          <a:bodyPr wrap="square">
            <a:spAutoFit/>
          </a:bodyPr>
          <a:lstStyle/>
          <a:p>
            <a:r>
              <a:rPr lang="pt-BR" sz="2000" b="1" u="sng" dirty="0" smtClean="0"/>
              <a:t>Beneficiários das ações afirmativas nas universidades brasileiras antes da lei de cotas</a:t>
            </a:r>
          </a:p>
          <a:p>
            <a:pPr lvl="0"/>
            <a:endParaRPr lang="pt-BR" sz="2000" dirty="0" smtClean="0"/>
          </a:p>
          <a:p>
            <a:pPr lvl="0"/>
            <a:r>
              <a:rPr lang="pt-BR" sz="2000" dirty="0" smtClean="0"/>
              <a:t>Alunos da rede pública de ensino médio</a:t>
            </a:r>
          </a:p>
          <a:p>
            <a:pPr lvl="0"/>
            <a:r>
              <a:rPr lang="pt-BR" sz="2000" dirty="0" smtClean="0"/>
              <a:t>Negros (</a:t>
            </a:r>
            <a:r>
              <a:rPr lang="pt-BR" sz="2000" dirty="0" err="1" smtClean="0"/>
              <a:t>auto-declarados</a:t>
            </a:r>
            <a:r>
              <a:rPr lang="pt-BR" sz="2000" dirty="0" smtClean="0"/>
              <a:t> pretos ou pardos)</a:t>
            </a:r>
          </a:p>
          <a:p>
            <a:pPr lvl="0"/>
            <a:r>
              <a:rPr lang="pt-BR" sz="2000" dirty="0" smtClean="0"/>
              <a:t>Indígenas</a:t>
            </a:r>
          </a:p>
          <a:p>
            <a:pPr lvl="0"/>
            <a:r>
              <a:rPr lang="pt-BR" sz="2000" dirty="0" smtClean="0"/>
              <a:t>Alunos da rede pública </a:t>
            </a:r>
            <a:r>
              <a:rPr lang="pt-BR" sz="2000" dirty="0" err="1" smtClean="0"/>
              <a:t>auto-declarados</a:t>
            </a:r>
            <a:r>
              <a:rPr lang="pt-BR" sz="2000" dirty="0" smtClean="0"/>
              <a:t> negros ou indígenas</a:t>
            </a:r>
          </a:p>
          <a:p>
            <a:pPr lvl="0"/>
            <a:r>
              <a:rPr lang="pt-BR" sz="2000" dirty="0" smtClean="0"/>
              <a:t>Alunos da rede pública de famílias de baixa renda</a:t>
            </a:r>
          </a:p>
          <a:p>
            <a:pPr lvl="0"/>
            <a:r>
              <a:rPr lang="pt-BR" sz="2000" dirty="0" smtClean="0"/>
              <a:t>Outras minorias</a:t>
            </a:r>
          </a:p>
          <a:p>
            <a:pPr lvl="0"/>
            <a:endParaRPr lang="pt-BR" sz="2000" dirty="0" smtClean="0"/>
          </a:p>
          <a:p>
            <a:pPr lvl="0"/>
            <a:endParaRPr lang="pt-BR" sz="2000" dirty="0" smtClean="0"/>
          </a:p>
          <a:p>
            <a:pPr lvl="0"/>
            <a:r>
              <a:rPr lang="pt-BR" sz="2000" b="1" u="sng" dirty="0" smtClean="0"/>
              <a:t>Formas de controle e acompanhamento das ações afirmativas</a:t>
            </a:r>
          </a:p>
          <a:p>
            <a:pPr lvl="0"/>
            <a:endParaRPr lang="pt-BR" sz="2000" dirty="0" smtClean="0"/>
          </a:p>
          <a:p>
            <a:pPr lvl="0"/>
            <a:r>
              <a:rPr lang="pt-BR" sz="2000" dirty="0" smtClean="0"/>
              <a:t>Controle administrativo (comprovantes de renda e diplomas de graduação em escolas públicas)</a:t>
            </a:r>
          </a:p>
          <a:p>
            <a:pPr lvl="0"/>
            <a:endParaRPr lang="pt-BR" sz="2000" dirty="0" smtClean="0"/>
          </a:p>
          <a:p>
            <a:pPr lvl="0"/>
            <a:r>
              <a:rPr lang="pt-BR" sz="2000" dirty="0" smtClean="0"/>
              <a:t>Entrevistas com candidatos (6 universidades utilizavam esta forma) [5% de </a:t>
            </a:r>
            <a:r>
              <a:rPr lang="pt-BR" sz="2000" dirty="0" err="1" smtClean="0"/>
              <a:t>não-aceitação</a:t>
            </a:r>
            <a:r>
              <a:rPr lang="pt-BR" sz="2000" dirty="0" smtClean="0"/>
              <a:t> da </a:t>
            </a:r>
            <a:r>
              <a:rPr lang="pt-BR" sz="2000" dirty="0" err="1" smtClean="0"/>
              <a:t>auto-declaração</a:t>
            </a:r>
            <a:r>
              <a:rPr lang="pt-BR" sz="2000" dirty="0" smtClean="0"/>
              <a:t> de cor na UFSC]</a:t>
            </a:r>
          </a:p>
          <a:p>
            <a:pPr lvl="0"/>
            <a:endParaRPr lang="pt-BR" sz="2000" dirty="0" smtClean="0"/>
          </a:p>
          <a:p>
            <a:pPr lvl="0"/>
            <a:r>
              <a:rPr lang="pt-BR" sz="2000" dirty="0" smtClean="0"/>
              <a:t>Sem controle da </a:t>
            </a:r>
            <a:r>
              <a:rPr lang="pt-BR" sz="2000" dirty="0" err="1" smtClean="0"/>
              <a:t>auto-declaração</a:t>
            </a:r>
            <a:r>
              <a:rPr lang="pt-BR" sz="2000" dirty="0" smtClean="0"/>
              <a:t> de cor [estimativas de fraude também de 5% na Unicamp]</a:t>
            </a:r>
          </a:p>
          <a:p>
            <a:pPr lvl="0"/>
            <a:endParaRPr lang="pt-BR" sz="14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135772"/>
            <a:ext cx="8496944" cy="4093428"/>
          </a:xfrm>
          <a:prstGeom prst="rect">
            <a:avLst/>
          </a:prstGeom>
        </p:spPr>
        <p:txBody>
          <a:bodyPr wrap="square">
            <a:spAutoFit/>
          </a:bodyPr>
          <a:lstStyle/>
          <a:p>
            <a:pPr defTabSz="936000"/>
            <a:r>
              <a:rPr lang="pt-BR" sz="2000" b="1" u="sng" dirty="0" smtClean="0">
                <a:latin typeface="Calibri" pitchFamily="34" charset="0"/>
              </a:rPr>
              <a:t>Argumentos Contra</a:t>
            </a:r>
            <a:r>
              <a:rPr lang="pt-BR" sz="2000" b="1" dirty="0" smtClean="0">
                <a:latin typeface="Calibri" pitchFamily="34" charset="0"/>
              </a:rPr>
              <a:t>:</a:t>
            </a:r>
          </a:p>
          <a:p>
            <a:pPr defTabSz="936000"/>
            <a:endParaRPr lang="pt-BR" sz="2000" dirty="0" smtClean="0">
              <a:latin typeface="Calibri" pitchFamily="34" charset="0"/>
            </a:endParaRPr>
          </a:p>
          <a:p>
            <a:pPr defTabSz="936000"/>
            <a:r>
              <a:rPr lang="pt-BR" sz="2000" dirty="0" smtClean="0">
                <a:latin typeface="Calibri" pitchFamily="34" charset="0"/>
              </a:rPr>
              <a:t>- Quebra do princípio de igualdade de direitos.</a:t>
            </a:r>
          </a:p>
          <a:p>
            <a:pPr defTabSz="936000"/>
            <a:endParaRPr lang="pt-BR" sz="2000" dirty="0" smtClean="0">
              <a:latin typeface="Calibri" pitchFamily="34" charset="0"/>
            </a:endParaRPr>
          </a:p>
          <a:p>
            <a:pPr defTabSz="936000"/>
            <a:r>
              <a:rPr lang="pt-BR" sz="2000" dirty="0" smtClean="0">
                <a:latin typeface="Calibri" pitchFamily="34" charset="0"/>
              </a:rPr>
              <a:t>- “</a:t>
            </a:r>
            <a:r>
              <a:rPr lang="pt-BR" sz="2000" dirty="0" err="1" smtClean="0">
                <a:latin typeface="Calibri" pitchFamily="34" charset="0"/>
              </a:rPr>
              <a:t>Racialização</a:t>
            </a:r>
            <a:r>
              <a:rPr lang="pt-BR" sz="2000" dirty="0" smtClean="0">
                <a:latin typeface="Calibri" pitchFamily="34" charset="0"/>
              </a:rPr>
              <a:t>” da sociedade brasileira patrocinada pelo Estado  (“racismo às avessas”)</a:t>
            </a:r>
          </a:p>
          <a:p>
            <a:pPr defTabSz="936000"/>
            <a:endParaRPr lang="pt-BR" sz="2000" dirty="0" smtClean="0">
              <a:latin typeface="Calibri" pitchFamily="34" charset="0"/>
            </a:endParaRPr>
          </a:p>
          <a:p>
            <a:pPr defTabSz="936000"/>
            <a:r>
              <a:rPr lang="pt-BR" sz="2000" dirty="0" smtClean="0">
                <a:latin typeface="Calibri" pitchFamily="34" charset="0"/>
              </a:rPr>
              <a:t>- Medida paliativa pois o Estado deveria investir mais na educação básica garantindo condições de competitividade a todos de forma igualitária</a:t>
            </a:r>
          </a:p>
          <a:p>
            <a:pPr defTabSz="936000"/>
            <a:endParaRPr lang="pt-BR" sz="2000" dirty="0" smtClean="0">
              <a:latin typeface="Calibri" pitchFamily="34" charset="0"/>
            </a:endParaRPr>
          </a:p>
          <a:p>
            <a:pPr defTabSz="936000">
              <a:buFontTx/>
              <a:buChar char="-"/>
            </a:pPr>
            <a:r>
              <a:rPr lang="pt-BR" sz="2000" dirty="0" smtClean="0">
                <a:latin typeface="Calibri" pitchFamily="34" charset="0"/>
              </a:rPr>
              <a:t>Cotas sociais seriam mais adequadas pois atingiriam as populações negras e indígenas por meio de critérios objetivos, como o nível de renda</a:t>
            </a:r>
          </a:p>
          <a:p>
            <a:pPr defTabSz="936000">
              <a:buFontTx/>
              <a:buChar char="-"/>
            </a:pPr>
            <a:endParaRPr lang="pt-BR" sz="2000" dirty="0" smtClean="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404664"/>
            <a:ext cx="8424936" cy="5632311"/>
          </a:xfrm>
          <a:prstGeom prst="rect">
            <a:avLst/>
          </a:prstGeom>
        </p:spPr>
        <p:txBody>
          <a:bodyPr wrap="square">
            <a:spAutoFit/>
          </a:bodyPr>
          <a:lstStyle/>
          <a:p>
            <a:pPr marL="342900" indent="-342900" defTabSz="936000"/>
            <a:r>
              <a:rPr lang="pt-BR" sz="2000" b="1" u="sng" dirty="0" smtClean="0">
                <a:latin typeface="Calibri" pitchFamily="34" charset="0"/>
              </a:rPr>
              <a:t>Argumentos a Favor:</a:t>
            </a:r>
          </a:p>
          <a:p>
            <a:pPr marL="342900" indent="-342900" defTabSz="936000"/>
            <a:endParaRPr lang="pt-BR" sz="2000" dirty="0" smtClean="0">
              <a:latin typeface="Calibri" pitchFamily="34" charset="0"/>
            </a:endParaRPr>
          </a:p>
          <a:p>
            <a:pPr defTabSz="936000"/>
            <a:r>
              <a:rPr lang="pt-BR" sz="2000" dirty="0" smtClean="0">
                <a:latin typeface="Calibri" pitchFamily="34" charset="0"/>
              </a:rPr>
              <a:t>- Promoção de justiça redistributiva considerando as diferenças de oportunidades  das populações negras e indígenas</a:t>
            </a:r>
          </a:p>
          <a:p>
            <a:pPr marL="342900" indent="-342900" defTabSz="936000"/>
            <a:endParaRPr lang="pt-BR" sz="2000" dirty="0" smtClean="0">
              <a:latin typeface="Calibri" pitchFamily="34" charset="0"/>
            </a:endParaRPr>
          </a:p>
          <a:p>
            <a:pPr defTabSz="936000"/>
            <a:r>
              <a:rPr lang="pt-BR" sz="2000" dirty="0" smtClean="0">
                <a:latin typeface="Calibri" pitchFamily="34" charset="0"/>
              </a:rPr>
              <a:t>- Promoção da excelência acadêmica conciliada com a diversidade por meio da busca de talentos provenientes de grupos com pouco ou nenhum acesso à universidade pública</a:t>
            </a:r>
          </a:p>
          <a:p>
            <a:pPr marL="342900" indent="-342900" defTabSz="936000"/>
            <a:endParaRPr lang="pt-BR" sz="2000" dirty="0" smtClean="0">
              <a:latin typeface="Calibri" pitchFamily="34" charset="0"/>
            </a:endParaRPr>
          </a:p>
          <a:p>
            <a:pPr defTabSz="936000"/>
            <a:r>
              <a:rPr lang="pt-BR" sz="2000" dirty="0" smtClean="0">
                <a:latin typeface="Calibri" pitchFamily="34" charset="0"/>
              </a:rPr>
              <a:t>- Responsabilidade da universidade na formação de quadros diversificados e qualificados no âmbito profissional e de formação de opinião pública.</a:t>
            </a:r>
          </a:p>
          <a:p>
            <a:pPr marL="342900" indent="-342900" defTabSz="936000">
              <a:buFontTx/>
              <a:buChar char="-"/>
            </a:pPr>
            <a:endParaRPr lang="pt-BR" sz="2000" dirty="0" smtClean="0">
              <a:latin typeface="Calibri" pitchFamily="34" charset="0"/>
            </a:endParaRPr>
          </a:p>
          <a:p>
            <a:pPr marL="342900" indent="-342900" defTabSz="936000"/>
            <a:r>
              <a:rPr lang="pt-BR" sz="2000" dirty="0" smtClean="0">
                <a:latin typeface="Calibri" pitchFamily="34" charset="0"/>
              </a:rPr>
              <a:t>- Decisão do STF da legalidade e da constitucionalidade  das cotas raciais</a:t>
            </a:r>
          </a:p>
          <a:p>
            <a:pPr marL="342900" indent="-342900" defTabSz="936000"/>
            <a:endParaRPr lang="pt-BR" sz="2000" dirty="0" smtClean="0">
              <a:latin typeface="Calibri" pitchFamily="34" charset="0"/>
            </a:endParaRPr>
          </a:p>
          <a:p>
            <a:pPr defTabSz="936000">
              <a:buFontTx/>
              <a:buChar char="-"/>
            </a:pPr>
            <a:r>
              <a:rPr lang="pt-BR" sz="2000" dirty="0" smtClean="0">
                <a:latin typeface="Calibri" pitchFamily="34" charset="0"/>
              </a:rPr>
              <a:t>Cotas </a:t>
            </a:r>
            <a:r>
              <a:rPr lang="pt-BR" sz="2000" dirty="0" smtClean="0"/>
              <a:t>raciais não impactam de forma significativa a nota de corte do vestibular e o rendimento escolar dos alunos que entram pelas cotas tende a ser igual ou superior a dos não cotistas e a evasão dos cotistas é relativamente baixa.</a:t>
            </a:r>
          </a:p>
          <a:p>
            <a:pPr defTabSz="936000"/>
            <a:endParaRPr lang="pt-BR" sz="2000" dirty="0" smtClean="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67544" y="2105561"/>
            <a:ext cx="8424936" cy="1631216"/>
          </a:xfrm>
          <a:prstGeom prst="rect">
            <a:avLst/>
          </a:prstGeom>
        </p:spPr>
        <p:txBody>
          <a:bodyPr wrap="square">
            <a:spAutoFit/>
          </a:bodyPr>
          <a:lstStyle/>
          <a:p>
            <a:pPr algn="ctr"/>
            <a:r>
              <a:rPr lang="pt-BR" sz="2000" b="1" dirty="0" smtClean="0">
                <a:latin typeface="Calibri" pitchFamily="34" charset="0"/>
              </a:rPr>
              <a:t>III- Sistema de inclusão social da USP   (INCLUSP) </a:t>
            </a:r>
          </a:p>
          <a:p>
            <a:pPr algn="just"/>
            <a:endParaRPr lang="pt-BR" sz="2000" i="1" dirty="0" smtClean="0">
              <a:latin typeface="Calibri" pitchFamily="34" charset="0"/>
            </a:endParaRPr>
          </a:p>
          <a:p>
            <a:pPr algn="just"/>
            <a:r>
              <a:rPr lang="pt-BR" sz="2000" i="1" dirty="0" smtClean="0">
                <a:latin typeface="Calibri" pitchFamily="34" charset="0"/>
              </a:rPr>
              <a:t>Exposição de dados disponíveis do INCLUSP (que não prevê cotas étnico-raciais) que podem fornecer parâmetros para comparação com outras experiências de ações afirmativas. </a:t>
            </a:r>
            <a:r>
              <a:rPr lang="pt-BR" sz="2000" dirty="0" smtClean="0">
                <a:latin typeface="Calibri" pitchFamily="34" charset="0"/>
              </a:rPr>
              <a:t>(apresentação feita pelo Prof. Mauro </a:t>
            </a:r>
            <a:r>
              <a:rPr lang="pt-BR" sz="2000" dirty="0" err="1" smtClean="0">
                <a:latin typeface="Calibri" pitchFamily="34" charset="0"/>
              </a:rPr>
              <a:t>Bertotti</a:t>
            </a:r>
            <a:r>
              <a:rPr lang="pt-BR" sz="2000" dirty="0" smtClean="0">
                <a:latin typeface="Calibri" pitchFamily="34" charset="0"/>
              </a:rPr>
              <a:t>, IQ)</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692696"/>
            <a:ext cx="8280920" cy="4401205"/>
          </a:xfrm>
          <a:prstGeom prst="rect">
            <a:avLst/>
          </a:prstGeom>
        </p:spPr>
        <p:txBody>
          <a:bodyPr wrap="square">
            <a:spAutoFit/>
          </a:bodyPr>
          <a:lstStyle/>
          <a:p>
            <a:pPr algn="ctr"/>
            <a:r>
              <a:rPr lang="pt-BR" sz="2000" dirty="0" smtClean="0">
                <a:latin typeface="Calibri" pitchFamily="34" charset="0"/>
              </a:rPr>
              <a:t>INCLUSP e Inserção étnico-racial</a:t>
            </a: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endParaRPr lang="pt-BR" sz="2000" dirty="0" smtClean="0">
              <a:latin typeface="Calibri" pitchFamily="34" charset="0"/>
            </a:endParaRPr>
          </a:p>
          <a:p>
            <a:pPr algn="just"/>
            <a:r>
              <a:rPr lang="pt-BR" sz="2000" dirty="0" smtClean="0">
                <a:latin typeface="Calibri" pitchFamily="34" charset="0"/>
              </a:rPr>
              <a:t>FUVEST – 1ª  Fase – 160.000 inscritos</a:t>
            </a:r>
          </a:p>
          <a:p>
            <a:pPr algn="just"/>
            <a:r>
              <a:rPr lang="pt-BR" sz="2000" dirty="0" smtClean="0">
                <a:latin typeface="Calibri" pitchFamily="34" charset="0"/>
              </a:rPr>
              <a:t>Matriculados na USP : 10.668</a:t>
            </a:r>
          </a:p>
          <a:p>
            <a:pPr algn="just"/>
            <a:r>
              <a:rPr lang="pt-BR" sz="2000" dirty="0" smtClean="0">
                <a:latin typeface="Calibri" pitchFamily="34" charset="0"/>
              </a:rPr>
              <a:t>Alunos  matriculados Pretos e Pardos – 1.483  (13,9%)</a:t>
            </a:r>
          </a:p>
          <a:p>
            <a:pPr algn="just"/>
            <a:r>
              <a:rPr lang="pt-BR" sz="2000" dirty="0" smtClean="0">
                <a:latin typeface="Calibri" pitchFamily="34" charset="0"/>
              </a:rPr>
              <a:t>Alunos  matriculados Pretos e Pardos de Escola Pública -  785  (53%)</a:t>
            </a:r>
          </a:p>
          <a:p>
            <a:pPr algn="just"/>
            <a:r>
              <a:rPr lang="pt-BR" sz="2000" dirty="0" smtClean="0">
                <a:latin typeface="Calibri" pitchFamily="34" charset="0"/>
              </a:rPr>
              <a:t>Alunos  matriculados Pretos e Pardos de Escola Privada -  697  (47%)</a:t>
            </a:r>
          </a:p>
        </p:txBody>
      </p:sp>
      <p:graphicFrame>
        <p:nvGraphicFramePr>
          <p:cNvPr id="6" name="Tabela 5"/>
          <p:cNvGraphicFramePr>
            <a:graphicFrameLocks noGrp="1"/>
          </p:cNvGraphicFramePr>
          <p:nvPr/>
        </p:nvGraphicFramePr>
        <p:xfrm>
          <a:off x="1115616" y="1340768"/>
          <a:ext cx="6792417" cy="1752600"/>
        </p:xfrm>
        <a:graphic>
          <a:graphicData uri="http://schemas.openxmlformats.org/drawingml/2006/table">
            <a:tbl>
              <a:tblPr firstRow="1" bandRow="1">
                <a:tableStyleId>{5C22544A-7EE6-4342-B048-85BDC9FD1C3A}</a:tableStyleId>
              </a:tblPr>
              <a:tblGrid>
                <a:gridCol w="2264139"/>
                <a:gridCol w="2264139"/>
                <a:gridCol w="2264139"/>
              </a:tblGrid>
              <a:tr h="370840">
                <a:tc>
                  <a:txBody>
                    <a:bodyPr/>
                    <a:lstStyle/>
                    <a:p>
                      <a:r>
                        <a:rPr lang="pt-BR" dirty="0" smtClean="0"/>
                        <a:t>Ano 2012</a:t>
                      </a:r>
                      <a:endParaRPr lang="pt-B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Calibri" pitchFamily="34" charset="0"/>
                        </a:rPr>
                        <a:t>Inscritos na FUVEST (%)</a:t>
                      </a:r>
                    </a:p>
                  </a:txBody>
                  <a:tcPr/>
                </a:tc>
                <a:tc>
                  <a:txBody>
                    <a:bodyPr/>
                    <a:lstStyle/>
                    <a:p>
                      <a:r>
                        <a:rPr lang="pt-BR" dirty="0" smtClean="0"/>
                        <a:t>Matriculados na USP (%)</a:t>
                      </a:r>
                      <a:endParaRPr lang="pt-B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Calibri" pitchFamily="34" charset="0"/>
                        </a:rPr>
                        <a:t>Brancos</a:t>
                      </a:r>
                    </a:p>
                  </a:txBody>
                  <a:tcPr/>
                </a:tc>
                <a:tc>
                  <a:txBody>
                    <a:bodyPr/>
                    <a:lstStyle/>
                    <a:p>
                      <a:r>
                        <a:rPr lang="pt-BR" sz="1800" dirty="0" smtClean="0">
                          <a:latin typeface="Calibri" pitchFamily="34" charset="0"/>
                        </a:rPr>
                        <a:t>76</a:t>
                      </a:r>
                      <a:endParaRPr lang="pt-BR" dirty="0"/>
                    </a:p>
                  </a:txBody>
                  <a:tcPr/>
                </a:tc>
                <a:tc>
                  <a:txBody>
                    <a:bodyPr/>
                    <a:lstStyle/>
                    <a:p>
                      <a:r>
                        <a:rPr lang="pt-BR" dirty="0" smtClean="0"/>
                        <a:t>78</a:t>
                      </a:r>
                      <a:endParaRPr lang="pt-BR" dirty="0"/>
                    </a:p>
                  </a:txBody>
                  <a:tcPr/>
                </a:tc>
              </a:tr>
              <a:tr h="370840">
                <a:tc>
                  <a:txBody>
                    <a:bodyPr/>
                    <a:lstStyle/>
                    <a:p>
                      <a:r>
                        <a:rPr lang="pt-BR" dirty="0" smtClean="0"/>
                        <a:t>Pretos + Pardos</a:t>
                      </a:r>
                      <a:endParaRPr lang="pt-BR" dirty="0"/>
                    </a:p>
                  </a:txBody>
                  <a:tcPr/>
                </a:tc>
                <a:tc>
                  <a:txBody>
                    <a:bodyPr/>
                    <a:lstStyle/>
                    <a:p>
                      <a:r>
                        <a:rPr lang="pt-BR" dirty="0" smtClean="0"/>
                        <a:t>14,3</a:t>
                      </a:r>
                      <a:endParaRPr lang="pt-BR" dirty="0"/>
                    </a:p>
                  </a:txBody>
                  <a:tcPr/>
                </a:tc>
                <a:tc>
                  <a:txBody>
                    <a:bodyPr/>
                    <a:lstStyle/>
                    <a:p>
                      <a:r>
                        <a:rPr lang="pt-BR" dirty="0" smtClean="0"/>
                        <a:t>13,9</a:t>
                      </a:r>
                      <a:endParaRPr lang="pt-BR" dirty="0"/>
                    </a:p>
                  </a:txBody>
                  <a:tcPr/>
                </a:tc>
              </a:tr>
              <a:tr h="370840">
                <a:tc>
                  <a:txBody>
                    <a:bodyPr/>
                    <a:lstStyle/>
                    <a:p>
                      <a:r>
                        <a:rPr lang="pt-BR" dirty="0" smtClean="0"/>
                        <a:t>Amarelos</a:t>
                      </a:r>
                      <a:endParaRPr lang="pt-BR" dirty="0"/>
                    </a:p>
                  </a:txBody>
                  <a:tcPr/>
                </a:tc>
                <a:tc>
                  <a:txBody>
                    <a:bodyPr/>
                    <a:lstStyle/>
                    <a:p>
                      <a:r>
                        <a:rPr lang="pt-BR" dirty="0" smtClean="0"/>
                        <a:t>   5,5</a:t>
                      </a:r>
                      <a:endParaRPr lang="pt-BR" dirty="0"/>
                    </a:p>
                  </a:txBody>
                  <a:tcPr/>
                </a:tc>
                <a:tc>
                  <a:txBody>
                    <a:bodyPr/>
                    <a:lstStyle/>
                    <a:p>
                      <a:r>
                        <a:rPr lang="pt-BR" dirty="0" smtClean="0"/>
                        <a:t>  7,5</a:t>
                      </a:r>
                      <a:endParaRPr lang="pt-B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395536" y="292586"/>
            <a:ext cx="8280920" cy="400110"/>
          </a:xfrm>
          <a:prstGeom prst="rect">
            <a:avLst/>
          </a:prstGeom>
        </p:spPr>
        <p:txBody>
          <a:bodyPr wrap="square">
            <a:spAutoFit/>
          </a:bodyPr>
          <a:lstStyle/>
          <a:p>
            <a:pPr algn="ctr"/>
            <a:r>
              <a:rPr lang="pt-BR" sz="2000" dirty="0" smtClean="0">
                <a:latin typeface="Calibri" pitchFamily="34" charset="0"/>
              </a:rPr>
              <a:t>INCLUSP e Inserção étnico-racial (</a:t>
            </a:r>
            <a:r>
              <a:rPr lang="pt-BR" sz="2000" dirty="0" smtClean="0"/>
              <a:t>2012)</a:t>
            </a:r>
            <a:endParaRPr lang="pt-BR" sz="2000" dirty="0" smtClean="0">
              <a:latin typeface="Calibri" pitchFamily="34" charset="0"/>
            </a:endParaRPr>
          </a:p>
        </p:txBody>
      </p:sp>
      <p:graphicFrame>
        <p:nvGraphicFramePr>
          <p:cNvPr id="6" name="Tabela 5"/>
          <p:cNvGraphicFramePr>
            <a:graphicFrameLocks noGrp="1"/>
          </p:cNvGraphicFramePr>
          <p:nvPr/>
        </p:nvGraphicFramePr>
        <p:xfrm>
          <a:off x="1115616" y="764704"/>
          <a:ext cx="6792417" cy="1483360"/>
        </p:xfrm>
        <a:graphic>
          <a:graphicData uri="http://schemas.openxmlformats.org/drawingml/2006/table">
            <a:tbl>
              <a:tblPr firstRow="1" bandRow="1">
                <a:tableStyleId>{5C22544A-7EE6-4342-B048-85BDC9FD1C3A}</a:tableStyleId>
              </a:tblPr>
              <a:tblGrid>
                <a:gridCol w="2264139"/>
                <a:gridCol w="2264139"/>
                <a:gridCol w="2264139"/>
              </a:tblGrid>
              <a:tr h="370840">
                <a:tc>
                  <a:txBody>
                    <a:bodyPr/>
                    <a:lstStyle/>
                    <a:p>
                      <a:r>
                        <a:rPr lang="pt-BR" sz="1600" dirty="0" smtClean="0"/>
                        <a:t>MEDICINA  (52/1)</a:t>
                      </a:r>
                      <a:endParaRPr lang="pt-B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smtClean="0">
                          <a:latin typeface="Calibri" pitchFamily="34" charset="0"/>
                        </a:rPr>
                        <a:t>Inscritos na FUVEST (%)</a:t>
                      </a:r>
                    </a:p>
                  </a:txBody>
                  <a:tcPr/>
                </a:tc>
                <a:tc>
                  <a:txBody>
                    <a:bodyPr/>
                    <a:lstStyle/>
                    <a:p>
                      <a:r>
                        <a:rPr lang="pt-BR" sz="1600" dirty="0" smtClean="0"/>
                        <a:t>Matriculados na USP (%)</a:t>
                      </a:r>
                      <a:endParaRPr lang="pt-BR"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Calibri" pitchFamily="34" charset="0"/>
                        </a:rPr>
                        <a:t>Brancos</a:t>
                      </a:r>
                    </a:p>
                  </a:txBody>
                  <a:tcPr/>
                </a:tc>
                <a:tc>
                  <a:txBody>
                    <a:bodyPr/>
                    <a:lstStyle/>
                    <a:p>
                      <a:r>
                        <a:rPr lang="pt-BR" dirty="0" smtClean="0"/>
                        <a:t>77,3</a:t>
                      </a:r>
                      <a:endParaRPr lang="pt-BR" dirty="0"/>
                    </a:p>
                  </a:txBody>
                  <a:tcPr/>
                </a:tc>
                <a:tc>
                  <a:txBody>
                    <a:bodyPr/>
                    <a:lstStyle/>
                    <a:p>
                      <a:r>
                        <a:rPr lang="pt-BR" dirty="0" smtClean="0"/>
                        <a:t>74,2</a:t>
                      </a:r>
                      <a:endParaRPr lang="pt-BR" dirty="0"/>
                    </a:p>
                  </a:txBody>
                  <a:tcPr/>
                </a:tc>
              </a:tr>
              <a:tr h="370840">
                <a:tc>
                  <a:txBody>
                    <a:bodyPr/>
                    <a:lstStyle/>
                    <a:p>
                      <a:r>
                        <a:rPr lang="pt-BR" dirty="0" smtClean="0"/>
                        <a:t>Pretos + Pardos</a:t>
                      </a:r>
                      <a:endParaRPr lang="pt-BR" dirty="0"/>
                    </a:p>
                  </a:txBody>
                  <a:tcPr/>
                </a:tc>
                <a:tc>
                  <a:txBody>
                    <a:bodyPr/>
                    <a:lstStyle/>
                    <a:p>
                      <a:r>
                        <a:rPr lang="pt-BR" dirty="0" smtClean="0"/>
                        <a:t>16,4</a:t>
                      </a:r>
                      <a:endParaRPr lang="pt-BR" dirty="0"/>
                    </a:p>
                  </a:txBody>
                  <a:tcPr/>
                </a:tc>
                <a:tc>
                  <a:txBody>
                    <a:bodyPr/>
                    <a:lstStyle/>
                    <a:p>
                      <a:r>
                        <a:rPr lang="pt-BR" dirty="0" smtClean="0"/>
                        <a:t>  9,1</a:t>
                      </a:r>
                      <a:endParaRPr lang="pt-BR" dirty="0"/>
                    </a:p>
                  </a:txBody>
                  <a:tcPr/>
                </a:tc>
              </a:tr>
              <a:tr h="370840">
                <a:tc>
                  <a:txBody>
                    <a:bodyPr/>
                    <a:lstStyle/>
                    <a:p>
                      <a:r>
                        <a:rPr lang="pt-BR" dirty="0" smtClean="0"/>
                        <a:t>Amarelos</a:t>
                      </a:r>
                      <a:endParaRPr lang="pt-BR" dirty="0"/>
                    </a:p>
                  </a:txBody>
                  <a:tcPr/>
                </a:tc>
                <a:tc>
                  <a:txBody>
                    <a:bodyPr/>
                    <a:lstStyle/>
                    <a:p>
                      <a:r>
                        <a:rPr lang="pt-BR" dirty="0" smtClean="0"/>
                        <a:t>   6,3</a:t>
                      </a:r>
                      <a:endParaRPr lang="pt-BR" dirty="0"/>
                    </a:p>
                  </a:txBody>
                  <a:tcPr/>
                </a:tc>
                <a:tc>
                  <a:txBody>
                    <a:bodyPr/>
                    <a:lstStyle/>
                    <a:p>
                      <a:r>
                        <a:rPr lang="pt-BR" dirty="0" smtClean="0">
                          <a:solidFill>
                            <a:schemeClr val="tx1"/>
                          </a:solidFill>
                        </a:rPr>
                        <a:t>16,7</a:t>
                      </a:r>
                      <a:endParaRPr lang="pt-BR" dirty="0">
                        <a:solidFill>
                          <a:schemeClr val="tx1"/>
                        </a:solidFill>
                      </a:endParaRPr>
                    </a:p>
                  </a:txBody>
                  <a:tcPr/>
                </a:tc>
              </a:tr>
            </a:tbl>
          </a:graphicData>
        </a:graphic>
      </p:graphicFrame>
      <p:graphicFrame>
        <p:nvGraphicFramePr>
          <p:cNvPr id="5" name="Tabela 4"/>
          <p:cNvGraphicFramePr>
            <a:graphicFrameLocks noGrp="1"/>
          </p:cNvGraphicFramePr>
          <p:nvPr/>
        </p:nvGraphicFramePr>
        <p:xfrm>
          <a:off x="1115616" y="2708920"/>
          <a:ext cx="6792417" cy="1483360"/>
        </p:xfrm>
        <a:graphic>
          <a:graphicData uri="http://schemas.openxmlformats.org/drawingml/2006/table">
            <a:tbl>
              <a:tblPr firstRow="1" bandRow="1">
                <a:tableStyleId>{5C22544A-7EE6-4342-B048-85BDC9FD1C3A}</a:tableStyleId>
              </a:tblPr>
              <a:tblGrid>
                <a:gridCol w="2264139"/>
                <a:gridCol w="2264139"/>
                <a:gridCol w="2264139"/>
              </a:tblGrid>
              <a:tr h="370840">
                <a:tc>
                  <a:txBody>
                    <a:bodyPr/>
                    <a:lstStyle/>
                    <a:p>
                      <a:r>
                        <a:rPr lang="pt-BR" sz="1600" dirty="0" smtClean="0"/>
                        <a:t>ENGENHARIA  (16/1)</a:t>
                      </a:r>
                      <a:endParaRPr lang="pt-B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smtClean="0">
                          <a:latin typeface="Calibri" pitchFamily="34" charset="0"/>
                        </a:rPr>
                        <a:t>Inscritos na FUVEST (%)</a:t>
                      </a:r>
                    </a:p>
                  </a:txBody>
                  <a:tcPr/>
                </a:tc>
                <a:tc>
                  <a:txBody>
                    <a:bodyPr/>
                    <a:lstStyle/>
                    <a:p>
                      <a:r>
                        <a:rPr lang="pt-BR" sz="1600" dirty="0" smtClean="0"/>
                        <a:t>Matriculados na USP (%)</a:t>
                      </a:r>
                      <a:endParaRPr lang="pt-BR"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Calibri" pitchFamily="34" charset="0"/>
                        </a:rPr>
                        <a:t>Brancos</a:t>
                      </a:r>
                    </a:p>
                  </a:txBody>
                  <a:tcPr/>
                </a:tc>
                <a:tc>
                  <a:txBody>
                    <a:bodyPr/>
                    <a:lstStyle/>
                    <a:p>
                      <a:r>
                        <a:rPr lang="pt-BR" dirty="0" smtClean="0"/>
                        <a:t>74</a:t>
                      </a:r>
                      <a:endParaRPr lang="pt-BR" dirty="0"/>
                    </a:p>
                  </a:txBody>
                  <a:tcPr/>
                </a:tc>
                <a:tc>
                  <a:txBody>
                    <a:bodyPr/>
                    <a:lstStyle/>
                    <a:p>
                      <a:r>
                        <a:rPr lang="pt-BR" dirty="0" smtClean="0"/>
                        <a:t>76</a:t>
                      </a:r>
                      <a:endParaRPr lang="pt-BR" dirty="0"/>
                    </a:p>
                  </a:txBody>
                  <a:tcPr/>
                </a:tc>
              </a:tr>
              <a:tr h="370840">
                <a:tc>
                  <a:txBody>
                    <a:bodyPr/>
                    <a:lstStyle/>
                    <a:p>
                      <a:r>
                        <a:rPr lang="pt-BR" dirty="0" smtClean="0"/>
                        <a:t>Pretos + Pardos</a:t>
                      </a:r>
                      <a:endParaRPr lang="pt-BR" dirty="0"/>
                    </a:p>
                  </a:txBody>
                  <a:tcPr/>
                </a:tc>
                <a:tc>
                  <a:txBody>
                    <a:bodyPr/>
                    <a:lstStyle/>
                    <a:p>
                      <a:r>
                        <a:rPr lang="pt-BR" dirty="0" smtClean="0"/>
                        <a:t>16</a:t>
                      </a:r>
                      <a:endParaRPr lang="pt-BR" dirty="0"/>
                    </a:p>
                  </a:txBody>
                  <a:tcPr/>
                </a:tc>
                <a:tc>
                  <a:txBody>
                    <a:bodyPr/>
                    <a:lstStyle/>
                    <a:p>
                      <a:r>
                        <a:rPr lang="pt-BR" dirty="0" smtClean="0"/>
                        <a:t>  8,9</a:t>
                      </a:r>
                      <a:endParaRPr lang="pt-BR" dirty="0"/>
                    </a:p>
                  </a:txBody>
                  <a:tcPr/>
                </a:tc>
              </a:tr>
              <a:tr h="370840">
                <a:tc>
                  <a:txBody>
                    <a:bodyPr/>
                    <a:lstStyle/>
                    <a:p>
                      <a:r>
                        <a:rPr lang="pt-BR" dirty="0" smtClean="0"/>
                        <a:t>Amarelos</a:t>
                      </a:r>
                      <a:endParaRPr lang="pt-BR" dirty="0"/>
                    </a:p>
                  </a:txBody>
                  <a:tcPr/>
                </a:tc>
                <a:tc>
                  <a:txBody>
                    <a:bodyPr/>
                    <a:lstStyle/>
                    <a:p>
                      <a:r>
                        <a:rPr lang="pt-BR" dirty="0" smtClean="0"/>
                        <a:t>10</a:t>
                      </a:r>
                      <a:endParaRPr lang="pt-BR" dirty="0"/>
                    </a:p>
                  </a:txBody>
                  <a:tcPr/>
                </a:tc>
                <a:tc>
                  <a:txBody>
                    <a:bodyPr/>
                    <a:lstStyle/>
                    <a:p>
                      <a:r>
                        <a:rPr lang="pt-BR" dirty="0" smtClean="0"/>
                        <a:t>15,2</a:t>
                      </a:r>
                      <a:endParaRPr lang="pt-BR" dirty="0"/>
                    </a:p>
                  </a:txBody>
                  <a:tcPr/>
                </a:tc>
              </a:tr>
            </a:tbl>
          </a:graphicData>
        </a:graphic>
      </p:graphicFrame>
      <p:graphicFrame>
        <p:nvGraphicFramePr>
          <p:cNvPr id="7" name="Tabela 6"/>
          <p:cNvGraphicFramePr>
            <a:graphicFrameLocks noGrp="1"/>
          </p:cNvGraphicFramePr>
          <p:nvPr/>
        </p:nvGraphicFramePr>
        <p:xfrm>
          <a:off x="1115616" y="4725144"/>
          <a:ext cx="6792417" cy="1483360"/>
        </p:xfrm>
        <a:graphic>
          <a:graphicData uri="http://schemas.openxmlformats.org/drawingml/2006/table">
            <a:tbl>
              <a:tblPr firstRow="1" bandRow="1">
                <a:tableStyleId>{5C22544A-7EE6-4342-B048-85BDC9FD1C3A}</a:tableStyleId>
              </a:tblPr>
              <a:tblGrid>
                <a:gridCol w="2264139"/>
                <a:gridCol w="2264139"/>
                <a:gridCol w="2264139"/>
              </a:tblGrid>
              <a:tr h="370840">
                <a:tc>
                  <a:txBody>
                    <a:bodyPr/>
                    <a:lstStyle/>
                    <a:p>
                      <a:r>
                        <a:rPr lang="pt-BR" sz="1600" dirty="0" smtClean="0"/>
                        <a:t>LETRAS  (3,89/1)</a:t>
                      </a:r>
                      <a:endParaRPr lang="pt-B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dirty="0" smtClean="0">
                          <a:latin typeface="Calibri" pitchFamily="34" charset="0"/>
                        </a:rPr>
                        <a:t>Inscritos na FUVEST (%)</a:t>
                      </a:r>
                    </a:p>
                  </a:txBody>
                  <a:tcPr/>
                </a:tc>
                <a:tc>
                  <a:txBody>
                    <a:bodyPr/>
                    <a:lstStyle/>
                    <a:p>
                      <a:r>
                        <a:rPr lang="pt-BR" sz="1600" dirty="0" smtClean="0"/>
                        <a:t>Matriculados na USP (%)</a:t>
                      </a:r>
                      <a:endParaRPr lang="pt-BR"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Calibri" pitchFamily="34" charset="0"/>
                        </a:rPr>
                        <a:t>Brancos</a:t>
                      </a:r>
                    </a:p>
                  </a:txBody>
                  <a:tcPr/>
                </a:tc>
                <a:tc>
                  <a:txBody>
                    <a:bodyPr/>
                    <a:lstStyle/>
                    <a:p>
                      <a:r>
                        <a:rPr lang="pt-BR" dirty="0" smtClean="0"/>
                        <a:t>69,9</a:t>
                      </a:r>
                      <a:endParaRPr lang="pt-BR" dirty="0"/>
                    </a:p>
                  </a:txBody>
                  <a:tcPr/>
                </a:tc>
                <a:tc>
                  <a:txBody>
                    <a:bodyPr/>
                    <a:lstStyle/>
                    <a:p>
                      <a:r>
                        <a:rPr lang="pt-BR" dirty="0" smtClean="0"/>
                        <a:t>77,5</a:t>
                      </a:r>
                      <a:endParaRPr lang="pt-BR" dirty="0"/>
                    </a:p>
                  </a:txBody>
                  <a:tcPr/>
                </a:tc>
              </a:tr>
              <a:tr h="370840">
                <a:tc>
                  <a:txBody>
                    <a:bodyPr/>
                    <a:lstStyle/>
                    <a:p>
                      <a:r>
                        <a:rPr lang="pt-BR" dirty="0" smtClean="0"/>
                        <a:t>Pretos + Pardos</a:t>
                      </a:r>
                      <a:endParaRPr lang="pt-BR" dirty="0"/>
                    </a:p>
                  </a:txBody>
                  <a:tcPr/>
                </a:tc>
                <a:tc>
                  <a:txBody>
                    <a:bodyPr/>
                    <a:lstStyle/>
                    <a:p>
                      <a:r>
                        <a:rPr lang="pt-BR" dirty="0" smtClean="0"/>
                        <a:t>24,8</a:t>
                      </a:r>
                      <a:endParaRPr lang="pt-BR" dirty="0"/>
                    </a:p>
                  </a:txBody>
                  <a:tcPr/>
                </a:tc>
                <a:tc>
                  <a:txBody>
                    <a:bodyPr/>
                    <a:lstStyle/>
                    <a:p>
                      <a:r>
                        <a:rPr lang="pt-BR" dirty="0" smtClean="0"/>
                        <a:t>19</a:t>
                      </a:r>
                      <a:endParaRPr lang="pt-BR" dirty="0"/>
                    </a:p>
                  </a:txBody>
                  <a:tcPr/>
                </a:tc>
              </a:tr>
              <a:tr h="370840">
                <a:tc>
                  <a:txBody>
                    <a:bodyPr/>
                    <a:lstStyle/>
                    <a:p>
                      <a:r>
                        <a:rPr lang="pt-BR" dirty="0" smtClean="0"/>
                        <a:t>Amarelos</a:t>
                      </a:r>
                      <a:endParaRPr lang="pt-BR" dirty="0"/>
                    </a:p>
                  </a:txBody>
                  <a:tcPr/>
                </a:tc>
                <a:tc>
                  <a:txBody>
                    <a:bodyPr/>
                    <a:lstStyle/>
                    <a:p>
                      <a:r>
                        <a:rPr lang="pt-BR" dirty="0" smtClean="0"/>
                        <a:t>  4,9</a:t>
                      </a:r>
                      <a:endParaRPr lang="pt-BR" dirty="0"/>
                    </a:p>
                  </a:txBody>
                  <a:tcPr/>
                </a:tc>
                <a:tc>
                  <a:txBody>
                    <a:bodyPr/>
                    <a:lstStyle/>
                    <a:p>
                      <a:r>
                        <a:rPr lang="pt-BR" dirty="0" smtClean="0"/>
                        <a:t>  3,1</a:t>
                      </a:r>
                      <a:endParaRPr lang="pt-BR" dirty="0"/>
                    </a:p>
                  </a:txBody>
                  <a:tcPr/>
                </a:tc>
              </a:tr>
            </a:tbl>
          </a:graphicData>
        </a:graphic>
      </p:graphicFrame>
      <p:sp>
        <p:nvSpPr>
          <p:cNvPr id="8" name="Retângulo 7"/>
          <p:cNvSpPr/>
          <p:nvPr/>
        </p:nvSpPr>
        <p:spPr>
          <a:xfrm>
            <a:off x="-36512" y="6485855"/>
            <a:ext cx="8712968" cy="615553"/>
          </a:xfrm>
          <a:prstGeom prst="rect">
            <a:avLst/>
          </a:prstGeom>
        </p:spPr>
        <p:txBody>
          <a:bodyPr wrap="square">
            <a:spAutoFit/>
          </a:bodyPr>
          <a:lstStyle/>
          <a:p>
            <a:pPr algn="r"/>
            <a:r>
              <a:rPr lang="pt-BR" sz="1100" dirty="0" smtClean="0">
                <a:latin typeface="Calibri" pitchFamily="34" charset="0"/>
              </a:rPr>
              <a:t>FONTE: Dennis de Oliveira </a:t>
            </a:r>
            <a:r>
              <a:rPr lang="pt-BR" sz="1100" dirty="0" smtClean="0">
                <a:hlinkClick r:id="rId2"/>
              </a:rPr>
              <a:t>http://revistaforum.com.br/quilombo/2012/10/25/programa-de-bonus-da-usp-nao-reduz-desigualdades-raciais/</a:t>
            </a:r>
            <a:endParaRPr lang="pt-BR" sz="1100" dirty="0" smtClean="0"/>
          </a:p>
          <a:p>
            <a:pPr algn="r"/>
            <a:endParaRPr lang="pt-BR" sz="1100" dirty="0" smtClean="0"/>
          </a:p>
          <a:p>
            <a:pPr algn="r"/>
            <a:endParaRPr lang="pt-BR" sz="1200"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4016" y="260648"/>
            <a:ext cx="8892480" cy="6463308"/>
          </a:xfrm>
          <a:prstGeom prst="rect">
            <a:avLst/>
          </a:prstGeom>
        </p:spPr>
        <p:txBody>
          <a:bodyPr wrap="square">
            <a:spAutoFit/>
          </a:bodyPr>
          <a:lstStyle/>
          <a:p>
            <a:pPr algn="just"/>
            <a:r>
              <a:rPr lang="pt-BR" b="1" dirty="0" smtClean="0">
                <a:latin typeface="Calibri" pitchFamily="34" charset="0"/>
              </a:rPr>
              <a:t>I- Pressupostos da discussão:</a:t>
            </a:r>
          </a:p>
          <a:p>
            <a:pPr algn="just"/>
            <a:r>
              <a:rPr lang="pt-BR" dirty="0" smtClean="0"/>
              <a:t>-  Definição de Raça e Classe nas Ciências Humanas</a:t>
            </a:r>
          </a:p>
          <a:p>
            <a:pPr algn="just"/>
            <a:r>
              <a:rPr lang="pt-BR" dirty="0" smtClean="0">
                <a:latin typeface="Calibri" pitchFamily="34" charset="0"/>
              </a:rPr>
              <a:t>-  Conceito de Raça</a:t>
            </a:r>
          </a:p>
          <a:p>
            <a:pPr algn="just"/>
            <a:r>
              <a:rPr lang="pt-BR" dirty="0" smtClean="0">
                <a:latin typeface="Calibri" pitchFamily="34" charset="0"/>
              </a:rPr>
              <a:t>-  Escravidão e Raça</a:t>
            </a:r>
            <a:endParaRPr lang="en-US" dirty="0" smtClean="0">
              <a:latin typeface="Calibri" pitchFamily="34" charset="0"/>
            </a:endParaRPr>
          </a:p>
          <a:p>
            <a:pPr algn="just"/>
            <a:endParaRPr lang="en-US" u="sng" dirty="0" smtClean="0">
              <a:latin typeface="Calibri" pitchFamily="34" charset="0"/>
            </a:endParaRPr>
          </a:p>
          <a:p>
            <a:pPr algn="just"/>
            <a:r>
              <a:rPr lang="pt-BR" b="1" dirty="0" smtClean="0">
                <a:latin typeface="Calibri" pitchFamily="34" charset="0"/>
              </a:rPr>
              <a:t>II- O que são Ações Afirmativas</a:t>
            </a:r>
          </a:p>
          <a:p>
            <a:r>
              <a:rPr lang="pt-BR" dirty="0" smtClean="0"/>
              <a:t>-  </a:t>
            </a:r>
            <a:r>
              <a:rPr lang="pt-BR" dirty="0" smtClean="0">
                <a:latin typeface="Calibri" pitchFamily="34" charset="0"/>
              </a:rPr>
              <a:t>Contexto de adoção de Políticas Públicas e Ações Afirmativas voltadas às Populações Negras</a:t>
            </a:r>
            <a:br>
              <a:rPr lang="pt-BR" dirty="0" smtClean="0">
                <a:latin typeface="Calibri" pitchFamily="34" charset="0"/>
              </a:rPr>
            </a:br>
            <a:r>
              <a:rPr lang="pt-BR" dirty="0" smtClean="0">
                <a:latin typeface="Calibri" pitchFamily="34" charset="0"/>
              </a:rPr>
              <a:t>   e Indígenas</a:t>
            </a:r>
          </a:p>
          <a:p>
            <a:r>
              <a:rPr lang="pt-BR" dirty="0" smtClean="0"/>
              <a:t>-   Pronunciamentos do STF</a:t>
            </a:r>
          </a:p>
          <a:p>
            <a:r>
              <a:rPr lang="pt-BR" dirty="0" smtClean="0"/>
              <a:t>-   Principais formas de ações afirmativas utilizadas pelas universidades e pelo Ministério da</a:t>
            </a:r>
            <a:br>
              <a:rPr lang="pt-BR" dirty="0" smtClean="0"/>
            </a:br>
            <a:r>
              <a:rPr lang="pt-BR" dirty="0" smtClean="0"/>
              <a:t>    Educação entre 2003 e 2012</a:t>
            </a:r>
          </a:p>
          <a:p>
            <a:pPr>
              <a:buFontTx/>
              <a:buChar char="-"/>
            </a:pPr>
            <a:r>
              <a:rPr lang="pt-BR" dirty="0" smtClean="0">
                <a:latin typeface="Calibri" pitchFamily="34" charset="0"/>
                <a:ea typeface="MS PGothic" pitchFamily="1"/>
              </a:rPr>
              <a:t>   Ações afirmativas empregadas por universidades brasileiras antes da Lei 12.711, de 29 de</a:t>
            </a:r>
            <a:br>
              <a:rPr lang="pt-BR" dirty="0" smtClean="0">
                <a:latin typeface="Calibri" pitchFamily="34" charset="0"/>
                <a:ea typeface="MS PGothic" pitchFamily="1"/>
              </a:rPr>
            </a:br>
            <a:r>
              <a:rPr lang="pt-BR" dirty="0" smtClean="0">
                <a:latin typeface="Calibri" pitchFamily="34" charset="0"/>
                <a:ea typeface="MS PGothic" pitchFamily="1"/>
              </a:rPr>
              <a:t>    agosto de 2012</a:t>
            </a:r>
          </a:p>
          <a:p>
            <a:r>
              <a:rPr lang="pt-BR" dirty="0" smtClean="0">
                <a:latin typeface="Calibri" pitchFamily="34" charset="0"/>
              </a:rPr>
              <a:t>-   Beneficiários das ações afirmativas nas universidades brasileiras antes da lei de cotas</a:t>
            </a:r>
          </a:p>
          <a:p>
            <a:pPr lvl="0"/>
            <a:r>
              <a:rPr lang="pt-BR" dirty="0" smtClean="0"/>
              <a:t>-   Formas de controle e acompanhamento das ações afirmativas</a:t>
            </a:r>
          </a:p>
          <a:p>
            <a:pPr defTabSz="936000"/>
            <a:r>
              <a:rPr lang="pt-BR" dirty="0" smtClean="0">
                <a:latin typeface="Calibri" pitchFamily="34" charset="0"/>
              </a:rPr>
              <a:t>-   Argumentos Contra</a:t>
            </a:r>
          </a:p>
          <a:p>
            <a:pPr marL="342900" indent="-342900" defTabSz="936000"/>
            <a:r>
              <a:rPr lang="pt-BR" dirty="0" smtClean="0">
                <a:latin typeface="Calibri" pitchFamily="34" charset="0"/>
              </a:rPr>
              <a:t>-   Argumentos a Favor</a:t>
            </a:r>
          </a:p>
          <a:p>
            <a:endParaRPr lang="pt-BR" dirty="0" smtClean="0">
              <a:latin typeface="Calibri" pitchFamily="34" charset="0"/>
            </a:endParaRPr>
          </a:p>
          <a:p>
            <a:pPr algn="just"/>
            <a:r>
              <a:rPr lang="pt-BR" b="1" dirty="0" smtClean="0">
                <a:latin typeface="Calibri" pitchFamily="34" charset="0"/>
              </a:rPr>
              <a:t>III- Sistema de inclusão social da USP  (INCLUSP) </a:t>
            </a:r>
          </a:p>
          <a:p>
            <a:pPr algn="just"/>
            <a:endParaRPr lang="pt-BR" b="1" dirty="0" smtClean="0">
              <a:latin typeface="Calibri" pitchFamily="34" charset="0"/>
            </a:endParaRPr>
          </a:p>
          <a:p>
            <a:pPr algn="just"/>
            <a:r>
              <a:rPr lang="pt-BR" b="1" dirty="0" smtClean="0">
                <a:latin typeface="Calibri" pitchFamily="34" charset="0"/>
              </a:rPr>
              <a:t>IV - PIMESP</a:t>
            </a:r>
          </a:p>
          <a:p>
            <a:pPr algn="just"/>
            <a:endParaRPr lang="pt-BR" b="1" dirty="0" smtClean="0">
              <a:latin typeface="Calibri" pitchFamily="34" charset="0"/>
            </a:endParaRPr>
          </a:p>
          <a:p>
            <a:pPr algn="just"/>
            <a:r>
              <a:rPr lang="pt-BR" b="1" dirty="0" smtClean="0">
                <a:latin typeface="Calibri" pitchFamily="34" charset="0"/>
              </a:rPr>
              <a:t>V- Fontes para aprofundamento do  debate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67544" y="214059"/>
            <a:ext cx="8064896" cy="7012625"/>
          </a:xfrm>
          <a:prstGeom prst="rect">
            <a:avLst/>
          </a:prstGeom>
        </p:spPr>
        <p:txBody>
          <a:bodyPr wrap="square">
            <a:spAutoFit/>
          </a:bodyPr>
          <a:lstStyle/>
          <a:p>
            <a:pPr>
              <a:lnSpc>
                <a:spcPct val="107000"/>
              </a:lnSpc>
              <a:spcAft>
                <a:spcPts val="800"/>
              </a:spcAft>
            </a:pPr>
            <a:r>
              <a:rPr lang="pt-BR" b="1" dirty="0" smtClean="0"/>
              <a:t>IV - PIMESP </a:t>
            </a:r>
            <a:r>
              <a:rPr lang="pt-BR" b="1" dirty="0"/>
              <a:t>- </a:t>
            </a:r>
            <a:r>
              <a:rPr lang="pt-BR" b="1" i="1" dirty="0"/>
              <a:t> </a:t>
            </a:r>
            <a:r>
              <a:rPr lang="pt-BR" b="1" dirty="0"/>
              <a:t>Programa de Inclusão por Mérito no Ensino Público Superior </a:t>
            </a:r>
            <a:r>
              <a:rPr lang="pt-BR" b="1" dirty="0" smtClean="0"/>
              <a:t>Paulista</a:t>
            </a:r>
            <a:endParaRPr lang="pt-BR" b="1"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a:t>
            </a:r>
            <a:r>
              <a:rPr lang="pt-BR" u="sng" dirty="0" smtClean="0">
                <a:latin typeface="Calibri" panose="020F0502020204030204" pitchFamily="34" charset="0"/>
                <a:ea typeface="Calibri" panose="020F0502020204030204" pitchFamily="34" charset="0"/>
                <a:cs typeface="Times New Roman" panose="02020603050405020304" pitchFamily="18" charset="0"/>
              </a:rPr>
              <a:t>Aprovado pelo CO da USP em 2/7/2013</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pt-BR" dirty="0" smtClean="0">
                <a:latin typeface="Calibri" panose="020F0502020204030204" pitchFamily="34" charset="0"/>
                <a:ea typeface="Calibri" panose="020F0502020204030204" pitchFamily="34" charset="0"/>
                <a:cs typeface="Times New Roman" panose="02020603050405020304" pitchFamily="18" charset="0"/>
              </a:rPr>
              <a:t>Alunos pretos</a:t>
            </a:r>
            <a:r>
              <a:rPr lang="pt-BR" dirty="0">
                <a:latin typeface="Calibri" panose="020F0502020204030204" pitchFamily="34" charset="0"/>
                <a:ea typeface="Calibri" panose="020F0502020204030204" pitchFamily="34" charset="0"/>
                <a:cs typeface="Times New Roman" panose="02020603050405020304" pitchFamily="18" charset="0"/>
              </a:rPr>
              <a:t>, pardos ou indígenas e tenham cursado integralmente o ensino básico em escolas públicas = </a:t>
            </a: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bônus de até </a:t>
            </a:r>
            <a:r>
              <a:rPr lang="pt-B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5%</a:t>
            </a:r>
          </a:p>
          <a:p>
            <a:pPr marL="285750" indent="-285750">
              <a:lnSpc>
                <a:spcPct val="107000"/>
              </a:lnSpc>
              <a:spcAft>
                <a:spcPts val="800"/>
              </a:spcAft>
              <a:buFont typeface="Arial" panose="020B0604020202020204" pitchFamily="34" charset="0"/>
              <a:buChar char="•"/>
            </a:pPr>
            <a:r>
              <a:rPr lang="pt-BR" dirty="0" smtClean="0">
                <a:latin typeface="Calibri" panose="020F0502020204030204" pitchFamily="34" charset="0"/>
                <a:ea typeface="Calibri" panose="020F0502020204030204" pitchFamily="34" charset="0"/>
                <a:cs typeface="Times New Roman" panose="02020603050405020304" pitchFamily="18" charset="0"/>
              </a:rPr>
              <a:t>Alunos </a:t>
            </a:r>
            <a:r>
              <a:rPr lang="pt-BR" dirty="0">
                <a:latin typeface="Calibri" panose="020F0502020204030204" pitchFamily="34" charset="0"/>
                <a:ea typeface="Calibri" panose="020F0502020204030204" pitchFamily="34" charset="0"/>
                <a:cs typeface="Times New Roman" panose="02020603050405020304" pitchFamily="18" charset="0"/>
              </a:rPr>
              <a:t>que tenham cursado o ensino médio em escola pública = elevou de 8% para 12% a bonificação na nota </a:t>
            </a:r>
          </a:p>
          <a:p>
            <a:pPr marL="285750" indent="-285750">
              <a:lnSpc>
                <a:spcPct val="107000"/>
              </a:lnSpc>
              <a:spcAft>
                <a:spcPts val="800"/>
              </a:spcAft>
              <a:buFont typeface="Arial" panose="020B0604020202020204" pitchFamily="34" charset="0"/>
              <a:buChar char="•"/>
            </a:pPr>
            <a:r>
              <a:rPr lang="pt-BR" dirty="0" smtClean="0">
                <a:latin typeface="Calibri" panose="020F0502020204030204" pitchFamily="34" charset="0"/>
                <a:ea typeface="Calibri" panose="020F0502020204030204" pitchFamily="34" charset="0"/>
                <a:cs typeface="Times New Roman" panose="02020603050405020304" pitchFamily="18" charset="0"/>
              </a:rPr>
              <a:t>Alunos do ensino fundamental e integralmente o ensino médio na rede pública = elevou de 8</a:t>
            </a:r>
            <a:r>
              <a:rPr lang="pt-BR" dirty="0">
                <a:latin typeface="Calibri" panose="020F0502020204030204" pitchFamily="34" charset="0"/>
                <a:ea typeface="Calibri" panose="020F0502020204030204" pitchFamily="34" charset="0"/>
                <a:cs typeface="Times New Roman" panose="02020603050405020304" pitchFamily="18" charset="0"/>
              </a:rPr>
              <a:t>% para 15% a bonificação dos candidatos que fizeram o </a:t>
            </a: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pt-BR" dirty="0" smtClean="0">
                <a:latin typeface="Calibri" panose="020F0502020204030204" pitchFamily="34" charset="0"/>
                <a:ea typeface="Calibri" panose="020F0502020204030204" pitchFamily="34" charset="0"/>
                <a:cs typeface="Times New Roman" panose="02020603050405020304" pitchFamily="18" charset="0"/>
              </a:rPr>
              <a:t>Aluno </a:t>
            </a:r>
            <a:r>
              <a:rPr lang="pt-BR" dirty="0">
                <a:latin typeface="Calibri" panose="020F0502020204030204" pitchFamily="34" charset="0"/>
                <a:ea typeface="Calibri" panose="020F0502020204030204" pitchFamily="34" charset="0"/>
                <a:cs typeface="Times New Roman" panose="02020603050405020304" pitchFamily="18" charset="0"/>
              </a:rPr>
              <a:t>que cursou integralmente o ensino fundamental na rede pública e o segundo e terceiro anos do ensino médio em escolas </a:t>
            </a:r>
            <a:r>
              <a:rPr lang="pt-BR" dirty="0" smtClean="0">
                <a:latin typeface="Calibri" panose="020F0502020204030204" pitchFamily="34" charset="0"/>
                <a:ea typeface="Calibri" panose="020F0502020204030204" pitchFamily="34" charset="0"/>
                <a:cs typeface="Times New Roman" panose="02020603050405020304" pitchFamily="18" charset="0"/>
              </a:rPr>
              <a:t>públicas = elevou de </a:t>
            </a:r>
            <a:r>
              <a:rPr lang="pt-BR" dirty="0">
                <a:latin typeface="Calibri" panose="020F0502020204030204" pitchFamily="34" charset="0"/>
                <a:ea typeface="Calibri" panose="020F0502020204030204" pitchFamily="34" charset="0"/>
                <a:cs typeface="Times New Roman" panose="02020603050405020304" pitchFamily="18" charset="0"/>
              </a:rPr>
              <a:t>15% para 20</a:t>
            </a:r>
            <a:r>
              <a:rPr lang="pt-BR" dirty="0" smtClean="0">
                <a:latin typeface="Calibri" panose="020F0502020204030204" pitchFamily="34" charset="0"/>
                <a:ea typeface="Calibri" panose="020F0502020204030204" pitchFamily="34" charset="0"/>
                <a:cs typeface="Times New Roman" panose="02020603050405020304" pitchFamily="18" charset="0"/>
              </a:rPr>
              <a:t>%.</a:t>
            </a:r>
            <a:endParaRPr lang="pt-BR"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Em suma: Aluno PPI </a:t>
            </a:r>
            <a:r>
              <a:rPr lang="pt-B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t-BR" dirty="0" smtClean="0">
                <a:latin typeface="Calibri" panose="020F0502020204030204" pitchFamily="34" charset="0"/>
                <a:ea typeface="Calibri" panose="020F0502020204030204" pitchFamily="34" charset="0"/>
                <a:cs typeface="Times New Roman" panose="02020603050405020304" pitchFamily="18" charset="0"/>
              </a:rPr>
              <a:t>Ensino </a:t>
            </a:r>
            <a:r>
              <a:rPr lang="pt-BR" dirty="0">
                <a:latin typeface="Calibri" panose="020F0502020204030204" pitchFamily="34" charset="0"/>
                <a:ea typeface="Calibri" panose="020F0502020204030204" pitchFamily="34" charset="0"/>
                <a:cs typeface="Times New Roman" panose="02020603050405020304" pitchFamily="18" charset="0"/>
              </a:rPr>
              <a:t>fundamental na rede pública </a:t>
            </a:r>
            <a:r>
              <a:rPr lang="pt-B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pt-BR" dirty="0" smtClean="0">
                <a:latin typeface="Calibri" panose="020F0502020204030204" pitchFamily="34" charset="0"/>
                <a:ea typeface="Calibri" panose="020F0502020204030204" pitchFamily="34" charset="0"/>
                <a:cs typeface="Times New Roman" panose="02020603050405020304" pitchFamily="18" charset="0"/>
              </a:rPr>
              <a:t>  Segundo </a:t>
            </a:r>
            <a:r>
              <a:rPr lang="pt-BR" dirty="0">
                <a:latin typeface="Calibri" panose="020F0502020204030204" pitchFamily="34" charset="0"/>
                <a:ea typeface="Calibri" panose="020F0502020204030204" pitchFamily="34" charset="0"/>
                <a:cs typeface="Times New Roman" panose="02020603050405020304" pitchFamily="18" charset="0"/>
              </a:rPr>
              <a:t>e terceiro anos do ensino médio em escolas públicas </a:t>
            </a:r>
            <a:r>
              <a:rPr lang="pt-B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pt-BR" dirty="0" smtClean="0">
                <a:latin typeface="Calibri" panose="020F0502020204030204" pitchFamily="34" charset="0"/>
                <a:ea typeface="Calibri" panose="020F0502020204030204" pitchFamily="34" charset="0"/>
                <a:cs typeface="Times New Roman" panose="02020603050405020304" pitchFamily="18" charset="0"/>
              </a:rPr>
              <a:t> </a:t>
            </a:r>
            <a:r>
              <a:rPr lang="pt-BR"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25</a:t>
            </a:r>
            <a:r>
              <a:rPr lang="pt-BR"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pt-BR" dirty="0">
                <a:latin typeface="Calibri" panose="020F0502020204030204" pitchFamily="34" charset="0"/>
                <a:ea typeface="Calibri" panose="020F0502020204030204" pitchFamily="34" charset="0"/>
                <a:cs typeface="Times New Roman" panose="02020603050405020304" pitchFamily="18" charset="0"/>
              </a:rPr>
              <a:t>de sua nota do vestibular aumentada pelos bônus recebidos</a:t>
            </a:r>
            <a:r>
              <a:rPr lang="pt-BR" dirty="0" smtClean="0">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pt-BR" dirty="0" smtClean="0">
                <a:latin typeface="Calibri" panose="020F0502020204030204" pitchFamily="34" charset="0"/>
                <a:ea typeface="Calibri" panose="020F0502020204030204" pitchFamily="34" charset="0"/>
                <a:cs typeface="Times New Roman" panose="02020603050405020304" pitchFamily="18" charset="0"/>
              </a:rPr>
              <a:t>(Alterou de 15%, que vigorava até vestibular 2012, para 25% em vigor a partir do </a:t>
            </a:r>
            <a:r>
              <a:rPr lang="pt-BR" smtClean="0">
                <a:latin typeface="Calibri" panose="020F0502020204030204" pitchFamily="34" charset="0"/>
                <a:ea typeface="Calibri" panose="020F0502020204030204" pitchFamily="34" charset="0"/>
                <a:cs typeface="Times New Roman" panose="02020603050405020304" pitchFamily="18" charset="0"/>
              </a:rPr>
              <a:t>vestibular 2013 BENEFICIANDO APENAS EM 5% OS GRUPOS FOCOS DAS POLITICAS DE AÇÃO AFIRMATIVA)</a:t>
            </a:r>
            <a:endParaRPr lang="pt-BR" dirty="0" smtClean="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7888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755576" y="260648"/>
            <a:ext cx="7344816" cy="5632311"/>
          </a:xfrm>
          <a:prstGeom prst="rect">
            <a:avLst/>
          </a:prstGeom>
        </p:spPr>
        <p:txBody>
          <a:bodyPr wrap="square">
            <a:spAutoFit/>
          </a:bodyPr>
          <a:lstStyle/>
          <a:p>
            <a:endParaRPr lang="pt-BR" dirty="0"/>
          </a:p>
          <a:p>
            <a:pPr algn="ctr"/>
            <a:r>
              <a:rPr lang="pt-BR" u="sng" dirty="0" smtClean="0"/>
              <a:t>Meta Governo Estadual </a:t>
            </a:r>
          </a:p>
          <a:p>
            <a:endParaRPr lang="pt-BR" dirty="0"/>
          </a:p>
          <a:p>
            <a:r>
              <a:rPr lang="pt-BR" b="1" dirty="0" smtClean="0">
                <a:solidFill>
                  <a:srgbClr val="FF0000"/>
                </a:solidFill>
              </a:rPr>
              <a:t>2016 </a:t>
            </a:r>
          </a:p>
          <a:p>
            <a:endParaRPr lang="pt-BR" b="1" dirty="0">
              <a:solidFill>
                <a:srgbClr val="FF0000"/>
              </a:solidFill>
            </a:endParaRPr>
          </a:p>
          <a:p>
            <a:pPr algn="just"/>
            <a:r>
              <a:rPr lang="pt-BR" dirty="0" smtClean="0"/>
              <a:t>Presença de 50</a:t>
            </a:r>
            <a:r>
              <a:rPr lang="pt-BR" dirty="0"/>
              <a:t>% de </a:t>
            </a:r>
            <a:r>
              <a:rPr lang="pt-BR" dirty="0" smtClean="0"/>
              <a:t>ingressantes nas </a:t>
            </a:r>
            <a:r>
              <a:rPr lang="pt-BR" dirty="0"/>
              <a:t>universidades estaduais paulistas egressos de escolas públicas, em cada curso, sendo 35% deles pretos, pardos e indígenas.</a:t>
            </a:r>
          </a:p>
          <a:p>
            <a:endParaRPr lang="pt-BR" dirty="0" smtClean="0"/>
          </a:p>
          <a:p>
            <a:r>
              <a:rPr lang="pt-BR" dirty="0" smtClean="0">
                <a:solidFill>
                  <a:srgbClr val="FF0000"/>
                </a:solidFill>
              </a:rPr>
              <a:t>USP</a:t>
            </a:r>
            <a:endParaRPr lang="pt-BR" dirty="0">
              <a:solidFill>
                <a:srgbClr val="FF0000"/>
              </a:solidFill>
            </a:endParaRPr>
          </a:p>
          <a:p>
            <a:r>
              <a:rPr lang="pt-BR" dirty="0" smtClean="0"/>
              <a:t>Alterou os prazos para </a:t>
            </a:r>
            <a:r>
              <a:rPr lang="pt-BR" dirty="0" smtClean="0">
                <a:solidFill>
                  <a:srgbClr val="FF0000"/>
                </a:solidFill>
              </a:rPr>
              <a:t>2018</a:t>
            </a:r>
          </a:p>
          <a:p>
            <a:endParaRPr lang="pt-BR" dirty="0" smtClean="0"/>
          </a:p>
          <a:p>
            <a:r>
              <a:rPr lang="pt-BR" b="1" dirty="0" smtClean="0">
                <a:solidFill>
                  <a:srgbClr val="FF0000"/>
                </a:solidFill>
              </a:rPr>
              <a:t>Crítica</a:t>
            </a:r>
          </a:p>
          <a:p>
            <a:r>
              <a:rPr lang="pt-BR" dirty="0" smtClean="0"/>
              <a:t>Não sendo um sistema de reserva de vagas (étnico-raciais) não há como garantir o cumprimento desta meta</a:t>
            </a:r>
            <a:endParaRPr lang="pt-BR" dirty="0"/>
          </a:p>
          <a:p>
            <a:endParaRPr lang="pt-BR" dirty="0"/>
          </a:p>
          <a:p>
            <a:pPr algn="just"/>
            <a:r>
              <a:rPr lang="pt-BR" dirty="0" smtClean="0"/>
              <a:t>(Atualmente 28</a:t>
            </a:r>
            <a:r>
              <a:rPr lang="pt-BR" dirty="0"/>
              <a:t>% dos aprovados na USP vieram do ensino </a:t>
            </a:r>
            <a:r>
              <a:rPr lang="pt-BR" dirty="0" smtClean="0"/>
              <a:t>público e destes apenas uma ínfima parte pertencem ao grupo de pretos, pardos e indígenas).</a:t>
            </a:r>
            <a:endParaRPr lang="pt-BR" dirty="0"/>
          </a:p>
          <a:p>
            <a:endParaRPr lang="pt-BR" dirty="0"/>
          </a:p>
        </p:txBody>
      </p:sp>
    </p:spTree>
    <p:extLst>
      <p:ext uri="{BB962C8B-B14F-4D97-AF65-F5344CB8AC3E}">
        <p14:creationId xmlns:p14="http://schemas.microsoft.com/office/powerpoint/2010/main" val="8914948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83568" y="908720"/>
            <a:ext cx="7776864" cy="5663089"/>
          </a:xfrm>
          <a:prstGeom prst="rect">
            <a:avLst/>
          </a:prstGeom>
          <a:noFill/>
        </p:spPr>
        <p:txBody>
          <a:bodyPr wrap="square" rtlCol="0">
            <a:spAutoFit/>
          </a:bodyPr>
          <a:lstStyle/>
          <a:p>
            <a:pPr algn="ctr"/>
            <a:r>
              <a:rPr lang="pt-BR" sz="2000" b="1" dirty="0" smtClean="0">
                <a:latin typeface="Calibri" pitchFamily="34" charset="0"/>
              </a:rPr>
              <a:t>IV- Fontes para aprofundamento do  debate</a:t>
            </a:r>
          </a:p>
          <a:p>
            <a:pPr algn="just"/>
            <a:endParaRPr lang="pt-BR" sz="2000" u="sng" dirty="0" smtClean="0"/>
          </a:p>
          <a:p>
            <a:pPr algn="just"/>
            <a:r>
              <a:rPr lang="pt-BR" sz="2000" u="sng" dirty="0" smtClean="0"/>
              <a:t>Sites </a:t>
            </a:r>
            <a:r>
              <a:rPr lang="pt-BR" sz="2000" dirty="0" smtClean="0"/>
              <a:t>:</a:t>
            </a:r>
          </a:p>
          <a:p>
            <a:r>
              <a:rPr lang="pt-BR" sz="2000" dirty="0" smtClean="0"/>
              <a:t>Rede Ação Afirmativa: </a:t>
            </a:r>
            <a:r>
              <a:rPr lang="pt-BR" sz="2000" dirty="0" smtClean="0">
                <a:hlinkClick r:id="rId2"/>
              </a:rPr>
              <a:t>http://www.redeacaoafirmativa.ceao.ufba.br/index.</a:t>
            </a:r>
            <a:r>
              <a:rPr lang="pt-BR" sz="2000" dirty="0" err="1" smtClean="0">
                <a:hlinkClick r:id="rId2"/>
              </a:rPr>
              <a:t>php</a:t>
            </a:r>
            <a:r>
              <a:rPr lang="pt-BR" sz="2000" dirty="0" smtClean="0">
                <a:hlinkClick r:id="rId2"/>
              </a:rPr>
              <a:t>/rede</a:t>
            </a:r>
            <a:endParaRPr lang="pt-BR" sz="2000" dirty="0" smtClean="0"/>
          </a:p>
          <a:p>
            <a:endParaRPr lang="pt-BR" sz="2000" dirty="0" smtClean="0"/>
          </a:p>
          <a:p>
            <a:r>
              <a:rPr lang="pt-BR" sz="2000" dirty="0" smtClean="0"/>
              <a:t>O</a:t>
            </a:r>
            <a:r>
              <a:rPr lang="pt-BR" sz="2000" dirty="0"/>
              <a:t> GEMAA (Grupo de Estudos Multidisciplinar da Ação Afirmativa</a:t>
            </a:r>
            <a:r>
              <a:rPr lang="pt-BR" sz="2000" dirty="0" smtClean="0"/>
              <a:t>): </a:t>
            </a:r>
            <a:r>
              <a:rPr lang="pt-BR" sz="2000" dirty="0" smtClean="0">
                <a:hlinkClick r:id="rId3"/>
              </a:rPr>
              <a:t>http://gemaa.iesp.uerj.br/</a:t>
            </a:r>
            <a:endParaRPr lang="pt-BR" sz="2000" dirty="0" smtClean="0"/>
          </a:p>
          <a:p>
            <a:endParaRPr lang="pt-BR" sz="2000" dirty="0" smtClean="0"/>
          </a:p>
          <a:p>
            <a:pPr marL="342900" indent="-342900"/>
            <a:r>
              <a:rPr lang="pt-BR" sz="2000" dirty="0" smtClean="0"/>
              <a:t>Página do Prof. Antonio Sérgio Guimarães:</a:t>
            </a:r>
          </a:p>
          <a:p>
            <a:pPr marL="342900" indent="-342900"/>
            <a:r>
              <a:rPr lang="pt-BR" sz="2000" dirty="0" smtClean="0">
                <a:hlinkClick r:id="rId4"/>
              </a:rPr>
              <a:t>http://www.fflch.usp.br/sociologia/asag/</a:t>
            </a:r>
            <a:endParaRPr lang="pt-BR" sz="2000" dirty="0" smtClean="0"/>
          </a:p>
          <a:p>
            <a:pPr marL="342900" indent="-342900" algn="just"/>
            <a:endParaRPr lang="pt-BR" sz="2000" dirty="0" smtClean="0"/>
          </a:p>
          <a:p>
            <a:pPr marL="342900" indent="-342900" algn="just"/>
            <a:r>
              <a:rPr lang="pt-BR" sz="2000" u="sng" dirty="0" smtClean="0"/>
              <a:t>Bibliografia Geral:</a:t>
            </a:r>
          </a:p>
          <a:p>
            <a:pPr marL="342900" indent="-342900" algn="just"/>
            <a:endParaRPr lang="pt-BR" sz="2000" u="sng" dirty="0" smtClean="0"/>
          </a:p>
          <a:p>
            <a:pPr marL="342900" indent="-342900" algn="just"/>
            <a:r>
              <a:rPr lang="pt-BR" sz="2000" dirty="0" smtClean="0"/>
              <a:t>Ver Anexo “Sistema de cotas. Bibliografia, Legislação e Jurisprudência –STF”</a:t>
            </a:r>
          </a:p>
          <a:p>
            <a:pPr marL="342900" indent="-342900" algn="just"/>
            <a:endParaRPr lang="pt-BR" sz="1400" dirty="0"/>
          </a:p>
          <a:p>
            <a:pPr marL="342900" indent="-342900" algn="just"/>
            <a:endParaRPr lang="pt-BR" sz="1400" dirty="0" smtClean="0"/>
          </a:p>
          <a:p>
            <a:pPr marL="342900" indent="-342900" algn="just"/>
            <a:endParaRPr lang="pt-BR"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83568" y="188640"/>
            <a:ext cx="7776864" cy="7078861"/>
          </a:xfrm>
          <a:prstGeom prst="rect">
            <a:avLst/>
          </a:prstGeom>
          <a:noFill/>
        </p:spPr>
        <p:txBody>
          <a:bodyPr wrap="square" rtlCol="0">
            <a:spAutoFit/>
          </a:bodyPr>
          <a:lstStyle/>
          <a:p>
            <a:pPr algn="ctr"/>
            <a:r>
              <a:rPr lang="pt-BR" sz="2000" b="1" dirty="0" smtClean="0"/>
              <a:t>I- Pressupostos da discussão:</a:t>
            </a:r>
          </a:p>
          <a:p>
            <a:pPr algn="ctr"/>
            <a:endParaRPr lang="pt-BR" sz="2000" b="1" dirty="0" smtClean="0"/>
          </a:p>
          <a:p>
            <a:pPr algn="just"/>
            <a:endParaRPr lang="pt-BR" sz="2000" dirty="0" smtClean="0"/>
          </a:p>
          <a:p>
            <a:pPr algn="just"/>
            <a:r>
              <a:rPr lang="pt-BR" sz="2000" u="sng" dirty="0" smtClean="0"/>
              <a:t> Definição de Raça e Classe nas Ciências Humanas</a:t>
            </a:r>
          </a:p>
          <a:p>
            <a:pPr algn="just"/>
            <a:endParaRPr lang="pt-BR" sz="2000" dirty="0" smtClean="0"/>
          </a:p>
          <a:p>
            <a:r>
              <a:rPr lang="pt-BR" sz="2000" dirty="0" smtClean="0"/>
              <a:t>Embora, no universo das ciências sociais e humanas, os conceitos de classe e raça tenham sido e continuem sendo entendidos como permutáveis e</a:t>
            </a:r>
            <a:r>
              <a:rPr lang="en-US" sz="2000" dirty="0" smtClean="0"/>
              <a:t>/</a:t>
            </a:r>
            <a:r>
              <a:rPr lang="pt-BR" sz="2000" dirty="0" smtClean="0"/>
              <a:t>ou excludentes entre si, teóricos já observaram que raça e classe são conceitos que se referem a universos analíticos totalmente distintos. </a:t>
            </a:r>
          </a:p>
          <a:p>
            <a:endParaRPr lang="pt-BR" sz="2000" dirty="0" smtClean="0"/>
          </a:p>
          <a:p>
            <a:r>
              <a:rPr lang="pt-BR" sz="2000" dirty="0" smtClean="0"/>
              <a:t>Enquanto o conceito de classe se relaciona a um universo palpável, e até certo ponto, </a:t>
            </a:r>
            <a:r>
              <a:rPr lang="pt-BR" sz="2000" dirty="0" err="1" smtClean="0"/>
              <a:t>quantificável</a:t>
            </a:r>
            <a:r>
              <a:rPr lang="pt-BR" sz="2000" dirty="0" smtClean="0"/>
              <a:t> de denominadores socioeconômicos, culturais e ideológicos, raça se apresenta como um conceito muito mais nebuloso. Embora saibamos que raça, como fato físico verificável ou ambiente genético, seja uma falácia, as relações sociais continuam se utilizando de formas de classificação</a:t>
            </a:r>
            <a:r>
              <a:rPr lang="en-US" sz="2000" dirty="0" smtClean="0"/>
              <a:t>/</a:t>
            </a:r>
            <a:r>
              <a:rPr lang="pt-BR" sz="2000" dirty="0" smtClean="0"/>
              <a:t>exclusão variáveis, baseadas em denominadores sociais ligados, de maneira mutável e flexível, à “aparência racial”, entendida como conjunto de características físicas, sociais e culturais relacionadas  a formas históricas de exclusão social.</a:t>
            </a:r>
          </a:p>
          <a:p>
            <a:endParaRPr lang="pt-BR" sz="2000" dirty="0" smtClean="0"/>
          </a:p>
          <a:p>
            <a:pPr algn="just"/>
            <a:endParaRPr lang="pt-BR" sz="2000" dirty="0" smtClean="0"/>
          </a:p>
          <a:p>
            <a:pPr marL="342900" indent="-342900" algn="just"/>
            <a:endParaRPr lang="pt-BR"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332656"/>
            <a:ext cx="8352928" cy="5632311"/>
          </a:xfrm>
          <a:prstGeom prst="rect">
            <a:avLst/>
          </a:prstGeom>
        </p:spPr>
        <p:txBody>
          <a:bodyPr wrap="square">
            <a:spAutoFit/>
          </a:bodyPr>
          <a:lstStyle/>
          <a:p>
            <a:r>
              <a:rPr lang="pt-BR" sz="2000" dirty="0" smtClean="0"/>
              <a:t>No Brasil, onde a escravidão de indivíduos africanos e afrodescendentes constituiu a base da produção econômica e da classificação social, formas específicas de apreensão social da raça moldaram a sociedade brasileira. </a:t>
            </a:r>
          </a:p>
          <a:p>
            <a:endParaRPr lang="pt-BR" sz="2000" u="sng" dirty="0" smtClean="0">
              <a:solidFill>
                <a:srgbClr val="FF0000"/>
              </a:solidFill>
              <a:latin typeface="Calibri" pitchFamily="34" charset="0"/>
            </a:endParaRPr>
          </a:p>
          <a:p>
            <a:endParaRPr lang="pt-BR" sz="2000" u="sng" dirty="0" smtClean="0">
              <a:solidFill>
                <a:srgbClr val="FF0000"/>
              </a:solidFill>
              <a:latin typeface="Calibri" pitchFamily="34" charset="0"/>
            </a:endParaRPr>
          </a:p>
          <a:p>
            <a:endParaRPr lang="pt-BR" sz="2000" u="sng" dirty="0" smtClean="0">
              <a:solidFill>
                <a:srgbClr val="FF0000"/>
              </a:solidFill>
              <a:latin typeface="Calibri" pitchFamily="34" charset="0"/>
            </a:endParaRPr>
          </a:p>
          <a:p>
            <a:r>
              <a:rPr lang="pt-BR" sz="2000" u="sng" dirty="0" smtClean="0">
                <a:latin typeface="Calibri" pitchFamily="34" charset="0"/>
              </a:rPr>
              <a:t>Conceito de Raça</a:t>
            </a:r>
            <a:endParaRPr lang="en-US" sz="2000" u="sng" dirty="0" smtClean="0">
              <a:latin typeface="Calibri" pitchFamily="34" charset="0"/>
            </a:endParaRPr>
          </a:p>
          <a:p>
            <a:endParaRPr lang="pt-BR" sz="2000" dirty="0" smtClean="0">
              <a:latin typeface="Calibri" pitchFamily="34" charset="0"/>
            </a:endParaRPr>
          </a:p>
          <a:p>
            <a:r>
              <a:rPr lang="pt-BR" sz="2000" dirty="0" smtClean="0">
                <a:latin typeface="Calibri" pitchFamily="34" charset="0"/>
              </a:rPr>
              <a:t>Como observou Martha </a:t>
            </a:r>
            <a:r>
              <a:rPr lang="pt-BR" sz="2000" dirty="0" err="1" smtClean="0">
                <a:latin typeface="Calibri" pitchFamily="34" charset="0"/>
              </a:rPr>
              <a:t>Hodes</a:t>
            </a:r>
            <a:r>
              <a:rPr lang="pt-BR" sz="2000" dirty="0" smtClean="0">
                <a:latin typeface="Calibri" pitchFamily="34" charset="0"/>
              </a:rPr>
              <a:t>, o conceito de raça é extremamente poderoso exatamente porque possui uma característica mercurial, flexível e vazia, podendo ser reatualizada cada vez que as condições sociais assim o exijam. </a:t>
            </a:r>
          </a:p>
          <a:p>
            <a:endParaRPr lang="pt-BR" sz="2000" dirty="0" smtClean="0">
              <a:latin typeface="Calibri" pitchFamily="34" charset="0"/>
            </a:endParaRPr>
          </a:p>
          <a:p>
            <a:r>
              <a:rPr lang="pt-BR" sz="2000" dirty="0" smtClean="0">
                <a:latin typeface="Calibri" pitchFamily="34" charset="0"/>
              </a:rPr>
              <a:t>Dada a dificuldade de definir raça, essa autora aconselha que, ao invés de buscar conceituá-la, devemos sempre descrever seus preceitos, formas de classificação e mutabilidade. A qualidade que faz com que um conceito como o de raça, tão desacreditado em termos da biologia, da genética e das teorias sociais, continue socialmente determinante repousa exatamente em sua flexibilidade aliada a sua capacidade classificatória e excludente. </a:t>
            </a:r>
            <a:endParaRPr lang="en-US" sz="2000" dirty="0" smtClean="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260649"/>
            <a:ext cx="7776864" cy="7078861"/>
          </a:xfrm>
          <a:prstGeom prst="rect">
            <a:avLst/>
          </a:prstGeom>
        </p:spPr>
        <p:txBody>
          <a:bodyPr wrap="square">
            <a:spAutoFit/>
          </a:bodyPr>
          <a:lstStyle/>
          <a:p>
            <a:r>
              <a:rPr lang="pt-BR" sz="2000" u="sng" dirty="0" smtClean="0">
                <a:latin typeface="Calibri" pitchFamily="34" charset="0"/>
              </a:rPr>
              <a:t>Escravidão e Raça</a:t>
            </a:r>
            <a:endParaRPr lang="en-US" sz="2000" u="sng" dirty="0" smtClean="0">
              <a:latin typeface="Calibri" pitchFamily="34" charset="0"/>
            </a:endParaRPr>
          </a:p>
          <a:p>
            <a:endParaRPr lang="pt-BR" sz="2000" dirty="0" smtClean="0">
              <a:latin typeface="Calibri" pitchFamily="34" charset="0"/>
            </a:endParaRPr>
          </a:p>
          <a:p>
            <a:r>
              <a:rPr lang="pt-BR" sz="2000" dirty="0" smtClean="0">
                <a:latin typeface="Calibri" pitchFamily="34" charset="0"/>
              </a:rPr>
              <a:t>Até 1888, o estado brasileiro priorizou o direito de propriedade – do escravo – ao direito de cidadania. Assim atuando o estado funcionou como guardião do direito de propriedade de uns sobre outros, mesmo quando estes outros fossem brasileiros (crioulos). </a:t>
            </a:r>
          </a:p>
          <a:p>
            <a:endParaRPr lang="pt-BR" sz="2000" dirty="0" smtClean="0">
              <a:latin typeface="Calibri" pitchFamily="34" charset="0"/>
            </a:endParaRPr>
          </a:p>
          <a:p>
            <a:r>
              <a:rPr lang="pt-BR" sz="2000" dirty="0" smtClean="0">
                <a:latin typeface="Calibri" pitchFamily="34" charset="0"/>
              </a:rPr>
              <a:t>Após 1888, embora os descendentes dos 5.5 milhões de africanos trazidos ao Brasil , ai incluindo os 600 mil africanos desembarcados após a proibição do tráfico, tenham nominalmente adquirido os direitos de gozo de cidadania, todos nós sabemos  que as condições sociais e opções econômicas oferecidas pela sociedade brasileira ao </a:t>
            </a:r>
            <a:r>
              <a:rPr lang="pt-BR" sz="2000" dirty="0" err="1" smtClean="0">
                <a:latin typeface="Calibri" pitchFamily="34" charset="0"/>
              </a:rPr>
              <a:t>ex-escravo</a:t>
            </a:r>
            <a:r>
              <a:rPr lang="pt-BR" sz="2000" dirty="0" smtClean="0">
                <a:latin typeface="Calibri" pitchFamily="34" charset="0"/>
              </a:rPr>
              <a:t> foram altamente excludentes. Nenhuma política indenizatória ou reparatória, em termos sociais, econômicos ou educacionais foram intentadas. No entanto, diversas estratégias de indenização dos senhores foram concretizadas pelo estado, sobretudo na forma de imigração subsidiada, crédito agrícola e política de preços. Notamos, entretanto, que o Brasil nunca realizou uma política de ressarcimento dos prejuízos aos escravizados e seus descendentes.</a:t>
            </a:r>
          </a:p>
          <a:p>
            <a:endParaRPr lang="pt-BR" sz="2000" dirty="0">
              <a:latin typeface="Calibri" pitchFamily="34" charset="0"/>
            </a:endParaRPr>
          </a:p>
          <a:p>
            <a:endParaRPr lang="pt-BR" sz="2000" dirty="0" smtClean="0">
              <a:latin typeface="Calibri" pitchFamily="34" charset="0"/>
            </a:endParaRPr>
          </a:p>
          <a:p>
            <a:endParaRPr lang="pt-BR" sz="2000" dirty="0">
              <a:latin typeface="Calibri" pitchFamily="34" charset="0"/>
            </a:endParaRPr>
          </a:p>
          <a:p>
            <a:endParaRPr lang="pt-BR" sz="1400" dirty="0" smtClean="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683568" y="44625"/>
            <a:ext cx="7776864" cy="6813375"/>
          </a:xfrm>
          <a:prstGeom prst="rect">
            <a:avLst/>
          </a:prstGeom>
          <a:noFill/>
        </p:spPr>
        <p:txBody>
          <a:bodyPr wrap="square" rtlCol="0">
            <a:spAutoFit/>
          </a:bodyPr>
          <a:lstStyle/>
          <a:p>
            <a:pPr algn="ctr"/>
            <a:r>
              <a:rPr lang="pt-BR" sz="2000" b="1" dirty="0" smtClean="0"/>
              <a:t>II- O que são ações Afirmativas</a:t>
            </a:r>
          </a:p>
          <a:p>
            <a:endParaRPr lang="pt-BR" sz="2000" dirty="0" smtClean="0"/>
          </a:p>
          <a:p>
            <a:pPr lvl="0"/>
            <a:r>
              <a:rPr lang="pt-BR" sz="2000" b="1" dirty="0" smtClean="0"/>
              <a:t>1. </a:t>
            </a:r>
            <a:r>
              <a:rPr lang="pt-BR" sz="2000" dirty="0" smtClean="0"/>
              <a:t>“Ações afirmativas são políticas focais que alocam recursos em benefício de pessoas pertencentes a grupos discriminados e vitimados pela exclusão socioeconômica no passado ou no presente. Trata-se de medidas que têm como objetivo combater discriminações étnicas, raciais, religiosas, de gênero ou de casta, aumentando a participação de minorias no processo político, no acesso à educação, saúde, emprego, bens materiais, redes de proteção social e/ou no reconhecimento cultural.” (GEMMA)</a:t>
            </a:r>
          </a:p>
          <a:p>
            <a:pPr algn="just"/>
            <a:endParaRPr lang="pt-BR" sz="2000" b="1" dirty="0" smtClean="0"/>
          </a:p>
          <a:p>
            <a:r>
              <a:rPr lang="pt-BR" sz="2000" b="1" dirty="0" smtClean="0"/>
              <a:t>2. </a:t>
            </a:r>
            <a:r>
              <a:rPr lang="pt-BR" sz="2000" dirty="0" smtClean="0"/>
              <a:t>Definição que consta do art. 2°, II, da Convenção para a Eliminação de Todas as Formas de Discriminação Racial, da Organização das Nações Unidas, </a:t>
            </a:r>
            <a:r>
              <a:rPr lang="pt-BR" sz="2000" u="sng" dirty="0" smtClean="0"/>
              <a:t>ratificada pelo Brasil em 1968</a:t>
            </a:r>
            <a:r>
              <a:rPr lang="pt-BR" sz="2000" dirty="0" smtClean="0"/>
              <a:t>, segundo o qual ações afirmativas são</a:t>
            </a:r>
          </a:p>
          <a:p>
            <a:r>
              <a:rPr lang="pt-BR" sz="2000" dirty="0" smtClean="0"/>
              <a:t> </a:t>
            </a:r>
          </a:p>
          <a:p>
            <a:pPr algn="just"/>
            <a:r>
              <a:rPr lang="pt-BR" sz="2000" dirty="0" smtClean="0"/>
              <a:t>“(...) </a:t>
            </a:r>
            <a:r>
              <a:rPr lang="pt-BR" sz="2000" i="1" dirty="0" smtClean="0"/>
              <a:t>medidas especiais e concretas para assegurar como convier o desenvolvimento ou a proteção de certos grupos raciais de indivíduos pertencentes a estes grupos com o objetivo de garantir-lhes, em condições de igualdade, o pleno exercício dos direitos do homem e das liberdades fundamentais </a:t>
            </a:r>
            <a:r>
              <a:rPr lang="pt-BR" sz="2000" dirty="0" smtClean="0"/>
              <a:t>”. </a:t>
            </a:r>
            <a:endParaRPr lang="pt-BR" sz="14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548680"/>
            <a:ext cx="8363272" cy="5577483"/>
          </a:xfrm>
        </p:spPr>
        <p:txBody>
          <a:bodyPr>
            <a:noAutofit/>
          </a:bodyPr>
          <a:lstStyle/>
          <a:p>
            <a:pPr>
              <a:buNone/>
            </a:pPr>
            <a:r>
              <a:rPr lang="pt-BR" sz="2000" dirty="0" smtClean="0"/>
              <a:t>Dentre as diversas modalidades de ações afirmativas, de caráter transitório, empregadas nos distintos países destacam-se:</a:t>
            </a:r>
          </a:p>
          <a:p>
            <a:pPr>
              <a:buNone/>
            </a:pPr>
            <a:endParaRPr lang="pt-BR" sz="2000" dirty="0" smtClean="0"/>
          </a:p>
          <a:p>
            <a:pPr>
              <a:buNone/>
            </a:pPr>
            <a:endParaRPr lang="pt-BR" sz="2000" dirty="0" smtClean="0"/>
          </a:p>
          <a:p>
            <a:pPr marL="285750" lvl="0" indent="-285750">
              <a:buAutoNum type="romanUcParenR"/>
            </a:pPr>
            <a:r>
              <a:rPr lang="pt-BR" sz="2000" dirty="0" smtClean="0"/>
              <a:t>a consideração do critério de raça, gênero ou outro aspecto que caracteriza certo grupo minoritário para promover a sua integração social; </a:t>
            </a:r>
          </a:p>
          <a:p>
            <a:pPr marL="285750" indent="-285750">
              <a:buNone/>
            </a:pPr>
            <a:r>
              <a:rPr lang="pt-BR" sz="2000" dirty="0" smtClean="0"/>
              <a:t>II) o afastamento de requisitos de antiguidade para a permanência ou promoção de membros de categorias socialmente dominantes em determinados ambientes profissionais</a:t>
            </a:r>
          </a:p>
          <a:p>
            <a:pPr>
              <a:buNone/>
            </a:pPr>
            <a:r>
              <a:rPr lang="pt-BR" sz="2000" dirty="0" smtClean="0"/>
              <a:t>III) a definição de distritos eleitorais para o fortalecimento minorias; e</a:t>
            </a:r>
          </a:p>
          <a:p>
            <a:pPr>
              <a:buNone/>
            </a:pPr>
            <a:r>
              <a:rPr lang="pt-BR" sz="2000" dirty="0" smtClean="0"/>
              <a:t>IV) o estabelecimento de cotas ou a reserva de vagas para integrantes de setores marginalizados.</a:t>
            </a:r>
          </a:p>
          <a:p>
            <a:pPr algn="just"/>
            <a:endParaRPr lang="pt-BR" sz="2000" b="1" dirty="0" smtClean="0"/>
          </a:p>
          <a:p>
            <a:endParaRPr lang="pt-B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20688"/>
            <a:ext cx="8229600" cy="5257800"/>
          </a:xfrm>
        </p:spPr>
        <p:txBody>
          <a:bodyPr>
            <a:normAutofit fontScale="25000" lnSpcReduction="20000"/>
          </a:bodyPr>
          <a:lstStyle/>
          <a:p>
            <a:pPr>
              <a:buNone/>
            </a:pPr>
            <a:r>
              <a:rPr lang="pt-BR" sz="8000" b="1" dirty="0" smtClean="0"/>
              <a:t>3. “</a:t>
            </a:r>
            <a:r>
              <a:rPr lang="pt-BR" sz="8000" dirty="0" smtClean="0"/>
              <a:t>Raça” e </a:t>
            </a:r>
            <a:r>
              <a:rPr lang="pt-BR" sz="8000" i="1" dirty="0" smtClean="0"/>
              <a:t>Ações Afirmativas em Universidades, </a:t>
            </a:r>
            <a:endParaRPr lang="pt-BR" sz="8000" dirty="0" smtClean="0"/>
          </a:p>
          <a:p>
            <a:pPr>
              <a:buNone/>
            </a:pPr>
            <a:r>
              <a:rPr lang="pt-BR" sz="8000" dirty="0" smtClean="0"/>
              <a:t> </a:t>
            </a:r>
          </a:p>
          <a:p>
            <a:pPr>
              <a:buNone/>
            </a:pPr>
            <a:endParaRPr lang="pt-BR" sz="8000" dirty="0" smtClean="0"/>
          </a:p>
          <a:p>
            <a:pPr marL="0" indent="0" algn="just">
              <a:lnSpc>
                <a:spcPct val="120000"/>
              </a:lnSpc>
              <a:spcBef>
                <a:spcPts val="0"/>
              </a:spcBef>
              <a:buNone/>
            </a:pPr>
            <a:r>
              <a:rPr lang="pt-BR" sz="8000" dirty="0" smtClean="0"/>
              <a:t>“O </a:t>
            </a:r>
            <a:r>
              <a:rPr lang="pt-BR" sz="8000" i="1" dirty="0" smtClean="0"/>
              <a:t>uso do termo raça é justificável nas políticas afirmativas (...) por ser o mesmo instrumento de categorização utilizado para a construção de hierarquias morais convencionais não condizentes com o conceito de ser humano dotado de valor intrínseco ou com o princípio de igualdade de respeito (...). Se a raça foi utilizada para construir hierarquias, deverá também ser utilizada para desconstruí- </a:t>
            </a:r>
            <a:r>
              <a:rPr lang="pt-BR" sz="8000" i="1" dirty="0" err="1" smtClean="0"/>
              <a:t>las</a:t>
            </a:r>
            <a:r>
              <a:rPr lang="pt-BR" sz="8000" i="1" dirty="0" smtClean="0"/>
              <a:t>. Trata-se de um processo de três diferentes fases: i. a construção</a:t>
            </a:r>
            <a:r>
              <a:rPr lang="pt-BR" sz="8000" dirty="0" smtClean="0"/>
              <a:t> </a:t>
            </a:r>
            <a:r>
              <a:rPr lang="pt-BR" sz="8000" i="1" dirty="0" smtClean="0"/>
              <a:t>histórica de hierarquias convencionais que inferiorizaram o indivíduo quanto ao status econômico e de reconhecimento pela mera pertença a determinada raça (...); ii. a reestruturação dessas hierarquias com base em políticas afirmativas que considerem a raça, voltando-se agora à consolidação do princípio de dignidade; iii. A descaracterização do critério raça como critério de </a:t>
            </a:r>
            <a:r>
              <a:rPr lang="pt-BR" sz="8000" i="1" dirty="0" err="1" smtClean="0"/>
              <a:t>inferiorização</a:t>
            </a:r>
            <a:r>
              <a:rPr lang="pt-BR" sz="8000" i="1" dirty="0" smtClean="0"/>
              <a:t> e o estabelecimento de políticas universalistas materiais apenas”      </a:t>
            </a:r>
            <a:r>
              <a:rPr lang="pt-BR" sz="8000" dirty="0" smtClean="0"/>
              <a:t>(In</a:t>
            </a:r>
            <a:r>
              <a:rPr lang="pt-BR" sz="8000" i="1" dirty="0" smtClean="0"/>
              <a:t>: </a:t>
            </a:r>
            <a:r>
              <a:rPr lang="pt-BR" sz="8000" dirty="0" smtClean="0"/>
              <a:t>IKAWA, Daniela</a:t>
            </a:r>
            <a:r>
              <a:rPr lang="pt-BR" sz="8000" i="1" dirty="0" smtClean="0"/>
              <a:t>. Ações Afirmativas em Universidades, </a:t>
            </a:r>
            <a:r>
              <a:rPr lang="pt-BR" sz="8000" dirty="0" smtClean="0"/>
              <a:t>pp. 105-106)</a:t>
            </a:r>
          </a:p>
          <a:p>
            <a:pPr>
              <a:buNone/>
            </a:pPr>
            <a:r>
              <a:rPr lang="pt-BR" sz="8000" b="1" dirty="0" smtClean="0"/>
              <a:t> </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536" y="278060"/>
            <a:ext cx="8280920" cy="6463308"/>
          </a:xfrm>
          <a:prstGeom prst="rect">
            <a:avLst/>
          </a:prstGeom>
        </p:spPr>
        <p:txBody>
          <a:bodyPr wrap="square">
            <a:spAutoFit/>
          </a:bodyPr>
          <a:lstStyle/>
          <a:p>
            <a:r>
              <a:rPr lang="pt-BR" b="1" u="sng" dirty="0" smtClean="0">
                <a:latin typeface="Calibri" pitchFamily="34" charset="0"/>
              </a:rPr>
              <a:t>Contexto de adoção de Políticas Públicas e Ações Afirmativas voltadas às Populações Negras e Indígenas</a:t>
            </a:r>
          </a:p>
          <a:p>
            <a:pPr algn="just"/>
            <a:endParaRPr lang="pt-BR" dirty="0" smtClean="0">
              <a:latin typeface="Calibri" pitchFamily="34" charset="0"/>
            </a:endParaRPr>
          </a:p>
          <a:p>
            <a:pPr algn="just"/>
            <a:r>
              <a:rPr lang="pt-BR" b="1" dirty="0" smtClean="0">
                <a:latin typeface="Calibri" pitchFamily="34" charset="0"/>
              </a:rPr>
              <a:t>1988</a:t>
            </a:r>
          </a:p>
          <a:p>
            <a:pPr algn="just"/>
            <a:r>
              <a:rPr lang="pt-BR" dirty="0" smtClean="0">
                <a:latin typeface="Calibri" pitchFamily="34" charset="0"/>
              </a:rPr>
              <a:t>- Marcha de Zumbi contra a discriminação (</a:t>
            </a:r>
            <a:r>
              <a:rPr lang="pt-BR" i="1" dirty="0" smtClean="0">
                <a:latin typeface="Calibri" pitchFamily="34" charset="0"/>
              </a:rPr>
              <a:t>Marcha do Centenário da Abolição</a:t>
            </a:r>
            <a:r>
              <a:rPr lang="pt-BR" dirty="0" smtClean="0">
                <a:latin typeface="Calibri" pitchFamily="34" charset="0"/>
              </a:rPr>
              <a:t>,RJ) </a:t>
            </a:r>
          </a:p>
          <a:p>
            <a:pPr algn="just">
              <a:buFontTx/>
              <a:buChar char="-"/>
            </a:pPr>
            <a:r>
              <a:rPr lang="pt-BR" dirty="0" smtClean="0">
                <a:latin typeface="Calibri" pitchFamily="34" charset="0"/>
              </a:rPr>
              <a:t> Criação da Fundação Palmares (vinculada ao Ministério da Cultura)</a:t>
            </a:r>
          </a:p>
          <a:p>
            <a:pPr algn="just"/>
            <a:r>
              <a:rPr lang="pt-BR" dirty="0" smtClean="0">
                <a:latin typeface="Calibri" pitchFamily="34" charset="0"/>
              </a:rPr>
              <a:t>- Época dos primeiros processos de tombamentos de bens relacionados à cultura afro-brasileira</a:t>
            </a:r>
          </a:p>
          <a:p>
            <a:pPr algn="just"/>
            <a:endParaRPr lang="pt-BR" dirty="0" smtClean="0">
              <a:latin typeface="Calibri" pitchFamily="34" charset="0"/>
            </a:endParaRPr>
          </a:p>
          <a:p>
            <a:pPr algn="just"/>
            <a:r>
              <a:rPr lang="pt-BR" b="1" dirty="0" smtClean="0">
                <a:latin typeface="Calibri" pitchFamily="34" charset="0"/>
              </a:rPr>
              <a:t>2000</a:t>
            </a:r>
          </a:p>
          <a:p>
            <a:pPr algn="just"/>
            <a:r>
              <a:rPr lang="pt-BR" dirty="0" smtClean="0">
                <a:latin typeface="Calibri" pitchFamily="34" charset="0"/>
              </a:rPr>
              <a:t>- Promulgação do Estatuto da Igualdade Racial (Projeto de Lei 3.198)</a:t>
            </a:r>
          </a:p>
          <a:p>
            <a:pPr algn="just"/>
            <a:endParaRPr lang="pt-BR" dirty="0" smtClean="0">
              <a:latin typeface="Calibri" pitchFamily="34" charset="0"/>
            </a:endParaRPr>
          </a:p>
          <a:p>
            <a:pPr algn="just"/>
            <a:r>
              <a:rPr lang="pt-BR" b="1" dirty="0" smtClean="0">
                <a:latin typeface="Calibri" pitchFamily="34" charset="0"/>
              </a:rPr>
              <a:t>2003 /08</a:t>
            </a:r>
          </a:p>
          <a:p>
            <a:pPr algn="just"/>
            <a:r>
              <a:rPr lang="pt-BR" dirty="0" smtClean="0">
                <a:latin typeface="Calibri" pitchFamily="34" charset="0"/>
              </a:rPr>
              <a:t>- Governo Federal torna obrigatório o ensino da História da África e Cultura Afro-brasileira e Indígena nas escolas do país (Lei 10.639/03 e 11.645/08)</a:t>
            </a:r>
          </a:p>
          <a:p>
            <a:pPr algn="just">
              <a:buFontTx/>
              <a:buChar char="-"/>
            </a:pPr>
            <a:r>
              <a:rPr lang="pt-BR" dirty="0" smtClean="0">
                <a:latin typeface="Calibri" pitchFamily="34" charset="0"/>
              </a:rPr>
              <a:t> Criação da SEPPIR (Secretaria Especial de Políticas de Promoção da Igualdade Racial)</a:t>
            </a:r>
          </a:p>
          <a:p>
            <a:pPr algn="just">
              <a:buFontTx/>
              <a:buChar char="-"/>
            </a:pPr>
            <a:r>
              <a:rPr lang="pt-BR" dirty="0" smtClean="0">
                <a:latin typeface="Calibri" pitchFamily="34" charset="0"/>
              </a:rPr>
              <a:t> Decreto nº 4.887/03 regulamenta o procedimento de identificação, reconhecimento, delimitação, demarcação e titulação das terras ocupadas por remanescentes das comunidades quilombolas.</a:t>
            </a:r>
          </a:p>
          <a:p>
            <a:pPr algn="just"/>
            <a:endParaRPr lang="pt-BR" dirty="0" smtClean="0">
              <a:latin typeface="Calibri" pitchFamily="34" charset="0"/>
            </a:endParaRPr>
          </a:p>
          <a:p>
            <a:pPr algn="just"/>
            <a:r>
              <a:rPr lang="pt-BR" b="1" dirty="0" smtClean="0">
                <a:latin typeface="Calibri" pitchFamily="34" charset="0"/>
              </a:rPr>
              <a:t>2012</a:t>
            </a:r>
          </a:p>
          <a:p>
            <a:pPr algn="just">
              <a:buFontTx/>
              <a:buChar char="-"/>
            </a:pPr>
            <a:r>
              <a:rPr lang="pt-BR" dirty="0" smtClean="0">
                <a:latin typeface="Calibri" pitchFamily="34" charset="0"/>
              </a:rPr>
              <a:t>STF decide por unanimidade que sistema de cotas é constitucional</a:t>
            </a:r>
          </a:p>
          <a:p>
            <a:pPr algn="just"/>
            <a:endParaRPr lang="pt-BR" dirty="0" smtClean="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2028</Words>
  <Application>Microsoft Office PowerPoint</Application>
  <PresentationFormat>Apresentação na tela (4:3)</PresentationFormat>
  <Paragraphs>265</Paragraphs>
  <Slides>22</Slides>
  <Notes>1</Notes>
  <HiddenSlides>0</HiddenSlides>
  <MMClips>0</MMClips>
  <ScaleCrop>false</ScaleCrop>
  <HeadingPairs>
    <vt:vector size="4" baseType="variant">
      <vt:variant>
        <vt:lpstr>Tema</vt:lpstr>
      </vt:variant>
      <vt:variant>
        <vt:i4>1</vt:i4>
      </vt:variant>
      <vt:variant>
        <vt:lpstr>Títulos de slides</vt:lpstr>
      </vt:variant>
      <vt:variant>
        <vt:i4>22</vt:i4>
      </vt:variant>
    </vt:vector>
  </HeadingPairs>
  <TitlesOfParts>
    <vt:vector size="23" baseType="lpstr">
      <vt:lpstr>Tema do Office</vt:lpstr>
      <vt:lpstr>Subsídios para uma discussão sobre cotas étnico-raciais na USP - Congregação da FFLCH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Ações afirmativas empregadas por universidades brasileiras antes da Lei 12.711, de 29 de agosto de 2012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Subsídios para uma discussão sobre cotas raciais na USP - Congregação da FFLCH</dc:title>
  <dc:creator>Vagner</dc:creator>
  <cp:lastModifiedBy>ufflch</cp:lastModifiedBy>
  <cp:revision>64</cp:revision>
  <dcterms:created xsi:type="dcterms:W3CDTF">2012-10-31T11:54:43Z</dcterms:created>
  <dcterms:modified xsi:type="dcterms:W3CDTF">2015-05-06T14:30:44Z</dcterms:modified>
</cp:coreProperties>
</file>