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46" r:id="rId3"/>
    <p:sldId id="425" r:id="rId4"/>
    <p:sldId id="449" r:id="rId5"/>
    <p:sldId id="483" r:id="rId6"/>
    <p:sldId id="484" r:id="rId7"/>
    <p:sldId id="443" r:id="rId8"/>
    <p:sldId id="447" r:id="rId9"/>
    <p:sldId id="426" r:id="rId10"/>
    <p:sldId id="428" r:id="rId11"/>
    <p:sldId id="429" r:id="rId12"/>
    <p:sldId id="431" r:id="rId13"/>
    <p:sldId id="432" r:id="rId14"/>
    <p:sldId id="433" r:id="rId15"/>
    <p:sldId id="434" r:id="rId16"/>
    <p:sldId id="435" r:id="rId17"/>
    <p:sldId id="459" r:id="rId18"/>
    <p:sldId id="436" r:id="rId19"/>
    <p:sldId id="437" r:id="rId20"/>
    <p:sldId id="438" r:id="rId21"/>
    <p:sldId id="460" r:id="rId22"/>
    <p:sldId id="440" r:id="rId23"/>
    <p:sldId id="439" r:id="rId24"/>
    <p:sldId id="441" r:id="rId25"/>
    <p:sldId id="442" r:id="rId26"/>
    <p:sldId id="444" r:id="rId27"/>
    <p:sldId id="445" r:id="rId28"/>
    <p:sldId id="450" r:id="rId29"/>
    <p:sldId id="451" r:id="rId30"/>
    <p:sldId id="452" r:id="rId31"/>
    <p:sldId id="454" r:id="rId32"/>
    <p:sldId id="456" r:id="rId33"/>
    <p:sldId id="458" r:id="rId34"/>
    <p:sldId id="461" r:id="rId35"/>
    <p:sldId id="463" r:id="rId36"/>
    <p:sldId id="464" r:id="rId37"/>
    <p:sldId id="465" r:id="rId38"/>
    <p:sldId id="468" r:id="rId39"/>
    <p:sldId id="467" r:id="rId40"/>
    <p:sldId id="471" r:id="rId41"/>
    <p:sldId id="466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5" r:id="rId54"/>
    <p:sldId id="486" r:id="rId55"/>
    <p:sldId id="487" r:id="rId56"/>
    <p:sldId id="488" r:id="rId57"/>
    <p:sldId id="489" r:id="rId58"/>
    <p:sldId id="490" r:id="rId59"/>
    <p:sldId id="491" r:id="rId60"/>
    <p:sldId id="492" r:id="rId61"/>
    <p:sldId id="49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8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47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58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0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4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8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7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72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3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9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0313-AC21-4BC8-930C-3882F12FEAE0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0B7E-8B44-481A-B977-C90E9C4F68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7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D0353719-945A-4645-8342-81737A16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919" y="726474"/>
            <a:ext cx="6498161" cy="28007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</a:rPr>
              <a:t>Tutorial</a:t>
            </a:r>
          </a:p>
          <a:p>
            <a:pPr algn="ctr"/>
            <a:r>
              <a:rPr lang="pt-BR" altLang="pt-BR" sz="4400" b="1" dirty="0">
                <a:solidFill>
                  <a:schemeClr val="bg1"/>
                </a:solidFill>
              </a:rPr>
              <a:t>Análise DC e AC de Circuitos com BJT</a:t>
            </a:r>
          </a:p>
          <a:p>
            <a:pPr algn="ctr"/>
            <a:r>
              <a:rPr lang="pt-BR" altLang="pt-BR" sz="4400" b="1" dirty="0">
                <a:solidFill>
                  <a:schemeClr val="bg1"/>
                </a:solidFill>
              </a:rPr>
              <a:t>em Simulação no </a:t>
            </a:r>
            <a:r>
              <a:rPr lang="pt-BR" altLang="pt-BR" sz="4400" b="1" dirty="0" err="1">
                <a:solidFill>
                  <a:schemeClr val="bg1"/>
                </a:solidFill>
              </a:rPr>
              <a:t>LTSPice</a:t>
            </a:r>
            <a:endParaRPr lang="pt-BR" altLang="pt-BR" sz="44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C4DBDB-328A-4B5C-8277-15036AD69263}"/>
              </a:ext>
            </a:extLst>
          </p:cNvPr>
          <p:cNvSpPr txBox="1"/>
          <p:nvPr/>
        </p:nvSpPr>
        <p:spPr>
          <a:xfrm>
            <a:off x="555440" y="4931197"/>
            <a:ext cx="8256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Referência Bibliográfica</a:t>
            </a:r>
          </a:p>
          <a:p>
            <a:endParaRPr lang="pt-BR" b="1" dirty="0"/>
          </a:p>
          <a:p>
            <a:r>
              <a:rPr lang="pt-BR" dirty="0"/>
              <a:t>Veronese PR - BJT - Eletrônica Básica - Amplificadores Analógicos BJT- </a:t>
            </a:r>
            <a:r>
              <a:rPr lang="pt-BR" dirty="0" err="1"/>
              <a:t>Exercicios</a:t>
            </a:r>
            <a:r>
              <a:rPr lang="pt-BR" dirty="0"/>
              <a:t> - v. 2020, EESC-USP, 2020.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D1C6A2-CD3D-4191-B27D-837349B63AEA}"/>
              </a:ext>
            </a:extLst>
          </p:cNvPr>
          <p:cNvSpPr txBox="1"/>
          <p:nvPr/>
        </p:nvSpPr>
        <p:spPr>
          <a:xfrm>
            <a:off x="555440" y="3906053"/>
            <a:ext cx="831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Esse tutorial utiliza o exercício #3 – Amplificador Emissor Comum da referência bibliográfica.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088B95-FA68-462E-9F84-0107970A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35965"/>
            <a:ext cx="8312727" cy="4386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2C848-40FA-430C-BCCC-74272494A588}"/>
              </a:ext>
            </a:extLst>
          </p:cNvPr>
          <p:cNvSpPr txBox="1"/>
          <p:nvPr/>
        </p:nvSpPr>
        <p:spPr>
          <a:xfrm>
            <a:off x="687223" y="261039"/>
            <a:ext cx="3928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Window</a:t>
            </a:r>
            <a:r>
              <a:rPr lang="pt-BR" dirty="0"/>
              <a:t> | Tile </a:t>
            </a:r>
            <a:r>
              <a:rPr lang="pt-BR" dirty="0" err="1"/>
              <a:t>Vertically</a:t>
            </a:r>
            <a:r>
              <a:rPr lang="pt-BR" dirty="0"/>
              <a:t>&gt;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CF168317-21C7-459D-9B82-45E3D36D1F99}"/>
              </a:ext>
            </a:extLst>
          </p:cNvPr>
          <p:cNvCxnSpPr>
            <a:cxnSpLocks/>
          </p:cNvCxnSpPr>
          <p:nvPr/>
        </p:nvCxnSpPr>
        <p:spPr>
          <a:xfrm flipH="1" flipV="1">
            <a:off x="2093297" y="1618463"/>
            <a:ext cx="40996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E43D8358-77D3-441F-BB6E-DAF8F029DF71}"/>
              </a:ext>
            </a:extLst>
          </p:cNvPr>
          <p:cNvSpPr/>
          <p:nvPr/>
        </p:nvSpPr>
        <p:spPr>
          <a:xfrm>
            <a:off x="415637" y="285685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332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D7B49C-A363-47E6-AB7C-C8CB2748EE9F}"/>
              </a:ext>
            </a:extLst>
          </p:cNvPr>
          <p:cNvSpPr txBox="1"/>
          <p:nvPr/>
        </p:nvSpPr>
        <p:spPr>
          <a:xfrm>
            <a:off x="3506459" y="120912"/>
            <a:ext cx="27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tela irá aparecer ...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A273A6-D50E-4D02-B600-5D182E7C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72" y="490244"/>
            <a:ext cx="4692318" cy="2492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669749" y="3228984"/>
            <a:ext cx="28854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Clique na Janela da Direita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CC15192-EC3E-471E-B5B9-CC4F15C6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87" y="3937507"/>
            <a:ext cx="4692318" cy="24927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98A8C27-2E67-414C-B35E-982876FDBD9F}"/>
              </a:ext>
            </a:extLst>
          </p:cNvPr>
          <p:cNvCxnSpPr>
            <a:cxnSpLocks/>
          </p:cNvCxnSpPr>
          <p:nvPr/>
        </p:nvCxnSpPr>
        <p:spPr>
          <a:xfrm>
            <a:off x="5478844" y="3864615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3AE4AF-51FE-45A4-A35C-8E90BC284C1D}"/>
              </a:ext>
            </a:extLst>
          </p:cNvPr>
          <p:cNvSpPr/>
          <p:nvPr/>
        </p:nvSpPr>
        <p:spPr>
          <a:xfrm>
            <a:off x="328020" y="3228984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18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717719" y="359089"/>
            <a:ext cx="4874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Plot</a:t>
            </a:r>
            <a:r>
              <a:rPr lang="pt-BR" dirty="0"/>
              <a:t> Settings&gt; e escolha &lt;</a:t>
            </a:r>
            <a:r>
              <a:rPr lang="pt-BR" dirty="0" err="1"/>
              <a:t>Add</a:t>
            </a:r>
            <a:r>
              <a:rPr lang="pt-BR" dirty="0"/>
              <a:t> trace&gt;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81699" y="372823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0496CF-618B-4B6F-8759-E979442E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0661"/>
            <a:ext cx="8312727" cy="44166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80F3CA0-31A2-4853-BAF4-0BFE692E1F0A}"/>
              </a:ext>
            </a:extLst>
          </p:cNvPr>
          <p:cNvCxnSpPr>
            <a:cxnSpLocks/>
          </p:cNvCxnSpPr>
          <p:nvPr/>
        </p:nvCxnSpPr>
        <p:spPr>
          <a:xfrm flipH="1" flipV="1">
            <a:off x="1125997" y="1603349"/>
            <a:ext cx="40996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008C6FC-9173-44F0-B0BD-27A07A106A64}"/>
              </a:ext>
            </a:extLst>
          </p:cNvPr>
          <p:cNvCxnSpPr>
            <a:cxnSpLocks/>
          </p:cNvCxnSpPr>
          <p:nvPr/>
        </p:nvCxnSpPr>
        <p:spPr>
          <a:xfrm>
            <a:off x="914202" y="955161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4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81699" y="372823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04295" y="282139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que aparece à direita, na janela &lt;</a:t>
            </a:r>
            <a:r>
              <a:rPr lang="pt-BR" dirty="0" err="1"/>
              <a:t>Expressions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:&gt;, clique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, digite / , clique em V</a:t>
            </a:r>
            <a:r>
              <a:rPr lang="pt-BR" baseline="-25000" dirty="0"/>
              <a:t>in</a:t>
            </a:r>
            <a:r>
              <a:rPr lang="pt-BR" dirty="0"/>
              <a:t> e clique em OK.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5DCCB3-26C0-4E3E-B292-F39CDFFE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8352"/>
            <a:ext cx="8312727" cy="44212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BE37F10-CCE8-45FC-8BA0-E64C472E745A}"/>
              </a:ext>
            </a:extLst>
          </p:cNvPr>
          <p:cNvCxnSpPr>
            <a:cxnSpLocks/>
          </p:cNvCxnSpPr>
          <p:nvPr/>
        </p:nvCxnSpPr>
        <p:spPr>
          <a:xfrm flipH="1">
            <a:off x="5713112" y="3816298"/>
            <a:ext cx="241823" cy="3942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3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20227" y="372823"/>
            <a:ext cx="35485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12343" y="300587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tela à direita clique com o mouse direito no eixo de defasagem e clique em &lt;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plot</a:t>
            </a:r>
            <a:r>
              <a:rPr lang="pt-BR" dirty="0"/>
              <a:t> </a:t>
            </a:r>
            <a:r>
              <a:rPr lang="pt-BR" dirty="0" err="1"/>
              <a:t>phase</a:t>
            </a:r>
            <a:r>
              <a:rPr lang="pt-BR" dirty="0"/>
              <a:t>&gt;.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778D4-5A55-464C-850D-7423669A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6322"/>
            <a:ext cx="8312727" cy="4425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20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12343" y="357135"/>
            <a:ext cx="44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clique uma vez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/ V</a:t>
            </a:r>
            <a:r>
              <a:rPr lang="pt-BR" baseline="-25000" dirty="0"/>
              <a:t>in</a:t>
            </a:r>
            <a:r>
              <a:rPr lang="pt-BR" dirty="0"/>
              <a:t> 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FED517-2F7B-4436-836F-F4F48DA9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213140"/>
            <a:ext cx="8312728" cy="44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84E60DE-FED3-44F5-9C6F-B92CB8A00AD2}"/>
              </a:ext>
            </a:extLst>
          </p:cNvPr>
          <p:cNvCxnSpPr>
            <a:cxnSpLocks/>
          </p:cNvCxnSpPr>
          <p:nvPr/>
        </p:nvCxnSpPr>
        <p:spPr>
          <a:xfrm>
            <a:off x="6597085" y="1431253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0815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12343" y="264802"/>
            <a:ext cx="7725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use o cursor vertical para determinar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na banda de passagem. A medida que o cursor é deslocado a janela de dados quantifica a resposta em frequência. O valor de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é mostrado em cada frequência.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2E0BF5-E5BB-4E2A-880A-13782063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413084"/>
            <a:ext cx="8312727" cy="44247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57B841C-183E-4FDF-9745-9C15CE45D98C}"/>
              </a:ext>
            </a:extLst>
          </p:cNvPr>
          <p:cNvCxnSpPr>
            <a:cxnSpLocks/>
          </p:cNvCxnSpPr>
          <p:nvPr/>
        </p:nvCxnSpPr>
        <p:spPr>
          <a:xfrm flipH="1">
            <a:off x="8191641" y="3907517"/>
            <a:ext cx="3895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4BDCD62-7366-44DB-8B06-ACCAA53E93C6}"/>
              </a:ext>
            </a:extLst>
          </p:cNvPr>
          <p:cNvCxnSpPr>
            <a:cxnSpLocks/>
          </p:cNvCxnSpPr>
          <p:nvPr/>
        </p:nvCxnSpPr>
        <p:spPr>
          <a:xfrm>
            <a:off x="6415914" y="3907517"/>
            <a:ext cx="4229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9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1056046" y="1213730"/>
            <a:ext cx="703190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Análise AC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Medida de R</a:t>
            </a:r>
            <a:r>
              <a:rPr lang="pt-BR" sz="4800" b="1" baseline="-25000" dirty="0">
                <a:solidFill>
                  <a:schemeClr val="bg1"/>
                </a:solidFill>
              </a:rPr>
              <a:t>i</a:t>
            </a:r>
            <a:r>
              <a:rPr lang="pt-BR" sz="4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com </a:t>
            </a:r>
            <a:r>
              <a:rPr lang="pt-BR" sz="4800" b="1" dirty="0" err="1">
                <a:solidFill>
                  <a:schemeClr val="bg1"/>
                </a:solidFill>
              </a:rPr>
              <a:t>R</a:t>
            </a:r>
            <a:r>
              <a:rPr lang="pt-BR" sz="4800" b="1" baseline="-25000" dirty="0" err="1">
                <a:solidFill>
                  <a:schemeClr val="bg1"/>
                </a:solidFill>
              </a:rPr>
              <a:t>ger</a:t>
            </a:r>
            <a:r>
              <a:rPr lang="pt-BR" sz="4800" b="1" dirty="0">
                <a:solidFill>
                  <a:schemeClr val="bg1"/>
                </a:solidFill>
              </a:rPr>
              <a:t> e sem R</a:t>
            </a:r>
            <a:r>
              <a:rPr lang="pt-BR" sz="4800" b="1" baseline="-25000" dirty="0">
                <a:solidFill>
                  <a:schemeClr val="bg1"/>
                </a:solidFill>
              </a:rPr>
              <a:t>L </a:t>
            </a:r>
            <a:r>
              <a:rPr lang="pt-BR" sz="4800" b="1" dirty="0">
                <a:solidFill>
                  <a:schemeClr val="bg1"/>
                </a:solidFill>
              </a:rPr>
              <a:t>em vazio</a:t>
            </a:r>
            <a:endParaRPr lang="pt-BR" sz="4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95470" y="273780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tesoura, arraste a tesoura para a janela da direita e clique com o mouse esquerdo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/ V</a:t>
            </a:r>
            <a:r>
              <a:rPr lang="pt-BR" baseline="-25000" dirty="0"/>
              <a:t>in</a:t>
            </a:r>
            <a:r>
              <a:rPr lang="pt-BR" dirty="0"/>
              <a:t> para deletar o gráfico.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C09656-81FF-40F1-B1C6-BF8BAA35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413084"/>
            <a:ext cx="8312727" cy="4424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2DF9F4F-EB91-405A-AF5E-2C1F1B24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23" y="2139007"/>
            <a:ext cx="247650" cy="34290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69CCA8C-4592-4A11-8ABA-29047B2EFE2D}"/>
              </a:ext>
            </a:extLst>
          </p:cNvPr>
          <p:cNvCxnSpPr>
            <a:cxnSpLocks/>
          </p:cNvCxnSpPr>
          <p:nvPr/>
        </p:nvCxnSpPr>
        <p:spPr>
          <a:xfrm flipH="1" flipV="1">
            <a:off x="6539103" y="2029698"/>
            <a:ext cx="198850" cy="218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04575A8-E841-42DD-909E-CC5E1D26235F}"/>
              </a:ext>
            </a:extLst>
          </p:cNvPr>
          <p:cNvCxnSpPr>
            <a:cxnSpLocks/>
          </p:cNvCxnSpPr>
          <p:nvPr/>
        </p:nvCxnSpPr>
        <p:spPr>
          <a:xfrm>
            <a:off x="2788344" y="1228418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5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717719" y="359089"/>
            <a:ext cx="4874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Plot</a:t>
            </a:r>
            <a:r>
              <a:rPr lang="pt-BR" dirty="0"/>
              <a:t> Settings&gt; e escolha &lt;</a:t>
            </a:r>
            <a:r>
              <a:rPr lang="pt-BR" dirty="0" err="1"/>
              <a:t>Add</a:t>
            </a:r>
            <a:r>
              <a:rPr lang="pt-BR" dirty="0"/>
              <a:t> trace&gt;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98081" y="319857"/>
            <a:ext cx="429376" cy="42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0496CF-618B-4B6F-8759-E979442E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0661"/>
            <a:ext cx="8312727" cy="44166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80F3CA0-31A2-4853-BAF4-0BFE692E1F0A}"/>
              </a:ext>
            </a:extLst>
          </p:cNvPr>
          <p:cNvCxnSpPr>
            <a:cxnSpLocks/>
          </p:cNvCxnSpPr>
          <p:nvPr/>
        </p:nvCxnSpPr>
        <p:spPr>
          <a:xfrm flipH="1" flipV="1">
            <a:off x="1125997" y="1603349"/>
            <a:ext cx="40996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008C6FC-9173-44F0-B0BD-27A07A106A64}"/>
              </a:ext>
            </a:extLst>
          </p:cNvPr>
          <p:cNvCxnSpPr>
            <a:cxnSpLocks/>
          </p:cNvCxnSpPr>
          <p:nvPr/>
        </p:nvCxnSpPr>
        <p:spPr>
          <a:xfrm>
            <a:off x="914202" y="955161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7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2945466" y="1886305"/>
            <a:ext cx="3253067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Análise DC</a:t>
            </a:r>
            <a:endParaRPr lang="pt-BR" sz="4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5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67853" y="312300"/>
            <a:ext cx="429376" cy="42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04295" y="282139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direita, na janela &lt;</a:t>
            </a:r>
            <a:r>
              <a:rPr lang="pt-BR" dirty="0" err="1"/>
              <a:t>Expressions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:&gt;, clique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, digite /, clique em I</a:t>
            </a:r>
            <a:r>
              <a:rPr lang="pt-BR" baseline="-25000" dirty="0"/>
              <a:t>C2</a:t>
            </a:r>
            <a:r>
              <a:rPr lang="pt-BR" dirty="0"/>
              <a:t> e clique em OK.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F3C973-09B9-4E0B-9C90-1A693C2D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389115"/>
            <a:ext cx="7557025" cy="40797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5561663-4FDE-4097-95FD-EFA91CDA707C}"/>
              </a:ext>
            </a:extLst>
          </p:cNvPr>
          <p:cNvCxnSpPr>
            <a:cxnSpLocks/>
          </p:cNvCxnSpPr>
          <p:nvPr/>
        </p:nvCxnSpPr>
        <p:spPr>
          <a:xfrm flipH="1">
            <a:off x="5622428" y="3710500"/>
            <a:ext cx="241823" cy="3942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563F134-F218-426D-B995-93AB1D99C546}"/>
              </a:ext>
            </a:extLst>
          </p:cNvPr>
          <p:cNvCxnSpPr>
            <a:cxnSpLocks/>
          </p:cNvCxnSpPr>
          <p:nvPr/>
        </p:nvCxnSpPr>
        <p:spPr>
          <a:xfrm>
            <a:off x="6711899" y="2521311"/>
            <a:ext cx="1" cy="350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7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67853" y="312300"/>
            <a:ext cx="429376" cy="42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04295" y="282139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clique no eixo vertical de fase com o mouse direito e clique em &lt;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plot</a:t>
            </a:r>
            <a:r>
              <a:rPr lang="pt-BR" dirty="0"/>
              <a:t> </a:t>
            </a:r>
            <a:r>
              <a:rPr lang="pt-BR" dirty="0" err="1"/>
              <a:t>phase</a:t>
            </a:r>
            <a:r>
              <a:rPr lang="pt-BR" dirty="0"/>
              <a:t>&gt; para deletar a informação de fase. 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94A171C-B73C-4FA1-9901-4E777CD0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6" y="1323137"/>
            <a:ext cx="8312727" cy="44233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E67F5E8-E6E8-4249-BE86-84A59DC97B7A}"/>
              </a:ext>
            </a:extLst>
          </p:cNvPr>
          <p:cNvCxnSpPr>
            <a:cxnSpLocks/>
          </p:cNvCxnSpPr>
          <p:nvPr/>
        </p:nvCxnSpPr>
        <p:spPr>
          <a:xfrm flipV="1">
            <a:off x="4058122" y="3901438"/>
            <a:ext cx="249185" cy="186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7AB41978-E5E3-44E3-9AF1-4F1BDD327B72}"/>
              </a:ext>
            </a:extLst>
          </p:cNvPr>
          <p:cNvCxnSpPr>
            <a:cxnSpLocks/>
          </p:cNvCxnSpPr>
          <p:nvPr/>
        </p:nvCxnSpPr>
        <p:spPr>
          <a:xfrm>
            <a:off x="8333573" y="2304893"/>
            <a:ext cx="391903" cy="264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0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72799" y="357135"/>
            <a:ext cx="44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clique uma vez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/ I</a:t>
            </a:r>
            <a:r>
              <a:rPr lang="pt-BR" baseline="-25000" dirty="0"/>
              <a:t>C2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A21F83-40E9-47AF-B3FD-2C7D203C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6602"/>
            <a:ext cx="8312727" cy="44247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DB0AB2D-34F2-4257-A365-22DAABC06B17}"/>
              </a:ext>
            </a:extLst>
          </p:cNvPr>
          <p:cNvCxnSpPr>
            <a:cxnSpLocks/>
          </p:cNvCxnSpPr>
          <p:nvPr/>
        </p:nvCxnSpPr>
        <p:spPr>
          <a:xfrm>
            <a:off x="6597085" y="1431253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6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55996" y="264802"/>
            <a:ext cx="787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use o curso vertical para determinar R</a:t>
            </a:r>
            <a:r>
              <a:rPr lang="pt-BR" baseline="-25000" dirty="0"/>
              <a:t>I</a:t>
            </a:r>
            <a:r>
              <a:rPr lang="pt-BR" dirty="0"/>
              <a:t> na região plana do gráfico R</a:t>
            </a:r>
            <a:r>
              <a:rPr lang="pt-BR" baseline="-25000" dirty="0"/>
              <a:t>i</a:t>
            </a:r>
            <a:r>
              <a:rPr lang="pt-BR" dirty="0"/>
              <a:t> x f. A medida que o curso é deslocado a janela de dados quantifica R</a:t>
            </a:r>
            <a:r>
              <a:rPr lang="pt-BR" baseline="-25000" dirty="0"/>
              <a:t>i</a:t>
            </a:r>
            <a:r>
              <a:rPr lang="pt-BR" dirty="0"/>
              <a:t> x f. O valor de R</a:t>
            </a:r>
            <a:r>
              <a:rPr lang="pt-BR" baseline="-25000" dirty="0"/>
              <a:t>i</a:t>
            </a:r>
            <a:r>
              <a:rPr lang="pt-BR" dirty="0"/>
              <a:t> é mostrado em cada frequência.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1D4D43-3B39-4778-A0CF-270D916D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433362"/>
            <a:ext cx="7557025" cy="39912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86D79BD-DE16-4837-8969-810860268FD5}"/>
              </a:ext>
            </a:extLst>
          </p:cNvPr>
          <p:cNvCxnSpPr>
            <a:cxnSpLocks/>
          </p:cNvCxnSpPr>
          <p:nvPr/>
        </p:nvCxnSpPr>
        <p:spPr>
          <a:xfrm flipH="1">
            <a:off x="7927145" y="3695920"/>
            <a:ext cx="3895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7675F66-BA11-40F5-B64A-832AE5CC8BB3}"/>
              </a:ext>
            </a:extLst>
          </p:cNvPr>
          <p:cNvCxnSpPr>
            <a:cxnSpLocks/>
          </p:cNvCxnSpPr>
          <p:nvPr/>
        </p:nvCxnSpPr>
        <p:spPr>
          <a:xfrm>
            <a:off x="6219431" y="3695920"/>
            <a:ext cx="4229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81107" y="245662"/>
            <a:ext cx="77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no eixo vertical com o mouse direito para selecionar escala linear e clique em OK para medir R</a:t>
            </a:r>
            <a:r>
              <a:rPr lang="pt-BR" baseline="-25000" dirty="0"/>
              <a:t>i</a:t>
            </a:r>
            <a:r>
              <a:rPr lang="pt-BR" dirty="0"/>
              <a:t> em ohms.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01F017-D8D5-4841-9016-46A738437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218629"/>
            <a:ext cx="8312728" cy="44207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EA7C26C-3BFE-40B3-9987-FABCC3A6AEB2}"/>
              </a:ext>
            </a:extLst>
          </p:cNvPr>
          <p:cNvCxnSpPr>
            <a:cxnSpLocks/>
          </p:cNvCxnSpPr>
          <p:nvPr/>
        </p:nvCxnSpPr>
        <p:spPr>
          <a:xfrm>
            <a:off x="4404213" y="3234406"/>
            <a:ext cx="235800" cy="232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8409597-C7EE-4D2C-945D-0A044ED5C446}"/>
              </a:ext>
            </a:extLst>
          </p:cNvPr>
          <p:cNvCxnSpPr>
            <a:cxnSpLocks/>
          </p:cNvCxnSpPr>
          <p:nvPr/>
        </p:nvCxnSpPr>
        <p:spPr>
          <a:xfrm flipH="1">
            <a:off x="4747070" y="2418248"/>
            <a:ext cx="293465" cy="256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0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15636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88666" y="339219"/>
            <a:ext cx="242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Medida de R</a:t>
            </a:r>
            <a:r>
              <a:rPr lang="pt-BR" baseline="-25000" dirty="0"/>
              <a:t>i</a:t>
            </a:r>
            <a:r>
              <a:rPr lang="pt-BR" dirty="0"/>
              <a:t> em ohms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EA7C26C-3BFE-40B3-9987-FABCC3A6AEB2}"/>
              </a:ext>
            </a:extLst>
          </p:cNvPr>
          <p:cNvCxnSpPr>
            <a:cxnSpLocks/>
          </p:cNvCxnSpPr>
          <p:nvPr/>
        </p:nvCxnSpPr>
        <p:spPr>
          <a:xfrm>
            <a:off x="4404213" y="3234406"/>
            <a:ext cx="235800" cy="232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462B02F-8896-4E35-AEDF-6A3802BF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18" y="1141376"/>
            <a:ext cx="8312727" cy="44184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A78F268-8707-4BA1-8BB2-AFF342689F5B}"/>
              </a:ext>
            </a:extLst>
          </p:cNvPr>
          <p:cNvCxnSpPr>
            <a:cxnSpLocks/>
          </p:cNvCxnSpPr>
          <p:nvPr/>
        </p:nvCxnSpPr>
        <p:spPr>
          <a:xfrm flipH="1">
            <a:off x="4738057" y="2327564"/>
            <a:ext cx="498961" cy="213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413FAF1-1887-4A8A-9931-A07132428868}"/>
              </a:ext>
            </a:extLst>
          </p:cNvPr>
          <p:cNvCxnSpPr>
            <a:cxnSpLocks/>
          </p:cNvCxnSpPr>
          <p:nvPr/>
        </p:nvCxnSpPr>
        <p:spPr>
          <a:xfrm flipH="1">
            <a:off x="8048057" y="2571401"/>
            <a:ext cx="3895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A6184BD-E569-4E4A-A83A-F15516CF42E8}"/>
              </a:ext>
            </a:extLst>
          </p:cNvPr>
          <p:cNvCxnSpPr>
            <a:cxnSpLocks/>
          </p:cNvCxnSpPr>
          <p:nvPr/>
        </p:nvCxnSpPr>
        <p:spPr>
          <a:xfrm>
            <a:off x="6302558" y="2571401"/>
            <a:ext cx="4229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0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982414" y="1377072"/>
            <a:ext cx="7330313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Análise AC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Medida de </a:t>
            </a:r>
            <a:r>
              <a:rPr lang="pt-BR" sz="4800" b="1" dirty="0" err="1">
                <a:solidFill>
                  <a:schemeClr val="bg1"/>
                </a:solidFill>
              </a:rPr>
              <a:t>R</a:t>
            </a:r>
            <a:r>
              <a:rPr lang="pt-BR" sz="4800" b="1" baseline="-25000" dirty="0" err="1">
                <a:solidFill>
                  <a:schemeClr val="bg1"/>
                </a:solidFill>
              </a:rPr>
              <a:t>o</a:t>
            </a:r>
            <a:endParaRPr lang="pt-BR" sz="4800" b="1" baseline="-25000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 com </a:t>
            </a:r>
            <a:r>
              <a:rPr lang="pt-BR" sz="4800" b="1" dirty="0" err="1">
                <a:solidFill>
                  <a:schemeClr val="bg1"/>
                </a:solidFill>
              </a:rPr>
              <a:t>R</a:t>
            </a:r>
            <a:r>
              <a:rPr lang="pt-BR" sz="4800" b="1" baseline="-25000" dirty="0" err="1">
                <a:solidFill>
                  <a:schemeClr val="bg1"/>
                </a:solidFill>
              </a:rPr>
              <a:t>ger</a:t>
            </a:r>
            <a:r>
              <a:rPr lang="pt-BR" sz="4800" b="1" dirty="0">
                <a:solidFill>
                  <a:schemeClr val="bg1"/>
                </a:solidFill>
              </a:rPr>
              <a:t> e sem R</a:t>
            </a:r>
            <a:r>
              <a:rPr lang="pt-BR" sz="4800" b="1" baseline="-25000" dirty="0">
                <a:solidFill>
                  <a:schemeClr val="bg1"/>
                </a:solidFill>
              </a:rPr>
              <a:t>L</a:t>
            </a:r>
            <a:r>
              <a:rPr lang="pt-BR" sz="4800" b="1" dirty="0">
                <a:solidFill>
                  <a:schemeClr val="bg1"/>
                </a:solidFill>
              </a:rPr>
              <a:t> em vazio</a:t>
            </a:r>
            <a:endParaRPr lang="pt-BR" sz="4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15636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8750C5-A7BA-49C4-9278-AF9AC8F0D57B}"/>
              </a:ext>
            </a:extLst>
          </p:cNvPr>
          <p:cNvSpPr txBox="1"/>
          <p:nvPr/>
        </p:nvSpPr>
        <p:spPr>
          <a:xfrm>
            <a:off x="940849" y="339219"/>
            <a:ext cx="7946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Abra o arquivo &lt;Ex3 - </a:t>
            </a:r>
            <a:r>
              <a:rPr lang="pt-BR" dirty="0" err="1"/>
              <a:t>Amp</a:t>
            </a:r>
            <a:r>
              <a:rPr lang="pt-BR" dirty="0"/>
              <a:t> EC - Análise AC -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 sem R</a:t>
            </a:r>
            <a:r>
              <a:rPr lang="pt-BR" baseline="-25000" dirty="0"/>
              <a:t>L</a:t>
            </a:r>
            <a:r>
              <a:rPr lang="pt-BR" dirty="0"/>
              <a:t>&gt;.</a:t>
            </a:r>
            <a:r>
              <a:rPr lang="pt-BR" b="1" dirty="0">
                <a:highlight>
                  <a:srgbClr val="FFFF00"/>
                </a:highlight>
              </a:rPr>
              <a:t> O comando .ac </a:t>
            </a:r>
            <a:r>
              <a:rPr lang="pt-BR" b="1" dirty="0" err="1">
                <a:highlight>
                  <a:srgbClr val="FFFF00"/>
                </a:highlight>
              </a:rPr>
              <a:t>oct</a:t>
            </a:r>
            <a:r>
              <a:rPr lang="pt-BR" b="1" dirty="0">
                <a:highlight>
                  <a:srgbClr val="FFFF00"/>
                </a:highlight>
              </a:rPr>
              <a:t> 100 1 5000K executa a análise AC para a medida de </a:t>
            </a:r>
            <a:r>
              <a:rPr lang="pt-BR" b="1" dirty="0" err="1">
                <a:highlight>
                  <a:srgbClr val="FFFF00"/>
                </a:highlight>
              </a:rPr>
              <a:t>R</a:t>
            </a:r>
            <a:r>
              <a:rPr lang="pt-BR" b="1" baseline="-25000" dirty="0" err="1">
                <a:highlight>
                  <a:srgbClr val="FFFF00"/>
                </a:highlight>
              </a:rPr>
              <a:t>o</a:t>
            </a:r>
            <a:r>
              <a:rPr lang="pt-BR" b="1" dirty="0">
                <a:highlight>
                  <a:srgbClr val="FFFF00"/>
                </a:highlight>
              </a:rPr>
              <a:t> em função da frequência. </a:t>
            </a:r>
            <a:endParaRPr lang="pt-BR" baseline="-25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DB30BB-29C9-4DF8-991C-F6408ACC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453034"/>
            <a:ext cx="8312727" cy="4420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3815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933D16B-9D0D-4222-9C8D-F85299CEAFEF}"/>
              </a:ext>
            </a:extLst>
          </p:cNvPr>
          <p:cNvSpPr/>
          <p:nvPr/>
        </p:nvSpPr>
        <p:spPr>
          <a:xfrm>
            <a:off x="441375" y="521104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A70445-C2BB-4FA4-B581-6F93F0B396BC}"/>
              </a:ext>
            </a:extLst>
          </p:cNvPr>
          <p:cNvSpPr txBox="1"/>
          <p:nvPr/>
        </p:nvSpPr>
        <p:spPr>
          <a:xfrm>
            <a:off x="704063" y="481196"/>
            <a:ext cx="2039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Run</a:t>
            </a:r>
            <a:r>
              <a:rPr lang="pt-BR" dirty="0"/>
              <a:t>&gt;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CF44F9-117E-43F3-A556-6B35D749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8766"/>
            <a:ext cx="8312727" cy="44204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9616C62-7BD2-481A-AA0D-0AC56016C5EC}"/>
              </a:ext>
            </a:extLst>
          </p:cNvPr>
          <p:cNvCxnSpPr/>
          <p:nvPr/>
        </p:nvCxnSpPr>
        <p:spPr>
          <a:xfrm flipV="1">
            <a:off x="1188341" y="1558007"/>
            <a:ext cx="0" cy="302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54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2C848-40FA-430C-BCCC-74272494A588}"/>
              </a:ext>
            </a:extLst>
          </p:cNvPr>
          <p:cNvSpPr txBox="1"/>
          <p:nvPr/>
        </p:nvSpPr>
        <p:spPr>
          <a:xfrm>
            <a:off x="687223" y="261039"/>
            <a:ext cx="3928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Window</a:t>
            </a:r>
            <a:r>
              <a:rPr lang="pt-BR" dirty="0"/>
              <a:t> | Tile </a:t>
            </a:r>
            <a:r>
              <a:rPr lang="pt-BR" dirty="0" err="1"/>
              <a:t>Vertically</a:t>
            </a:r>
            <a:r>
              <a:rPr lang="pt-BR" dirty="0"/>
              <a:t>&gt;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3D8358-77D3-441F-BB6E-DAF8F029DF71}"/>
              </a:ext>
            </a:extLst>
          </p:cNvPr>
          <p:cNvSpPr/>
          <p:nvPr/>
        </p:nvSpPr>
        <p:spPr>
          <a:xfrm>
            <a:off x="415637" y="285685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AADBA9-1DBB-41A0-9585-D389DC76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30735"/>
            <a:ext cx="8312727" cy="43965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1F51DAF-3955-4FBE-8D14-D4095E44F995}"/>
              </a:ext>
            </a:extLst>
          </p:cNvPr>
          <p:cNvCxnSpPr>
            <a:cxnSpLocks/>
          </p:cNvCxnSpPr>
          <p:nvPr/>
        </p:nvCxnSpPr>
        <p:spPr>
          <a:xfrm flipH="1" flipV="1">
            <a:off x="2070626" y="1588235"/>
            <a:ext cx="40996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5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43095FA-2198-47FE-B5A9-A7E4A5602807}"/>
              </a:ext>
            </a:extLst>
          </p:cNvPr>
          <p:cNvSpPr/>
          <p:nvPr/>
        </p:nvSpPr>
        <p:spPr>
          <a:xfrm>
            <a:off x="370295" y="470993"/>
            <a:ext cx="324952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EB5CBA-0395-4A1C-8EB0-543C7355C3C4}"/>
              </a:ext>
            </a:extLst>
          </p:cNvPr>
          <p:cNvSpPr txBox="1"/>
          <p:nvPr/>
        </p:nvSpPr>
        <p:spPr>
          <a:xfrm>
            <a:off x="812380" y="446347"/>
            <a:ext cx="7961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Abra o arquivo &lt;Ex3 - </a:t>
            </a:r>
            <a:r>
              <a:rPr lang="pt-BR" dirty="0" err="1"/>
              <a:t>Amp</a:t>
            </a:r>
            <a:r>
              <a:rPr lang="pt-BR" dirty="0"/>
              <a:t> EC - Análise DC -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baseline="-25000" dirty="0"/>
              <a:t> </a:t>
            </a:r>
            <a:r>
              <a:rPr lang="pt-BR" dirty="0"/>
              <a:t>e sem R</a:t>
            </a:r>
            <a:r>
              <a:rPr lang="pt-BR" baseline="-25000" dirty="0"/>
              <a:t>L</a:t>
            </a:r>
            <a:r>
              <a:rPr lang="pt-BR" dirty="0"/>
              <a:t>&gt;. </a:t>
            </a:r>
            <a:r>
              <a:rPr lang="pt-BR" b="1" dirty="0">
                <a:highlight>
                  <a:srgbClr val="FFFF00"/>
                </a:highlight>
              </a:rPr>
              <a:t>O comando .</a:t>
            </a:r>
            <a:r>
              <a:rPr lang="pt-BR" b="1" dirty="0" err="1">
                <a:highlight>
                  <a:srgbClr val="FFFF00"/>
                </a:highlight>
              </a:rPr>
              <a:t>op</a:t>
            </a:r>
            <a:r>
              <a:rPr lang="pt-BR" b="1" dirty="0">
                <a:highlight>
                  <a:srgbClr val="FFFF00"/>
                </a:highlight>
              </a:rPr>
              <a:t> executa a análise DC</a:t>
            </a:r>
            <a:r>
              <a:rPr lang="pt-BR" dirty="0"/>
              <a:t>.</a:t>
            </a:r>
            <a:endParaRPr lang="pt-BR" baseline="-25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51F53DB-FAAF-4DA3-B70B-9DDB64F8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7" y="1332005"/>
            <a:ext cx="8312728" cy="4511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716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D7B49C-A363-47E6-AB7C-C8CB2748EE9F}"/>
              </a:ext>
            </a:extLst>
          </p:cNvPr>
          <p:cNvSpPr txBox="1"/>
          <p:nvPr/>
        </p:nvSpPr>
        <p:spPr>
          <a:xfrm>
            <a:off x="3506459" y="120912"/>
            <a:ext cx="27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tela irá aparecer ...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669749" y="3228984"/>
            <a:ext cx="28854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Clique na Janela da Direita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3AE4AF-51FE-45A4-A35C-8E90BC284C1D}"/>
              </a:ext>
            </a:extLst>
          </p:cNvPr>
          <p:cNvSpPr/>
          <p:nvPr/>
        </p:nvSpPr>
        <p:spPr>
          <a:xfrm>
            <a:off x="328020" y="3228984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3C0C86-01DD-460B-A9B3-76BC5A45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581637"/>
            <a:ext cx="4692318" cy="2483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F228467-333C-477C-9E66-BDC070C4A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3825476"/>
            <a:ext cx="4692318" cy="24830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C76699C-135F-4C78-9A18-A6B9FDD4D664}"/>
              </a:ext>
            </a:extLst>
          </p:cNvPr>
          <p:cNvCxnSpPr>
            <a:cxnSpLocks/>
          </p:cNvCxnSpPr>
          <p:nvPr/>
        </p:nvCxnSpPr>
        <p:spPr>
          <a:xfrm>
            <a:off x="5735783" y="3743703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717719" y="359089"/>
            <a:ext cx="4874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Plot</a:t>
            </a:r>
            <a:r>
              <a:rPr lang="pt-BR" dirty="0"/>
              <a:t> Settings&gt; e escolha &lt;</a:t>
            </a:r>
            <a:r>
              <a:rPr lang="pt-BR" dirty="0" err="1"/>
              <a:t>Add</a:t>
            </a:r>
            <a:r>
              <a:rPr lang="pt-BR" dirty="0"/>
              <a:t> trace&gt;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81699" y="372823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A6951EB-D76C-411C-8AEC-1DDCB284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7298"/>
            <a:ext cx="8312727" cy="44034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0AEF088-5FB6-423A-B213-71F408A19E0C}"/>
              </a:ext>
            </a:extLst>
          </p:cNvPr>
          <p:cNvCxnSpPr>
            <a:cxnSpLocks/>
          </p:cNvCxnSpPr>
          <p:nvPr/>
        </p:nvCxnSpPr>
        <p:spPr>
          <a:xfrm flipH="1" flipV="1">
            <a:off x="1110883" y="1580678"/>
            <a:ext cx="40996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CD7DB67-8777-4BC5-8A7F-A1F2EB4F0BFA}"/>
              </a:ext>
            </a:extLst>
          </p:cNvPr>
          <p:cNvCxnSpPr>
            <a:cxnSpLocks/>
          </p:cNvCxnSpPr>
          <p:nvPr/>
        </p:nvCxnSpPr>
        <p:spPr>
          <a:xfrm>
            <a:off x="914202" y="955161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1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67853" y="312300"/>
            <a:ext cx="429376" cy="42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04295" y="282139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que aparece à direita, na janela &lt;</a:t>
            </a:r>
            <a:r>
              <a:rPr lang="pt-BR" dirty="0" err="1"/>
              <a:t>Expressions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:&gt;, clique em V</a:t>
            </a:r>
            <a:r>
              <a:rPr lang="pt-BR" baseline="-25000" dirty="0"/>
              <a:t>out2</a:t>
            </a:r>
            <a:r>
              <a:rPr lang="pt-BR" dirty="0"/>
              <a:t> , digite /, clique em I</a:t>
            </a:r>
            <a:r>
              <a:rPr lang="pt-BR" baseline="-25000" dirty="0"/>
              <a:t>C11</a:t>
            </a:r>
            <a:r>
              <a:rPr lang="pt-BR" dirty="0"/>
              <a:t> e clique em OK.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0CC01C-A2AB-4627-921B-5FA8A647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7616"/>
            <a:ext cx="8312727" cy="44227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74731C5-1E93-40A8-8E63-EE491A066B8E}"/>
              </a:ext>
            </a:extLst>
          </p:cNvPr>
          <p:cNvCxnSpPr>
            <a:cxnSpLocks/>
          </p:cNvCxnSpPr>
          <p:nvPr/>
        </p:nvCxnSpPr>
        <p:spPr>
          <a:xfrm flipH="1">
            <a:off x="5743340" y="3869197"/>
            <a:ext cx="241823" cy="3942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17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98AC36-EC58-4689-B6B9-46C88935C91F}"/>
              </a:ext>
            </a:extLst>
          </p:cNvPr>
          <p:cNvSpPr txBox="1"/>
          <p:nvPr/>
        </p:nvSpPr>
        <p:spPr>
          <a:xfrm>
            <a:off x="872799" y="357135"/>
            <a:ext cx="44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clique uma vez em V</a:t>
            </a:r>
            <a:r>
              <a:rPr lang="pt-BR" baseline="-25000" dirty="0"/>
              <a:t>out2</a:t>
            </a:r>
            <a:r>
              <a:rPr lang="pt-BR" dirty="0"/>
              <a:t> / I</a:t>
            </a:r>
            <a:r>
              <a:rPr lang="pt-BR" baseline="-25000" dirty="0"/>
              <a:t>C11</a:t>
            </a:r>
            <a:r>
              <a:rPr lang="pt-BR" dirty="0"/>
              <a:t>.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0EAD802-52B6-42F3-B87F-869D6559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36" y="1222963"/>
            <a:ext cx="8312727" cy="44120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C1782CF-9D4A-4621-9327-942DF7974771}"/>
              </a:ext>
            </a:extLst>
          </p:cNvPr>
          <p:cNvCxnSpPr>
            <a:cxnSpLocks/>
          </p:cNvCxnSpPr>
          <p:nvPr/>
        </p:nvCxnSpPr>
        <p:spPr>
          <a:xfrm>
            <a:off x="6772355" y="1478440"/>
            <a:ext cx="1" cy="350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73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67853" y="312300"/>
            <a:ext cx="429376" cy="42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04295" y="282139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clique no eixo vertical de fase com o mouse direito e clique em &lt;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plot</a:t>
            </a:r>
            <a:r>
              <a:rPr lang="pt-BR" dirty="0"/>
              <a:t> </a:t>
            </a:r>
            <a:r>
              <a:rPr lang="pt-BR" dirty="0" err="1"/>
              <a:t>phase</a:t>
            </a:r>
            <a:r>
              <a:rPr lang="pt-BR" dirty="0"/>
              <a:t>&gt; para deletar a informação de fase. 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374DE91-3CF5-4860-90FE-5BD243562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3097"/>
            <a:ext cx="8312727" cy="44118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4E532B1-7A32-47F5-A099-6629B34476B0}"/>
              </a:ext>
            </a:extLst>
          </p:cNvPr>
          <p:cNvCxnSpPr>
            <a:cxnSpLocks/>
          </p:cNvCxnSpPr>
          <p:nvPr/>
        </p:nvCxnSpPr>
        <p:spPr>
          <a:xfrm flipV="1">
            <a:off x="3952324" y="3757855"/>
            <a:ext cx="249185" cy="186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1427612-6F30-45EC-89BC-2308B8CA8EBC}"/>
              </a:ext>
            </a:extLst>
          </p:cNvPr>
          <p:cNvCxnSpPr>
            <a:cxnSpLocks/>
          </p:cNvCxnSpPr>
          <p:nvPr/>
        </p:nvCxnSpPr>
        <p:spPr>
          <a:xfrm>
            <a:off x="8227775" y="2191538"/>
            <a:ext cx="391903" cy="264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93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81107" y="245662"/>
            <a:ext cx="77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no eixo vertical com o mouse direito para selecionar escala linear e clique em OK para medir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em ohms.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920315-E23B-402A-AB06-ADC110F8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1948"/>
            <a:ext cx="8312727" cy="44141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BCB37A9-15B3-4DB5-9E01-D61441773D56}"/>
              </a:ext>
            </a:extLst>
          </p:cNvPr>
          <p:cNvCxnSpPr>
            <a:cxnSpLocks/>
          </p:cNvCxnSpPr>
          <p:nvPr/>
        </p:nvCxnSpPr>
        <p:spPr>
          <a:xfrm flipH="1">
            <a:off x="4655127" y="2279485"/>
            <a:ext cx="394227" cy="3201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CAAD8CD-431B-42D4-9AEA-C79A166DF3C1}"/>
              </a:ext>
            </a:extLst>
          </p:cNvPr>
          <p:cNvCxnSpPr>
            <a:cxnSpLocks/>
          </p:cNvCxnSpPr>
          <p:nvPr/>
        </p:nvCxnSpPr>
        <p:spPr>
          <a:xfrm>
            <a:off x="4425265" y="3178707"/>
            <a:ext cx="229862" cy="2937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3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15636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88666" y="339219"/>
            <a:ext cx="242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Medida de R</a:t>
            </a:r>
            <a:r>
              <a:rPr lang="pt-BR" baseline="-25000" dirty="0"/>
              <a:t>i</a:t>
            </a:r>
            <a:r>
              <a:rPr lang="pt-BR" dirty="0"/>
              <a:t> em ohms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EE9A40-BDA5-4AA3-B41E-05D01B0E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5166"/>
            <a:ext cx="8312727" cy="44276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E0FABDB-8704-4C47-898A-F653211E1DCB}"/>
              </a:ext>
            </a:extLst>
          </p:cNvPr>
          <p:cNvCxnSpPr>
            <a:cxnSpLocks/>
          </p:cNvCxnSpPr>
          <p:nvPr/>
        </p:nvCxnSpPr>
        <p:spPr>
          <a:xfrm flipH="1">
            <a:off x="4730575" y="2464596"/>
            <a:ext cx="498961" cy="213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C736C291-29E1-4BC8-8FFE-1D937CAFE335}"/>
              </a:ext>
            </a:extLst>
          </p:cNvPr>
          <p:cNvCxnSpPr>
            <a:cxnSpLocks/>
          </p:cNvCxnSpPr>
          <p:nvPr/>
        </p:nvCxnSpPr>
        <p:spPr>
          <a:xfrm flipH="1">
            <a:off x="6355284" y="3304432"/>
            <a:ext cx="3895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64AE04F-BE92-471A-802F-A88771E15C6D}"/>
              </a:ext>
            </a:extLst>
          </p:cNvPr>
          <p:cNvCxnSpPr>
            <a:cxnSpLocks/>
          </p:cNvCxnSpPr>
          <p:nvPr/>
        </p:nvCxnSpPr>
        <p:spPr>
          <a:xfrm>
            <a:off x="4730575" y="3304432"/>
            <a:ext cx="3400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92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C63BFB-F4C3-4904-8880-3747E8328E17}"/>
              </a:ext>
            </a:extLst>
          </p:cNvPr>
          <p:cNvSpPr txBox="1"/>
          <p:nvPr/>
        </p:nvSpPr>
        <p:spPr>
          <a:xfrm>
            <a:off x="888665" y="181675"/>
            <a:ext cx="787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use o curso vertical para determinar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na região plana do gráfico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x f. A medida que o curso é deslocado a janela de dados quantifica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x f. O valor de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é mostrado em cada frequência.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4FD119-9CC6-4E5C-8F26-C3D5CE1E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8629"/>
            <a:ext cx="8312727" cy="44207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BE3EDA12-97A5-4148-98A5-256DE9C1D62E}"/>
              </a:ext>
            </a:extLst>
          </p:cNvPr>
          <p:cNvCxnSpPr>
            <a:cxnSpLocks/>
          </p:cNvCxnSpPr>
          <p:nvPr/>
        </p:nvCxnSpPr>
        <p:spPr>
          <a:xfrm flipH="1">
            <a:off x="6347727" y="3406864"/>
            <a:ext cx="3895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294D413-9149-4B4D-A154-B6DFD4C25E4C}"/>
              </a:ext>
            </a:extLst>
          </p:cNvPr>
          <p:cNvCxnSpPr>
            <a:cxnSpLocks/>
          </p:cNvCxnSpPr>
          <p:nvPr/>
        </p:nvCxnSpPr>
        <p:spPr>
          <a:xfrm>
            <a:off x="4640013" y="3406864"/>
            <a:ext cx="4229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23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1952451" y="1392186"/>
            <a:ext cx="523909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Análise AC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Medida de </a:t>
            </a:r>
            <a:r>
              <a:rPr lang="pt-BR" sz="4800" b="1" dirty="0" err="1">
                <a:solidFill>
                  <a:schemeClr val="bg1"/>
                </a:solidFill>
              </a:rPr>
              <a:t>A</a:t>
            </a:r>
            <a:r>
              <a:rPr lang="pt-BR" sz="4800" b="1" baseline="-25000" dirty="0" err="1">
                <a:solidFill>
                  <a:schemeClr val="bg1"/>
                </a:solidFill>
              </a:rPr>
              <a:t>v</a:t>
            </a:r>
            <a:r>
              <a:rPr lang="pt-BR" sz="4800" b="1" dirty="0">
                <a:solidFill>
                  <a:schemeClr val="bg1"/>
                </a:solidFill>
              </a:rPr>
              <a:t> e </a:t>
            </a:r>
            <a:r>
              <a:rPr lang="pt-BR" sz="4800" b="1" dirty="0" err="1">
                <a:solidFill>
                  <a:schemeClr val="bg1"/>
                </a:solidFill>
              </a:rPr>
              <a:t>A</a:t>
            </a:r>
            <a:r>
              <a:rPr lang="pt-BR" sz="4800" b="1" baseline="-25000" dirty="0" err="1">
                <a:solidFill>
                  <a:schemeClr val="bg1"/>
                </a:solidFill>
              </a:rPr>
              <a:t>vg</a:t>
            </a:r>
            <a:endParaRPr lang="pt-BR" sz="4800" b="1" baseline="-25000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 com </a:t>
            </a:r>
            <a:r>
              <a:rPr lang="pt-BR" sz="4800" b="1" dirty="0" err="1">
                <a:solidFill>
                  <a:schemeClr val="bg1"/>
                </a:solidFill>
              </a:rPr>
              <a:t>R</a:t>
            </a:r>
            <a:r>
              <a:rPr lang="pt-BR" sz="4800" b="1" baseline="-25000" dirty="0" err="1">
                <a:solidFill>
                  <a:schemeClr val="bg1"/>
                </a:solidFill>
              </a:rPr>
              <a:t>ger</a:t>
            </a:r>
            <a:r>
              <a:rPr lang="pt-BR" sz="4800" b="1" dirty="0">
                <a:solidFill>
                  <a:schemeClr val="bg1"/>
                </a:solidFill>
              </a:rPr>
              <a:t> e com R</a:t>
            </a:r>
            <a:r>
              <a:rPr lang="pt-BR" sz="4800" b="1" baseline="-25000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789867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15636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8750C5-A7BA-49C4-9278-AF9AC8F0D57B}"/>
              </a:ext>
            </a:extLst>
          </p:cNvPr>
          <p:cNvSpPr txBox="1"/>
          <p:nvPr/>
        </p:nvSpPr>
        <p:spPr>
          <a:xfrm>
            <a:off x="940849" y="339219"/>
            <a:ext cx="7946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Abra o arquivo &lt;Ex3 - </a:t>
            </a:r>
            <a:r>
              <a:rPr lang="pt-BR" dirty="0" err="1"/>
              <a:t>Amp</a:t>
            </a:r>
            <a:r>
              <a:rPr lang="pt-BR" dirty="0"/>
              <a:t> EC - Análise AC -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, </a:t>
            </a:r>
            <a:r>
              <a:rPr lang="pt-BR" dirty="0" err="1"/>
              <a:t>A</a:t>
            </a:r>
            <a:r>
              <a:rPr lang="pt-BR" baseline="-25000" dirty="0" err="1"/>
              <a:t>vg</a:t>
            </a:r>
            <a:r>
              <a:rPr lang="pt-BR" dirty="0"/>
              <a:t>, </a:t>
            </a:r>
            <a:r>
              <a:rPr lang="pt-BR" dirty="0" err="1"/>
              <a:t>f</a:t>
            </a:r>
            <a:r>
              <a:rPr lang="pt-BR" baseline="-25000" dirty="0" err="1"/>
              <a:t>cb</a:t>
            </a:r>
            <a:r>
              <a:rPr lang="pt-BR" baseline="-25000" dirty="0"/>
              <a:t> </a:t>
            </a:r>
            <a:r>
              <a:rPr lang="pt-BR" dirty="0"/>
              <a:t>e </a:t>
            </a:r>
            <a:r>
              <a:rPr lang="pt-BR" dirty="0" err="1"/>
              <a:t>f</a:t>
            </a:r>
            <a:r>
              <a:rPr lang="pt-BR" baseline="-25000" dirty="0" err="1"/>
              <a:t>ca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 com R</a:t>
            </a:r>
            <a:r>
              <a:rPr lang="pt-BR" baseline="-25000" dirty="0"/>
              <a:t>L</a:t>
            </a:r>
            <a:r>
              <a:rPr lang="pt-BR" dirty="0"/>
              <a:t>&gt;.</a:t>
            </a:r>
            <a:r>
              <a:rPr lang="pt-BR" b="1" dirty="0"/>
              <a:t> 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O comando .ac </a:t>
            </a:r>
            <a:r>
              <a:rPr lang="pt-BR" b="1" dirty="0" err="1">
                <a:highlight>
                  <a:srgbClr val="FFFF00"/>
                </a:highlight>
              </a:rPr>
              <a:t>oct</a:t>
            </a:r>
            <a:r>
              <a:rPr lang="pt-BR" b="1" dirty="0">
                <a:highlight>
                  <a:srgbClr val="FFFF00"/>
                </a:highlight>
              </a:rPr>
              <a:t> 100 1 5000K executa a análise AC em função da frequência. </a:t>
            </a:r>
            <a:endParaRPr lang="pt-BR" baseline="-25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862B90-DDB5-444F-A3FB-6A9820FE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0932"/>
            <a:ext cx="8312727" cy="4416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3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933D16B-9D0D-4222-9C8D-F85299CEAFEF}"/>
              </a:ext>
            </a:extLst>
          </p:cNvPr>
          <p:cNvSpPr/>
          <p:nvPr/>
        </p:nvSpPr>
        <p:spPr>
          <a:xfrm>
            <a:off x="428069" y="341563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A70445-C2BB-4FA4-B581-6F93F0B396BC}"/>
              </a:ext>
            </a:extLst>
          </p:cNvPr>
          <p:cNvSpPr txBox="1"/>
          <p:nvPr/>
        </p:nvSpPr>
        <p:spPr>
          <a:xfrm>
            <a:off x="848907" y="284714"/>
            <a:ext cx="77295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algn="just"/>
            <a:r>
              <a:rPr lang="pt-BR" dirty="0"/>
              <a:t>Clique em &lt;</a:t>
            </a:r>
            <a:r>
              <a:rPr lang="pt-BR" dirty="0" err="1"/>
              <a:t>Run</a:t>
            </a:r>
            <a:r>
              <a:rPr lang="pt-BR" dirty="0"/>
              <a:t>&gt;. A tela com os valores DC de tensões e correntes no circuito será mostrada. Os valores de V</a:t>
            </a:r>
            <a:r>
              <a:rPr lang="pt-BR" baseline="-25000" dirty="0"/>
              <a:t>BE</a:t>
            </a:r>
            <a:r>
              <a:rPr lang="pt-BR" dirty="0"/>
              <a:t> , V</a:t>
            </a:r>
            <a:r>
              <a:rPr lang="pt-BR" baseline="-25000" dirty="0"/>
              <a:t>CE</a:t>
            </a:r>
            <a:r>
              <a:rPr lang="pt-BR" dirty="0"/>
              <a:t> pode ser determinados a partir de V</a:t>
            </a:r>
            <a:r>
              <a:rPr lang="pt-BR" baseline="-25000" dirty="0"/>
              <a:t>B </a:t>
            </a:r>
            <a:r>
              <a:rPr lang="pt-BR" dirty="0"/>
              <a:t> , V</a:t>
            </a:r>
            <a:r>
              <a:rPr lang="pt-BR" baseline="-25000" dirty="0"/>
              <a:t>C</a:t>
            </a:r>
            <a:r>
              <a:rPr lang="pt-BR" dirty="0"/>
              <a:t> e V</a:t>
            </a:r>
            <a:r>
              <a:rPr lang="pt-BR" baseline="-25000" dirty="0"/>
              <a:t>E</a:t>
            </a:r>
            <a:r>
              <a:rPr lang="pt-BR" baseline="30000" dirty="0"/>
              <a:t> . </a:t>
            </a:r>
            <a:r>
              <a:rPr lang="pt-BR" baseline="-25000" dirty="0"/>
              <a:t> </a:t>
            </a:r>
            <a:r>
              <a:rPr lang="pt-BR" dirty="0"/>
              <a:t> O valor de I</a:t>
            </a:r>
            <a:r>
              <a:rPr lang="pt-BR" i="1" baseline="-25000" dirty="0"/>
              <a:t>C</a:t>
            </a:r>
            <a:r>
              <a:rPr lang="pt-BR" i="1" dirty="0"/>
              <a:t> </a:t>
            </a:r>
            <a:r>
              <a:rPr lang="pt-BR" dirty="0"/>
              <a:t>é lido diretamente.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8EEFF8-7E15-4562-9996-6D1B801B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512427"/>
            <a:ext cx="8312727" cy="44074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A6873B3-5D21-49A3-83A9-276FB7A13435}"/>
              </a:ext>
            </a:extLst>
          </p:cNvPr>
          <p:cNvCxnSpPr/>
          <p:nvPr/>
        </p:nvCxnSpPr>
        <p:spPr>
          <a:xfrm flipV="1">
            <a:off x="1180784" y="1807388"/>
            <a:ext cx="0" cy="302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E0D5267-2000-49E1-B7F4-26F1C1CE553D}"/>
              </a:ext>
            </a:extLst>
          </p:cNvPr>
          <p:cNvCxnSpPr>
            <a:cxnSpLocks/>
          </p:cNvCxnSpPr>
          <p:nvPr/>
        </p:nvCxnSpPr>
        <p:spPr>
          <a:xfrm flipV="1">
            <a:off x="2844589" y="3002657"/>
            <a:ext cx="32180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694CDAA-6684-4F61-BF82-65973668C455}"/>
              </a:ext>
            </a:extLst>
          </p:cNvPr>
          <p:cNvCxnSpPr>
            <a:cxnSpLocks/>
          </p:cNvCxnSpPr>
          <p:nvPr/>
        </p:nvCxnSpPr>
        <p:spPr>
          <a:xfrm flipV="1">
            <a:off x="2838292" y="3359096"/>
            <a:ext cx="32180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33BC2F2-7312-454E-A72B-FFB185A2F7ED}"/>
              </a:ext>
            </a:extLst>
          </p:cNvPr>
          <p:cNvCxnSpPr>
            <a:cxnSpLocks/>
          </p:cNvCxnSpPr>
          <p:nvPr/>
        </p:nvCxnSpPr>
        <p:spPr>
          <a:xfrm flipV="1">
            <a:off x="2838292" y="3509729"/>
            <a:ext cx="32180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82F3215-29C4-494C-95CF-BA1A6E0CF29C}"/>
              </a:ext>
            </a:extLst>
          </p:cNvPr>
          <p:cNvCxnSpPr>
            <a:cxnSpLocks/>
          </p:cNvCxnSpPr>
          <p:nvPr/>
        </p:nvCxnSpPr>
        <p:spPr>
          <a:xfrm flipV="1">
            <a:off x="2844589" y="3210021"/>
            <a:ext cx="32180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8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2C848-40FA-430C-BCCC-74272494A588}"/>
              </a:ext>
            </a:extLst>
          </p:cNvPr>
          <p:cNvSpPr txBox="1"/>
          <p:nvPr/>
        </p:nvSpPr>
        <p:spPr>
          <a:xfrm>
            <a:off x="739785" y="3733589"/>
            <a:ext cx="78824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algn="just"/>
            <a:r>
              <a:rPr lang="pt-BR" dirty="0"/>
              <a:t>Na medida de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 com carga R</a:t>
            </a:r>
            <a:r>
              <a:rPr lang="pt-BR" baseline="-25000" dirty="0"/>
              <a:t>L</a:t>
            </a:r>
            <a:r>
              <a:rPr lang="pt-BR" dirty="0"/>
              <a:t> usar o mesmo procedimento para a medida de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em vazio e a seguinte equação: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3D8358-77D3-441F-BB6E-DAF8F029DF71}"/>
              </a:ext>
            </a:extLst>
          </p:cNvPr>
          <p:cNvSpPr/>
          <p:nvPr/>
        </p:nvSpPr>
        <p:spPr>
          <a:xfrm>
            <a:off x="309501" y="3820820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E38038-6F46-4157-B4E5-5186686F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24" y="212675"/>
            <a:ext cx="6245475" cy="331790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8A904E4-61E3-4A98-BC3C-FA6554B343B6}"/>
                  </a:ext>
                </a:extLst>
              </p:cNvPr>
              <p:cNvSpPr txBox="1"/>
              <p:nvPr/>
            </p:nvSpPr>
            <p:spPr>
              <a:xfrm>
                <a:off x="4062822" y="4444891"/>
                <a:ext cx="1018356" cy="565411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8A904E4-61E3-4A98-BC3C-FA6554B34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22" y="4444891"/>
                <a:ext cx="1018356" cy="565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46ED2E51-1D50-48CF-8C04-9FB066FA6D74}"/>
              </a:ext>
            </a:extLst>
          </p:cNvPr>
          <p:cNvSpPr txBox="1"/>
          <p:nvPr/>
        </p:nvSpPr>
        <p:spPr>
          <a:xfrm>
            <a:off x="739785" y="5092147"/>
            <a:ext cx="79715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algn="just"/>
            <a:r>
              <a:rPr lang="pt-BR" dirty="0"/>
              <a:t>Na medida de </a:t>
            </a:r>
            <a:r>
              <a:rPr lang="pt-BR" dirty="0" err="1"/>
              <a:t>A</a:t>
            </a:r>
            <a:r>
              <a:rPr lang="pt-BR" baseline="-25000" dirty="0" err="1"/>
              <a:t>vg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 com carga R</a:t>
            </a:r>
            <a:r>
              <a:rPr lang="pt-BR" baseline="-25000" dirty="0"/>
              <a:t>L</a:t>
            </a:r>
            <a:r>
              <a:rPr lang="pt-BR" dirty="0"/>
              <a:t> usar o mesmo procedimento para a medida de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em vazio e a seguinte equação: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920279-0931-404C-84E0-C4C3AAC8C8F7}"/>
              </a:ext>
            </a:extLst>
          </p:cNvPr>
          <p:cNvSpPr/>
          <p:nvPr/>
        </p:nvSpPr>
        <p:spPr>
          <a:xfrm>
            <a:off x="309501" y="5161679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1C32296-2513-4A81-B42B-934B11C70C01}"/>
                  </a:ext>
                </a:extLst>
              </p:cNvPr>
              <p:cNvSpPr txBox="1"/>
              <p:nvPr/>
            </p:nvSpPr>
            <p:spPr>
              <a:xfrm>
                <a:off x="4109626" y="5820323"/>
                <a:ext cx="1127553" cy="596958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𝑣𝑔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1C32296-2513-4A81-B42B-934B11C70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26" y="5820323"/>
                <a:ext cx="1127553" cy="596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369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1952451" y="1392186"/>
            <a:ext cx="523909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Análise AC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Medida de </a:t>
            </a:r>
            <a:r>
              <a:rPr lang="pt-BR" sz="4800" b="1" dirty="0" err="1">
                <a:solidFill>
                  <a:schemeClr val="bg1"/>
                </a:solidFill>
              </a:rPr>
              <a:t>f</a:t>
            </a:r>
            <a:r>
              <a:rPr lang="pt-BR" sz="4800" b="1" baseline="-25000" dirty="0" err="1">
                <a:solidFill>
                  <a:schemeClr val="bg1"/>
                </a:solidFill>
              </a:rPr>
              <a:t>CB</a:t>
            </a:r>
            <a:r>
              <a:rPr lang="pt-BR" sz="4800" b="1" dirty="0">
                <a:solidFill>
                  <a:schemeClr val="bg1"/>
                </a:solidFill>
              </a:rPr>
              <a:t> e </a:t>
            </a:r>
            <a:r>
              <a:rPr lang="pt-BR" sz="4800" b="1" dirty="0" err="1">
                <a:solidFill>
                  <a:schemeClr val="bg1"/>
                </a:solidFill>
              </a:rPr>
              <a:t>f</a:t>
            </a:r>
            <a:r>
              <a:rPr lang="pt-BR" sz="4800" b="1" baseline="-25000" dirty="0" err="1">
                <a:solidFill>
                  <a:schemeClr val="bg1"/>
                </a:solidFill>
              </a:rPr>
              <a:t>CA</a:t>
            </a:r>
            <a:endParaRPr lang="pt-BR" sz="4800" b="1" baseline="-25000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 com </a:t>
            </a:r>
            <a:r>
              <a:rPr lang="pt-BR" sz="4800" b="1" dirty="0" err="1">
                <a:solidFill>
                  <a:schemeClr val="bg1"/>
                </a:solidFill>
              </a:rPr>
              <a:t>R</a:t>
            </a:r>
            <a:r>
              <a:rPr lang="pt-BR" sz="4800" b="1" baseline="-25000" dirty="0" err="1">
                <a:solidFill>
                  <a:schemeClr val="bg1"/>
                </a:solidFill>
              </a:rPr>
              <a:t>ger</a:t>
            </a:r>
            <a:r>
              <a:rPr lang="pt-BR" sz="4800" b="1" dirty="0">
                <a:solidFill>
                  <a:schemeClr val="bg1"/>
                </a:solidFill>
              </a:rPr>
              <a:t> e com R</a:t>
            </a:r>
            <a:r>
              <a:rPr lang="pt-BR" sz="4800" b="1" baseline="-250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36B65E-1DA0-484D-AA13-7E70CE5E1817}"/>
              </a:ext>
            </a:extLst>
          </p:cNvPr>
          <p:cNvSpPr txBox="1"/>
          <p:nvPr/>
        </p:nvSpPr>
        <p:spPr>
          <a:xfrm>
            <a:off x="1201567" y="4111021"/>
            <a:ext cx="696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OBSERVAÇÃO</a:t>
            </a:r>
            <a:r>
              <a:rPr lang="pt-BR" dirty="0"/>
              <a:t>: A medida de </a:t>
            </a:r>
            <a:r>
              <a:rPr lang="pt-BR" dirty="0" err="1"/>
              <a:t>f</a:t>
            </a:r>
            <a:r>
              <a:rPr lang="pt-BR" baseline="-25000" dirty="0" err="1"/>
              <a:t>CB</a:t>
            </a:r>
            <a:r>
              <a:rPr lang="pt-BR" dirty="0"/>
              <a:t> e </a:t>
            </a:r>
            <a:r>
              <a:rPr lang="pt-BR" dirty="0" err="1"/>
              <a:t>f</a:t>
            </a:r>
            <a:r>
              <a:rPr lang="pt-BR" baseline="-25000" dirty="0" err="1"/>
              <a:t>CA</a:t>
            </a:r>
            <a:r>
              <a:rPr lang="pt-BR" dirty="0"/>
              <a:t> é realizada através do ganho </a:t>
            </a:r>
            <a:r>
              <a:rPr lang="pt-BR" dirty="0" err="1"/>
              <a:t>A</a:t>
            </a:r>
            <a:r>
              <a:rPr lang="pt-BR" baseline="-25000" dirty="0" err="1"/>
              <a:t>vg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814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15636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8750C5-A7BA-49C4-9278-AF9AC8F0D57B}"/>
              </a:ext>
            </a:extLst>
          </p:cNvPr>
          <p:cNvSpPr txBox="1"/>
          <p:nvPr/>
        </p:nvSpPr>
        <p:spPr>
          <a:xfrm>
            <a:off x="918177" y="339219"/>
            <a:ext cx="7946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Abra o arquivo &lt;Ex3 - </a:t>
            </a:r>
            <a:r>
              <a:rPr lang="pt-BR" dirty="0" err="1"/>
              <a:t>Amp</a:t>
            </a:r>
            <a:r>
              <a:rPr lang="pt-BR" dirty="0"/>
              <a:t> EC - Análise AC -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, </a:t>
            </a:r>
            <a:r>
              <a:rPr lang="pt-BR" dirty="0" err="1"/>
              <a:t>A</a:t>
            </a:r>
            <a:r>
              <a:rPr lang="pt-BR" baseline="-25000" dirty="0" err="1"/>
              <a:t>vg</a:t>
            </a:r>
            <a:r>
              <a:rPr lang="pt-BR" dirty="0"/>
              <a:t>, </a:t>
            </a:r>
            <a:r>
              <a:rPr lang="pt-BR" dirty="0" err="1"/>
              <a:t>f</a:t>
            </a:r>
            <a:r>
              <a:rPr lang="pt-BR" baseline="-25000" dirty="0" err="1"/>
              <a:t>CB</a:t>
            </a:r>
            <a:r>
              <a:rPr lang="pt-BR" baseline="-25000" dirty="0"/>
              <a:t> </a:t>
            </a:r>
            <a:r>
              <a:rPr lang="pt-BR" dirty="0"/>
              <a:t>e </a:t>
            </a:r>
            <a:r>
              <a:rPr lang="pt-BR" dirty="0" err="1"/>
              <a:t>f</a:t>
            </a:r>
            <a:r>
              <a:rPr lang="pt-BR" baseline="-25000" dirty="0" err="1"/>
              <a:t>CA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 com R</a:t>
            </a:r>
            <a:r>
              <a:rPr lang="pt-BR" baseline="-25000" dirty="0"/>
              <a:t>L</a:t>
            </a:r>
            <a:r>
              <a:rPr lang="pt-BR" dirty="0"/>
              <a:t>&gt;.</a:t>
            </a:r>
            <a:r>
              <a:rPr lang="pt-BR" b="1" dirty="0"/>
              <a:t> 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O comando .ac </a:t>
            </a:r>
            <a:r>
              <a:rPr lang="pt-BR" b="1" dirty="0" err="1">
                <a:highlight>
                  <a:srgbClr val="FFFF00"/>
                </a:highlight>
              </a:rPr>
              <a:t>oct</a:t>
            </a:r>
            <a:r>
              <a:rPr lang="pt-BR" b="1" dirty="0">
                <a:highlight>
                  <a:srgbClr val="FFFF00"/>
                </a:highlight>
              </a:rPr>
              <a:t> 100 1 5000K executa a análise AC para a medida de </a:t>
            </a:r>
            <a:r>
              <a:rPr lang="pt-BR" b="1" dirty="0" err="1">
                <a:highlight>
                  <a:srgbClr val="FFFF00"/>
                </a:highlight>
              </a:rPr>
              <a:t>f</a:t>
            </a:r>
            <a:r>
              <a:rPr lang="pt-BR" b="1" baseline="-25000" dirty="0" err="1">
                <a:highlight>
                  <a:srgbClr val="FFFF00"/>
                </a:highlight>
              </a:rPr>
              <a:t>CB</a:t>
            </a:r>
            <a:r>
              <a:rPr lang="pt-BR" b="1" baseline="-25000" dirty="0">
                <a:highlight>
                  <a:srgbClr val="FFFF00"/>
                </a:highlight>
              </a:rPr>
              <a:t> </a:t>
            </a:r>
            <a:r>
              <a:rPr lang="pt-BR" b="1" dirty="0">
                <a:highlight>
                  <a:srgbClr val="FFFF00"/>
                </a:highlight>
              </a:rPr>
              <a:t>e </a:t>
            </a:r>
            <a:r>
              <a:rPr lang="pt-BR" b="1" dirty="0" err="1">
                <a:highlight>
                  <a:srgbClr val="FFFF00"/>
                </a:highlight>
              </a:rPr>
              <a:t>f</a:t>
            </a:r>
            <a:r>
              <a:rPr lang="pt-BR" b="1" baseline="-25000" dirty="0" err="1">
                <a:highlight>
                  <a:srgbClr val="FFFF00"/>
                </a:highlight>
              </a:rPr>
              <a:t>CA</a:t>
            </a:r>
            <a:r>
              <a:rPr lang="pt-BR" b="1" dirty="0">
                <a:highlight>
                  <a:srgbClr val="FFFF00"/>
                </a:highlight>
              </a:rPr>
              <a:t> </a:t>
            </a:r>
            <a:endParaRPr lang="pt-BR" b="1" baseline="-25000" dirty="0">
              <a:highlight>
                <a:srgbClr val="FFFF00"/>
              </a:highligh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862B90-DDB5-444F-A3FB-6A9820FE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0932"/>
            <a:ext cx="8312727" cy="4416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1438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933D16B-9D0D-4222-9C8D-F85299CEAFEF}"/>
              </a:ext>
            </a:extLst>
          </p:cNvPr>
          <p:cNvSpPr/>
          <p:nvPr/>
        </p:nvSpPr>
        <p:spPr>
          <a:xfrm>
            <a:off x="441375" y="521104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A70445-C2BB-4FA4-B581-6F93F0B396BC}"/>
              </a:ext>
            </a:extLst>
          </p:cNvPr>
          <p:cNvSpPr txBox="1"/>
          <p:nvPr/>
        </p:nvSpPr>
        <p:spPr>
          <a:xfrm>
            <a:off x="704063" y="481196"/>
            <a:ext cx="2039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Run</a:t>
            </a:r>
            <a:r>
              <a:rPr lang="pt-BR" dirty="0"/>
              <a:t>&gt;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445B3F-8AA4-4898-8714-2C1E07C0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0932"/>
            <a:ext cx="8312727" cy="44161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8C4D726-0019-4F6D-A776-21DC70151AD9}"/>
              </a:ext>
            </a:extLst>
          </p:cNvPr>
          <p:cNvCxnSpPr>
            <a:cxnSpLocks/>
          </p:cNvCxnSpPr>
          <p:nvPr/>
        </p:nvCxnSpPr>
        <p:spPr>
          <a:xfrm flipV="1">
            <a:off x="1163783" y="1565565"/>
            <a:ext cx="1" cy="255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0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2C848-40FA-430C-BCCC-74272494A588}"/>
              </a:ext>
            </a:extLst>
          </p:cNvPr>
          <p:cNvSpPr txBox="1"/>
          <p:nvPr/>
        </p:nvSpPr>
        <p:spPr>
          <a:xfrm>
            <a:off x="687223" y="261039"/>
            <a:ext cx="3928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Window</a:t>
            </a:r>
            <a:r>
              <a:rPr lang="pt-BR" dirty="0"/>
              <a:t> | Tile </a:t>
            </a:r>
            <a:r>
              <a:rPr lang="pt-BR" dirty="0" err="1"/>
              <a:t>Vertically</a:t>
            </a:r>
            <a:r>
              <a:rPr lang="pt-BR" dirty="0"/>
              <a:t>&gt;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3D8358-77D3-441F-BB6E-DAF8F029DF71}"/>
              </a:ext>
            </a:extLst>
          </p:cNvPr>
          <p:cNvSpPr/>
          <p:nvPr/>
        </p:nvSpPr>
        <p:spPr>
          <a:xfrm>
            <a:off x="415637" y="285685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8B02259-9094-46DB-BDBB-E8CD993E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40414"/>
            <a:ext cx="8312727" cy="4377170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CA2B71E-2804-4619-B1B8-4595B5B8E542}"/>
              </a:ext>
            </a:extLst>
          </p:cNvPr>
          <p:cNvCxnSpPr>
            <a:cxnSpLocks/>
          </p:cNvCxnSpPr>
          <p:nvPr/>
        </p:nvCxnSpPr>
        <p:spPr>
          <a:xfrm flipH="1">
            <a:off x="2055337" y="1596544"/>
            <a:ext cx="3895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62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D7B49C-A363-47E6-AB7C-C8CB2748EE9F}"/>
              </a:ext>
            </a:extLst>
          </p:cNvPr>
          <p:cNvSpPr txBox="1"/>
          <p:nvPr/>
        </p:nvSpPr>
        <p:spPr>
          <a:xfrm>
            <a:off x="3506459" y="120912"/>
            <a:ext cx="27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tela irá aparecer ...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669749" y="3228984"/>
            <a:ext cx="28854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Clique na Janela da Direita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3AE4AF-51FE-45A4-A35C-8E90BC284C1D}"/>
              </a:ext>
            </a:extLst>
          </p:cNvPr>
          <p:cNvSpPr/>
          <p:nvPr/>
        </p:nvSpPr>
        <p:spPr>
          <a:xfrm>
            <a:off x="328020" y="3228984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4FB4E5-7A98-4636-BB9C-9724D8EC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612567"/>
            <a:ext cx="4692318" cy="2494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D143C17-EA06-4523-B726-0CE5CBA7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3810448"/>
            <a:ext cx="4692318" cy="24940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77E8C0B-B2D5-40FF-B355-54436F8BD56C}"/>
              </a:ext>
            </a:extLst>
          </p:cNvPr>
          <p:cNvCxnSpPr>
            <a:cxnSpLocks/>
          </p:cNvCxnSpPr>
          <p:nvPr/>
        </p:nvCxnSpPr>
        <p:spPr>
          <a:xfrm>
            <a:off x="5789942" y="3751341"/>
            <a:ext cx="1" cy="350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69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9CC965B-B67A-4BAD-8962-8E292CDBBAE8}"/>
              </a:ext>
            </a:extLst>
          </p:cNvPr>
          <p:cNvSpPr txBox="1"/>
          <p:nvPr/>
        </p:nvSpPr>
        <p:spPr>
          <a:xfrm>
            <a:off x="717719" y="359089"/>
            <a:ext cx="4874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Plot</a:t>
            </a:r>
            <a:r>
              <a:rPr lang="pt-BR" dirty="0"/>
              <a:t> Settings&gt; e escolha &lt;</a:t>
            </a:r>
            <a:r>
              <a:rPr lang="pt-BR" dirty="0" err="1"/>
              <a:t>Add</a:t>
            </a:r>
            <a:r>
              <a:rPr lang="pt-BR" dirty="0"/>
              <a:t> trace&gt;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81699" y="372823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45024A-D698-4F2C-8D8E-F2B7CE40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85126"/>
            <a:ext cx="8312727" cy="448774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B576D7E-6843-4BB8-B3FA-801FC0462B38}"/>
              </a:ext>
            </a:extLst>
          </p:cNvPr>
          <p:cNvCxnSpPr>
            <a:cxnSpLocks/>
          </p:cNvCxnSpPr>
          <p:nvPr/>
        </p:nvCxnSpPr>
        <p:spPr>
          <a:xfrm flipH="1" flipV="1">
            <a:off x="1133554" y="1542893"/>
            <a:ext cx="40996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9F86B69-FE8C-4268-95CD-6FA25640FB75}"/>
              </a:ext>
            </a:extLst>
          </p:cNvPr>
          <p:cNvCxnSpPr>
            <a:cxnSpLocks/>
          </p:cNvCxnSpPr>
          <p:nvPr/>
        </p:nvCxnSpPr>
        <p:spPr>
          <a:xfrm>
            <a:off x="936873" y="917376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06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81699" y="372823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04295" y="282139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que aparece à direita, na janela &lt;</a:t>
            </a:r>
            <a:r>
              <a:rPr lang="pt-BR" dirty="0" err="1"/>
              <a:t>Expressions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:&gt;, clique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, digite / , clique em </a:t>
            </a:r>
            <a:r>
              <a:rPr lang="pt-BR" dirty="0" err="1"/>
              <a:t>V</a:t>
            </a:r>
            <a:r>
              <a:rPr lang="pt-BR" baseline="-25000" dirty="0" err="1"/>
              <a:t>ger</a:t>
            </a:r>
            <a:r>
              <a:rPr lang="pt-BR" dirty="0"/>
              <a:t> e clique em OK.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5A7896-22B7-4BD3-AACC-A47F74E1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7477"/>
            <a:ext cx="8312727" cy="44230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4E84D84-1B1A-4124-B79B-0F3EC867D052}"/>
              </a:ext>
            </a:extLst>
          </p:cNvPr>
          <p:cNvCxnSpPr>
            <a:cxnSpLocks/>
          </p:cNvCxnSpPr>
          <p:nvPr/>
        </p:nvCxnSpPr>
        <p:spPr>
          <a:xfrm flipH="1">
            <a:off x="6332786" y="4516364"/>
            <a:ext cx="394227" cy="3201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5D15AEE-17BD-43AA-8573-FF47E76D65CA}"/>
              </a:ext>
            </a:extLst>
          </p:cNvPr>
          <p:cNvCxnSpPr>
            <a:cxnSpLocks/>
          </p:cNvCxnSpPr>
          <p:nvPr/>
        </p:nvCxnSpPr>
        <p:spPr>
          <a:xfrm>
            <a:off x="6893265" y="3121051"/>
            <a:ext cx="1" cy="363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1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420227" y="372823"/>
            <a:ext cx="35485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12343" y="300587"/>
            <a:ext cx="77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tela à direita clique com o mouse direito no eixo de defasagem e clique em &lt;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plot</a:t>
            </a:r>
            <a:r>
              <a:rPr lang="pt-BR" dirty="0"/>
              <a:t> </a:t>
            </a:r>
            <a:r>
              <a:rPr lang="pt-BR" dirty="0" err="1"/>
              <a:t>phase</a:t>
            </a:r>
            <a:r>
              <a:rPr lang="pt-BR" dirty="0"/>
              <a:t>&gt;.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778D4-5A55-464C-850D-7423669A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6322"/>
            <a:ext cx="8312727" cy="44253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E80C055-1FAF-4EC7-888B-7F65C8CEF0AB}"/>
              </a:ext>
            </a:extLst>
          </p:cNvPr>
          <p:cNvCxnSpPr>
            <a:cxnSpLocks/>
          </p:cNvCxnSpPr>
          <p:nvPr/>
        </p:nvCxnSpPr>
        <p:spPr>
          <a:xfrm flipH="1" flipV="1">
            <a:off x="4768483" y="3755841"/>
            <a:ext cx="211596" cy="1738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7D1929F-BD8D-48B4-863F-0BA54020EF10}"/>
              </a:ext>
            </a:extLst>
          </p:cNvPr>
          <p:cNvCxnSpPr>
            <a:cxnSpLocks/>
          </p:cNvCxnSpPr>
          <p:nvPr/>
        </p:nvCxnSpPr>
        <p:spPr>
          <a:xfrm>
            <a:off x="8403412" y="2274664"/>
            <a:ext cx="223283" cy="222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0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9219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12342" y="357135"/>
            <a:ext cx="49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clique duas </a:t>
            </a:r>
            <a:r>
              <a:rPr lang="pt-BR" dirty="0" err="1"/>
              <a:t>vezesm</a:t>
            </a:r>
            <a:r>
              <a:rPr lang="pt-BR" dirty="0"/>
              <a:t> em </a:t>
            </a:r>
            <a:r>
              <a:rPr lang="pt-BR" dirty="0" err="1"/>
              <a:t>V</a:t>
            </a:r>
            <a:r>
              <a:rPr lang="pt-BR" baseline="-25000" dirty="0" err="1"/>
              <a:t>out</a:t>
            </a:r>
            <a:r>
              <a:rPr lang="pt-BR" dirty="0"/>
              <a:t> / </a:t>
            </a:r>
            <a:r>
              <a:rPr lang="pt-BR" dirty="0" err="1"/>
              <a:t>V</a:t>
            </a:r>
            <a:r>
              <a:rPr lang="pt-BR" baseline="-25000" dirty="0" err="1"/>
              <a:t>ger</a:t>
            </a:r>
            <a:r>
              <a:rPr lang="pt-BR" dirty="0"/>
              <a:t> 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84E60DE-FED3-44F5-9C6F-B92CB8A00AD2}"/>
              </a:ext>
            </a:extLst>
          </p:cNvPr>
          <p:cNvCxnSpPr>
            <a:cxnSpLocks/>
          </p:cNvCxnSpPr>
          <p:nvPr/>
        </p:nvCxnSpPr>
        <p:spPr>
          <a:xfrm>
            <a:off x="6597085" y="1431253"/>
            <a:ext cx="1" cy="36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B9E9013B-F6A4-4D6D-8715-7B133FA0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20797"/>
            <a:ext cx="8312727" cy="44164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DC7B5F0-8534-4011-90CC-3EB13938CE8A}"/>
              </a:ext>
            </a:extLst>
          </p:cNvPr>
          <p:cNvCxnSpPr>
            <a:cxnSpLocks/>
          </p:cNvCxnSpPr>
          <p:nvPr/>
        </p:nvCxnSpPr>
        <p:spPr>
          <a:xfrm>
            <a:off x="6589528" y="1475631"/>
            <a:ext cx="0" cy="3249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0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1017789" y="1286387"/>
            <a:ext cx="7108421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Análise DC e AC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Comparação de Valores Calculados (Modelo Simplificado de </a:t>
            </a:r>
            <a:r>
              <a:rPr lang="pt-BR" sz="3600" b="1" dirty="0" err="1">
                <a:solidFill>
                  <a:schemeClr val="bg1"/>
                </a:solidFill>
              </a:rPr>
              <a:t>Gummel-Poon</a:t>
            </a:r>
            <a:r>
              <a:rPr lang="pt-BR" sz="3600" b="1" dirty="0">
                <a:solidFill>
                  <a:schemeClr val="bg1"/>
                </a:solidFill>
              </a:rPr>
              <a:t>) e Medidos em Simulação</a:t>
            </a:r>
          </a:p>
        </p:txBody>
      </p:sp>
    </p:spTree>
    <p:extLst>
      <p:ext uri="{BB962C8B-B14F-4D97-AF65-F5344CB8AC3E}">
        <p14:creationId xmlns:p14="http://schemas.microsoft.com/office/powerpoint/2010/main" val="149526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525445E-1DE8-4DF7-8EE0-1D9F2D416B34}"/>
              </a:ext>
            </a:extLst>
          </p:cNvPr>
          <p:cNvSpPr/>
          <p:nvPr/>
        </p:nvSpPr>
        <p:spPr>
          <a:xfrm>
            <a:off x="382967" y="330815"/>
            <a:ext cx="429376" cy="38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4FE46A-9A3A-4D5E-B172-BA59486F4684}"/>
              </a:ext>
            </a:extLst>
          </p:cNvPr>
          <p:cNvSpPr txBox="1"/>
          <p:nvPr/>
        </p:nvSpPr>
        <p:spPr>
          <a:xfrm>
            <a:off x="812343" y="264802"/>
            <a:ext cx="7725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tela à direita use os cursores verticais para determinar </a:t>
            </a:r>
            <a:r>
              <a:rPr lang="pt-BR" dirty="0" err="1"/>
              <a:t>f</a:t>
            </a:r>
            <a:r>
              <a:rPr lang="pt-BR" baseline="-25000" dirty="0" err="1"/>
              <a:t>CB</a:t>
            </a:r>
            <a:r>
              <a:rPr lang="pt-BR" dirty="0"/>
              <a:t> e </a:t>
            </a:r>
            <a:r>
              <a:rPr lang="pt-BR" dirty="0" err="1"/>
              <a:t>f</a:t>
            </a:r>
            <a:r>
              <a:rPr lang="pt-BR" baseline="-25000" dirty="0" err="1"/>
              <a:t>CA</a:t>
            </a:r>
            <a:r>
              <a:rPr lang="pt-BR" baseline="-25000" dirty="0"/>
              <a:t> </a:t>
            </a:r>
            <a:r>
              <a:rPr lang="pt-BR" dirty="0"/>
              <a:t>na banda de passagem. </a:t>
            </a:r>
          </a:p>
          <a:p>
            <a:r>
              <a:rPr lang="pt-BR" dirty="0"/>
              <a:t>Posicione o cursor 1 à esquerda na frequência em que o ganho </a:t>
            </a:r>
            <a:r>
              <a:rPr lang="pt-BR" dirty="0" err="1"/>
              <a:t>A</a:t>
            </a:r>
            <a:r>
              <a:rPr lang="pt-BR" baseline="-25000" dirty="0" err="1"/>
              <a:t>vg</a:t>
            </a:r>
            <a:r>
              <a:rPr lang="pt-BR" dirty="0"/>
              <a:t> é 3dB abaixo do ganho na banda de passagem. em cada frequência. </a:t>
            </a:r>
          </a:p>
          <a:p>
            <a:r>
              <a:rPr lang="pt-BR" dirty="0"/>
              <a:t>Posicione o cursor 2 à direita na frequência em que o ganho </a:t>
            </a:r>
            <a:r>
              <a:rPr lang="pt-BR" dirty="0" err="1"/>
              <a:t>A</a:t>
            </a:r>
            <a:r>
              <a:rPr lang="pt-BR" baseline="-25000" dirty="0" err="1"/>
              <a:t>vg</a:t>
            </a:r>
            <a:r>
              <a:rPr lang="pt-BR" dirty="0"/>
              <a:t> é 3dB abaixo do ganho na banda de passagem.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C461BB-07D5-434D-B0D3-452C97CAF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7" y="2266084"/>
            <a:ext cx="7557025" cy="4018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1BBC55-FAC1-4F2D-B0B6-B548D682F45C}"/>
              </a:ext>
            </a:extLst>
          </p:cNvPr>
          <p:cNvSpPr txBox="1"/>
          <p:nvPr/>
        </p:nvSpPr>
        <p:spPr>
          <a:xfrm>
            <a:off x="4870502" y="4001925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F8FAFC-1E0B-4D53-8133-5C8C7E79A478}"/>
              </a:ext>
            </a:extLst>
          </p:cNvPr>
          <p:cNvSpPr txBox="1"/>
          <p:nvPr/>
        </p:nvSpPr>
        <p:spPr>
          <a:xfrm>
            <a:off x="4870502" y="4410876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CA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29F57E3-E1D1-4DC0-A5A4-D5F93499CCFA}"/>
              </a:ext>
            </a:extLst>
          </p:cNvPr>
          <p:cNvCxnSpPr>
            <a:cxnSpLocks/>
          </p:cNvCxnSpPr>
          <p:nvPr/>
        </p:nvCxnSpPr>
        <p:spPr>
          <a:xfrm>
            <a:off x="5274803" y="4271731"/>
            <a:ext cx="2642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6D46B62-FECC-4868-87C8-FC09A8617B82}"/>
              </a:ext>
            </a:extLst>
          </p:cNvPr>
          <p:cNvCxnSpPr>
            <a:cxnSpLocks/>
          </p:cNvCxnSpPr>
          <p:nvPr/>
        </p:nvCxnSpPr>
        <p:spPr>
          <a:xfrm>
            <a:off x="5274803" y="4658399"/>
            <a:ext cx="2642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74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1017789" y="1286387"/>
            <a:ext cx="7108421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Análise DC e AC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Comparação de Valores Calculados (Modelo Simplificado de </a:t>
            </a:r>
            <a:r>
              <a:rPr lang="pt-BR" sz="3600" b="1" dirty="0" err="1">
                <a:solidFill>
                  <a:schemeClr val="bg1"/>
                </a:solidFill>
              </a:rPr>
              <a:t>Gummel-Poon</a:t>
            </a:r>
            <a:r>
              <a:rPr lang="pt-BR" sz="3600" b="1" dirty="0">
                <a:solidFill>
                  <a:schemeClr val="bg1"/>
                </a:solidFill>
              </a:rPr>
              <a:t>) e Medidos em Simulação</a:t>
            </a:r>
          </a:p>
        </p:txBody>
      </p:sp>
    </p:spTree>
    <p:extLst>
      <p:ext uri="{BB962C8B-B14F-4D97-AF65-F5344CB8AC3E}">
        <p14:creationId xmlns:p14="http://schemas.microsoft.com/office/powerpoint/2010/main" val="3991542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55E4510A-2D4E-47DA-93B4-60FC1368AEC8}"/>
              </a:ext>
            </a:extLst>
          </p:cNvPr>
          <p:cNvSpPr txBox="1"/>
          <p:nvPr/>
        </p:nvSpPr>
        <p:spPr>
          <a:xfrm>
            <a:off x="791597" y="261048"/>
            <a:ext cx="771194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compara os resultados teóricos e de simulação da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5F72D4-19A5-4A11-9857-C4E07FF8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70" y="1017404"/>
            <a:ext cx="6705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9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669514" y="1288228"/>
            <a:ext cx="8031680" cy="145578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Análise da Resposta em Frequência</a:t>
            </a:r>
            <a:endParaRPr lang="pt-BR" sz="4000" b="1" baseline="-25000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 com </a:t>
            </a:r>
            <a:r>
              <a:rPr lang="pt-BR" sz="4000" b="1" dirty="0" err="1">
                <a:solidFill>
                  <a:schemeClr val="bg1"/>
                </a:solidFill>
              </a:rPr>
              <a:t>R</a:t>
            </a:r>
            <a:r>
              <a:rPr lang="pt-BR" sz="4000" b="1" baseline="-25000" dirty="0" err="1">
                <a:solidFill>
                  <a:schemeClr val="bg1"/>
                </a:solidFill>
              </a:rPr>
              <a:t>ger</a:t>
            </a:r>
            <a:r>
              <a:rPr lang="pt-BR" sz="4000" b="1" dirty="0">
                <a:solidFill>
                  <a:schemeClr val="bg1"/>
                </a:solidFill>
              </a:rPr>
              <a:t> e com R</a:t>
            </a:r>
            <a:r>
              <a:rPr lang="pt-BR" sz="4000" b="1" baseline="-25000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3106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A7BE64-0FFE-45F7-B078-ADA6FFEB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13140"/>
            <a:ext cx="8312727" cy="44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53EAC62-0DB4-44F2-9F02-E413CB0DA642}"/>
              </a:ext>
            </a:extLst>
          </p:cNvPr>
          <p:cNvSpPr txBox="1"/>
          <p:nvPr/>
        </p:nvSpPr>
        <p:spPr>
          <a:xfrm>
            <a:off x="5701775" y="3244334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CF3A2F-3F79-4170-B5D1-FE8AEFA9CBD4}"/>
              </a:ext>
            </a:extLst>
          </p:cNvPr>
          <p:cNvSpPr txBox="1"/>
          <p:nvPr/>
        </p:nvSpPr>
        <p:spPr>
          <a:xfrm>
            <a:off x="5701775" y="3653285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CA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23B7284-0C86-4EF1-8924-CCDE684AA079}"/>
              </a:ext>
            </a:extLst>
          </p:cNvPr>
          <p:cNvCxnSpPr>
            <a:cxnSpLocks/>
          </p:cNvCxnSpPr>
          <p:nvPr/>
        </p:nvCxnSpPr>
        <p:spPr>
          <a:xfrm>
            <a:off x="6106076" y="3514140"/>
            <a:ext cx="2642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F17F30C-F315-43A8-AE2D-CB3A324E6A17}"/>
              </a:ext>
            </a:extLst>
          </p:cNvPr>
          <p:cNvCxnSpPr>
            <a:cxnSpLocks/>
          </p:cNvCxnSpPr>
          <p:nvPr/>
        </p:nvCxnSpPr>
        <p:spPr>
          <a:xfrm>
            <a:off x="6106076" y="3900808"/>
            <a:ext cx="2642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469C88-B5F4-40E9-A149-EF9E13C8ADC4}"/>
              </a:ext>
            </a:extLst>
          </p:cNvPr>
          <p:cNvSpPr txBox="1"/>
          <p:nvPr/>
        </p:nvSpPr>
        <p:spPr>
          <a:xfrm>
            <a:off x="1148668" y="392964"/>
            <a:ext cx="696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OBSERVAÇÃO</a:t>
            </a:r>
            <a:r>
              <a:rPr lang="pt-BR" dirty="0"/>
              <a:t>: A medida da resposta em frequência utiliza o ganho A</a:t>
            </a:r>
            <a:r>
              <a:rPr lang="pt-BR" baseline="-25000" dirty="0"/>
              <a:t>v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432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D0353719-945A-4645-8342-81737A16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932" y="1305342"/>
            <a:ext cx="6498161" cy="212365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</a:rPr>
              <a:t>Análise DC e AC de Circuitos com BJT</a:t>
            </a:r>
          </a:p>
          <a:p>
            <a:pPr algn="ctr"/>
            <a:r>
              <a:rPr lang="pt-BR" altLang="pt-BR" sz="4400" b="1" dirty="0">
                <a:solidFill>
                  <a:schemeClr val="bg1"/>
                </a:solidFill>
              </a:rPr>
              <a:t>com múltiplos estágios</a:t>
            </a:r>
          </a:p>
        </p:txBody>
      </p:sp>
    </p:spTree>
    <p:extLst>
      <p:ext uri="{BB962C8B-B14F-4D97-AF65-F5344CB8AC3E}">
        <p14:creationId xmlns:p14="http://schemas.microsoft.com/office/powerpoint/2010/main" val="237254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FFFC4F-7FC3-4629-8926-625E12C3B5A1}"/>
              </a:ext>
            </a:extLst>
          </p:cNvPr>
          <p:cNvSpPr txBox="1"/>
          <p:nvPr/>
        </p:nvSpPr>
        <p:spPr>
          <a:xfrm>
            <a:off x="3867822" y="143584"/>
            <a:ext cx="13327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D2A576-A234-499A-A58F-4938636E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6" y="1949864"/>
            <a:ext cx="6870024" cy="3649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5C6B64-CB91-4D7E-A28D-69C31DE02736}"/>
              </a:ext>
            </a:extLst>
          </p:cNvPr>
          <p:cNvSpPr txBox="1"/>
          <p:nvPr/>
        </p:nvSpPr>
        <p:spPr>
          <a:xfrm>
            <a:off x="2008688" y="591241"/>
            <a:ext cx="51266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pt-BR" sz="1800" dirty="0"/>
              <a:t> Amplificadores em Cascata com Realimentação DC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562F092-0E0E-41CF-8082-A95776DAE6C1}"/>
              </a:ext>
            </a:extLst>
          </p:cNvPr>
          <p:cNvCxnSpPr/>
          <p:nvPr/>
        </p:nvCxnSpPr>
        <p:spPr>
          <a:xfrm>
            <a:off x="4806268" y="1684900"/>
            <a:ext cx="0" cy="475043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913C55-628B-4B20-89C1-6CEAEAD843AB}"/>
              </a:ext>
            </a:extLst>
          </p:cNvPr>
          <p:cNvSpPr txBox="1"/>
          <p:nvPr/>
        </p:nvSpPr>
        <p:spPr>
          <a:xfrm>
            <a:off x="3121738" y="5781124"/>
            <a:ext cx="152514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Amplificador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Emissor Comum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2B6B57-73E7-43EF-BD23-6369994A3FB6}"/>
              </a:ext>
            </a:extLst>
          </p:cNvPr>
          <p:cNvSpPr txBox="1"/>
          <p:nvPr/>
        </p:nvSpPr>
        <p:spPr>
          <a:xfrm>
            <a:off x="5095381" y="5781124"/>
            <a:ext cx="152514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Amplificador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Coletor Comum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970ECA-3854-41D5-888A-F218ADB90D55}"/>
              </a:ext>
            </a:extLst>
          </p:cNvPr>
          <p:cNvSpPr txBox="1"/>
          <p:nvPr/>
        </p:nvSpPr>
        <p:spPr>
          <a:xfrm>
            <a:off x="952186" y="1114096"/>
            <a:ext cx="696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OBSERVAÇÃO</a:t>
            </a:r>
            <a:r>
              <a:rPr lang="pt-BR" dirty="0"/>
              <a:t>: A solução teórica utiliza as equações do amplificador EC no estágio 1 e as equações do amplificador CC no estágio 2</a:t>
            </a:r>
          </a:p>
        </p:txBody>
      </p:sp>
    </p:spTree>
    <p:extLst>
      <p:ext uri="{BB962C8B-B14F-4D97-AF65-F5344CB8AC3E}">
        <p14:creationId xmlns:p14="http://schemas.microsoft.com/office/powerpoint/2010/main" val="2963176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5C6B64-CB91-4D7E-A28D-69C31DE02736}"/>
              </a:ext>
            </a:extLst>
          </p:cNvPr>
          <p:cNvSpPr txBox="1"/>
          <p:nvPr/>
        </p:nvSpPr>
        <p:spPr>
          <a:xfrm>
            <a:off x="2980386" y="217731"/>
            <a:ext cx="31832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pt-BR" sz="1800" dirty="0"/>
              <a:t> Medida de </a:t>
            </a:r>
            <a:r>
              <a:rPr lang="pt-BR" sz="1800" dirty="0" err="1"/>
              <a:t>R</a:t>
            </a:r>
            <a:r>
              <a:rPr lang="pt-BR" sz="1800" baseline="-25000" dirty="0" err="1"/>
              <a:t>o</a:t>
            </a:r>
            <a:r>
              <a:rPr lang="pt-BR" sz="1800" baseline="-25000" dirty="0"/>
              <a:t> </a:t>
            </a:r>
            <a:r>
              <a:rPr lang="pt-BR" sz="1800" dirty="0"/>
              <a:t> do 1º estágio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970ECA-3854-41D5-888A-F218ADB90D55}"/>
              </a:ext>
            </a:extLst>
          </p:cNvPr>
          <p:cNvSpPr txBox="1"/>
          <p:nvPr/>
        </p:nvSpPr>
        <p:spPr>
          <a:xfrm>
            <a:off x="317396" y="721203"/>
            <a:ext cx="832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highlight>
                  <a:srgbClr val="FFFF00"/>
                </a:highlight>
              </a:rPr>
              <a:t>OBSERVAÇÃO</a:t>
            </a:r>
            <a:r>
              <a:rPr lang="pt-BR" dirty="0"/>
              <a:t>: As tensões de polarização têm que ser preservadas na determinação de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do 1º estágio. Ao abrir o circuito para a determinação de 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, a tensão no coletor de Q</a:t>
            </a:r>
            <a:r>
              <a:rPr lang="pt-BR" baseline="-25000" dirty="0"/>
              <a:t>1</a:t>
            </a:r>
            <a:r>
              <a:rPr lang="pt-BR" dirty="0"/>
              <a:t>, que é igual a tensão na base de Q</a:t>
            </a:r>
            <a:r>
              <a:rPr lang="pt-BR" baseline="-25000" dirty="0"/>
              <a:t>2</a:t>
            </a:r>
            <a:r>
              <a:rPr lang="pt-BR" dirty="0"/>
              <a:t> é representada por um fonte DC com valor igual a tensão no coletor de Q</a:t>
            </a:r>
            <a:r>
              <a:rPr lang="pt-BR" baseline="-25000" dirty="0"/>
              <a:t>1 </a:t>
            </a:r>
            <a:r>
              <a:rPr lang="pt-BR" dirty="0"/>
              <a:t> medida na análise DC.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38C805E-2237-4571-B07F-9DD643C5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8" y="2465612"/>
            <a:ext cx="6245475" cy="3080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E226DE-06B1-40DB-973B-A0320F8DA51B}"/>
              </a:ext>
            </a:extLst>
          </p:cNvPr>
          <p:cNvSpPr txBox="1"/>
          <p:nvPr/>
        </p:nvSpPr>
        <p:spPr>
          <a:xfrm>
            <a:off x="1483834" y="3002921"/>
            <a:ext cx="725474" cy="10126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EEDAECD-22FE-4608-8402-91F942AAE8E1}"/>
              </a:ext>
            </a:extLst>
          </p:cNvPr>
          <p:cNvSpPr txBox="1"/>
          <p:nvPr/>
        </p:nvSpPr>
        <p:spPr>
          <a:xfrm>
            <a:off x="4208577" y="3187952"/>
            <a:ext cx="725474" cy="2170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C64A21-C851-412B-945A-3DB48E80BC47}"/>
              </a:ext>
            </a:extLst>
          </p:cNvPr>
          <p:cNvSpPr txBox="1"/>
          <p:nvPr/>
        </p:nvSpPr>
        <p:spPr>
          <a:xfrm>
            <a:off x="7379365" y="2009071"/>
            <a:ext cx="101063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Análise DC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D02745-3565-4A43-90FC-1C61BD94F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50" y="4577967"/>
            <a:ext cx="1957087" cy="1935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D5A6B2-7357-4445-9215-FDE4C7473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337" y="2430802"/>
            <a:ext cx="1963012" cy="19963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4F3F269-0CDA-4094-993A-9FB2D9E15985}"/>
              </a:ext>
            </a:extLst>
          </p:cNvPr>
          <p:cNvCxnSpPr/>
          <p:nvPr/>
        </p:nvCxnSpPr>
        <p:spPr>
          <a:xfrm>
            <a:off x="7141601" y="4889395"/>
            <a:ext cx="30185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764055-D4A9-4CFF-8E9F-2C90F8436C49}"/>
              </a:ext>
            </a:extLst>
          </p:cNvPr>
          <p:cNvSpPr txBox="1"/>
          <p:nvPr/>
        </p:nvSpPr>
        <p:spPr>
          <a:xfrm>
            <a:off x="7571237" y="2901117"/>
            <a:ext cx="284220" cy="189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502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FFFC4F-7FC3-4629-8926-625E12C3B5A1}"/>
              </a:ext>
            </a:extLst>
          </p:cNvPr>
          <p:cNvSpPr txBox="1"/>
          <p:nvPr/>
        </p:nvSpPr>
        <p:spPr>
          <a:xfrm>
            <a:off x="3867822" y="143584"/>
            <a:ext cx="13327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5C6B64-CB91-4D7E-A28D-69C31DE02736}"/>
              </a:ext>
            </a:extLst>
          </p:cNvPr>
          <p:cNvSpPr txBox="1"/>
          <p:nvPr/>
        </p:nvSpPr>
        <p:spPr>
          <a:xfrm>
            <a:off x="2453560" y="591241"/>
            <a:ext cx="42368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pt-BR" sz="1800" dirty="0"/>
              <a:t>Amplificador em Cascata com </a:t>
            </a:r>
            <a:r>
              <a:rPr lang="pt-BR" sz="1800" dirty="0" err="1"/>
              <a:t>Bootstrap</a:t>
            </a:r>
            <a:endParaRPr lang="pt-BR" sz="1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913C55-628B-4B20-89C1-6CEAEAD843AB}"/>
              </a:ext>
            </a:extLst>
          </p:cNvPr>
          <p:cNvSpPr txBox="1"/>
          <p:nvPr/>
        </p:nvSpPr>
        <p:spPr>
          <a:xfrm>
            <a:off x="3106624" y="5992720"/>
            <a:ext cx="152514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Amplificador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Emissor Comum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2B6B57-73E7-43EF-BD23-6369994A3FB6}"/>
              </a:ext>
            </a:extLst>
          </p:cNvPr>
          <p:cNvSpPr txBox="1"/>
          <p:nvPr/>
        </p:nvSpPr>
        <p:spPr>
          <a:xfrm>
            <a:off x="5080267" y="5992720"/>
            <a:ext cx="152514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Amplificador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Coletor Comum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970ECA-3854-41D5-888A-F218ADB90D55}"/>
              </a:ext>
            </a:extLst>
          </p:cNvPr>
          <p:cNvSpPr txBox="1"/>
          <p:nvPr/>
        </p:nvSpPr>
        <p:spPr>
          <a:xfrm>
            <a:off x="952186" y="1114096"/>
            <a:ext cx="696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OBSERVAÇÃO</a:t>
            </a:r>
            <a:r>
              <a:rPr lang="pt-BR" dirty="0"/>
              <a:t>: A solução teórica utiliza as equações do amplificador EC no estágio 1 e as equações do amplificador CC no estágio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68053E-E717-4B5F-9207-A6E5269B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57" y="2046714"/>
            <a:ext cx="6870023" cy="36865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9D40069-68B8-4FD0-AF1A-068006F2CBD7}"/>
              </a:ext>
            </a:extLst>
          </p:cNvPr>
          <p:cNvCxnSpPr/>
          <p:nvPr/>
        </p:nvCxnSpPr>
        <p:spPr>
          <a:xfrm>
            <a:off x="4776040" y="1972023"/>
            <a:ext cx="0" cy="475043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40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D0353719-945A-4645-8342-81737A16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601" y="1561594"/>
            <a:ext cx="4882165" cy="84638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chemeClr val="bg1"/>
                </a:solidFill>
              </a:rPr>
              <a:t>Impressão de Telas</a:t>
            </a:r>
          </a:p>
        </p:txBody>
      </p:sp>
    </p:spTree>
    <p:extLst>
      <p:ext uri="{BB962C8B-B14F-4D97-AF65-F5344CB8AC3E}">
        <p14:creationId xmlns:p14="http://schemas.microsoft.com/office/powerpoint/2010/main" val="31452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55E4510A-2D4E-47DA-93B4-60FC1368AEC8}"/>
              </a:ext>
            </a:extLst>
          </p:cNvPr>
          <p:cNvSpPr txBox="1"/>
          <p:nvPr/>
        </p:nvSpPr>
        <p:spPr>
          <a:xfrm>
            <a:off x="590706" y="351732"/>
            <a:ext cx="74096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compara os resultados teóricos e de simulação da análise DC.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65CD07-DBD0-440E-825D-3600BE6A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45" y="854657"/>
            <a:ext cx="5145910" cy="13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96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FFFC4F-7FC3-4629-8926-625E12C3B5A1}"/>
              </a:ext>
            </a:extLst>
          </p:cNvPr>
          <p:cNvSpPr txBox="1"/>
          <p:nvPr/>
        </p:nvSpPr>
        <p:spPr>
          <a:xfrm>
            <a:off x="3983477" y="143584"/>
            <a:ext cx="11014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5C6B64-CB91-4D7E-A28D-69C31DE02736}"/>
              </a:ext>
            </a:extLst>
          </p:cNvPr>
          <p:cNvSpPr txBox="1"/>
          <p:nvPr/>
        </p:nvSpPr>
        <p:spPr>
          <a:xfrm>
            <a:off x="2980385" y="591241"/>
            <a:ext cx="318322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pt-BR" sz="1800" dirty="0"/>
              <a:t>Amplificador Emissor Comum</a:t>
            </a:r>
          </a:p>
          <a:p>
            <a:r>
              <a:rPr lang="pt-BR" sz="1800" dirty="0"/>
              <a:t>(Ganho </a:t>
            </a:r>
            <a:r>
              <a:rPr lang="pt-BR" sz="1800" dirty="0" err="1"/>
              <a:t>A</a:t>
            </a:r>
            <a:r>
              <a:rPr lang="pt-BR" sz="1800" baseline="-25000" dirty="0" err="1"/>
              <a:t>v</a:t>
            </a:r>
            <a:r>
              <a:rPr lang="pt-BR" sz="1800" dirty="0"/>
              <a:t> em vazio com </a:t>
            </a:r>
            <a:r>
              <a:rPr lang="pt-BR" sz="1800" dirty="0" err="1"/>
              <a:t>R</a:t>
            </a:r>
            <a:r>
              <a:rPr lang="pt-BR" sz="1800" baseline="-25000" dirty="0" err="1"/>
              <a:t>ger</a:t>
            </a:r>
            <a:r>
              <a:rPr lang="pt-BR" sz="1800" dirty="0"/>
              <a:t> 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C70A4A-3658-40D2-B562-3934B260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1" y="2382916"/>
            <a:ext cx="5161550" cy="2742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D40920-FA35-4F3C-AABB-F4D36E34F6CA}"/>
              </a:ext>
            </a:extLst>
          </p:cNvPr>
          <p:cNvSpPr txBox="1"/>
          <p:nvPr/>
        </p:nvSpPr>
        <p:spPr>
          <a:xfrm>
            <a:off x="967299" y="1473620"/>
            <a:ext cx="62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Opção 1</a:t>
            </a:r>
            <a:r>
              <a:rPr lang="pt-BR" dirty="0"/>
              <a:t>: recorte a imagem da tela completa ou de uma das telas.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C6175F-F285-4B09-92F5-BF57DCA3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24" y="1970225"/>
            <a:ext cx="2297660" cy="2185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6ABBB5-EFFD-4F0E-808B-0ED4D92BA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612" y="4282667"/>
            <a:ext cx="2527426" cy="2403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A663103B-77FF-4BF3-B989-41E6FACA4653}"/>
              </a:ext>
            </a:extLst>
          </p:cNvPr>
          <p:cNvSpPr/>
          <p:nvPr/>
        </p:nvSpPr>
        <p:spPr>
          <a:xfrm>
            <a:off x="5597890" y="3701972"/>
            <a:ext cx="324952" cy="4383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1188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6D40920-FA35-4F3C-AABB-F4D36E34F6CA}"/>
              </a:ext>
            </a:extLst>
          </p:cNvPr>
          <p:cNvSpPr txBox="1"/>
          <p:nvPr/>
        </p:nvSpPr>
        <p:spPr>
          <a:xfrm>
            <a:off x="506321" y="347627"/>
            <a:ext cx="701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Opção 2</a:t>
            </a:r>
            <a:r>
              <a:rPr lang="pt-BR" dirty="0"/>
              <a:t>: Escolha uma tela, clique em &lt;File&gt; e escolha &lt;Print Preview&gt;.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9F4A79-9CFD-45D8-8DDF-3C535BE0C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8" y="1634692"/>
            <a:ext cx="5677705" cy="29840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9E8BCF7-F338-412E-9EFC-93450213E28A}"/>
              </a:ext>
            </a:extLst>
          </p:cNvPr>
          <p:cNvCxnSpPr>
            <a:cxnSpLocks/>
          </p:cNvCxnSpPr>
          <p:nvPr/>
        </p:nvCxnSpPr>
        <p:spPr>
          <a:xfrm flipH="1">
            <a:off x="551663" y="2304892"/>
            <a:ext cx="35518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43E68FDA-D7DF-43DD-9731-DAC052580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021" y="1367100"/>
            <a:ext cx="2386150" cy="3519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506B2B1A-7E78-4B8A-A064-0C1101047213}"/>
              </a:ext>
            </a:extLst>
          </p:cNvPr>
          <p:cNvSpPr/>
          <p:nvPr/>
        </p:nvSpPr>
        <p:spPr>
          <a:xfrm>
            <a:off x="6015701" y="2907564"/>
            <a:ext cx="324952" cy="4383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5E0F8C-7C2F-42CF-ACA8-69438AF18FFE}"/>
              </a:ext>
            </a:extLst>
          </p:cNvPr>
          <p:cNvSpPr txBox="1"/>
          <p:nvPr/>
        </p:nvSpPr>
        <p:spPr>
          <a:xfrm>
            <a:off x="997528" y="1213730"/>
            <a:ext cx="7148944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Análise AC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Medida de </a:t>
            </a:r>
            <a:r>
              <a:rPr lang="pt-BR" sz="4800" b="1" dirty="0" err="1">
                <a:solidFill>
                  <a:schemeClr val="bg1"/>
                </a:solidFill>
              </a:rPr>
              <a:t>A</a:t>
            </a:r>
            <a:r>
              <a:rPr lang="pt-BR" sz="4800" b="1" baseline="-25000" dirty="0" err="1">
                <a:solidFill>
                  <a:schemeClr val="bg1"/>
                </a:solidFill>
              </a:rPr>
              <a:t>v</a:t>
            </a:r>
            <a:r>
              <a:rPr lang="pt-BR" sz="4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com </a:t>
            </a:r>
            <a:r>
              <a:rPr lang="pt-BR" sz="4800" b="1" dirty="0" err="1">
                <a:solidFill>
                  <a:schemeClr val="bg1"/>
                </a:solidFill>
              </a:rPr>
              <a:t>R</a:t>
            </a:r>
            <a:r>
              <a:rPr lang="pt-BR" sz="4800" b="1" baseline="-25000" dirty="0" err="1">
                <a:solidFill>
                  <a:schemeClr val="bg1"/>
                </a:solidFill>
              </a:rPr>
              <a:t>ger</a:t>
            </a:r>
            <a:r>
              <a:rPr lang="pt-BR" sz="4800" b="1" dirty="0">
                <a:solidFill>
                  <a:schemeClr val="bg1"/>
                </a:solidFill>
              </a:rPr>
              <a:t> e sem R</a:t>
            </a:r>
            <a:r>
              <a:rPr lang="pt-BR" sz="4800" b="1" baseline="-25000" dirty="0">
                <a:solidFill>
                  <a:schemeClr val="bg1"/>
                </a:solidFill>
              </a:rPr>
              <a:t>L</a:t>
            </a:r>
            <a:r>
              <a:rPr lang="pt-BR" sz="4800" b="1" dirty="0">
                <a:solidFill>
                  <a:schemeClr val="bg1"/>
                </a:solidFill>
              </a:rPr>
              <a:t> em vazio</a:t>
            </a:r>
          </a:p>
        </p:txBody>
      </p:sp>
    </p:spTree>
    <p:extLst>
      <p:ext uri="{BB962C8B-B14F-4D97-AF65-F5344CB8AC3E}">
        <p14:creationId xmlns:p14="http://schemas.microsoft.com/office/powerpoint/2010/main" val="106633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43095FA-2198-47FE-B5A9-A7E4A5602807}"/>
              </a:ext>
            </a:extLst>
          </p:cNvPr>
          <p:cNvSpPr/>
          <p:nvPr/>
        </p:nvSpPr>
        <p:spPr>
          <a:xfrm>
            <a:off x="370295" y="493664"/>
            <a:ext cx="324952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EB5CBA-0395-4A1C-8EB0-543C7355C3C4}"/>
              </a:ext>
            </a:extLst>
          </p:cNvPr>
          <p:cNvSpPr txBox="1"/>
          <p:nvPr/>
        </p:nvSpPr>
        <p:spPr>
          <a:xfrm>
            <a:off x="812380" y="469018"/>
            <a:ext cx="7961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Abra o arquivo &lt;Ex3 - </a:t>
            </a:r>
            <a:r>
              <a:rPr lang="pt-BR" dirty="0" err="1"/>
              <a:t>Amp</a:t>
            </a:r>
            <a:r>
              <a:rPr lang="pt-BR" dirty="0"/>
              <a:t> EC - Análise AC -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, R</a:t>
            </a:r>
            <a:r>
              <a:rPr lang="pt-BR" baseline="-25000" dirty="0"/>
              <a:t>i</a:t>
            </a:r>
            <a:r>
              <a:rPr lang="pt-BR" dirty="0"/>
              <a:t>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e sem R</a:t>
            </a:r>
            <a:r>
              <a:rPr lang="pt-BR" baseline="-25000" dirty="0"/>
              <a:t>L</a:t>
            </a:r>
            <a:r>
              <a:rPr lang="pt-BR" dirty="0"/>
              <a:t>&gt;. </a:t>
            </a:r>
            <a:r>
              <a:rPr lang="pt-BR" b="1" dirty="0">
                <a:highlight>
                  <a:srgbClr val="FFFF00"/>
                </a:highlight>
              </a:rPr>
              <a:t>O comando .ac </a:t>
            </a:r>
            <a:r>
              <a:rPr lang="pt-BR" b="1" dirty="0" err="1">
                <a:highlight>
                  <a:srgbClr val="FFFF00"/>
                </a:highlight>
              </a:rPr>
              <a:t>oct</a:t>
            </a:r>
            <a:r>
              <a:rPr lang="pt-BR" b="1" dirty="0">
                <a:highlight>
                  <a:srgbClr val="FFFF00"/>
                </a:highlight>
              </a:rPr>
              <a:t> 100 1 5000K executa a análise AC para a medida de </a:t>
            </a:r>
            <a:r>
              <a:rPr lang="pt-BR" b="1" dirty="0" err="1">
                <a:highlight>
                  <a:srgbClr val="FFFF00"/>
                </a:highlight>
              </a:rPr>
              <a:t>A</a:t>
            </a:r>
            <a:r>
              <a:rPr lang="pt-BR" b="1" baseline="-25000" dirty="0" err="1">
                <a:highlight>
                  <a:srgbClr val="FFFF00"/>
                </a:highlight>
              </a:rPr>
              <a:t>v</a:t>
            </a:r>
            <a:r>
              <a:rPr lang="pt-BR" b="1" dirty="0">
                <a:highlight>
                  <a:srgbClr val="FFFF00"/>
                </a:highlight>
              </a:rPr>
              <a:t> e R</a:t>
            </a:r>
            <a:r>
              <a:rPr lang="pt-BR" b="1" baseline="-25000" dirty="0">
                <a:highlight>
                  <a:srgbClr val="FFFF00"/>
                </a:highlight>
              </a:rPr>
              <a:t>i</a:t>
            </a:r>
            <a:r>
              <a:rPr lang="pt-BR" b="1" dirty="0">
                <a:highlight>
                  <a:srgbClr val="FFFF00"/>
                </a:highlight>
              </a:rPr>
              <a:t> em função da frequência.  </a:t>
            </a:r>
            <a:endParaRPr lang="pt-BR" b="1" baseline="-25000" dirty="0">
              <a:highlight>
                <a:srgbClr val="FFFF00"/>
              </a:highligh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8B6254-2215-4238-94C3-9B5ACFA0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1" y="1624680"/>
            <a:ext cx="8312727" cy="4424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04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933D16B-9D0D-4222-9C8D-F85299CEAFEF}"/>
              </a:ext>
            </a:extLst>
          </p:cNvPr>
          <p:cNvSpPr/>
          <p:nvPr/>
        </p:nvSpPr>
        <p:spPr>
          <a:xfrm>
            <a:off x="441375" y="521104"/>
            <a:ext cx="32259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A70445-C2BB-4FA4-B581-6F93F0B396BC}"/>
              </a:ext>
            </a:extLst>
          </p:cNvPr>
          <p:cNvSpPr txBox="1"/>
          <p:nvPr/>
        </p:nvSpPr>
        <p:spPr>
          <a:xfrm>
            <a:off x="704063" y="481196"/>
            <a:ext cx="2039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t-BR" dirty="0"/>
              <a:t>Clique em &lt;</a:t>
            </a:r>
            <a:r>
              <a:rPr lang="pt-BR" dirty="0" err="1"/>
              <a:t>Run</a:t>
            </a:r>
            <a:r>
              <a:rPr lang="pt-BR" dirty="0"/>
              <a:t>&gt;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767608-B553-49A8-85AB-A06FEC9A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1" y="1367742"/>
            <a:ext cx="8312727" cy="44247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84D6F37-1843-4A20-B9C5-5ABE3DDF9100}"/>
              </a:ext>
            </a:extLst>
          </p:cNvPr>
          <p:cNvCxnSpPr/>
          <p:nvPr/>
        </p:nvCxnSpPr>
        <p:spPr>
          <a:xfrm flipV="1">
            <a:off x="1301696" y="1709147"/>
            <a:ext cx="0" cy="302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53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1437</Words>
  <Application>Microsoft Office PowerPoint</Application>
  <PresentationFormat>Apresentação na tela (4:3)</PresentationFormat>
  <Paragraphs>155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66</cp:revision>
  <dcterms:created xsi:type="dcterms:W3CDTF">2021-07-29T12:20:55Z</dcterms:created>
  <dcterms:modified xsi:type="dcterms:W3CDTF">2021-07-30T14:50:31Z</dcterms:modified>
</cp:coreProperties>
</file>