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91" r:id="rId4"/>
    <p:sldId id="292" r:id="rId5"/>
    <p:sldId id="290" r:id="rId6"/>
    <p:sldId id="264" r:id="rId7"/>
    <p:sldId id="273" r:id="rId8"/>
    <p:sldId id="274" r:id="rId9"/>
    <p:sldId id="267" r:id="rId10"/>
    <p:sldId id="271" r:id="rId11"/>
    <p:sldId id="272" r:id="rId12"/>
    <p:sldId id="286" r:id="rId13"/>
    <p:sldId id="288" r:id="rId14"/>
    <p:sldId id="289" r:id="rId15"/>
    <p:sldId id="268" r:id="rId16"/>
    <p:sldId id="259" r:id="rId17"/>
    <p:sldId id="269" r:id="rId18"/>
    <p:sldId id="293" r:id="rId19"/>
    <p:sldId id="261" r:id="rId20"/>
    <p:sldId id="275" r:id="rId21"/>
    <p:sldId id="265" r:id="rId22"/>
    <p:sldId id="276" r:id="rId23"/>
    <p:sldId id="287" r:id="rId24"/>
    <p:sldId id="277" r:id="rId25"/>
    <p:sldId id="262" r:id="rId26"/>
    <p:sldId id="263" r:id="rId27"/>
    <p:sldId id="266" r:id="rId28"/>
    <p:sldId id="270" r:id="rId29"/>
    <p:sldId id="282" r:id="rId30"/>
    <p:sldId id="283" r:id="rId31"/>
    <p:sldId id="284"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CDBDA30E-A625-49C2-9219-7B0908212CAB}"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179805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DBDA30E-A625-49C2-9219-7B0908212CAB}"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60584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DBDA30E-A625-49C2-9219-7B0908212CAB}"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397024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DBDA30E-A625-49C2-9219-7B0908212CAB}"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313284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CDBDA30E-A625-49C2-9219-7B0908212CAB}" type="datetimeFigureOut">
              <a:rPr lang="pt-BR" smtClean="0"/>
              <a:t>23/08/2023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57264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DBDA30E-A625-49C2-9219-7B0908212CAB}" type="datetimeFigureOut">
              <a:rPr lang="pt-BR" smtClean="0"/>
              <a:t>23/08/2023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304944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DBDA30E-A625-49C2-9219-7B0908212CAB}" type="datetimeFigureOut">
              <a:rPr lang="pt-BR" smtClean="0"/>
              <a:t>23/08/2023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97396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DBDA30E-A625-49C2-9219-7B0908212CAB}" type="datetimeFigureOut">
              <a:rPr lang="pt-BR" smtClean="0"/>
              <a:t>23/08/2023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386668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DA30E-A625-49C2-9219-7B0908212CAB}" type="datetimeFigureOut">
              <a:rPr lang="pt-BR" smtClean="0"/>
              <a:t>23/08/2023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152273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CDBDA30E-A625-49C2-9219-7B0908212CAB}" type="datetimeFigureOut">
              <a:rPr lang="pt-BR" smtClean="0"/>
              <a:t>23/08/2023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11923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CDBDA30E-A625-49C2-9219-7B0908212CAB}" type="datetimeFigureOut">
              <a:rPr lang="pt-BR" smtClean="0"/>
              <a:t>23/08/2023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8F0286E-EDD2-4984-BF4D-55639C5886FF}" type="slidenum">
              <a:rPr lang="pt-BR" smtClean="0"/>
              <a:t>‹nº›</a:t>
            </a:fld>
            <a:endParaRPr lang="pt-BR"/>
          </a:p>
        </p:txBody>
      </p:sp>
    </p:spTree>
    <p:extLst>
      <p:ext uri="{BB962C8B-B14F-4D97-AF65-F5344CB8AC3E}">
        <p14:creationId xmlns:p14="http://schemas.microsoft.com/office/powerpoint/2010/main" val="101604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DA30E-A625-49C2-9219-7B0908212CAB}" type="datetimeFigureOut">
              <a:rPr lang="pt-BR" smtClean="0"/>
              <a:t>23/08/2023</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0286E-EDD2-4984-BF4D-55639C5886FF}" type="slidenum">
              <a:rPr lang="pt-BR" smtClean="0"/>
              <a:t>‹nº›</a:t>
            </a:fld>
            <a:endParaRPr lang="pt-BR"/>
          </a:p>
        </p:txBody>
      </p:sp>
    </p:spTree>
    <p:extLst>
      <p:ext uri="{BB962C8B-B14F-4D97-AF65-F5344CB8AC3E}">
        <p14:creationId xmlns:p14="http://schemas.microsoft.com/office/powerpoint/2010/main" val="22900378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3D1C2-9467-48B7-AC73-44DD3EB5CFF2}"/>
              </a:ext>
            </a:extLst>
          </p:cNvPr>
          <p:cNvSpPr>
            <a:spLocks noGrp="1"/>
          </p:cNvSpPr>
          <p:nvPr>
            <p:ph type="ctrTitle"/>
          </p:nvPr>
        </p:nvSpPr>
        <p:spPr>
          <a:xfrm>
            <a:off x="2005013" y="1122363"/>
            <a:ext cx="9037637" cy="3249612"/>
          </a:xfrm>
        </p:spPr>
        <p:txBody>
          <a:bodyPr rtlCol="0">
            <a:normAutofit fontScale="90000"/>
          </a:bodyPr>
          <a:lstStyle/>
          <a:p>
            <a:pPr fontAlgn="auto">
              <a:spcAft>
                <a:spcPts val="0"/>
              </a:spcAft>
              <a:defRPr/>
            </a:pPr>
            <a:r>
              <a:rPr lang="pt-BR" sz="4000" b="1" dirty="0">
                <a:latin typeface="+mn-lt"/>
              </a:rPr>
              <a:t>Legitimidade ativa e passiva na execução</a:t>
            </a:r>
            <a:br>
              <a:rPr lang="pt-BR" sz="4000" b="1" dirty="0">
                <a:latin typeface="+mn-lt"/>
              </a:rPr>
            </a:br>
            <a:br>
              <a:rPr lang="pt-BR" sz="4000" b="1" dirty="0">
                <a:latin typeface="+mn-lt"/>
              </a:rPr>
            </a:br>
            <a:r>
              <a:rPr lang="pt-BR" sz="4000" b="1" dirty="0">
                <a:latin typeface="+mn-lt"/>
              </a:rPr>
              <a:t> Responsabilidade dos sócios e desconsideração da personalidade jurídica</a:t>
            </a:r>
            <a:br>
              <a:rPr lang="pt-BR" sz="4000" b="1" dirty="0">
                <a:latin typeface="+mn-lt"/>
              </a:rPr>
            </a:br>
            <a:br>
              <a:rPr lang="pt-BR" sz="4000" b="1" dirty="0">
                <a:latin typeface="+mn-lt"/>
              </a:rPr>
            </a:br>
            <a:r>
              <a:rPr lang="pt-BR" sz="4000" b="1" dirty="0">
                <a:latin typeface="+mn-lt"/>
              </a:rPr>
              <a:t>Sucessão empresarial</a:t>
            </a:r>
            <a:endParaRPr lang="pt-BR" sz="2700" dirty="0">
              <a:latin typeface="+mn-lt"/>
            </a:endParaRPr>
          </a:p>
        </p:txBody>
      </p:sp>
      <p:sp>
        <p:nvSpPr>
          <p:cNvPr id="2051" name="Subtítulo 2">
            <a:extLst>
              <a:ext uri="{FF2B5EF4-FFF2-40B4-BE49-F238E27FC236}">
                <a16:creationId xmlns:a16="http://schemas.microsoft.com/office/drawing/2014/main" id="{950DC2C9-6937-4EBF-AD13-2451E4279ADE}"/>
              </a:ext>
            </a:extLst>
          </p:cNvPr>
          <p:cNvSpPr>
            <a:spLocks noGrp="1"/>
          </p:cNvSpPr>
          <p:nvPr>
            <p:ph type="subTitle" idx="1"/>
          </p:nvPr>
        </p:nvSpPr>
        <p:spPr>
          <a:xfrm>
            <a:off x="2051050" y="4759325"/>
            <a:ext cx="8616950" cy="962025"/>
          </a:xfrm>
        </p:spPr>
        <p:txBody>
          <a:bodyPr>
            <a:normAutofit fontScale="85000" lnSpcReduction="20000"/>
          </a:bodyPr>
          <a:lstStyle/>
          <a:p>
            <a:r>
              <a:rPr lang="pt-BR" altLang="pt-BR" sz="3600" b="1" dirty="0"/>
              <a:t>OTAVIO PINTO E SILVA</a:t>
            </a:r>
          </a:p>
          <a:p>
            <a:r>
              <a:rPr lang="pt-BR" altLang="pt-BR" sz="3600" b="1" dirty="0"/>
              <a:t>Faculdade de Direito - USP</a:t>
            </a:r>
            <a:endParaRPr lang="pt-BR" altLang="pt-BR" sz="3600" dirty="0"/>
          </a:p>
        </p:txBody>
      </p:sp>
    </p:spTree>
    <p:extLst>
      <p:ext uri="{BB962C8B-B14F-4D97-AF65-F5344CB8AC3E}">
        <p14:creationId xmlns:p14="http://schemas.microsoft.com/office/powerpoint/2010/main" val="67592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8849E9-2E40-45FF-B272-1228ABB65596}"/>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EEC7B7E0-4319-4A6B-B545-3B5C9E1F800F}"/>
              </a:ext>
            </a:extLst>
          </p:cNvPr>
          <p:cNvSpPr>
            <a:spLocks noGrp="1"/>
          </p:cNvSpPr>
          <p:nvPr>
            <p:ph idx="1"/>
          </p:nvPr>
        </p:nvSpPr>
        <p:spPr>
          <a:xfrm>
            <a:off x="2122488" y="1160463"/>
            <a:ext cx="9494837" cy="5016500"/>
          </a:xfrm>
        </p:spPr>
        <p:txBody>
          <a:bodyPr rtlCol="0">
            <a:normAutofit fontScale="92500" lnSpcReduction="10000"/>
          </a:bodyPr>
          <a:lstStyle/>
          <a:p>
            <a:pPr marL="0" indent="0" algn="just" fontAlgn="auto">
              <a:spcBef>
                <a:spcPts val="0"/>
              </a:spcBef>
              <a:spcAft>
                <a:spcPts val="0"/>
              </a:spcAft>
              <a:defRPr/>
            </a:pPr>
            <a:r>
              <a:rPr lang="pt-BR" sz="3600" dirty="0"/>
              <a:t> </a:t>
            </a:r>
            <a:r>
              <a:rPr lang="pt-BR" sz="4000" b="1" dirty="0"/>
              <a:t>VÓLIA BOMFIM CASSAR</a:t>
            </a:r>
          </a:p>
          <a:p>
            <a:pPr marL="0" indent="0" algn="just" fontAlgn="auto">
              <a:spcBef>
                <a:spcPts val="0"/>
              </a:spcBef>
              <a:spcAft>
                <a:spcPts val="0"/>
              </a:spcAft>
              <a:buFont typeface="Arial" panose="020B0604020202020204" pitchFamily="34" charset="0"/>
              <a:buNone/>
              <a:defRPr/>
            </a:pPr>
            <a:endParaRPr lang="pt-BR" sz="4000" b="1" dirty="0"/>
          </a:p>
          <a:p>
            <a:pPr marL="0" indent="0" algn="just" fontAlgn="auto">
              <a:spcBef>
                <a:spcPts val="0"/>
              </a:spcBef>
              <a:spcAft>
                <a:spcPts val="0"/>
              </a:spcAft>
              <a:defRPr/>
            </a:pPr>
            <a:r>
              <a:rPr lang="pt-BR" sz="4000" dirty="0"/>
              <a:t> “</a:t>
            </a:r>
            <a:r>
              <a:rPr lang="pt-BR" sz="4000" i="1" dirty="0"/>
              <a:t>A redação original da CLT apenas contemplava, para fins de solidariedade, os grupos por subordinação ou verticais. A alteração legislativa teve como objetivo incluir alguns grupos por coordenação ou horizontais. Além disso, o novo texto legal exclui a solidariedade ativa, acabando com a figura do empregador único</a:t>
            </a:r>
            <a:r>
              <a:rPr lang="pt-BR" sz="4000" dirty="0"/>
              <a:t>”</a:t>
            </a:r>
          </a:p>
          <a:p>
            <a:pPr marL="0" indent="0" algn="just" fontAlgn="auto">
              <a:spcBef>
                <a:spcPts val="0"/>
              </a:spcBef>
              <a:spcAft>
                <a:spcPts val="0"/>
              </a:spcAft>
              <a:buFont typeface="Arial" panose="020B0604020202020204" pitchFamily="34" charset="0"/>
              <a:buNone/>
              <a:defRPr/>
            </a:pP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2277319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63C5B3-8290-4F31-9C66-CE81DE75A611}"/>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e empregador único </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07BD493C-6A9C-421B-A6A7-A42AFB3A1C74}"/>
              </a:ext>
            </a:extLst>
          </p:cNvPr>
          <p:cNvSpPr>
            <a:spLocks noGrp="1"/>
          </p:cNvSpPr>
          <p:nvPr>
            <p:ph idx="1"/>
          </p:nvPr>
        </p:nvSpPr>
        <p:spPr>
          <a:xfrm>
            <a:off x="2122488" y="1160463"/>
            <a:ext cx="9494837" cy="5016500"/>
          </a:xfrm>
        </p:spPr>
        <p:txBody>
          <a:bodyPr rtlCol="0">
            <a:normAutofit lnSpcReduction="10000"/>
          </a:bodyPr>
          <a:lstStyle/>
          <a:p>
            <a:pPr algn="just" fontAlgn="auto">
              <a:spcAft>
                <a:spcPts val="0"/>
              </a:spcAft>
              <a:defRPr/>
            </a:pPr>
            <a:r>
              <a:rPr lang="pt-BR" sz="3200" dirty="0"/>
              <a:t> </a:t>
            </a:r>
            <a:r>
              <a:rPr lang="pt-BR" sz="4000" b="1" i="1" dirty="0"/>
              <a:t>Súmula nº 129 do TST</a:t>
            </a:r>
          </a:p>
          <a:p>
            <a:pPr algn="just" fontAlgn="auto">
              <a:spcAft>
                <a:spcPts val="0"/>
              </a:spcAft>
              <a:defRPr/>
            </a:pPr>
            <a:r>
              <a:rPr lang="pt-BR" sz="4000" b="1" dirty="0"/>
              <a:t>CONTRATO DE TRABALHO. GRUPO ECONÔMICO</a:t>
            </a:r>
          </a:p>
          <a:p>
            <a:pPr algn="just" fontAlgn="auto">
              <a:spcAft>
                <a:spcPts val="0"/>
              </a:spcAft>
              <a:defRPr/>
            </a:pPr>
            <a:r>
              <a:rPr lang="pt-BR" sz="4000" dirty="0"/>
              <a:t>A prestação de serviços a mais de uma empresa do mesmo grupo econômico, durante a mesma jornada de trabalho, não caracteriza a coexistência de mais de um contrato de trabalho, salvo ajuste em contrário</a:t>
            </a:r>
          </a:p>
          <a:p>
            <a:pPr marL="0" indent="0" algn="just" fontAlgn="auto">
              <a:spcBef>
                <a:spcPts val="0"/>
              </a:spcBef>
              <a:spcAft>
                <a:spcPts val="0"/>
              </a:spcAft>
              <a:buFont typeface="Arial" panose="020B0604020202020204" pitchFamily="34" charset="0"/>
              <a:buNone/>
              <a:defRPr/>
            </a:pP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3293816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00F281-8609-4975-9344-4CC711A6C9B9}"/>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E6F07F8A-6490-4D49-94B1-D1FCE983AFBC}"/>
              </a:ext>
            </a:extLst>
          </p:cNvPr>
          <p:cNvSpPr>
            <a:spLocks noGrp="1"/>
          </p:cNvSpPr>
          <p:nvPr>
            <p:ph idx="1"/>
          </p:nvPr>
        </p:nvSpPr>
        <p:spPr>
          <a:xfrm>
            <a:off x="2122488" y="1160463"/>
            <a:ext cx="9494837" cy="5016500"/>
          </a:xfrm>
        </p:spPr>
        <p:txBody>
          <a:bodyPr rtlCol="0">
            <a:normAutofit fontScale="92500" lnSpcReduction="10000"/>
          </a:bodyPr>
          <a:lstStyle/>
          <a:p>
            <a:pPr algn="just" fontAlgn="auto">
              <a:spcAft>
                <a:spcPts val="0"/>
              </a:spcAft>
              <a:defRPr/>
            </a:pPr>
            <a:r>
              <a:rPr lang="pt-BR" sz="3200" dirty="0"/>
              <a:t> </a:t>
            </a:r>
            <a:r>
              <a:rPr lang="pt-BR" sz="4000" b="1" dirty="0"/>
              <a:t>FRANCISCO ANTONIO DE OLIVEIRA</a:t>
            </a:r>
          </a:p>
          <a:p>
            <a:pPr algn="just" fontAlgn="auto">
              <a:spcAft>
                <a:spcPts val="0"/>
              </a:spcAft>
              <a:defRPr/>
            </a:pPr>
            <a:r>
              <a:rPr lang="pt-BR" sz="4000" dirty="0"/>
              <a:t>“</a:t>
            </a:r>
            <a:r>
              <a:rPr lang="pt-BR" sz="4000" i="1" dirty="0"/>
              <a:t>Para o processo do trabalho basta que haja um conglomerado de empresas autônomas, com objetivos próprios e que façam parte de um mesmo grupo, onde sócios com </a:t>
            </a:r>
            <a:r>
              <a:rPr lang="pt-BR" sz="4000" i="1" dirty="0" err="1"/>
              <a:t>cota-capital</a:t>
            </a:r>
            <a:r>
              <a:rPr lang="pt-BR" sz="4000" i="1" dirty="0"/>
              <a:t> razoável delas participem. A redação do §3º sob comento descaracteriza o grupo econômico e praticamente impede a sua aplicação. Tem-se a impressão de que o legislador é neófito no mister</a:t>
            </a:r>
            <a:r>
              <a:rPr lang="pt-BR" sz="4000" dirty="0"/>
              <a:t>”</a:t>
            </a: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264671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00F281-8609-4975-9344-4CC711A6C9B9}"/>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E6F07F8A-6490-4D49-94B1-D1FCE983AFBC}"/>
              </a:ext>
            </a:extLst>
          </p:cNvPr>
          <p:cNvSpPr>
            <a:spLocks noGrp="1"/>
          </p:cNvSpPr>
          <p:nvPr>
            <p:ph idx="1"/>
          </p:nvPr>
        </p:nvSpPr>
        <p:spPr>
          <a:xfrm>
            <a:off x="2122488" y="1160463"/>
            <a:ext cx="9494837" cy="5016500"/>
          </a:xfrm>
        </p:spPr>
        <p:txBody>
          <a:bodyPr rtlCol="0">
            <a:normAutofit lnSpcReduction="10000"/>
          </a:bodyPr>
          <a:lstStyle/>
          <a:p>
            <a:pPr algn="just" fontAlgn="auto">
              <a:spcAft>
                <a:spcPts val="0"/>
              </a:spcAft>
              <a:defRPr/>
            </a:pPr>
            <a:r>
              <a:rPr lang="pt-BR" sz="3900" dirty="0"/>
              <a:t> </a:t>
            </a:r>
            <a:r>
              <a:rPr lang="pt-BR" sz="4000" b="1" dirty="0"/>
              <a:t>MAURICIO GODINHO DELGADO e GABRIELA NEVES DELGADO</a:t>
            </a:r>
          </a:p>
          <a:p>
            <a:pPr algn="just" fontAlgn="auto">
              <a:spcAft>
                <a:spcPts val="0"/>
              </a:spcAft>
              <a:defRPr/>
            </a:pPr>
            <a:r>
              <a:rPr lang="pt-BR" sz="4000" dirty="0"/>
              <a:t>“</a:t>
            </a:r>
            <a:r>
              <a:rPr lang="pt-BR" sz="4000" i="1" dirty="0"/>
              <a:t>Qualquer participação societária que não seja irrisória, minúscula, insignificante, evidencia sim, por si somente, a óbvia demonstração do interesse integrado, a efetiva comunhão de interesses e a atuação conjunta do grupo econômico para fins </a:t>
            </a:r>
            <a:r>
              <a:rPr lang="pt-BR" sz="4000" i="1" dirty="0" err="1"/>
              <a:t>justrabalhistas</a:t>
            </a:r>
            <a:r>
              <a:rPr lang="pt-BR" sz="4000" dirty="0"/>
              <a:t>”</a:t>
            </a: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311018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00F281-8609-4975-9344-4CC711A6C9B9}"/>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E6F07F8A-6490-4D49-94B1-D1FCE983AFBC}"/>
              </a:ext>
            </a:extLst>
          </p:cNvPr>
          <p:cNvSpPr>
            <a:spLocks noGrp="1"/>
          </p:cNvSpPr>
          <p:nvPr>
            <p:ph idx="1"/>
          </p:nvPr>
        </p:nvSpPr>
        <p:spPr>
          <a:xfrm>
            <a:off x="2122488" y="1160463"/>
            <a:ext cx="9494837" cy="5016500"/>
          </a:xfrm>
        </p:spPr>
        <p:txBody>
          <a:bodyPr rtlCol="0">
            <a:normAutofit/>
          </a:bodyPr>
          <a:lstStyle/>
          <a:p>
            <a:pPr algn="just" fontAlgn="auto">
              <a:spcAft>
                <a:spcPts val="0"/>
              </a:spcAft>
              <a:defRPr/>
            </a:pPr>
            <a:r>
              <a:rPr lang="pt-BR" sz="3900" dirty="0"/>
              <a:t> </a:t>
            </a:r>
            <a:r>
              <a:rPr lang="pt-BR" sz="4000" b="1" dirty="0"/>
              <a:t>MAURICIO GODINHO DELGADO e GABRIELA NEVES DELGADO</a:t>
            </a:r>
          </a:p>
          <a:p>
            <a:pPr algn="just" fontAlgn="auto">
              <a:spcAft>
                <a:spcPts val="0"/>
              </a:spcAft>
              <a:defRPr/>
            </a:pPr>
            <a:r>
              <a:rPr lang="pt-BR" sz="4000" dirty="0"/>
              <a:t>“</a:t>
            </a:r>
            <a:r>
              <a:rPr lang="pt-BR" sz="4000" i="1" dirty="0"/>
              <a:t>Apenas se, realmente, for mesmo irrisória, minúscula e insignificante essa participação é que se torna possível falar na necessidade de demonstração do interesse integrado, a efetiva comunhão de interesses e a atuação conjunta das empresas dele integrantes</a:t>
            </a:r>
            <a:r>
              <a:rPr lang="pt-BR" sz="4000" dirty="0"/>
              <a:t>”</a:t>
            </a: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356908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BFD2E4-2227-48B0-AB3E-E6FE929E12FE}"/>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e ônus da prova</a:t>
            </a:r>
            <a:br>
              <a:rPr lang="pt-BR" dirty="0"/>
            </a:br>
            <a:endParaRPr lang="pt-BR" dirty="0"/>
          </a:p>
        </p:txBody>
      </p:sp>
      <p:sp>
        <p:nvSpPr>
          <p:cNvPr id="3" name="Espaço Reservado para Conteúdo 2">
            <a:extLst>
              <a:ext uri="{FF2B5EF4-FFF2-40B4-BE49-F238E27FC236}">
                <a16:creationId xmlns:a16="http://schemas.microsoft.com/office/drawing/2014/main" id="{077F4C6D-220E-4CF9-9861-A0D90BAF634B}"/>
              </a:ext>
            </a:extLst>
          </p:cNvPr>
          <p:cNvSpPr>
            <a:spLocks noGrp="1"/>
          </p:cNvSpPr>
          <p:nvPr>
            <p:ph idx="1"/>
          </p:nvPr>
        </p:nvSpPr>
        <p:spPr>
          <a:xfrm>
            <a:off x="2122488" y="1160463"/>
            <a:ext cx="9494837" cy="5016500"/>
          </a:xfrm>
        </p:spPr>
        <p:txBody>
          <a:bodyPr rtlCol="0">
            <a:normAutofit/>
          </a:bodyPr>
          <a:lstStyle/>
          <a:p>
            <a:pPr algn="just" fontAlgn="auto">
              <a:spcAft>
                <a:spcPts val="0"/>
              </a:spcAft>
              <a:defRPr/>
            </a:pPr>
            <a:r>
              <a:rPr lang="pt-BR" sz="4000" b="1" dirty="0"/>
              <a:t>Art. 818 da CLT</a:t>
            </a:r>
          </a:p>
          <a:p>
            <a:pPr algn="just" fontAlgn="auto">
              <a:spcAft>
                <a:spcPts val="0"/>
              </a:spcAft>
              <a:defRPr/>
            </a:pPr>
            <a:r>
              <a:rPr lang="pt-BR" sz="4000" dirty="0"/>
              <a:t>O ônus da prova incumbe:</a:t>
            </a:r>
          </a:p>
          <a:p>
            <a:pPr algn="just" fontAlgn="auto">
              <a:spcAft>
                <a:spcPts val="0"/>
              </a:spcAft>
              <a:defRPr/>
            </a:pPr>
            <a:r>
              <a:rPr lang="pt-BR" sz="4000" dirty="0"/>
              <a:t>I - ao reclamante, quanto ao fato constitutivo de seu direito; </a:t>
            </a:r>
          </a:p>
          <a:p>
            <a:pPr algn="just" fontAlgn="auto">
              <a:spcAft>
                <a:spcPts val="0"/>
              </a:spcAft>
              <a:defRPr/>
            </a:pPr>
            <a:r>
              <a:rPr lang="pt-BR" sz="4000" dirty="0"/>
              <a:t>II - ao reclamado, quanto à existência de fato impeditivo, modificativo ou extintivo do direito do reclamante</a:t>
            </a:r>
          </a:p>
          <a:p>
            <a:pPr marL="0" indent="0" algn="just" fontAlgn="auto">
              <a:spcBef>
                <a:spcPts val="0"/>
              </a:spcBef>
              <a:spcAft>
                <a:spcPts val="0"/>
              </a:spcAft>
              <a:buFont typeface="Arial" panose="020B0604020202020204" pitchFamily="34" charset="0"/>
              <a:buNone/>
              <a:defRPr/>
            </a:pPr>
            <a:endParaRPr lang="pt-BR" sz="40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1801644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72B8A0-60F0-407D-85D9-9E5A5F15FB59}"/>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e ônus da prova</a:t>
            </a:r>
            <a:br>
              <a:rPr lang="pt-BR" dirty="0"/>
            </a:br>
            <a:endParaRPr lang="pt-BR" dirty="0"/>
          </a:p>
        </p:txBody>
      </p:sp>
      <p:sp>
        <p:nvSpPr>
          <p:cNvPr id="3" name="Espaço Reservado para Conteúdo 2">
            <a:extLst>
              <a:ext uri="{FF2B5EF4-FFF2-40B4-BE49-F238E27FC236}">
                <a16:creationId xmlns:a16="http://schemas.microsoft.com/office/drawing/2014/main" id="{E2F71FBA-6D51-4E56-B711-9AA6A763A3F1}"/>
              </a:ext>
            </a:extLst>
          </p:cNvPr>
          <p:cNvSpPr>
            <a:spLocks noGrp="1"/>
          </p:cNvSpPr>
          <p:nvPr>
            <p:ph idx="1"/>
          </p:nvPr>
        </p:nvSpPr>
        <p:spPr>
          <a:xfrm>
            <a:off x="2122488" y="1160463"/>
            <a:ext cx="9494837" cy="5016500"/>
          </a:xfrm>
        </p:spPr>
        <p:txBody>
          <a:bodyPr rtlCol="0">
            <a:normAutofit/>
          </a:bodyPr>
          <a:lstStyle/>
          <a:p>
            <a:pPr fontAlgn="auto">
              <a:spcAft>
                <a:spcPts val="0"/>
              </a:spcAft>
              <a:defRPr/>
            </a:pPr>
            <a:r>
              <a:rPr lang="pt-BR" sz="3200" b="1" dirty="0"/>
              <a:t>Art. 818 da CLT</a:t>
            </a:r>
          </a:p>
          <a:p>
            <a:pPr algn="just" fontAlgn="auto">
              <a:spcAft>
                <a:spcPts val="0"/>
              </a:spcAft>
              <a:defRPr/>
            </a:pPr>
            <a:r>
              <a:rPr lang="pt-BR" sz="3200" dirty="0"/>
              <a:t>§ 1</a:t>
            </a:r>
            <a:r>
              <a:rPr lang="pt-BR" sz="3200" u="sng" baseline="30000" dirty="0"/>
              <a:t>o</a:t>
            </a:r>
            <a:r>
              <a:rPr lang="pt-BR" sz="3200" dirty="0"/>
              <a:t>  Nos casos previstos em lei ou diante de peculiaridades da causa relacionadas à impossibilidade ou à excessiva dificuldade de cumprir o encargo nos termos deste artigo ou à maior facilidade de obtenção da prova do fato contrário, poderá o juízo atribuir o ônus da prova de modo diverso, desde que o faça por decisão fundamentada, caso em que deverá dar à parte a oportunidade de se desincumbir do ônus que lhe foi atribuído</a:t>
            </a:r>
          </a:p>
          <a:p>
            <a:pPr marL="0" indent="0" algn="just" fontAlgn="auto">
              <a:spcBef>
                <a:spcPts val="0"/>
              </a:spcBef>
              <a:spcAft>
                <a:spcPts val="0"/>
              </a:spcAft>
              <a:buFont typeface="Arial" panose="020B0604020202020204" pitchFamily="34" charset="0"/>
              <a:buNone/>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161755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32CD6-5DD9-485E-BAA7-1C7C5AEC809D}"/>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 e ônus da prova</a:t>
            </a:r>
            <a:br>
              <a:rPr lang="pt-BR" dirty="0"/>
            </a:br>
            <a:endParaRPr lang="pt-BR" dirty="0"/>
          </a:p>
        </p:txBody>
      </p:sp>
      <p:sp>
        <p:nvSpPr>
          <p:cNvPr id="3" name="Espaço Reservado para Conteúdo 2">
            <a:extLst>
              <a:ext uri="{FF2B5EF4-FFF2-40B4-BE49-F238E27FC236}">
                <a16:creationId xmlns:a16="http://schemas.microsoft.com/office/drawing/2014/main" id="{92207C53-BFCE-4186-A785-324B110F4C0D}"/>
              </a:ext>
            </a:extLst>
          </p:cNvPr>
          <p:cNvSpPr>
            <a:spLocks noGrp="1"/>
          </p:cNvSpPr>
          <p:nvPr>
            <p:ph idx="1"/>
          </p:nvPr>
        </p:nvSpPr>
        <p:spPr>
          <a:xfrm>
            <a:off x="2122488" y="1160463"/>
            <a:ext cx="9494837" cy="5016500"/>
          </a:xfrm>
        </p:spPr>
        <p:txBody>
          <a:bodyPr rtlCol="0">
            <a:normAutofit/>
          </a:bodyPr>
          <a:lstStyle/>
          <a:p>
            <a:pPr fontAlgn="auto">
              <a:spcAft>
                <a:spcPts val="0"/>
              </a:spcAft>
              <a:defRPr/>
            </a:pPr>
            <a:r>
              <a:rPr lang="pt-BR" sz="3200" b="1" dirty="0"/>
              <a:t>Art. 818 da CLT</a:t>
            </a:r>
          </a:p>
          <a:p>
            <a:pPr algn="just" fontAlgn="auto">
              <a:spcAft>
                <a:spcPts val="0"/>
              </a:spcAft>
              <a:defRPr/>
            </a:pPr>
            <a:r>
              <a:rPr lang="pt-BR" sz="3200" dirty="0"/>
              <a:t>§ 2</a:t>
            </a:r>
            <a:r>
              <a:rPr lang="pt-BR" sz="3200" u="sng" baseline="30000" dirty="0"/>
              <a:t>o</a:t>
            </a:r>
            <a:r>
              <a:rPr lang="pt-BR" sz="3200" dirty="0"/>
              <a:t>  A decisão referida no § 1</a:t>
            </a:r>
            <a:r>
              <a:rPr lang="pt-BR" sz="3200" u="sng" baseline="30000" dirty="0"/>
              <a:t>o</a:t>
            </a:r>
            <a:r>
              <a:rPr lang="pt-BR" sz="3200" dirty="0"/>
              <a:t> deste artigo deverá ser proferida antes da abertura da instrução e, a requerimento da parte, implicará o adiamento da audiência e possibilitará provar os fatos por qualquer meio em direito admitido</a:t>
            </a:r>
          </a:p>
          <a:p>
            <a:pPr algn="just" fontAlgn="auto">
              <a:spcAft>
                <a:spcPts val="0"/>
              </a:spcAft>
              <a:defRPr/>
            </a:pPr>
            <a:r>
              <a:rPr lang="pt-BR" sz="3200" dirty="0"/>
              <a:t>§ 3</a:t>
            </a:r>
            <a:r>
              <a:rPr lang="pt-BR" sz="3200" u="sng" baseline="30000" dirty="0"/>
              <a:t>o</a:t>
            </a:r>
            <a:r>
              <a:rPr lang="pt-BR" sz="3200" dirty="0"/>
              <a:t>  A decisão referida no § 1</a:t>
            </a:r>
            <a:r>
              <a:rPr lang="pt-BR" sz="3200" u="sng" baseline="30000" dirty="0"/>
              <a:t>o</a:t>
            </a:r>
            <a:r>
              <a:rPr lang="pt-BR" sz="3200" dirty="0"/>
              <a:t> deste artigo não pode gerar situação em que a </a:t>
            </a:r>
            <a:r>
              <a:rPr lang="pt-BR" sz="3200" dirty="0" err="1"/>
              <a:t>desincumbência</a:t>
            </a:r>
            <a:r>
              <a:rPr lang="pt-BR" sz="3200" dirty="0"/>
              <a:t> do encargo pela parte seja impossível ou excessivamente difícil</a:t>
            </a:r>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406491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32CD6-5DD9-485E-BAA7-1C7C5AEC809D}"/>
              </a:ext>
            </a:extLst>
          </p:cNvPr>
          <p:cNvSpPr>
            <a:spLocks noGrp="1"/>
          </p:cNvSpPr>
          <p:nvPr>
            <p:ph type="title"/>
          </p:nvPr>
        </p:nvSpPr>
        <p:spPr>
          <a:xfrm>
            <a:off x="967410" y="128588"/>
            <a:ext cx="9946654" cy="750887"/>
          </a:xfrm>
        </p:spPr>
        <p:txBody>
          <a:bodyPr rtlCol="0">
            <a:normAutofit fontScale="90000"/>
          </a:bodyPr>
          <a:lstStyle/>
          <a:p>
            <a:pPr algn="ctr" fontAlgn="auto">
              <a:spcAft>
                <a:spcPts val="0"/>
              </a:spcAft>
              <a:defRPr/>
            </a:pPr>
            <a:br>
              <a:rPr lang="pt-BR" dirty="0"/>
            </a:br>
            <a:r>
              <a:rPr lang="pt-BR" b="1" dirty="0">
                <a:latin typeface="+mn-lt"/>
              </a:rPr>
              <a:t>Grupo Econômico – suspensão de processos</a:t>
            </a:r>
            <a:br>
              <a:rPr lang="pt-BR" dirty="0"/>
            </a:br>
            <a:endParaRPr lang="pt-BR" dirty="0"/>
          </a:p>
        </p:txBody>
      </p:sp>
      <p:sp>
        <p:nvSpPr>
          <p:cNvPr id="3" name="Espaço Reservado para Conteúdo 2">
            <a:extLst>
              <a:ext uri="{FF2B5EF4-FFF2-40B4-BE49-F238E27FC236}">
                <a16:creationId xmlns:a16="http://schemas.microsoft.com/office/drawing/2014/main" id="{92207C53-BFCE-4186-A785-324B110F4C0D}"/>
              </a:ext>
            </a:extLst>
          </p:cNvPr>
          <p:cNvSpPr>
            <a:spLocks noGrp="1"/>
          </p:cNvSpPr>
          <p:nvPr>
            <p:ph idx="1"/>
          </p:nvPr>
        </p:nvSpPr>
        <p:spPr>
          <a:xfrm>
            <a:off x="1391478" y="1160463"/>
            <a:ext cx="10225847" cy="5016500"/>
          </a:xfrm>
        </p:spPr>
        <p:txBody>
          <a:bodyPr rtlCol="0">
            <a:normAutofit/>
          </a:bodyPr>
          <a:lstStyle/>
          <a:p>
            <a:pPr algn="just">
              <a:defRPr/>
            </a:pPr>
            <a:r>
              <a:rPr lang="pt-BR" b="1" dirty="0"/>
              <a:t>STF suspende processos sobre execução trabalhista de empresas do mesmo grupo econômico - 26/05/2023</a:t>
            </a:r>
          </a:p>
          <a:p>
            <a:pPr algn="just" fontAlgn="auto">
              <a:spcAft>
                <a:spcPts val="0"/>
              </a:spcAft>
              <a:defRPr/>
            </a:pPr>
            <a:r>
              <a:rPr lang="pt-BR" dirty="0"/>
              <a:t>Ministro Dias Toffoli: decisões conflitantes tornam necessário aguardar a posição do Supremo sobre o tema, que teve repercussão geral reconhecida</a:t>
            </a:r>
          </a:p>
          <a:p>
            <a:pPr algn="just" fontAlgn="auto">
              <a:spcAft>
                <a:spcPts val="0"/>
              </a:spcAft>
              <a:defRPr/>
            </a:pPr>
            <a:r>
              <a:rPr lang="pt-BR" dirty="0"/>
              <a:t>Suspensão nacional de todos os processos que tratam da inclusão, na fase de execução da condenação trabalhista, de empresa do mesmo grupo econômico que não tenha participado da fase de produção de provas e de julgamento da ação</a:t>
            </a:r>
          </a:p>
          <a:p>
            <a:pPr algn="just" fontAlgn="auto">
              <a:spcAft>
                <a:spcPts val="0"/>
              </a:spcAft>
              <a:defRPr/>
            </a:pPr>
            <a:r>
              <a:rPr lang="pt-BR" dirty="0"/>
              <a:t>Recurso Extraordinário </a:t>
            </a:r>
            <a:r>
              <a:rPr lang="pt-BR" b="1" dirty="0"/>
              <a:t>(RE) 1387795</a:t>
            </a:r>
            <a:r>
              <a:rPr lang="pt-BR" dirty="0"/>
              <a:t>, com repercussão geral reconhecida </a:t>
            </a:r>
            <a:r>
              <a:rPr lang="pt-BR" b="1" dirty="0"/>
              <a:t>(Tema 1.232)</a:t>
            </a:r>
          </a:p>
        </p:txBody>
      </p:sp>
    </p:spTree>
    <p:extLst>
      <p:ext uri="{BB962C8B-B14F-4D97-AF65-F5344CB8AC3E}">
        <p14:creationId xmlns:p14="http://schemas.microsoft.com/office/powerpoint/2010/main" val="220031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4338" name="Título 1">
            <a:extLst>
              <a:ext uri="{FF2B5EF4-FFF2-40B4-BE49-F238E27FC236}">
                <a16:creationId xmlns:a16="http://schemas.microsoft.com/office/drawing/2014/main" id="{44509268-BE5D-42FA-9C2C-7756BFB1E804}"/>
              </a:ext>
            </a:extLst>
          </p:cNvPr>
          <p:cNvSpPr>
            <a:spLocks noGrp="1"/>
          </p:cNvSpPr>
          <p:nvPr>
            <p:ph type="title"/>
          </p:nvPr>
        </p:nvSpPr>
        <p:spPr>
          <a:xfrm>
            <a:off x="2039938" y="128588"/>
            <a:ext cx="8874125" cy="750887"/>
          </a:xfrm>
        </p:spPr>
        <p:txBody>
          <a:bodyPr/>
          <a:lstStyle/>
          <a:p>
            <a:pPr algn="ctr"/>
            <a:r>
              <a:rPr lang="pt-BR" altLang="pt-BR" b="1">
                <a:latin typeface="Calibri" panose="020F0502020204030204" pitchFamily="34" charset="0"/>
              </a:rPr>
              <a:t>Sucessão empresarial</a:t>
            </a:r>
          </a:p>
        </p:txBody>
      </p:sp>
      <p:sp>
        <p:nvSpPr>
          <p:cNvPr id="3" name="Espaço Reservado para Conteúdo 2">
            <a:extLst>
              <a:ext uri="{FF2B5EF4-FFF2-40B4-BE49-F238E27FC236}">
                <a16:creationId xmlns:a16="http://schemas.microsoft.com/office/drawing/2014/main" id="{6567415E-7BD8-4E3C-BCA3-22AD0C99FAA7}"/>
              </a:ext>
            </a:extLst>
          </p:cNvPr>
          <p:cNvSpPr>
            <a:spLocks noGrp="1"/>
          </p:cNvSpPr>
          <p:nvPr>
            <p:ph idx="1"/>
          </p:nvPr>
        </p:nvSpPr>
        <p:spPr>
          <a:xfrm>
            <a:off x="2122488" y="1160463"/>
            <a:ext cx="9494837" cy="5016500"/>
          </a:xfrm>
        </p:spPr>
        <p:txBody>
          <a:bodyPr rtlCol="0">
            <a:normAutofit/>
          </a:bodyPr>
          <a:lstStyle/>
          <a:p>
            <a:pPr algn="just" fontAlgn="auto">
              <a:spcAft>
                <a:spcPts val="0"/>
              </a:spcAft>
              <a:defRPr/>
            </a:pPr>
            <a:r>
              <a:rPr lang="pt-BR" sz="4000" b="1" dirty="0"/>
              <a:t>Art. 448-A da CLT</a:t>
            </a:r>
            <a:endParaRPr lang="pt-BR" sz="4000" dirty="0"/>
          </a:p>
          <a:p>
            <a:pPr algn="just" fontAlgn="auto">
              <a:spcAft>
                <a:spcPts val="0"/>
              </a:spcAft>
              <a:defRPr/>
            </a:pPr>
            <a:r>
              <a:rPr lang="pt-BR" sz="4000" dirty="0"/>
              <a:t>Caracterizada a sucessão empresarial ou de empregadores prevista nos artigos 10 e 448 desta Consolidação, as obrigações trabalhistas, inclusive as contraídas à época em que os empregados trabalhavam para a empresa sucedida, são de responsabilidade do sucessor</a:t>
            </a:r>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108263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F168E-4779-4D71-82D1-63E634FA9BF1}"/>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Legitimidade ativa na execução</a:t>
            </a:r>
            <a:br>
              <a:rPr lang="pt-BR" dirty="0"/>
            </a:br>
            <a:endParaRPr lang="pt-BR" dirty="0"/>
          </a:p>
        </p:txBody>
      </p:sp>
      <p:sp>
        <p:nvSpPr>
          <p:cNvPr id="3" name="Espaço Reservado para Conteúdo 2">
            <a:extLst>
              <a:ext uri="{FF2B5EF4-FFF2-40B4-BE49-F238E27FC236}">
                <a16:creationId xmlns:a16="http://schemas.microsoft.com/office/drawing/2014/main" id="{8829D621-850B-4222-8F30-8D944088063C}"/>
              </a:ext>
            </a:extLst>
          </p:cNvPr>
          <p:cNvSpPr>
            <a:spLocks noGrp="1"/>
          </p:cNvSpPr>
          <p:nvPr>
            <p:ph idx="1"/>
          </p:nvPr>
        </p:nvSpPr>
        <p:spPr>
          <a:xfrm>
            <a:off x="2122488" y="1160463"/>
            <a:ext cx="9494837" cy="5016500"/>
          </a:xfrm>
        </p:spPr>
        <p:txBody>
          <a:bodyPr rtlCol="0">
            <a:normAutofit fontScale="92500"/>
          </a:bodyPr>
          <a:lstStyle/>
          <a:p>
            <a:pPr fontAlgn="auto">
              <a:spcBef>
                <a:spcPts val="0"/>
              </a:spcBef>
              <a:spcAft>
                <a:spcPts val="0"/>
              </a:spcAft>
              <a:defRPr/>
            </a:pPr>
            <a:r>
              <a:rPr lang="pt-BR" sz="3600" b="1" dirty="0"/>
              <a:t>Art. 878 da CLT </a:t>
            </a:r>
            <a:r>
              <a:rPr lang="pt-BR" sz="3600" dirty="0"/>
              <a:t> </a:t>
            </a:r>
          </a:p>
          <a:p>
            <a:pPr algn="just" fontAlgn="auto">
              <a:spcBef>
                <a:spcPts val="0"/>
              </a:spcBef>
              <a:spcAft>
                <a:spcPts val="0"/>
              </a:spcAft>
              <a:defRPr/>
            </a:pPr>
            <a:endParaRPr lang="pt-BR" sz="3600" dirty="0"/>
          </a:p>
          <a:p>
            <a:pPr algn="just" fontAlgn="auto">
              <a:spcBef>
                <a:spcPts val="0"/>
              </a:spcBef>
              <a:spcAft>
                <a:spcPts val="0"/>
              </a:spcAft>
              <a:defRPr/>
            </a:pPr>
            <a:r>
              <a:rPr lang="pt-BR" sz="3600" dirty="0"/>
              <a:t> A execução será promovida pelas partes, permitida a execução de ofício pelo juiz ou pelo Presidente do Tribunal apenas nos casos em que as partes não estiverem representadas por advogado (Redação dada pela Lei nº 13.467, de 2017)</a:t>
            </a:r>
          </a:p>
          <a:p>
            <a:pPr marL="0" indent="0" algn="just" fontAlgn="auto">
              <a:spcBef>
                <a:spcPts val="0"/>
              </a:spcBef>
              <a:spcAft>
                <a:spcPts val="0"/>
              </a:spcAft>
              <a:buNone/>
              <a:defRPr/>
            </a:pPr>
            <a:endParaRPr lang="pt-BR" sz="3600" dirty="0"/>
          </a:p>
          <a:p>
            <a:pPr algn="just" fontAlgn="auto">
              <a:spcBef>
                <a:spcPts val="0"/>
              </a:spcBef>
              <a:spcAft>
                <a:spcPts val="0"/>
              </a:spcAft>
              <a:defRPr/>
            </a:pPr>
            <a:r>
              <a:rPr lang="pt-BR" sz="3600" dirty="0"/>
              <a:t> Redação anterior se referia a “qualquer interessado” e legitimava a execução de ofício em qualquer caso</a:t>
            </a:r>
            <a:endParaRPr lang="pt-BR" dirty="0"/>
          </a:p>
        </p:txBody>
      </p:sp>
    </p:spTree>
    <p:extLst>
      <p:ext uri="{BB962C8B-B14F-4D97-AF65-F5344CB8AC3E}">
        <p14:creationId xmlns:p14="http://schemas.microsoft.com/office/powerpoint/2010/main" val="20521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5362" name="Título 1">
            <a:extLst>
              <a:ext uri="{FF2B5EF4-FFF2-40B4-BE49-F238E27FC236}">
                <a16:creationId xmlns:a16="http://schemas.microsoft.com/office/drawing/2014/main" id="{364F7810-1D49-4AEE-899F-6D5299F400F5}"/>
              </a:ext>
            </a:extLst>
          </p:cNvPr>
          <p:cNvSpPr>
            <a:spLocks noGrp="1"/>
          </p:cNvSpPr>
          <p:nvPr>
            <p:ph type="title"/>
          </p:nvPr>
        </p:nvSpPr>
        <p:spPr>
          <a:xfrm>
            <a:off x="2039938" y="128588"/>
            <a:ext cx="8874125" cy="750887"/>
          </a:xfrm>
        </p:spPr>
        <p:txBody>
          <a:bodyPr/>
          <a:lstStyle/>
          <a:p>
            <a:pPr algn="ctr"/>
            <a:r>
              <a:rPr lang="pt-BR" altLang="pt-BR" b="1">
                <a:latin typeface="Calibri" panose="020F0502020204030204" pitchFamily="34" charset="0"/>
              </a:rPr>
              <a:t>Sucessão empresarial</a:t>
            </a:r>
          </a:p>
        </p:txBody>
      </p:sp>
      <p:sp>
        <p:nvSpPr>
          <p:cNvPr id="3" name="Espaço Reservado para Conteúdo 2">
            <a:extLst>
              <a:ext uri="{FF2B5EF4-FFF2-40B4-BE49-F238E27FC236}">
                <a16:creationId xmlns:a16="http://schemas.microsoft.com/office/drawing/2014/main" id="{547D56CA-6493-4564-B06B-6F73B803C4B5}"/>
              </a:ext>
            </a:extLst>
          </p:cNvPr>
          <p:cNvSpPr>
            <a:spLocks noGrp="1"/>
          </p:cNvSpPr>
          <p:nvPr>
            <p:ph idx="1"/>
          </p:nvPr>
        </p:nvSpPr>
        <p:spPr>
          <a:xfrm>
            <a:off x="2122488" y="1160463"/>
            <a:ext cx="9494837" cy="5016500"/>
          </a:xfrm>
        </p:spPr>
        <p:txBody>
          <a:bodyPr rtlCol="0">
            <a:normAutofit lnSpcReduction="10000"/>
          </a:bodyPr>
          <a:lstStyle/>
          <a:p>
            <a:pPr algn="just" fontAlgn="auto">
              <a:spcAft>
                <a:spcPts val="0"/>
              </a:spcAft>
              <a:defRPr/>
            </a:pPr>
            <a:r>
              <a:rPr lang="pt-BR" sz="4000" b="1" dirty="0"/>
              <a:t>OJ 261 da SDI-1</a:t>
            </a:r>
          </a:p>
          <a:p>
            <a:pPr algn="just" fontAlgn="auto">
              <a:spcAft>
                <a:spcPts val="0"/>
              </a:spcAft>
              <a:defRPr/>
            </a:pPr>
            <a:r>
              <a:rPr lang="pt-BR" sz="4000" b="1" dirty="0"/>
              <a:t>BANCOS. SUCESSÃO TRABALHISTA</a:t>
            </a:r>
          </a:p>
          <a:p>
            <a:pPr algn="just" fontAlgn="auto">
              <a:spcAft>
                <a:spcPts val="0"/>
              </a:spcAft>
              <a:defRPr/>
            </a:pPr>
            <a:r>
              <a:rPr lang="pt-BR" sz="4000" dirty="0"/>
              <a:t>As obrigações trabalhistas, inclusive as contraídas à época em que os empregados trabalhavam para o banco sucedido, são de responsabilidade do sucessor, uma vez que a este foram transferidos os ativos, as agências, os direitos e deveres contratuais, caracterizando típica sucessão trabalhista</a:t>
            </a: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1677838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6386" name="Título 1">
            <a:extLst>
              <a:ext uri="{FF2B5EF4-FFF2-40B4-BE49-F238E27FC236}">
                <a16:creationId xmlns:a16="http://schemas.microsoft.com/office/drawing/2014/main" id="{A2EA5C1E-B505-4032-91A5-D29E11C0EB57}"/>
              </a:ext>
            </a:extLst>
          </p:cNvPr>
          <p:cNvSpPr>
            <a:spLocks noGrp="1"/>
          </p:cNvSpPr>
          <p:nvPr>
            <p:ph type="title"/>
          </p:nvPr>
        </p:nvSpPr>
        <p:spPr>
          <a:xfrm>
            <a:off x="2039938" y="128588"/>
            <a:ext cx="8874125" cy="750887"/>
          </a:xfrm>
        </p:spPr>
        <p:txBody>
          <a:bodyPr/>
          <a:lstStyle/>
          <a:p>
            <a:pPr algn="ctr"/>
            <a:r>
              <a:rPr lang="pt-BR" altLang="pt-BR" b="1">
                <a:latin typeface="Calibri" panose="020F0502020204030204" pitchFamily="34" charset="0"/>
              </a:rPr>
              <a:t>Sucessão empresarial</a:t>
            </a:r>
          </a:p>
        </p:txBody>
      </p:sp>
      <p:sp>
        <p:nvSpPr>
          <p:cNvPr id="3" name="Espaço Reservado para Conteúdo 2">
            <a:extLst>
              <a:ext uri="{FF2B5EF4-FFF2-40B4-BE49-F238E27FC236}">
                <a16:creationId xmlns:a16="http://schemas.microsoft.com/office/drawing/2014/main" id="{2CB2657E-8AFE-4BEF-87E0-C1A5BC83329B}"/>
              </a:ext>
            </a:extLst>
          </p:cNvPr>
          <p:cNvSpPr>
            <a:spLocks noGrp="1"/>
          </p:cNvSpPr>
          <p:nvPr>
            <p:ph idx="1"/>
          </p:nvPr>
        </p:nvSpPr>
        <p:spPr>
          <a:xfrm>
            <a:off x="2122488" y="1160463"/>
            <a:ext cx="9494837" cy="5016500"/>
          </a:xfrm>
        </p:spPr>
        <p:txBody>
          <a:bodyPr rtlCol="0">
            <a:normAutofit lnSpcReduction="10000"/>
          </a:bodyPr>
          <a:lstStyle/>
          <a:p>
            <a:pPr algn="just" fontAlgn="auto">
              <a:spcAft>
                <a:spcPts val="0"/>
              </a:spcAft>
              <a:defRPr/>
            </a:pPr>
            <a:r>
              <a:rPr lang="pt-BR" sz="3600" b="1" dirty="0"/>
              <a:t>Art. 448-A, parágrafo único, CLT </a:t>
            </a:r>
          </a:p>
          <a:p>
            <a:pPr algn="just" fontAlgn="auto">
              <a:spcAft>
                <a:spcPts val="0"/>
              </a:spcAft>
              <a:defRPr/>
            </a:pPr>
            <a:r>
              <a:rPr lang="pt-BR" sz="3600" dirty="0"/>
              <a:t>A empresa sucedida responderá solidariamente com a sucessora quando ficar comprovada fraude na transferência</a:t>
            </a:r>
          </a:p>
          <a:p>
            <a:pPr algn="just" fontAlgn="auto">
              <a:spcAft>
                <a:spcPts val="0"/>
              </a:spcAft>
              <a:buFont typeface="Arial" panose="020B0604020202020204" pitchFamily="34" charset="0"/>
              <a:buNone/>
              <a:defRPr/>
            </a:pPr>
            <a:endParaRPr lang="pt-BR" sz="3600" dirty="0"/>
          </a:p>
          <a:p>
            <a:pPr algn="just" fontAlgn="auto">
              <a:spcAft>
                <a:spcPts val="0"/>
              </a:spcAft>
              <a:defRPr/>
            </a:pPr>
            <a:r>
              <a:rPr lang="pt-BR" sz="3600" b="1" dirty="0"/>
              <a:t>Art. 9º da CLT</a:t>
            </a:r>
          </a:p>
          <a:p>
            <a:pPr algn="just" fontAlgn="auto">
              <a:spcAft>
                <a:spcPts val="0"/>
              </a:spcAft>
              <a:defRPr/>
            </a:pPr>
            <a:r>
              <a:rPr lang="pt-BR" sz="3600" dirty="0"/>
              <a:t>Serão nulos de pleno direito os atos praticados com o objetivo de desvirtuar, impedir ou fraudar a aplicação dos preceitos contidos na presente Consolidação</a:t>
            </a:r>
          </a:p>
          <a:p>
            <a:pPr algn="just" fontAlgn="auto">
              <a:spcAft>
                <a:spcPts val="0"/>
              </a:spcAft>
              <a:defRPr/>
            </a:pPr>
            <a:endParaRPr lang="pt-BR" sz="3600" dirty="0"/>
          </a:p>
          <a:p>
            <a:pPr algn="just" fontAlgn="auto">
              <a:spcAft>
                <a:spcPts val="0"/>
              </a:spcAft>
              <a:defRPr/>
            </a:pPr>
            <a:endParaRPr lang="pt-BR" sz="3600"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4292369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7410" name="Título 1">
            <a:extLst>
              <a:ext uri="{FF2B5EF4-FFF2-40B4-BE49-F238E27FC236}">
                <a16:creationId xmlns:a16="http://schemas.microsoft.com/office/drawing/2014/main" id="{97912048-AF72-42F9-A78A-A0FCA0145C57}"/>
              </a:ext>
            </a:extLst>
          </p:cNvPr>
          <p:cNvSpPr>
            <a:spLocks noGrp="1"/>
          </p:cNvSpPr>
          <p:nvPr>
            <p:ph type="title"/>
          </p:nvPr>
        </p:nvSpPr>
        <p:spPr>
          <a:xfrm>
            <a:off x="2039938" y="128588"/>
            <a:ext cx="8874125" cy="750887"/>
          </a:xfrm>
        </p:spPr>
        <p:txBody>
          <a:bodyPr/>
          <a:lstStyle/>
          <a:p>
            <a:pPr algn="ctr"/>
            <a:r>
              <a:rPr lang="pt-BR" altLang="pt-BR" b="1">
                <a:latin typeface="Calibri" panose="020F0502020204030204" pitchFamily="34" charset="0"/>
              </a:rPr>
              <a:t>Sucessão empresarial</a:t>
            </a:r>
          </a:p>
        </p:txBody>
      </p:sp>
      <p:sp>
        <p:nvSpPr>
          <p:cNvPr id="3" name="Espaço Reservado para Conteúdo 2">
            <a:extLst>
              <a:ext uri="{FF2B5EF4-FFF2-40B4-BE49-F238E27FC236}">
                <a16:creationId xmlns:a16="http://schemas.microsoft.com/office/drawing/2014/main" id="{ED507F1D-9E6D-4F9E-80EC-98468D702FD9}"/>
              </a:ext>
            </a:extLst>
          </p:cNvPr>
          <p:cNvSpPr>
            <a:spLocks noGrp="1"/>
          </p:cNvSpPr>
          <p:nvPr>
            <p:ph idx="1"/>
          </p:nvPr>
        </p:nvSpPr>
        <p:spPr>
          <a:xfrm>
            <a:off x="2122488" y="1160463"/>
            <a:ext cx="9494837" cy="5016500"/>
          </a:xfrm>
        </p:spPr>
        <p:txBody>
          <a:bodyPr rtlCol="0">
            <a:normAutofit fontScale="92500" lnSpcReduction="20000"/>
          </a:bodyPr>
          <a:lstStyle/>
          <a:p>
            <a:pPr algn="just" fontAlgn="auto">
              <a:spcAft>
                <a:spcPts val="0"/>
              </a:spcAft>
              <a:defRPr/>
            </a:pPr>
            <a:r>
              <a:rPr lang="pt-BR" sz="3600" dirty="0"/>
              <a:t>Mantidos os artigos 10 e 448 da CLT</a:t>
            </a:r>
          </a:p>
          <a:p>
            <a:pPr algn="just" fontAlgn="auto">
              <a:spcAft>
                <a:spcPts val="0"/>
              </a:spcAft>
              <a:buFont typeface="Arial" panose="020B0604020202020204" pitchFamily="34" charset="0"/>
              <a:buNone/>
              <a:defRPr/>
            </a:pPr>
            <a:endParaRPr lang="pt-BR" sz="3600" dirty="0"/>
          </a:p>
          <a:p>
            <a:pPr algn="just" fontAlgn="auto">
              <a:spcAft>
                <a:spcPts val="0"/>
              </a:spcAft>
              <a:defRPr/>
            </a:pPr>
            <a:r>
              <a:rPr lang="pt-BR" sz="3600" b="1" dirty="0"/>
              <a:t>Art. 10 </a:t>
            </a:r>
          </a:p>
          <a:p>
            <a:pPr algn="just" fontAlgn="auto">
              <a:spcAft>
                <a:spcPts val="0"/>
              </a:spcAft>
              <a:defRPr/>
            </a:pPr>
            <a:r>
              <a:rPr lang="pt-BR" sz="3600" dirty="0"/>
              <a:t>Qualquer alteração na estrutura jurídica da empresa não afetará os direitos adquiridos por seus empregados</a:t>
            </a:r>
          </a:p>
          <a:p>
            <a:pPr marL="0" indent="0" algn="just" fontAlgn="auto">
              <a:spcAft>
                <a:spcPts val="0"/>
              </a:spcAft>
              <a:buFont typeface="Arial" panose="020B0604020202020204" pitchFamily="34" charset="0"/>
              <a:buNone/>
              <a:defRPr/>
            </a:pPr>
            <a:endParaRPr lang="pt-BR" sz="3600" dirty="0"/>
          </a:p>
          <a:p>
            <a:pPr algn="just" fontAlgn="auto">
              <a:spcAft>
                <a:spcPts val="0"/>
              </a:spcAft>
              <a:defRPr/>
            </a:pPr>
            <a:r>
              <a:rPr lang="pt-BR" sz="3600" b="1" dirty="0"/>
              <a:t>Art. 448 </a:t>
            </a:r>
          </a:p>
          <a:p>
            <a:pPr algn="just" fontAlgn="auto">
              <a:spcAft>
                <a:spcPts val="0"/>
              </a:spcAft>
              <a:defRPr/>
            </a:pPr>
            <a:r>
              <a:rPr lang="pt-BR" sz="3600" dirty="0"/>
              <a:t>A mudança na propriedade ou na estrutura jurídica da empresa não afetará os contratos de trabalho dos respectivos empregados</a:t>
            </a:r>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361029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180F70-D32E-476A-93A6-0803D2DC9614}"/>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Responsabilidade do sócio</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376E4BAB-50EF-4D3A-9549-9C8A5315E815}"/>
              </a:ext>
            </a:extLst>
          </p:cNvPr>
          <p:cNvSpPr>
            <a:spLocks noGrp="1"/>
          </p:cNvSpPr>
          <p:nvPr>
            <p:ph idx="1"/>
          </p:nvPr>
        </p:nvSpPr>
        <p:spPr>
          <a:xfrm>
            <a:off x="2122488" y="1160463"/>
            <a:ext cx="9494837" cy="5016500"/>
          </a:xfrm>
        </p:spPr>
        <p:txBody>
          <a:bodyPr rtlCol="0">
            <a:normAutofit fontScale="92500" lnSpcReduction="20000"/>
          </a:bodyPr>
          <a:lstStyle/>
          <a:p>
            <a:pPr algn="just" fontAlgn="auto">
              <a:spcBef>
                <a:spcPts val="0"/>
              </a:spcBef>
              <a:spcAft>
                <a:spcPts val="0"/>
              </a:spcAft>
              <a:defRPr/>
            </a:pPr>
            <a:r>
              <a:rPr lang="pt-BR" sz="3600" b="1" dirty="0"/>
              <a:t>Limitação temporal da responsabilidade do sócio retirante e benefício de ordem</a:t>
            </a:r>
          </a:p>
          <a:p>
            <a:pPr fontAlgn="auto">
              <a:spcBef>
                <a:spcPts val="0"/>
              </a:spcBef>
              <a:spcAft>
                <a:spcPts val="0"/>
              </a:spcAft>
              <a:buFont typeface="Arial" panose="020B0604020202020204" pitchFamily="34" charset="0"/>
              <a:buNone/>
              <a:defRPr/>
            </a:pPr>
            <a:endParaRPr lang="pt-BR" sz="3600" b="1" dirty="0"/>
          </a:p>
          <a:p>
            <a:pPr fontAlgn="auto">
              <a:spcBef>
                <a:spcPts val="0"/>
              </a:spcBef>
              <a:spcAft>
                <a:spcPts val="0"/>
              </a:spcAft>
              <a:defRPr/>
            </a:pPr>
            <a:r>
              <a:rPr lang="pt-BR" sz="3600" b="1" dirty="0"/>
              <a:t>Art. 10-A da CLT </a:t>
            </a:r>
            <a:r>
              <a:rPr lang="pt-BR" sz="3600" dirty="0"/>
              <a:t> </a:t>
            </a:r>
          </a:p>
          <a:p>
            <a:pPr algn="just" fontAlgn="auto">
              <a:spcAft>
                <a:spcPts val="0"/>
              </a:spcAft>
              <a:defRPr/>
            </a:pPr>
            <a:r>
              <a:rPr lang="pt-BR" sz="3200" dirty="0"/>
              <a:t>O sócio retirante responde </a:t>
            </a:r>
            <a:r>
              <a:rPr lang="pt-BR" sz="3200" b="1" dirty="0"/>
              <a:t>subsidiariamente</a:t>
            </a:r>
            <a:r>
              <a:rPr lang="pt-BR" sz="3200" dirty="0"/>
              <a:t> pelas obrigações trabalhistas da sociedade relativas ao período em que figurou como sócio, somente em ações ajuizadas até dois anos depois de averbada a modificação do contrato, observada a seguinte </a:t>
            </a:r>
            <a:r>
              <a:rPr lang="pt-BR" sz="3200" b="1" dirty="0"/>
              <a:t>ordem de preferência</a:t>
            </a:r>
            <a:r>
              <a:rPr lang="pt-BR" sz="3200" dirty="0"/>
              <a:t>: </a:t>
            </a:r>
          </a:p>
          <a:p>
            <a:pPr algn="just" fontAlgn="auto">
              <a:spcAft>
                <a:spcPts val="0"/>
              </a:spcAft>
              <a:defRPr/>
            </a:pPr>
            <a:r>
              <a:rPr lang="pt-BR" sz="3200" dirty="0"/>
              <a:t>I - a empresa devedora;  </a:t>
            </a:r>
          </a:p>
          <a:p>
            <a:pPr algn="just" fontAlgn="auto">
              <a:spcAft>
                <a:spcPts val="0"/>
              </a:spcAft>
              <a:defRPr/>
            </a:pPr>
            <a:r>
              <a:rPr lang="pt-BR" sz="3200" dirty="0"/>
              <a:t>II - os sócios atuais; e </a:t>
            </a:r>
          </a:p>
          <a:p>
            <a:pPr algn="just" fontAlgn="auto">
              <a:spcAft>
                <a:spcPts val="0"/>
              </a:spcAft>
              <a:defRPr/>
            </a:pPr>
            <a:r>
              <a:rPr lang="pt-BR" sz="3200" dirty="0"/>
              <a:t>III - os sócios retirantes  </a:t>
            </a:r>
            <a:endParaRPr lang="pt-BR" dirty="0"/>
          </a:p>
        </p:txBody>
      </p:sp>
    </p:spTree>
    <p:extLst>
      <p:ext uri="{BB962C8B-B14F-4D97-AF65-F5344CB8AC3E}">
        <p14:creationId xmlns:p14="http://schemas.microsoft.com/office/powerpoint/2010/main" val="468120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CC4235-32E5-4205-94E7-5DAB2ADDB8E4}"/>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Responsabilidade do sócio</a:t>
            </a:r>
            <a:br>
              <a:rPr lang="pt-BR" b="1" dirty="0">
                <a:latin typeface="+mn-lt"/>
              </a:rPr>
            </a:br>
            <a:endParaRPr lang="pt-BR" b="1" dirty="0">
              <a:latin typeface="+mn-lt"/>
            </a:endParaRPr>
          </a:p>
        </p:txBody>
      </p:sp>
      <p:sp>
        <p:nvSpPr>
          <p:cNvPr id="19459" name="Espaço Reservado para Conteúdo 2">
            <a:extLst>
              <a:ext uri="{FF2B5EF4-FFF2-40B4-BE49-F238E27FC236}">
                <a16:creationId xmlns:a16="http://schemas.microsoft.com/office/drawing/2014/main" id="{C5455A17-7F31-4967-96B4-714A5868EC61}"/>
              </a:ext>
            </a:extLst>
          </p:cNvPr>
          <p:cNvSpPr>
            <a:spLocks noGrp="1"/>
          </p:cNvSpPr>
          <p:nvPr>
            <p:ph idx="1"/>
          </p:nvPr>
        </p:nvSpPr>
        <p:spPr>
          <a:xfrm>
            <a:off x="2122488" y="1160463"/>
            <a:ext cx="9494837" cy="5016500"/>
          </a:xfrm>
        </p:spPr>
        <p:txBody>
          <a:bodyPr>
            <a:normAutofit/>
          </a:bodyPr>
          <a:lstStyle/>
          <a:p>
            <a:pPr algn="just">
              <a:spcBef>
                <a:spcPct val="0"/>
              </a:spcBef>
            </a:pPr>
            <a:r>
              <a:rPr lang="pt-BR" altLang="pt-BR" sz="3600"/>
              <a:t>Norma inspirada no artigo 1032 do Código Civil</a:t>
            </a:r>
          </a:p>
          <a:p>
            <a:pPr algn="just">
              <a:spcBef>
                <a:spcPct val="0"/>
              </a:spcBef>
            </a:pPr>
            <a:endParaRPr lang="pt-BR" altLang="pt-BR" sz="3600"/>
          </a:p>
          <a:p>
            <a:pPr algn="just">
              <a:spcBef>
                <a:spcPct val="0"/>
              </a:spcBef>
            </a:pPr>
            <a:r>
              <a:rPr lang="pt-BR" altLang="pt-BR" sz="3600"/>
              <a:t>Responsabilidade do sócio retirante é: (i)  </a:t>
            </a:r>
            <a:r>
              <a:rPr lang="pt-BR" altLang="pt-BR" sz="3600" b="1"/>
              <a:t>subsidiária</a:t>
            </a:r>
            <a:r>
              <a:rPr lang="pt-BR" altLang="pt-BR" sz="3600"/>
              <a:t>; (ii) limitada ao período em que figurou como sócio; (iii) restrita às ações ajuizadas até 2 anos após a averbação da modificação do contrato social</a:t>
            </a:r>
          </a:p>
          <a:p>
            <a:pPr algn="just">
              <a:spcBef>
                <a:spcPct val="0"/>
              </a:spcBef>
            </a:pPr>
            <a:endParaRPr lang="pt-BR" altLang="pt-BR" sz="3600"/>
          </a:p>
          <a:p>
            <a:pPr algn="just">
              <a:spcBef>
                <a:spcPct val="0"/>
              </a:spcBef>
            </a:pPr>
            <a:r>
              <a:rPr lang="pt-BR" altLang="pt-BR" sz="3600"/>
              <a:t>Em caso de fraude a responsabilidade é </a:t>
            </a:r>
            <a:r>
              <a:rPr lang="pt-BR" altLang="pt-BR" sz="3600" b="1"/>
              <a:t>solidária</a:t>
            </a:r>
          </a:p>
        </p:txBody>
      </p:sp>
    </p:spTree>
    <p:extLst>
      <p:ext uri="{BB962C8B-B14F-4D97-AF65-F5344CB8AC3E}">
        <p14:creationId xmlns:p14="http://schemas.microsoft.com/office/powerpoint/2010/main" val="3662240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8BE36-546A-4F93-8D90-4CD0B09FA47B}"/>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Responsabilidade do sócio</a:t>
            </a:r>
            <a:br>
              <a:rPr lang="pt-BR" b="1" dirty="0">
                <a:latin typeface="+mn-lt"/>
              </a:rPr>
            </a:br>
            <a:endParaRPr lang="pt-BR" b="1" dirty="0">
              <a:latin typeface="+mn-lt"/>
            </a:endParaRPr>
          </a:p>
        </p:txBody>
      </p:sp>
      <p:sp>
        <p:nvSpPr>
          <p:cNvPr id="3" name="Espaço Reservado para Conteúdo 2">
            <a:extLst>
              <a:ext uri="{FF2B5EF4-FFF2-40B4-BE49-F238E27FC236}">
                <a16:creationId xmlns:a16="http://schemas.microsoft.com/office/drawing/2014/main" id="{E036FFA6-FBC3-40BD-BD43-4317F79E5B92}"/>
              </a:ext>
            </a:extLst>
          </p:cNvPr>
          <p:cNvSpPr>
            <a:spLocks noGrp="1"/>
          </p:cNvSpPr>
          <p:nvPr>
            <p:ph idx="1"/>
          </p:nvPr>
        </p:nvSpPr>
        <p:spPr>
          <a:xfrm>
            <a:off x="2122488" y="1160463"/>
            <a:ext cx="9494837" cy="5016500"/>
          </a:xfrm>
        </p:spPr>
        <p:txBody>
          <a:bodyPr rtlCol="0">
            <a:normAutofit lnSpcReduction="10000"/>
          </a:bodyPr>
          <a:lstStyle/>
          <a:p>
            <a:pPr fontAlgn="auto">
              <a:spcBef>
                <a:spcPts val="0"/>
              </a:spcBef>
              <a:spcAft>
                <a:spcPts val="0"/>
              </a:spcAft>
              <a:defRPr/>
            </a:pPr>
            <a:r>
              <a:rPr lang="pt-BR" sz="3600" b="1" dirty="0"/>
              <a:t>Art. 10-A da CLT </a:t>
            </a:r>
            <a:r>
              <a:rPr lang="pt-BR" sz="3600" dirty="0"/>
              <a:t> </a:t>
            </a:r>
          </a:p>
          <a:p>
            <a:pPr algn="just" fontAlgn="auto">
              <a:spcAft>
                <a:spcPts val="0"/>
              </a:spcAft>
              <a:defRPr/>
            </a:pPr>
            <a:r>
              <a:rPr lang="pt-BR" sz="3200" dirty="0"/>
              <a:t>Parágrafo único.  O sócio retirante responderá </a:t>
            </a:r>
            <a:r>
              <a:rPr lang="pt-BR" sz="3200" b="1" dirty="0"/>
              <a:t>solidariamente</a:t>
            </a:r>
            <a:r>
              <a:rPr lang="pt-BR" sz="3200" dirty="0"/>
              <a:t> com os demais quando ficar comprovada fraude na alteração societária decorrente da modificação do contrato</a:t>
            </a:r>
          </a:p>
          <a:p>
            <a:pPr algn="just" fontAlgn="auto">
              <a:spcAft>
                <a:spcPts val="0"/>
              </a:spcAft>
              <a:defRPr/>
            </a:pPr>
            <a:endParaRPr lang="pt-BR" sz="3200" dirty="0"/>
          </a:p>
          <a:p>
            <a:pPr algn="just" fontAlgn="auto">
              <a:spcAft>
                <a:spcPts val="0"/>
              </a:spcAft>
              <a:defRPr/>
            </a:pPr>
            <a:r>
              <a:rPr lang="pt-BR" sz="3600" b="1" dirty="0"/>
              <a:t>Art. 9º da CLT</a:t>
            </a:r>
          </a:p>
          <a:p>
            <a:pPr algn="just" fontAlgn="auto">
              <a:spcAft>
                <a:spcPts val="0"/>
              </a:spcAft>
              <a:defRPr/>
            </a:pPr>
            <a:r>
              <a:rPr lang="pt-BR" sz="3200" dirty="0"/>
              <a:t>Serão nulos de pleno direito os atos praticados com o objetivo de desvirtuar, impedir ou fraudar a aplicação dos preceitos contidos na presente Consolidação</a:t>
            </a:r>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1270281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7A0E38-DCDC-4BCC-9C86-3E8E06B39F95}"/>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26627" name="Espaço Reservado para Conteúdo 2">
            <a:extLst>
              <a:ext uri="{FF2B5EF4-FFF2-40B4-BE49-F238E27FC236}">
                <a16:creationId xmlns:a16="http://schemas.microsoft.com/office/drawing/2014/main" id="{2F000965-2A4E-462D-B7C2-98E9E420DCFD}"/>
              </a:ext>
            </a:extLst>
          </p:cNvPr>
          <p:cNvSpPr>
            <a:spLocks noGrp="1"/>
          </p:cNvSpPr>
          <p:nvPr>
            <p:ph idx="1"/>
          </p:nvPr>
        </p:nvSpPr>
        <p:spPr>
          <a:xfrm>
            <a:off x="2122488" y="1160463"/>
            <a:ext cx="9494837" cy="5016500"/>
          </a:xfrm>
        </p:spPr>
        <p:txBody>
          <a:bodyPr>
            <a:normAutofit/>
          </a:bodyPr>
          <a:lstStyle/>
          <a:p>
            <a:r>
              <a:rPr lang="pt-BR" altLang="pt-BR" sz="4000" b="1" dirty="0"/>
              <a:t>Art. 855-A da CLT</a:t>
            </a:r>
          </a:p>
          <a:p>
            <a:pPr algn="just"/>
            <a:r>
              <a:rPr lang="pt-BR" altLang="pt-BR" sz="4000" dirty="0"/>
              <a:t>Aplica-se ao processo do trabalho o incidente de desconsideração da personalidade jurídica previsto nos artigos 133 a 137 do CPC</a:t>
            </a:r>
          </a:p>
          <a:p>
            <a:pPr algn="just">
              <a:buFont typeface="Arial" panose="020B0604020202020204" pitchFamily="34" charset="0"/>
              <a:buNone/>
            </a:pPr>
            <a:endParaRPr lang="pt-BR" altLang="pt-BR" sz="4000" dirty="0"/>
          </a:p>
          <a:p>
            <a:pPr algn="just"/>
            <a:r>
              <a:rPr lang="pt-BR" altLang="pt-BR" sz="4000" dirty="0"/>
              <a:t>Reitera previsão já estabelecida na Instrução Normativa nº 39 do TST</a:t>
            </a:r>
          </a:p>
        </p:txBody>
      </p:sp>
    </p:spTree>
    <p:extLst>
      <p:ext uri="{BB962C8B-B14F-4D97-AF65-F5344CB8AC3E}">
        <p14:creationId xmlns:p14="http://schemas.microsoft.com/office/powerpoint/2010/main" val="3088981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E1010-A541-40F3-A082-0D0DA36B69D2}"/>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3" name="Espaço Reservado para Conteúdo 2">
            <a:extLst>
              <a:ext uri="{FF2B5EF4-FFF2-40B4-BE49-F238E27FC236}">
                <a16:creationId xmlns:a16="http://schemas.microsoft.com/office/drawing/2014/main" id="{11CEC047-56C0-4E7A-BFBB-20E07292F264}"/>
              </a:ext>
            </a:extLst>
          </p:cNvPr>
          <p:cNvSpPr>
            <a:spLocks noGrp="1"/>
          </p:cNvSpPr>
          <p:nvPr>
            <p:ph idx="1"/>
          </p:nvPr>
        </p:nvSpPr>
        <p:spPr>
          <a:xfrm>
            <a:off x="2122488" y="1160463"/>
            <a:ext cx="9494837" cy="5016500"/>
          </a:xfrm>
        </p:spPr>
        <p:txBody>
          <a:bodyPr rtlCol="0">
            <a:normAutofit fontScale="85000" lnSpcReduction="20000"/>
          </a:bodyPr>
          <a:lstStyle/>
          <a:p>
            <a:pPr fontAlgn="auto">
              <a:spcAft>
                <a:spcPts val="0"/>
              </a:spcAft>
              <a:defRPr/>
            </a:pPr>
            <a:r>
              <a:rPr lang="pt-BR" sz="4000" b="1" dirty="0"/>
              <a:t>Art. 855-A da CLT</a:t>
            </a:r>
          </a:p>
          <a:p>
            <a:pPr algn="just" fontAlgn="auto">
              <a:spcAft>
                <a:spcPts val="0"/>
              </a:spcAft>
              <a:defRPr/>
            </a:pPr>
            <a:r>
              <a:rPr lang="pt-BR" sz="4000" dirty="0"/>
              <a:t>§ 1</a:t>
            </a:r>
            <a:r>
              <a:rPr lang="pt-BR" sz="4000" u="sng" baseline="30000" dirty="0"/>
              <a:t>o</a:t>
            </a:r>
            <a:r>
              <a:rPr lang="pt-BR" sz="4000" dirty="0"/>
              <a:t>  Da decisão interlocutória que acolher ou rejeitar o incidente:</a:t>
            </a:r>
          </a:p>
          <a:p>
            <a:pPr algn="just" fontAlgn="auto">
              <a:spcAft>
                <a:spcPts val="0"/>
              </a:spcAft>
              <a:defRPr/>
            </a:pPr>
            <a:r>
              <a:rPr lang="pt-BR" sz="4000" dirty="0"/>
              <a:t>I - na </a:t>
            </a:r>
            <a:r>
              <a:rPr lang="pt-BR" sz="4000" b="1" dirty="0"/>
              <a:t>fase de cognição</a:t>
            </a:r>
            <a:r>
              <a:rPr lang="pt-BR" sz="4000" dirty="0"/>
              <a:t>, não cabe recurso de imediato, na forma do § 1</a:t>
            </a:r>
            <a:r>
              <a:rPr lang="pt-BR" sz="4000" u="sng" baseline="30000" dirty="0"/>
              <a:t>o</a:t>
            </a:r>
            <a:r>
              <a:rPr lang="pt-BR" sz="4000" dirty="0"/>
              <a:t> do art. 893 desta Consolidação; </a:t>
            </a:r>
          </a:p>
          <a:p>
            <a:pPr algn="just" fontAlgn="auto">
              <a:spcAft>
                <a:spcPts val="0"/>
              </a:spcAft>
              <a:defRPr/>
            </a:pPr>
            <a:r>
              <a:rPr lang="pt-BR" sz="4000" dirty="0"/>
              <a:t>II - na </a:t>
            </a:r>
            <a:r>
              <a:rPr lang="pt-BR" sz="4000" b="1" dirty="0"/>
              <a:t>fase de execução</a:t>
            </a:r>
            <a:r>
              <a:rPr lang="pt-BR" sz="4000" dirty="0"/>
              <a:t>, cabe agravo de petição, independentemente de garantia do juízo; </a:t>
            </a:r>
          </a:p>
          <a:p>
            <a:pPr algn="just" fontAlgn="auto">
              <a:spcAft>
                <a:spcPts val="0"/>
              </a:spcAft>
              <a:defRPr/>
            </a:pPr>
            <a:r>
              <a:rPr lang="pt-BR" sz="4000" dirty="0"/>
              <a:t>III - cabe agravo interno se proferida pelo relator em </a:t>
            </a:r>
            <a:r>
              <a:rPr lang="pt-BR" sz="4000" b="1" dirty="0"/>
              <a:t>incidente instaurado originariamente no tribunal</a:t>
            </a:r>
            <a:r>
              <a:rPr lang="pt-BR" sz="4000" dirty="0"/>
              <a:t> </a:t>
            </a:r>
          </a:p>
        </p:txBody>
      </p:sp>
    </p:spTree>
    <p:extLst>
      <p:ext uri="{BB962C8B-B14F-4D97-AF65-F5344CB8AC3E}">
        <p14:creationId xmlns:p14="http://schemas.microsoft.com/office/powerpoint/2010/main" val="970885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8ED948-67E1-4904-8352-43A47BE71563}"/>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28675" name="Espaço Reservado para Conteúdo 2">
            <a:extLst>
              <a:ext uri="{FF2B5EF4-FFF2-40B4-BE49-F238E27FC236}">
                <a16:creationId xmlns:a16="http://schemas.microsoft.com/office/drawing/2014/main" id="{4C56E2D7-8660-4C86-8798-1607F9841D08}"/>
              </a:ext>
            </a:extLst>
          </p:cNvPr>
          <p:cNvSpPr>
            <a:spLocks noGrp="1"/>
          </p:cNvSpPr>
          <p:nvPr>
            <p:ph idx="1"/>
          </p:nvPr>
        </p:nvSpPr>
        <p:spPr>
          <a:xfrm>
            <a:off x="2122488" y="1160463"/>
            <a:ext cx="9494837" cy="5016500"/>
          </a:xfrm>
        </p:spPr>
        <p:txBody>
          <a:bodyPr/>
          <a:lstStyle/>
          <a:p>
            <a:r>
              <a:rPr lang="pt-BR" altLang="pt-BR" sz="4000" b="1"/>
              <a:t>Art. 855-A da CLT</a:t>
            </a:r>
          </a:p>
          <a:p>
            <a:pPr algn="just"/>
            <a:r>
              <a:rPr lang="pt-BR" altLang="pt-BR" sz="4000"/>
              <a:t>§ 2</a:t>
            </a:r>
            <a:r>
              <a:rPr lang="pt-BR" altLang="pt-BR" sz="4000" u="sng" baseline="30000"/>
              <a:t>o</a:t>
            </a:r>
            <a:r>
              <a:rPr lang="pt-BR" altLang="pt-BR" sz="4000"/>
              <a:t>  A instauração do incidente suspenderá o processo, sem prejuízo de concessão da tutela de urgência de natureza cautelar de que trata o art. 301 do CPC</a:t>
            </a:r>
            <a:endParaRPr lang="pt-BR" altLang="pt-BR"/>
          </a:p>
        </p:txBody>
      </p:sp>
    </p:spTree>
    <p:extLst>
      <p:ext uri="{BB962C8B-B14F-4D97-AF65-F5344CB8AC3E}">
        <p14:creationId xmlns:p14="http://schemas.microsoft.com/office/powerpoint/2010/main" val="1794934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F5420-0FC1-4F47-873A-20FF063DB3FB}"/>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3" name="Espaço Reservado para Conteúdo 2">
            <a:extLst>
              <a:ext uri="{FF2B5EF4-FFF2-40B4-BE49-F238E27FC236}">
                <a16:creationId xmlns:a16="http://schemas.microsoft.com/office/drawing/2014/main" id="{FDA0A321-6C6D-4BFE-9431-CDE830CF1096}"/>
              </a:ext>
            </a:extLst>
          </p:cNvPr>
          <p:cNvSpPr>
            <a:spLocks noGrp="1"/>
          </p:cNvSpPr>
          <p:nvPr>
            <p:ph idx="1"/>
          </p:nvPr>
        </p:nvSpPr>
        <p:spPr>
          <a:xfrm>
            <a:off x="2122488" y="1160463"/>
            <a:ext cx="9494837" cy="5016500"/>
          </a:xfrm>
        </p:spPr>
        <p:txBody>
          <a:bodyPr rtlCol="0">
            <a:normAutofit fontScale="92500" lnSpcReduction="10000"/>
          </a:bodyPr>
          <a:lstStyle/>
          <a:p>
            <a:pPr fontAlgn="auto">
              <a:spcAft>
                <a:spcPts val="0"/>
              </a:spcAft>
              <a:defRPr/>
            </a:pPr>
            <a:r>
              <a:rPr lang="pt-BR" sz="4000" b="1" dirty="0"/>
              <a:t>Art. 134 do CPC</a:t>
            </a:r>
          </a:p>
          <a:p>
            <a:pPr algn="just" fontAlgn="auto">
              <a:spcAft>
                <a:spcPts val="0"/>
              </a:spcAft>
              <a:defRPr/>
            </a:pPr>
            <a:r>
              <a:rPr lang="pt-BR" sz="4000" dirty="0"/>
              <a:t>O incidente de desconsideração é cabível em todas as fases do processo de conhecimento, no cumprimento de sentença e na execução fundada em título executivo extrajudicial</a:t>
            </a:r>
          </a:p>
          <a:p>
            <a:pPr algn="just" fontAlgn="auto">
              <a:spcAft>
                <a:spcPts val="0"/>
              </a:spcAft>
              <a:defRPr/>
            </a:pPr>
            <a:r>
              <a:rPr lang="pt-BR" sz="4000" dirty="0"/>
              <a:t>(...)</a:t>
            </a:r>
          </a:p>
          <a:p>
            <a:pPr algn="just" fontAlgn="auto">
              <a:spcAft>
                <a:spcPts val="0"/>
              </a:spcAft>
              <a:defRPr/>
            </a:pPr>
            <a:r>
              <a:rPr lang="pt-BR" sz="4000" dirty="0"/>
              <a:t>§ 4</a:t>
            </a:r>
            <a:r>
              <a:rPr lang="pt-BR" sz="4000" u="sng" baseline="30000" dirty="0"/>
              <a:t>o</a:t>
            </a:r>
            <a:r>
              <a:rPr lang="pt-BR" sz="4000" dirty="0"/>
              <a:t> O requerimento deve demonstrar o preenchimento dos pressupostos legais específicos para desconsideração da personalidade jurídica</a:t>
            </a:r>
          </a:p>
        </p:txBody>
      </p:sp>
    </p:spTree>
    <p:extLst>
      <p:ext uri="{BB962C8B-B14F-4D97-AF65-F5344CB8AC3E}">
        <p14:creationId xmlns:p14="http://schemas.microsoft.com/office/powerpoint/2010/main" val="422335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F168E-4779-4D71-82D1-63E634FA9BF1}"/>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Legitimidade ativa na execução</a:t>
            </a:r>
            <a:br>
              <a:rPr lang="pt-BR" dirty="0"/>
            </a:br>
            <a:endParaRPr lang="pt-BR" dirty="0"/>
          </a:p>
        </p:txBody>
      </p:sp>
      <p:sp>
        <p:nvSpPr>
          <p:cNvPr id="3" name="Espaço Reservado para Conteúdo 2">
            <a:extLst>
              <a:ext uri="{FF2B5EF4-FFF2-40B4-BE49-F238E27FC236}">
                <a16:creationId xmlns:a16="http://schemas.microsoft.com/office/drawing/2014/main" id="{8829D621-850B-4222-8F30-8D944088063C}"/>
              </a:ext>
            </a:extLst>
          </p:cNvPr>
          <p:cNvSpPr>
            <a:spLocks noGrp="1"/>
          </p:cNvSpPr>
          <p:nvPr>
            <p:ph idx="1"/>
          </p:nvPr>
        </p:nvSpPr>
        <p:spPr>
          <a:xfrm>
            <a:off x="2122488" y="1160463"/>
            <a:ext cx="9494837" cy="5016500"/>
          </a:xfrm>
        </p:spPr>
        <p:txBody>
          <a:bodyPr rtlCol="0">
            <a:normAutofit fontScale="85000" lnSpcReduction="10000"/>
          </a:bodyPr>
          <a:lstStyle/>
          <a:p>
            <a:pPr fontAlgn="auto">
              <a:spcBef>
                <a:spcPts val="0"/>
              </a:spcBef>
              <a:spcAft>
                <a:spcPts val="0"/>
              </a:spcAft>
              <a:defRPr/>
            </a:pPr>
            <a:r>
              <a:rPr lang="pt-BR" sz="3600" b="1" dirty="0"/>
              <a:t>Art. 778 do CPC </a:t>
            </a:r>
            <a:r>
              <a:rPr lang="pt-BR" sz="3600" dirty="0"/>
              <a:t> </a:t>
            </a:r>
          </a:p>
          <a:p>
            <a:pPr algn="just" fontAlgn="auto">
              <a:spcBef>
                <a:spcPts val="0"/>
              </a:spcBef>
              <a:spcAft>
                <a:spcPts val="0"/>
              </a:spcAft>
              <a:defRPr/>
            </a:pPr>
            <a:r>
              <a:rPr lang="pt-BR" sz="3600" dirty="0"/>
              <a:t>Pode promover a execução forçada o credor a quem a lei confere título executivo</a:t>
            </a:r>
          </a:p>
          <a:p>
            <a:pPr algn="just" fontAlgn="auto">
              <a:spcBef>
                <a:spcPts val="0"/>
              </a:spcBef>
              <a:spcAft>
                <a:spcPts val="0"/>
              </a:spcAft>
              <a:defRPr/>
            </a:pPr>
            <a:r>
              <a:rPr lang="pt-BR" sz="3600" dirty="0"/>
              <a:t>Podem promover a execução forçada ou nela prosseguir, em sucessão ao exequente originário:</a:t>
            </a:r>
          </a:p>
          <a:p>
            <a:pPr algn="just" fontAlgn="auto">
              <a:spcBef>
                <a:spcPts val="0"/>
              </a:spcBef>
              <a:spcAft>
                <a:spcPts val="0"/>
              </a:spcAft>
              <a:defRPr/>
            </a:pPr>
            <a:r>
              <a:rPr lang="pt-BR" sz="3600" dirty="0"/>
              <a:t>I - o Ministério Público, nos casos previstos em lei</a:t>
            </a:r>
          </a:p>
          <a:p>
            <a:pPr algn="just" fontAlgn="auto">
              <a:spcBef>
                <a:spcPts val="0"/>
              </a:spcBef>
              <a:spcAft>
                <a:spcPts val="0"/>
              </a:spcAft>
              <a:defRPr/>
            </a:pPr>
            <a:r>
              <a:rPr lang="pt-BR" sz="3600" dirty="0"/>
              <a:t>II - o espólio, os herdeiros ou os sucessores do credor, sempre que, por morte deste, lhes for transmitido o direito resultante do título executivo</a:t>
            </a:r>
          </a:p>
          <a:p>
            <a:pPr algn="just" fontAlgn="auto">
              <a:spcBef>
                <a:spcPts val="0"/>
              </a:spcBef>
              <a:spcAft>
                <a:spcPts val="0"/>
              </a:spcAft>
              <a:defRPr/>
            </a:pPr>
            <a:r>
              <a:rPr lang="pt-BR" sz="3600" dirty="0"/>
              <a:t>III - o cessionário, quando o direito resultante do título executivo lhe for transferido por ato entre vivos</a:t>
            </a:r>
          </a:p>
          <a:p>
            <a:pPr algn="just" fontAlgn="auto">
              <a:spcBef>
                <a:spcPts val="0"/>
              </a:spcBef>
              <a:spcAft>
                <a:spcPts val="0"/>
              </a:spcAft>
              <a:defRPr/>
            </a:pPr>
            <a:r>
              <a:rPr lang="pt-BR" sz="3600" dirty="0"/>
              <a:t>IV - o sub-rogado, nos casos de sub-rogação legal ou convencional</a:t>
            </a:r>
            <a:endParaRPr lang="pt-BR" dirty="0"/>
          </a:p>
        </p:txBody>
      </p:sp>
    </p:spTree>
    <p:extLst>
      <p:ext uri="{BB962C8B-B14F-4D97-AF65-F5344CB8AC3E}">
        <p14:creationId xmlns:p14="http://schemas.microsoft.com/office/powerpoint/2010/main" val="541846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C3042-495B-4D46-8893-5A094A358C4E}"/>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30723" name="Espaço Reservado para Conteúdo 2">
            <a:extLst>
              <a:ext uri="{FF2B5EF4-FFF2-40B4-BE49-F238E27FC236}">
                <a16:creationId xmlns:a16="http://schemas.microsoft.com/office/drawing/2014/main" id="{DD1B9133-1493-459A-A7FD-D43B284628FD}"/>
              </a:ext>
            </a:extLst>
          </p:cNvPr>
          <p:cNvSpPr>
            <a:spLocks noGrp="1"/>
          </p:cNvSpPr>
          <p:nvPr>
            <p:ph idx="1"/>
          </p:nvPr>
        </p:nvSpPr>
        <p:spPr>
          <a:xfrm>
            <a:off x="2122488" y="1160463"/>
            <a:ext cx="9494837" cy="5016500"/>
          </a:xfrm>
        </p:spPr>
        <p:txBody>
          <a:bodyPr/>
          <a:lstStyle/>
          <a:p>
            <a:r>
              <a:rPr lang="pt-BR" altLang="pt-BR" sz="4000" b="1"/>
              <a:t>MANOEL ANTONIO TEIXEIRA FILHO</a:t>
            </a:r>
          </a:p>
          <a:p>
            <a:pPr algn="just"/>
            <a:r>
              <a:rPr lang="pt-BR" altLang="pt-BR" sz="4000" i="1"/>
              <a:t>“O parágrafo 4º do artigo 134 do CPC é inaplicável ao processo do trabalho, por atribuir ao credor exequente o encargo de demonstrar a presença dos pressupostos legais específicos concernentes à desconsideração da personalidade jurídica”</a:t>
            </a:r>
          </a:p>
        </p:txBody>
      </p:sp>
    </p:spTree>
    <p:extLst>
      <p:ext uri="{BB962C8B-B14F-4D97-AF65-F5344CB8AC3E}">
        <p14:creationId xmlns:p14="http://schemas.microsoft.com/office/powerpoint/2010/main" val="1043873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1005C7-E2A0-4C11-BBE8-6ABACC0F6F53}"/>
              </a:ext>
            </a:extLst>
          </p:cNvPr>
          <p:cNvSpPr>
            <a:spLocks noGrp="1"/>
          </p:cNvSpPr>
          <p:nvPr>
            <p:ph type="title"/>
          </p:nvPr>
        </p:nvSpPr>
        <p:spPr>
          <a:xfrm>
            <a:off x="2039938" y="128588"/>
            <a:ext cx="8874125" cy="750887"/>
          </a:xfrm>
        </p:spPr>
        <p:txBody>
          <a:bodyPr rtlCol="0">
            <a:normAutofit fontScale="90000"/>
          </a:bodyPr>
          <a:lstStyle/>
          <a:p>
            <a:pPr algn="ctr" fontAlgn="auto">
              <a:lnSpc>
                <a:spcPct val="150000"/>
              </a:lnSpc>
              <a:spcAft>
                <a:spcPts val="0"/>
              </a:spcAft>
              <a:defRPr/>
            </a:pPr>
            <a:br>
              <a:rPr lang="pt-BR" dirty="0"/>
            </a:br>
            <a:br>
              <a:rPr lang="pt-BR" dirty="0"/>
            </a:br>
            <a:r>
              <a:rPr lang="pt-BR" altLang="pt-BR" b="1" dirty="0">
                <a:latin typeface="Calibri" pitchFamily="34" charset="0"/>
              </a:rPr>
              <a:t> </a:t>
            </a:r>
            <a:r>
              <a:rPr lang="pt-BR" altLang="pt-BR" sz="4000" b="1" dirty="0">
                <a:latin typeface="Calibri" pitchFamily="34" charset="0"/>
              </a:rPr>
              <a:t>Desconsideração da Personalidade Jurídica</a:t>
            </a:r>
            <a:br>
              <a:rPr lang="pt-BR" altLang="pt-BR" dirty="0">
                <a:latin typeface="Calibri" pitchFamily="34" charset="0"/>
              </a:rPr>
            </a:br>
            <a:br>
              <a:rPr lang="pt-BR" dirty="0"/>
            </a:br>
            <a:endParaRPr lang="pt-BR" dirty="0"/>
          </a:p>
        </p:txBody>
      </p:sp>
      <p:sp>
        <p:nvSpPr>
          <p:cNvPr id="3" name="Espaço Reservado para Conteúdo 2">
            <a:extLst>
              <a:ext uri="{FF2B5EF4-FFF2-40B4-BE49-F238E27FC236}">
                <a16:creationId xmlns:a16="http://schemas.microsoft.com/office/drawing/2014/main" id="{35C52636-1919-44D8-94BC-8F9B635C8796}"/>
              </a:ext>
            </a:extLst>
          </p:cNvPr>
          <p:cNvSpPr>
            <a:spLocks noGrp="1"/>
          </p:cNvSpPr>
          <p:nvPr>
            <p:ph idx="1"/>
          </p:nvPr>
        </p:nvSpPr>
        <p:spPr>
          <a:xfrm>
            <a:off x="2122488" y="1160463"/>
            <a:ext cx="9494837" cy="5016500"/>
          </a:xfrm>
        </p:spPr>
        <p:txBody>
          <a:bodyPr rtlCol="0">
            <a:normAutofit lnSpcReduction="10000"/>
          </a:bodyPr>
          <a:lstStyle/>
          <a:p>
            <a:pPr fontAlgn="auto">
              <a:spcAft>
                <a:spcPts val="0"/>
              </a:spcAft>
              <a:defRPr/>
            </a:pPr>
            <a:r>
              <a:rPr lang="pt-BR" sz="4000" b="1" dirty="0"/>
              <a:t>MANOEL ANTONIO TEIXEIRA FILHO</a:t>
            </a:r>
          </a:p>
          <a:p>
            <a:pPr algn="just" fontAlgn="auto">
              <a:spcAft>
                <a:spcPts val="0"/>
              </a:spcAft>
              <a:defRPr/>
            </a:pPr>
            <a:r>
              <a:rPr lang="pt-BR" sz="4000" i="1" dirty="0"/>
              <a:t>“A jurisprudência trabalhista, desde sempre, construiu um critério objetivo, segundo o qual para a configuração dessa desconsideração é bastante que o devedor não possua bens suficientes para responder à execução”</a:t>
            </a:r>
          </a:p>
          <a:p>
            <a:pPr algn="just" fontAlgn="auto">
              <a:spcAft>
                <a:spcPts val="0"/>
              </a:spcAft>
              <a:defRPr/>
            </a:pPr>
            <a:r>
              <a:rPr lang="pt-BR" sz="4000" dirty="0"/>
              <a:t>Conceito de empregador (art. 2º da CLT): é a </a:t>
            </a:r>
            <a:r>
              <a:rPr lang="pt-BR" sz="4000" b="1" dirty="0"/>
              <a:t>empresa</a:t>
            </a:r>
          </a:p>
        </p:txBody>
      </p:sp>
    </p:spTree>
    <p:extLst>
      <p:ext uri="{BB962C8B-B14F-4D97-AF65-F5344CB8AC3E}">
        <p14:creationId xmlns:p14="http://schemas.microsoft.com/office/powerpoint/2010/main" val="3832742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2770" name="Título 1">
            <a:extLst>
              <a:ext uri="{FF2B5EF4-FFF2-40B4-BE49-F238E27FC236}">
                <a16:creationId xmlns:a16="http://schemas.microsoft.com/office/drawing/2014/main" id="{D9ADCD87-BC64-49C7-8797-C9E3130F8C2E}"/>
              </a:ext>
            </a:extLst>
          </p:cNvPr>
          <p:cNvSpPr>
            <a:spLocks noGrp="1"/>
          </p:cNvSpPr>
          <p:nvPr>
            <p:ph type="ctrTitle"/>
          </p:nvPr>
        </p:nvSpPr>
        <p:spPr>
          <a:xfrm>
            <a:off x="2181225" y="1122363"/>
            <a:ext cx="8486775" cy="2387600"/>
          </a:xfrm>
        </p:spPr>
        <p:txBody>
          <a:bodyPr/>
          <a:lstStyle/>
          <a:p>
            <a:r>
              <a:rPr lang="pt-BR" altLang="pt-BR" b="1"/>
              <a:t>Muito obrigado!</a:t>
            </a:r>
          </a:p>
        </p:txBody>
      </p:sp>
      <p:sp>
        <p:nvSpPr>
          <p:cNvPr id="32771" name="Subtítulo 2">
            <a:extLst>
              <a:ext uri="{FF2B5EF4-FFF2-40B4-BE49-F238E27FC236}">
                <a16:creationId xmlns:a16="http://schemas.microsoft.com/office/drawing/2014/main" id="{B36B3F6C-CD63-4374-8C0C-16563908588E}"/>
              </a:ext>
            </a:extLst>
          </p:cNvPr>
          <p:cNvSpPr>
            <a:spLocks noGrp="1"/>
          </p:cNvSpPr>
          <p:nvPr>
            <p:ph type="subTitle" idx="1"/>
          </p:nvPr>
        </p:nvSpPr>
        <p:spPr>
          <a:xfrm>
            <a:off x="2157413" y="4314825"/>
            <a:ext cx="9342437" cy="942975"/>
          </a:xfrm>
        </p:spPr>
        <p:txBody>
          <a:bodyPr/>
          <a:lstStyle/>
          <a:p>
            <a:r>
              <a:rPr lang="pt-BR" altLang="pt-BR" sz="4400"/>
              <a:t>otavio_pinto@usp.</a:t>
            </a:r>
            <a:r>
              <a:rPr lang="pt-BR" altLang="pt-BR" sz="4400" dirty="0" err="1"/>
              <a:t>br</a:t>
            </a:r>
            <a:endParaRPr lang="pt-BR" altLang="pt-BR" sz="4400" dirty="0"/>
          </a:p>
        </p:txBody>
      </p:sp>
    </p:spTree>
    <p:extLst>
      <p:ext uri="{BB962C8B-B14F-4D97-AF65-F5344CB8AC3E}">
        <p14:creationId xmlns:p14="http://schemas.microsoft.com/office/powerpoint/2010/main" val="188945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F168E-4779-4D71-82D1-63E634FA9BF1}"/>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Legitimidade passiva na execução</a:t>
            </a:r>
            <a:br>
              <a:rPr lang="pt-BR" dirty="0"/>
            </a:br>
            <a:endParaRPr lang="pt-BR" dirty="0"/>
          </a:p>
        </p:txBody>
      </p:sp>
      <p:sp>
        <p:nvSpPr>
          <p:cNvPr id="3" name="Espaço Reservado para Conteúdo 2">
            <a:extLst>
              <a:ext uri="{FF2B5EF4-FFF2-40B4-BE49-F238E27FC236}">
                <a16:creationId xmlns:a16="http://schemas.microsoft.com/office/drawing/2014/main" id="{8829D621-850B-4222-8F30-8D944088063C}"/>
              </a:ext>
            </a:extLst>
          </p:cNvPr>
          <p:cNvSpPr>
            <a:spLocks noGrp="1"/>
          </p:cNvSpPr>
          <p:nvPr>
            <p:ph idx="1"/>
          </p:nvPr>
        </p:nvSpPr>
        <p:spPr>
          <a:xfrm>
            <a:off x="2122488" y="1160463"/>
            <a:ext cx="9494837" cy="5016500"/>
          </a:xfrm>
        </p:spPr>
        <p:txBody>
          <a:bodyPr rtlCol="0">
            <a:normAutofit fontScale="85000" lnSpcReduction="10000"/>
          </a:bodyPr>
          <a:lstStyle/>
          <a:p>
            <a:pPr fontAlgn="auto">
              <a:spcBef>
                <a:spcPts val="0"/>
              </a:spcBef>
              <a:spcAft>
                <a:spcPts val="0"/>
              </a:spcAft>
              <a:defRPr/>
            </a:pPr>
            <a:r>
              <a:rPr lang="pt-BR" sz="3600" b="1" dirty="0"/>
              <a:t>Art. 779 do CPC </a:t>
            </a:r>
          </a:p>
          <a:p>
            <a:pPr marL="0" indent="0" fontAlgn="auto">
              <a:spcBef>
                <a:spcPts val="0"/>
              </a:spcBef>
              <a:spcAft>
                <a:spcPts val="0"/>
              </a:spcAft>
              <a:buNone/>
              <a:defRPr/>
            </a:pPr>
            <a:r>
              <a:rPr lang="pt-BR" sz="3600" dirty="0"/>
              <a:t> </a:t>
            </a:r>
          </a:p>
          <a:p>
            <a:pPr algn="just" fontAlgn="auto">
              <a:spcBef>
                <a:spcPts val="0"/>
              </a:spcBef>
              <a:spcAft>
                <a:spcPts val="0"/>
              </a:spcAft>
              <a:defRPr/>
            </a:pPr>
            <a:r>
              <a:rPr lang="pt-BR" sz="3800" dirty="0"/>
              <a:t>A execução pode ser promovida contra:</a:t>
            </a:r>
          </a:p>
          <a:p>
            <a:pPr algn="just" fontAlgn="auto">
              <a:spcBef>
                <a:spcPts val="0"/>
              </a:spcBef>
              <a:spcAft>
                <a:spcPts val="0"/>
              </a:spcAft>
              <a:defRPr/>
            </a:pPr>
            <a:r>
              <a:rPr lang="pt-BR" sz="3800" dirty="0"/>
              <a:t>I - o devedor, reconhecido como tal no título executivo</a:t>
            </a:r>
          </a:p>
          <a:p>
            <a:pPr algn="just" fontAlgn="auto">
              <a:spcBef>
                <a:spcPts val="0"/>
              </a:spcBef>
              <a:spcAft>
                <a:spcPts val="0"/>
              </a:spcAft>
              <a:defRPr/>
            </a:pPr>
            <a:r>
              <a:rPr lang="pt-BR" sz="3800" dirty="0"/>
              <a:t>II - o espólio, os herdeiros ou os sucessores do devedor</a:t>
            </a:r>
          </a:p>
          <a:p>
            <a:pPr algn="just" fontAlgn="auto">
              <a:spcBef>
                <a:spcPts val="0"/>
              </a:spcBef>
              <a:spcAft>
                <a:spcPts val="0"/>
              </a:spcAft>
              <a:defRPr/>
            </a:pPr>
            <a:r>
              <a:rPr lang="pt-BR" sz="3800" dirty="0"/>
              <a:t>III - o novo devedor que assumiu, com o consentimento do credor, a obrigação resultante do título executivo</a:t>
            </a:r>
          </a:p>
          <a:p>
            <a:pPr algn="just" fontAlgn="auto">
              <a:spcBef>
                <a:spcPts val="0"/>
              </a:spcBef>
              <a:spcAft>
                <a:spcPts val="0"/>
              </a:spcAft>
              <a:defRPr/>
            </a:pPr>
            <a:r>
              <a:rPr lang="pt-BR" sz="3800" dirty="0"/>
              <a:t>IV - o fiador do débito constante em título extrajudicial</a:t>
            </a:r>
          </a:p>
          <a:p>
            <a:pPr algn="just" fontAlgn="auto">
              <a:spcBef>
                <a:spcPts val="0"/>
              </a:spcBef>
              <a:spcAft>
                <a:spcPts val="0"/>
              </a:spcAft>
              <a:defRPr/>
            </a:pPr>
            <a:r>
              <a:rPr lang="pt-BR" sz="3800" dirty="0"/>
              <a:t>V - o responsável titular do bem vinculado por garantia real ao pagamento do débito</a:t>
            </a:r>
          </a:p>
          <a:p>
            <a:pPr algn="just" fontAlgn="auto">
              <a:spcBef>
                <a:spcPts val="0"/>
              </a:spcBef>
              <a:spcAft>
                <a:spcPts val="0"/>
              </a:spcAft>
              <a:defRPr/>
            </a:pPr>
            <a:r>
              <a:rPr lang="pt-BR" sz="3800" dirty="0"/>
              <a:t>VI - o responsável tributário, assim definido em lei</a:t>
            </a:r>
          </a:p>
        </p:txBody>
      </p:sp>
    </p:spTree>
    <p:extLst>
      <p:ext uri="{BB962C8B-B14F-4D97-AF65-F5344CB8AC3E}">
        <p14:creationId xmlns:p14="http://schemas.microsoft.com/office/powerpoint/2010/main" val="196419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F168E-4779-4D71-82D1-63E634FA9BF1}"/>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a:t>
            </a:r>
            <a:br>
              <a:rPr lang="pt-BR" dirty="0"/>
            </a:br>
            <a:endParaRPr lang="pt-BR" dirty="0"/>
          </a:p>
        </p:txBody>
      </p:sp>
      <p:sp>
        <p:nvSpPr>
          <p:cNvPr id="3" name="Espaço Reservado para Conteúdo 2">
            <a:extLst>
              <a:ext uri="{FF2B5EF4-FFF2-40B4-BE49-F238E27FC236}">
                <a16:creationId xmlns:a16="http://schemas.microsoft.com/office/drawing/2014/main" id="{8829D621-850B-4222-8F30-8D944088063C}"/>
              </a:ext>
            </a:extLst>
          </p:cNvPr>
          <p:cNvSpPr>
            <a:spLocks noGrp="1"/>
          </p:cNvSpPr>
          <p:nvPr>
            <p:ph idx="1"/>
          </p:nvPr>
        </p:nvSpPr>
        <p:spPr>
          <a:xfrm>
            <a:off x="2122488" y="1160463"/>
            <a:ext cx="9494837" cy="5016500"/>
          </a:xfrm>
        </p:spPr>
        <p:txBody>
          <a:bodyPr rtlCol="0">
            <a:normAutofit lnSpcReduction="10000"/>
          </a:bodyPr>
          <a:lstStyle/>
          <a:p>
            <a:pPr fontAlgn="auto">
              <a:spcBef>
                <a:spcPts val="0"/>
              </a:spcBef>
              <a:spcAft>
                <a:spcPts val="0"/>
              </a:spcAft>
              <a:defRPr/>
            </a:pPr>
            <a:r>
              <a:rPr lang="pt-BR" sz="3600" b="1" dirty="0"/>
              <a:t>Art. 2º da CLT </a:t>
            </a:r>
            <a:r>
              <a:rPr lang="pt-BR" sz="3600" dirty="0"/>
              <a:t> </a:t>
            </a:r>
          </a:p>
          <a:p>
            <a:pPr algn="just" fontAlgn="auto">
              <a:spcBef>
                <a:spcPts val="0"/>
              </a:spcBef>
              <a:spcAft>
                <a:spcPts val="0"/>
              </a:spcAft>
              <a:defRPr/>
            </a:pPr>
            <a:r>
              <a:rPr lang="pt-BR" sz="3600" dirty="0"/>
              <a:t>§ 2º - Sempre que uma ou mais empresas, tendo, embora, cada uma delas, personalidade jurídica própria, estiverem sob a direção, controle ou administração de outra, ou ainda quando, mesmo guardando cada uma sua autonomia, integrem grupo econômico, serão responsáveis solidariamente pelas obrigações decorrentes da relação de emprego </a:t>
            </a:r>
            <a:r>
              <a:rPr lang="pt-BR" sz="3600" b="1" dirty="0"/>
              <a:t>(alterada a redação)</a:t>
            </a:r>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345419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07966-E09F-4755-8B15-78C7BC9B8F5E}"/>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a:t>
            </a:r>
            <a:br>
              <a:rPr lang="pt-BR" dirty="0"/>
            </a:br>
            <a:endParaRPr lang="pt-BR" dirty="0"/>
          </a:p>
        </p:txBody>
      </p:sp>
      <p:sp>
        <p:nvSpPr>
          <p:cNvPr id="3" name="Espaço Reservado para Conteúdo 2">
            <a:extLst>
              <a:ext uri="{FF2B5EF4-FFF2-40B4-BE49-F238E27FC236}">
                <a16:creationId xmlns:a16="http://schemas.microsoft.com/office/drawing/2014/main" id="{70A77ED2-7C10-4CB2-94F3-E107E1A84735}"/>
              </a:ext>
            </a:extLst>
          </p:cNvPr>
          <p:cNvSpPr>
            <a:spLocks noGrp="1"/>
          </p:cNvSpPr>
          <p:nvPr>
            <p:ph idx="1"/>
          </p:nvPr>
        </p:nvSpPr>
        <p:spPr>
          <a:xfrm>
            <a:off x="2122488" y="1160463"/>
            <a:ext cx="9494837" cy="5016500"/>
          </a:xfrm>
        </p:spPr>
        <p:txBody>
          <a:bodyPr rtlCol="0">
            <a:noAutofit/>
          </a:bodyPr>
          <a:lstStyle/>
          <a:p>
            <a:pPr algn="just" fontAlgn="auto">
              <a:spcBef>
                <a:spcPts val="0"/>
              </a:spcBef>
              <a:spcAft>
                <a:spcPts val="0"/>
              </a:spcAft>
              <a:defRPr/>
            </a:pPr>
            <a:r>
              <a:rPr lang="pt-BR" sz="3600" b="1" dirty="0"/>
              <a:t>Redação original: </a:t>
            </a:r>
          </a:p>
          <a:p>
            <a:pPr algn="just" fontAlgn="auto">
              <a:spcBef>
                <a:spcPts val="0"/>
              </a:spcBef>
              <a:spcAft>
                <a:spcPts val="0"/>
              </a:spcAft>
              <a:defRPr/>
            </a:pPr>
            <a:r>
              <a:rPr lang="pt-BR" sz="3600" dirty="0"/>
              <a:t>§ 2º - Sempre que uma ou mais empresas, tendo, embora, cada uma delas, personalidade jurídica própria, estiverem sob a direção, controle ou administração de outra, constituindo grupo industrial, comercial ou de qualquer outra atividade econômica, serão, para os efeitos da relação de emprego, solidariamente responsáveis a empresa principal e cada uma das subordinadas</a:t>
            </a:r>
          </a:p>
          <a:p>
            <a:pPr marL="0" indent="0" fontAlgn="auto">
              <a:spcAft>
                <a:spcPts val="0"/>
              </a:spcAft>
              <a:buFont typeface="Arial" panose="020B0604020202020204" pitchFamily="34" charset="0"/>
              <a:buNone/>
              <a:defRPr/>
            </a:pPr>
            <a:endParaRPr lang="pt-BR" sz="3600" dirty="0"/>
          </a:p>
        </p:txBody>
      </p:sp>
    </p:spTree>
    <p:extLst>
      <p:ext uri="{BB962C8B-B14F-4D97-AF65-F5344CB8AC3E}">
        <p14:creationId xmlns:p14="http://schemas.microsoft.com/office/powerpoint/2010/main" val="212530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52C77C-2185-4BA3-BA55-2C90BD6447E2}"/>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a:t>
            </a:r>
            <a:br>
              <a:rPr lang="pt-BR" dirty="0"/>
            </a:br>
            <a:endParaRPr lang="pt-BR" dirty="0"/>
          </a:p>
        </p:txBody>
      </p:sp>
      <p:sp>
        <p:nvSpPr>
          <p:cNvPr id="3" name="Espaço Reservado para Conteúdo 2">
            <a:extLst>
              <a:ext uri="{FF2B5EF4-FFF2-40B4-BE49-F238E27FC236}">
                <a16:creationId xmlns:a16="http://schemas.microsoft.com/office/drawing/2014/main" id="{8A0435D9-67EF-4787-8150-311CAF785321}"/>
              </a:ext>
            </a:extLst>
          </p:cNvPr>
          <p:cNvSpPr>
            <a:spLocks noGrp="1"/>
          </p:cNvSpPr>
          <p:nvPr>
            <p:ph idx="1"/>
          </p:nvPr>
        </p:nvSpPr>
        <p:spPr>
          <a:xfrm>
            <a:off x="2122488" y="1160463"/>
            <a:ext cx="9494837" cy="5016500"/>
          </a:xfrm>
        </p:spPr>
        <p:txBody>
          <a:bodyPr rtlCol="0">
            <a:noAutofit/>
          </a:bodyPr>
          <a:lstStyle/>
          <a:p>
            <a:pPr algn="just" fontAlgn="auto">
              <a:spcBef>
                <a:spcPts val="0"/>
              </a:spcBef>
              <a:spcAft>
                <a:spcPts val="0"/>
              </a:spcAft>
              <a:defRPr/>
            </a:pPr>
            <a:r>
              <a:rPr lang="pt-BR" sz="3600" b="1" dirty="0"/>
              <a:t>Grupo por subordinação</a:t>
            </a:r>
          </a:p>
          <a:p>
            <a:pPr algn="just" fontAlgn="auto">
              <a:spcBef>
                <a:spcPts val="0"/>
              </a:spcBef>
              <a:spcAft>
                <a:spcPts val="0"/>
              </a:spcAft>
              <a:defRPr/>
            </a:pPr>
            <a:r>
              <a:rPr lang="pt-BR" sz="3600" dirty="0"/>
              <a:t>Empresas, com personalidade jurídica própria, que estiverem sob a direção, controle ou administração de outra</a:t>
            </a:r>
          </a:p>
          <a:p>
            <a:pPr algn="just" fontAlgn="auto">
              <a:spcBef>
                <a:spcPts val="0"/>
              </a:spcBef>
              <a:spcAft>
                <a:spcPts val="0"/>
              </a:spcAft>
              <a:buFont typeface="Arial" panose="020B0604020202020204" pitchFamily="34" charset="0"/>
              <a:buNone/>
              <a:defRPr/>
            </a:pPr>
            <a:endParaRPr lang="pt-BR" sz="3600" b="1" dirty="0"/>
          </a:p>
          <a:p>
            <a:pPr algn="just" fontAlgn="auto">
              <a:spcBef>
                <a:spcPts val="0"/>
              </a:spcBef>
              <a:spcAft>
                <a:spcPts val="0"/>
              </a:spcAft>
              <a:defRPr/>
            </a:pPr>
            <a:r>
              <a:rPr lang="pt-BR" sz="3600" b="1" dirty="0"/>
              <a:t>Grupo por coordenação</a:t>
            </a:r>
          </a:p>
          <a:p>
            <a:pPr algn="just" fontAlgn="auto">
              <a:spcBef>
                <a:spcPts val="0"/>
              </a:spcBef>
              <a:spcAft>
                <a:spcPts val="0"/>
              </a:spcAft>
              <a:defRPr/>
            </a:pPr>
            <a:r>
              <a:rPr lang="pt-BR" sz="3600" dirty="0"/>
              <a:t>Empresas que, mesmo guardando cada uma sua autonomia, integram grupo econômico</a:t>
            </a:r>
          </a:p>
          <a:p>
            <a:pPr marL="0" indent="0" fontAlgn="auto">
              <a:spcAft>
                <a:spcPts val="0"/>
              </a:spcAft>
              <a:buFont typeface="Arial" panose="020B0604020202020204" pitchFamily="34" charset="0"/>
              <a:buNone/>
              <a:defRPr/>
            </a:pPr>
            <a:endParaRPr lang="pt-BR" sz="3600" dirty="0"/>
          </a:p>
        </p:txBody>
      </p:sp>
    </p:spTree>
    <p:extLst>
      <p:ext uri="{BB962C8B-B14F-4D97-AF65-F5344CB8AC3E}">
        <p14:creationId xmlns:p14="http://schemas.microsoft.com/office/powerpoint/2010/main" val="8842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8FAC7-55F6-45E8-8066-398933435BF2}"/>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a:t>
            </a:r>
            <a:br>
              <a:rPr lang="pt-BR" dirty="0"/>
            </a:br>
            <a:endParaRPr lang="pt-BR" dirty="0"/>
          </a:p>
        </p:txBody>
      </p:sp>
      <p:sp>
        <p:nvSpPr>
          <p:cNvPr id="3" name="Espaço Reservado para Conteúdo 2">
            <a:extLst>
              <a:ext uri="{FF2B5EF4-FFF2-40B4-BE49-F238E27FC236}">
                <a16:creationId xmlns:a16="http://schemas.microsoft.com/office/drawing/2014/main" id="{9D655F43-72C8-49F5-A1E7-0869A2C2AF23}"/>
              </a:ext>
            </a:extLst>
          </p:cNvPr>
          <p:cNvSpPr>
            <a:spLocks noGrp="1"/>
          </p:cNvSpPr>
          <p:nvPr>
            <p:ph idx="1"/>
          </p:nvPr>
        </p:nvSpPr>
        <p:spPr>
          <a:xfrm>
            <a:off x="2122488" y="962025"/>
            <a:ext cx="9494837" cy="5214938"/>
          </a:xfrm>
        </p:spPr>
        <p:txBody>
          <a:bodyPr rtlCol="0">
            <a:noAutofit/>
          </a:bodyPr>
          <a:lstStyle/>
          <a:p>
            <a:pPr algn="just" fontAlgn="auto">
              <a:spcBef>
                <a:spcPts val="0"/>
              </a:spcBef>
              <a:spcAft>
                <a:spcPts val="0"/>
              </a:spcAft>
              <a:defRPr/>
            </a:pPr>
            <a:r>
              <a:rPr lang="pt-BR" sz="3600" b="1" dirty="0"/>
              <a:t>OCTAVIO BUENO MAGANO</a:t>
            </a:r>
          </a:p>
          <a:p>
            <a:pPr algn="just" fontAlgn="auto">
              <a:spcBef>
                <a:spcPts val="0"/>
              </a:spcBef>
              <a:spcAft>
                <a:spcPts val="0"/>
              </a:spcAft>
              <a:defRPr/>
            </a:pPr>
            <a:r>
              <a:rPr lang="pt-BR" sz="3600" dirty="0"/>
              <a:t>“</a:t>
            </a:r>
            <a:r>
              <a:rPr lang="pt-BR" sz="3600" i="1" dirty="0"/>
              <a:t>Convém relembrar que a Lei do Trabalho Rural, além de prever a existência dos grupos constituídos por </a:t>
            </a:r>
            <a:r>
              <a:rPr lang="pt-BR" sz="3600" b="1" i="1" dirty="0"/>
              <a:t>subordinação</a:t>
            </a:r>
            <a:r>
              <a:rPr lang="pt-BR" sz="3600" i="1" dirty="0"/>
              <a:t> (empresas sob a direção, controle ou administração de outra), abre espaço também para os grupos compostos por </a:t>
            </a:r>
            <a:r>
              <a:rPr lang="pt-BR" sz="3600" b="1" i="1" dirty="0"/>
              <a:t>coordenação</a:t>
            </a:r>
            <a:r>
              <a:rPr lang="pt-BR" sz="3600" i="1" dirty="0"/>
              <a:t>. Isto se depreende da frase onde se diz que o grupo se forma mesmo quando cada uma das empresas que o integram guarde a sua autonomia. Guardar autonomia significa não se submeter a controle</a:t>
            </a:r>
            <a:r>
              <a:rPr lang="pt-BR" sz="3600" dirty="0"/>
              <a:t>”</a:t>
            </a:r>
          </a:p>
          <a:p>
            <a:pPr marL="0" indent="0" fontAlgn="auto">
              <a:spcAft>
                <a:spcPts val="0"/>
              </a:spcAft>
              <a:buFont typeface="Arial" panose="020B0604020202020204" pitchFamily="34" charset="0"/>
              <a:buNone/>
              <a:defRPr/>
            </a:pPr>
            <a:endParaRPr lang="pt-BR" sz="3600" dirty="0"/>
          </a:p>
        </p:txBody>
      </p:sp>
    </p:spTree>
    <p:extLst>
      <p:ext uri="{BB962C8B-B14F-4D97-AF65-F5344CB8AC3E}">
        <p14:creationId xmlns:p14="http://schemas.microsoft.com/office/powerpoint/2010/main" val="1976349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C1434-DF00-46EF-B159-F93F2186E41C}"/>
              </a:ext>
            </a:extLst>
          </p:cNvPr>
          <p:cNvSpPr>
            <a:spLocks noGrp="1"/>
          </p:cNvSpPr>
          <p:nvPr>
            <p:ph type="title"/>
          </p:nvPr>
        </p:nvSpPr>
        <p:spPr>
          <a:xfrm>
            <a:off x="2039938" y="128588"/>
            <a:ext cx="8874125" cy="750887"/>
          </a:xfrm>
        </p:spPr>
        <p:txBody>
          <a:bodyPr rtlCol="0">
            <a:normAutofit fontScale="90000"/>
          </a:bodyPr>
          <a:lstStyle/>
          <a:p>
            <a:pPr algn="ctr" fontAlgn="auto">
              <a:spcAft>
                <a:spcPts val="0"/>
              </a:spcAft>
              <a:defRPr/>
            </a:pPr>
            <a:br>
              <a:rPr lang="pt-BR" dirty="0"/>
            </a:br>
            <a:r>
              <a:rPr lang="pt-BR" b="1" dirty="0">
                <a:latin typeface="+mn-lt"/>
              </a:rPr>
              <a:t>Grupo Econômico</a:t>
            </a:r>
            <a:br>
              <a:rPr lang="pt-BR" dirty="0"/>
            </a:br>
            <a:endParaRPr lang="pt-BR" dirty="0"/>
          </a:p>
        </p:txBody>
      </p:sp>
      <p:sp>
        <p:nvSpPr>
          <p:cNvPr id="3" name="Espaço Reservado para Conteúdo 2">
            <a:extLst>
              <a:ext uri="{FF2B5EF4-FFF2-40B4-BE49-F238E27FC236}">
                <a16:creationId xmlns:a16="http://schemas.microsoft.com/office/drawing/2014/main" id="{FA8440D6-D106-4979-9FF2-92E14B3A8C1D}"/>
              </a:ext>
            </a:extLst>
          </p:cNvPr>
          <p:cNvSpPr>
            <a:spLocks noGrp="1"/>
          </p:cNvSpPr>
          <p:nvPr>
            <p:ph idx="1"/>
          </p:nvPr>
        </p:nvSpPr>
        <p:spPr>
          <a:xfrm>
            <a:off x="2122488" y="1160463"/>
            <a:ext cx="9494837" cy="5016500"/>
          </a:xfrm>
        </p:spPr>
        <p:txBody>
          <a:bodyPr rtlCol="0">
            <a:normAutofit/>
          </a:bodyPr>
          <a:lstStyle/>
          <a:p>
            <a:pPr fontAlgn="auto">
              <a:spcBef>
                <a:spcPts val="0"/>
              </a:spcBef>
              <a:spcAft>
                <a:spcPts val="0"/>
              </a:spcAft>
              <a:defRPr/>
            </a:pPr>
            <a:r>
              <a:rPr lang="pt-BR" sz="3200" b="1" dirty="0"/>
              <a:t>Art. 2º da CLT </a:t>
            </a:r>
          </a:p>
          <a:p>
            <a:pPr algn="just" fontAlgn="auto">
              <a:spcBef>
                <a:spcPts val="0"/>
              </a:spcBef>
              <a:spcAft>
                <a:spcPts val="0"/>
              </a:spcAft>
              <a:defRPr/>
            </a:pPr>
            <a:r>
              <a:rPr lang="pt-BR" sz="3200" dirty="0"/>
              <a:t>§ 3º - Não caracteriza grupo econômico a mera identidade de sócios, sendo necessárias, para a configuração do grupo, </a:t>
            </a:r>
            <a:r>
              <a:rPr lang="pt-BR" sz="3200" b="1" dirty="0"/>
              <a:t>a demonstração do interesse integrado, a efetiva comunhão de interesses e a atuação conjunta das empresas dele integrantes</a:t>
            </a:r>
          </a:p>
          <a:p>
            <a:pPr marL="0" indent="0" algn="just" fontAlgn="auto">
              <a:spcBef>
                <a:spcPts val="0"/>
              </a:spcBef>
              <a:spcAft>
                <a:spcPts val="0"/>
              </a:spcAft>
              <a:buFont typeface="Arial" panose="020B0604020202020204" pitchFamily="34" charset="0"/>
              <a:buNone/>
              <a:defRPr/>
            </a:pPr>
            <a:endParaRPr lang="pt-BR" sz="3200" dirty="0"/>
          </a:p>
          <a:p>
            <a:pPr algn="just" fontAlgn="auto">
              <a:spcBef>
                <a:spcPts val="0"/>
              </a:spcBef>
              <a:spcAft>
                <a:spcPts val="0"/>
              </a:spcAft>
              <a:defRPr/>
            </a:pPr>
            <a:r>
              <a:rPr lang="pt-BR" sz="3200" dirty="0"/>
              <a:t>Novos requisitos: existência de interesse integrado, efetiva comunhão de interesses e atuação conjunta</a:t>
            </a:r>
          </a:p>
          <a:p>
            <a:pPr marL="0" indent="0" algn="just" fontAlgn="auto">
              <a:spcBef>
                <a:spcPts val="0"/>
              </a:spcBef>
              <a:spcAft>
                <a:spcPts val="0"/>
              </a:spcAft>
              <a:buFont typeface="Arial" panose="020B0604020202020204" pitchFamily="34" charset="0"/>
              <a:buNone/>
              <a:defRPr/>
            </a:pPr>
            <a:endParaRPr lang="pt-BR" sz="3200" dirty="0"/>
          </a:p>
          <a:p>
            <a:pPr algn="just" fontAlgn="auto">
              <a:spcBef>
                <a:spcPts val="0"/>
              </a:spcBef>
              <a:spcAft>
                <a:spcPts val="0"/>
              </a:spcAft>
              <a:defRPr/>
            </a:pPr>
            <a:endParaRPr lang="pt-BR" sz="3200" dirty="0"/>
          </a:p>
          <a:p>
            <a:pPr fontAlgn="auto">
              <a:spcBef>
                <a:spcPts val="0"/>
              </a:spcBef>
              <a:spcAft>
                <a:spcPts val="0"/>
              </a:spcAft>
              <a:defRPr/>
            </a:pPr>
            <a:endParaRPr lang="pt-BR" sz="3200" dirty="0"/>
          </a:p>
          <a:p>
            <a:pPr algn="just" fontAlgn="auto">
              <a:spcBef>
                <a:spcPts val="0"/>
              </a:spcBef>
              <a:spcAft>
                <a:spcPts val="0"/>
              </a:spcAft>
              <a:defRPr/>
            </a:pPr>
            <a:endParaRPr lang="pt-BR" dirty="0"/>
          </a:p>
          <a:p>
            <a:pPr marL="0" indent="0" fontAlgn="auto">
              <a:spcAft>
                <a:spcPts val="0"/>
              </a:spcAft>
              <a:buFont typeface="Arial" panose="020B0604020202020204" pitchFamily="34" charset="0"/>
              <a:buNone/>
              <a:defRPr/>
            </a:pPr>
            <a:endParaRPr lang="pt-BR" dirty="0"/>
          </a:p>
        </p:txBody>
      </p:sp>
    </p:spTree>
    <p:extLst>
      <p:ext uri="{BB962C8B-B14F-4D97-AF65-F5344CB8AC3E}">
        <p14:creationId xmlns:p14="http://schemas.microsoft.com/office/powerpoint/2010/main" val="425325477"/>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2040</Words>
  <Application>Microsoft Office PowerPoint</Application>
  <PresentationFormat>Widescreen</PresentationFormat>
  <Paragraphs>168</Paragraphs>
  <Slides>32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32</vt:i4>
      </vt:variant>
    </vt:vector>
  </HeadingPairs>
  <TitlesOfParts>
    <vt:vector size="36" baseType="lpstr">
      <vt:lpstr>Arial</vt:lpstr>
      <vt:lpstr>Calibri</vt:lpstr>
      <vt:lpstr>Calibri Light</vt:lpstr>
      <vt:lpstr>Office Theme</vt:lpstr>
      <vt:lpstr>Legitimidade ativa e passiva na execução   Responsabilidade dos sócios e desconsideração da personalidade jurídica  Sucessão empresarial</vt:lpstr>
      <vt:lpstr> Legitimidade ativa na execução </vt:lpstr>
      <vt:lpstr> Legitimidade ativa na execução </vt:lpstr>
      <vt:lpstr> Legitimidade passiva na execução </vt:lpstr>
      <vt:lpstr> Grupo Econômico </vt:lpstr>
      <vt:lpstr> Grupo Econômico </vt:lpstr>
      <vt:lpstr> Grupo Econômico </vt:lpstr>
      <vt:lpstr> Grupo Econômico </vt:lpstr>
      <vt:lpstr> Grupo Econômico </vt:lpstr>
      <vt:lpstr> Grupo Econômico  </vt:lpstr>
      <vt:lpstr> Grupo Econômico e empregador único  </vt:lpstr>
      <vt:lpstr> Grupo Econômico  </vt:lpstr>
      <vt:lpstr> Grupo Econômico  </vt:lpstr>
      <vt:lpstr> Grupo Econômico  </vt:lpstr>
      <vt:lpstr> Grupo Econômico e ônus da prova </vt:lpstr>
      <vt:lpstr> Grupo Econômico e ônus da prova </vt:lpstr>
      <vt:lpstr> Grupo Econômico e ônus da prova </vt:lpstr>
      <vt:lpstr> Grupo Econômico – suspensão de processos </vt:lpstr>
      <vt:lpstr>Sucessão empresarial</vt:lpstr>
      <vt:lpstr>Sucessão empresarial</vt:lpstr>
      <vt:lpstr>Sucessão empresarial</vt:lpstr>
      <vt:lpstr>Sucessão empresarial</vt:lpstr>
      <vt:lpstr> Responsabilidade do sócio </vt:lpstr>
      <vt:lpstr> Responsabilidade do sócio </vt:lpstr>
      <vt:lpstr> Responsabilidade do sócio </vt:lpstr>
      <vt:lpstr>   Desconsideração da Personalidade Jurídica  </vt:lpstr>
      <vt:lpstr>   Desconsideração da Personalidade Jurídica  </vt:lpstr>
      <vt:lpstr>   Desconsideração da Personalidade Jurídica  </vt:lpstr>
      <vt:lpstr>   Desconsideração da Personalidade Jurídica  </vt:lpstr>
      <vt:lpstr>   Desconsideração da Personalidade Jurídica  </vt:lpstr>
      <vt:lpstr>   Desconsideração da Personalidade Jurídica  </vt:lpstr>
      <vt:lpstr>Muito 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RESPONSABILIDADE TRABALHISTA Novo conceito de Grupo Econômico - Identidade de Sócios  Sucessão Trabalhista - Incidente da Desconsideração da Personalidade Jurídica</dc:title>
  <dc:creator>PC01</dc:creator>
  <cp:lastModifiedBy>Otavio Pinto e Silva</cp:lastModifiedBy>
  <cp:revision>8</cp:revision>
  <dcterms:created xsi:type="dcterms:W3CDTF">2018-05-03T11:11:32Z</dcterms:created>
  <dcterms:modified xsi:type="dcterms:W3CDTF">2023-08-23T17:21:57Z</dcterms:modified>
</cp:coreProperties>
</file>