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9" r:id="rId1"/>
  </p:sldMasterIdLst>
  <p:notesMasterIdLst>
    <p:notesMasterId r:id="rId18"/>
  </p:notesMasterIdLst>
  <p:handoutMasterIdLst>
    <p:handoutMasterId r:id="rId19"/>
  </p:handoutMasterIdLst>
  <p:sldIdLst>
    <p:sldId id="440" r:id="rId2"/>
    <p:sldId id="455" r:id="rId3"/>
    <p:sldId id="439" r:id="rId4"/>
    <p:sldId id="487" r:id="rId5"/>
    <p:sldId id="488" r:id="rId6"/>
    <p:sldId id="489" r:id="rId7"/>
    <p:sldId id="494" r:id="rId8"/>
    <p:sldId id="490" r:id="rId9"/>
    <p:sldId id="491" r:id="rId10"/>
    <p:sldId id="493" r:id="rId11"/>
    <p:sldId id="492" r:id="rId12"/>
    <p:sldId id="495" r:id="rId13"/>
    <p:sldId id="496" r:id="rId14"/>
    <p:sldId id="497" r:id="rId15"/>
    <p:sldId id="498" r:id="rId16"/>
    <p:sldId id="486" r:id="rId17"/>
  </p:sldIdLst>
  <p:sldSz cx="9144000" cy="6858000" type="screen4x3"/>
  <p:notesSz cx="7023100" cy="93091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367C52"/>
    <a:srgbClr val="DDDDDD"/>
    <a:srgbClr val="C0C0C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>
        <p:scale>
          <a:sx n="73" d="100"/>
          <a:sy n="73" d="100"/>
        </p:scale>
        <p:origin x="-120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AC7FF78-DE52-4990-A474-5F4B1B4CE5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60" y="0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7" y="4421785"/>
            <a:ext cx="5150273" cy="4189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60" y="8843567"/>
            <a:ext cx="3043343" cy="465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87C7B7-51FE-4E4C-956D-F0D76E5CAE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536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633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048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4491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142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815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666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FB91E-A0DC-4A5F-B463-D7B8E79502D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67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488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352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27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32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680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847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452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87C7B7-51FE-4E4C-956D-F0D76E5CAE1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02736"/>
            <a:ext cx="9144000" cy="114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err="1"/>
              <a:t>Título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2417550"/>
            <a:ext cx="9144000" cy="914400"/>
          </a:xfrm>
          <a:prstGeom prst="rect">
            <a:avLst/>
          </a:prstGeom>
        </p:spPr>
        <p:txBody>
          <a:bodyPr tIns="72000"/>
          <a:lstStyle>
            <a:lvl1pPr marL="0" indent="0" algn="ctr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19609" y="3601054"/>
            <a:ext cx="7704782" cy="62003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defRPr>
            </a:lvl1pPr>
          </a:lstStyle>
          <a:p>
            <a:pPr lvl="0"/>
            <a:r>
              <a:rPr lang="en-US" dirty="0"/>
              <a:t>Aula [] – []/ []/ []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718666" y="4365030"/>
            <a:ext cx="7705725" cy="18002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839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</p:spTree>
    <p:extLst>
      <p:ext uri="{BB962C8B-B14F-4D97-AF65-F5344CB8AC3E}">
        <p14:creationId xmlns:p14="http://schemas.microsoft.com/office/powerpoint/2010/main" val="1106687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87729" y="1222153"/>
            <a:ext cx="8785225" cy="424734"/>
          </a:xfrm>
          <a:prstGeom prst="rect">
            <a:avLst/>
          </a:prstGeom>
        </p:spPr>
        <p:txBody>
          <a:bodyPr anchor="ctr" anchorCtr="0"/>
          <a:lstStyle>
            <a:lvl1pPr marL="0" lvl="0" indent="0" defTabSz="91440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baseline="0">
                <a:solidFill>
                  <a:schemeClr val="tx1">
                    <a:lumMod val="75000"/>
                    <a:lumOff val="2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defTabSz="91440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9pPr>
          </a:lstStyle>
          <a:p>
            <a:pPr lvl="0"/>
            <a:r>
              <a:rPr lang="pt-BR" dirty="0"/>
              <a:t>Aula 03 – Tributação das Pessoas Jurídicas</a:t>
            </a:r>
          </a:p>
        </p:txBody>
      </p:sp>
    </p:spTree>
    <p:extLst>
      <p:ext uri="{BB962C8B-B14F-4D97-AF65-F5344CB8AC3E}">
        <p14:creationId xmlns:p14="http://schemas.microsoft.com/office/powerpoint/2010/main" val="353483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79263" y="1218373"/>
            <a:ext cx="8785225" cy="424733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t-BR" noProof="0" dirty="0"/>
              <a:t>Digite o Título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79262" y="1806200"/>
            <a:ext cx="8785225" cy="4431112"/>
          </a:xfrm>
          <a:prstGeom prst="rect">
            <a:avLst/>
          </a:prstGeo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09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1015386" y="386104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leonardo.branco@usp.br</a:t>
            </a:r>
          </a:p>
          <a:p>
            <a:pPr algn="ctr">
              <a:lnSpc>
                <a:spcPct val="150000"/>
              </a:lnSpc>
              <a:spcAft>
                <a:spcPts val="1800"/>
              </a:spcAft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alexandre.pinto@usp.br</a:t>
            </a: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lang="pt-B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Observação: 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 apresentação foi desenvolvida e atualizada sob a orientação do Prof. Titular Luís Eduardo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partir do material preparado pelos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ex-monitores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Fábio Piovesan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Bozza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Phelippe</a:t>
            </a: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Oliveira.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2490818"/>
            <a:ext cx="9144000" cy="1154206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136671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F2B7900D-0734-4F15-9F08-6F03FB6F6514}" type="datetimeFigureOut">
              <a:rPr lang="pt-BR" smtClean="0"/>
              <a:pPr/>
              <a:t>01/08/2019</a:t>
            </a:fld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9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DEF-0537 – Tributação Direta das Pessoas Jurídicas</a:t>
            </a:r>
            <a:endParaRPr lang="pt-BR" dirty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fld id="{7FFE5E5C-C80A-4D8D-A711-3102A7BA925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38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500" y="-8934"/>
            <a:ext cx="2857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1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-4535"/>
            <a:ext cx="9144000" cy="11393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10"/>
          <p:cNvSpPr txBox="1">
            <a:spLocks noChangeArrowheads="1"/>
          </p:cNvSpPr>
          <p:nvPr userDrawn="1"/>
        </p:nvSpPr>
        <p:spPr bwMode="auto">
          <a:xfrm>
            <a:off x="1346192" y="210347"/>
            <a:ext cx="295275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b="1" dirty="0">
                <a:solidFill>
                  <a:srgbClr val="C00000"/>
                </a:solidFill>
              </a:rPr>
              <a:t>Faculdade de Direito</a:t>
            </a:r>
          </a:p>
          <a:p>
            <a:pPr algn="ctr"/>
            <a:r>
              <a:rPr lang="pt-BR" altLang="pt-BR" sz="1900" b="1" dirty="0">
                <a:solidFill>
                  <a:srgbClr val="C00000"/>
                </a:solidFill>
              </a:rPr>
              <a:t>Universidade de São Paulo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9">
            <a:clrChange>
              <a:clrFrom>
                <a:srgbClr val="7F7F7F"/>
              </a:clrFrom>
              <a:clrTo>
                <a:srgbClr val="7F7F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60" y="142363"/>
            <a:ext cx="885949" cy="88594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8457766" y="6376243"/>
            <a:ext cx="506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fld id="{59CF30BF-4775-471E-A8B3-A5C8E4086D41}" type="slidenum">
              <a:rPr lang="pt-BR" smtClean="0"/>
              <a:pPr lvl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2432661" y="6376243"/>
            <a:ext cx="45156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ctr"/>
            <a:r>
              <a:rPr lang="pt-BR" sz="900" kern="12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Planejamento</a:t>
            </a:r>
            <a:r>
              <a:rPr lang="pt-BR" sz="900" kern="1200" baseline="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Tributário</a:t>
            </a:r>
            <a:r>
              <a:rPr lang="pt-BR" sz="900" kern="12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900" kern="1200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pt-BR" sz="900" kern="12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DEF-0526)</a:t>
            </a:r>
            <a:endParaRPr lang="pt-BR" sz="900" kern="12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9906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sz="1000">
                <a:solidFill>
                  <a:schemeClr val="tx1">
                    <a:tint val="75000"/>
                  </a:schemeClr>
                </a:solidFill>
                <a:ea typeface="Verdan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lvl="0" algn="l"/>
            <a:r>
              <a:rPr lang="pt-BR" sz="900" dirty="0"/>
              <a:t>Faculdade de Direito da USP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538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3" r:id="rId2"/>
    <p:sldLayoutId id="2147483954" r:id="rId3"/>
    <p:sldLayoutId id="2147483951" r:id="rId4"/>
    <p:sldLayoutId id="2147483952" r:id="rId5"/>
    <p:sldLayoutId id="2147483955" r:id="rId6"/>
    <p:sldLayoutId id="21474839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C00026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0" y="1202736"/>
            <a:ext cx="9180513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pt-BR" sz="28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Planejamento tributário (DEF-0526)</a:t>
            </a:r>
          </a:p>
          <a:p>
            <a:pPr algn="ctr" eaLnBrk="1" hangingPunct="1">
              <a:defRPr/>
            </a:pPr>
            <a:endParaRPr lang="pt-BR" sz="2800" b="1" cap="small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Eduardo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Schoueri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052170" y="3601054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01 – </a:t>
            </a:r>
            <a:r>
              <a:rPr lang="pt-B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02/08/2019</a:t>
            </a:r>
            <a:endParaRPr lang="pt-BR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72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Narrativa dos fatos: </a:t>
            </a:r>
            <a:r>
              <a:rPr lang="pt-BR" b="0" dirty="0"/>
              <a:t>a representação gráfica da proposta sugerida ao Sr. Paulo Silva </a:t>
            </a:r>
            <a:r>
              <a:rPr lang="pt-BR" b="0" dirty="0">
                <a:sym typeface="Wingdings" panose="05000000000000000000" pitchFamily="2" charset="2"/>
              </a:rPr>
              <a:t> constituição da PS</a:t>
            </a:r>
            <a:endParaRPr lang="pt-BR" b="0" dirty="0"/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EB72DDE5-6694-4D17-AFA9-36D9A7D59DEA}"/>
              </a:ext>
            </a:extLst>
          </p:cNvPr>
          <p:cNvSpPr/>
          <p:nvPr/>
        </p:nvSpPr>
        <p:spPr>
          <a:xfrm>
            <a:off x="827584" y="2684810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="" xmlns:a16="http://schemas.microsoft.com/office/drawing/2014/main" id="{533B77FD-412F-47E8-96F0-E25CB21F7410}"/>
              </a:ext>
            </a:extLst>
          </p:cNvPr>
          <p:cNvSpPr/>
          <p:nvPr/>
        </p:nvSpPr>
        <p:spPr>
          <a:xfrm>
            <a:off x="2815180" y="2684810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="" xmlns:a16="http://schemas.microsoft.com/office/drawing/2014/main" id="{8E8FEC9F-BA82-43A1-8360-FB45FAE6347D}"/>
              </a:ext>
            </a:extLst>
          </p:cNvPr>
          <p:cNvSpPr/>
          <p:nvPr/>
        </p:nvSpPr>
        <p:spPr>
          <a:xfrm>
            <a:off x="7380312" y="2684810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8" name="Elipse 7">
            <a:extLst>
              <a:ext uri="{FF2B5EF4-FFF2-40B4-BE49-F238E27FC236}">
                <a16:creationId xmlns="" xmlns:a16="http://schemas.microsoft.com/office/drawing/2014/main" id="{E6690E74-A2A5-40D8-87B6-472188BAFC3D}"/>
              </a:ext>
            </a:extLst>
          </p:cNvPr>
          <p:cNvSpPr/>
          <p:nvPr/>
        </p:nvSpPr>
        <p:spPr>
          <a:xfrm>
            <a:off x="5097746" y="2684810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="" xmlns:a16="http://schemas.microsoft.com/office/drawing/2014/main" id="{CC862CCF-05AB-4836-A753-6E05B5C102C1}"/>
              </a:ext>
            </a:extLst>
          </p:cNvPr>
          <p:cNvCxnSpPr>
            <a:cxnSpLocks/>
            <a:stCxn id="5" idx="4"/>
            <a:endCxn id="2" idx="0"/>
          </p:cNvCxnSpPr>
          <p:nvPr/>
        </p:nvCxnSpPr>
        <p:spPr>
          <a:xfrm>
            <a:off x="1439652" y="3764930"/>
            <a:ext cx="3110658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="" xmlns:a16="http://schemas.microsoft.com/office/drawing/2014/main" id="{AB8D6005-1C26-4122-8F22-49EA05985C45}"/>
              </a:ext>
            </a:extLst>
          </p:cNvPr>
          <p:cNvCxnSpPr>
            <a:cxnSpLocks/>
            <a:stCxn id="7" idx="4"/>
            <a:endCxn id="2" idx="0"/>
          </p:cNvCxnSpPr>
          <p:nvPr/>
        </p:nvCxnSpPr>
        <p:spPr>
          <a:xfrm flipH="1">
            <a:off x="4550310" y="3764930"/>
            <a:ext cx="3442070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="" xmlns:a16="http://schemas.microsoft.com/office/drawing/2014/main" id="{87DCADAF-FE71-4C5E-869C-04BC7D560C80}"/>
              </a:ext>
            </a:extLst>
          </p:cNvPr>
          <p:cNvCxnSpPr>
            <a:cxnSpLocks/>
            <a:stCxn id="6" idx="4"/>
            <a:endCxn id="2" idx="0"/>
          </p:cNvCxnSpPr>
          <p:nvPr/>
        </p:nvCxnSpPr>
        <p:spPr>
          <a:xfrm>
            <a:off x="3427248" y="3764930"/>
            <a:ext cx="1123062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="" xmlns:a16="http://schemas.microsoft.com/office/drawing/2014/main" id="{00FE3A45-ABBC-41D0-BA36-630A82231AFC}"/>
              </a:ext>
            </a:extLst>
          </p:cNvPr>
          <p:cNvCxnSpPr>
            <a:cxnSpLocks/>
            <a:stCxn id="8" idx="4"/>
            <a:endCxn id="2" idx="0"/>
          </p:cNvCxnSpPr>
          <p:nvPr/>
        </p:nvCxnSpPr>
        <p:spPr>
          <a:xfrm flipH="1">
            <a:off x="4550310" y="3764930"/>
            <a:ext cx="1159504" cy="153627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3707904" y="5301208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</p:spTree>
    <p:extLst>
      <p:ext uri="{BB962C8B-B14F-4D97-AF65-F5344CB8AC3E}">
        <p14:creationId xmlns:p14="http://schemas.microsoft.com/office/powerpoint/2010/main" val="20743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Narrativa dos fatos:</a:t>
            </a:r>
            <a:r>
              <a:rPr lang="pt-BR" b="0" dirty="0"/>
              <a:t> Sr. Paulo Silva confere bens a título de aumento de capital da PS </a:t>
            </a:r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EB72DDE5-6694-4D17-AFA9-36D9A7D59DEA}"/>
              </a:ext>
            </a:extLst>
          </p:cNvPr>
          <p:cNvSpPr/>
          <p:nvPr/>
        </p:nvSpPr>
        <p:spPr>
          <a:xfrm>
            <a:off x="1417962" y="2334321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1187624" y="4092105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  <p:cxnSp>
        <p:nvCxnSpPr>
          <p:cNvPr id="32" name="Conector reto 31">
            <a:extLst>
              <a:ext uri="{FF2B5EF4-FFF2-40B4-BE49-F238E27FC236}">
                <a16:creationId xmlns="" xmlns:a16="http://schemas.microsoft.com/office/drawing/2014/main" id="{8EE83976-A282-4B22-98B0-A32EC9AE06D5}"/>
              </a:ext>
            </a:extLst>
          </p:cNvPr>
          <p:cNvCxnSpPr>
            <a:cxnSpLocks/>
            <a:stCxn id="5" idx="4"/>
            <a:endCxn id="2" idx="0"/>
          </p:cNvCxnSpPr>
          <p:nvPr/>
        </p:nvCxnSpPr>
        <p:spPr>
          <a:xfrm>
            <a:off x="2030030" y="3414441"/>
            <a:ext cx="0" cy="67766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ipse 37">
            <a:extLst>
              <a:ext uri="{FF2B5EF4-FFF2-40B4-BE49-F238E27FC236}">
                <a16:creationId xmlns="" xmlns:a16="http://schemas.microsoft.com/office/drawing/2014/main" id="{B369591E-5F21-47B7-8E12-AD54F1C843B2}"/>
              </a:ext>
            </a:extLst>
          </p:cNvPr>
          <p:cNvSpPr/>
          <p:nvPr/>
        </p:nvSpPr>
        <p:spPr>
          <a:xfrm>
            <a:off x="3102774" y="2367609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="" xmlns:a16="http://schemas.microsoft.com/office/drawing/2014/main" id="{3E0CC0C2-808D-468A-A4A7-15D6C9239579}"/>
              </a:ext>
            </a:extLst>
          </p:cNvPr>
          <p:cNvSpPr/>
          <p:nvPr/>
        </p:nvSpPr>
        <p:spPr>
          <a:xfrm>
            <a:off x="7667906" y="2367609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="" xmlns:a16="http://schemas.microsoft.com/office/drawing/2014/main" id="{1B89A7D8-5B55-4A35-9847-39F760309385}"/>
              </a:ext>
            </a:extLst>
          </p:cNvPr>
          <p:cNvSpPr/>
          <p:nvPr/>
        </p:nvSpPr>
        <p:spPr>
          <a:xfrm>
            <a:off x="5385340" y="2367609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="" xmlns:a16="http://schemas.microsoft.com/office/drawing/2014/main" id="{9ED4257C-0913-4569-A44B-4A6E3C1D3C81}"/>
              </a:ext>
            </a:extLst>
          </p:cNvPr>
          <p:cNvCxnSpPr>
            <a:cxnSpLocks/>
            <a:stCxn id="39" idx="4"/>
            <a:endCxn id="2" idx="0"/>
          </p:cNvCxnSpPr>
          <p:nvPr/>
        </p:nvCxnSpPr>
        <p:spPr>
          <a:xfrm flipH="1">
            <a:off x="2030030" y="3447729"/>
            <a:ext cx="6249944" cy="6443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="" xmlns:a16="http://schemas.microsoft.com/office/drawing/2014/main" id="{AAA54966-D980-4E02-91A4-5C3D63D9FF06}"/>
              </a:ext>
            </a:extLst>
          </p:cNvPr>
          <p:cNvCxnSpPr>
            <a:cxnSpLocks/>
            <a:stCxn id="38" idx="4"/>
            <a:endCxn id="2" idx="0"/>
          </p:cNvCxnSpPr>
          <p:nvPr/>
        </p:nvCxnSpPr>
        <p:spPr>
          <a:xfrm flipH="1">
            <a:off x="2030030" y="3447729"/>
            <a:ext cx="1684812" cy="6443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="" xmlns:a16="http://schemas.microsoft.com/office/drawing/2014/main" id="{0DF92EE8-EF4E-4516-82F4-69D844B69639}"/>
              </a:ext>
            </a:extLst>
          </p:cNvPr>
          <p:cNvCxnSpPr>
            <a:cxnSpLocks/>
            <a:stCxn id="40" idx="4"/>
            <a:endCxn id="2" idx="0"/>
          </p:cNvCxnSpPr>
          <p:nvPr/>
        </p:nvCxnSpPr>
        <p:spPr>
          <a:xfrm flipH="1">
            <a:off x="2030030" y="3447729"/>
            <a:ext cx="3967378" cy="64437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eta: Curva para a Direita 46">
            <a:extLst>
              <a:ext uri="{FF2B5EF4-FFF2-40B4-BE49-F238E27FC236}">
                <a16:creationId xmlns="" xmlns:a16="http://schemas.microsoft.com/office/drawing/2014/main" id="{34A6EF89-C4D2-4D77-A4F1-A00664E02149}"/>
              </a:ext>
            </a:extLst>
          </p:cNvPr>
          <p:cNvSpPr/>
          <p:nvPr/>
        </p:nvSpPr>
        <p:spPr>
          <a:xfrm>
            <a:off x="467552" y="2780928"/>
            <a:ext cx="720072" cy="1901541"/>
          </a:xfrm>
          <a:prstGeom prst="curved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8" name="Elipse 47">
            <a:extLst>
              <a:ext uri="{FF2B5EF4-FFF2-40B4-BE49-F238E27FC236}">
                <a16:creationId xmlns="" xmlns:a16="http://schemas.microsoft.com/office/drawing/2014/main" id="{D16A1CB5-EFB1-4206-B639-2F1E8C340639}"/>
              </a:ext>
            </a:extLst>
          </p:cNvPr>
          <p:cNvSpPr/>
          <p:nvPr/>
        </p:nvSpPr>
        <p:spPr>
          <a:xfrm>
            <a:off x="1417961" y="5403282"/>
            <a:ext cx="1224137" cy="112326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Imóveis</a:t>
            </a:r>
          </a:p>
        </p:txBody>
      </p:sp>
      <p:cxnSp>
        <p:nvCxnSpPr>
          <p:cNvPr id="49" name="Conector reto 48">
            <a:extLst>
              <a:ext uri="{FF2B5EF4-FFF2-40B4-BE49-F238E27FC236}">
                <a16:creationId xmlns="" xmlns:a16="http://schemas.microsoft.com/office/drawing/2014/main" id="{AD6426FB-B50E-4621-A6E3-6EC4737E5B35}"/>
              </a:ext>
            </a:extLst>
          </p:cNvPr>
          <p:cNvCxnSpPr>
            <a:cxnSpLocks/>
            <a:stCxn id="2" idx="2"/>
            <a:endCxn id="48" idx="0"/>
          </p:cNvCxnSpPr>
          <p:nvPr/>
        </p:nvCxnSpPr>
        <p:spPr>
          <a:xfrm>
            <a:off x="2030030" y="5172225"/>
            <a:ext cx="0" cy="23105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 sz="1800" b="1">
                <a:solidFill>
                  <a:srgbClr val="595959"/>
                </a:solidFill>
                <a:cs typeface="Times New Roman" panose="02020603050405020304" pitchFamily="18" charset="0"/>
              </a:defRPr>
            </a:lvl1pPr>
          </a:lstStyle>
          <a:p>
            <a:r>
              <a:rPr lang="pt-BR" dirty="0"/>
              <a:t>Narrativa dos fatos:</a:t>
            </a:r>
            <a:r>
              <a:rPr lang="pt-BR" b="0" dirty="0"/>
              <a:t> doação das quotas da PS pelo Sr. Paulo Silva aos filhos </a:t>
            </a:r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EB72DDE5-6694-4D17-AFA9-36D9A7D59DEA}"/>
              </a:ext>
            </a:extLst>
          </p:cNvPr>
          <p:cNvSpPr/>
          <p:nvPr/>
        </p:nvSpPr>
        <p:spPr>
          <a:xfrm>
            <a:off x="634423" y="2367609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="" xmlns:a16="http://schemas.microsoft.com/office/drawing/2014/main" id="{97DF78AF-2A61-4DAF-B044-692E6D3B7338}"/>
              </a:ext>
            </a:extLst>
          </p:cNvPr>
          <p:cNvSpPr/>
          <p:nvPr/>
        </p:nvSpPr>
        <p:spPr>
          <a:xfrm>
            <a:off x="5155003" y="3933203"/>
            <a:ext cx="1684812" cy="1080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</a:p>
        </p:txBody>
      </p:sp>
      <p:sp>
        <p:nvSpPr>
          <p:cNvPr id="38" name="Elipse 37">
            <a:extLst>
              <a:ext uri="{FF2B5EF4-FFF2-40B4-BE49-F238E27FC236}">
                <a16:creationId xmlns="" xmlns:a16="http://schemas.microsoft.com/office/drawing/2014/main" id="{B369591E-5F21-47B7-8E12-AD54F1C843B2}"/>
              </a:ext>
            </a:extLst>
          </p:cNvPr>
          <p:cNvSpPr/>
          <p:nvPr/>
        </p:nvSpPr>
        <p:spPr>
          <a:xfrm>
            <a:off x="3102774" y="2367609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="" xmlns:a16="http://schemas.microsoft.com/office/drawing/2014/main" id="{3E0CC0C2-808D-468A-A4A7-15D6C9239579}"/>
              </a:ext>
            </a:extLst>
          </p:cNvPr>
          <p:cNvSpPr/>
          <p:nvPr/>
        </p:nvSpPr>
        <p:spPr>
          <a:xfrm>
            <a:off x="7667906" y="2367609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="" xmlns:a16="http://schemas.microsoft.com/office/drawing/2014/main" id="{1B89A7D8-5B55-4A35-9847-39F760309385}"/>
              </a:ext>
            </a:extLst>
          </p:cNvPr>
          <p:cNvSpPr/>
          <p:nvPr/>
        </p:nvSpPr>
        <p:spPr>
          <a:xfrm>
            <a:off x="5385340" y="2367609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41" name="Conector reto 40">
            <a:extLst>
              <a:ext uri="{FF2B5EF4-FFF2-40B4-BE49-F238E27FC236}">
                <a16:creationId xmlns="" xmlns:a16="http://schemas.microsoft.com/office/drawing/2014/main" id="{9ED4257C-0913-4569-A44B-4A6E3C1D3C81}"/>
              </a:ext>
            </a:extLst>
          </p:cNvPr>
          <p:cNvCxnSpPr>
            <a:cxnSpLocks/>
            <a:stCxn id="39" idx="4"/>
            <a:endCxn id="2" idx="0"/>
          </p:cNvCxnSpPr>
          <p:nvPr/>
        </p:nvCxnSpPr>
        <p:spPr>
          <a:xfrm flipH="1">
            <a:off x="5997409" y="3447729"/>
            <a:ext cx="2282565" cy="48547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="" xmlns:a16="http://schemas.microsoft.com/office/drawing/2014/main" id="{AAA54966-D980-4E02-91A4-5C3D63D9FF06}"/>
              </a:ext>
            </a:extLst>
          </p:cNvPr>
          <p:cNvCxnSpPr>
            <a:cxnSpLocks/>
            <a:stCxn id="38" idx="4"/>
            <a:endCxn id="2" idx="0"/>
          </p:cNvCxnSpPr>
          <p:nvPr/>
        </p:nvCxnSpPr>
        <p:spPr>
          <a:xfrm>
            <a:off x="3714842" y="3447729"/>
            <a:ext cx="2282567" cy="48547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>
            <a:extLst>
              <a:ext uri="{FF2B5EF4-FFF2-40B4-BE49-F238E27FC236}">
                <a16:creationId xmlns="" xmlns:a16="http://schemas.microsoft.com/office/drawing/2014/main" id="{0DF92EE8-EF4E-4516-82F4-69D844B69639}"/>
              </a:ext>
            </a:extLst>
          </p:cNvPr>
          <p:cNvCxnSpPr>
            <a:cxnSpLocks/>
            <a:stCxn id="40" idx="4"/>
            <a:endCxn id="2" idx="0"/>
          </p:cNvCxnSpPr>
          <p:nvPr/>
        </p:nvCxnSpPr>
        <p:spPr>
          <a:xfrm>
            <a:off x="5997408" y="3447729"/>
            <a:ext cx="1" cy="485474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>
            <a:extLst>
              <a:ext uri="{FF2B5EF4-FFF2-40B4-BE49-F238E27FC236}">
                <a16:creationId xmlns="" xmlns:a16="http://schemas.microsoft.com/office/drawing/2014/main" id="{D16A1CB5-EFB1-4206-B639-2F1E8C340639}"/>
              </a:ext>
            </a:extLst>
          </p:cNvPr>
          <p:cNvSpPr/>
          <p:nvPr/>
        </p:nvSpPr>
        <p:spPr>
          <a:xfrm>
            <a:off x="5385340" y="5301208"/>
            <a:ext cx="1224137" cy="112326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Imóveis</a:t>
            </a:r>
          </a:p>
        </p:txBody>
      </p:sp>
      <p:cxnSp>
        <p:nvCxnSpPr>
          <p:cNvPr id="49" name="Conector reto 48">
            <a:extLst>
              <a:ext uri="{FF2B5EF4-FFF2-40B4-BE49-F238E27FC236}">
                <a16:creationId xmlns="" xmlns:a16="http://schemas.microsoft.com/office/drawing/2014/main" id="{AD6426FB-B50E-4621-A6E3-6EC4737E5B35}"/>
              </a:ext>
            </a:extLst>
          </p:cNvPr>
          <p:cNvCxnSpPr>
            <a:cxnSpLocks/>
            <a:stCxn id="2" idx="2"/>
            <a:endCxn id="48" idx="0"/>
          </p:cNvCxnSpPr>
          <p:nvPr/>
        </p:nvCxnSpPr>
        <p:spPr>
          <a:xfrm>
            <a:off x="5997409" y="5013323"/>
            <a:ext cx="0" cy="28788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2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para discussão: </a:t>
            </a:r>
          </a:p>
          <a:p>
            <a:pPr algn="just"/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</a:p>
          <a:p>
            <a:pPr marL="1243013" lvl="0" indent="-342900" algn="just"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da incidência do ITBI sobre (i) a transmissão dos bens imóveis diretamente pelo Sr. Paulo Silva para seus herdeiros, e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a transmissão de bens imóveis por meio de conferência ao capital social de pessoa jurídica</a:t>
            </a:r>
          </a:p>
          <a:p>
            <a:pPr marL="1243013" lvl="0" indent="-342900" algn="just"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da tributação dos rendimentos de locação tanto na pessoa física quanto na pessoa jurídica</a:t>
            </a:r>
          </a:p>
          <a:p>
            <a:pPr marL="1243013" lvl="0" indent="-342900" algn="just"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Análise da tributação do eventual ganho de capital na venda de imóveis tanto na pessoa física quanto na pessoa jurídica</a:t>
            </a:r>
          </a:p>
          <a:p>
            <a:pPr marL="900113" lvl="0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Questões para discussão: </a:t>
            </a:r>
          </a:p>
          <a:p>
            <a:pPr algn="just"/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  <a:endParaRPr lang="pt-BR" sz="15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 startAt="4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da incidência do ITCMD sobre (i) a transmissão dos bens imóveis diretamente pelo Sr. Paulo Silva para seus herdeiros no caso de seu falecimento, e (</a:t>
            </a:r>
            <a:r>
              <a:rPr lang="pt-BR" sz="1800" dirty="0" err="1">
                <a:solidFill>
                  <a:srgbClr val="595959"/>
                </a:solidFill>
                <a:cs typeface="Times New Roman" panose="02020603050405020304" pitchFamily="18" charset="0"/>
              </a:rPr>
              <a:t>ii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) a transmissão das quotas da pessoa jurídica pelo Sr. Paulo Silva para seus herdeiros</a:t>
            </a:r>
          </a:p>
          <a:p>
            <a:pPr marL="1243013" lvl="0" indent="-342900" algn="just">
              <a:buAutoNum type="arabicParenR" startAt="4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 startAt="4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Consulte a legislação de, pelo menos, dois outros Estados com relação à base de cálculo do ITCMD no caso de doação de quotas de sociedades, e faça a comparação com a legislação paulista</a:t>
            </a:r>
          </a:p>
          <a:p>
            <a:pPr marL="1243013" lvl="0" indent="-342900" algn="just">
              <a:buAutoNum type="arabicParenR" startAt="4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AutoNum type="arabicParenR" startAt="4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Reflita sobre os possíveis questionamentos das autoridades fiscais com relação à estrutura proposta pelo amigo do Sr. Paulo da Silva</a:t>
            </a: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7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Orientações gerais e questões para os estudos de caso (pontos de avaliação): </a:t>
            </a:r>
          </a:p>
          <a:p>
            <a:pPr algn="just"/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  <a:endParaRPr lang="pt-BR" sz="15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Investigar o enquadramento das operações narradas nas competências constitucionais conferidas à União, aos Estados e aos Municípios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Investigar o tratamento dado pela legislação específica de cada tributo envolvido na operação conforme a competência de cada ente tributante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Pesquisa de precedentes sobre operações similares e identificação de eventuais elementos de distinção entre o caso analisado e aqueles que supostamente serviram de base à formação da jurisprudência sobre o tema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Análise e seleção de suporte doutrinário às propostas de solução apresentada pelo grupo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r>
              <a:rPr lang="pt-BR" sz="1700" dirty="0">
                <a:solidFill>
                  <a:srgbClr val="595959"/>
                </a:solidFill>
                <a:cs typeface="Times New Roman" panose="02020603050405020304" pitchFamily="18" charset="0"/>
              </a:rPr>
              <a:t>Levantamento de comentários, reflexões e questionamentos para debate em sala de aula</a:t>
            </a: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1243013" lvl="0" indent="-342900" algn="just">
              <a:buFont typeface="Wingdings" panose="05000000000000000000" pitchFamily="2" charset="2"/>
              <a:buChar char="Ø"/>
            </a:pPr>
            <a:endParaRPr lang="pt-BR" sz="17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4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052171" y="2495065"/>
            <a:ext cx="7076169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ctr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pt-B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015386" y="4284618"/>
            <a:ext cx="7149737" cy="2290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840" tIns="35920" rIns="71840" bIns="35920" anchor="t"/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77838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Gustavo Lian Haddad / glhaddad@usp.br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Diego Aubin Miguita / dmiguita@vbso.com.br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1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pt-B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Apresentação atualizada pelos monitores em </a:t>
            </a: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de 2019</a:t>
            </a:r>
            <a:endParaRPr lang="pt-BR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4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338690"/>
              </p:ext>
            </p:extLst>
          </p:nvPr>
        </p:nvGraphicFramePr>
        <p:xfrm>
          <a:off x="611560" y="1484784"/>
          <a:ext cx="7848872" cy="245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31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57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583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Introdução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3619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Metodologia da disciplina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Caso 0: exemplificando a dinâmica da disciplina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5472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Narrativa dos fatos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06-12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5472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Questões para discussão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5834"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kern="1200" cap="all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Orientações gerais e questões para os estudos de caso (pontos de avaliação)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0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38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Enfoque pragmático a respeito dos limites do planejamento tributário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parte-se do estudo de casos para os fundamentos teóricos em discussão na atualidade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Participação ativa, pesquisas e auto estudo dos alunos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espera-se que o aluno desenvolva o senso crítico, a capacidade de pesquisas e a interação em grupo como ferramentas de aprendizado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Material de apoio e orientação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para cada caso a ser estudado, será disponibilizado (Moodle) uma série de arquivos cuidadosamente selecionados para a orientação dos alunos;  adicionalmente, os monitores estarão à disposição para esclarecimentos de dúvidas e orientações adicionais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Metodologia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12665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Dinâmica das aulas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Três casos analisados ao longo da disciplina e um caso final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Cada caso será abordado em duas aulas:</a:t>
            </a:r>
          </a:p>
          <a:p>
            <a:pPr marL="12573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1ª aula: exposição dos fatos do caso aos alunos e discussão com a turma sobre questões relevantes que deverão ser analisadas</a:t>
            </a:r>
          </a:p>
          <a:p>
            <a:pPr marL="12573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2ª aula: os grupos sorteados farão a apresentação da solução proposta; os grupos que não forem sorteados para apresentar enviarão, via Moodle, um relatório fundamentado com comentários e com a apresentação de alternativa(s) de planejamento para o caso / professores e monitores farão os comentários e intervenções pertinentes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Será aplicada uma prova individual ao final da disciplina</a:t>
            </a:r>
          </a:p>
          <a:p>
            <a:pPr marL="125730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Metodologia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1877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46231" y="1806200"/>
            <a:ext cx="8806181" cy="4513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Descrição dos fatos do caso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: material disponibilizado no Moodle (excepcionalmente, na aula de hoje (Caso 0), circulado em classe)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 que será o estudo de caso?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Pessoas físicas ou jurídicas buscarão assessoria jurídico-tributária para lidar com situações ou propostas de estruturação de negócios que surgirão para sua avaliação; como assessores legais, o papel de cada grupo será o de sugerir propostas de implementação de planejamento tributário, indicando os fundamentos jurídicos, riscos envolvidos e precedentes relacionados ao tema em debate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O que deve ser feito por cada aluno?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Embora as apresentações e relatórios sejam apresentados em grupo, deverá haver empenho individual na atividade de pesquisa de doutrina e jurisprudência, levantamento de questões e interação com os monitores da disciplina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Metodologia da disciplina</a:t>
            </a:r>
          </a:p>
        </p:txBody>
      </p:sp>
    </p:spTree>
    <p:extLst>
      <p:ext uri="{BB962C8B-B14F-4D97-AF65-F5344CB8AC3E}">
        <p14:creationId xmlns:p14="http://schemas.microsoft.com/office/powerpoint/2010/main" val="2432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o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Sr. Paulo Silva, 93 anos, é proprietário de diversos imóveis no Município de São Paulo.  Alguns estão destinados à venda; outros, à locação</a:t>
            </a: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1EBCBC58-23AC-4234-BB1A-D3534DE6B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408728"/>
              </p:ext>
            </p:extLst>
          </p:nvPr>
        </p:nvGraphicFramePr>
        <p:xfrm>
          <a:off x="467544" y="2852936"/>
          <a:ext cx="8352926" cy="2304256"/>
        </p:xfrm>
        <a:graphic>
          <a:graphicData uri="http://schemas.openxmlformats.org/drawingml/2006/table">
            <a:tbl>
              <a:tblPr/>
              <a:tblGrid>
                <a:gridCol w="2563771">
                  <a:extLst>
                    <a:ext uri="{9D8B030D-6E8A-4147-A177-3AD203B41FA5}">
                      <a16:colId xmlns="" xmlns:a16="http://schemas.microsoft.com/office/drawing/2014/main" val="1907845496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3578911849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3126294530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953771373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4294142156"/>
                    </a:ext>
                  </a:extLst>
                </a:gridCol>
                <a:gridCol w="1157831">
                  <a:extLst>
                    <a:ext uri="{9D8B030D-6E8A-4147-A177-3AD203B41FA5}">
                      <a16:colId xmlns="" xmlns:a16="http://schemas.microsoft.com/office/drawing/2014/main" val="394916317"/>
                    </a:ext>
                  </a:extLst>
                </a:gridCol>
              </a:tblGrid>
              <a:tr h="9855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Imóvel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Destinação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Rendimento Anual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Declaração (custo de aquisição)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Valor de Mercado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Data de Aquisição do Imóvel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956555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Conjunto Comercial nos Jardins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Locação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R$700.000,00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R$1.600.000,00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23/06/2002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4279569"/>
                  </a:ext>
                </a:extLst>
              </a:tr>
              <a:tr h="27762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Casa em Moema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R$150.000,00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R$3.400.000,00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01/02/1968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5806645"/>
                  </a:ext>
                </a:extLst>
              </a:tr>
              <a:tr h="47195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Conjunto Comercial na Marginal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R$800.000,00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R$5.500.000,00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31/07/2005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9512901"/>
                  </a:ext>
                </a:extLst>
              </a:tr>
              <a:tr h="29150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Apartamento em Pinheiros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R$750.000,00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R$900.000,00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14/09/2016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46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6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1368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representação gráfica dos ativos detidos pelo Sr. Paulo Silva</a:t>
            </a:r>
          </a:p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542925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="" xmlns:a16="http://schemas.microsoft.com/office/drawing/2014/main" id="{905366FC-6DDD-4247-9EB3-C504723DFBF7}"/>
              </a:ext>
            </a:extLst>
          </p:cNvPr>
          <p:cNvSpPr/>
          <p:nvPr/>
        </p:nvSpPr>
        <p:spPr>
          <a:xfrm>
            <a:off x="3873115" y="2758243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="" xmlns:a16="http://schemas.microsoft.com/office/drawing/2014/main" id="{937DC628-AA53-40C7-9CD3-D7411C299D8E}"/>
              </a:ext>
            </a:extLst>
          </p:cNvPr>
          <p:cNvCxnSpPr>
            <a:cxnSpLocks/>
            <a:stCxn id="5" idx="4"/>
            <a:endCxn id="11" idx="0"/>
          </p:cNvCxnSpPr>
          <p:nvPr/>
        </p:nvCxnSpPr>
        <p:spPr>
          <a:xfrm flipH="1">
            <a:off x="1784884" y="3838363"/>
            <a:ext cx="2700299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5492F32B-41C3-4021-A488-248C9C7DDA06}"/>
              </a:ext>
            </a:extLst>
          </p:cNvPr>
          <p:cNvSpPr/>
          <p:nvPr/>
        </p:nvSpPr>
        <p:spPr>
          <a:xfrm>
            <a:off x="2973015" y="4537979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Moema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="" xmlns:a16="http://schemas.microsoft.com/office/drawing/2014/main" id="{F8A50DE5-EA3F-47C4-8BB8-3AA956AEE9A5}"/>
              </a:ext>
            </a:extLst>
          </p:cNvPr>
          <p:cNvSpPr/>
          <p:nvPr/>
        </p:nvSpPr>
        <p:spPr>
          <a:xfrm>
            <a:off x="4989239" y="4536852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Pinheiros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="" xmlns:a16="http://schemas.microsoft.com/office/drawing/2014/main" id="{C64212A3-1806-490D-B4CC-0D482D6AAFAE}"/>
              </a:ext>
            </a:extLst>
          </p:cNvPr>
          <p:cNvSpPr/>
          <p:nvPr/>
        </p:nvSpPr>
        <p:spPr>
          <a:xfrm>
            <a:off x="1172815" y="4536852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Jardins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="" xmlns:a16="http://schemas.microsoft.com/office/drawing/2014/main" id="{D7D16FE2-B577-4DF8-8644-1382D33B1C02}"/>
              </a:ext>
            </a:extLst>
          </p:cNvPr>
          <p:cNvSpPr/>
          <p:nvPr/>
        </p:nvSpPr>
        <p:spPr>
          <a:xfrm>
            <a:off x="7020271" y="4514134"/>
            <a:ext cx="1224137" cy="112326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</a:t>
            </a:r>
          </a:p>
        </p:txBody>
      </p:sp>
      <p:cxnSp>
        <p:nvCxnSpPr>
          <p:cNvPr id="13" name="Conector reto 12">
            <a:extLst>
              <a:ext uri="{FF2B5EF4-FFF2-40B4-BE49-F238E27FC236}">
                <a16:creationId xmlns="" xmlns:a16="http://schemas.microsoft.com/office/drawing/2014/main" id="{6BA0A411-994D-40CA-B89C-4767D711C785}"/>
              </a:ext>
            </a:extLst>
          </p:cNvPr>
          <p:cNvCxnSpPr>
            <a:cxnSpLocks/>
            <a:stCxn id="5" idx="4"/>
            <a:endCxn id="9" idx="0"/>
          </p:cNvCxnSpPr>
          <p:nvPr/>
        </p:nvCxnSpPr>
        <p:spPr>
          <a:xfrm flipH="1">
            <a:off x="3585084" y="3838363"/>
            <a:ext cx="900099" cy="69961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="" xmlns:a16="http://schemas.microsoft.com/office/drawing/2014/main" id="{5532F947-E76C-4AC3-A09B-04CA5D5D8AED}"/>
              </a:ext>
            </a:extLst>
          </p:cNvPr>
          <p:cNvCxnSpPr>
            <a:cxnSpLocks/>
            <a:stCxn id="5" idx="4"/>
            <a:endCxn id="10" idx="0"/>
          </p:cNvCxnSpPr>
          <p:nvPr/>
        </p:nvCxnSpPr>
        <p:spPr>
          <a:xfrm>
            <a:off x="4485183" y="3838363"/>
            <a:ext cx="1116125" cy="69848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="" xmlns:a16="http://schemas.microsoft.com/office/drawing/2014/main" id="{74E46D32-D6AE-4803-8FB0-325017840C5E}"/>
              </a:ext>
            </a:extLst>
          </p:cNvPr>
          <p:cNvCxnSpPr>
            <a:cxnSpLocks/>
            <a:stCxn id="5" idx="4"/>
            <a:endCxn id="12" idx="0"/>
          </p:cNvCxnSpPr>
          <p:nvPr/>
        </p:nvCxnSpPr>
        <p:spPr>
          <a:xfrm>
            <a:off x="4485183" y="3838363"/>
            <a:ext cx="3147157" cy="67577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0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72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Sr. Paulo Silva é viúvo e possui três filhos: Luís, Roberto e Eduardo:</a:t>
            </a:r>
          </a:p>
        </p:txBody>
      </p:sp>
      <p:sp>
        <p:nvSpPr>
          <p:cNvPr id="2" name="Elipse 1">
            <a:extLst>
              <a:ext uri="{FF2B5EF4-FFF2-40B4-BE49-F238E27FC236}">
                <a16:creationId xmlns="" xmlns:a16="http://schemas.microsoft.com/office/drawing/2014/main" id="{684440C9-1BB3-4BA1-A08A-2022806B184E}"/>
              </a:ext>
            </a:extLst>
          </p:cNvPr>
          <p:cNvSpPr/>
          <p:nvPr/>
        </p:nvSpPr>
        <p:spPr>
          <a:xfrm>
            <a:off x="3851920" y="2726425"/>
            <a:ext cx="1224136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Paulo Silva</a:t>
            </a:r>
          </a:p>
        </p:txBody>
      </p:sp>
      <p:sp>
        <p:nvSpPr>
          <p:cNvPr id="7" name="Elipse 6">
            <a:extLst>
              <a:ext uri="{FF2B5EF4-FFF2-40B4-BE49-F238E27FC236}">
                <a16:creationId xmlns="" xmlns:a16="http://schemas.microsoft.com/office/drawing/2014/main" id="{F50041EA-8D77-4108-B132-7BF8A86F11A2}"/>
              </a:ext>
            </a:extLst>
          </p:cNvPr>
          <p:cNvSpPr/>
          <p:nvPr/>
        </p:nvSpPr>
        <p:spPr>
          <a:xfrm>
            <a:off x="1135212" y="4902896"/>
            <a:ext cx="1224136" cy="1080120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Luís</a:t>
            </a:r>
          </a:p>
        </p:txBody>
      </p:sp>
      <p:sp>
        <p:nvSpPr>
          <p:cNvPr id="8" name="Elipse 7">
            <a:extLst>
              <a:ext uri="{FF2B5EF4-FFF2-40B4-BE49-F238E27FC236}">
                <a16:creationId xmlns="" xmlns:a16="http://schemas.microsoft.com/office/drawing/2014/main" id="{FC8DA964-6FBA-48A4-A6B9-183F45038FDD}"/>
              </a:ext>
            </a:extLst>
          </p:cNvPr>
          <p:cNvSpPr/>
          <p:nvPr/>
        </p:nvSpPr>
        <p:spPr>
          <a:xfrm>
            <a:off x="6563866" y="4937920"/>
            <a:ext cx="1224136" cy="108012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</a:t>
            </a:r>
          </a:p>
        </p:txBody>
      </p:sp>
      <p:sp>
        <p:nvSpPr>
          <p:cNvPr id="9" name="Elipse 8">
            <a:extLst>
              <a:ext uri="{FF2B5EF4-FFF2-40B4-BE49-F238E27FC236}">
                <a16:creationId xmlns="" xmlns:a16="http://schemas.microsoft.com/office/drawing/2014/main" id="{D5E2626E-FA2E-4F3B-93AA-69271823BF80}"/>
              </a:ext>
            </a:extLst>
          </p:cNvPr>
          <p:cNvSpPr/>
          <p:nvPr/>
        </p:nvSpPr>
        <p:spPr>
          <a:xfrm>
            <a:off x="3847158" y="4937807"/>
            <a:ext cx="1224136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Roberto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="" xmlns:a16="http://schemas.microsoft.com/office/drawing/2014/main" id="{9155D21B-B451-4014-8DFE-B07F965FDE2B}"/>
              </a:ext>
            </a:extLst>
          </p:cNvPr>
          <p:cNvCxnSpPr>
            <a:stCxn id="2" idx="4"/>
            <a:endCxn id="7" idx="0"/>
          </p:cNvCxnSpPr>
          <p:nvPr/>
        </p:nvCxnSpPr>
        <p:spPr>
          <a:xfrm flipH="1">
            <a:off x="1747280" y="3806545"/>
            <a:ext cx="2716708" cy="109635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="" xmlns:a16="http://schemas.microsoft.com/office/drawing/2014/main" id="{991A578C-3DD0-47CE-97F5-D39135193ABE}"/>
              </a:ext>
            </a:extLst>
          </p:cNvPr>
          <p:cNvCxnSpPr>
            <a:cxnSpLocks/>
            <a:stCxn id="2" idx="4"/>
            <a:endCxn id="8" idx="0"/>
          </p:cNvCxnSpPr>
          <p:nvPr/>
        </p:nvCxnSpPr>
        <p:spPr>
          <a:xfrm>
            <a:off x="4463988" y="3806545"/>
            <a:ext cx="2711946" cy="1131375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="" xmlns:a16="http://schemas.microsoft.com/office/drawing/2014/main" id="{5BF824B0-2D3F-44FB-AAE6-83D925EE1435}"/>
              </a:ext>
            </a:extLst>
          </p:cNvPr>
          <p:cNvCxnSpPr>
            <a:cxnSpLocks/>
            <a:stCxn id="2" idx="4"/>
            <a:endCxn id="9" idx="0"/>
          </p:cNvCxnSpPr>
          <p:nvPr/>
        </p:nvCxnSpPr>
        <p:spPr>
          <a:xfrm flipH="1">
            <a:off x="4459226" y="3806545"/>
            <a:ext cx="4762" cy="113126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02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7">
            <a:extLst>
              <a:ext uri="{FF2B5EF4-FFF2-40B4-BE49-F238E27FC236}">
                <a16:creationId xmlns="" xmlns:a16="http://schemas.microsoft.com/office/drawing/2014/main" id="{A25EB79F-DD36-4023-904F-EF2BEAC61760}"/>
              </a:ext>
            </a:extLst>
          </p:cNvPr>
          <p:cNvSpPr txBox="1"/>
          <p:nvPr/>
        </p:nvSpPr>
        <p:spPr>
          <a:xfrm>
            <a:off x="255952" y="1218374"/>
            <a:ext cx="8715329" cy="395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Caso 0: exemplificando a dinâmica da disciplina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="" xmlns:a16="http://schemas.microsoft.com/office/drawing/2014/main" id="{5BEDE923-50E9-4E6D-A35C-7F911B1F1F7D}"/>
              </a:ext>
            </a:extLst>
          </p:cNvPr>
          <p:cNvSpPr txBox="1"/>
          <p:nvPr/>
        </p:nvSpPr>
        <p:spPr>
          <a:xfrm>
            <a:off x="146231" y="1806200"/>
            <a:ext cx="8806181" cy="401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defTabSz="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1800" b="1" dirty="0">
                <a:solidFill>
                  <a:srgbClr val="595959"/>
                </a:solidFill>
                <a:cs typeface="Times New Roman" panose="02020603050405020304" pitchFamily="18" charset="0"/>
              </a:rPr>
              <a:t>Narrativa dos fatos: 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o Sr. Paulo Silva foi aconselhado por um amigo a elaborar um planejamento sucessório, visando à transferência dos imóveis aos seus filhos por meio das seguintes operações</a:t>
            </a:r>
            <a:r>
              <a:rPr lang="pt-BR" sz="1800" dirty="0" smtClean="0">
                <a:solidFill>
                  <a:srgbClr val="595959"/>
                </a:solidFill>
                <a:cs typeface="Times New Roman" panose="02020603050405020304" pitchFamily="18" charset="0"/>
              </a:rPr>
              <a:t>:</a:t>
            </a: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 </a:t>
            </a:r>
            <a:endParaRPr lang="pt-BR" sz="1800" dirty="0" smtClean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buFont typeface="+mj-lt"/>
              <a:buAutoNum type="arabicParenR"/>
            </a:pPr>
            <a:r>
              <a:rPr lang="pt-BR" sz="1800" dirty="0" smtClean="0">
                <a:solidFill>
                  <a:srgbClr val="595959"/>
                </a:solidFill>
                <a:cs typeface="Times New Roman" panose="02020603050405020304" pitchFamily="18" charset="0"/>
              </a:rPr>
              <a:t> a criação de uma pessoa jurídica “PS Administração de Imóveis Ltda.”, sob a forma de sociedade limitada, cujo objeto social abrangesse a atividade imobiliária e cujos sócios fossem o Sr. Paulo Silva e seus filhos;</a:t>
            </a: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lvl="0" algn="just"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conferência dos bens imóveis do Sr. Paulo Silva ao capital da “PS Administração de Imóveis Ltda.” pelo valor que eles constavam na Declaração de Imposto de Renda (DIRPF);</a:t>
            </a:r>
          </a:p>
          <a:p>
            <a:pPr marL="900113" algn="just">
              <a:buFont typeface="+mj-lt"/>
              <a:buAutoNum type="arabicParenR"/>
            </a:pPr>
            <a:endParaRPr lang="pt-BR" sz="1800" dirty="0">
              <a:solidFill>
                <a:srgbClr val="595959"/>
              </a:solidFill>
              <a:cs typeface="Times New Roman" panose="02020603050405020304" pitchFamily="18" charset="0"/>
            </a:endParaRPr>
          </a:p>
          <a:p>
            <a:pPr marL="900113" algn="just">
              <a:buFont typeface="+mj-lt"/>
              <a:buAutoNum type="arabicParenR"/>
            </a:pPr>
            <a:r>
              <a:rPr lang="pt-BR" sz="1800" dirty="0">
                <a:solidFill>
                  <a:srgbClr val="595959"/>
                </a:solidFill>
                <a:cs typeface="Times New Roman" panose="02020603050405020304" pitchFamily="18" charset="0"/>
              </a:rPr>
              <a:t> a transferência das quotas da “PS Administração de Imóveis Ltda.”, detidas pelo Sr. Paulo Silva, aos seus herdeiros mediante doação</a:t>
            </a:r>
          </a:p>
        </p:txBody>
      </p:sp>
    </p:spTree>
    <p:extLst>
      <p:ext uri="{BB962C8B-B14F-4D97-AF65-F5344CB8AC3E}">
        <p14:creationId xmlns:p14="http://schemas.microsoft.com/office/powerpoint/2010/main" val="39236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A5A5A5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9567</TotalTime>
  <Words>868</Words>
  <Application>Microsoft Office PowerPoint</Application>
  <PresentationFormat>Apresentação na tela (4:3)</PresentationFormat>
  <Paragraphs>153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Perdido Brother 's Corporation©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IMPOSTO DE RENDA - PESSOAS FÍSICAS</dc:title>
  <dc:creator>Evandro</dc:creator>
  <cp:lastModifiedBy>Diogo Olm Ferreira - VBSO</cp:lastModifiedBy>
  <cp:revision>699</cp:revision>
  <cp:lastPrinted>2018-04-02T11:30:07Z</cp:lastPrinted>
  <dcterms:created xsi:type="dcterms:W3CDTF">2000-08-13T15:03:49Z</dcterms:created>
  <dcterms:modified xsi:type="dcterms:W3CDTF">2019-08-01T21:35:33Z</dcterms:modified>
</cp:coreProperties>
</file>