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2"/>
  </p:notesMasterIdLst>
  <p:sldIdLst>
    <p:sldId id="256" r:id="rId4"/>
    <p:sldId id="469" r:id="rId5"/>
    <p:sldId id="458" r:id="rId6"/>
    <p:sldId id="470" r:id="rId7"/>
    <p:sldId id="291" r:id="rId8"/>
    <p:sldId id="292" r:id="rId9"/>
    <p:sldId id="257" r:id="rId10"/>
    <p:sldId id="259" r:id="rId11"/>
    <p:sldId id="258" r:id="rId12"/>
    <p:sldId id="268" r:id="rId13"/>
    <p:sldId id="270" r:id="rId14"/>
    <p:sldId id="269" r:id="rId15"/>
    <p:sldId id="471" r:id="rId16"/>
    <p:sldId id="260" r:id="rId17"/>
    <p:sldId id="309" r:id="rId18"/>
    <p:sldId id="261" r:id="rId19"/>
    <p:sldId id="262" r:id="rId20"/>
    <p:sldId id="264" r:id="rId21"/>
    <p:sldId id="267" r:id="rId22"/>
    <p:sldId id="275" r:id="rId23"/>
    <p:sldId id="266" r:id="rId24"/>
    <p:sldId id="263" r:id="rId25"/>
    <p:sldId id="277" r:id="rId26"/>
    <p:sldId id="278" r:id="rId27"/>
    <p:sldId id="274" r:id="rId28"/>
    <p:sldId id="265" r:id="rId29"/>
    <p:sldId id="276" r:id="rId30"/>
    <p:sldId id="31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7CB9-2904-40CF-8CB0-A79A5BFF6D06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4395C-05BC-4FA7-BD24-33DCE16AA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93F7-F3A5-4470-8D17-17654D78278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8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0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9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81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5163-DAD3-4282-8E43-72CEA787FE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77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7B7C-F537-4797-B2EE-4C69151604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499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5FF8-D2D6-4F36-8C75-9170014999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56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96DA-BBF0-4687-A9B7-368D4E9D4A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267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7342-438B-4A1A-B64B-4F799E2F29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65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68D8-B5A7-4266-8E50-03417156EC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527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4B62-57E6-41F3-B2B4-AC2161204C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2392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B2C9-2A18-4136-8555-223D1885FA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74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49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9677-6502-4799-969D-330D0CBD4B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079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B9F9-9123-436C-B495-977CD2C5AD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4188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F7DA-2179-4A90-8CB8-38F01C37A0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52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E25A-DD09-416B-B4CB-8F93E93482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71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51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438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18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55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15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1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43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6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80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69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9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94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14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30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99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8610-6131-48D1-9BE3-EB8642E994CE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1A5B-5EE1-45F6-A105-4DEE2AD7E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7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F9E31-829B-4565-A2CE-52A1A5B6EA6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6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D3C9-BD90-43EC-86CF-47398182732F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4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Apocynaceae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Família das Perobas</a:t>
            </a:r>
          </a:p>
        </p:txBody>
      </p:sp>
    </p:spTree>
    <p:extLst>
      <p:ext uri="{BB962C8B-B14F-4D97-AF65-F5344CB8AC3E}">
        <p14:creationId xmlns:p14="http://schemas.microsoft.com/office/powerpoint/2010/main" val="202006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674938" cy="1143000"/>
          </a:xfrm>
        </p:spPr>
        <p:txBody>
          <a:bodyPr/>
          <a:lstStyle/>
          <a:p>
            <a:pPr eaLnBrk="1" hangingPunct="1"/>
            <a:r>
              <a:rPr lang="pt-BR" altLang="pt-BR" sz="4000"/>
              <a:t>Rubiaceae</a:t>
            </a:r>
          </a:p>
        </p:txBody>
      </p:sp>
      <p:pic>
        <p:nvPicPr>
          <p:cNvPr id="35843" name="Picture 3" descr="flower%20long%20s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0"/>
            <a:ext cx="4586287" cy="6884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2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7892" name="Picture 4" descr="stip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6038"/>
            <a:ext cx="453707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ga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0"/>
            <a:ext cx="45815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9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6868" name="Picture 4" descr="stip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80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24A2-7D10-4917-8ACF-DDC0296F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07" y="-50799"/>
            <a:ext cx="5303043" cy="70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u Mulato (Calycophyllum Spruceanum)">
            <a:extLst>
              <a:ext uri="{FF2B5EF4-FFF2-40B4-BE49-F238E27FC236}">
                <a16:creationId xmlns:a16="http://schemas.microsoft.com/office/drawing/2014/main" id="{2E66899F-B583-4C9D-8167-F0B5C1A7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69" y="0"/>
            <a:ext cx="914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B23E03-34EB-41C7-A08A-949D099076B2}"/>
              </a:ext>
            </a:extLst>
          </p:cNvPr>
          <p:cNvSpPr txBox="1"/>
          <p:nvPr/>
        </p:nvSpPr>
        <p:spPr>
          <a:xfrm>
            <a:off x="123825" y="6410325"/>
            <a:ext cx="6551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0" i="1" dirty="0" err="1">
                <a:solidFill>
                  <a:srgbClr val="333333"/>
                </a:solidFill>
                <a:effectLst/>
                <a:latin typeface="Lato"/>
              </a:rPr>
              <a:t>Calycophyllum</a:t>
            </a:r>
            <a:r>
              <a:rPr lang="pt-BR" b="0" i="1" dirty="0">
                <a:solidFill>
                  <a:srgbClr val="333333"/>
                </a:solidFill>
                <a:effectLst/>
                <a:latin typeface="Lato"/>
              </a:rPr>
              <a:t> 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Lato"/>
              </a:rPr>
              <a:t>spruceanum</a:t>
            </a:r>
            <a:r>
              <a:rPr lang="pt-BR" b="0" i="1" dirty="0">
                <a:solidFill>
                  <a:srgbClr val="333333"/>
                </a:solidFill>
                <a:effectLst/>
                <a:latin typeface="Lato"/>
              </a:rPr>
              <a:t>- Pau mulato/ escorrega macaco 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Lato"/>
              </a:rPr>
              <a:t>etc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7830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pPr eaLnBrk="1" hangingPunct="1"/>
            <a:r>
              <a:rPr lang="pt-BR" altLang="pt-BR"/>
              <a:t>Apocynaceae</a:t>
            </a:r>
          </a:p>
        </p:txBody>
      </p:sp>
      <p:pic>
        <p:nvPicPr>
          <p:cNvPr id="27651" name="Picture 3" descr="plume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9" y="1052514"/>
            <a:ext cx="5018087" cy="58054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156450" y="1073151"/>
            <a:ext cx="351155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4000" dirty="0">
                <a:latin typeface="Arial" panose="020B0604020202020204" pitchFamily="34" charset="0"/>
              </a:rPr>
              <a:t>Látex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4000" dirty="0">
                <a:latin typeface="Arial" panose="020B0604020202020204" pitchFamily="34" charset="0"/>
              </a:rPr>
              <a:t>Gineceu dialicarpelar, com união apenas pelos estiletes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2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31951" y="-26988"/>
            <a:ext cx="8655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3600" dirty="0" err="1">
                <a:solidFill>
                  <a:srgbClr val="00FFFF"/>
                </a:solidFill>
              </a:rPr>
              <a:t>Apocynaceae</a:t>
            </a:r>
            <a:r>
              <a:rPr lang="pt-BR" altLang="pt-BR" sz="3600" dirty="0">
                <a:solidFill>
                  <a:srgbClr val="00FFFF"/>
                </a:solidFill>
              </a:rPr>
              <a:t>- Família das Perobas</a:t>
            </a:r>
            <a:endParaRPr lang="pt-BR" altLang="pt-BR" sz="3600" b="1" dirty="0">
              <a:solidFill>
                <a:srgbClr val="FFFF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51000" y="620688"/>
            <a:ext cx="9379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-Aproximadamente 400</a:t>
            </a:r>
            <a:r>
              <a:rPr lang="pt-BR" altLang="pt-BR" sz="1800" b="1" dirty="0">
                <a:solidFill>
                  <a:srgbClr val="FFFF00"/>
                </a:solidFill>
              </a:rPr>
              <a:t> gêneros</a:t>
            </a:r>
            <a:r>
              <a:rPr lang="pt-BR" altLang="pt-BR" sz="1800" dirty="0">
                <a:solidFill>
                  <a:srgbClr val="FFFF00"/>
                </a:solidFill>
              </a:rPr>
              <a:t> e  3700</a:t>
            </a:r>
            <a:r>
              <a:rPr lang="pt-BR" altLang="pt-BR" sz="1800" b="1" dirty="0">
                <a:solidFill>
                  <a:srgbClr val="FFFF00"/>
                </a:solidFill>
              </a:rPr>
              <a:t> </a:t>
            </a:r>
            <a:r>
              <a:rPr lang="pt-BR" altLang="pt-BR" sz="1800" dirty="0">
                <a:solidFill>
                  <a:srgbClr val="FFFF00"/>
                </a:solidFill>
              </a:rPr>
              <a:t>espécies (neotropical). Brasil: 70 gen. e 750 </a:t>
            </a:r>
            <a:r>
              <a:rPr lang="pt-BR" altLang="pt-BR" sz="1800" dirty="0" err="1">
                <a:solidFill>
                  <a:srgbClr val="FFFF00"/>
                </a:solidFill>
              </a:rPr>
              <a:t>spp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54176" y="1125538"/>
            <a:ext cx="9482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-Árvores, arbustos, ervas e frequentemente lianas (trepadeiras), </a:t>
            </a:r>
            <a:r>
              <a:rPr lang="pt-BR" altLang="pt-BR" sz="1800" b="1" dirty="0">
                <a:solidFill>
                  <a:srgbClr val="FFFF00"/>
                </a:solidFill>
              </a:rPr>
              <a:t>geralmente latescentes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624014" y="1558059"/>
            <a:ext cx="10350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-Folhas </a:t>
            </a:r>
            <a:r>
              <a:rPr lang="pt-BR" altLang="pt-BR" sz="1800" b="1" dirty="0">
                <a:solidFill>
                  <a:srgbClr val="FFFF00"/>
                </a:solidFill>
              </a:rPr>
              <a:t>opostas</a:t>
            </a:r>
            <a:r>
              <a:rPr lang="pt-BR" altLang="pt-BR" sz="1800" dirty="0">
                <a:solidFill>
                  <a:srgbClr val="FFFF00"/>
                </a:solidFill>
              </a:rPr>
              <a:t>, menos frequentemente </a:t>
            </a:r>
            <a:r>
              <a:rPr lang="pt-BR" altLang="pt-BR" sz="1800" b="1" dirty="0">
                <a:solidFill>
                  <a:srgbClr val="FFFF00"/>
                </a:solidFill>
              </a:rPr>
              <a:t>alternas </a:t>
            </a:r>
            <a:r>
              <a:rPr lang="pt-BR" altLang="pt-BR" sz="1800" dirty="0">
                <a:solidFill>
                  <a:srgbClr val="FFFF00"/>
                </a:solidFill>
              </a:rPr>
              <a:t>(</a:t>
            </a:r>
            <a:r>
              <a:rPr lang="pt-BR" altLang="pt-BR" sz="1800" i="1" dirty="0" err="1">
                <a:solidFill>
                  <a:srgbClr val="FFFF00"/>
                </a:solidFill>
              </a:rPr>
              <a:t>Aspidosperma</a:t>
            </a:r>
            <a:r>
              <a:rPr lang="pt-BR" altLang="pt-BR" sz="1800" dirty="0">
                <a:solidFill>
                  <a:srgbClr val="FFFF00"/>
                </a:solidFill>
              </a:rPr>
              <a:t>) ou </a:t>
            </a:r>
            <a:r>
              <a:rPr lang="pt-BR" altLang="pt-BR" sz="1800" dirty="0" err="1">
                <a:solidFill>
                  <a:srgbClr val="FFFF00"/>
                </a:solidFill>
              </a:rPr>
              <a:t>verticilada</a:t>
            </a:r>
            <a:r>
              <a:rPr lang="pt-BR" altLang="pt-BR" sz="1800" dirty="0">
                <a:solidFill>
                  <a:srgbClr val="FFFF00"/>
                </a:solidFill>
              </a:rPr>
              <a:t> (</a:t>
            </a:r>
            <a:r>
              <a:rPr lang="pt-BR" altLang="pt-BR" sz="1800" i="1" dirty="0" err="1">
                <a:solidFill>
                  <a:srgbClr val="FFFF00"/>
                </a:solidFill>
              </a:rPr>
              <a:t>Allamanda</a:t>
            </a:r>
            <a:r>
              <a:rPr lang="pt-BR" altLang="pt-BR" sz="1800" dirty="0">
                <a:solidFill>
                  <a:srgbClr val="FFFF00"/>
                </a:solidFill>
              </a:rPr>
              <a:t>), </a:t>
            </a:r>
            <a:r>
              <a:rPr lang="pt-BR" altLang="pt-BR" sz="1800" b="1" dirty="0">
                <a:solidFill>
                  <a:srgbClr val="FFFF00"/>
                </a:solidFill>
              </a:rPr>
              <a:t>simples</a:t>
            </a:r>
            <a:r>
              <a:rPr lang="pt-BR" altLang="pt-BR" sz="1800" dirty="0">
                <a:solidFill>
                  <a:srgbClr val="FFFF00"/>
                </a:solidFill>
              </a:rPr>
              <a:t>, </a:t>
            </a:r>
            <a:r>
              <a:rPr lang="pt-BR" altLang="pt-BR" sz="1800" b="1" dirty="0">
                <a:solidFill>
                  <a:srgbClr val="FFFF00"/>
                </a:solidFill>
              </a:rPr>
              <a:t>sem estípulas</a:t>
            </a:r>
            <a:r>
              <a:rPr lang="pt-BR" altLang="pt-BR" sz="1800" dirty="0">
                <a:solidFill>
                  <a:srgbClr val="FFFF00"/>
                </a:solidFill>
              </a:rPr>
              <a:t>, com margem </a:t>
            </a:r>
            <a:r>
              <a:rPr lang="pt-BR" altLang="pt-BR" sz="1800" b="1" dirty="0">
                <a:solidFill>
                  <a:srgbClr val="FFFF00"/>
                </a:solidFill>
              </a:rPr>
              <a:t>inteira</a:t>
            </a:r>
            <a:r>
              <a:rPr lang="pt-BR" altLang="pt-BR" sz="1800" dirty="0">
                <a:solidFill>
                  <a:srgbClr val="FFFF00"/>
                </a:solidFill>
              </a:rPr>
              <a:t>.</a:t>
            </a:r>
            <a:endParaRPr lang="pt-BR" altLang="pt-BR" sz="1800" b="1" dirty="0">
              <a:solidFill>
                <a:srgbClr val="FFFF00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643063" y="2426635"/>
            <a:ext cx="1004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-Flor vistosa, </a:t>
            </a:r>
            <a:r>
              <a:rPr lang="pt-BR" altLang="pt-BR" sz="1800" b="1" dirty="0">
                <a:solidFill>
                  <a:srgbClr val="FFFF00"/>
                </a:solidFill>
              </a:rPr>
              <a:t>monoclina (</a:t>
            </a:r>
            <a:r>
              <a:rPr lang="pt-BR" altLang="pt-BR" sz="1800" dirty="0">
                <a:solidFill>
                  <a:srgbClr val="FFFF00"/>
                </a:solidFill>
              </a:rPr>
              <a:t>bissexuada)</a:t>
            </a:r>
            <a:r>
              <a:rPr lang="pt-BR" altLang="pt-BR" sz="1800" b="1" dirty="0">
                <a:solidFill>
                  <a:srgbClr val="FFFF00"/>
                </a:solidFill>
              </a:rPr>
              <a:t>, actinomorfa</a:t>
            </a:r>
            <a:r>
              <a:rPr lang="pt-BR" altLang="pt-BR" sz="1800" dirty="0">
                <a:solidFill>
                  <a:srgbClr val="FFFF00"/>
                </a:solidFill>
              </a:rPr>
              <a:t>,</a:t>
            </a:r>
            <a:r>
              <a:rPr lang="pt-BR" altLang="pt-BR" sz="1800" b="1" dirty="0">
                <a:solidFill>
                  <a:srgbClr val="FFFF00"/>
                </a:solidFill>
              </a:rPr>
              <a:t> </a:t>
            </a:r>
            <a:r>
              <a:rPr lang="pt-BR" altLang="pt-BR" sz="1800" dirty="0">
                <a:solidFill>
                  <a:srgbClr val="FFFF00"/>
                </a:solidFill>
              </a:rPr>
              <a:t>raro zigomorfa</a:t>
            </a:r>
            <a:r>
              <a:rPr lang="pt-BR" altLang="pt-BR" sz="1800" b="1" dirty="0">
                <a:solidFill>
                  <a:srgbClr val="FFFF00"/>
                </a:solidFill>
              </a:rPr>
              <a:t>,</a:t>
            </a:r>
            <a:r>
              <a:rPr lang="pt-BR" altLang="pt-BR" sz="1800" dirty="0">
                <a:solidFill>
                  <a:srgbClr val="FFFF00"/>
                </a:solidFill>
              </a:rPr>
              <a:t> </a:t>
            </a:r>
            <a:r>
              <a:rPr lang="pt-BR" altLang="pt-BR" sz="1800" b="1" dirty="0">
                <a:solidFill>
                  <a:srgbClr val="FFFF00"/>
                </a:solidFill>
              </a:rPr>
              <a:t>diclamídeas, pentâmera.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643063" y="3060234"/>
            <a:ext cx="9504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-Cálice dialissépalo ou gamossépalo, Corola </a:t>
            </a:r>
            <a:r>
              <a:rPr lang="pt-BR" altLang="pt-BR" sz="1800" b="1" dirty="0">
                <a:solidFill>
                  <a:srgbClr val="FFFF00"/>
                </a:solidFill>
              </a:rPr>
              <a:t>gamopétala, prefloração imbricada (hélice).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602868" y="3760874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-O androceu </a:t>
            </a:r>
            <a:r>
              <a:rPr lang="pt-BR" altLang="pt-BR" sz="1800" b="1" dirty="0">
                <a:solidFill>
                  <a:srgbClr val="FFFF00"/>
                </a:solidFill>
              </a:rPr>
              <a:t>isostêmone</a:t>
            </a:r>
            <a:r>
              <a:rPr lang="pt-BR" altLang="pt-BR" sz="1800" dirty="0">
                <a:solidFill>
                  <a:srgbClr val="FFFF00"/>
                </a:solidFill>
              </a:rPr>
              <a:t>, epipétalos, as vezes pólen em </a:t>
            </a:r>
            <a:r>
              <a:rPr lang="pt-BR" altLang="pt-BR" sz="1800" dirty="0" err="1">
                <a:solidFill>
                  <a:srgbClr val="FFFF00"/>
                </a:solidFill>
              </a:rPr>
              <a:t>políneas</a:t>
            </a:r>
            <a:r>
              <a:rPr lang="pt-BR" altLang="pt-BR" sz="1800" dirty="0">
                <a:solidFill>
                  <a:srgbClr val="FFFF00"/>
                </a:solidFill>
              </a:rPr>
              <a:t> (agrupados) nas </a:t>
            </a:r>
            <a:r>
              <a:rPr lang="pt-BR" altLang="pt-BR" sz="1800" dirty="0" err="1">
                <a:solidFill>
                  <a:srgbClr val="FFFF00"/>
                </a:solidFill>
              </a:rPr>
              <a:t>Asclepiadoideae</a:t>
            </a:r>
            <a:r>
              <a:rPr lang="pt-BR" altLang="pt-BR" sz="1800" dirty="0">
                <a:solidFill>
                  <a:srgbClr val="FFFF00"/>
                </a:solidFill>
              </a:rPr>
              <a:t> (herbáceas). 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624014" y="4833631"/>
            <a:ext cx="9729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-O gineceu de </a:t>
            </a:r>
            <a:r>
              <a:rPr lang="pt-BR" altLang="pt-BR" sz="1800" b="1" dirty="0">
                <a:solidFill>
                  <a:srgbClr val="FFFF00"/>
                </a:solidFill>
              </a:rPr>
              <a:t>ovário súpero </a:t>
            </a:r>
            <a:r>
              <a:rPr lang="pt-BR" altLang="pt-BR" sz="1800" dirty="0">
                <a:solidFill>
                  <a:srgbClr val="FFFF00"/>
                </a:solidFill>
              </a:rPr>
              <a:t>(raro ínfero), </a:t>
            </a:r>
            <a:r>
              <a:rPr lang="pt-BR" altLang="pt-BR" sz="1800" b="1" dirty="0" err="1">
                <a:solidFill>
                  <a:srgbClr val="FFFF00"/>
                </a:solidFill>
              </a:rPr>
              <a:t>bicarpelar</a:t>
            </a:r>
            <a:r>
              <a:rPr lang="pt-BR" altLang="pt-BR" sz="1800" b="1" dirty="0">
                <a:solidFill>
                  <a:srgbClr val="FFFF00"/>
                </a:solidFill>
              </a:rPr>
              <a:t>, dialicarpelar</a:t>
            </a:r>
            <a:r>
              <a:rPr lang="pt-BR" altLang="pt-BR" sz="1800" dirty="0">
                <a:solidFill>
                  <a:srgbClr val="FFFF00"/>
                </a:solidFill>
              </a:rPr>
              <a:t>, mas com os 2 </a:t>
            </a:r>
            <a:r>
              <a:rPr lang="pt-BR" altLang="pt-BR" sz="1800" b="1" dirty="0">
                <a:solidFill>
                  <a:srgbClr val="FFFF00"/>
                </a:solidFill>
              </a:rPr>
              <a:t>estiletes unidos</a:t>
            </a:r>
            <a:r>
              <a:rPr lang="pt-BR" altLang="pt-BR" sz="1800" dirty="0">
                <a:solidFill>
                  <a:srgbClr val="FFFF00"/>
                </a:solidFill>
              </a:rPr>
              <a:t>, muitos óvulos por carpelo. Disco nectarífero presente ao redor do ovário. 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631951" y="5867980"/>
            <a:ext cx="905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 -</a:t>
            </a:r>
            <a:r>
              <a:rPr lang="pt-BR" altLang="pt-BR" sz="1800" b="1" dirty="0">
                <a:solidFill>
                  <a:srgbClr val="FFFF00"/>
                </a:solidFill>
              </a:rPr>
              <a:t>Fruto folículo </a:t>
            </a:r>
            <a:r>
              <a:rPr lang="pt-BR" altLang="pt-BR" sz="1800" dirty="0">
                <a:solidFill>
                  <a:srgbClr val="FFFF00"/>
                </a:solidFill>
              </a:rPr>
              <a:t>(origem de 2 carpelos que se separam:1+1), </a:t>
            </a:r>
            <a:r>
              <a:rPr lang="pt-BR" altLang="pt-BR" sz="1800" b="1" dirty="0">
                <a:solidFill>
                  <a:srgbClr val="FFFF00"/>
                </a:solidFill>
              </a:rPr>
              <a:t>seco</a:t>
            </a:r>
            <a:r>
              <a:rPr lang="pt-BR" altLang="pt-BR" sz="1800" dirty="0">
                <a:solidFill>
                  <a:srgbClr val="FFFF00"/>
                </a:solidFill>
              </a:rPr>
              <a:t>, raro carnoso. Raro cápsula, drupa ou baga.</a:t>
            </a:r>
          </a:p>
        </p:txBody>
      </p:sp>
    </p:spTree>
    <p:extLst>
      <p:ext uri="{BB962C8B-B14F-4D97-AF65-F5344CB8AC3E}">
        <p14:creationId xmlns:p14="http://schemas.microsoft.com/office/powerpoint/2010/main" val="3887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2" grpId="0"/>
      <p:bldP spid="50183" grpId="0"/>
      <p:bldP spid="50185" grpId="0"/>
      <p:bldP spid="50186" grpId="0"/>
      <p:bldP spid="50187" grpId="0"/>
      <p:bldP spid="50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8676" name="Picture 4" descr="apocy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0"/>
            <a:ext cx="642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1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9700" name="Picture 4" descr="Apocynaceae-Mandevilla%20sp-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00213"/>
            <a:ext cx="6096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1412875"/>
            <a:ext cx="1857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0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9156" r="16949" b="8829"/>
          <a:stretch>
            <a:fillRect/>
          </a:stretch>
        </p:blipFill>
        <p:spPr bwMode="auto">
          <a:xfrm>
            <a:off x="1601788" y="0"/>
            <a:ext cx="9104312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0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8172" r="17688" b="12215"/>
          <a:stretch>
            <a:fillRect/>
          </a:stretch>
        </p:blipFill>
        <p:spPr bwMode="auto">
          <a:xfrm>
            <a:off x="1519238" y="-30163"/>
            <a:ext cx="9099551" cy="64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6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BE10008E-22D8-44FB-8F3A-AEC64EADC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308" y="1332561"/>
            <a:ext cx="25320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APG IV (2016)</a:t>
            </a:r>
          </a:p>
        </p:txBody>
      </p:sp>
      <p:pic>
        <p:nvPicPr>
          <p:cNvPr id="17411" name="Imagem 1">
            <a:extLst>
              <a:ext uri="{FF2B5EF4-FFF2-40B4-BE49-F238E27FC236}">
                <a16:creationId xmlns:a16="http://schemas.microsoft.com/office/drawing/2014/main" id="{714E8885-6E54-4029-8AC5-BD7A8873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4638"/>
            <a:ext cx="64833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1293A288-C76A-4C93-9F81-AFAEC9CB6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1773238"/>
            <a:ext cx="2089150" cy="5826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apocynaceae importancia economica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14" y="-579823"/>
            <a:ext cx="7268947" cy="72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7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28172" r="16949" b="6250"/>
          <a:stretch>
            <a:fillRect/>
          </a:stretch>
        </p:blipFill>
        <p:spPr bwMode="auto">
          <a:xfrm>
            <a:off x="1622425" y="69850"/>
            <a:ext cx="8866188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6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  <p:pic>
        <p:nvPicPr>
          <p:cNvPr id="30724" name="Picture 4" descr="DSCN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765176"/>
            <a:ext cx="459581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DSCN01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65176"/>
            <a:ext cx="459581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38C3AF1-EA01-4BFB-9AFF-3B2A220F509D}"/>
              </a:ext>
            </a:extLst>
          </p:cNvPr>
          <p:cNvSpPr txBox="1"/>
          <p:nvPr/>
        </p:nvSpPr>
        <p:spPr>
          <a:xfrm>
            <a:off x="4979446" y="6488668"/>
            <a:ext cx="2869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i="1" dirty="0" err="1"/>
              <a:t>Aspidosperma</a:t>
            </a:r>
            <a:r>
              <a:rPr lang="pt-BR" i="1" dirty="0"/>
              <a:t> </a:t>
            </a:r>
            <a:r>
              <a:rPr lang="pt-BR" i="1" dirty="0" err="1"/>
              <a:t>spp</a:t>
            </a:r>
            <a:r>
              <a:rPr lang="pt-BR" i="1" dirty="0"/>
              <a:t> – perobas</a:t>
            </a:r>
          </a:p>
        </p:txBody>
      </p:sp>
    </p:spTree>
    <p:extLst>
      <p:ext uri="{BB962C8B-B14F-4D97-AF65-F5344CB8AC3E}">
        <p14:creationId xmlns:p14="http://schemas.microsoft.com/office/powerpoint/2010/main" val="414384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Peroba imagens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45" y="8238"/>
            <a:ext cx="7818855" cy="51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Peroba imagens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" y="3825875"/>
            <a:ext cx="3800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7031" y="601578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Aspidosperma</a:t>
            </a:r>
            <a:r>
              <a:rPr lang="pt-BR" i="1" dirty="0"/>
              <a:t> </a:t>
            </a:r>
            <a:r>
              <a:rPr lang="pt-BR" i="1" dirty="0" err="1"/>
              <a:t>polyneuron</a:t>
            </a:r>
            <a:r>
              <a:rPr lang="pt-BR" i="1" dirty="0"/>
              <a:t> – peroba rosa</a:t>
            </a:r>
          </a:p>
        </p:txBody>
      </p:sp>
    </p:spTree>
    <p:extLst>
      <p:ext uri="{BB962C8B-B14F-4D97-AF65-F5344CB8AC3E}">
        <p14:creationId xmlns:p14="http://schemas.microsoft.com/office/powerpoint/2010/main" val="135236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Peroba imagens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7" y="1144030"/>
            <a:ext cx="3897333" cy="2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Peroba imagens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59" y="199039"/>
            <a:ext cx="3052916" cy="54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Peroba imagens imag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88" y="1911694"/>
            <a:ext cx="33242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3E1B7F9-62B8-43A0-AD9D-2AC8747D4F21}"/>
              </a:ext>
            </a:extLst>
          </p:cNvPr>
          <p:cNvSpPr txBox="1"/>
          <p:nvPr/>
        </p:nvSpPr>
        <p:spPr>
          <a:xfrm>
            <a:off x="5727031" y="601578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Aspidosperma</a:t>
            </a:r>
            <a:r>
              <a:rPr lang="pt-BR" i="1" dirty="0"/>
              <a:t> </a:t>
            </a:r>
            <a:r>
              <a:rPr lang="pt-BR" i="1" dirty="0" err="1"/>
              <a:t>polyneuron</a:t>
            </a:r>
            <a:r>
              <a:rPr lang="pt-BR" i="1" dirty="0"/>
              <a:t> – peroba rosa</a:t>
            </a:r>
          </a:p>
        </p:txBody>
      </p:sp>
    </p:spTree>
    <p:extLst>
      <p:ext uri="{BB962C8B-B14F-4D97-AF65-F5344CB8AC3E}">
        <p14:creationId xmlns:p14="http://schemas.microsoft.com/office/powerpoint/2010/main" val="117471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4/Aspidosperma_sp._MHNT.BOT.2004.0.257.jpg/1280px-Aspidosperma_sp._MHNT.BOT.2004.0.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69" y="657172"/>
            <a:ext cx="6834978" cy="52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90737" y="6448926"/>
            <a:ext cx="37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Aspidosperma</a:t>
            </a:r>
            <a:r>
              <a:rPr lang="pt-BR" i="1" dirty="0"/>
              <a:t> </a:t>
            </a:r>
            <a:r>
              <a:rPr lang="pt-BR" i="1" dirty="0" err="1"/>
              <a:t>ramiflorum</a:t>
            </a:r>
            <a:r>
              <a:rPr lang="pt-BR" i="1" dirty="0"/>
              <a:t>- </a:t>
            </a:r>
            <a:r>
              <a:rPr lang="pt-BR" i="1" dirty="0" err="1"/>
              <a:t>Guatambú</a:t>
            </a:r>
            <a:endParaRPr lang="pt-BR" i="1" dirty="0"/>
          </a:p>
        </p:txBody>
      </p:sp>
      <p:pic>
        <p:nvPicPr>
          <p:cNvPr id="3074" name="Picture 2" descr="https://www.viveiroambiental.com.br/backend/timthumb/timthumb.php?src=backend/midias/imagens/11052016101854.jpg&amp;w=617&amp;zc=3&amp;q=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" y="2466474"/>
            <a:ext cx="4823913" cy="31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0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29327" r="17516" b="8656"/>
          <a:stretch>
            <a:fillRect/>
          </a:stretch>
        </p:blipFill>
        <p:spPr bwMode="auto">
          <a:xfrm>
            <a:off x="458884" y="222829"/>
            <a:ext cx="8815079" cy="6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347994" y="3303903"/>
            <a:ext cx="23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Aspidosperma</a:t>
            </a:r>
            <a:r>
              <a:rPr lang="pt-BR" i="1" dirty="0"/>
              <a:t> </a:t>
            </a:r>
            <a:r>
              <a:rPr lang="pt-BR" i="1" dirty="0" err="1"/>
              <a:t>discolor</a:t>
            </a:r>
            <a:endParaRPr lang="pt-BR" i="1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32" y="3937377"/>
            <a:ext cx="3159066" cy="23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1D4831-0037-46CD-B35D-37BCC21EE439}"/>
              </a:ext>
            </a:extLst>
          </p:cNvPr>
          <p:cNvSpPr txBox="1"/>
          <p:nvPr/>
        </p:nvSpPr>
        <p:spPr>
          <a:xfrm>
            <a:off x="9710753" y="2133600"/>
            <a:ext cx="159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Pau Falho</a:t>
            </a:r>
          </a:p>
        </p:txBody>
      </p:sp>
    </p:spTree>
    <p:extLst>
      <p:ext uri="{BB962C8B-B14F-4D97-AF65-F5344CB8AC3E}">
        <p14:creationId xmlns:p14="http://schemas.microsoft.com/office/powerpoint/2010/main" val="3451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17" y="63431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8562" y="6349313"/>
            <a:ext cx="131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Vinca </a:t>
            </a:r>
            <a:r>
              <a:rPr lang="pt-BR" i="1" dirty="0" err="1"/>
              <a:t>minor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513642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77EF60-654D-4167-BD8E-2645D6E3A300}"/>
              </a:ext>
            </a:extLst>
          </p:cNvPr>
          <p:cNvSpPr txBox="1"/>
          <p:nvPr/>
        </p:nvSpPr>
        <p:spPr>
          <a:xfrm>
            <a:off x="2766678" y="335845"/>
            <a:ext cx="86871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Calibri"/>
              </a:rPr>
              <a:t>Nativas: madeireiras e outras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Aspidorperma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polyneuron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– Peroba rosa</a:t>
            </a:r>
          </a:p>
          <a:p>
            <a:r>
              <a:rPr lang="pt-BR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ramiflorum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Guatambú</a:t>
            </a:r>
            <a:endParaRPr lang="pt-BR" dirty="0">
              <a:solidFill>
                <a:prstClr val="black"/>
              </a:solidFill>
              <a:latin typeface="Calibri"/>
            </a:endParaRPr>
          </a:p>
          <a:p>
            <a:r>
              <a:rPr lang="pt-BR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cylindrocarpum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– Peroba poca</a:t>
            </a:r>
          </a:p>
          <a:p>
            <a:r>
              <a:rPr lang="pt-BR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subincanum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– Perobinha</a:t>
            </a:r>
          </a:p>
          <a:p>
            <a:pPr marL="342900" indent="-342900">
              <a:buAutoNum type="alphaUcPeriod"/>
            </a:pPr>
            <a:r>
              <a:rPr lang="pt-BR" i="1" dirty="0" err="1">
                <a:solidFill>
                  <a:prstClr val="black"/>
                </a:solidFill>
                <a:latin typeface="Calibri"/>
              </a:rPr>
              <a:t>discolor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– Pau falho</a:t>
            </a:r>
          </a:p>
          <a:p>
            <a:r>
              <a:rPr lang="pt-BR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tomentosum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Peroba do cerrado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Aspidorperm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– Perobas</a:t>
            </a:r>
          </a:p>
          <a:p>
            <a:r>
              <a:rPr lang="pt-BR" dirty="0" err="1">
                <a:solidFill>
                  <a:prstClr val="black"/>
                </a:solidFill>
                <a:latin typeface="Calibri"/>
              </a:rPr>
              <a:t>Mandevilla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Ditassa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Condylocarpus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Forsteronia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etc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Trepadeiras ou Lianas </a:t>
            </a:r>
          </a:p>
          <a:p>
            <a:r>
              <a:rPr lang="pt-BR" dirty="0" err="1">
                <a:solidFill>
                  <a:prstClr val="black"/>
                </a:solidFill>
                <a:latin typeface="Calibri"/>
              </a:rPr>
              <a:t>Hancornia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speciosa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- mangaba -Frutífera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  <a:p>
            <a:r>
              <a:rPr lang="pt-BR" b="1" dirty="0">
                <a:solidFill>
                  <a:prstClr val="black"/>
                </a:solidFill>
                <a:latin typeface="Calibri"/>
              </a:rPr>
              <a:t>Invasora 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Tabernaemontana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hystrix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T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catharinensis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,... Leiteiro- </a:t>
            </a:r>
            <a:r>
              <a:rPr lang="pt-BR" b="1" dirty="0">
                <a:solidFill>
                  <a:prstClr val="black"/>
                </a:solidFill>
                <a:latin typeface="Calibri"/>
              </a:rPr>
              <a:t>uso em restauração </a:t>
            </a:r>
            <a:endParaRPr lang="pt-BR" dirty="0">
              <a:solidFill>
                <a:prstClr val="black"/>
              </a:solidFill>
              <a:latin typeface="Calibri"/>
            </a:endParaRP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Asclepias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curassavica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– Oficial de sala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  <a:p>
            <a:r>
              <a:rPr lang="pt-BR" b="1" dirty="0">
                <a:solidFill>
                  <a:prstClr val="black"/>
                </a:solidFill>
                <a:latin typeface="Calibri"/>
              </a:rPr>
              <a:t>Ornamental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(exóticas e muitas tóxicas)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Plumeria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rubra- P.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acuminata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Jasmim manga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Nerium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oleander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– espirradeira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Catharanthus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rósea, Vinca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minor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Vinca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Thevetia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peruviana-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Chapeu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de napoleão</a:t>
            </a:r>
          </a:p>
          <a:p>
            <a:r>
              <a:rPr lang="pt-BR" i="1" dirty="0" err="1">
                <a:solidFill>
                  <a:prstClr val="black"/>
                </a:solidFill>
                <a:latin typeface="Calibri"/>
              </a:rPr>
              <a:t>Allamanda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/>
              </a:rPr>
              <a:t>cathartica</a:t>
            </a:r>
            <a:r>
              <a:rPr lang="pt-BR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Alamanda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pt-BR" i="1" dirty="0">
                <a:solidFill>
                  <a:prstClr val="black"/>
                </a:solidFill>
                <a:latin typeface="Calibri"/>
              </a:rPr>
              <a:t>Hoya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spp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- Flor de cera</a:t>
            </a:r>
          </a:p>
        </p:txBody>
      </p:sp>
    </p:spTree>
    <p:extLst>
      <p:ext uri="{BB962C8B-B14F-4D97-AF65-F5344CB8AC3E}">
        <p14:creationId xmlns:p14="http://schemas.microsoft.com/office/powerpoint/2010/main" val="163718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AE0603-605B-4536-8DC5-82B7AB68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D30263-0F30-4B90-A41F-A7EF3631D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6" name="Picture 4" descr="APGIII_Page_04">
            <a:extLst>
              <a:ext uri="{FF2B5EF4-FFF2-40B4-BE49-F238E27FC236}">
                <a16:creationId xmlns:a16="http://schemas.microsoft.com/office/drawing/2014/main" id="{B18F46DF-CA61-42D1-82CF-B0197A8A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0"/>
            <a:ext cx="80899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31064047-037C-4BF2-A78A-47B8521C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3" y="4492626"/>
            <a:ext cx="2232223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 err="1">
                <a:solidFill>
                  <a:srgbClr val="000000"/>
                </a:solidFill>
              </a:rPr>
              <a:t>Sinapomorfias</a:t>
            </a:r>
            <a:r>
              <a:rPr lang="pt-BR" altLang="pt-BR" sz="18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dirty="0" err="1">
                <a:solidFill>
                  <a:srgbClr val="000000"/>
                </a:solidFill>
              </a:rPr>
              <a:t>Polen</a:t>
            </a:r>
            <a:r>
              <a:rPr lang="pt-BR" altLang="pt-BR" sz="1800" dirty="0">
                <a:solidFill>
                  <a:srgbClr val="000000"/>
                </a:solidFill>
              </a:rPr>
              <a:t> com três aberturas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</a:rPr>
              <a:t>DNA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 dirty="0">
              <a:solidFill>
                <a:srgbClr val="000000"/>
              </a:solidFill>
            </a:endParaRP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C696AEFE-7FEC-432A-AD26-FD05A18F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4" y="4149725"/>
            <a:ext cx="719137" cy="2873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PGIII_Page_04">
            <a:extLst>
              <a:ext uri="{FF2B5EF4-FFF2-40B4-BE49-F238E27FC236}">
                <a16:creationId xmlns:a16="http://schemas.microsoft.com/office/drawing/2014/main" id="{6D0D8EFC-1DF0-4C8D-987A-208F4CAFF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561" r="8014" b="5037"/>
          <a:stretch/>
        </p:blipFill>
        <p:spPr bwMode="auto">
          <a:xfrm>
            <a:off x="3575720" y="7030"/>
            <a:ext cx="4824536" cy="68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521502" y="4653137"/>
            <a:ext cx="1870643" cy="13681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5300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312" y="-16517216"/>
            <a:ext cx="21110971" cy="277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51584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Euasterídeas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791744" y="4437112"/>
            <a:ext cx="50405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Características de Euasterídeas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4000"/>
              <a:t>Corola gamopétala</a:t>
            </a:r>
          </a:p>
          <a:p>
            <a:r>
              <a:rPr lang="pt-BR" sz="4000"/>
              <a:t>Androceu oligostêmone ou isostêmone</a:t>
            </a:r>
          </a:p>
          <a:p>
            <a:r>
              <a:rPr lang="pt-BR" sz="4000"/>
              <a:t>Estames epipétalos</a:t>
            </a:r>
          </a:p>
          <a:p>
            <a:r>
              <a:rPr lang="pt-BR" sz="4000"/>
              <a:t>Geralmente dois carpelos</a:t>
            </a:r>
          </a:p>
        </p:txBody>
      </p:sp>
    </p:spTree>
    <p:extLst>
      <p:ext uri="{BB962C8B-B14F-4D97-AF65-F5344CB8AC3E}">
        <p14:creationId xmlns:p14="http://schemas.microsoft.com/office/powerpoint/2010/main" val="141628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Lamiídeas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4580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6163" y="-18318163"/>
            <a:ext cx="23834726" cy="278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16501" y="1341438"/>
            <a:ext cx="1800225" cy="431800"/>
          </a:xfrm>
          <a:prstGeom prst="rect">
            <a:avLst/>
          </a:prstGeom>
          <a:solidFill>
            <a:srgbClr val="C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0562" y="32465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Euasterídeas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130722" y="2742534"/>
            <a:ext cx="50405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4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Gentianales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Plantas com ou sem estípulas interpeciolares</a:t>
            </a:r>
          </a:p>
          <a:p>
            <a:pPr eaLnBrk="1" hangingPunct="1"/>
            <a:r>
              <a:rPr lang="pt-BR" altLang="pt-BR"/>
              <a:t>Floema interno (exceto Rubiaceae)</a:t>
            </a:r>
          </a:p>
          <a:p>
            <a:pPr eaLnBrk="1" hangingPunct="1"/>
            <a:r>
              <a:rPr lang="pt-BR" altLang="pt-BR"/>
              <a:t>Folhas geralmente opostas</a:t>
            </a:r>
          </a:p>
          <a:p>
            <a:pPr eaLnBrk="1" hangingPunct="1"/>
            <a:r>
              <a:rPr lang="pt-BR" altLang="pt-BR"/>
              <a:t>Flores actinomorfas</a:t>
            </a:r>
          </a:p>
          <a:p>
            <a:pPr eaLnBrk="1" hangingPunct="1"/>
            <a:r>
              <a:rPr lang="pt-BR" altLang="pt-BR"/>
              <a:t>Androceu isostêmone</a:t>
            </a:r>
          </a:p>
          <a:p>
            <a:pPr eaLnBrk="1" hangingPunct="1"/>
            <a:r>
              <a:rPr lang="pt-BR" altLang="pt-BR"/>
              <a:t>Ovário súpero (exceto Rubiaceae)</a:t>
            </a:r>
          </a:p>
        </p:txBody>
      </p:sp>
    </p:spTree>
    <p:extLst>
      <p:ext uri="{BB962C8B-B14F-4D97-AF65-F5344CB8AC3E}">
        <p14:creationId xmlns:p14="http://schemas.microsoft.com/office/powerpoint/2010/main" val="282728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Gentianales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err="1"/>
              <a:t>Gentianaceae</a:t>
            </a:r>
            <a:endParaRPr lang="pt-BR" altLang="pt-BR" dirty="0"/>
          </a:p>
          <a:p>
            <a:pPr eaLnBrk="1" hangingPunct="1"/>
            <a:r>
              <a:rPr lang="pt-BR" altLang="pt-BR" b="1" dirty="0" err="1"/>
              <a:t>Apocynaceae</a:t>
            </a:r>
            <a:endParaRPr lang="pt-BR" altLang="pt-BR" b="1" dirty="0"/>
          </a:p>
          <a:p>
            <a:pPr eaLnBrk="1" hangingPunct="1"/>
            <a:r>
              <a:rPr lang="pt-BR" altLang="pt-BR" b="1" dirty="0"/>
              <a:t>Rubiaceae</a:t>
            </a:r>
          </a:p>
          <a:p>
            <a:pPr eaLnBrk="1" hangingPunct="1"/>
            <a:r>
              <a:rPr lang="pt-BR" altLang="pt-BR" dirty="0" err="1"/>
              <a:t>Loganiaceae</a:t>
            </a:r>
            <a:endParaRPr lang="pt-BR" altLang="pt-BR" dirty="0"/>
          </a:p>
          <a:p>
            <a:pPr eaLnBrk="1" hangingPunct="1"/>
            <a:r>
              <a:rPr lang="pt-BR" altLang="pt-BR" dirty="0" err="1"/>
              <a:t>Gelsemiaceae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42345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396</Words>
  <Application>Microsoft Office PowerPoint</Application>
  <PresentationFormat>Widescreen</PresentationFormat>
  <Paragraphs>71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Tema do Office</vt:lpstr>
      <vt:lpstr>Design padrão</vt:lpstr>
      <vt:lpstr>1_Tema do Office</vt:lpstr>
      <vt:lpstr>Apocynaceae </vt:lpstr>
      <vt:lpstr>APG IV (2016)</vt:lpstr>
      <vt:lpstr>Apresentação do PowerPoint</vt:lpstr>
      <vt:lpstr>Apresentação do PowerPoint</vt:lpstr>
      <vt:lpstr>Apresentação do PowerPoint</vt:lpstr>
      <vt:lpstr>Características de Euasterídeas</vt:lpstr>
      <vt:lpstr>Lamiídeas</vt:lpstr>
      <vt:lpstr>Gentianales</vt:lpstr>
      <vt:lpstr>Gentianales</vt:lpstr>
      <vt:lpstr>Rubiaceae</vt:lpstr>
      <vt:lpstr>Apresentação do PowerPoint</vt:lpstr>
      <vt:lpstr>Apresentação do PowerPoint</vt:lpstr>
      <vt:lpstr>Apresentação do PowerPoint</vt:lpstr>
      <vt:lpstr>Apocynaceae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Apocynaceae</dc:title>
  <dc:creator>Ricardo Ribeiro Rodrigues</dc:creator>
  <cp:lastModifiedBy>Ricardo Rodrigues</cp:lastModifiedBy>
  <cp:revision>23</cp:revision>
  <dcterms:created xsi:type="dcterms:W3CDTF">2017-10-24T09:45:10Z</dcterms:created>
  <dcterms:modified xsi:type="dcterms:W3CDTF">2021-11-17T11:06:00Z</dcterms:modified>
</cp:coreProperties>
</file>