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T Serif"/>
      <p:regular r:id="rId45"/>
      <p:bold r:id="rId46"/>
      <p:italic r:id="rId47"/>
      <p:boldItalic r:id="rId48"/>
    </p:embeddedFont>
    <p:embeddedFont>
      <p:font typeface="Old Standard TT"/>
      <p:regular r:id="rId49"/>
      <p:bold r:id="rId50"/>
      <p: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TSerif-bold.fntdata"/><Relationship Id="rId45" Type="http://schemas.openxmlformats.org/officeDocument/2006/relationships/font" Target="fonts/PTSerif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TSerif-boldItalic.fntdata"/><Relationship Id="rId47" Type="http://schemas.openxmlformats.org/officeDocument/2006/relationships/font" Target="fonts/PTSerif-italic.fntdata"/><Relationship Id="rId49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ldStandardTT-italic.fntdata"/><Relationship Id="rId50" Type="http://schemas.openxmlformats.org/officeDocument/2006/relationships/font" Target="fonts/OldStandardT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a3de03f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a3de03f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a3de03f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a3de03f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a3de03fb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a3de03fb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a3de03f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a3de03f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a3de03fb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a3de03f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a3de03fb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ea3de03fb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a3de03fb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ea3de03fb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a3de03fb2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a3de03fb2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a3de03fb2_8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a3de03fb2_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a3de03fb2_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a3de03fb2_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a3de03fb2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a3de03fb2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a3de03fb2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ea3de03fb2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a3de03fb2_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ea3de03fb2_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a3de03fb2_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ea3de03fb2_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a3de03fb2_9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a3de03fb2_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a3de03fb2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ea3de03fb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a487677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ea487677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ea4876772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ea4876772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a4876772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ea4876772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a48767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ea48767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ea457ecd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ea457ecd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a3de03fb2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a3de03fb2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ea457ecd10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ea457ecd1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a457ecd10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ea457ecd1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a457ecd10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ea457ecd10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ea3de03fb2_6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ea3de03fb2_6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ea457ecd10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ea457ecd10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a3de03fb2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ea3de03fb2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a3de03fb2_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ea3de03fb2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ea3de03fb2_7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ea3de03fb2_7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4d2dd6ea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4d2dd6ea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4d2dd6ea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94d2dd6ea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a3de03fb2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a3de03fb2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47801052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47801052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4780105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4780105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47801052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47801052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47801052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47801052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47801052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47801052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Biotecnologia e Propriedade Intelectual</a:t>
            </a:r>
            <a:endParaRPr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710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251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Seminário</a:t>
            </a:r>
            <a:endParaRPr sz="29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1A401F"/>
                </a:solidFill>
              </a:rPr>
              <a:t>O regime das bases de dados não originais</a:t>
            </a:r>
            <a:endParaRPr sz="2700"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pt-BR"/>
              <a:t>Utilização das bases de dados para o desenvolvimento das biotecnologias modernas;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pt-BR"/>
              <a:t>Surgem como consequência do grande número de dados obtidos das tecnologias de sequenciamento de DNA;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pt-BR"/>
              <a:t>Direitos dos fabricantes das bases de dados.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787" y="2936475"/>
            <a:ext cx="3718675" cy="19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1A401F"/>
                </a:solidFill>
              </a:rPr>
              <a:t>Os conhecimentos tradicionais das populações locais sobre recursos biológico-genéticos</a:t>
            </a:r>
            <a:endParaRPr sz="2700"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688" y="1583486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pt-BR"/>
              <a:t>Variedades vegetais autóctones e demais materiais vegetais;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Char char="●"/>
            </a:pPr>
            <a:r>
              <a:rPr lang="pt-BR"/>
              <a:t>Art. 3° do Decreto-Lei n° 118/2002: requisitos para a proteção: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AutoNum type="alphaLcPeriod"/>
            </a:pPr>
            <a:r>
              <a:rPr lang="pt-BR"/>
              <a:t>identificado, descrito e registrado no Registro de Recursos Genéticos Vegetais (RRGV);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Old Standard TT"/>
              <a:buAutoNum type="alphaLcPeriod"/>
            </a:pPr>
            <a:r>
              <a:rPr lang="pt-BR"/>
              <a:t>descrição deve ser feita de forma que terceiros possam reproduzir ou utilizar os conhecimentos e obter resultados idênticos.</a:t>
            </a:r>
            <a:endParaRPr>
              <a:solidFill>
                <a:srgbClr val="1A401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1A401F"/>
                </a:solidFill>
              </a:rPr>
              <a:t>A proteção das características da aparência das matérias biológicas por desenho ou modelo</a:t>
            </a:r>
            <a:endParaRPr sz="2700"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4634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Características fenotípicas visíveis e não visíveis a olho nu;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</a:t>
            </a:r>
            <a:r>
              <a:rPr lang="pt-BR"/>
              <a:t> eventual impossibilidade de patenteação poderá ser “compensada” através do reconhecimento ou da constituição de direito sobre desenho ou modelo;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Requisitos para patentear: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novidade;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presença de nível inventivo;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indicação da aplicação concreta;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 descrição suficiente.</a:t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000" y="2517025"/>
            <a:ext cx="2462300" cy="24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/>
              <a:t>O segredo dos negócios e a concorrência desleal</a:t>
            </a:r>
            <a:endParaRPr sz="2700"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Regime dos segredos de negócio;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Art. 318°, CPI (de 2003): concorrência desleal;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Art. 313° e 314°, CPI (de 2018);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Art. 39, n.3, do Acordo TRIPS: dever de não divulgação por parte das entidades administrativas.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A constelação dos interesses em jogo à face da adequada ponderação das soluções normativas: entre a liberdade e a clausura</a:t>
            </a:r>
            <a:endParaRPr sz="2200"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3722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papel do Estado;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Os diversos interesses em jogo no regime da propriedade intelectual.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O paradigma formal institucional da propriedade intelectual</a:t>
            </a:r>
            <a:endParaRPr sz="2000"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9761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Contexto histórico;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“economia do conhecimento”.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A contestação e o surgimento da “normatividade negociada” em matéria de propriedade intelectual; a base principal</a:t>
            </a:r>
            <a:endParaRPr sz="4200"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43607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Disputa entre países desenvolvidos e os menos desenvolvidos;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normatividade negociada;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Na r</a:t>
            </a:r>
            <a:r>
              <a:rPr lang="pt-BR"/>
              <a:t>esolução “Intellectual Property Rights and Human Rights” foram identificados </a:t>
            </a:r>
            <a:endParaRPr/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/>
              <a:t>(i) os desafios da aplicação dos direitos de propriedade intelectual quando se trata de transferência de tecnologia para os países em desenvolvimento;</a:t>
            </a:r>
            <a:endParaRPr/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/>
              <a:t>(ii) as consequências de conceder direitos de obtentor de  variedade vegetais e de direitos de patente para organismos geneticamente manipulados;</a:t>
            </a:r>
            <a:endParaRPr/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/>
              <a:t>(iii) o enfraquecimento dos poderes das populações e comunidades locais;</a:t>
            </a:r>
            <a:endParaRPr/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pt-BR"/>
              <a:t>(iv) a restrição do acesso aos medicamentos patenteados, o preço elevado dos fármacos e o conflito com o direito à saúde.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pt-BR" sz="2400"/>
              <a:t>MUNDIALIZAÇÃO E INSTRUMENTALIZAÇÃO DA PROPRIEDADE INTELECTUAL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9776"/>
              <a:buNone/>
            </a:pPr>
            <a:r>
              <a:t/>
            </a:r>
            <a:endParaRPr sz="2488"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Investimento de capital privado e público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Desafios: “free riders” e reproduções clandestinas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Aumento da competitividade vs concentração empresarial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Acordo TRIPS como marco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040C28"/>
                </a:solidFill>
              </a:rPr>
              <a:t>Consequências</a:t>
            </a:r>
            <a:endParaRPr b="1" sz="3400"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1.Extensão do objeto de proteção</a:t>
            </a:r>
            <a:endParaRPr sz="2200"/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2.Expansão do licere inerentes aos próprios direitos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de propriedade intelectual já existentes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3. Generalização da interpretação e aplicações jurisprudenciais e doutrinais restritivas das utilizações livres das criações protegidas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rgbClr val="040C28"/>
                </a:solidFill>
              </a:rPr>
              <a:t>Consequências</a:t>
            </a:r>
            <a:endParaRPr b="1" sz="3400"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4. Criação de novos “tipos” de propriedade intelectual ou de “tipos” mais próximos</a:t>
            </a:r>
            <a:r>
              <a:rPr lang="pt-BR" sz="2200"/>
              <a:t> ao direito de autor ou conexo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5. Harmonização mundial do regime jurídico de alguns “tipos”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/>
              <a:t>de propriedade intelectual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6. Recuo do princípio da territorialidade de alguns direitos de  propriedade intelectual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biotecnologias, conceito; características; extensão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2897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Definição de acordo com </a:t>
            </a:r>
            <a:r>
              <a:rPr lang="pt-BR"/>
              <a:t>J.P</a:t>
            </a:r>
            <a:r>
              <a:rPr lang="pt-BR"/>
              <a:t> Remédio Marques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Definição estabelecida na  1ª sessão do Comitê de Peritos em Invenções Biotecnológicas e Propriedade industrial da OMPI, realizada em novembro de 1984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Definição adotada pela OECD - enfoque </a:t>
            </a:r>
            <a:r>
              <a:rPr lang="pt-BR"/>
              <a:t>econômico</a:t>
            </a:r>
            <a:r>
              <a:rPr lang="pt-BR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novas pretensões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1543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Enfrentamento da sociedade civil nos modelos formais de P.I.;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Aumento de participação no processo legislativo;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Tendência à “democratização”;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Novas propostas para nivelar o embate entre Estados economicamente mais fortes e mais fracos;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Origem geográfica;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Aumento de possibilidades;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Licença obrigatória para fabrico de medicamentos destinados à exportação;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Maior igualdade jurídica para Estados economicamente mais fracos;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“abertura” do subsistema jurídico da P.I.</a:t>
            </a:r>
            <a:endParaRPr/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Abertura para auxílio de outras constelações do saber humano;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Apesar de ter exigências técnico-formais, são levados em conta: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Inovações tecnológicas;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Transferência de tecnologia;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Bem-estar social e econômico;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Constante tensão: justiça e função social x objetivos político-sociais;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Mobilização interdisciplinar » adequar os fins decididos pelos entes políticos;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Instrumentalização da propriedade intelectual;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Pretexto de democratização » regras que promovem desenvolvimento econômico em detrimento do social;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Em particular, a questão do dilema ético jurídico</a:t>
            </a:r>
            <a:endParaRPr/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311700" y="1171600"/>
            <a:ext cx="8520600" cy="3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Confronto: Eficiência x Justiça;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Inovações biotecnológicas »  falta de instrumentos para prevenção de riscos;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Produtos ou de processo produtivo;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Eficiência agricultura x Diversidade biológica;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Apropriação indevida de germoplasma;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Origem geográfica » consentimento da população local;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Conferência da F.A.O.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Status quo de patentes biotecnológicas: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Direitos de patentes em fase inicial » desincentivo;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Competição na organização normativa de P.I. » países desenvolvidos;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Falta de transparência da OMC » falta de participação;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pt-BR"/>
              <a:t>Em particular, a questão do dilema ético jurídico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Pontos </a:t>
            </a:r>
            <a:r>
              <a:rPr lang="pt-BR" u="sng"/>
              <a:t>positivos</a:t>
            </a:r>
            <a:r>
              <a:rPr lang="pt-BR"/>
              <a:t> do sistema de patentes: proteção jurídica, competitividade de economias globalizadas, investimento ou desincentivo da imitação;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Pontos </a:t>
            </a:r>
            <a:r>
              <a:rPr lang="pt-BR" u="sng"/>
              <a:t>negativos</a:t>
            </a:r>
            <a:r>
              <a:rPr lang="pt-BR"/>
              <a:t> do sistema de patentes: acúmulo de poder e dinheiro, prejuízo de países pobres;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Patente não necessariamente é mecanismo mais adequado para resolver argumentos utilizados a seu favor;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Justificam sua utilização;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Debate não acabou: Democratização e aumento ou diminuição de liberdade;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Grande variedade de comissões e convenções de propriedade intelectual;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/>
        </p:nvSpPr>
        <p:spPr>
          <a:xfrm>
            <a:off x="4842900" y="1575075"/>
            <a:ext cx="3863400" cy="26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ld Standard TT"/>
                <a:ea typeface="Old Standard TT"/>
                <a:cs typeface="Old Standard TT"/>
                <a:sym typeface="Old Standard TT"/>
              </a:rPr>
              <a:t>Questões levantadas: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Regime jurídico do “direito especial” de extração e/ou de reutilização de partes substanciais de base de dados, que aproveita de bases de dados não originais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Matéria biológica: concessão de direito de patente e a formulação de uma descrição suficiente do invento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acomodação dos “tipos” tradicionais de propriedade intelectual às novas realidades da biotecnologia</a:t>
            </a:r>
            <a:endParaRPr/>
          </a:p>
        </p:txBody>
      </p:sp>
      <p:sp>
        <p:nvSpPr>
          <p:cNvPr id="203" name="Google Shape;203;p36"/>
          <p:cNvSpPr txBox="1"/>
          <p:nvPr/>
        </p:nvSpPr>
        <p:spPr>
          <a:xfrm>
            <a:off x="448325" y="1575075"/>
            <a:ext cx="4045500" cy="2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 à acomodação da proteção da biotecnologia na PI em razão de suas c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rescentes alterações: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espaço - “mundialização”, acordos do GATT, criação da OMC;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dogmática -  mais “tipos” e um abrandamento de seus conteúdos;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 percepções axiológico-jurídicas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711850" y="3774425"/>
            <a:ext cx="4503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“tipos” tradicionais e o próprio direito de patente e de autor já não abrangem de forma integral e eficaz o ramo da biotecnologia no que diz respeito às suas criações e percepções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ex. informações genéticas “puras”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409250" y="3739525"/>
            <a:ext cx="302700" cy="3492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5471300" y="3530075"/>
            <a:ext cx="32931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sistema normativo da PI está em PERMANENTE ADAPTAÇÃO, visando a estimular a criação e externação de ideais que acomodam ou manipulam o mundo às nossas necessidades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acomodação dos “tipos” tradicionais de propriedade intelectual às novas realidades da biotecnologia</a:t>
            </a:r>
            <a:endParaRPr/>
          </a:p>
        </p:txBody>
      </p:sp>
      <p:sp>
        <p:nvSpPr>
          <p:cNvPr id="212" name="Google Shape;212;p37"/>
          <p:cNvSpPr txBox="1"/>
          <p:nvPr/>
        </p:nvSpPr>
        <p:spPr>
          <a:xfrm>
            <a:off x="857375" y="1714700"/>
            <a:ext cx="32301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Adaptabilidade PI X Biotecnologia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7"/>
          <p:cNvSpPr/>
          <p:nvPr/>
        </p:nvSpPr>
        <p:spPr>
          <a:xfrm rot="5402958">
            <a:off x="1915305" y="2209788"/>
            <a:ext cx="3486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632275" y="2637600"/>
            <a:ext cx="31515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DE RISCOS E PERIGOS para maior aceitabilidade social e científica; autorização de colocação no mercado de fármacos, medicamentos e organismos geneticamente modificados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4318350" y="1412028"/>
            <a:ext cx="40854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ld Standard TT"/>
                <a:ea typeface="Old Standard TT"/>
                <a:cs typeface="Old Standard TT"/>
                <a:sym typeface="Old Standard TT"/>
              </a:rPr>
              <a:t>CONCURSO de diferentes formas de proteção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6" name="Google Shape;216;p37"/>
          <p:cNvSpPr txBox="1"/>
          <p:nvPr/>
        </p:nvSpPr>
        <p:spPr>
          <a:xfrm>
            <a:off x="4695300" y="1714700"/>
            <a:ext cx="3331500" cy="20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Tangência dos diversos tipos de PI na busca, sempre, das formas mais eficientes de proteção, sobretudo nos casos em que o período de vida útil da exploração comercial é reduzido por </a:t>
            </a:r>
            <a:r>
              <a:rPr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condicionamentos administrativos 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homenagem à proteção dos </a:t>
            </a:r>
            <a:r>
              <a:rPr b="1"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interesses de saúde humana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tutela do meio ambiente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i="1"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equilíbrio ecológico</a:t>
            </a:r>
            <a:endParaRPr b="1"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17" name="Google Shape;217;p37"/>
          <p:cNvCxnSpPr/>
          <p:nvPr/>
        </p:nvCxnSpPr>
        <p:spPr>
          <a:xfrm>
            <a:off x="4695300" y="2266200"/>
            <a:ext cx="0" cy="130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37"/>
          <p:cNvSpPr txBox="1"/>
          <p:nvPr/>
        </p:nvSpPr>
        <p:spPr>
          <a:xfrm>
            <a:off x="4346250" y="3729375"/>
            <a:ext cx="36918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Razões que explicam esse fenômeno: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Previsão de novos “tipos” de PI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tipos tradicionais (patente, autor, marca), estarem expandindo seu ensejo de aplicação a novas formas de criação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pt-BR"/>
              <a:t>O</a:t>
            </a:r>
            <a:r>
              <a:rPr lang="pt-BR"/>
              <a:t>bjeto de investigação da pesquisa:</a:t>
            </a:r>
            <a:endParaRPr/>
          </a:p>
        </p:txBody>
      </p:sp>
      <p:sp>
        <p:nvSpPr>
          <p:cNvPr id="224" name="Google Shape;224;p38"/>
          <p:cNvSpPr txBox="1"/>
          <p:nvPr/>
        </p:nvSpPr>
        <p:spPr>
          <a:xfrm>
            <a:off x="857375" y="1151950"/>
            <a:ext cx="7085100" cy="20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Old Standard TT"/>
                <a:ea typeface="Old Standard TT"/>
                <a:cs typeface="Old Standard TT"/>
                <a:sym typeface="Old Standard TT"/>
              </a:rPr>
              <a:t>Relações de direito privado entre:</a:t>
            </a:r>
            <a:endParaRPr sz="16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pt-BR" sz="1500">
                <a:latin typeface="Old Standard TT"/>
                <a:ea typeface="Old Standard TT"/>
                <a:cs typeface="Old Standard TT"/>
                <a:sym typeface="Old Standard TT"/>
              </a:rPr>
              <a:t>liberdade de atuação dos agentes no mercado e criação intelectual científica;</a:t>
            </a:r>
            <a:endParaRPr sz="15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38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ld Standard TT"/>
              <a:buChar char="●"/>
            </a:pPr>
            <a:r>
              <a:rPr lang="pt-BR" sz="1500">
                <a:latin typeface="Old Standard TT"/>
                <a:ea typeface="Old Standard TT"/>
                <a:cs typeface="Old Standard TT"/>
                <a:sym typeface="Old Standard TT"/>
              </a:rPr>
              <a:t>várias formas de proteção da biotec moderna pelos direito de PI</a:t>
            </a:r>
            <a:endParaRPr sz="15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ld Standard TT"/>
                <a:ea typeface="Old Standard TT"/>
                <a:cs typeface="Old Standard TT"/>
                <a:sym typeface="Old Standard TT"/>
              </a:rPr>
              <a:t>Referência normativa: União Europeia, pela escassez da produção brasileira</a:t>
            </a:r>
            <a:endParaRPr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pt-BR"/>
              <a:t>Concurso dos vários tipos de PI na mesma matéria biológica</a:t>
            </a:r>
            <a:endParaRPr/>
          </a:p>
        </p:txBody>
      </p:sp>
      <p:sp>
        <p:nvSpPr>
          <p:cNvPr id="230" name="Google Shape;230;p39"/>
          <p:cNvSpPr txBox="1"/>
          <p:nvPr/>
        </p:nvSpPr>
        <p:spPr>
          <a:xfrm>
            <a:off x="463450" y="1658425"/>
            <a:ext cx="60438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Old Standard TT"/>
                <a:ea typeface="Old Standard TT"/>
                <a:cs typeface="Old Standard TT"/>
                <a:sym typeface="Old Standard TT"/>
              </a:rPr>
              <a:t>Pergunta: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uma matéria bio constitui determinada criação/prestação abrigada ela não pode ser protegida por outro tipo? Deverá o autor, então, a escolher um deles (concurso electivo) ou vários (concurso real)?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879875" y="2907725"/>
            <a:ext cx="21159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Old Standard TT"/>
                <a:ea typeface="Old Standard TT"/>
                <a:cs typeface="Old Standard TT"/>
                <a:sym typeface="Old Standard TT"/>
              </a:rPr>
              <a:t>Problemas do concurso: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232" name="Google Shape;232;p39"/>
          <p:cNvCxnSpPr>
            <a:stCxn id="231" idx="3"/>
            <a:endCxn id="230" idx="2"/>
          </p:cNvCxnSpPr>
          <p:nvPr/>
        </p:nvCxnSpPr>
        <p:spPr>
          <a:xfrm flipH="1" rot="10800000">
            <a:off x="2995775" y="2716475"/>
            <a:ext cx="48960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3" name="Google Shape;233;p39"/>
          <p:cNvCxnSpPr>
            <a:stCxn id="231" idx="3"/>
          </p:cNvCxnSpPr>
          <p:nvPr/>
        </p:nvCxnSpPr>
        <p:spPr>
          <a:xfrm>
            <a:off x="2995775" y="3125675"/>
            <a:ext cx="542100" cy="35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4" name="Google Shape;234;p39"/>
          <p:cNvSpPr txBox="1"/>
          <p:nvPr/>
        </p:nvSpPr>
        <p:spPr>
          <a:xfrm>
            <a:off x="3634225" y="2340575"/>
            <a:ext cx="41868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Criação de um “super-direito”: em cada concepção inicial, aperfeiçoamento, haveria um bem cuja proteção será contra qualquer pessoa, mesma que não seja em uma relação de concorrência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35" name="Google Shape;235;p39"/>
          <p:cNvSpPr txBox="1"/>
          <p:nvPr/>
        </p:nvSpPr>
        <p:spPr>
          <a:xfrm>
            <a:off x="3634225" y="3343625"/>
            <a:ext cx="3669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Exercício concorrente dos direitos de PI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i.e  se um tipo A de direito deve ser exercido com total autonomia e não interferência com relação a um outro tipo B ou se ambos devem cooperar na medida de conexao de suas áreas comuns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 da investigação</a:t>
            </a:r>
            <a:endParaRPr/>
          </a:p>
        </p:txBody>
      </p:sp>
      <p:sp>
        <p:nvSpPr>
          <p:cNvPr id="241" name="Google Shape;241;p4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Análise, ponderação e sopesamento de (i) considerações práticas, (ii) teleológicas, e (iii) juízos de valor dos problemas singulares à temática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Estudo de dimensão axiológica e principiológica de natureza supraconstitucional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atribui validade a todos os atos e fatos jurídicos dirigidos ao exercício do direito-liberdade de investigação e aplicação prático-industrial dos produtos da biotecnologia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preserva e garante a certas pessoas/entidades uma esfera de exclusão quanto ao uso de certas criações e prestações que se materializam como formas de expressão, características de aparência, processos biotecnológicos, as próprias matérias biológicas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porquê da constituição de direitos dentro da propriedade intelectual</a:t>
            </a:r>
            <a:endParaRPr/>
          </a:p>
        </p:txBody>
      </p:sp>
      <p:sp>
        <p:nvSpPr>
          <p:cNvPr id="247" name="Google Shape;247;p41"/>
          <p:cNvSpPr txBox="1"/>
          <p:nvPr/>
        </p:nvSpPr>
        <p:spPr>
          <a:xfrm>
            <a:off x="1178725" y="2143125"/>
            <a:ext cx="6737400" cy="23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latin typeface="Old Standard TT"/>
                <a:ea typeface="Old Standard TT"/>
                <a:cs typeface="Old Standard TT"/>
                <a:sym typeface="Old Standard TT"/>
              </a:rPr>
              <a:t>Justificativa Filosófica (Expressão espiritual)</a:t>
            </a:r>
            <a:endParaRPr b="1" sz="22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latin typeface="Old Standard TT"/>
                <a:ea typeface="Old Standard TT"/>
                <a:cs typeface="Old Standard TT"/>
                <a:sym typeface="Old Standard TT"/>
              </a:rPr>
              <a:t>+</a:t>
            </a:r>
            <a:endParaRPr b="1" sz="22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latin typeface="Old Standard TT"/>
                <a:ea typeface="Old Standard TT"/>
                <a:cs typeface="Old Standard TT"/>
                <a:sym typeface="Old Standard TT"/>
              </a:rPr>
              <a:t>Justificativa Utilitarista (Satisfação técnica)</a:t>
            </a:r>
            <a:endParaRPr b="1" sz="22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Biotecnologia Moderna - Linha do Tempo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Pré século XX (começa aproximadamente com a descoberta de Hooke em 1663, e termina com a vacina anti-rábica de Pasteur)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Século XX (descoberta do primeiro antibiótico por Alexander Fleming; a descrição da estrutura dupla-hélice do DNA por James Watson e Francis Crick; e a concepção da técnica de PCR)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Século XXI (projeto genoma humano)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265500" y="19051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Direitos Subjetivos Privados</a:t>
            </a:r>
            <a:endParaRPr b="1"/>
          </a:p>
        </p:txBody>
      </p:sp>
      <p:sp>
        <p:nvSpPr>
          <p:cNvPr id="253" name="Google Shape;253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700"/>
              <a:t>Propriedade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700"/>
              <a:t>Satisfação mercantil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pt-BR" sz="2700"/>
              <a:t>Remuneração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/>
          <p:nvPr>
            <p:ph type="title"/>
          </p:nvPr>
        </p:nvSpPr>
        <p:spPr>
          <a:xfrm>
            <a:off x="311700" y="4654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9000"/>
              <a:t>Bem Intelectual</a:t>
            </a:r>
            <a:endParaRPr sz="9000"/>
          </a:p>
        </p:txBody>
      </p:sp>
      <p:sp>
        <p:nvSpPr>
          <p:cNvPr id="259" name="Google Shape;259;p43"/>
          <p:cNvSpPr txBox="1"/>
          <p:nvPr>
            <p:ph idx="1" type="body"/>
          </p:nvPr>
        </p:nvSpPr>
        <p:spPr>
          <a:xfrm>
            <a:off x="311700" y="283997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ctr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pt-BR"/>
              <a:t>Criação + Divulgação + Registro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698250" y="526350"/>
            <a:ext cx="774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Satisfação mercantil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vs</a:t>
            </a:r>
            <a:r>
              <a:rPr lang="pt-BR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Direito público à informação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type="title"/>
          </p:nvPr>
        </p:nvSpPr>
        <p:spPr>
          <a:xfrm>
            <a:off x="311700" y="3722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Times New Roman"/>
                <a:ea typeface="Times New Roman"/>
                <a:cs typeface="Times New Roman"/>
                <a:sym typeface="Times New Roman"/>
              </a:rPr>
              <a:t>A admissibilidade das “fontes livres” </a:t>
            </a:r>
            <a:endParaRPr sz="2700"/>
          </a:p>
        </p:txBody>
      </p:sp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311700" y="1171600"/>
            <a:ext cx="8520600" cy="39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A informação como bem público.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O ambiente perfeito para o desenvolvimento da informação.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i="1" lang="pt-BR" sz="1500"/>
              <a:t>Biological Innovation for Open Society</a:t>
            </a:r>
            <a:endParaRPr i="1"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O código genético como informação manipulável.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O estímulo a produção de informação.</a:t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5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Direitos sobre uma mesma matéria biológica - o embate da proteção</a:t>
            </a:r>
            <a:endParaRPr/>
          </a:p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311700" y="1474025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Direitos </a:t>
            </a:r>
            <a:r>
              <a:rPr lang="pt-BR"/>
              <a:t>indígenas</a:t>
            </a:r>
            <a:r>
              <a:rPr lang="pt-BR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Direitos extrativistas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Direito do autor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Direito de patente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Regime do modelo de utilidade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Direito especial</a:t>
            </a:r>
            <a:endParaRPr/>
          </a:p>
        </p:txBody>
      </p:sp>
      <p:pic>
        <p:nvPicPr>
          <p:cNvPr id="277" name="Google Shape;277;p46"/>
          <p:cNvPicPr preferRelativeResize="0"/>
          <p:nvPr/>
        </p:nvPicPr>
        <p:blipFill rotWithShape="1">
          <a:blip r:embed="rId3">
            <a:alphaModFix/>
          </a:blip>
          <a:srcRect b="0" l="0" r="0" t="15497"/>
          <a:stretch/>
        </p:blipFill>
        <p:spPr>
          <a:xfrm>
            <a:off x="5898075" y="1474037"/>
            <a:ext cx="2393149" cy="30334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Atualidades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Licença Compulsória e Vacina</a:t>
            </a:r>
            <a:endParaRPr/>
          </a:p>
        </p:txBody>
      </p:sp>
      <p:sp>
        <p:nvSpPr>
          <p:cNvPr id="288" name="Google Shape;288;p4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chemeClr val="accent1"/>
                </a:highlight>
              </a:rPr>
              <a:t>Licença compulsória é uma medida legal que permite que terceiros usem uma propriedade intelectual sem a autorização do detentor da patente.</a:t>
            </a:r>
            <a:endParaRPr sz="1500">
              <a:solidFill>
                <a:srgbClr val="374151"/>
              </a:solidFill>
              <a:highlight>
                <a:schemeClr val="accent1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chemeClr val="accent1"/>
                </a:highlight>
              </a:rPr>
              <a:t>Até 2021, essa licença somente deveria ser utilizada nos casos previstos no art. 68 da Lei de Propriedade Intelectual. Porém, o Covid-19 mudou o cenário e fez com que o fosse sancionada a </a:t>
            </a:r>
            <a:r>
              <a:rPr b="1" lang="pt-BR" sz="1500">
                <a:solidFill>
                  <a:srgbClr val="374151"/>
                </a:solidFill>
                <a:highlight>
                  <a:schemeClr val="accent1"/>
                </a:highlight>
              </a:rPr>
              <a:t>Lei 14.200/21</a:t>
            </a:r>
            <a:r>
              <a:rPr lang="pt-BR" sz="1500">
                <a:solidFill>
                  <a:srgbClr val="374151"/>
                </a:solidFill>
                <a:highlight>
                  <a:schemeClr val="accent1"/>
                </a:highlight>
              </a:rPr>
              <a:t>. </a:t>
            </a:r>
            <a:endParaRPr sz="1500">
              <a:solidFill>
                <a:srgbClr val="374151"/>
              </a:solidFill>
              <a:highlight>
                <a:schemeClr val="accent1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100"/>
              <a:buChar char="●"/>
            </a:pPr>
            <a:r>
              <a:rPr lang="pt-BR" sz="1500">
                <a:solidFill>
                  <a:srgbClr val="374151"/>
                </a:solidFill>
                <a:highlight>
                  <a:schemeClr val="accent1"/>
                </a:highlight>
              </a:rPr>
              <a:t>Essa lei determina </a:t>
            </a:r>
            <a:r>
              <a:rPr lang="pt-BR" sz="1500">
                <a:solidFill>
                  <a:srgbClr val="374151"/>
                </a:solidFill>
              </a:rPr>
              <a:t>a suspensão temporária da exclusividade de uma patente ou pedido de patente de vacinas e medicamentos, em situações de emergência nacional, internacional ou estado de calamidade pública. </a:t>
            </a:r>
            <a:endParaRPr sz="1500">
              <a:solidFill>
                <a:srgbClr val="37415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Covid-19 e a cura </a:t>
            </a:r>
            <a:endParaRPr/>
          </a:p>
        </p:txBody>
      </p:sp>
      <p:sp>
        <p:nvSpPr>
          <p:cNvPr id="294" name="Google Shape;294;p49"/>
          <p:cNvSpPr txBox="1"/>
          <p:nvPr/>
        </p:nvSpPr>
        <p:spPr>
          <a:xfrm>
            <a:off x="2016325" y="725200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295" name="Google Shape;2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0" y="1058225"/>
            <a:ext cx="5650449" cy="137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875" y="2435498"/>
            <a:ext cx="5380525" cy="10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725" y="3604350"/>
            <a:ext cx="5969024" cy="13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311700" y="287987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Times New Roman"/>
                <a:ea typeface="Times New Roman"/>
                <a:cs typeface="Times New Roman"/>
                <a:sym typeface="Times New Roman"/>
              </a:rPr>
              <a:t>Biotecnologia no mundo: uma visão estratégica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50"/>
          <p:cNvSpPr txBox="1"/>
          <p:nvPr>
            <p:ph idx="1" type="body"/>
          </p:nvPr>
        </p:nvSpPr>
        <p:spPr>
          <a:xfrm>
            <a:off x="311700" y="1368000"/>
            <a:ext cx="8272500" cy="32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Relatório </a:t>
            </a:r>
            <a:r>
              <a:rPr i="1" lang="pt-BR" sz="1900">
                <a:latin typeface="Times New Roman"/>
                <a:ea typeface="Times New Roman"/>
                <a:cs typeface="Times New Roman"/>
                <a:sym typeface="Times New Roman"/>
              </a:rPr>
              <a:t>The biotechnology indicators</a:t>
            </a: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Consultoria Evaluate Pharma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Grandes empresas do ramo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Estratégias, plano de ação e políticas de incentivo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25" y="3452125"/>
            <a:ext cx="2247000" cy="9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594" y="2884925"/>
            <a:ext cx="1784800" cy="14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525" y="4064025"/>
            <a:ext cx="3686950" cy="6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2245" y="3196675"/>
            <a:ext cx="1437317" cy="14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>
            <p:ph type="title"/>
          </p:nvPr>
        </p:nvSpPr>
        <p:spPr>
          <a:xfrm>
            <a:off x="265500" y="193000"/>
            <a:ext cx="4039200" cy="10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Biotecnologia industrial: Cenário brasileiro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51"/>
          <p:cNvSpPr txBox="1"/>
          <p:nvPr>
            <p:ph idx="1" type="subTitle"/>
          </p:nvPr>
        </p:nvSpPr>
        <p:spPr>
          <a:xfrm>
            <a:off x="265500" y="1279139"/>
            <a:ext cx="3837000" cy="35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</a:t>
            </a:r>
            <a:r>
              <a:rPr i="1" lang="pt-BR" sz="1900">
                <a:latin typeface="Times New Roman"/>
                <a:ea typeface="Times New Roman"/>
                <a:cs typeface="Times New Roman"/>
                <a:sym typeface="Times New Roman"/>
              </a:rPr>
              <a:t>Brazil Biotech Map</a:t>
            </a:r>
            <a:endParaRPr i="1"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Produção de biocombustíveis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Maior mercado da América Latina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Interação universidade-empresa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Comitê Nacional de Biotecnologia -  Decreto Nº 6.041/2007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Desconexão: avanço científico vs inovação no setor privado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7894"/>
              <a:buFont typeface="Arial"/>
              <a:buNone/>
            </a:pPr>
            <a:r>
              <a:rPr lang="pt-BR" sz="1900">
                <a:latin typeface="Times New Roman"/>
                <a:ea typeface="Times New Roman"/>
                <a:cs typeface="Times New Roman"/>
                <a:sym typeface="Times New Roman"/>
              </a:rPr>
              <a:t>› Entidades da sociedade civil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Discussões éticas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B</a:t>
            </a:r>
            <a:r>
              <a:rPr lang="pt-BR"/>
              <a:t>iodiversidade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Apropriação do uso de matéria viva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02875" y="40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Questões da biotecnologia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23525" y="1255350"/>
            <a:ext cx="504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libertação dos organismos geneticamente manipulados no meio ambiente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sua utilização confinada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aplicação da biotecnologia na produção de matérias cujos efeitos nocivos para a saúde humana sejam desconhecidos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clonagem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aglomerados de células de origem humana resultante de transferência de núcleos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biopirataria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225" y="1667074"/>
            <a:ext cx="3525251" cy="19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liberdade de investigação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479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Convenção Europeia dos Direitos Humanos, art 10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Carta dos Direitos Fundamentais da União Europeia, art 13º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Tratado da Comunidade Europeia, arts 163-173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Constituição, art 5º, IX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Constituição, Título VIII, Capítulo IV: promoção e incentivos a atividades relacionadas à ciência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450" y="1152474"/>
            <a:ext cx="3575850" cy="23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Direitos de Patentes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investigação de biotecnologias envolve muitos riscos e aplicação de recursos, mão de obra especializada,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Surgem para não utilizar meios de expressão idênticos já expressados por outrem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Diretiva 98/44/CE: as matérias biológicas, incluindo os animais e plantas obtidos por meios não biológicos, podem ser tuteladas por patentes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Razões éticas negavam a concessão de patentes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primeira vez ocorreu com Pasteur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Lei 9.279/96, art. 10, 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Flexibilização de alguns requisitos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São sucetíveis de autoreplicação, providas de múltiplas funções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Direito de obtentor de variedade vegetal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Título especial de proteção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Plantas que se encaixam no conceito de variedade vegetal, cujo âmbito de proteção não se estende para além das concretas coisas corpóreas e as características do fenótipo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Direitos de Autor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Tutelariam a forma de expressão original do conteúdo informacional genético das obras biológicas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Abrangeriam as características da aparência das matérias biológicas corpóreas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