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8"/>
  </p:handoutMasterIdLst>
  <p:sldIdLst>
    <p:sldId id="256" r:id="rId13"/>
    <p:sldId id="257" r:id="rId14"/>
    <p:sldId id="569" r:id="rId15"/>
    <p:sldId id="258" r:id="rId16"/>
    <p:sldId id="262" r:id="rId17"/>
    <p:sldId id="261" r:id="rId18"/>
    <p:sldId id="268" r:id="rId19"/>
    <p:sldId id="562" r:id="rId20"/>
    <p:sldId id="564" r:id="rId21"/>
    <p:sldId id="570" r:id="rId22"/>
    <p:sldId id="571" r:id="rId23"/>
    <p:sldId id="572" r:id="rId24"/>
    <p:sldId id="573" r:id="rId25"/>
    <p:sldId id="563" r:id="rId26"/>
    <p:sldId id="26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1BF"/>
    <a:srgbClr val="0F6688"/>
    <a:srgbClr val="226A8A"/>
    <a:srgbClr val="4D4D4F"/>
    <a:srgbClr val="505150"/>
    <a:srgbClr val="90272A"/>
    <a:srgbClr val="7B2629"/>
    <a:srgbClr val="205C77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30"/>
  </p:normalViewPr>
  <p:slideViewPr>
    <p:cSldViewPr snapToGrid="0" snapToObjects="1">
      <p:cViewPr varScale="1">
        <p:scale>
          <a:sx n="100" d="100"/>
          <a:sy n="100" d="100"/>
        </p:scale>
        <p:origin x="62" y="1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0.png"/><Relationship Id="rId5" Type="http://schemas.openxmlformats.org/officeDocument/2006/relationships/image" Target="../media/image470.png"/><Relationship Id="rId4" Type="http://schemas.openxmlformats.org/officeDocument/2006/relationships/image" Target="../media/image4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61.png"/><Relationship Id="rId4" Type="http://schemas.openxmlformats.org/officeDocument/2006/relationships/image" Target="../media/image4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9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tmp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25.png"/><Relationship Id="rId9" Type="http://schemas.openxmlformats.org/officeDocument/2006/relationships/image" Target="../media/image22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tmp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4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tmp"/><Relationship Id="rId5" Type="http://schemas.openxmlformats.org/officeDocument/2006/relationships/image" Target="../media/image55.png"/><Relationship Id="rId10" Type="http://schemas.openxmlformats.org/officeDocument/2006/relationships/image" Target="../media/image48.tmp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7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10 – 28/4: Testes de hipótese relacionados à variância.</a:t>
            </a:r>
          </a:p>
          <a:p>
            <a:r>
              <a:rPr lang="pt-BR" sz="1600" dirty="0"/>
              <a:t>F </a:t>
            </a:r>
            <a:r>
              <a:rPr lang="pt-BR" sz="1600"/>
              <a:t>de Fisher.</a:t>
            </a:r>
            <a:endParaRPr lang="pt-BR" sz="1600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5570EF91-38E3-8E52-9FD7-CAEC63CF66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834"/>
                <a:ext cx="6743700" cy="290640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Teste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400" dirty="0"/>
                  <a:t> no ajuste de parâmetros de função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5570EF91-38E3-8E52-9FD7-CAEC63CF6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834"/>
                <a:ext cx="6743700" cy="290640"/>
              </a:xfrm>
              <a:blipFill>
                <a:blip r:embed="rId2"/>
                <a:stretch>
                  <a:fillRect t="-43750" b="-770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EA2AA66-9D2B-BB9B-4FC1-8CA4EB8A06DA}"/>
              </a:ext>
            </a:extLst>
          </p:cNvPr>
          <p:cNvGrpSpPr/>
          <p:nvPr/>
        </p:nvGrpSpPr>
        <p:grpSpPr>
          <a:xfrm>
            <a:off x="429279" y="3130891"/>
            <a:ext cx="6771621" cy="1499509"/>
            <a:chOff x="172518" y="2153261"/>
            <a:chExt cx="6771621" cy="1499509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0E1F911-208D-DE6B-6D73-098EE03C2F4E}"/>
                </a:ext>
              </a:extLst>
            </p:cNvPr>
            <p:cNvSpPr txBox="1"/>
            <p:nvPr/>
          </p:nvSpPr>
          <p:spPr>
            <a:xfrm>
              <a:off x="172518" y="2452441"/>
              <a:ext cx="6579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Formular uma hipótese estatística.</a:t>
              </a:r>
            </a:p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Escolher uma estatística com </a:t>
              </a:r>
              <a:r>
                <a:rPr lang="pt-BR" dirty="0" err="1">
                  <a:solidFill>
                    <a:srgbClr val="0070C0"/>
                  </a:solidFill>
                </a:rPr>
                <a:t>f.d.p</a:t>
              </a:r>
              <a:r>
                <a:rPr lang="pt-BR" dirty="0">
                  <a:solidFill>
                    <a:srgbClr val="0070C0"/>
                  </a:solidFill>
                </a:rPr>
                <a:t>. conhecida e          adotar a hipótese como verdadeira.</a:t>
              </a:r>
            </a:p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Escolher uma região crítica para a </a:t>
              </a:r>
              <a:r>
                <a:rPr lang="pt-BR" b="1" dirty="0">
                  <a:solidFill>
                    <a:srgbClr val="FF0000"/>
                  </a:solidFill>
                </a:rPr>
                <a:t>rejeição</a:t>
              </a:r>
              <a:r>
                <a:rPr lang="pt-BR" dirty="0">
                  <a:solidFill>
                    <a:srgbClr val="0070C0"/>
                  </a:solidFill>
                </a:rPr>
                <a:t> da hipótese.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0540F76-F14A-5208-AEED-37DA0C341C9F}"/>
                </a:ext>
              </a:extLst>
            </p:cNvPr>
            <p:cNvSpPr txBox="1"/>
            <p:nvPr/>
          </p:nvSpPr>
          <p:spPr>
            <a:xfrm>
              <a:off x="172518" y="2153261"/>
              <a:ext cx="677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Procedimento geral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EBFF347-7658-A051-B31B-9C41B116E050}"/>
              </a:ext>
            </a:extLst>
          </p:cNvPr>
          <p:cNvGrpSpPr/>
          <p:nvPr/>
        </p:nvGrpSpPr>
        <p:grpSpPr>
          <a:xfrm>
            <a:off x="300037" y="485988"/>
            <a:ext cx="6497260" cy="598156"/>
            <a:chOff x="300037" y="485988"/>
            <a:chExt cx="6497260" cy="59815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4E5D22C-A628-7D92-6236-39B86A217A29}"/>
                </a:ext>
              </a:extLst>
            </p:cNvPr>
            <p:cNvSpPr txBox="1"/>
            <p:nvPr/>
          </p:nvSpPr>
          <p:spPr>
            <a:xfrm>
              <a:off x="300037" y="485988"/>
              <a:ext cx="25931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hipótese estatística:</a:t>
              </a:r>
              <a:endParaRPr lang="pt-BR" dirty="0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2BC44128-A482-EB3F-F47E-8B1EF9111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803" y="855524"/>
              <a:ext cx="5936494" cy="228620"/>
            </a:xfrm>
            <a:prstGeom prst="rect">
              <a:avLst/>
            </a:prstGeom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10C86C3-81F4-9A74-8A80-6BD33642E66F}"/>
              </a:ext>
            </a:extLst>
          </p:cNvPr>
          <p:cNvGrpSpPr/>
          <p:nvPr/>
        </p:nvGrpSpPr>
        <p:grpSpPr>
          <a:xfrm>
            <a:off x="385762" y="1153229"/>
            <a:ext cx="8372476" cy="1134253"/>
            <a:chOff x="385762" y="1153229"/>
            <a:chExt cx="8372476" cy="1134253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791D4C7-3BAD-0470-DD20-910C7812E80D}"/>
                </a:ext>
              </a:extLst>
            </p:cNvPr>
            <p:cNvSpPr txBox="1"/>
            <p:nvPr/>
          </p:nvSpPr>
          <p:spPr>
            <a:xfrm>
              <a:off x="385762" y="1279900"/>
              <a:ext cx="2364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Isso permite </a:t>
              </a:r>
              <a:r>
                <a:rPr lang="pt-BR" dirty="0">
                  <a:solidFill>
                    <a:srgbClr val="0070C0"/>
                  </a:solidFill>
                </a:rPr>
                <a:t>escolher</a:t>
              </a:r>
              <a:r>
                <a:rPr lang="pt-BR" dirty="0"/>
                <a:t> 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72237038-EB59-3D1E-59D9-44F9E9301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355"/>
            <a:stretch/>
          </p:blipFill>
          <p:spPr>
            <a:xfrm>
              <a:off x="2541552" y="1153229"/>
              <a:ext cx="2574996" cy="657178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1247E0F-0303-D4A7-4295-0BB60529DFD9}"/>
                </a:ext>
              </a:extLst>
            </p:cNvPr>
            <p:cNvSpPr txBox="1"/>
            <p:nvPr/>
          </p:nvSpPr>
          <p:spPr>
            <a:xfrm>
              <a:off x="5257800" y="1279900"/>
              <a:ext cx="3500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como estatística de teste,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705514C2-C00A-88F9-A132-97B8D2CBFB7C}"/>
                    </a:ext>
                  </a:extLst>
                </p:cNvPr>
                <p:cNvSpPr txBox="1"/>
                <p:nvPr/>
              </p:nvSpPr>
              <p:spPr>
                <a:xfrm>
                  <a:off x="385762" y="1871663"/>
                  <a:ext cx="7815263" cy="415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uma vez que </a:t>
                  </a:r>
                  <a:r>
                    <a:rPr lang="pt-BR" dirty="0">
                      <a:solidFill>
                        <a:srgbClr val="0070C0"/>
                      </a:solidFill>
                    </a:rPr>
                    <a:t>tem distribuição conhecida,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705514C2-C00A-88F9-A132-97B8D2CBF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62" y="1871663"/>
                  <a:ext cx="7815263" cy="415819"/>
                </a:xfrm>
                <a:prstGeom prst="rect">
                  <a:avLst/>
                </a:prstGeom>
                <a:blipFill>
                  <a:blip r:embed="rId5"/>
                  <a:stretch>
                    <a:fillRect l="-624" t="-1471" b="-1764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3237684-CF7F-57E5-9AA1-A5E9E1DCBA1D}"/>
                  </a:ext>
                </a:extLst>
              </p:cNvPr>
              <p:cNvSpPr txBox="1"/>
              <p:nvPr/>
            </p:nvSpPr>
            <p:spPr>
              <a:xfrm>
                <a:off x="385762" y="2380855"/>
                <a:ext cx="8036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Note que isso inclui a hipótese da função modelo,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1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, </a:t>
                </a:r>
              </a:p>
              <a:p>
                <a:r>
                  <a:rPr lang="pt-BR" dirty="0"/>
                  <a:t>representar corretamente os dados.</a:t>
                </a: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3237684-CF7F-57E5-9AA1-A5E9E1DC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" y="2380855"/>
                <a:ext cx="8036719" cy="646331"/>
              </a:xfrm>
              <a:prstGeom prst="rect">
                <a:avLst/>
              </a:prstGeom>
              <a:blipFill>
                <a:blip r:embed="rId6"/>
                <a:stretch>
                  <a:fillRect l="-607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id="{3876C264-532A-F7CD-C128-439347B256EB}"/>
              </a:ext>
            </a:extLst>
          </p:cNvPr>
          <p:cNvSpPr/>
          <p:nvPr/>
        </p:nvSpPr>
        <p:spPr>
          <a:xfrm>
            <a:off x="7400925" y="3863600"/>
            <a:ext cx="1207294" cy="766800"/>
          </a:xfrm>
          <a:prstGeom prst="wedgeRectCallout">
            <a:avLst>
              <a:gd name="adj1" fmla="val -126307"/>
              <a:gd name="adj2" fmla="val 2392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 falta esta etapa</a:t>
            </a:r>
          </a:p>
        </p:txBody>
      </p:sp>
    </p:spTree>
    <p:extLst>
      <p:ext uri="{BB962C8B-B14F-4D97-AF65-F5344CB8AC3E}">
        <p14:creationId xmlns:p14="http://schemas.microsoft.com/office/powerpoint/2010/main" val="34895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844AD30-6EEE-58AE-2B3C-A48DD69B3A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2894" y="0"/>
                <a:ext cx="8229600" cy="385763"/>
              </a:xfrm>
            </p:spPr>
            <p:txBody>
              <a:bodyPr>
                <a:noAutofit/>
              </a:bodyPr>
              <a:lstStyle/>
              <a:p>
                <a:r>
                  <a:rPr lang="pt-BR" sz="2800" dirty="0"/>
                  <a:t>Quando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844AD30-6EEE-58AE-2B3C-A48DD69B3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2894" y="0"/>
                <a:ext cx="8229600" cy="385763"/>
              </a:xfrm>
              <a:blipFill>
                <a:blip r:embed="rId2"/>
                <a:stretch>
                  <a:fillRect t="-30159" b="-6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3A76B4D9-6CE4-58A0-656C-4A6A3061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4" y="1372824"/>
            <a:ext cx="4572396" cy="31244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C3DEA2-47A4-A190-C0B0-80A710B34C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5"/>
          <a:stretch/>
        </p:blipFill>
        <p:spPr>
          <a:xfrm>
            <a:off x="5222082" y="734833"/>
            <a:ext cx="2574996" cy="657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17FAC7F-98BA-B639-808F-2E98F14427ED}"/>
                  </a:ext>
                </a:extLst>
              </p:cNvPr>
              <p:cNvSpPr txBox="1"/>
              <p:nvPr/>
            </p:nvSpPr>
            <p:spPr>
              <a:xfrm>
                <a:off x="5222082" y="1658922"/>
                <a:ext cx="3221831" cy="121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valor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é grande quando os numeradores são grandes ou os denominadores pequenos.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17FAC7F-98BA-B639-808F-2E98F144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82" y="1658922"/>
                <a:ext cx="3221831" cy="1211294"/>
              </a:xfrm>
              <a:prstGeom prst="rect">
                <a:avLst/>
              </a:prstGeom>
              <a:blipFill>
                <a:blip r:embed="rId5"/>
                <a:stretch>
                  <a:fillRect l="-1705" t="-1508" b="-70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BA66C5C6-EA03-3F9D-97D9-8B220F9FA458}"/>
              </a:ext>
            </a:extLst>
          </p:cNvPr>
          <p:cNvSpPr txBox="1"/>
          <p:nvPr/>
        </p:nvSpPr>
        <p:spPr>
          <a:xfrm>
            <a:off x="5222080" y="3309620"/>
            <a:ext cx="337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Denominador pequeno </a:t>
            </a:r>
            <a:r>
              <a:rPr lang="pt-BR" dirty="0">
                <a:sym typeface="Wingdings" panose="05000000000000000000" pitchFamily="2" charset="2"/>
              </a:rPr>
              <a:t> subestimação das variâncias?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A07763-DD08-BF37-B9D4-5520947AB455}"/>
              </a:ext>
            </a:extLst>
          </p:cNvPr>
          <p:cNvSpPr txBox="1"/>
          <p:nvPr/>
        </p:nvSpPr>
        <p:spPr>
          <a:xfrm>
            <a:off x="5222082" y="4143375"/>
            <a:ext cx="363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Numerador grande </a:t>
            </a:r>
            <a:r>
              <a:rPr lang="pt-BR" dirty="0">
                <a:sym typeface="Wingdings" panose="05000000000000000000" pitchFamily="2" charset="2"/>
              </a:rPr>
              <a:t> </a:t>
            </a:r>
          </a:p>
          <a:p>
            <a:r>
              <a:rPr lang="pt-BR" dirty="0">
                <a:sym typeface="Wingdings" panose="05000000000000000000" pitchFamily="2" charset="2"/>
              </a:rPr>
              <a:t>função modelo inadequada?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844AD30-6EEE-58AE-2B3C-A48DD69B3A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2894" y="0"/>
                <a:ext cx="8229600" cy="385763"/>
              </a:xfrm>
            </p:spPr>
            <p:txBody>
              <a:bodyPr>
                <a:noAutofit/>
              </a:bodyPr>
              <a:lstStyle/>
              <a:p>
                <a:r>
                  <a:rPr lang="pt-BR" sz="2800" dirty="0"/>
                  <a:t>Quando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4844AD30-6EEE-58AE-2B3C-A48DD69B3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2894" y="0"/>
                <a:ext cx="8229600" cy="385763"/>
              </a:xfrm>
              <a:blipFill>
                <a:blip r:embed="rId2"/>
                <a:stretch>
                  <a:fillRect t="-30159" b="-6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9709424-EDE0-4FBB-B1F4-A9AC2A9D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3" y="998083"/>
            <a:ext cx="4572396" cy="31473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AA4A46A-830C-F3B0-4B93-C27B447B7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5"/>
          <a:stretch/>
        </p:blipFill>
        <p:spPr>
          <a:xfrm>
            <a:off x="5222082" y="734833"/>
            <a:ext cx="2574996" cy="657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854A9C5-6F1E-59D3-F8E3-7754A6C1F7FC}"/>
                  </a:ext>
                </a:extLst>
              </p:cNvPr>
              <p:cNvSpPr txBox="1"/>
              <p:nvPr/>
            </p:nvSpPr>
            <p:spPr>
              <a:xfrm>
                <a:off x="5222082" y="1753374"/>
                <a:ext cx="3221831" cy="93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 valor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é pequeno quando os denominadores são grandes.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854A9C5-6F1E-59D3-F8E3-7754A6C1F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82" y="1753374"/>
                <a:ext cx="3221831" cy="934295"/>
              </a:xfrm>
              <a:prstGeom prst="rect">
                <a:avLst/>
              </a:prstGeom>
              <a:blipFill>
                <a:blip r:embed="rId5"/>
                <a:stretch>
                  <a:fillRect l="-1705" t="-2614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AB06A7CD-4153-757C-5C6E-BBA2BEEC56B5}"/>
              </a:ext>
            </a:extLst>
          </p:cNvPr>
          <p:cNvSpPr txBox="1"/>
          <p:nvPr/>
        </p:nvSpPr>
        <p:spPr>
          <a:xfrm>
            <a:off x="5222080" y="3309620"/>
            <a:ext cx="337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Wingdings" panose="05000000000000000000" pitchFamily="2" charset="2"/>
              </a:rPr>
              <a:t>Superestimação das variâncias?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4C0B331-4D4B-CF00-3776-7DA271AF6E2E}"/>
                  </a:ext>
                </a:extLst>
              </p:cNvPr>
              <p:cNvSpPr txBox="1"/>
              <p:nvPr/>
            </p:nvSpPr>
            <p:spPr>
              <a:xfrm>
                <a:off x="5222082" y="3992702"/>
                <a:ext cx="3636168" cy="93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Veremos adiante que ignorar correlações positivas também leva a subestimar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4C0B331-4D4B-CF00-3776-7DA271AF6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82" y="3992702"/>
                <a:ext cx="3636168" cy="934295"/>
              </a:xfrm>
              <a:prstGeom prst="rect">
                <a:avLst/>
              </a:prstGeom>
              <a:blipFill>
                <a:blip r:embed="rId6"/>
                <a:stretch>
                  <a:fillRect l="-1510" t="-3922" r="-168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3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DD02C-4DC7-BEC8-EEF2-F5D21505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87979"/>
            <a:ext cx="7115175" cy="269209"/>
          </a:xfrm>
        </p:spPr>
        <p:txBody>
          <a:bodyPr>
            <a:noAutofit/>
          </a:bodyPr>
          <a:lstStyle/>
          <a:p>
            <a:r>
              <a:rPr lang="pt-BR" sz="2400" dirty="0" err="1"/>
              <a:t>Qui</a:t>
            </a:r>
            <a:r>
              <a:rPr lang="pt-BR" sz="2400" dirty="0"/>
              <a:t>-quadrado reduzido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948645-1D8F-B613-4BE7-AAE15ABFF595}"/>
              </a:ext>
            </a:extLst>
          </p:cNvPr>
          <p:cNvSpPr txBox="1"/>
          <p:nvPr/>
        </p:nvSpPr>
        <p:spPr>
          <a:xfrm>
            <a:off x="507205" y="507702"/>
            <a:ext cx="632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Define-se “</a:t>
            </a:r>
            <a:r>
              <a:rPr lang="pt-BR" dirty="0" err="1"/>
              <a:t>qui</a:t>
            </a:r>
            <a:r>
              <a:rPr lang="pt-BR" dirty="0"/>
              <a:t>-quadrado reduzido” como</a:t>
            </a:r>
          </a:p>
          <a:p>
            <a:endParaRPr lang="pt-BR" sz="1000" dirty="0"/>
          </a:p>
          <a:p>
            <a:r>
              <a:rPr lang="pt-BR" dirty="0"/>
              <a:t>o valor observado do </a:t>
            </a:r>
            <a:r>
              <a:rPr lang="pt-BR" dirty="0" err="1"/>
              <a:t>qui</a:t>
            </a:r>
            <a:r>
              <a:rPr lang="pt-BR" dirty="0"/>
              <a:t>-quadrado por grau de liberdade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D40CBA-08AC-555F-5588-AA72EF1B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5538"/>
            <a:ext cx="1021168" cy="5258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5232FE7-EAB7-0839-05F2-659B5B83F6E8}"/>
                  </a:ext>
                </a:extLst>
              </p:cNvPr>
              <p:cNvSpPr txBox="1"/>
              <p:nvPr/>
            </p:nvSpPr>
            <p:spPr>
              <a:xfrm>
                <a:off x="507205" y="1334043"/>
                <a:ext cx="6550819" cy="41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variância de </a:t>
                </a:r>
                <a:r>
                  <a:rPr lang="pt-BR" dirty="0" err="1"/>
                  <a:t>qui</a:t>
                </a:r>
                <a:r>
                  <a:rPr lang="pt-BR" dirty="0"/>
                  <a:t>-quadrado é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5232FE7-EAB7-0839-05F2-659B5B83F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5" y="1334043"/>
                <a:ext cx="6550819" cy="418704"/>
              </a:xfrm>
              <a:prstGeom prst="rect">
                <a:avLst/>
              </a:prstGeom>
              <a:blipFill>
                <a:blip r:embed="rId3"/>
                <a:stretch>
                  <a:fillRect l="-744" t="-2899" b="-159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D44C5E3-0D4A-2E48-11D8-32A12183BA52}"/>
                  </a:ext>
                </a:extLst>
              </p:cNvPr>
              <p:cNvSpPr txBox="1"/>
              <p:nvPr/>
            </p:nvSpPr>
            <p:spPr>
              <a:xfrm>
                <a:off x="507205" y="1741378"/>
                <a:ext cx="8529638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Quando o número de graus de liberdade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dirty="0"/>
                  <a:t> for grande, </a:t>
                </a:r>
              </a:p>
              <a:p>
                <a:r>
                  <a:rPr lang="pt-BR" dirty="0" err="1"/>
                  <a:t>pdf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Normal(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dirty="0"/>
                  <a:t>,</a:t>
                </a:r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rad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D44C5E3-0D4A-2E48-11D8-32A12183B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5" y="1741378"/>
                <a:ext cx="8529638" cy="681982"/>
              </a:xfrm>
              <a:prstGeom prst="rect">
                <a:avLst/>
              </a:prstGeom>
              <a:blipFill>
                <a:blip r:embed="rId4"/>
                <a:stretch>
                  <a:fillRect l="-572" t="-5357" b="-116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05C4B1A-1BD4-1DAE-F035-236019113725}"/>
              </a:ext>
            </a:extLst>
          </p:cNvPr>
          <p:cNvGrpSpPr/>
          <p:nvPr/>
        </p:nvGrpSpPr>
        <p:grpSpPr>
          <a:xfrm>
            <a:off x="507205" y="2388102"/>
            <a:ext cx="7868844" cy="936964"/>
            <a:chOff x="507205" y="2706265"/>
            <a:chExt cx="7868844" cy="9369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494E0C34-8AC8-259F-7765-9F332E08F9AD}"/>
                    </a:ext>
                  </a:extLst>
                </p:cNvPr>
                <p:cNvSpPr txBox="1"/>
                <p:nvPr/>
              </p:nvSpPr>
              <p:spPr>
                <a:xfrm>
                  <a:off x="507205" y="2706265"/>
                  <a:ext cx="7868844" cy="662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Assim, cerca de 95% dos ajustes em que a função modelo está certa</a:t>
                  </a:r>
                </a:p>
                <a:p>
                  <a:r>
                    <a:rPr lang="pt-BR" dirty="0"/>
                    <a:t>e as variâncias estão corretamente avaliadas, darão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dirty="0"/>
                    <a:t>na faixa</a:t>
                  </a:r>
                </a:p>
              </p:txBody>
            </p:sp>
          </mc:Choice>
          <mc:Fallback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494E0C34-8AC8-259F-7765-9F332E08F9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05" y="2706265"/>
                  <a:ext cx="7868844" cy="662041"/>
                </a:xfrm>
                <a:prstGeom prst="rect">
                  <a:avLst/>
                </a:prstGeom>
                <a:blipFill>
                  <a:blip r:embed="rId5"/>
                  <a:stretch>
                    <a:fillRect l="-620" t="-5556" b="-148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CBAE0B1-605B-246C-6AE9-BA4389C2B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9549" y="3361265"/>
              <a:ext cx="1966130" cy="281964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E897F76-C078-AE9E-AD89-AB72F95AF9A6}"/>
              </a:ext>
            </a:extLst>
          </p:cNvPr>
          <p:cNvGrpSpPr/>
          <p:nvPr/>
        </p:nvGrpSpPr>
        <p:grpSpPr>
          <a:xfrm>
            <a:off x="507205" y="3325066"/>
            <a:ext cx="6765132" cy="746825"/>
            <a:chOff x="335756" y="4051604"/>
            <a:chExt cx="6765132" cy="74682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0DF17C5-A23E-884A-C6E0-FB0C0F5913D5}"/>
                </a:ext>
              </a:extLst>
            </p:cNvPr>
            <p:cNvSpPr txBox="1"/>
            <p:nvPr/>
          </p:nvSpPr>
          <p:spPr>
            <a:xfrm>
              <a:off x="335756" y="4179094"/>
              <a:ext cx="6765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portanto, </a:t>
              </a:r>
              <a:r>
                <a:rPr lang="pt-BR" dirty="0" err="1"/>
                <a:t>qui</a:t>
              </a:r>
              <a:r>
                <a:rPr lang="pt-BR" dirty="0"/>
                <a:t>-quadrado reduzido na faixa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739465E8-BFE2-E6B4-A363-EA330E9EB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286"/>
            <a:stretch/>
          </p:blipFill>
          <p:spPr>
            <a:xfrm>
              <a:off x="4870438" y="4051604"/>
              <a:ext cx="1966130" cy="74682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C469681-A8C6-FC9F-D1FC-34B3359D5A1B}"/>
                  </a:ext>
                </a:extLst>
              </p:cNvPr>
              <p:cNvSpPr txBox="1"/>
              <p:nvPr/>
            </p:nvSpPr>
            <p:spPr>
              <a:xfrm>
                <a:off x="507205" y="4012639"/>
                <a:ext cx="80617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Por isso, qualquer procedimento prático do tipo</a:t>
                </a:r>
              </a:p>
              <a:p>
                <a:r>
                  <a:rPr lang="pt-BR" dirty="0"/>
                  <a:t>“o valor de </a:t>
                </a:r>
                <a:r>
                  <a:rPr lang="pt-BR" dirty="0" err="1"/>
                  <a:t>qui</a:t>
                </a:r>
                <a:r>
                  <a:rPr lang="pt-BR" dirty="0"/>
                  <a:t>-quadrado tem que estar entre 0,7 e 1,3” está supondo um determinado valor do número de graus de liberdade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C469681-A8C6-FC9F-D1FC-34B3359D5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5" y="4012639"/>
                <a:ext cx="8061724" cy="923330"/>
              </a:xfrm>
              <a:prstGeom prst="rect">
                <a:avLst/>
              </a:prstGeom>
              <a:blipFill>
                <a:blip r:embed="rId8"/>
                <a:stretch>
                  <a:fillRect l="-605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7800974" cy="410427"/>
          </a:xfrm>
        </p:spPr>
        <p:txBody>
          <a:bodyPr>
            <a:noAutofit/>
          </a:bodyPr>
          <a:lstStyle/>
          <a:p>
            <a:r>
              <a:rPr lang="pt-BR" sz="2000" dirty="0"/>
              <a:t>Atividade - testes de qualidade dos parâmetros ajustados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159DFC4-D8C9-CAB7-2FF0-122A8A445A07}"/>
                  </a:ext>
                </a:extLst>
              </p:cNvPr>
              <p:cNvSpPr txBox="1"/>
              <p:nvPr/>
            </p:nvSpPr>
            <p:spPr>
              <a:xfrm>
                <a:off x="351183" y="410427"/>
                <a:ext cx="8607080" cy="5291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Procedimento possível (números escolhidos para ilustração do teste de qualidade;</a:t>
                </a:r>
              </a:p>
              <a:p>
                <a:r>
                  <a:rPr lang="pt-BR" sz="1600" dirty="0"/>
                  <a:t>mantenha os valores numéricos como parâmetros):</a:t>
                </a:r>
              </a:p>
              <a:p>
                <a:r>
                  <a:rPr lang="pt-BR" sz="1600" dirty="0"/>
                  <a:t>Parte 1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/>
                  <a:t>Adote a função modelo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=2+0,5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+0,2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−0,1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1600" b="0" dirty="0"/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/>
                  <a:t>Simule a medida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BR" sz="1600" b="0" dirty="0"/>
                  <a:t> com desvio-padrão 0,4 n</a:t>
                </a:r>
                <a:r>
                  <a:rPr lang="pt-BR" sz="1600" dirty="0"/>
                  <a:t>o intervalo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pt-BR" sz="1600" b="0" dirty="0"/>
                  <a:t>, com passo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</m:t>
                    </m:r>
                  </m:oMath>
                </a14:m>
                <a:endParaRPr lang="pt-BR" sz="1600" b="0" dirty="0"/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/>
                  <a:t>Ajuste um polinômio de graus 3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b="0" dirty="0"/>
                  <a:t>Faça o gráfico dos resíduos normalizados em função de x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/>
                  <a:t>Proceda a</a:t>
                </a:r>
                <a:r>
                  <a:rPr lang="pt-BR" sz="1600" b="0" dirty="0"/>
                  <a:t>o teste qualitativo da flutuação estatística (# resíduos &lt; 1, 2 ou 3 desvios)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/>
                  <a:t>Proceda ao teste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sz="1600" b="0" dirty="0"/>
              </a:p>
              <a:p>
                <a:r>
                  <a:rPr lang="pt-BR" sz="1600" dirty="0"/>
                  <a:t>Parte 2</a:t>
                </a:r>
              </a:p>
              <a:p>
                <a:pPr marL="400050" indent="-400050">
                  <a:buFont typeface="+mj-lt"/>
                  <a:buAutoNum type="romanLcPeriod" startAt="7"/>
                </a:pPr>
                <a:r>
                  <a:rPr lang="pt-BR" sz="1600" dirty="0"/>
                  <a:t>Ajuste aos dados da parte 1 um polinômio de grau 2</a:t>
                </a:r>
              </a:p>
              <a:p>
                <a:pPr marL="400050" indent="-400050">
                  <a:buFont typeface="+mj-lt"/>
                  <a:buAutoNum type="romanLcPeriod" startAt="7"/>
                </a:pPr>
                <a:r>
                  <a:rPr lang="pt-BR" sz="1600" b="0" dirty="0"/>
                  <a:t>Faça o gráficos dos resíduos normalizados em função de x</a:t>
                </a:r>
              </a:p>
              <a:p>
                <a:pPr marL="400050" indent="-400050">
                  <a:buFont typeface="+mj-lt"/>
                  <a:buAutoNum type="romanLcPeriod" startAt="7"/>
                </a:pPr>
                <a:r>
                  <a:rPr lang="pt-BR" sz="1600" dirty="0"/>
                  <a:t>Proceda a</a:t>
                </a:r>
                <a:r>
                  <a:rPr lang="pt-BR" sz="1600" b="0" dirty="0"/>
                  <a:t>o teste qualitativo da flutuação estatística (# resíduos &lt; 1, 2 ou 3 desvios)</a:t>
                </a:r>
              </a:p>
              <a:p>
                <a:pPr marL="400050" indent="-400050">
                  <a:buFont typeface="+mj-lt"/>
                  <a:buAutoNum type="romanLcPeriod" startAt="7"/>
                </a:pPr>
                <a:r>
                  <a:rPr lang="pt-BR" sz="1600" dirty="0"/>
                  <a:t>Proceda ao teste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sz="1600" b="0" dirty="0"/>
              </a:p>
              <a:p>
                <a:r>
                  <a:rPr lang="pt-BR" sz="1600" dirty="0"/>
                  <a:t>Parte 3</a:t>
                </a:r>
              </a:p>
              <a:p>
                <a:r>
                  <a:rPr lang="pt-BR" sz="1600" dirty="0"/>
                  <a:t>Repita as etapas </a:t>
                </a:r>
                <a:r>
                  <a:rPr lang="pt-BR" sz="1600" dirty="0" err="1"/>
                  <a:t>iii</a:t>
                </a:r>
                <a:r>
                  <a:rPr lang="pt-BR" sz="1600" dirty="0"/>
                  <a:t> a x com:</a:t>
                </a:r>
              </a:p>
              <a:p>
                <a:pPr marL="400050" indent="-400050">
                  <a:buFont typeface="+mj-lt"/>
                  <a:buAutoNum type="romanLcPeriod" startAt="11"/>
                </a:pPr>
                <a:r>
                  <a:rPr lang="pt-BR" sz="1600" dirty="0"/>
                  <a:t>o passo maior</a:t>
                </a:r>
              </a:p>
              <a:p>
                <a:pPr marL="400050" indent="-400050">
                  <a:buFont typeface="+mj-lt"/>
                  <a:buAutoNum type="romanLcPeriod" startAt="11"/>
                </a:pPr>
                <a:r>
                  <a:rPr lang="pt-BR" sz="1600" dirty="0"/>
                  <a:t>o desvio-padrão dos dados maior</a:t>
                </a:r>
                <a:endParaRPr lang="pt-BR" sz="1600" b="0" dirty="0"/>
              </a:p>
              <a:p>
                <a:endParaRPr lang="pt-BR" sz="1600" dirty="0"/>
              </a:p>
              <a:p>
                <a:endParaRPr lang="pt-BR" sz="1600" dirty="0"/>
              </a:p>
              <a:p>
                <a:endParaRPr lang="pt-BR" sz="16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159DFC4-D8C9-CAB7-2FF0-122A8A445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3" y="410427"/>
                <a:ext cx="8607080" cy="5291064"/>
              </a:xfrm>
              <a:prstGeom prst="rect">
                <a:avLst/>
              </a:prstGeom>
              <a:blipFill>
                <a:blip r:embed="rId2"/>
                <a:stretch>
                  <a:fillRect l="-425" t="-3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24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46652" y="450574"/>
                <a:ext cx="842254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Testes estatísticos sobre a estimativa da variância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A distribuição da razão de variâncias –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sz="1600" dirty="0"/>
                  <a:t> de Fisher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Um exemplo real envolvendo as variâncias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pt-BR" sz="1600" dirty="0"/>
                  <a:t>Teste sobre uma variância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pt-BR" sz="1600" dirty="0"/>
                  <a:t>Comparação de duas variâncias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Texto qualitativo de um ajuste de parâmetros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Texto quantitativo de um ajuste de parâmetros – </a:t>
                </a:r>
                <a:r>
                  <a:rPr lang="pt-BR" sz="1600" dirty="0" err="1"/>
                  <a:t>qui</a:t>
                </a:r>
                <a:r>
                  <a:rPr lang="pt-BR" sz="1600" dirty="0"/>
                  <a:t>-quadrado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O que é “</a:t>
                </a:r>
                <a:r>
                  <a:rPr lang="pt-BR" sz="1600" dirty="0" err="1"/>
                  <a:t>qui</a:t>
                </a:r>
                <a:r>
                  <a:rPr lang="pt-BR" sz="1600" dirty="0"/>
                  <a:t>-quadrado reduzido”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2" y="450574"/>
                <a:ext cx="8422544" cy="2062103"/>
              </a:xfrm>
              <a:prstGeom prst="rect">
                <a:avLst/>
              </a:prstGeom>
              <a:blipFill>
                <a:blip r:embed="rId2"/>
                <a:stretch>
                  <a:fillRect l="-290" t="-888" b="-29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12034" y="3173783"/>
            <a:ext cx="875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</a:t>
            </a:r>
          </a:p>
          <a:p>
            <a:r>
              <a:rPr lang="pt-BR" sz="1600" dirty="0">
                <a:solidFill>
                  <a:srgbClr val="0070C0"/>
                </a:solidFill>
              </a:rPr>
              <a:t>Aplicando os testes de qualidade dos parâmetros ajustados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400" dirty="0"/>
              <a:t>Distribuição da razão das variâncias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AEA29D-BDBB-D293-E13C-31DBFC097257}"/>
                  </a:ext>
                </a:extLst>
              </p:cNvPr>
              <p:cNvSpPr txBox="1"/>
              <p:nvPr/>
            </p:nvSpPr>
            <p:spPr>
              <a:xfrm>
                <a:off x="64396" y="436890"/>
                <a:ext cx="6436417" cy="170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BR" dirty="0"/>
                  <a:t> de uma grandeza X e </a:t>
                </a:r>
              </a:p>
              <a:p>
                <a:r>
                  <a:rPr lang="pt-BR" dirty="0"/>
                  <a:t>que esses dados sejam independentes estatisticamente.</a:t>
                </a:r>
              </a:p>
              <a:p>
                <a:r>
                  <a:rPr lang="pt-BR" dirty="0"/>
                  <a:t>A grandeza é estimada por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AEA29D-BDBB-D293-E13C-31DBFC097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" y="436890"/>
                <a:ext cx="6436417" cy="1702261"/>
              </a:xfrm>
              <a:prstGeom prst="rect">
                <a:avLst/>
              </a:prstGeom>
              <a:blipFill>
                <a:blip r:embed="rId2"/>
                <a:stretch>
                  <a:fillRect l="-853" t="-2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229BFE2-CD52-B952-386E-44CABB3E17BD}"/>
                  </a:ext>
                </a:extLst>
              </p:cNvPr>
              <p:cNvSpPr txBox="1"/>
              <p:nvPr/>
            </p:nvSpPr>
            <p:spPr>
              <a:xfrm>
                <a:off x="148259" y="2139151"/>
                <a:ext cx="6968158" cy="135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Outra experimentadora realiza a medida da mesma grandeza, </a:t>
                </a:r>
              </a:p>
              <a:p>
                <a:r>
                  <a:rPr lang="pt-BR" dirty="0"/>
                  <a:t>e obtém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pt-BR" dirty="0"/>
                  <a:t>, mas aqui vamos dirigir a atenção apenas </a:t>
                </a:r>
              </a:p>
              <a:p>
                <a:r>
                  <a:rPr lang="pt-BR" dirty="0"/>
                  <a:t>à estimativa da variância,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  <m:e>
                        <m:sSup>
                          <m:sSup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em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pt-BR" i="1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229BFE2-CD52-B952-386E-44CABB3E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59" y="2139151"/>
                <a:ext cx="6968158" cy="1352999"/>
              </a:xfrm>
              <a:prstGeom prst="rect">
                <a:avLst/>
              </a:prstGeom>
              <a:blipFill>
                <a:blip r:embed="rId3"/>
                <a:stretch>
                  <a:fillRect l="-700" t="-2703" b="-445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688746D-ED6D-D273-5E87-975CF2494B02}"/>
                  </a:ext>
                </a:extLst>
              </p:cNvPr>
              <p:cNvSpPr txBox="1"/>
              <p:nvPr/>
            </p:nvSpPr>
            <p:spPr>
              <a:xfrm>
                <a:off x="148259" y="3597949"/>
                <a:ext cx="84192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 as experimentadoras seguiram o mesmo procedimento, </a:t>
                </a:r>
              </a:p>
              <a:p>
                <a:r>
                  <a:rPr lang="pt-BR" dirty="0"/>
                  <a:t>espera-se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/>
                  <a:t>, dentro de poucos desvios-padrões.</a:t>
                </a:r>
              </a:p>
              <a:p>
                <a:r>
                  <a:rPr lang="pt-BR" dirty="0"/>
                  <a:t>O objetivo deste cálculo é quantificar o </a:t>
                </a:r>
                <a:r>
                  <a:rPr lang="pt-BR" dirty="0">
                    <a:solidFill>
                      <a:srgbClr val="FF0000"/>
                    </a:solidFill>
                  </a:rPr>
                  <a:t>nível de confiança </a:t>
                </a:r>
                <a:r>
                  <a:rPr lang="pt-BR" dirty="0"/>
                  <a:t>da resposta.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688746D-ED6D-D273-5E87-975CF249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59" y="3597949"/>
                <a:ext cx="8419272" cy="923330"/>
              </a:xfrm>
              <a:prstGeom prst="rect">
                <a:avLst/>
              </a:prstGeom>
              <a:blipFill>
                <a:blip r:embed="rId4"/>
                <a:stretch>
                  <a:fillRect l="-579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93155"/>
                <a:ext cx="7474226" cy="264654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Definição de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93155"/>
                <a:ext cx="7474226" cy="264654"/>
              </a:xfrm>
              <a:blipFill>
                <a:blip r:embed="rId2"/>
                <a:stretch>
                  <a:fillRect t="-52273" b="-88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4091608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65652" y="359017"/>
                <a:ext cx="8362122" cy="155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Embora normalmente interesse saber a </a:t>
                </a:r>
                <a:r>
                  <a:rPr lang="pt-BR" dirty="0" err="1"/>
                  <a:t>f.d.p</a:t>
                </a:r>
                <a:r>
                  <a:rPr lang="pt-BR" dirty="0"/>
                  <a:t>. da razão dessas variâncias,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a variável aleatória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considera que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   (que se reduz 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/>
                  <a:t> quando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2" y="359017"/>
                <a:ext cx="8362122" cy="1550104"/>
              </a:xfrm>
              <a:prstGeom prst="rect">
                <a:avLst/>
              </a:prstGeom>
              <a:blipFill>
                <a:blip r:embed="rId3"/>
                <a:stretch>
                  <a:fillRect l="-583" t="-23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/>
          <p:cNvGrpSpPr/>
          <p:nvPr/>
        </p:nvGrpSpPr>
        <p:grpSpPr>
          <a:xfrm>
            <a:off x="165652" y="1961697"/>
            <a:ext cx="8030818" cy="961910"/>
            <a:chOff x="331304" y="2269305"/>
            <a:chExt cx="8030818" cy="961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31304" y="2360903"/>
                  <a:ext cx="8030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de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pt-BR" dirty="0"/>
                    <a:t> tem forma de potência:</a:t>
                  </a: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04" y="2360903"/>
                  <a:ext cx="803081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07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713" y="2269305"/>
              <a:ext cx="3391373" cy="552527"/>
            </a:xfrm>
            <a:prstGeom prst="rect">
              <a:avLst/>
            </a:prstGeom>
          </p:spPr>
        </p:pic>
        <p:pic>
          <p:nvPicPr>
            <p:cNvPr id="10" name="Imagem 9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948" y="2920718"/>
              <a:ext cx="2879322" cy="251663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205941" y="2861883"/>
              <a:ext cx="682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165652" y="3187537"/>
            <a:ext cx="8627166" cy="1618654"/>
            <a:chOff x="165652" y="3187537"/>
            <a:chExt cx="8627166" cy="1618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165652" y="3187537"/>
                  <a:ext cx="8627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de modo que certos momentos não existem para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pt-BR" dirty="0"/>
                    <a:t> pequeno:</a:t>
                  </a:r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52" y="3187537"/>
                  <a:ext cx="862716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65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Imagem 15" descr="Recorte de Tel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639" y="3596920"/>
              <a:ext cx="3131131" cy="553570"/>
            </a:xfrm>
            <a:prstGeom prst="rect">
              <a:avLst/>
            </a:prstGeom>
          </p:spPr>
        </p:pic>
        <p:pic>
          <p:nvPicPr>
            <p:cNvPr id="18" name="Imagem 17" descr="Recorte de Tela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130" y="4195324"/>
              <a:ext cx="4620221" cy="610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53008" y="66260"/>
                <a:ext cx="7612236" cy="327553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O teste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sz="2400" dirty="0"/>
                  <a:t> em um exemplo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008" y="66260"/>
                <a:ext cx="7612236" cy="327553"/>
              </a:xfrm>
              <a:blipFill>
                <a:blip r:embed="rId2"/>
                <a:stretch>
                  <a:fillRect t="-33333" b="-6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4114800" y="208721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008" y="393813"/>
            <a:ext cx="8295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caso real. Há muitos anos, compramos 15 multímetros, </a:t>
            </a:r>
          </a:p>
          <a:p>
            <a:r>
              <a:rPr lang="pt-BR" dirty="0"/>
              <a:t>10 foram para o Laboratório Didático, 5 para a Oficina Eletrônica.</a:t>
            </a:r>
          </a:p>
          <a:p>
            <a:r>
              <a:rPr lang="pt-BR" dirty="0"/>
              <a:t>Testaram separadamente a precisão medindo um resistor de 25,000(5) k</a:t>
            </a:r>
            <a:r>
              <a:rPr lang="pt-BR" dirty="0">
                <a:sym typeface="Symbol" panose="05050102010706020507" pitchFamily="18" charset="2"/>
              </a:rPr>
              <a:t>.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3008" y="133284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Especificação do fabricante: Precisão de 1,0% do valor medido</a:t>
            </a:r>
          </a:p>
        </p:txBody>
      </p:sp>
      <p:pic>
        <p:nvPicPr>
          <p:cNvPr id="25" name="Imagem 24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36" y="2405312"/>
            <a:ext cx="3429564" cy="291189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B9B4532-0B3E-48A5-58CC-EB98C72CB0D8}"/>
              </a:ext>
            </a:extLst>
          </p:cNvPr>
          <p:cNvGrpSpPr/>
          <p:nvPr/>
        </p:nvGrpSpPr>
        <p:grpSpPr>
          <a:xfrm>
            <a:off x="509084" y="3059525"/>
            <a:ext cx="4579054" cy="1598011"/>
            <a:chOff x="509084" y="3059525"/>
            <a:chExt cx="4579054" cy="1598011"/>
          </a:xfrm>
        </p:grpSpPr>
        <p:sp>
          <p:nvSpPr>
            <p:cNvPr id="21" name="CaixaDeTexto 20"/>
            <p:cNvSpPr txBox="1"/>
            <p:nvPr/>
          </p:nvSpPr>
          <p:spPr>
            <a:xfrm>
              <a:off x="1325218" y="3059525"/>
              <a:ext cx="3558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Laboratório Didático:</a:t>
              </a:r>
            </a:p>
          </p:txBody>
        </p:sp>
        <p:pic>
          <p:nvPicPr>
            <p:cNvPr id="22" name="Imagem 21" descr="Recorte de Te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84" y="3455399"/>
              <a:ext cx="4563112" cy="390580"/>
            </a:xfrm>
            <a:prstGeom prst="rect">
              <a:avLst/>
            </a:prstGeom>
          </p:spPr>
        </p:pic>
        <p:pic>
          <p:nvPicPr>
            <p:cNvPr id="23" name="Imagem 22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96" y="3914507"/>
              <a:ext cx="3524742" cy="362001"/>
            </a:xfrm>
            <a:prstGeom prst="rect">
              <a:avLst/>
            </a:prstGeom>
          </p:spPr>
        </p:pic>
        <p:pic>
          <p:nvPicPr>
            <p:cNvPr id="26" name="Imagem 25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80" y="4362220"/>
              <a:ext cx="2648320" cy="295316"/>
            </a:xfrm>
            <a:prstGeom prst="rect">
              <a:avLst/>
            </a:prstGeom>
          </p:spPr>
        </p:pic>
      </p:grpSp>
      <p:sp>
        <p:nvSpPr>
          <p:cNvPr id="27" name="Texto Explicativo em Elipse 26"/>
          <p:cNvSpPr/>
          <p:nvPr/>
        </p:nvSpPr>
        <p:spPr>
          <a:xfrm>
            <a:off x="7136296" y="1391477"/>
            <a:ext cx="1603513" cy="803087"/>
          </a:xfrm>
          <a:prstGeom prst="wedgeEllipseCallout">
            <a:avLst>
              <a:gd name="adj1" fmla="val -60089"/>
              <a:gd name="adj2" fmla="val 8754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 5 dados</a:t>
            </a:r>
          </a:p>
        </p:txBody>
      </p:sp>
      <p:sp>
        <p:nvSpPr>
          <p:cNvPr id="28" name="Texto Explicativo em Elipse 27"/>
          <p:cNvSpPr/>
          <p:nvPr/>
        </p:nvSpPr>
        <p:spPr>
          <a:xfrm>
            <a:off x="53008" y="3477812"/>
            <a:ext cx="1427849" cy="1191127"/>
          </a:xfrm>
          <a:prstGeom prst="wedgeEllipseCallout">
            <a:avLst>
              <a:gd name="adj1" fmla="val 93305"/>
              <a:gd name="adj2" fmla="val 2742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Muito próximo, dispensa intervalo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AE4ADE8-9CC8-E5F9-94AB-9E53937F55C5}"/>
              </a:ext>
            </a:extLst>
          </p:cNvPr>
          <p:cNvGrpSpPr/>
          <p:nvPr/>
        </p:nvGrpSpPr>
        <p:grpSpPr>
          <a:xfrm>
            <a:off x="252488" y="1843586"/>
            <a:ext cx="4848902" cy="1022280"/>
            <a:chOff x="252488" y="1843586"/>
            <a:chExt cx="4848902" cy="1022280"/>
          </a:xfrm>
        </p:grpSpPr>
        <p:sp>
          <p:nvSpPr>
            <p:cNvPr id="18" name="CaixaDeTexto 17"/>
            <p:cNvSpPr txBox="1"/>
            <p:nvPr/>
          </p:nvSpPr>
          <p:spPr>
            <a:xfrm>
              <a:off x="1252330" y="1843586"/>
              <a:ext cx="2113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Oficina eletrônica:</a:t>
              </a:r>
            </a:p>
          </p:txBody>
        </p:sp>
        <p:pic>
          <p:nvPicPr>
            <p:cNvPr id="20" name="Imagem 19" descr="Recorte de Te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88" y="2206391"/>
              <a:ext cx="4848902" cy="342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799998" y="2588867"/>
                  <a:ext cx="34955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=25,10; </m:t>
                        </m:r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=0,116;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=0,05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998" y="2588867"/>
                  <a:ext cx="3495509" cy="276999"/>
                </a:xfrm>
                <a:prstGeom prst="rect">
                  <a:avLst/>
                </a:prstGeom>
                <a:blipFill>
                  <a:blip r:embed="rId8"/>
                  <a:stretch>
                    <a:fillRect t="-26667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708059C-5677-B90C-8835-648CF0C889CE}"/>
              </a:ext>
            </a:extLst>
          </p:cNvPr>
          <p:cNvGrpSpPr/>
          <p:nvPr/>
        </p:nvGrpSpPr>
        <p:grpSpPr>
          <a:xfrm>
            <a:off x="4114800" y="3032983"/>
            <a:ext cx="4684643" cy="1540313"/>
            <a:chOff x="4114800" y="3032983"/>
            <a:chExt cx="4684643" cy="15403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o Explicativo Retangular 29"/>
                <p:cNvSpPr/>
                <p:nvPr/>
              </p:nvSpPr>
              <p:spPr>
                <a:xfrm>
                  <a:off x="6672470" y="3032983"/>
                  <a:ext cx="2126973" cy="1540313"/>
                </a:xfrm>
                <a:prstGeom prst="wedgeRectCallout">
                  <a:avLst>
                    <a:gd name="adj1" fmla="val -235786"/>
                    <a:gd name="adj2" fmla="val -58810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/>
                    <a:t>Valor esperado a partir da especificação: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a14:m>
                  <a:r>
                    <a:rPr lang="pt-BR" dirty="0"/>
                    <a:t> k</a:t>
                  </a:r>
                  <a:r>
                    <a:rPr lang="pt-BR" dirty="0">
                      <a:sym typeface="Symbol" panose="05050102010706020507" pitchFamily="18" charset="2"/>
                    </a:rPr>
                    <a:t></a:t>
                  </a:r>
                  <a:endParaRPr lang="pt-BR" dirty="0"/>
                </a:p>
              </p:txBody>
            </p:sp>
          </mc:Choice>
          <mc:Fallback>
            <p:sp>
              <p:nvSpPr>
                <p:cNvPr id="30" name="Texto Explicativo Retangular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470" y="3032983"/>
                  <a:ext cx="2126973" cy="1540313"/>
                </a:xfrm>
                <a:prstGeom prst="wedgeRectCallout">
                  <a:avLst>
                    <a:gd name="adj1" fmla="val -235786"/>
                    <a:gd name="adj2" fmla="val -58810"/>
                  </a:avLst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ector de Seta Reta 31"/>
            <p:cNvCxnSpPr>
              <a:endCxn id="26" idx="3"/>
            </p:cNvCxnSpPr>
            <p:nvPr/>
          </p:nvCxnSpPr>
          <p:spPr>
            <a:xfrm flipH="1">
              <a:off x="4114800" y="4008783"/>
              <a:ext cx="2557670" cy="50109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3A1DEB15-58E9-FE1B-FA45-E4D44F2ECAD7}"/>
              </a:ext>
            </a:extLst>
          </p:cNvPr>
          <p:cNvGrpSpPr/>
          <p:nvPr/>
        </p:nvGrpSpPr>
        <p:grpSpPr>
          <a:xfrm>
            <a:off x="4545782" y="1815222"/>
            <a:ext cx="3902480" cy="2975439"/>
            <a:chOff x="4545782" y="1815222"/>
            <a:chExt cx="3902480" cy="2975439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851" y="1815222"/>
              <a:ext cx="3478411" cy="2427641"/>
            </a:xfrm>
            <a:prstGeom prst="rect">
              <a:avLst/>
            </a:prstGeom>
          </p:spPr>
        </p:pic>
        <p:sp>
          <p:nvSpPr>
            <p:cNvPr id="24" name="Texto Explicativo Retangular 23"/>
            <p:cNvSpPr/>
            <p:nvPr/>
          </p:nvSpPr>
          <p:spPr>
            <a:xfrm>
              <a:off x="4545782" y="4366591"/>
              <a:ext cx="987001" cy="424070"/>
            </a:xfrm>
            <a:prstGeom prst="wedgeRectCallout">
              <a:avLst>
                <a:gd name="adj1" fmla="val 44958"/>
                <a:gd name="adj2" fmla="val -12343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0,71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Teste de hipótese para a variância</a:t>
            </a:r>
          </a:p>
        </p:txBody>
      </p:sp>
      <p:pic>
        <p:nvPicPr>
          <p:cNvPr id="9" name="Imagem 8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0" y="606470"/>
            <a:ext cx="4439270" cy="352474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561D9F1-E99C-BF67-FFF2-78C8F4011F6B}"/>
              </a:ext>
            </a:extLst>
          </p:cNvPr>
          <p:cNvGrpSpPr/>
          <p:nvPr/>
        </p:nvGrpSpPr>
        <p:grpSpPr>
          <a:xfrm>
            <a:off x="463930" y="1233067"/>
            <a:ext cx="7837017" cy="1335071"/>
            <a:chOff x="463930" y="1233067"/>
            <a:chExt cx="7837017" cy="13350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tângulo 11"/>
                <p:cNvSpPr/>
                <p:nvPr/>
              </p:nvSpPr>
              <p:spPr>
                <a:xfrm>
                  <a:off x="463930" y="1233067"/>
                  <a:ext cx="7837017" cy="5037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De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a14:m>
                  <a:r>
                    <a:rPr lang="pt-BR" dirty="0"/>
                    <a:t> dividindo por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dirty="0"/>
                    <a:t> (e passando 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−1) </m:t>
                      </m:r>
                    </m:oMath>
                  </a14:m>
                  <a:r>
                    <a:rPr lang="pt-BR" dirty="0"/>
                    <a:t>deduz-se </a:t>
                  </a:r>
                </a:p>
              </p:txBody>
            </p:sp>
          </mc:Choice>
          <mc:Fallback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30" y="1233067"/>
                  <a:ext cx="7837017" cy="503728"/>
                </a:xfrm>
                <a:prstGeom prst="rect">
                  <a:avLst/>
                </a:prstGeom>
                <a:blipFill>
                  <a:blip r:embed="rId4"/>
                  <a:stretch>
                    <a:fillRect l="-622" t="-72289" b="-12409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Imagem 17" descr="Recorte de Te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43" y="1866738"/>
              <a:ext cx="3412908" cy="701400"/>
            </a:xfrm>
            <a:prstGeom prst="rect">
              <a:avLst/>
            </a:prstGeom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ED5DF06-C793-8A07-98D4-34015AA3688A}"/>
              </a:ext>
            </a:extLst>
          </p:cNvPr>
          <p:cNvGrpSpPr/>
          <p:nvPr/>
        </p:nvGrpSpPr>
        <p:grpSpPr>
          <a:xfrm>
            <a:off x="530443" y="2807031"/>
            <a:ext cx="5002340" cy="1221630"/>
            <a:chOff x="530443" y="2807031"/>
            <a:chExt cx="5002340" cy="1221630"/>
          </a:xfrm>
        </p:grpSpPr>
        <p:pic>
          <p:nvPicPr>
            <p:cNvPr id="20" name="Imagem 19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43" y="2818185"/>
              <a:ext cx="1304983" cy="63247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1867221" y="2807031"/>
                  <a:ext cx="2280240" cy="5850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5−1</m:t>
                            </m:r>
                          </m:e>
                        </m:d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0,116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=0,86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221" y="2807031"/>
                  <a:ext cx="2280240" cy="5850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de Seta Reta 22"/>
            <p:cNvCxnSpPr>
              <a:stCxn id="21" idx="3"/>
            </p:cNvCxnSpPr>
            <p:nvPr/>
          </p:nvCxnSpPr>
          <p:spPr>
            <a:xfrm>
              <a:off x="4147461" y="3099580"/>
              <a:ext cx="1385322" cy="92908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84313" y="3743210"/>
                <a:ext cx="393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Não rejeitamos a hipótese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=0,25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3" y="3743210"/>
                <a:ext cx="3935896" cy="369332"/>
              </a:xfrm>
              <a:prstGeom prst="rect">
                <a:avLst/>
              </a:prstGeom>
              <a:blipFill>
                <a:blip r:embed="rId8"/>
                <a:stretch>
                  <a:fillRect l="-1238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A comparação das variâncias estimadas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DDB9C49-6B19-744A-F4AD-C0EC77FFF980}"/>
                  </a:ext>
                </a:extLst>
              </p:cNvPr>
              <p:cNvSpPr txBox="1"/>
              <p:nvPr/>
            </p:nvSpPr>
            <p:spPr>
              <a:xfrm>
                <a:off x="230554" y="414758"/>
                <a:ext cx="8329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variância estimada dos </a:t>
                </a:r>
                <a:r>
                  <a:rPr lang="pt-BR" dirty="0">
                    <a:solidFill>
                      <a:srgbClr val="FF0000"/>
                    </a:solidFill>
                  </a:rPr>
                  <a:t>5</a:t>
                </a:r>
                <a:r>
                  <a:rPr lang="pt-BR" dirty="0"/>
                  <a:t> multímetros da oficina 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0,116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=0,0135</m:t>
                    </m:r>
                  </m:oMath>
                </a14:m>
                <a:r>
                  <a:rPr lang="pt-BR" dirty="0"/>
                  <a:t>,</a:t>
                </a:r>
              </a:p>
              <a:p>
                <a:r>
                  <a:rPr lang="pt-BR" dirty="0"/>
                  <a:t>enquanto daqueles do </a:t>
                </a:r>
                <a:r>
                  <a:rPr lang="pt-BR" dirty="0">
                    <a:solidFill>
                      <a:srgbClr val="0070C0"/>
                    </a:solidFill>
                  </a:rPr>
                  <a:t>10</a:t>
                </a:r>
                <a:r>
                  <a:rPr lang="pt-BR" dirty="0"/>
                  <a:t> Laboratório Didático 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273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=0,0745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DDB9C49-6B19-744A-F4AD-C0EC77FFF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4" y="414758"/>
                <a:ext cx="8329562" cy="646331"/>
              </a:xfrm>
              <a:prstGeom prst="rect">
                <a:avLst/>
              </a:prstGeom>
              <a:blipFill>
                <a:blip r:embed="rId2"/>
                <a:stretch>
                  <a:fillRect l="-659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Agrupar 2">
            <a:extLst>
              <a:ext uri="{FF2B5EF4-FFF2-40B4-BE49-F238E27FC236}">
                <a16:creationId xmlns:a16="http://schemas.microsoft.com/office/drawing/2014/main" id="{E8590295-F495-F4C3-6C03-EF2ED35FD414}"/>
              </a:ext>
            </a:extLst>
          </p:cNvPr>
          <p:cNvGrpSpPr/>
          <p:nvPr/>
        </p:nvGrpSpPr>
        <p:grpSpPr>
          <a:xfrm>
            <a:off x="178905" y="1563113"/>
            <a:ext cx="8481104" cy="2971429"/>
            <a:chOff x="178905" y="1563113"/>
            <a:chExt cx="8481104" cy="297142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580" y="1563113"/>
              <a:ext cx="4571429" cy="297142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tângulo 5"/>
                <p:cNvSpPr/>
                <p:nvPr/>
              </p:nvSpPr>
              <p:spPr>
                <a:xfrm>
                  <a:off x="178905" y="1564812"/>
                  <a:ext cx="291547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É hábito usar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a14:m>
                  <a:r>
                    <a:rPr lang="pt-BR" dirty="0"/>
                    <a:t> e </a:t>
                  </a:r>
                </a:p>
                <a:p>
                  <a:r>
                    <a:rPr lang="pt-BR" dirty="0"/>
                    <a:t>teste </a:t>
                  </a:r>
                  <a:r>
                    <a:rPr lang="pt-BR" dirty="0" err="1"/>
                    <a:t>unicaudal</a:t>
                  </a:r>
                  <a:r>
                    <a:rPr lang="pt-BR" dirty="0"/>
                    <a:t> à direita.</a:t>
                  </a:r>
                </a:p>
              </p:txBody>
            </p:sp>
          </mc:Choice>
          <mc:Fallback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5" y="1564812"/>
                  <a:ext cx="291547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670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02CB738-31A7-CF8A-61E1-041131658F60}"/>
              </a:ext>
            </a:extLst>
          </p:cNvPr>
          <p:cNvGrpSpPr/>
          <p:nvPr/>
        </p:nvGrpSpPr>
        <p:grpSpPr>
          <a:xfrm>
            <a:off x="178905" y="2724979"/>
            <a:ext cx="6420678" cy="1568725"/>
            <a:chOff x="178905" y="2724979"/>
            <a:chExt cx="6420678" cy="15687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tângulo 6"/>
                <p:cNvSpPr/>
                <p:nvPr/>
              </p:nvSpPr>
              <p:spPr>
                <a:xfrm>
                  <a:off x="178905" y="2724979"/>
                  <a:ext cx="3865225" cy="11092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pt-B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0,273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0,25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0,116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=5,54=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5" y="2724979"/>
                  <a:ext cx="3865225" cy="11092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de Seta Reta 8"/>
            <p:cNvCxnSpPr/>
            <p:nvPr/>
          </p:nvCxnSpPr>
          <p:spPr>
            <a:xfrm>
              <a:off x="2425148" y="3703982"/>
              <a:ext cx="4174435" cy="5897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78905" y="4160597"/>
                <a:ext cx="3564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Não rejeitamos a hipótese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5" y="4160597"/>
                <a:ext cx="3564630" cy="369332"/>
              </a:xfrm>
              <a:prstGeom prst="rect">
                <a:avLst/>
              </a:prstGeom>
              <a:blipFill>
                <a:blip r:embed="rId6"/>
                <a:stretch>
                  <a:fillRect l="-1368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 Explicativo em Nuvem 11"/>
              <p:cNvSpPr/>
              <p:nvPr/>
            </p:nvSpPr>
            <p:spPr>
              <a:xfrm>
                <a:off x="6950765" y="2464903"/>
                <a:ext cx="1753694" cy="669235"/>
              </a:xfrm>
              <a:prstGeom prst="cloudCallout">
                <a:avLst>
                  <a:gd name="adj1" fmla="val -26122"/>
                  <a:gd name="adj2" fmla="val 204936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o Explicativo em Nuvem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765" y="2464903"/>
                <a:ext cx="1753694" cy="669235"/>
              </a:xfrm>
              <a:prstGeom prst="cloudCallout">
                <a:avLst>
                  <a:gd name="adj1" fmla="val -26122"/>
                  <a:gd name="adj2" fmla="val 20493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Um teste qualitativo do ajuste de parâmetros de função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518482"/>
            <a:ext cx="3128116" cy="21570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" y="2675578"/>
            <a:ext cx="3432027" cy="1993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 Explicativo Retangular 7"/>
              <p:cNvSpPr/>
              <p:nvPr/>
            </p:nvSpPr>
            <p:spPr>
              <a:xfrm>
                <a:off x="1265582" y="518482"/>
                <a:ext cx="1007165" cy="660961"/>
              </a:xfrm>
              <a:prstGeom prst="wedgeRectCallout">
                <a:avLst>
                  <a:gd name="adj1" fmla="val 7922"/>
                  <a:gd name="adj2" fmla="val 113012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0" dirty="0"/>
                  <a:t>Linha é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Texto Explicativo Retangula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82" y="518482"/>
                <a:ext cx="1007165" cy="660961"/>
              </a:xfrm>
              <a:prstGeom prst="wedgeRectCallout">
                <a:avLst>
                  <a:gd name="adj1" fmla="val 7922"/>
                  <a:gd name="adj2" fmla="val 113012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Agrupar 2">
            <a:extLst>
              <a:ext uri="{FF2B5EF4-FFF2-40B4-BE49-F238E27FC236}">
                <a16:creationId xmlns:a16="http://schemas.microsoft.com/office/drawing/2014/main" id="{F43DE70C-2DC6-9ACE-578B-960E576E3B08}"/>
              </a:ext>
            </a:extLst>
          </p:cNvPr>
          <p:cNvGrpSpPr/>
          <p:nvPr/>
        </p:nvGrpSpPr>
        <p:grpSpPr>
          <a:xfrm>
            <a:off x="4167809" y="479564"/>
            <a:ext cx="3264056" cy="817590"/>
            <a:chOff x="4167809" y="479564"/>
            <a:chExt cx="3264056" cy="817590"/>
          </a:xfrm>
        </p:grpSpPr>
        <p:sp>
          <p:nvSpPr>
            <p:cNvPr id="6" name="CaixaDeTexto 5"/>
            <p:cNvSpPr txBox="1"/>
            <p:nvPr/>
          </p:nvSpPr>
          <p:spPr>
            <a:xfrm>
              <a:off x="4167809" y="518482"/>
              <a:ext cx="2087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Hipóteses:</a:t>
              </a:r>
            </a:p>
          </p:txBody>
        </p:sp>
        <p:pic>
          <p:nvPicPr>
            <p:cNvPr id="7" name="Imagem 6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494" y="479564"/>
              <a:ext cx="2124371" cy="400106"/>
            </a:xfrm>
            <a:prstGeom prst="rect">
              <a:avLst/>
            </a:prstGeom>
          </p:spPr>
        </p:pic>
        <p:pic>
          <p:nvPicPr>
            <p:cNvPr id="9" name="Imagem 8" descr="Recorte de Te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494" y="868469"/>
              <a:ext cx="1676634" cy="4286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 Explicativo Retangular com Cantos Arredondados 9"/>
              <p:cNvSpPr/>
              <p:nvPr/>
            </p:nvSpPr>
            <p:spPr>
              <a:xfrm>
                <a:off x="2385391" y="1722783"/>
                <a:ext cx="1859918" cy="589721"/>
              </a:xfrm>
              <a:prstGeom prst="wedgeRoundRectCallout">
                <a:avLst>
                  <a:gd name="adj1" fmla="val -43838"/>
                  <a:gd name="adj2" fmla="val -71208"/>
                  <a:gd name="adj3" fmla="val 16667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Barra de incerteza 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Texto Explicativo Retangular com Cantos Arredondado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1" y="1722783"/>
                <a:ext cx="1859918" cy="589721"/>
              </a:xfrm>
              <a:prstGeom prst="wedgeRoundRectCallout">
                <a:avLst>
                  <a:gd name="adj1" fmla="val -43838"/>
                  <a:gd name="adj2" fmla="val -7120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5FF8DFB-22CE-31DA-8FAA-21E636E6A5FF}"/>
              </a:ext>
            </a:extLst>
          </p:cNvPr>
          <p:cNvGrpSpPr/>
          <p:nvPr/>
        </p:nvGrpSpPr>
        <p:grpSpPr>
          <a:xfrm>
            <a:off x="4219157" y="1583641"/>
            <a:ext cx="4731026" cy="1552202"/>
            <a:chOff x="4219157" y="1583641"/>
            <a:chExt cx="4731026" cy="15522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4750901" y="1583641"/>
                  <a:ext cx="33660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Se os erros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 são normais </a:t>
                  </a:r>
                </a:p>
                <a:p>
                  <a:r>
                    <a:rPr lang="pt-BR" dirty="0"/>
                    <a:t>de média nula, então</a:t>
                  </a:r>
                </a:p>
              </p:txBody>
            </p:sp>
          </mc:Choice>
          <mc:Fallback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901" y="1583641"/>
                  <a:ext cx="3366053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1447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Imagem 11" descr="Recorte de Tela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" r="4065"/>
            <a:stretch/>
          </p:blipFill>
          <p:spPr>
            <a:xfrm>
              <a:off x="4219157" y="2169134"/>
              <a:ext cx="4731026" cy="966709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4306958" y="3246789"/>
            <a:ext cx="4525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Note que o número de dados é fixo e </a:t>
            </a:r>
          </a:p>
          <a:p>
            <a:r>
              <a:rPr lang="pt-BR" dirty="0"/>
              <a:t>a probabilidade de cada dado </a:t>
            </a:r>
          </a:p>
          <a:p>
            <a:r>
              <a:rPr lang="pt-BR" dirty="0"/>
              <a:t>cair num intervalo também, </a:t>
            </a:r>
          </a:p>
          <a:p>
            <a:r>
              <a:rPr lang="pt-BR" dirty="0"/>
              <a:t>de modo que a distribuição do</a:t>
            </a:r>
          </a:p>
          <a:p>
            <a:r>
              <a:rPr lang="pt-BR" dirty="0">
                <a:solidFill>
                  <a:srgbClr val="FF0000"/>
                </a:solidFill>
              </a:rPr>
              <a:t>número de dados numa faixa é binomial</a:t>
            </a:r>
          </a:p>
        </p:txBody>
      </p:sp>
    </p:spTree>
    <p:extLst>
      <p:ext uri="{BB962C8B-B14F-4D97-AF65-F5344CB8AC3E}">
        <p14:creationId xmlns:p14="http://schemas.microsoft.com/office/powerpoint/2010/main" val="11389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0EF91-38E3-8E52-9FD7-CAEC63CF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834"/>
            <a:ext cx="6743700" cy="290640"/>
          </a:xfrm>
        </p:spPr>
        <p:txBody>
          <a:bodyPr>
            <a:noAutofit/>
          </a:bodyPr>
          <a:lstStyle/>
          <a:p>
            <a:r>
              <a:rPr lang="pt-BR" sz="2400" dirty="0"/>
              <a:t>Teste do ajuste de parâmetros de função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82AA86-7A74-4EE7-9F55-1AFFE9DCD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2" y="567982"/>
            <a:ext cx="3361585" cy="2318093"/>
          </a:xfrm>
          <a:prstGeom prst="rect">
            <a:avLst/>
          </a:prstGeom>
        </p:spPr>
      </p:pic>
      <p:pic>
        <p:nvPicPr>
          <p:cNvPr id="5" name="Imagem 4" descr="Recorte de Tela">
            <a:extLst>
              <a:ext uri="{FF2B5EF4-FFF2-40B4-BE49-F238E27FC236}">
                <a16:creationId xmlns:a16="http://schemas.microsoft.com/office/drawing/2014/main" id="{4846341B-9DE0-6DD5-84C3-8D664C7A9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75" y="416889"/>
            <a:ext cx="2124371" cy="400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857B3D1-7DA7-1D37-25E8-6581AC6D7D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5"/>
          <a:stretch/>
        </p:blipFill>
        <p:spPr>
          <a:xfrm>
            <a:off x="3912095" y="1500097"/>
            <a:ext cx="2574996" cy="6571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080E46-F291-EAB2-3E04-0C0C2D8B1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975" y="950119"/>
            <a:ext cx="2338027" cy="30842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FEC5B3D-0197-4568-4CF5-0025A84032A7}"/>
              </a:ext>
            </a:extLst>
          </p:cNvPr>
          <p:cNvGrpSpPr/>
          <p:nvPr/>
        </p:nvGrpSpPr>
        <p:grpSpPr>
          <a:xfrm>
            <a:off x="6565106" y="510438"/>
            <a:ext cx="2235427" cy="1780401"/>
            <a:chOff x="6565106" y="510438"/>
            <a:chExt cx="2235427" cy="17804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A37352C8-D795-9F40-B01A-EA2B24E3F1F7}"/>
                    </a:ext>
                  </a:extLst>
                </p:cNvPr>
                <p:cNvSpPr txBox="1"/>
                <p:nvPr/>
              </p:nvSpPr>
              <p:spPr>
                <a:xfrm>
                  <a:off x="6969046" y="536513"/>
                  <a:ext cx="1831487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Note: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b="1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t-BR" b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  <a:p>
                  <a:endParaRPr lang="pt-BR" dirty="0"/>
                </a:p>
                <a:p>
                  <a:r>
                    <a:rPr lang="pt-BR" dirty="0"/>
                    <a:t>variável, </a:t>
                  </a:r>
                </a:p>
                <a:p>
                  <a:r>
                    <a:rPr lang="pt-BR" dirty="0">
                      <a:solidFill>
                        <a:srgbClr val="FF0000"/>
                      </a:solidFill>
                    </a:rPr>
                    <a:t>valor verdadeiro</a:t>
                  </a:r>
                  <a:r>
                    <a:rPr lang="pt-BR" dirty="0"/>
                    <a:t>, </a:t>
                  </a:r>
                  <a:r>
                    <a:rPr lang="pt-BR" dirty="0">
                      <a:solidFill>
                        <a:srgbClr val="0070C0"/>
                      </a:solidFill>
                    </a:rPr>
                    <a:t>estimativa</a:t>
                  </a:r>
                  <a:endParaRPr lang="pt-BR" dirty="0"/>
                </a:p>
              </p:txBody>
            </p:sp>
          </mc:Choice>
          <mc:Fallback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A37352C8-D795-9F40-B01A-EA2B24E3F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046" y="536513"/>
                  <a:ext cx="1831487" cy="1754326"/>
                </a:xfrm>
                <a:prstGeom prst="rect">
                  <a:avLst/>
                </a:prstGeom>
                <a:blipFill>
                  <a:blip r:embed="rId6"/>
                  <a:stretch>
                    <a:fillRect l="-2658" t="-1736" r="-1661" b="-45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have Direita 11">
              <a:extLst>
                <a:ext uri="{FF2B5EF4-FFF2-40B4-BE49-F238E27FC236}">
                  <a16:creationId xmlns:a16="http://schemas.microsoft.com/office/drawing/2014/main" id="{2F06AAF8-B60D-AED2-3B56-30F44EB3FEEB}"/>
                </a:ext>
              </a:extLst>
            </p:cNvPr>
            <p:cNvSpPr/>
            <p:nvPr/>
          </p:nvSpPr>
          <p:spPr>
            <a:xfrm>
              <a:off x="6565106" y="510438"/>
              <a:ext cx="325925" cy="177841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BC9798D-0088-B651-0AB7-91170D61A486}"/>
              </a:ext>
            </a:extLst>
          </p:cNvPr>
          <p:cNvGrpSpPr/>
          <p:nvPr/>
        </p:nvGrpSpPr>
        <p:grpSpPr>
          <a:xfrm>
            <a:off x="4011216" y="2085975"/>
            <a:ext cx="4704159" cy="879802"/>
            <a:chOff x="4011216" y="2085975"/>
            <a:chExt cx="4704159" cy="8798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2F29FC53-CBAF-28E9-3446-6D6BDB201A79}"/>
                    </a:ext>
                  </a:extLst>
                </p:cNvPr>
                <p:cNvSpPr txBox="1"/>
                <p:nvPr/>
              </p:nvSpPr>
              <p:spPr>
                <a:xfrm>
                  <a:off x="4011216" y="2559768"/>
                  <a:ext cx="4704159" cy="406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tem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de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pt-BR" dirty="0"/>
                    <a:t> , quando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 é Normal</a:t>
                  </a:r>
                </a:p>
              </p:txBody>
            </p:sp>
          </mc:Choice>
          <mc:Fallback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2F29FC53-CBAF-28E9-3446-6D6BDB201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216" y="2559768"/>
                  <a:ext cx="4704159" cy="406009"/>
                </a:xfrm>
                <a:prstGeom prst="rect">
                  <a:avLst/>
                </a:prstGeom>
                <a:blipFill>
                  <a:blip r:embed="rId7"/>
                  <a:stretch>
                    <a:fillRect l="-1036" t="-5970" b="-164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4BACF0D4-2549-9B10-DFA4-B15F02AE64A2}"/>
                </a:ext>
              </a:extLst>
            </p:cNvPr>
            <p:cNvCxnSpPr/>
            <p:nvPr/>
          </p:nvCxnSpPr>
          <p:spPr>
            <a:xfrm>
              <a:off x="4300538" y="2085975"/>
              <a:ext cx="171450" cy="4857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EA2AA66-9D2B-BB9B-4FC1-8CA4EB8A06DA}"/>
              </a:ext>
            </a:extLst>
          </p:cNvPr>
          <p:cNvGrpSpPr/>
          <p:nvPr/>
        </p:nvGrpSpPr>
        <p:grpSpPr>
          <a:xfrm>
            <a:off x="237607" y="3076009"/>
            <a:ext cx="6771621" cy="1499509"/>
            <a:chOff x="172518" y="2153261"/>
            <a:chExt cx="6771621" cy="1499509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0E1F911-208D-DE6B-6D73-098EE03C2F4E}"/>
                </a:ext>
              </a:extLst>
            </p:cNvPr>
            <p:cNvSpPr txBox="1"/>
            <p:nvPr/>
          </p:nvSpPr>
          <p:spPr>
            <a:xfrm>
              <a:off x="172518" y="2452441"/>
              <a:ext cx="6579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Formular uma hipótese estatística.</a:t>
              </a:r>
            </a:p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Escolher uma estatística com </a:t>
              </a:r>
              <a:r>
                <a:rPr lang="pt-BR" dirty="0" err="1">
                  <a:solidFill>
                    <a:srgbClr val="0070C0"/>
                  </a:solidFill>
                </a:rPr>
                <a:t>f.d.p</a:t>
              </a:r>
              <a:r>
                <a:rPr lang="pt-BR" dirty="0">
                  <a:solidFill>
                    <a:srgbClr val="0070C0"/>
                  </a:solidFill>
                </a:rPr>
                <a:t>. conhecida e          adotar a hipótese como verdadeira.</a:t>
              </a:r>
            </a:p>
            <a:p>
              <a:pPr marL="400050" indent="-400050">
                <a:buFont typeface="+mj-lt"/>
                <a:buAutoNum type="romanLcPeriod"/>
              </a:pPr>
              <a:r>
                <a:rPr lang="pt-BR" dirty="0">
                  <a:solidFill>
                    <a:srgbClr val="0070C0"/>
                  </a:solidFill>
                </a:rPr>
                <a:t>Escolher uma região crítica para a </a:t>
              </a:r>
              <a:r>
                <a:rPr lang="pt-BR" b="1" dirty="0">
                  <a:solidFill>
                    <a:srgbClr val="FF0000"/>
                  </a:solidFill>
                </a:rPr>
                <a:t>rejeição</a:t>
              </a:r>
              <a:r>
                <a:rPr lang="pt-BR" dirty="0">
                  <a:solidFill>
                    <a:srgbClr val="0070C0"/>
                  </a:solidFill>
                </a:rPr>
                <a:t> da hipótese.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0540F76-F14A-5208-AEED-37DA0C341C9F}"/>
                </a:ext>
              </a:extLst>
            </p:cNvPr>
            <p:cNvSpPr txBox="1"/>
            <p:nvPr/>
          </p:nvSpPr>
          <p:spPr>
            <a:xfrm>
              <a:off x="172518" y="2153261"/>
              <a:ext cx="677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Procedimento geral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7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1048</Words>
  <Application>Microsoft Office PowerPoint</Application>
  <PresentationFormat>Apresentação na tela (16:9)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Cambria Math</vt:lpstr>
      <vt:lpstr>Eau</vt:lpstr>
      <vt:lpstr>Eau Sans Bold</vt:lpstr>
      <vt:lpstr>Eau Sans Bold Lining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Distribuição da razão das variâncias</vt:lpstr>
      <vt:lpstr>Definição de F</vt:lpstr>
      <vt:lpstr>O teste F em um exemplo</vt:lpstr>
      <vt:lpstr>Teste de hipótese para a variância</vt:lpstr>
      <vt:lpstr>A comparação das variâncias estimadas</vt:lpstr>
      <vt:lpstr>Um teste qualitativo do ajuste de parâmetros de função</vt:lpstr>
      <vt:lpstr>Teste do ajuste de parâmetros de função</vt:lpstr>
      <vt:lpstr>Teste de χ^2 no ajuste de parâmetros de função</vt:lpstr>
      <vt:lpstr>Quando χ_obs^2&gt;N-μ</vt:lpstr>
      <vt:lpstr>Quando χ_obs^2&lt;N-μ</vt:lpstr>
      <vt:lpstr>Qui-quadrado reduzido</vt:lpstr>
      <vt:lpstr>Atividade - testes de qualidade dos parâmetros ajustados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283</cp:revision>
  <dcterms:created xsi:type="dcterms:W3CDTF">2016-03-09T00:36:12Z</dcterms:created>
  <dcterms:modified xsi:type="dcterms:W3CDTF">2023-04-26T18:39:06Z</dcterms:modified>
</cp:coreProperties>
</file>