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263" r:id="rId3"/>
    <p:sldId id="264" r:id="rId4"/>
    <p:sldId id="265" r:id="rId5"/>
    <p:sldId id="266" r:id="rId6"/>
    <p:sldId id="257" r:id="rId7"/>
    <p:sldId id="258" r:id="rId8"/>
    <p:sldId id="259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1" r:id="rId20"/>
    <p:sldId id="260" r:id="rId21"/>
    <p:sldId id="261" r:id="rId22"/>
    <p:sldId id="277" r:id="rId23"/>
    <p:sldId id="278" r:id="rId24"/>
    <p:sldId id="279" r:id="rId25"/>
    <p:sldId id="280" r:id="rId26"/>
    <p:sldId id="26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EE10C-02FD-4749-B5F9-D8D077168337}" type="datetimeFigureOut">
              <a:rPr lang="pt-BR" smtClean="0"/>
              <a:t>29/04/2016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22831-0B01-4572-B9A9-63E7DB6743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050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D32A6B-0829-4141-B6E6-A1D072B51830}" type="slidenum">
              <a:rPr lang="en-US" altLang="pt-BR"/>
              <a:pPr>
                <a:spcBef>
                  <a:spcPct val="0"/>
                </a:spcBef>
              </a:pPr>
              <a:t>2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67589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263AD0-3F51-4A4C-B205-EE7A31E0378F}" type="slidenum">
              <a:rPr lang="de-DE" altLang="pt-BR"/>
              <a:pPr>
                <a:spcBef>
                  <a:spcPct val="0"/>
                </a:spcBef>
              </a:pPr>
              <a:t>14</a:t>
            </a:fld>
            <a:endParaRPr lang="de-DE" altLang="pt-BR"/>
          </a:p>
        </p:txBody>
      </p:sp>
    </p:spTree>
    <p:extLst>
      <p:ext uri="{BB962C8B-B14F-4D97-AF65-F5344CB8AC3E}">
        <p14:creationId xmlns:p14="http://schemas.microsoft.com/office/powerpoint/2010/main" val="561941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5A01B2-3A25-4A7C-B6C1-E4138A72666B}" type="slidenum">
              <a:rPr lang="de-DE" altLang="pt-BR"/>
              <a:pPr>
                <a:spcBef>
                  <a:spcPct val="0"/>
                </a:spcBef>
              </a:pPr>
              <a:t>15</a:t>
            </a:fld>
            <a:endParaRPr lang="de-DE" altLang="pt-BR"/>
          </a:p>
        </p:txBody>
      </p:sp>
    </p:spTree>
    <p:extLst>
      <p:ext uri="{BB962C8B-B14F-4D97-AF65-F5344CB8AC3E}">
        <p14:creationId xmlns:p14="http://schemas.microsoft.com/office/powerpoint/2010/main" val="3234200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77F2B4-66CB-4785-90AA-5E734C872324}" type="slidenum">
              <a:rPr lang="de-DE" altLang="pt-BR"/>
              <a:pPr>
                <a:spcBef>
                  <a:spcPct val="0"/>
                </a:spcBef>
              </a:pPr>
              <a:t>16</a:t>
            </a:fld>
            <a:endParaRPr lang="de-DE" altLang="pt-BR"/>
          </a:p>
        </p:txBody>
      </p:sp>
    </p:spTree>
    <p:extLst>
      <p:ext uri="{BB962C8B-B14F-4D97-AF65-F5344CB8AC3E}">
        <p14:creationId xmlns:p14="http://schemas.microsoft.com/office/powerpoint/2010/main" val="1062938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6706FB-1C2D-43C4-B51B-949CC6317F82}" type="slidenum">
              <a:rPr lang="de-DE" altLang="pt-BR"/>
              <a:pPr>
                <a:spcBef>
                  <a:spcPct val="0"/>
                </a:spcBef>
              </a:pPr>
              <a:t>17</a:t>
            </a:fld>
            <a:endParaRPr lang="de-DE" altLang="pt-BR"/>
          </a:p>
        </p:txBody>
      </p:sp>
    </p:spTree>
    <p:extLst>
      <p:ext uri="{BB962C8B-B14F-4D97-AF65-F5344CB8AC3E}">
        <p14:creationId xmlns:p14="http://schemas.microsoft.com/office/powerpoint/2010/main" val="3809293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B375A8-8545-4571-96F9-57B1FDB9C760}" type="slidenum">
              <a:rPr lang="de-DE" altLang="pt-BR"/>
              <a:pPr>
                <a:spcBef>
                  <a:spcPct val="0"/>
                </a:spcBef>
              </a:pPr>
              <a:t>18</a:t>
            </a:fld>
            <a:endParaRPr lang="de-DE" altLang="pt-BR"/>
          </a:p>
        </p:txBody>
      </p:sp>
    </p:spTree>
    <p:extLst>
      <p:ext uri="{BB962C8B-B14F-4D97-AF65-F5344CB8AC3E}">
        <p14:creationId xmlns:p14="http://schemas.microsoft.com/office/powerpoint/2010/main" val="3767826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pt-BR" smtClean="0"/>
          </a:p>
        </p:txBody>
      </p:sp>
      <p:sp>
        <p:nvSpPr>
          <p:cNvPr id="1587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054D51-B70C-41F6-83D4-14B2F8429CD2}" type="slidenum">
              <a:rPr lang="de-DE" altLang="pt-BR"/>
              <a:pPr>
                <a:spcBef>
                  <a:spcPct val="0"/>
                </a:spcBef>
              </a:pPr>
              <a:t>20</a:t>
            </a:fld>
            <a:endParaRPr lang="de-DE" altLang="pt-BR"/>
          </a:p>
        </p:txBody>
      </p:sp>
    </p:spTree>
    <p:extLst>
      <p:ext uri="{BB962C8B-B14F-4D97-AF65-F5344CB8AC3E}">
        <p14:creationId xmlns:p14="http://schemas.microsoft.com/office/powerpoint/2010/main" val="2032707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E07657-F6C4-46D6-9D35-1125EB4A978B}" type="slidenum">
              <a:rPr lang="en-US" altLang="pt-BR"/>
              <a:pPr eaLnBrk="1" hangingPunct="1">
                <a:spcBef>
                  <a:spcPct val="0"/>
                </a:spcBef>
              </a:pPr>
              <a:t>26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07473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4F31CF-EFD4-4FA4-A0B2-CF4B5407613B}" type="slidenum">
              <a:rPr lang="de-DE" altLang="pt-BR"/>
              <a:pPr>
                <a:spcBef>
                  <a:spcPct val="0"/>
                </a:spcBef>
              </a:pPr>
              <a:t>3</a:t>
            </a:fld>
            <a:endParaRPr lang="de-DE" altLang="pt-BR"/>
          </a:p>
        </p:txBody>
      </p:sp>
    </p:spTree>
    <p:extLst>
      <p:ext uri="{BB962C8B-B14F-4D97-AF65-F5344CB8AC3E}">
        <p14:creationId xmlns:p14="http://schemas.microsoft.com/office/powerpoint/2010/main" val="1722811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C29C03-257C-41F0-9115-FC72478CC132}" type="slidenum">
              <a:rPr lang="en-US" altLang="pt-BR"/>
              <a:pPr>
                <a:spcBef>
                  <a:spcPct val="0"/>
                </a:spcBef>
              </a:pPr>
              <a:t>4</a:t>
            </a:fld>
            <a:endParaRPr lang="en-US" altLang="pt-BR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2113" y="690563"/>
            <a:ext cx="6073775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1813"/>
            <a:ext cx="5030787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51" tIns="45075" rIns="90151" bIns="45075" numCol="1" anchor="t" anchorCtr="0" compatLnSpc="1">
            <a:prstTxWarp prst="textNoShape">
              <a:avLst/>
            </a:prstTxWarp>
          </a:bodyPr>
          <a:lstStyle/>
          <a:p>
            <a:endParaRPr lang="en-GB" altLang="pt-BR" smtClean="0"/>
          </a:p>
        </p:txBody>
      </p:sp>
    </p:spTree>
    <p:extLst>
      <p:ext uri="{BB962C8B-B14F-4D97-AF65-F5344CB8AC3E}">
        <p14:creationId xmlns:p14="http://schemas.microsoft.com/office/powerpoint/2010/main" val="2923973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ACFEF1-0BF8-44F7-8EFF-8050C78B2C06}" type="slidenum">
              <a:rPr lang="de-DE" altLang="pt-BR"/>
              <a:pPr>
                <a:spcBef>
                  <a:spcPct val="0"/>
                </a:spcBef>
              </a:pPr>
              <a:t>5</a:t>
            </a:fld>
            <a:endParaRPr lang="de-DE" altLang="pt-BR"/>
          </a:p>
        </p:txBody>
      </p:sp>
    </p:spTree>
    <p:extLst>
      <p:ext uri="{BB962C8B-B14F-4D97-AF65-F5344CB8AC3E}">
        <p14:creationId xmlns:p14="http://schemas.microsoft.com/office/powerpoint/2010/main" val="3573144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9ADC6D-848F-4F27-8DF2-BE1A24103FD8}" type="slidenum">
              <a:rPr lang="en-GB" altLang="pt-BR"/>
              <a:pPr>
                <a:spcBef>
                  <a:spcPct val="0"/>
                </a:spcBef>
              </a:pPr>
              <a:t>9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231806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1B2267-121E-4C29-A9D6-5766E6E9B2DC}" type="slidenum">
              <a:rPr lang="de-DE" altLang="pt-BR"/>
              <a:pPr>
                <a:spcBef>
                  <a:spcPct val="0"/>
                </a:spcBef>
              </a:pPr>
              <a:t>10</a:t>
            </a:fld>
            <a:endParaRPr lang="de-DE" altLang="pt-BR"/>
          </a:p>
        </p:txBody>
      </p:sp>
    </p:spTree>
    <p:extLst>
      <p:ext uri="{BB962C8B-B14F-4D97-AF65-F5344CB8AC3E}">
        <p14:creationId xmlns:p14="http://schemas.microsoft.com/office/powerpoint/2010/main" val="3125783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BF9F80-5E0E-448C-9A70-7EAD54BF2043}" type="slidenum">
              <a:rPr lang="de-DE" altLang="pt-BR"/>
              <a:pPr>
                <a:spcBef>
                  <a:spcPct val="0"/>
                </a:spcBef>
              </a:pPr>
              <a:t>11</a:t>
            </a:fld>
            <a:endParaRPr lang="de-DE" altLang="pt-BR"/>
          </a:p>
        </p:txBody>
      </p:sp>
    </p:spTree>
    <p:extLst>
      <p:ext uri="{BB962C8B-B14F-4D97-AF65-F5344CB8AC3E}">
        <p14:creationId xmlns:p14="http://schemas.microsoft.com/office/powerpoint/2010/main" val="1803554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6446A-44BE-44A8-955E-465E610F2741}" type="slidenum">
              <a:rPr lang="de-DE" altLang="pt-BR"/>
              <a:pPr>
                <a:spcBef>
                  <a:spcPct val="0"/>
                </a:spcBef>
              </a:pPr>
              <a:t>12</a:t>
            </a:fld>
            <a:endParaRPr lang="de-DE" altLang="pt-BR"/>
          </a:p>
        </p:txBody>
      </p:sp>
    </p:spTree>
    <p:extLst>
      <p:ext uri="{BB962C8B-B14F-4D97-AF65-F5344CB8AC3E}">
        <p14:creationId xmlns:p14="http://schemas.microsoft.com/office/powerpoint/2010/main" val="2302930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A11C50-DAA7-4391-A456-B92DAFF07603}" type="slidenum">
              <a:rPr lang="de-DE" altLang="pt-BR"/>
              <a:pPr>
                <a:spcBef>
                  <a:spcPct val="0"/>
                </a:spcBef>
              </a:pPr>
              <a:t>13</a:t>
            </a:fld>
            <a:endParaRPr lang="de-DE" altLang="pt-BR"/>
          </a:p>
        </p:txBody>
      </p:sp>
    </p:spTree>
    <p:extLst>
      <p:ext uri="{BB962C8B-B14F-4D97-AF65-F5344CB8AC3E}">
        <p14:creationId xmlns:p14="http://schemas.microsoft.com/office/powerpoint/2010/main" val="234345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ted.com/talks/nicholas_christakis_the_hidden_influence_of_social_networks/transcript?language=en#t-1498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5" Type="http://schemas.openxmlformats.org/officeDocument/2006/relationships/oleObject" Target="../embeddings/Planilha_do_Microsoft_Excel_97-20032.xls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Medidas em Análise de Redes Sociais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Marcos Luiz </a:t>
            </a:r>
            <a:r>
              <a:rPr lang="pt-BR" dirty="0" err="1" smtClean="0"/>
              <a:t>Mucheroni</a:t>
            </a:r>
            <a:endParaRPr lang="pt-BR" dirty="0" smtClean="0"/>
          </a:p>
          <a:p>
            <a:r>
              <a:rPr lang="pt-BR" dirty="0" smtClean="0"/>
              <a:t>Aula 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53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z="3600" b="1" dirty="0" err="1" smtClean="0">
                <a:solidFill>
                  <a:srgbClr val="FF0000"/>
                </a:solidFill>
              </a:rPr>
              <a:t>Conceitos</a:t>
            </a:r>
            <a:r>
              <a:rPr lang="en-US" altLang="pt-BR" sz="3600" b="1" dirty="0" smtClean="0">
                <a:solidFill>
                  <a:srgbClr val="FF0000"/>
                </a:solidFill>
              </a:rPr>
              <a:t> </a:t>
            </a:r>
            <a:r>
              <a:rPr lang="en-US" altLang="pt-BR" sz="3600" b="1" dirty="0" err="1" smtClean="0">
                <a:solidFill>
                  <a:srgbClr val="FF0000"/>
                </a:solidFill>
              </a:rPr>
              <a:t>fundamentais</a:t>
            </a:r>
            <a:r>
              <a:rPr lang="en-US" altLang="pt-BR" sz="3600" b="1" dirty="0" smtClean="0">
                <a:solidFill>
                  <a:srgbClr val="FF0000"/>
                </a:solidFill>
              </a:rPr>
              <a:t> </a:t>
            </a:r>
            <a:r>
              <a:rPr lang="en-US" altLang="pt-BR" sz="3600" b="1" dirty="0" err="1" smtClean="0">
                <a:solidFill>
                  <a:srgbClr val="FF0000"/>
                </a:solidFill>
              </a:rPr>
              <a:t>em</a:t>
            </a:r>
            <a:r>
              <a:rPr lang="en-US" altLang="pt-BR" sz="3600" b="1" dirty="0" smtClean="0">
                <a:solidFill>
                  <a:srgbClr val="FF0000"/>
                </a:solidFill>
              </a:rPr>
              <a:t> </a:t>
            </a:r>
            <a:r>
              <a:rPr lang="en-US" altLang="pt-BR" sz="3600" b="1" dirty="0" err="1" smtClean="0">
                <a:solidFill>
                  <a:srgbClr val="FF0000"/>
                </a:solidFill>
              </a:rPr>
              <a:t>análise</a:t>
            </a:r>
            <a:r>
              <a:rPr lang="en-US" altLang="pt-BR" sz="3600" b="1" dirty="0" smtClean="0">
                <a:solidFill>
                  <a:srgbClr val="FF0000"/>
                </a:solidFill>
              </a:rPr>
              <a:t> de </a:t>
            </a:r>
            <a:r>
              <a:rPr lang="en-US" altLang="pt-BR" sz="3600" b="1" dirty="0" err="1" smtClean="0">
                <a:solidFill>
                  <a:srgbClr val="FF0000"/>
                </a:solidFill>
              </a:rPr>
              <a:t>redes</a:t>
            </a:r>
            <a:endParaRPr lang="de-DE" altLang="pt-BR" sz="3600" dirty="0">
              <a:solidFill>
                <a:srgbClr val="FF0000"/>
              </a:solidFill>
            </a:endParaRPr>
          </a:p>
        </p:txBody>
      </p:sp>
      <p:sp>
        <p:nvSpPr>
          <p:cNvPr id="3072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de-DE" altLang="pt-BR" dirty="0" smtClean="0"/>
              <a:t>ator</a:t>
            </a:r>
          </a:p>
          <a:p>
            <a:pPr eaLnBrk="1" hangingPunct="1"/>
            <a:r>
              <a:rPr lang="de-DE" altLang="pt-BR" dirty="0" smtClean="0"/>
              <a:t>Laços relacionais</a:t>
            </a:r>
          </a:p>
          <a:p>
            <a:pPr eaLnBrk="1" hangingPunct="1"/>
            <a:r>
              <a:rPr lang="de-DE" altLang="pt-BR" dirty="0" smtClean="0"/>
              <a:t>diadicos</a:t>
            </a:r>
          </a:p>
          <a:p>
            <a:pPr eaLnBrk="1" hangingPunct="1"/>
            <a:r>
              <a:rPr lang="de-DE" altLang="pt-BR" dirty="0" smtClean="0"/>
              <a:t>triadicos</a:t>
            </a:r>
          </a:p>
          <a:p>
            <a:pPr eaLnBrk="1" hangingPunct="1"/>
            <a:r>
              <a:rPr lang="de-DE" altLang="pt-BR" dirty="0" smtClean="0"/>
              <a:t>subgrupos</a:t>
            </a:r>
          </a:p>
          <a:p>
            <a:pPr eaLnBrk="1" hangingPunct="1"/>
            <a:r>
              <a:rPr lang="de-DE" altLang="pt-BR" dirty="0" smtClean="0"/>
              <a:t>Grupos (ou cliques)</a:t>
            </a:r>
          </a:p>
          <a:p>
            <a:pPr eaLnBrk="1" hangingPunct="1"/>
            <a:r>
              <a:rPr lang="de-DE" altLang="pt-BR" dirty="0" smtClean="0"/>
              <a:t>relação</a:t>
            </a:r>
          </a:p>
          <a:p>
            <a:pPr eaLnBrk="1" hangingPunct="1"/>
            <a:r>
              <a:rPr lang="de-DE" altLang="pt-BR" dirty="0" smtClean="0"/>
              <a:t>Redes sociais (exemplos e aplicações)</a:t>
            </a:r>
          </a:p>
        </p:txBody>
      </p:sp>
    </p:spTree>
    <p:extLst>
      <p:ext uri="{BB962C8B-B14F-4D97-AF65-F5344CB8AC3E}">
        <p14:creationId xmlns:p14="http://schemas.microsoft.com/office/powerpoint/2010/main" val="39769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1981199" y="957219"/>
            <a:ext cx="8229600" cy="796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pt-BR" sz="3600" b="1" dirty="0" err="1" smtClean="0">
                <a:solidFill>
                  <a:srgbClr val="FF0000"/>
                </a:solidFill>
              </a:rPr>
              <a:t>Ator</a:t>
            </a:r>
            <a:r>
              <a:rPr lang="de-DE" altLang="pt-BR" sz="2400" dirty="0"/>
              <a:t/>
            </a:r>
            <a:br>
              <a:rPr lang="de-DE" altLang="pt-BR" sz="2400" dirty="0"/>
            </a:br>
            <a:endParaRPr lang="de-DE" altLang="pt-BR" sz="2400" dirty="0"/>
          </a:p>
        </p:txBody>
      </p:sp>
      <p:sp>
        <p:nvSpPr>
          <p:cNvPr id="3277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pt-BR" sz="2000" dirty="0" smtClean="0"/>
              <a:t>“</a:t>
            </a:r>
            <a:r>
              <a:rPr lang="pt-PT" sz="2000" dirty="0"/>
              <a:t>indivíduo </a:t>
            </a:r>
            <a:r>
              <a:rPr lang="pt-PT" sz="2000" dirty="0" smtClean="0"/>
              <a:t>discreto, </a:t>
            </a:r>
            <a:r>
              <a:rPr lang="pt-PT" sz="2000" dirty="0"/>
              <a:t>empresas, ou unidades sociais coletivas</a:t>
            </a:r>
            <a:r>
              <a:rPr lang="en-US" altLang="pt-BR" sz="2000" dirty="0" smtClean="0"/>
              <a:t>” </a:t>
            </a:r>
            <a:r>
              <a:rPr lang="en-US" altLang="pt-BR" sz="2000" dirty="0"/>
              <a:t>(Wasserman/Faust </a:t>
            </a:r>
            <a:r>
              <a:rPr lang="en-US" altLang="pt-BR" sz="2000" dirty="0" smtClean="0"/>
              <a:t>2008, p. 17</a:t>
            </a:r>
            <a:r>
              <a:rPr lang="en-US" altLang="pt-BR" sz="2000" dirty="0"/>
              <a:t>)</a:t>
            </a:r>
            <a:endParaRPr lang="de-DE" altLang="pt-BR" sz="2000" dirty="0"/>
          </a:p>
          <a:p>
            <a:r>
              <a:rPr lang="pt-PT" sz="2000" dirty="0"/>
              <a:t>Exemplos: pessoas em um grupo, departamentos dentro de uma corporação, agência de serviço público em uma cidade, </a:t>
            </a:r>
            <a:r>
              <a:rPr lang="pt-PT" sz="2000" dirty="0" smtClean="0"/>
              <a:t>grupos sociais em estados, estados/nações no </a:t>
            </a:r>
            <a:r>
              <a:rPr lang="pt-PT" sz="2000" dirty="0"/>
              <a:t>sistema </a:t>
            </a:r>
            <a:r>
              <a:rPr lang="pt-PT" sz="2000" dirty="0" smtClean="0"/>
              <a:t>mundial</a:t>
            </a:r>
          </a:p>
          <a:p>
            <a:r>
              <a:rPr lang="pt-PT" sz="2000" dirty="0" smtClean="0"/>
              <a:t>Não </a:t>
            </a:r>
            <a:r>
              <a:rPr lang="pt-PT" sz="2000" dirty="0"/>
              <a:t>implica </a:t>
            </a:r>
            <a:r>
              <a:rPr lang="pt-PT" sz="2000" dirty="0" smtClean="0"/>
              <a:t>(necessariamente) que </a:t>
            </a:r>
            <a:r>
              <a:rPr lang="pt-PT" sz="2000" dirty="0"/>
              <a:t>eles têm vontade ou a capacidade de "agir"</a:t>
            </a:r>
            <a:endParaRPr lang="de-DE" altLang="pt-BR" sz="2000" dirty="0"/>
          </a:p>
        </p:txBody>
      </p:sp>
    </p:spTree>
    <p:extLst>
      <p:ext uri="{BB962C8B-B14F-4D97-AF65-F5344CB8AC3E}">
        <p14:creationId xmlns:p14="http://schemas.microsoft.com/office/powerpoint/2010/main" val="228816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600" b="1" dirty="0" smtClean="0">
                <a:solidFill>
                  <a:srgbClr val="FF0000"/>
                </a:solidFill>
              </a:rPr>
              <a:t>Laços relacionais</a:t>
            </a:r>
            <a:endParaRPr lang="de-DE" altLang="pt-BR" sz="3600" b="1" dirty="0">
              <a:solidFill>
                <a:srgbClr val="FF0000"/>
              </a:solidFill>
            </a:endParaRPr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>
          <a:xfrm>
            <a:off x="1753607" y="2414788"/>
            <a:ext cx="8188884" cy="4317641"/>
          </a:xfrm>
        </p:spPr>
        <p:txBody>
          <a:bodyPr>
            <a:normAutofit fontScale="92500" lnSpcReduction="10000"/>
          </a:bodyPr>
          <a:lstStyle/>
          <a:p>
            <a:r>
              <a:rPr lang="pt-PT" sz="2000" dirty="0"/>
              <a:t>Atores estão ligados a </a:t>
            </a:r>
            <a:r>
              <a:rPr lang="pt-PT" sz="2000" dirty="0" smtClean="0"/>
              <a:t>outros </a:t>
            </a:r>
            <a:r>
              <a:rPr lang="pt-PT" sz="2000" dirty="0"/>
              <a:t>por laços </a:t>
            </a:r>
            <a:r>
              <a:rPr lang="pt-PT" sz="2000" dirty="0" smtClean="0"/>
              <a:t>sociais</a:t>
            </a:r>
          </a:p>
          <a:p>
            <a:r>
              <a:rPr lang="pt-PT" sz="2000" dirty="0" smtClean="0"/>
              <a:t>Um </a:t>
            </a:r>
            <a:r>
              <a:rPr lang="pt-PT" sz="2000" dirty="0"/>
              <a:t>laço "estabelece uma ligação entre um par de </a:t>
            </a:r>
            <a:r>
              <a:rPr lang="pt-PT" sz="2000" dirty="0" smtClean="0"/>
              <a:t>atores“</a:t>
            </a:r>
          </a:p>
          <a:p>
            <a:r>
              <a:rPr lang="pt-PT" sz="2000" dirty="0" smtClean="0"/>
              <a:t>Exemplo </a:t>
            </a:r>
            <a:r>
              <a:rPr lang="pt-PT" sz="2000" dirty="0"/>
              <a:t>de laços em SNA (Wasserman / Faust </a:t>
            </a:r>
            <a:r>
              <a:rPr lang="pt-PT" sz="2000" dirty="0" smtClean="0"/>
              <a:t>2008, p. </a:t>
            </a:r>
            <a:r>
              <a:rPr lang="pt-PT" sz="2000" dirty="0"/>
              <a:t>17</a:t>
            </a:r>
            <a:r>
              <a:rPr lang="pt-PT" sz="2000" dirty="0" smtClean="0"/>
              <a:t>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sz="2000" dirty="0" smtClean="0"/>
              <a:t>Avaliação </a:t>
            </a:r>
            <a:r>
              <a:rPr lang="pt-PT" sz="2000" dirty="0"/>
              <a:t>de uma pessoa por outra (amizade expressa, ligando, ou </a:t>
            </a:r>
            <a:r>
              <a:rPr lang="pt-PT" sz="2000" dirty="0" smtClean="0"/>
              <a:t>respeito)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sz="2000" dirty="0" smtClean="0"/>
              <a:t>Transferências </a:t>
            </a:r>
            <a:r>
              <a:rPr lang="pt-PT" sz="2000" dirty="0"/>
              <a:t>de recursos materiais (transações comerciais, </a:t>
            </a:r>
            <a:r>
              <a:rPr lang="pt-PT" sz="2000" dirty="0" smtClean="0"/>
              <a:t>concessões ou posse)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sz="2000" dirty="0" smtClean="0"/>
              <a:t>Associação </a:t>
            </a:r>
            <a:r>
              <a:rPr lang="pt-PT" sz="2000" dirty="0"/>
              <a:t>ou filiação (participando conjuntamente um evento social, ou pertencentes ao mesmo </a:t>
            </a:r>
            <a:r>
              <a:rPr lang="pt-PT" sz="2000" dirty="0" smtClean="0"/>
              <a:t>grupo </a:t>
            </a:r>
            <a:r>
              <a:rPr lang="pt-PT" sz="2000" dirty="0"/>
              <a:t>social</a:t>
            </a:r>
            <a:r>
              <a:rPr lang="pt-PT" sz="20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sz="2000" dirty="0"/>
              <a:t>interação comportamental (falando em conjunto, o envio de </a:t>
            </a:r>
            <a:r>
              <a:rPr lang="pt-PT" sz="2000" dirty="0" smtClean="0"/>
              <a:t>mensagens)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sz="2000" dirty="0" smtClean="0"/>
              <a:t>Movimento </a:t>
            </a:r>
            <a:r>
              <a:rPr lang="pt-PT" sz="2000" dirty="0"/>
              <a:t>entre lugares ou status (migração, mobilidade social ou física)</a:t>
            </a:r>
            <a:br>
              <a:rPr lang="pt-PT" sz="2000" dirty="0"/>
            </a:br>
            <a:r>
              <a:rPr lang="pt-PT" sz="2000" dirty="0"/>
              <a:t>conexão física (uma estrada, rio ou ponte que liga dois </a:t>
            </a:r>
            <a:r>
              <a:rPr lang="pt-PT" sz="2000" dirty="0" smtClean="0"/>
              <a:t>pontos)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sz="2000" dirty="0" smtClean="0"/>
              <a:t>relações </a:t>
            </a:r>
            <a:r>
              <a:rPr lang="pt-PT" sz="2000" dirty="0"/>
              <a:t>formais (</a:t>
            </a:r>
            <a:r>
              <a:rPr lang="pt-PT" sz="2000" dirty="0" smtClean="0"/>
              <a:t>autoridade)relações </a:t>
            </a:r>
            <a:r>
              <a:rPr lang="pt-PT" sz="2000" dirty="0"/>
              <a:t>biológicas (de parentesco ou </a:t>
            </a:r>
            <a:r>
              <a:rPr lang="pt-PT" sz="2000" dirty="0" smtClean="0"/>
              <a:t>descendencia)</a:t>
            </a:r>
            <a:endParaRPr lang="de-DE" altLang="pt-BR" sz="2000" dirty="0"/>
          </a:p>
        </p:txBody>
      </p:sp>
    </p:spTree>
    <p:extLst>
      <p:ext uri="{BB962C8B-B14F-4D97-AF65-F5344CB8AC3E}">
        <p14:creationId xmlns:p14="http://schemas.microsoft.com/office/powerpoint/2010/main" val="36927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z="3600" dirty="0" err="1" smtClean="0">
                <a:solidFill>
                  <a:srgbClr val="FF0000"/>
                </a:solidFill>
              </a:rPr>
              <a:t>Diádica</a:t>
            </a:r>
            <a:r>
              <a:rPr lang="de-DE" altLang="pt-BR" sz="3600" dirty="0">
                <a:solidFill>
                  <a:srgbClr val="FF0000"/>
                </a:solidFill>
              </a:rPr>
              <a:t/>
            </a:r>
            <a:br>
              <a:rPr lang="de-DE" altLang="pt-BR" sz="3600" dirty="0">
                <a:solidFill>
                  <a:srgbClr val="FF0000"/>
                </a:solidFill>
              </a:rPr>
            </a:br>
            <a:endParaRPr lang="de-DE" altLang="pt-BR" sz="3600" dirty="0">
              <a:solidFill>
                <a:srgbClr val="FF0000"/>
              </a:solidFill>
            </a:endParaRPr>
          </a:p>
        </p:txBody>
      </p:sp>
      <p:sp>
        <p:nvSpPr>
          <p:cNvPr id="3686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2000" dirty="0" smtClean="0"/>
              <a:t>Um laço entre dois atores</a:t>
            </a:r>
            <a:endParaRPr lang="de-DE" altLang="pt-BR" sz="2000" dirty="0"/>
          </a:p>
          <a:p>
            <a:r>
              <a:rPr lang="en-US" altLang="pt-BR" sz="2000" dirty="0" smtClean="0"/>
              <a:t>“</a:t>
            </a:r>
            <a:r>
              <a:rPr lang="pt-PT" sz="2000" dirty="0"/>
              <a:t>consiste de um par de atores e </a:t>
            </a:r>
            <a:r>
              <a:rPr lang="pt-PT" sz="2000" dirty="0" smtClean="0"/>
              <a:t>o laço </a:t>
            </a:r>
            <a:r>
              <a:rPr lang="pt-PT" sz="2000" dirty="0"/>
              <a:t>(</a:t>
            </a:r>
            <a:r>
              <a:rPr lang="pt-PT" sz="2000" dirty="0" smtClean="0"/>
              <a:t>possível) entre </a:t>
            </a:r>
            <a:r>
              <a:rPr lang="pt-PT" sz="2000" dirty="0"/>
              <a:t>eles "(Wasserman / Faust </a:t>
            </a:r>
            <a:r>
              <a:rPr lang="pt-PT" sz="2000" dirty="0" smtClean="0"/>
              <a:t>2008,p. </a:t>
            </a:r>
            <a:r>
              <a:rPr lang="pt-PT" sz="2000" dirty="0"/>
              <a:t>18</a:t>
            </a:r>
            <a:r>
              <a:rPr lang="pt-PT" sz="2000" dirty="0" smtClean="0"/>
              <a:t>)</a:t>
            </a:r>
          </a:p>
          <a:p>
            <a:r>
              <a:rPr lang="pt-PT" sz="2000" dirty="0" smtClean="0"/>
              <a:t>Mostra as "propriedades </a:t>
            </a:r>
            <a:r>
              <a:rPr lang="pt-PT" sz="2000" dirty="0"/>
              <a:t>de relações de pares, como </a:t>
            </a:r>
            <a:r>
              <a:rPr lang="pt-PT" sz="2000" dirty="0" smtClean="0"/>
              <a:t>são </a:t>
            </a:r>
            <a:r>
              <a:rPr lang="pt-PT" sz="2000" dirty="0"/>
              <a:t>os tempos </a:t>
            </a:r>
            <a:r>
              <a:rPr lang="pt-PT" sz="2000" dirty="0" smtClean="0"/>
              <a:t>distribuídos </a:t>
            </a:r>
            <a:r>
              <a:rPr lang="pt-PT" sz="2000" dirty="0"/>
              <a:t>ou não, ou se tipos específicos de múltiplas relações tendem a ocorrer juntos" (Wasserman / Faust </a:t>
            </a:r>
            <a:r>
              <a:rPr lang="pt-PT" sz="2000" dirty="0" smtClean="0"/>
              <a:t>2008, p. </a:t>
            </a:r>
            <a:r>
              <a:rPr lang="pt-PT" sz="2000" dirty="0"/>
              <a:t>18)</a:t>
            </a:r>
            <a:endParaRPr lang="de-DE" altLang="pt-BR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706" y="4387681"/>
            <a:ext cx="2516708" cy="11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z="3600" b="1" dirty="0" err="1" smtClean="0">
                <a:solidFill>
                  <a:srgbClr val="FF0000"/>
                </a:solidFill>
              </a:rPr>
              <a:t>Triádica</a:t>
            </a:r>
            <a:r>
              <a:rPr lang="en-US" altLang="pt-BR" sz="3600" b="1" dirty="0" smtClean="0">
                <a:solidFill>
                  <a:srgbClr val="FF0000"/>
                </a:solidFill>
              </a:rPr>
              <a:t> </a:t>
            </a:r>
            <a:r>
              <a:rPr lang="de-DE" altLang="pt-BR" sz="2400" dirty="0"/>
              <a:t/>
            </a:r>
            <a:br>
              <a:rPr lang="de-DE" altLang="pt-BR" sz="2400" dirty="0"/>
            </a:br>
            <a:endParaRPr lang="de-DE" altLang="pt-BR" sz="2400" dirty="0"/>
          </a:p>
        </p:txBody>
      </p:sp>
      <p:sp>
        <p:nvSpPr>
          <p:cNvPr id="38915" name="Inhaltsplatzhalter 2"/>
          <p:cNvSpPr>
            <a:spLocks noGrp="1"/>
          </p:cNvSpPr>
          <p:nvPr>
            <p:ph idx="1"/>
          </p:nvPr>
        </p:nvSpPr>
        <p:spPr>
          <a:xfrm>
            <a:off x="1295402" y="2504940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pt-PT" sz="2000" dirty="0" smtClean="0"/>
              <a:t>"Tripla </a:t>
            </a:r>
            <a:r>
              <a:rPr lang="pt-PT" sz="2000" dirty="0"/>
              <a:t>de atores e laços associadas" (Wasserman / Faust </a:t>
            </a:r>
            <a:r>
              <a:rPr lang="pt-PT" sz="2000" dirty="0" smtClean="0"/>
              <a:t>2008, p. </a:t>
            </a:r>
            <a:r>
              <a:rPr lang="pt-PT" sz="2000" dirty="0"/>
              <a:t>19</a:t>
            </a:r>
            <a:r>
              <a:rPr lang="pt-PT" sz="2000" dirty="0" smtClean="0"/>
              <a:t>)</a:t>
            </a:r>
          </a:p>
          <a:p>
            <a:r>
              <a:rPr lang="pt-PT" sz="2000" dirty="0" smtClean="0"/>
              <a:t>"</a:t>
            </a:r>
            <a:r>
              <a:rPr lang="pt-PT" sz="2000" dirty="0"/>
              <a:t>Um subconjunto de três atores e o empate (possível) (s) no meio deles" (Wasserman / Faust, </a:t>
            </a:r>
            <a:r>
              <a:rPr lang="pt-PT" sz="2000" dirty="0" smtClean="0"/>
              <a:t>2008, p. </a:t>
            </a:r>
            <a:r>
              <a:rPr lang="pt-PT" sz="2000" dirty="0"/>
              <a:t>19</a:t>
            </a:r>
            <a:r>
              <a:rPr lang="pt-PT" sz="2000" dirty="0" smtClean="0"/>
              <a:t>)</a:t>
            </a:r>
          </a:p>
          <a:p>
            <a:r>
              <a:rPr lang="pt-PT" sz="2000" dirty="0"/>
              <a:t>A</a:t>
            </a:r>
            <a:r>
              <a:rPr lang="pt-PT" sz="2000" dirty="0" smtClean="0"/>
              <a:t>nálises </a:t>
            </a:r>
            <a:r>
              <a:rPr lang="pt-PT" sz="2000" dirty="0"/>
              <a:t>triádicos </a:t>
            </a:r>
            <a:r>
              <a:rPr lang="pt-PT" sz="2000" dirty="0" smtClean="0"/>
              <a:t>concentram-se </a:t>
            </a:r>
            <a:r>
              <a:rPr lang="pt-PT" sz="2000" dirty="0"/>
              <a:t>no fato de </a:t>
            </a:r>
            <a:r>
              <a:rPr lang="pt-PT" sz="2000" dirty="0" smtClean="0"/>
              <a:t>que </a:t>
            </a:r>
            <a:r>
              <a:rPr lang="pt-PT" sz="2000" dirty="0"/>
              <a:t>a tríade </a:t>
            </a:r>
            <a:r>
              <a:rPr lang="pt-PT" sz="2000" dirty="0" smtClean="0"/>
              <a:t>é</a:t>
            </a:r>
          </a:p>
          <a:p>
            <a:r>
              <a:rPr lang="pt-PT" sz="2000" dirty="0" smtClean="0"/>
              <a:t>Transitiva</a:t>
            </a:r>
            <a:r>
              <a:rPr lang="pt-PT" sz="2000" dirty="0"/>
              <a:t>: se ator i "</a:t>
            </a:r>
            <a:r>
              <a:rPr lang="pt-PT" sz="2000" dirty="0" smtClean="0"/>
              <a:t>gosta“ do </a:t>
            </a:r>
            <a:r>
              <a:rPr lang="pt-PT" sz="2000" dirty="0"/>
              <a:t>ator j, e ator j por sua vez, "gosta" ator k, em seguida, o ator também </a:t>
            </a:r>
            <a:r>
              <a:rPr lang="pt-PT" sz="2000" dirty="0" smtClean="0"/>
              <a:t>deve tem </a:t>
            </a:r>
            <a:r>
              <a:rPr lang="pt-PT" sz="2000" dirty="0"/>
              <a:t>o "como" ator </a:t>
            </a:r>
            <a:r>
              <a:rPr lang="pt-PT" sz="2000" dirty="0" smtClean="0"/>
              <a:t>k (como é uma espécie de betweeness)</a:t>
            </a:r>
          </a:p>
          <a:p>
            <a:r>
              <a:rPr lang="pt-PT" sz="2000" dirty="0" smtClean="0"/>
              <a:t>k-</a:t>
            </a:r>
            <a:r>
              <a:rPr lang="en-US" sz="2000" dirty="0" err="1" smtClean="0"/>
              <a:t>b</a:t>
            </a:r>
            <a:r>
              <a:rPr lang="en-US" altLang="pt-BR" sz="2000" dirty="0" err="1" smtClean="0"/>
              <a:t>alanceado</a:t>
            </a:r>
            <a:r>
              <a:rPr lang="pt-PT" altLang="pt-BR" sz="2000" dirty="0" smtClean="0"/>
              <a:t>: s</a:t>
            </a:r>
            <a:r>
              <a:rPr lang="pt-PT" sz="2000" dirty="0" smtClean="0"/>
              <a:t>e </a:t>
            </a:r>
            <a:r>
              <a:rPr lang="pt-PT" sz="2000" dirty="0"/>
              <a:t>os atores i e j </a:t>
            </a:r>
            <a:r>
              <a:rPr lang="pt-PT" sz="2000" dirty="0" smtClean="0"/>
              <a:t>“gostam” </a:t>
            </a:r>
            <a:r>
              <a:rPr lang="pt-PT" sz="2000" dirty="0"/>
              <a:t>um do outro, então i e j deve ser semelhante em sua avaliação de um ator em terceiro lugar, k e i e j não gostam uns dos outros, então eles devem diferir em sua avaliação do terceiro ator, </a:t>
            </a:r>
            <a:r>
              <a:rPr lang="pt-PT" sz="2000" dirty="0" smtClean="0"/>
              <a:t>k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724" y="5374349"/>
            <a:ext cx="1012516" cy="85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z="3600" dirty="0" err="1" smtClean="0">
                <a:solidFill>
                  <a:srgbClr val="FF0000"/>
                </a:solidFill>
              </a:rPr>
              <a:t>Subgrupo</a:t>
            </a:r>
            <a:r>
              <a:rPr lang="de-DE" altLang="pt-BR" sz="3600" dirty="0">
                <a:solidFill>
                  <a:srgbClr val="FF0000"/>
                </a:solidFill>
              </a:rPr>
              <a:t/>
            </a:r>
            <a:br>
              <a:rPr lang="de-DE" altLang="pt-BR" sz="3600" dirty="0">
                <a:solidFill>
                  <a:srgbClr val="FF0000"/>
                </a:solidFill>
              </a:rPr>
            </a:br>
            <a:endParaRPr lang="de-DE" altLang="pt-BR" sz="3600" dirty="0">
              <a:solidFill>
                <a:srgbClr val="FF0000"/>
              </a:solidFill>
            </a:endParaRPr>
          </a:p>
        </p:txBody>
      </p:sp>
      <p:sp>
        <p:nvSpPr>
          <p:cNvPr id="4096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000" dirty="0"/>
              <a:t>Subgrupo de atores está </a:t>
            </a:r>
            <a:r>
              <a:rPr lang="pt-PT" sz="2000" dirty="0" smtClean="0"/>
              <a:t>definido como "qualquer </a:t>
            </a:r>
            <a:r>
              <a:rPr lang="pt-PT" sz="2000" dirty="0"/>
              <a:t>subconjunto de atores, e todos os laços entre </a:t>
            </a:r>
            <a:r>
              <a:rPr lang="pt-PT" sz="2000" dirty="0" smtClean="0"/>
              <a:t>eles“ </a:t>
            </a:r>
            <a:r>
              <a:rPr lang="en-US" altLang="pt-BR" sz="2000" dirty="0" smtClean="0"/>
              <a:t>(</a:t>
            </a:r>
            <a:r>
              <a:rPr lang="en-US" altLang="pt-BR" sz="2000" dirty="0"/>
              <a:t>Wasserman/Faust </a:t>
            </a:r>
            <a:r>
              <a:rPr lang="en-US" altLang="pt-BR" sz="2000" dirty="0" smtClean="0"/>
              <a:t>2008, p. 19</a:t>
            </a:r>
            <a:r>
              <a:rPr lang="en-US" altLang="pt-BR" sz="2000" dirty="0"/>
              <a:t>)</a:t>
            </a:r>
            <a:endParaRPr lang="de-DE" altLang="pt-BR" sz="2000" dirty="0"/>
          </a:p>
          <a:p>
            <a:pPr eaLnBrk="1" hangingPunct="1"/>
            <a:endParaRPr lang="de-DE" altLang="pt-BR" sz="2000" dirty="0"/>
          </a:p>
        </p:txBody>
      </p:sp>
    </p:spTree>
    <p:extLst>
      <p:ext uri="{BB962C8B-B14F-4D97-AF65-F5344CB8AC3E}">
        <p14:creationId xmlns:p14="http://schemas.microsoft.com/office/powerpoint/2010/main" val="26691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>
          <a:xfrm>
            <a:off x="1707926" y="83954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pt-BR" sz="3600" b="1" dirty="0" err="1" smtClean="0">
                <a:solidFill>
                  <a:srgbClr val="FF0000"/>
                </a:solidFill>
              </a:rPr>
              <a:t>Grupo</a:t>
            </a:r>
            <a:r>
              <a:rPr lang="en-US" altLang="pt-BR" sz="3600" b="1" dirty="0" smtClean="0">
                <a:solidFill>
                  <a:srgbClr val="FF0000"/>
                </a:solidFill>
              </a:rPr>
              <a:t> (clique)</a:t>
            </a:r>
            <a:r>
              <a:rPr lang="de-DE" altLang="pt-BR" sz="2400" dirty="0"/>
              <a:t/>
            </a:r>
            <a:br>
              <a:rPr lang="de-DE" altLang="pt-BR" sz="2400" dirty="0"/>
            </a:br>
            <a:endParaRPr lang="de-DE" altLang="pt-BR" sz="2400" dirty="0"/>
          </a:p>
        </p:txBody>
      </p:sp>
      <p:sp>
        <p:nvSpPr>
          <p:cNvPr id="43011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sz="2000" dirty="0"/>
              <a:t>"É o conjunto de todos os atores sobre os quais os laços devem ser medidos" (</a:t>
            </a:r>
            <a:r>
              <a:rPr lang="pt-BR" sz="2000" dirty="0" err="1"/>
              <a:t>Wasserman</a:t>
            </a:r>
            <a:r>
              <a:rPr lang="pt-BR" sz="2000" dirty="0"/>
              <a:t> / </a:t>
            </a:r>
            <a:r>
              <a:rPr lang="pt-BR" sz="2000" dirty="0" err="1"/>
              <a:t>Faust</a:t>
            </a:r>
            <a:r>
              <a:rPr lang="pt-BR" sz="2000" dirty="0"/>
              <a:t> 2008: 19</a:t>
            </a:r>
            <a:r>
              <a:rPr lang="pt-BR" sz="2000" dirty="0" smtClean="0"/>
              <a:t>)</a:t>
            </a:r>
          </a:p>
          <a:p>
            <a:r>
              <a:rPr lang="pt-BR" sz="2000" dirty="0" smtClean="0"/>
              <a:t>Atores </a:t>
            </a:r>
            <a:r>
              <a:rPr lang="pt-BR" sz="2000" dirty="0"/>
              <a:t>em um grupo "pertencem juntos </a:t>
            </a:r>
            <a:r>
              <a:rPr lang="pt-BR" sz="2000" dirty="0"/>
              <a:t>a</a:t>
            </a:r>
            <a:r>
              <a:rPr lang="pt-BR" sz="2000" dirty="0" smtClean="0"/>
              <a:t> </a:t>
            </a:r>
            <a:r>
              <a:rPr lang="pt-BR" sz="2000" dirty="0"/>
              <a:t>um conjunto mais ou menos </a:t>
            </a:r>
            <a:r>
              <a:rPr lang="pt-BR" sz="2000" dirty="0" smtClean="0"/>
              <a:t>limitado </a:t>
            </a:r>
            <a:r>
              <a:rPr lang="pt-BR" sz="2000" dirty="0"/>
              <a:t>(...) consiste em um conjunto finito de indivíduos em que são feitas medições de rede" (</a:t>
            </a:r>
            <a:r>
              <a:rPr lang="pt-BR" sz="2000" dirty="0" err="1"/>
              <a:t>Wasserman</a:t>
            </a:r>
            <a:r>
              <a:rPr lang="pt-BR" sz="2000" dirty="0"/>
              <a:t> / </a:t>
            </a:r>
            <a:r>
              <a:rPr lang="pt-BR" sz="2000" dirty="0" err="1"/>
              <a:t>Faust</a:t>
            </a:r>
            <a:r>
              <a:rPr lang="pt-BR" sz="2000" dirty="0"/>
              <a:t> 2008: 19)</a:t>
            </a:r>
          </a:p>
          <a:p>
            <a:r>
              <a:rPr lang="en-US" altLang="pt-BR" sz="2000" dirty="0" smtClean="0"/>
              <a:t>“</a:t>
            </a:r>
            <a:r>
              <a:rPr lang="pt-PT" sz="1800" dirty="0"/>
              <a:t>A restrição a um conjunto finito ou conjuntos de atores é uma exigência analítica. Embora se poderia conceber laços que se estendem entre os atores em um grupo quase </a:t>
            </a:r>
            <a:r>
              <a:rPr lang="pt-PT" sz="1800" dirty="0" smtClean="0"/>
              <a:t>infinito </a:t>
            </a:r>
            <a:r>
              <a:rPr lang="pt-PT" sz="1800" dirty="0"/>
              <a:t>de atos, </a:t>
            </a:r>
            <a:r>
              <a:rPr lang="pt-PT" sz="1800" dirty="0" smtClean="0"/>
              <a:t>hav</a:t>
            </a:r>
            <a:r>
              <a:rPr lang="pt-PT" sz="1800" dirty="0" smtClean="0"/>
              <a:t>eria </a:t>
            </a:r>
            <a:r>
              <a:rPr lang="pt-PT" sz="1800" dirty="0"/>
              <a:t>grande dificuldade em analisar dados de uma </a:t>
            </a:r>
            <a:r>
              <a:rPr lang="pt-PT" sz="1800" dirty="0" smtClean="0"/>
              <a:t>tal rede. </a:t>
            </a:r>
            <a:r>
              <a:rPr lang="pt-PT" sz="1800" dirty="0" smtClean="0"/>
              <a:t>Modelagem de </a:t>
            </a:r>
            <a:r>
              <a:rPr lang="pt-PT" sz="1800" dirty="0"/>
              <a:t>grupos finitos apresenta algumas das questões mais problemáticas em análise de rede, incluindo a especificação dos limites da rede, </a:t>
            </a:r>
            <a:r>
              <a:rPr lang="pt-PT" sz="1800" dirty="0" smtClean="0"/>
              <a:t>a amostragem</a:t>
            </a:r>
            <a:r>
              <a:rPr lang="pt-PT" sz="1800" dirty="0"/>
              <a:t>, </a:t>
            </a:r>
            <a:r>
              <a:rPr lang="pt-PT" sz="1800" dirty="0" smtClean="0"/>
              <a:t>e a </a:t>
            </a:r>
            <a:r>
              <a:rPr lang="pt-PT" sz="1800" dirty="0"/>
              <a:t>definição do grupo. </a:t>
            </a:r>
            <a:r>
              <a:rPr lang="pt-PT" sz="1800" dirty="0" smtClean="0"/>
              <a:t>Amostragem </a:t>
            </a:r>
            <a:r>
              <a:rPr lang="pt-PT" sz="1800" dirty="0"/>
              <a:t>em rede e especificação de fronteira são questões importantes. "</a:t>
            </a:r>
            <a:r>
              <a:rPr lang="en-US" altLang="pt-BR" sz="2000" dirty="0" smtClean="0"/>
              <a:t>(</a:t>
            </a:r>
            <a:r>
              <a:rPr lang="en-US" altLang="pt-BR" sz="2000" dirty="0"/>
              <a:t>Wasserman/Faust </a:t>
            </a:r>
            <a:r>
              <a:rPr lang="en-US" altLang="pt-BR" sz="2000" dirty="0" smtClean="0"/>
              <a:t>2008, p. 19f</a:t>
            </a:r>
            <a:r>
              <a:rPr lang="en-US" altLang="pt-BR" sz="2000" dirty="0"/>
              <a:t>.)</a:t>
            </a:r>
            <a:endParaRPr lang="de-DE" altLang="pt-BR" sz="2000" dirty="0"/>
          </a:p>
          <a:p>
            <a:r>
              <a:rPr lang="pt-PT" sz="1800" dirty="0"/>
              <a:t>"No entanto, em aplicações de pesquisa que </a:t>
            </a:r>
            <a:r>
              <a:rPr lang="pt-PT" sz="1800" dirty="0" smtClean="0"/>
              <a:t>somos </a:t>
            </a:r>
            <a:r>
              <a:rPr lang="pt-PT" sz="1800" dirty="0"/>
              <a:t>normalmente </a:t>
            </a:r>
            <a:r>
              <a:rPr lang="pt-PT" sz="1800" dirty="0" smtClean="0"/>
              <a:t>forçados </a:t>
            </a:r>
            <a:r>
              <a:rPr lang="pt-PT" sz="1800" dirty="0"/>
              <a:t>a olhar para as coleções finitas de atores e as relações entre </a:t>
            </a:r>
            <a:r>
              <a:rPr lang="pt-PT" sz="1800" dirty="0" smtClean="0"/>
              <a:t>eles” </a:t>
            </a:r>
            <a:r>
              <a:rPr lang="en-US" altLang="pt-BR" sz="2000" dirty="0" smtClean="0"/>
              <a:t>(Wasserman/Faust </a:t>
            </a:r>
            <a:r>
              <a:rPr lang="en-US" altLang="pt-BR" sz="2000" dirty="0" smtClean="0"/>
              <a:t>2008, p. 20</a:t>
            </a:r>
            <a:r>
              <a:rPr lang="en-US" altLang="pt-BR" sz="2000" dirty="0"/>
              <a:t>)</a:t>
            </a:r>
            <a:endParaRPr lang="de-DE" altLang="pt-BR" sz="2000" dirty="0"/>
          </a:p>
          <a:p>
            <a:pPr eaLnBrk="1" hangingPunct="1"/>
            <a:endParaRPr lang="de-DE" altLang="pt-BR" sz="2000" dirty="0"/>
          </a:p>
        </p:txBody>
      </p:sp>
    </p:spTree>
    <p:extLst>
      <p:ext uri="{BB962C8B-B14F-4D97-AF65-F5344CB8AC3E}">
        <p14:creationId xmlns:p14="http://schemas.microsoft.com/office/powerpoint/2010/main" val="12618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z="3600" dirty="0" err="1" smtClean="0">
                <a:solidFill>
                  <a:srgbClr val="FF0000"/>
                </a:solidFill>
              </a:rPr>
              <a:t>Relação</a:t>
            </a:r>
            <a:r>
              <a:rPr lang="de-DE" altLang="pt-BR" sz="3600" dirty="0">
                <a:solidFill>
                  <a:srgbClr val="FF0000"/>
                </a:solidFill>
              </a:rPr>
              <a:t/>
            </a:r>
            <a:br>
              <a:rPr lang="de-DE" altLang="pt-BR" sz="3600" dirty="0">
                <a:solidFill>
                  <a:srgbClr val="FF0000"/>
                </a:solidFill>
              </a:rPr>
            </a:br>
            <a:endParaRPr lang="de-DE" altLang="pt-BR" sz="3600" dirty="0">
              <a:solidFill>
                <a:srgbClr val="FF0000"/>
              </a:solidFill>
            </a:endParaRPr>
          </a:p>
        </p:txBody>
      </p:sp>
      <p:sp>
        <p:nvSpPr>
          <p:cNvPr id="4505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pt-BR" sz="2000" dirty="0" smtClean="0"/>
              <a:t>“</a:t>
            </a:r>
            <a:r>
              <a:rPr lang="pt-PT" sz="2000" dirty="0"/>
              <a:t>a coleção de laços de um tipo específico entre os membros de um grupo</a:t>
            </a:r>
            <a:r>
              <a:rPr lang="en-US" altLang="pt-BR" sz="2000" dirty="0" smtClean="0"/>
              <a:t>” </a:t>
            </a:r>
            <a:r>
              <a:rPr lang="en-US" altLang="pt-BR" sz="2000" dirty="0"/>
              <a:t>(Wasserman/Faust </a:t>
            </a:r>
            <a:r>
              <a:rPr lang="en-US" altLang="pt-BR" sz="2000" dirty="0" smtClean="0"/>
              <a:t>2008, p. 20) – </a:t>
            </a:r>
            <a:r>
              <a:rPr lang="en-US" altLang="pt-BR" sz="2000" dirty="0" err="1" smtClean="0"/>
              <a:t>na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prática</a:t>
            </a:r>
            <a:r>
              <a:rPr lang="en-US" altLang="pt-BR" sz="2000" dirty="0" smtClean="0"/>
              <a:t> é </a:t>
            </a:r>
            <a:r>
              <a:rPr lang="en-US" altLang="pt-BR" sz="2000" dirty="0" err="1" smtClean="0"/>
              <a:t>qual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questionário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será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aplicado</a:t>
            </a:r>
            <a:r>
              <a:rPr lang="en-US" altLang="pt-BR" sz="2000" dirty="0" smtClean="0"/>
              <a:t> a um </a:t>
            </a:r>
            <a:r>
              <a:rPr lang="en-US" altLang="pt-BR" sz="2000" dirty="0" err="1" smtClean="0"/>
              <a:t>gurpo</a:t>
            </a:r>
            <a:r>
              <a:rPr lang="en-US" altLang="pt-BR" sz="2000" dirty="0" smtClean="0"/>
              <a:t>.</a:t>
            </a:r>
            <a:endParaRPr lang="de-DE" altLang="pt-BR" sz="2000" dirty="0"/>
          </a:p>
          <a:p>
            <a:r>
              <a:rPr lang="pt-PT" sz="2000" dirty="0"/>
              <a:t>Exemplo: o conjunto </a:t>
            </a:r>
            <a:r>
              <a:rPr lang="pt-PT" sz="2000" dirty="0" smtClean="0"/>
              <a:t>pares de amizades </a:t>
            </a:r>
            <a:r>
              <a:rPr lang="pt-PT" sz="2000" dirty="0"/>
              <a:t>de crianças em uma sala de </a:t>
            </a:r>
            <a:r>
              <a:rPr lang="pt-PT" sz="2000" dirty="0" smtClean="0"/>
              <a:t>aula</a:t>
            </a:r>
          </a:p>
          <a:p>
            <a:r>
              <a:rPr lang="pt-PT" sz="2000" dirty="0" smtClean="0"/>
              <a:t>Para um </a:t>
            </a:r>
            <a:r>
              <a:rPr lang="pt-PT" sz="2000" dirty="0"/>
              <a:t>grupo de atores, várias relações diferentes </a:t>
            </a:r>
            <a:r>
              <a:rPr lang="pt-PT" sz="2000" dirty="0" smtClean="0"/>
              <a:t>podem </a:t>
            </a:r>
            <a:r>
              <a:rPr lang="pt-PT" sz="2000" dirty="0"/>
              <a:t>ser </a:t>
            </a:r>
            <a:r>
              <a:rPr lang="pt-PT" sz="2000" dirty="0" smtClean="0"/>
              <a:t>medidas</a:t>
            </a:r>
          </a:p>
          <a:p>
            <a:r>
              <a:rPr lang="en-US" altLang="pt-BR" sz="2000" dirty="0" smtClean="0"/>
              <a:t>“r</a:t>
            </a:r>
            <a:r>
              <a:rPr lang="pt-PT" sz="2000" dirty="0" smtClean="0"/>
              <a:t>efere-se </a:t>
            </a:r>
            <a:r>
              <a:rPr lang="pt-PT" sz="2000" dirty="0"/>
              <a:t>à coleção de laços de um determinado tipo medido em pares de atores de um conjunto ator especificado</a:t>
            </a:r>
            <a:r>
              <a:rPr lang="en-US" altLang="pt-BR" sz="2000" dirty="0" smtClean="0"/>
              <a:t>” </a:t>
            </a:r>
            <a:r>
              <a:rPr lang="en-US" altLang="pt-BR" sz="2000" dirty="0"/>
              <a:t>(Wasserman/Faust </a:t>
            </a:r>
            <a:r>
              <a:rPr lang="en-US" altLang="pt-BR" sz="2000" dirty="0" smtClean="0"/>
              <a:t>2008, p. 20</a:t>
            </a:r>
            <a:r>
              <a:rPr lang="en-US" altLang="pt-BR" sz="2000" dirty="0"/>
              <a:t>)</a:t>
            </a:r>
            <a:endParaRPr lang="de-DE" altLang="pt-BR" sz="2000" dirty="0"/>
          </a:p>
          <a:p>
            <a:r>
              <a:rPr lang="pt-PT" sz="2000" dirty="0" smtClean="0"/>
              <a:t>Laços </a:t>
            </a:r>
            <a:r>
              <a:rPr lang="pt-PT" sz="2000" dirty="0"/>
              <a:t>existem somente entre pares específicos de </a:t>
            </a:r>
            <a:r>
              <a:rPr lang="pt-PT" sz="2000" dirty="0" smtClean="0"/>
              <a:t>atores (vimos as relações “triádicas”)</a:t>
            </a:r>
            <a:endParaRPr lang="de-DE" altLang="pt-BR" sz="2000" dirty="0"/>
          </a:p>
        </p:txBody>
      </p:sp>
    </p:spTree>
    <p:extLst>
      <p:ext uri="{BB962C8B-B14F-4D97-AF65-F5344CB8AC3E}">
        <p14:creationId xmlns:p14="http://schemas.microsoft.com/office/powerpoint/2010/main" val="9316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600" b="1" dirty="0" smtClean="0">
                <a:solidFill>
                  <a:srgbClr val="FF0000"/>
                </a:solidFill>
              </a:rPr>
              <a:t>Rede Social</a:t>
            </a:r>
            <a:endParaRPr lang="de-DE" altLang="pt-BR" sz="3600" dirty="0">
              <a:solidFill>
                <a:srgbClr val="FF0000"/>
              </a:solidFill>
            </a:endParaRPr>
          </a:p>
        </p:txBody>
      </p:sp>
      <p:sp>
        <p:nvSpPr>
          <p:cNvPr id="4710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pt-BR" sz="2000" dirty="0" smtClean="0"/>
              <a:t>“</a:t>
            </a:r>
            <a:r>
              <a:rPr lang="pt-PT" sz="2000" dirty="0"/>
              <a:t>consiste de um conjunto finito ou conjuntos de atores e a relação ou relações definidas sobre eles. A presença de informação relacional é uma característica crítica ea definição de uma rede social</a:t>
            </a:r>
            <a:r>
              <a:rPr lang="en-US" altLang="pt-BR" sz="2000" dirty="0" smtClean="0"/>
              <a:t>.” </a:t>
            </a:r>
            <a:r>
              <a:rPr lang="en-US" altLang="pt-BR" sz="2000" dirty="0"/>
              <a:t>(Wasserman/Faust </a:t>
            </a:r>
            <a:r>
              <a:rPr lang="en-US" altLang="pt-BR" sz="2000" dirty="0" smtClean="0"/>
              <a:t>2008, p. 20</a:t>
            </a:r>
            <a:r>
              <a:rPr lang="en-US" altLang="pt-BR" sz="2000" dirty="0"/>
              <a:t>)</a:t>
            </a:r>
            <a:endParaRPr lang="de-DE" altLang="pt-BR" sz="2000" dirty="0"/>
          </a:p>
          <a:p>
            <a:r>
              <a:rPr lang="en-US" altLang="pt-BR" sz="2000" dirty="0" smtClean="0"/>
              <a:t>“</a:t>
            </a:r>
            <a:r>
              <a:rPr lang="pt-PT" sz="2000" dirty="0"/>
              <a:t>A rede social surge quando todos os atores podem, teoricamente, têm laços com todos os intervenientes relevantes</a:t>
            </a:r>
            <a:r>
              <a:rPr lang="en-US" altLang="pt-BR" sz="2000" dirty="0" smtClean="0"/>
              <a:t>” </a:t>
            </a:r>
            <a:r>
              <a:rPr lang="en-US" altLang="pt-BR" sz="2000" dirty="0"/>
              <a:t>(Wasserman/Faust </a:t>
            </a:r>
            <a:r>
              <a:rPr lang="en-US" altLang="pt-BR" sz="2000" dirty="0" smtClean="0"/>
              <a:t>2008, p. 42</a:t>
            </a:r>
            <a:r>
              <a:rPr lang="en-US" altLang="pt-BR" sz="2000" dirty="0"/>
              <a:t>)</a:t>
            </a:r>
            <a:endParaRPr lang="de-DE" altLang="pt-BR" sz="2000" dirty="0"/>
          </a:p>
          <a:p>
            <a:pPr eaLnBrk="1" hangingPunct="1"/>
            <a:endParaRPr lang="de-DE" altLang="pt-BR" sz="2000" dirty="0"/>
          </a:p>
        </p:txBody>
      </p:sp>
    </p:spTree>
    <p:extLst>
      <p:ext uri="{BB962C8B-B14F-4D97-AF65-F5344CB8AC3E}">
        <p14:creationId xmlns:p14="http://schemas.microsoft.com/office/powerpoint/2010/main" val="8383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Influencias ocultas na rede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Nicholas </a:t>
            </a:r>
            <a:r>
              <a:rPr lang="pt-BR" dirty="0" err="1" smtClean="0"/>
              <a:t>Christakis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35" y="2848928"/>
            <a:ext cx="38290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310" y="5646421"/>
            <a:ext cx="46101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7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7"/>
          <p:cNvGrpSpPr>
            <a:grpSpLocks/>
          </p:cNvGrpSpPr>
          <p:nvPr/>
        </p:nvGrpSpPr>
        <p:grpSpPr bwMode="auto">
          <a:xfrm>
            <a:off x="2438400" y="2438401"/>
            <a:ext cx="2590800" cy="2576513"/>
            <a:chOff x="480" y="1440"/>
            <a:chExt cx="1632" cy="1623"/>
          </a:xfrm>
        </p:grpSpPr>
        <p:sp>
          <p:nvSpPr>
            <p:cNvPr id="6164" name="Text Box 8"/>
            <p:cNvSpPr txBox="1">
              <a:spLocks noChangeArrowheads="1"/>
            </p:cNvSpPr>
            <p:nvPr/>
          </p:nvSpPr>
          <p:spPr bwMode="auto">
            <a:xfrm>
              <a:off x="528" y="144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280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6165" name="Text Box 9"/>
            <p:cNvSpPr txBox="1">
              <a:spLocks noChangeArrowheads="1"/>
            </p:cNvSpPr>
            <p:nvPr/>
          </p:nvSpPr>
          <p:spPr bwMode="auto">
            <a:xfrm>
              <a:off x="480" y="2736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2800"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6166" name="Text Box 10"/>
            <p:cNvSpPr txBox="1">
              <a:spLocks noChangeArrowheads="1"/>
            </p:cNvSpPr>
            <p:nvPr/>
          </p:nvSpPr>
          <p:spPr bwMode="auto">
            <a:xfrm>
              <a:off x="1728" y="1440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2800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6167" name="Text Box 11"/>
            <p:cNvSpPr txBox="1">
              <a:spLocks noChangeArrowheads="1"/>
            </p:cNvSpPr>
            <p:nvPr/>
          </p:nvSpPr>
          <p:spPr bwMode="auto">
            <a:xfrm>
              <a:off x="1776" y="2688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2800"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6168" name="Text Box 12"/>
            <p:cNvSpPr txBox="1">
              <a:spLocks noChangeArrowheads="1"/>
            </p:cNvSpPr>
            <p:nvPr/>
          </p:nvSpPr>
          <p:spPr bwMode="auto">
            <a:xfrm>
              <a:off x="1152" y="2064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2800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6169" name="Line 13"/>
            <p:cNvSpPr>
              <a:spLocks noChangeShapeType="1"/>
            </p:cNvSpPr>
            <p:nvPr/>
          </p:nvSpPr>
          <p:spPr bwMode="auto">
            <a:xfrm flipV="1">
              <a:off x="720" y="2352"/>
              <a:ext cx="48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0" name="Line 14"/>
            <p:cNvSpPr>
              <a:spLocks noChangeShapeType="1"/>
            </p:cNvSpPr>
            <p:nvPr/>
          </p:nvSpPr>
          <p:spPr bwMode="auto">
            <a:xfrm>
              <a:off x="768" y="1680"/>
              <a:ext cx="432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1" name="Line 15"/>
            <p:cNvSpPr>
              <a:spLocks noChangeShapeType="1"/>
            </p:cNvSpPr>
            <p:nvPr/>
          </p:nvSpPr>
          <p:spPr bwMode="auto">
            <a:xfrm flipV="1">
              <a:off x="1344" y="1728"/>
              <a:ext cx="432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2" name="Line 16"/>
            <p:cNvSpPr>
              <a:spLocks noChangeShapeType="1"/>
            </p:cNvSpPr>
            <p:nvPr/>
          </p:nvSpPr>
          <p:spPr bwMode="auto">
            <a:xfrm>
              <a:off x="1392" y="2352"/>
              <a:ext cx="432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147" name="Text Box 17"/>
          <p:cNvSpPr txBox="1">
            <a:spLocks noChangeArrowheads="1"/>
          </p:cNvSpPr>
          <p:nvPr/>
        </p:nvSpPr>
        <p:spPr bwMode="auto">
          <a:xfrm>
            <a:off x="1844675" y="901701"/>
            <a:ext cx="4083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2800" b="1">
                <a:latin typeface="Arial" panose="020B0604020202020204" pitchFamily="34" charset="0"/>
              </a:rPr>
              <a:t>Sistemas hierárquicos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2400" b="1">
                <a:latin typeface="Arial" panose="020B0604020202020204" pitchFamily="34" charset="0"/>
              </a:rPr>
              <a:t>Funcional, mas limitado </a:t>
            </a:r>
          </a:p>
        </p:txBody>
      </p:sp>
      <p:sp>
        <p:nvSpPr>
          <p:cNvPr id="6148" name="Text Box 18"/>
          <p:cNvSpPr txBox="1">
            <a:spLocks noChangeArrowheads="1"/>
          </p:cNvSpPr>
          <p:nvPr/>
        </p:nvSpPr>
        <p:spPr bwMode="auto">
          <a:xfrm>
            <a:off x="6499226" y="3040063"/>
            <a:ext cx="282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2800"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6149" name="Text Box 19"/>
          <p:cNvSpPr txBox="1">
            <a:spLocks noChangeArrowheads="1"/>
          </p:cNvSpPr>
          <p:nvPr/>
        </p:nvSpPr>
        <p:spPr bwMode="auto">
          <a:xfrm>
            <a:off x="7848600" y="2286001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800">
                <a:latin typeface="Arial" panose="020B0604020202020204" pitchFamily="34" charset="0"/>
              </a:rPr>
              <a:t>Z</a:t>
            </a:r>
          </a:p>
        </p:txBody>
      </p:sp>
      <p:sp>
        <p:nvSpPr>
          <p:cNvPr id="6150" name="Text Box 20"/>
          <p:cNvSpPr txBox="1">
            <a:spLocks noChangeArrowheads="1"/>
          </p:cNvSpPr>
          <p:nvPr/>
        </p:nvSpPr>
        <p:spPr bwMode="auto">
          <a:xfrm>
            <a:off x="9067800" y="2971801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800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6151" name="Text Box 21"/>
          <p:cNvSpPr txBox="1">
            <a:spLocks noChangeArrowheads="1"/>
          </p:cNvSpPr>
          <p:nvPr/>
        </p:nvSpPr>
        <p:spPr bwMode="auto">
          <a:xfrm>
            <a:off x="6858000" y="4648201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800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6152" name="Text Box 22"/>
          <p:cNvSpPr txBox="1">
            <a:spLocks noChangeArrowheads="1"/>
          </p:cNvSpPr>
          <p:nvPr/>
        </p:nvSpPr>
        <p:spPr bwMode="auto">
          <a:xfrm>
            <a:off x="8686800" y="4648201"/>
            <a:ext cx="401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8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6153" name="Line 23"/>
          <p:cNvSpPr>
            <a:spLocks noChangeShapeType="1"/>
          </p:cNvSpPr>
          <p:nvPr/>
        </p:nvSpPr>
        <p:spPr bwMode="auto">
          <a:xfrm flipV="1">
            <a:off x="7010400" y="2667000"/>
            <a:ext cx="838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4" name="Line 24"/>
          <p:cNvSpPr>
            <a:spLocks noChangeShapeType="1"/>
          </p:cNvSpPr>
          <p:nvPr/>
        </p:nvSpPr>
        <p:spPr bwMode="auto">
          <a:xfrm>
            <a:off x="6781800" y="3581400"/>
            <a:ext cx="2286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5" name="Line 25"/>
          <p:cNvSpPr>
            <a:spLocks noChangeShapeType="1"/>
          </p:cNvSpPr>
          <p:nvPr/>
        </p:nvSpPr>
        <p:spPr bwMode="auto">
          <a:xfrm>
            <a:off x="8305800" y="2667000"/>
            <a:ext cx="838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6" name="Line 26"/>
          <p:cNvSpPr>
            <a:spLocks noChangeShapeType="1"/>
          </p:cNvSpPr>
          <p:nvPr/>
        </p:nvSpPr>
        <p:spPr bwMode="auto">
          <a:xfrm flipH="1">
            <a:off x="8991600" y="3429000"/>
            <a:ext cx="3048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7" name="Line 27"/>
          <p:cNvSpPr>
            <a:spLocks noChangeShapeType="1"/>
          </p:cNvSpPr>
          <p:nvPr/>
        </p:nvSpPr>
        <p:spPr bwMode="auto">
          <a:xfrm>
            <a:off x="7315200" y="48768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8" name="Line 28"/>
          <p:cNvSpPr>
            <a:spLocks noChangeShapeType="1"/>
          </p:cNvSpPr>
          <p:nvPr/>
        </p:nvSpPr>
        <p:spPr bwMode="auto">
          <a:xfrm flipH="1">
            <a:off x="7162800" y="2819400"/>
            <a:ext cx="8382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9" name="Line 29"/>
          <p:cNvSpPr>
            <a:spLocks noChangeShapeType="1"/>
          </p:cNvSpPr>
          <p:nvPr/>
        </p:nvSpPr>
        <p:spPr bwMode="auto">
          <a:xfrm>
            <a:off x="8153400" y="2819400"/>
            <a:ext cx="6858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60" name="Line 30"/>
          <p:cNvSpPr>
            <a:spLocks noChangeShapeType="1"/>
          </p:cNvSpPr>
          <p:nvPr/>
        </p:nvSpPr>
        <p:spPr bwMode="auto">
          <a:xfrm>
            <a:off x="6934200" y="3429000"/>
            <a:ext cx="18288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61" name="Text Box 31"/>
          <p:cNvSpPr txBox="1">
            <a:spLocks noChangeArrowheads="1"/>
          </p:cNvSpPr>
          <p:nvPr/>
        </p:nvSpPr>
        <p:spPr bwMode="auto">
          <a:xfrm>
            <a:off x="6096000" y="938213"/>
            <a:ext cx="4572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2800" b="1">
                <a:latin typeface="Arial" panose="020B0604020202020204" pitchFamily="34" charset="0"/>
              </a:rPr>
              <a:t>Sistemas em redes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2400" b="1">
                <a:latin typeface="Arial" panose="020B0604020202020204" pitchFamily="34" charset="0"/>
              </a:rPr>
              <a:t>Complexos, mas abrangentes </a:t>
            </a:r>
          </a:p>
        </p:txBody>
      </p:sp>
      <p:sp>
        <p:nvSpPr>
          <p:cNvPr id="6162" name="Line 32"/>
          <p:cNvSpPr>
            <a:spLocks noChangeShapeType="1"/>
          </p:cNvSpPr>
          <p:nvPr/>
        </p:nvSpPr>
        <p:spPr bwMode="auto">
          <a:xfrm flipH="1">
            <a:off x="7239000" y="3429000"/>
            <a:ext cx="18288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63" name="Line 33"/>
          <p:cNvSpPr>
            <a:spLocks noChangeShapeType="1"/>
          </p:cNvSpPr>
          <p:nvPr/>
        </p:nvSpPr>
        <p:spPr bwMode="auto">
          <a:xfrm flipV="1">
            <a:off x="6934200" y="32766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1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67" y="524006"/>
            <a:ext cx="8284774" cy="582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0" name="Rechteck 3"/>
          <p:cNvSpPr>
            <a:spLocks noChangeArrowheads="1"/>
          </p:cNvSpPr>
          <p:nvPr/>
        </p:nvSpPr>
        <p:spPr bwMode="auto">
          <a:xfrm>
            <a:off x="2279576" y="29958"/>
            <a:ext cx="742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para Social Network Analysis</a:t>
            </a:r>
            <a:endParaRPr lang="de-DE" alt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6544" y="576263"/>
            <a:ext cx="7770812" cy="990600"/>
          </a:xfrm>
        </p:spPr>
        <p:txBody>
          <a:bodyPr/>
          <a:lstStyle/>
          <a:p>
            <a:r>
              <a:rPr lang="en-US" altLang="pt-BR" sz="3600" b="1" dirty="0">
                <a:solidFill>
                  <a:srgbClr val="FF0000"/>
                </a:solidFill>
              </a:rPr>
              <a:t>Software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893889" y="1633539"/>
          <a:ext cx="5788025" cy="402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Bitmap Image" r:id="rId3" imgW="5885714" imgH="3858164" progId="Paint.Picture">
                  <p:embed/>
                </p:oleObj>
              </mc:Choice>
              <mc:Fallback>
                <p:oleObj name="Bitmap Image" r:id="rId3" imgW="5885714" imgH="38581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89" y="1633539"/>
                        <a:ext cx="5788025" cy="402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5341938" y="327025"/>
            <a:ext cx="1592262" cy="1239838"/>
          </a:xfrm>
          <a:prstGeom prst="cloudCallout">
            <a:avLst>
              <a:gd name="adj1" fmla="val -78819"/>
              <a:gd name="adj2" fmla="val 733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pt-BR"/>
              <a:t>tipos de metricas</a:t>
            </a:r>
            <a:endParaRPr lang="en-GB" altLang="pt-BR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7866063" y="652464"/>
            <a:ext cx="1477962" cy="1241425"/>
          </a:xfrm>
          <a:prstGeom prst="cloudCallout">
            <a:avLst>
              <a:gd name="adj1" fmla="val -78819"/>
              <a:gd name="adj2" fmla="val 733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pt-BR"/>
              <a:t>Visão Grafo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8358188" y="2416176"/>
            <a:ext cx="1477962" cy="1241425"/>
          </a:xfrm>
          <a:prstGeom prst="cloudCallout">
            <a:avLst>
              <a:gd name="adj1" fmla="val -147745"/>
              <a:gd name="adj2" fmla="val 733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pt-BR"/>
              <a:t>Visão Matriz</a:t>
            </a:r>
            <a:endParaRPr lang="en-GB" altLang="pt-BR"/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4171950" y="5606828"/>
            <a:ext cx="1970088" cy="914400"/>
          </a:xfrm>
          <a:prstGeom prst="cloudCallout">
            <a:avLst>
              <a:gd name="adj1" fmla="val -120704"/>
              <a:gd name="adj2" fmla="val -28169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pt-BR"/>
              <a:t>operações</a:t>
            </a:r>
          </a:p>
          <a:p>
            <a:pPr algn="ctr" eaLnBrk="1" hangingPunct="1"/>
            <a:r>
              <a:rPr lang="nl-NL" altLang="pt-BR"/>
              <a:t>possíveis</a:t>
            </a:r>
            <a:endParaRPr lang="en-GB" altLang="pt-BR"/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8297864" y="5094288"/>
            <a:ext cx="2275691" cy="1371600"/>
          </a:xfrm>
          <a:prstGeom prst="cloudCallout">
            <a:avLst>
              <a:gd name="adj1" fmla="val -81250"/>
              <a:gd name="adj2" fmla="val -1051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pt-BR" dirty="0"/>
              <a:t>Ferramentas reais </a:t>
            </a:r>
            <a:r>
              <a:rPr lang="nl-NL" altLang="pt-BR" dirty="0" smtClean="0"/>
              <a:t>ARS</a:t>
            </a:r>
            <a:endParaRPr lang="en-GB" altLang="pt-BR" dirty="0"/>
          </a:p>
        </p:txBody>
      </p:sp>
    </p:spTree>
    <p:extLst>
      <p:ext uri="{BB962C8B-B14F-4D97-AF65-F5344CB8AC3E}">
        <p14:creationId xmlns:p14="http://schemas.microsoft.com/office/powerpoint/2010/main" val="12189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2800" y="299627"/>
            <a:ext cx="9601196" cy="1303867"/>
          </a:xfrm>
        </p:spPr>
        <p:txBody>
          <a:bodyPr/>
          <a:lstStyle/>
          <a:p>
            <a:r>
              <a:rPr lang="pt-BR" sz="3600" b="1" dirty="0">
                <a:solidFill>
                  <a:srgbClr val="FF0000"/>
                </a:solidFill>
              </a:rPr>
              <a:t>Como</a:t>
            </a:r>
            <a:r>
              <a:rPr lang="pt-BR" dirty="0" smtClean="0"/>
              <a:t> </a:t>
            </a:r>
            <a:r>
              <a:rPr lang="pt-BR" sz="3600" b="1" dirty="0">
                <a:solidFill>
                  <a:srgbClr val="FF0000"/>
                </a:solidFill>
              </a:rPr>
              <a:t>representar redes sociais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2399" y="1322027"/>
            <a:ext cx="6099198" cy="3777622"/>
          </a:xfrm>
        </p:spPr>
        <p:txBody>
          <a:bodyPr/>
          <a:lstStyle/>
          <a:p>
            <a:pPr marL="342900" indent="-342900">
              <a:spcBef>
                <a:spcPts val="1000"/>
              </a:spcBef>
              <a:spcAft>
                <a:spcPts val="0"/>
              </a:spcAft>
              <a:buFont typeface="Wingdings 3" charset="2"/>
              <a:buChar char=""/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Matrizes: é sinalizado com 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um número </a:t>
            </a:r>
          </a:p>
          <a:p>
            <a:pPr mar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ou 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sinal a ligação 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 dois 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nós.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144169"/>
              </p:ext>
            </p:extLst>
          </p:nvPr>
        </p:nvGraphicFramePr>
        <p:xfrm>
          <a:off x="1759442" y="2573696"/>
          <a:ext cx="3265488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Planilha" r:id="rId3" imgW="1733557" imgH="818966" progId="Excel.Sheet.8">
                  <p:embed/>
                </p:oleObj>
              </mc:Choice>
              <mc:Fallback>
                <p:oleObj name="Planilha" r:id="rId3" imgW="1733557" imgH="81896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9442" y="2573696"/>
                        <a:ext cx="3265488" cy="1555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439437" y="1485947"/>
            <a:ext cx="5190186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Grafos: é sinalizado com um enlace a ligação entre dois  nós. </a:t>
            </a:r>
            <a:r>
              <a:rPr lang="pt-BR" dirty="0" err="1" smtClean="0"/>
              <a:t>Ex</a:t>
            </a:r>
            <a:r>
              <a:rPr lang="pt-BR" dirty="0" smtClean="0"/>
              <a:t>:</a:t>
            </a:r>
          </a:p>
          <a:p>
            <a:pPr marL="0" indent="0">
              <a:buFont typeface="Wingdings 3" charset="2"/>
              <a:buNone/>
            </a:pPr>
            <a:endParaRPr lang="pt-BR" dirty="0"/>
          </a:p>
        </p:txBody>
      </p:sp>
      <p:sp>
        <p:nvSpPr>
          <p:cNvPr id="7" name="Oval 59"/>
          <p:cNvSpPr>
            <a:spLocks noChangeArrowheads="1"/>
          </p:cNvSpPr>
          <p:nvPr/>
        </p:nvSpPr>
        <p:spPr bwMode="auto">
          <a:xfrm>
            <a:off x="9682141" y="2220238"/>
            <a:ext cx="528637" cy="5286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400" dirty="0"/>
              <a:t>0:E</a:t>
            </a:r>
          </a:p>
        </p:txBody>
      </p:sp>
      <p:sp>
        <p:nvSpPr>
          <p:cNvPr id="8" name="Oval 60"/>
          <p:cNvSpPr>
            <a:spLocks noChangeArrowheads="1"/>
          </p:cNvSpPr>
          <p:nvPr/>
        </p:nvSpPr>
        <p:spPr bwMode="auto">
          <a:xfrm>
            <a:off x="9529741" y="5192038"/>
            <a:ext cx="528637" cy="5286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400"/>
              <a:t>3:L</a:t>
            </a:r>
          </a:p>
        </p:txBody>
      </p:sp>
      <p:sp>
        <p:nvSpPr>
          <p:cNvPr id="9" name="Oval 61"/>
          <p:cNvSpPr>
            <a:spLocks noChangeArrowheads="1"/>
          </p:cNvSpPr>
          <p:nvPr/>
        </p:nvSpPr>
        <p:spPr bwMode="auto">
          <a:xfrm>
            <a:off x="8462941" y="4506238"/>
            <a:ext cx="528637" cy="5286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400" dirty="0" smtClean="0"/>
              <a:t>2:B</a:t>
            </a:r>
            <a:endParaRPr lang="en-US" altLang="pt-BR" sz="2400" dirty="0"/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8462941" y="3210838"/>
            <a:ext cx="528637" cy="5286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400" dirty="0" smtClean="0"/>
              <a:t>1:M</a:t>
            </a:r>
            <a:endParaRPr lang="en-US" altLang="pt-BR" sz="2400" dirty="0"/>
          </a:p>
        </p:txBody>
      </p:sp>
      <p:sp>
        <p:nvSpPr>
          <p:cNvPr id="11" name="Oval 63"/>
          <p:cNvSpPr>
            <a:spLocks noChangeArrowheads="1"/>
          </p:cNvSpPr>
          <p:nvPr/>
        </p:nvSpPr>
        <p:spPr bwMode="auto">
          <a:xfrm>
            <a:off x="7396141" y="5573038"/>
            <a:ext cx="528637" cy="5286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400"/>
              <a:t>4:P</a:t>
            </a:r>
          </a:p>
        </p:txBody>
      </p:sp>
      <p:sp>
        <p:nvSpPr>
          <p:cNvPr id="12" name="Line 64"/>
          <p:cNvSpPr>
            <a:spLocks noChangeShapeType="1"/>
          </p:cNvSpPr>
          <p:nvPr/>
        </p:nvSpPr>
        <p:spPr bwMode="auto">
          <a:xfrm flipV="1">
            <a:off x="9796441" y="2755227"/>
            <a:ext cx="141287" cy="2433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Line 65"/>
          <p:cNvSpPr>
            <a:spLocks noChangeShapeType="1"/>
          </p:cNvSpPr>
          <p:nvPr/>
        </p:nvSpPr>
        <p:spPr bwMode="auto">
          <a:xfrm flipV="1">
            <a:off x="8896328" y="2631401"/>
            <a:ext cx="830263" cy="63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Line 66"/>
          <p:cNvSpPr>
            <a:spLocks noChangeShapeType="1"/>
          </p:cNvSpPr>
          <p:nvPr/>
        </p:nvSpPr>
        <p:spPr bwMode="auto">
          <a:xfrm>
            <a:off x="8915378" y="3655339"/>
            <a:ext cx="881063" cy="153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Line 67"/>
          <p:cNvSpPr>
            <a:spLocks noChangeShapeType="1"/>
          </p:cNvSpPr>
          <p:nvPr/>
        </p:nvSpPr>
        <p:spPr bwMode="auto">
          <a:xfrm flipV="1">
            <a:off x="8720115" y="3734713"/>
            <a:ext cx="0" cy="781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Line 68"/>
          <p:cNvSpPr>
            <a:spLocks noChangeShapeType="1"/>
          </p:cNvSpPr>
          <p:nvPr/>
        </p:nvSpPr>
        <p:spPr bwMode="auto">
          <a:xfrm flipV="1">
            <a:off x="7824765" y="4972964"/>
            <a:ext cx="723900" cy="657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Line 69"/>
          <p:cNvSpPr>
            <a:spLocks noChangeShapeType="1"/>
          </p:cNvSpPr>
          <p:nvPr/>
        </p:nvSpPr>
        <p:spPr bwMode="auto">
          <a:xfrm flipV="1">
            <a:off x="8915378" y="2631401"/>
            <a:ext cx="1022350" cy="18843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52005"/>
              </p:ext>
            </p:extLst>
          </p:nvPr>
        </p:nvGraphicFramePr>
        <p:xfrm>
          <a:off x="1419203" y="4262289"/>
          <a:ext cx="4413250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Planilha" r:id="rId5" imgW="2343270" imgH="981246" progId="Excel.Sheet.8">
                  <p:embed/>
                </p:oleObj>
              </mc:Choice>
              <mc:Fallback>
                <p:oleObj name="Planilha" r:id="rId5" imgW="2343270" imgH="98124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03" y="4262289"/>
                        <a:ext cx="4413250" cy="18637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ector de seta reta 18"/>
          <p:cNvCxnSpPr>
            <a:stCxn id="8" idx="2"/>
            <a:endCxn id="9" idx="5"/>
          </p:cNvCxnSpPr>
          <p:nvPr/>
        </p:nvCxnSpPr>
        <p:spPr>
          <a:xfrm flipH="1" flipV="1">
            <a:off x="8914161" y="4957459"/>
            <a:ext cx="615580" cy="498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2371" y="77607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Exercício 1 : fazer o grafo correspondente a matriz abaixo</a:t>
            </a:r>
            <a:r>
              <a:rPr lang="pt-BR" dirty="0" smtClean="0"/>
              <a:t>.</a:t>
            </a:r>
            <a:endParaRPr lang="pt-BR" dirty="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786063" y="2555875"/>
          <a:ext cx="2457042" cy="1161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Planilha" r:id="rId3" imgW="1733557" imgH="818966" progId="Excel.Sheet.8">
                  <p:embed/>
                </p:oleObj>
              </mc:Choice>
              <mc:Fallback>
                <p:oleObj name="Planilha" r:id="rId3" imgW="1733557" imgH="81896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2555875"/>
                        <a:ext cx="2457042" cy="116110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4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59"/>
          <p:cNvSpPr>
            <a:spLocks noChangeArrowheads="1"/>
          </p:cNvSpPr>
          <p:nvPr/>
        </p:nvSpPr>
        <p:spPr bwMode="auto">
          <a:xfrm>
            <a:off x="4875212" y="2133600"/>
            <a:ext cx="528637" cy="5286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400" dirty="0" smtClean="0"/>
              <a:t>0:A</a:t>
            </a:r>
            <a:endParaRPr lang="en-US" altLang="pt-BR" sz="2400" dirty="0"/>
          </a:p>
        </p:txBody>
      </p:sp>
      <p:sp>
        <p:nvSpPr>
          <p:cNvPr id="8" name="Oval 60"/>
          <p:cNvSpPr>
            <a:spLocks noChangeArrowheads="1"/>
          </p:cNvSpPr>
          <p:nvPr/>
        </p:nvSpPr>
        <p:spPr bwMode="auto">
          <a:xfrm>
            <a:off x="4722812" y="5105400"/>
            <a:ext cx="528637" cy="5286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400" dirty="0" smtClean="0"/>
              <a:t>3:D</a:t>
            </a:r>
            <a:endParaRPr lang="en-US" altLang="pt-BR" sz="2400" dirty="0"/>
          </a:p>
        </p:txBody>
      </p:sp>
      <p:sp>
        <p:nvSpPr>
          <p:cNvPr id="9" name="Oval 61"/>
          <p:cNvSpPr>
            <a:spLocks noChangeArrowheads="1"/>
          </p:cNvSpPr>
          <p:nvPr/>
        </p:nvSpPr>
        <p:spPr bwMode="auto">
          <a:xfrm>
            <a:off x="3656012" y="4419600"/>
            <a:ext cx="528637" cy="5286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400" dirty="0" smtClean="0"/>
              <a:t>2:C</a:t>
            </a:r>
            <a:endParaRPr lang="en-US" altLang="pt-BR" sz="2400" dirty="0"/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3656012" y="3124200"/>
            <a:ext cx="528637" cy="5286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400" dirty="0" smtClean="0"/>
              <a:t>1:B</a:t>
            </a:r>
            <a:endParaRPr lang="en-US" altLang="pt-BR" sz="2400" dirty="0"/>
          </a:p>
        </p:txBody>
      </p:sp>
      <p:sp>
        <p:nvSpPr>
          <p:cNvPr id="11" name="Oval 63"/>
          <p:cNvSpPr>
            <a:spLocks noChangeArrowheads="1"/>
          </p:cNvSpPr>
          <p:nvPr/>
        </p:nvSpPr>
        <p:spPr bwMode="auto">
          <a:xfrm>
            <a:off x="2589212" y="5486400"/>
            <a:ext cx="528637" cy="5286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400" dirty="0" smtClean="0"/>
              <a:t>4:E</a:t>
            </a:r>
            <a:endParaRPr lang="en-US" altLang="pt-BR" sz="2400" dirty="0"/>
          </a:p>
        </p:txBody>
      </p:sp>
      <p:sp>
        <p:nvSpPr>
          <p:cNvPr id="12" name="Line 64"/>
          <p:cNvSpPr>
            <a:spLocks noChangeShapeType="1"/>
          </p:cNvSpPr>
          <p:nvPr/>
        </p:nvSpPr>
        <p:spPr bwMode="auto">
          <a:xfrm flipV="1">
            <a:off x="4989512" y="2668589"/>
            <a:ext cx="141287" cy="2433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Line 65"/>
          <p:cNvSpPr>
            <a:spLocks noChangeShapeType="1"/>
          </p:cNvSpPr>
          <p:nvPr/>
        </p:nvSpPr>
        <p:spPr bwMode="auto">
          <a:xfrm flipV="1">
            <a:off x="4089399" y="2544763"/>
            <a:ext cx="830263" cy="63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Line 66"/>
          <p:cNvSpPr>
            <a:spLocks noChangeShapeType="1"/>
          </p:cNvSpPr>
          <p:nvPr/>
        </p:nvSpPr>
        <p:spPr bwMode="auto">
          <a:xfrm>
            <a:off x="4108449" y="3568701"/>
            <a:ext cx="881063" cy="153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Line 67"/>
          <p:cNvSpPr>
            <a:spLocks noChangeShapeType="1"/>
          </p:cNvSpPr>
          <p:nvPr/>
        </p:nvSpPr>
        <p:spPr bwMode="auto">
          <a:xfrm flipV="1">
            <a:off x="3913186" y="3648075"/>
            <a:ext cx="0" cy="781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Line 68"/>
          <p:cNvSpPr>
            <a:spLocks noChangeShapeType="1"/>
          </p:cNvSpPr>
          <p:nvPr/>
        </p:nvSpPr>
        <p:spPr bwMode="auto">
          <a:xfrm flipV="1">
            <a:off x="3017836" y="4886326"/>
            <a:ext cx="723900" cy="657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Line 69"/>
          <p:cNvSpPr>
            <a:spLocks noChangeShapeType="1"/>
          </p:cNvSpPr>
          <p:nvPr/>
        </p:nvSpPr>
        <p:spPr bwMode="auto">
          <a:xfrm>
            <a:off x="4160837" y="4819651"/>
            <a:ext cx="600075" cy="39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" name="Título 17"/>
          <p:cNvSpPr>
            <a:spLocks noGrp="1"/>
          </p:cNvSpPr>
          <p:nvPr>
            <p:ph type="title"/>
          </p:nvPr>
        </p:nvSpPr>
        <p:spPr>
          <a:xfrm>
            <a:off x="1249682" y="829733"/>
            <a:ext cx="9601196" cy="1303867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Exercício 2: fazer a matriz que corresponde ao grafo abaixo:</a:t>
            </a:r>
          </a:p>
        </p:txBody>
      </p:sp>
    </p:spTree>
    <p:extLst>
      <p:ext uri="{BB962C8B-B14F-4D97-AF65-F5344CB8AC3E}">
        <p14:creationId xmlns:p14="http://schemas.microsoft.com/office/powerpoint/2010/main" val="17301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Exercício 3: fazer a representação segundo o grau de centralidade</a:t>
            </a:r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241853"/>
              </p:ext>
            </p:extLst>
          </p:nvPr>
        </p:nvGraphicFramePr>
        <p:xfrm>
          <a:off x="2975020" y="3458480"/>
          <a:ext cx="1952893" cy="922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Planilha" r:id="rId3" imgW="1733557" imgH="818966" progId="Excel.Sheet.8">
                  <p:embed/>
                </p:oleObj>
              </mc:Choice>
              <mc:Fallback>
                <p:oleObj name="Planilha" r:id="rId3" imgW="1733557" imgH="81896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5020" y="3458480"/>
                        <a:ext cx="1952893" cy="92279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59"/>
          <p:cNvSpPr>
            <a:spLocks noChangeArrowheads="1"/>
          </p:cNvSpPr>
          <p:nvPr/>
        </p:nvSpPr>
        <p:spPr bwMode="auto">
          <a:xfrm>
            <a:off x="7579776" y="2285999"/>
            <a:ext cx="528637" cy="5286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400" dirty="0" smtClean="0"/>
              <a:t>0:A</a:t>
            </a:r>
            <a:endParaRPr lang="en-US" altLang="pt-BR" sz="2400" dirty="0"/>
          </a:p>
        </p:txBody>
      </p:sp>
      <p:sp>
        <p:nvSpPr>
          <p:cNvPr id="16" name="Oval 60"/>
          <p:cNvSpPr>
            <a:spLocks noChangeArrowheads="1"/>
          </p:cNvSpPr>
          <p:nvPr/>
        </p:nvSpPr>
        <p:spPr bwMode="auto">
          <a:xfrm>
            <a:off x="7427376" y="5257799"/>
            <a:ext cx="528637" cy="5286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400" dirty="0" smtClean="0"/>
              <a:t>3:D</a:t>
            </a:r>
            <a:endParaRPr lang="en-US" altLang="pt-BR" sz="2400" dirty="0"/>
          </a:p>
        </p:txBody>
      </p:sp>
      <p:sp>
        <p:nvSpPr>
          <p:cNvPr id="17" name="Oval 61"/>
          <p:cNvSpPr>
            <a:spLocks noChangeArrowheads="1"/>
          </p:cNvSpPr>
          <p:nvPr/>
        </p:nvSpPr>
        <p:spPr bwMode="auto">
          <a:xfrm>
            <a:off x="6360576" y="4571999"/>
            <a:ext cx="528637" cy="5286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400" dirty="0" smtClean="0"/>
              <a:t>2:C</a:t>
            </a:r>
            <a:endParaRPr lang="en-US" altLang="pt-BR" sz="2400" dirty="0"/>
          </a:p>
        </p:txBody>
      </p:sp>
      <p:sp>
        <p:nvSpPr>
          <p:cNvPr id="18" name="Oval 62"/>
          <p:cNvSpPr>
            <a:spLocks noChangeArrowheads="1"/>
          </p:cNvSpPr>
          <p:nvPr/>
        </p:nvSpPr>
        <p:spPr bwMode="auto">
          <a:xfrm>
            <a:off x="6360576" y="3276599"/>
            <a:ext cx="528637" cy="5286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400" dirty="0" smtClean="0"/>
              <a:t>1:B</a:t>
            </a:r>
            <a:endParaRPr lang="en-US" altLang="pt-BR" sz="2400" dirty="0"/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 flipV="1">
            <a:off x="7694076" y="2820988"/>
            <a:ext cx="141287" cy="2433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" name="Line 65"/>
          <p:cNvSpPr>
            <a:spLocks noChangeShapeType="1"/>
          </p:cNvSpPr>
          <p:nvPr/>
        </p:nvSpPr>
        <p:spPr bwMode="auto">
          <a:xfrm flipV="1">
            <a:off x="6793963" y="2697162"/>
            <a:ext cx="830263" cy="63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" name="Line 66"/>
          <p:cNvSpPr>
            <a:spLocks noChangeShapeType="1"/>
          </p:cNvSpPr>
          <p:nvPr/>
        </p:nvSpPr>
        <p:spPr bwMode="auto">
          <a:xfrm>
            <a:off x="6813013" y="3721100"/>
            <a:ext cx="881063" cy="153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" name="Line 67"/>
          <p:cNvSpPr>
            <a:spLocks noChangeShapeType="1"/>
          </p:cNvSpPr>
          <p:nvPr/>
        </p:nvSpPr>
        <p:spPr bwMode="auto">
          <a:xfrm flipV="1">
            <a:off x="6617750" y="3800474"/>
            <a:ext cx="0" cy="781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" name="Line 69"/>
          <p:cNvSpPr>
            <a:spLocks noChangeShapeType="1"/>
          </p:cNvSpPr>
          <p:nvPr/>
        </p:nvSpPr>
        <p:spPr bwMode="auto">
          <a:xfrm>
            <a:off x="6865401" y="4972050"/>
            <a:ext cx="600075" cy="39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4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5696" y="-5687"/>
            <a:ext cx="7360692" cy="605965"/>
          </a:xfrm>
        </p:spPr>
        <p:txBody>
          <a:bodyPr>
            <a:normAutofit fontScale="90000"/>
          </a:bodyPr>
          <a:lstStyle/>
          <a:p>
            <a:r>
              <a:rPr lang="pt-BR" altLang="pt-BR" dirty="0" smtClean="0"/>
              <a:t>Referências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750" y="600278"/>
            <a:ext cx="11546583" cy="7295978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Modern No. 20" pitchFamily="18" charset="0"/>
              </a:rPr>
              <a:t>BARABÁSI</a:t>
            </a:r>
            <a:r>
              <a:rPr lang="en-US" sz="2400" dirty="0">
                <a:solidFill>
                  <a:srgbClr val="002060"/>
                </a:solidFill>
                <a:latin typeface="Modern No. 20" pitchFamily="18" charset="0"/>
              </a:rPr>
              <a:t>, Albert-</a:t>
            </a:r>
            <a:r>
              <a:rPr lang="en-US" sz="2400" dirty="0" err="1">
                <a:solidFill>
                  <a:srgbClr val="002060"/>
                </a:solidFill>
                <a:latin typeface="Modern No. 20" pitchFamily="18" charset="0"/>
              </a:rPr>
              <a:t>Lázló</a:t>
            </a:r>
            <a:r>
              <a:rPr lang="en-US" sz="2400" dirty="0">
                <a:solidFill>
                  <a:srgbClr val="002060"/>
                </a:solidFill>
                <a:latin typeface="Modern No. 20" pitchFamily="18" charset="0"/>
              </a:rPr>
              <a:t>. Linked: how everything is connected to everything else and what it means for business, science, and everyday life. New York: Plume, 2003</a:t>
            </a:r>
          </a:p>
          <a:p>
            <a:pPr>
              <a:buFontTx/>
              <a:buNone/>
              <a:defRPr/>
            </a:pPr>
            <a:r>
              <a:rPr lang="pt-BR" sz="2400" b="1" dirty="0">
                <a:solidFill>
                  <a:srgbClr val="002060"/>
                </a:solidFill>
                <a:latin typeface="Modern No. 20" pitchFamily="18" charset="0"/>
              </a:rPr>
              <a:t>BRANDÃO</a:t>
            </a:r>
            <a:r>
              <a:rPr lang="pt-BR" sz="2400" dirty="0">
                <a:solidFill>
                  <a:srgbClr val="002060"/>
                </a:solidFill>
                <a:latin typeface="Modern No. 20" pitchFamily="18" charset="0"/>
              </a:rPr>
              <a:t>. W; PARREIRAS. F.; SILVA, A. Redes em Ciência da Informação. Evidências comportamentais dos </a:t>
            </a:r>
            <a:r>
              <a:rPr lang="pt-BR" sz="2400" dirty="0" smtClean="0">
                <a:solidFill>
                  <a:srgbClr val="002060"/>
                </a:solidFill>
                <a:latin typeface="Modern No. 20" pitchFamily="18" charset="0"/>
              </a:rPr>
              <a:t>pesquisadores </a:t>
            </a:r>
            <a:r>
              <a:rPr lang="pt-BR" sz="2400" dirty="0">
                <a:solidFill>
                  <a:srgbClr val="002060"/>
                </a:solidFill>
                <a:latin typeface="Modern No. 20" pitchFamily="18" charset="0"/>
              </a:rPr>
              <a:t>e tendências evolutivas das redes de coautoria. Londrina: Informação &amp; Informação, v.12, n. esp., </a:t>
            </a:r>
            <a:r>
              <a:rPr lang="pt-BR" sz="2400" dirty="0" smtClean="0">
                <a:solidFill>
                  <a:srgbClr val="002060"/>
                </a:solidFill>
                <a:latin typeface="Modern No. 20" pitchFamily="18" charset="0"/>
              </a:rPr>
              <a:t>2007</a:t>
            </a:r>
          </a:p>
          <a:p>
            <a:pPr>
              <a:buFontTx/>
              <a:buNone/>
              <a:defRPr/>
            </a:pPr>
            <a:r>
              <a:rPr lang="pt-BR" sz="2400" b="1" dirty="0">
                <a:solidFill>
                  <a:srgbClr val="002060"/>
                </a:solidFill>
                <a:latin typeface="Modern No. 20" pitchFamily="18" charset="0"/>
              </a:rPr>
              <a:t>HUISMAN</a:t>
            </a:r>
            <a:r>
              <a:rPr lang="pt-BR" sz="2400" dirty="0" smtClean="0">
                <a:solidFill>
                  <a:srgbClr val="002060"/>
                </a:solidFill>
                <a:latin typeface="Modern No. 20" pitchFamily="18" charset="0"/>
              </a:rPr>
              <a:t>, van </a:t>
            </a:r>
            <a:r>
              <a:rPr lang="pt-BR" sz="2400" dirty="0" err="1" smtClean="0">
                <a:solidFill>
                  <a:srgbClr val="002060"/>
                </a:solidFill>
                <a:latin typeface="Modern No. 20" pitchFamily="18" charset="0"/>
              </a:rPr>
              <a:t>Juijn</a:t>
            </a:r>
            <a:r>
              <a:rPr lang="pt-BR" sz="2400" dirty="0" smtClean="0">
                <a:solidFill>
                  <a:srgbClr val="002060"/>
                </a:solidFill>
                <a:latin typeface="Modern No. 20" pitchFamily="18" charset="0"/>
              </a:rPr>
              <a:t>. Software for Social Network </a:t>
            </a:r>
            <a:r>
              <a:rPr lang="pt-BR" sz="2400" dirty="0" err="1" smtClean="0">
                <a:solidFill>
                  <a:srgbClr val="002060"/>
                </a:solidFill>
                <a:latin typeface="Modern No. 20" pitchFamily="18" charset="0"/>
              </a:rPr>
              <a:t>Analysis</a:t>
            </a:r>
            <a:r>
              <a:rPr lang="pt-BR" sz="2400" dirty="0" smtClean="0">
                <a:solidFill>
                  <a:srgbClr val="002060"/>
                </a:solidFill>
                <a:latin typeface="Modern No. 20" pitchFamily="18" charset="0"/>
              </a:rPr>
              <a:t>. </a:t>
            </a:r>
            <a:r>
              <a:rPr lang="pt-BR" sz="2400" dirty="0" err="1" smtClean="0">
                <a:solidFill>
                  <a:srgbClr val="002060"/>
                </a:solidFill>
                <a:latin typeface="Modern No. 20" pitchFamily="18" charset="0"/>
              </a:rPr>
              <a:t>University</a:t>
            </a:r>
            <a:r>
              <a:rPr lang="pt-BR" sz="2400" dirty="0" smtClean="0">
                <a:solidFill>
                  <a:srgbClr val="002060"/>
                </a:solidFill>
                <a:latin typeface="Modern No. 20" pitchFamily="18" charset="0"/>
              </a:rPr>
              <a:t> </a:t>
            </a:r>
            <a:r>
              <a:rPr lang="pt-BR" sz="2400" dirty="0" err="1" smtClean="0">
                <a:solidFill>
                  <a:srgbClr val="002060"/>
                </a:solidFill>
                <a:latin typeface="Modern No. 20" pitchFamily="18" charset="0"/>
              </a:rPr>
              <a:t>of</a:t>
            </a:r>
            <a:r>
              <a:rPr lang="pt-BR" sz="2400" dirty="0" smtClean="0">
                <a:solidFill>
                  <a:srgbClr val="002060"/>
                </a:solidFill>
                <a:latin typeface="Modern No. 20" pitchFamily="18" charset="0"/>
              </a:rPr>
              <a:t> Groningen, </a:t>
            </a:r>
            <a:r>
              <a:rPr lang="pt-BR" sz="2400" dirty="0" err="1" smtClean="0">
                <a:solidFill>
                  <a:srgbClr val="002060"/>
                </a:solidFill>
                <a:latin typeface="Modern No. 20" pitchFamily="18" charset="0"/>
              </a:rPr>
              <a:t>Working</a:t>
            </a:r>
            <a:r>
              <a:rPr lang="pt-BR" sz="2400" dirty="0" smtClean="0">
                <a:solidFill>
                  <a:srgbClr val="002060"/>
                </a:solidFill>
                <a:latin typeface="Modern No. 20" pitchFamily="18" charset="0"/>
              </a:rPr>
              <a:t> </a:t>
            </a:r>
            <a:r>
              <a:rPr lang="pt-BR" sz="2400" dirty="0" err="1" smtClean="0">
                <a:solidFill>
                  <a:srgbClr val="002060"/>
                </a:solidFill>
                <a:latin typeface="Modern No. 20" pitchFamily="18" charset="0"/>
              </a:rPr>
              <a:t>Papper</a:t>
            </a:r>
            <a:r>
              <a:rPr lang="pt-BR" sz="2400" dirty="0" smtClean="0">
                <a:solidFill>
                  <a:srgbClr val="002060"/>
                </a:solidFill>
                <a:latin typeface="Modern No. 20" pitchFamily="18" charset="0"/>
              </a:rPr>
              <a:t> Series, p. 3, 2004.</a:t>
            </a:r>
            <a:endParaRPr lang="pt-BR" sz="2400" dirty="0">
              <a:solidFill>
                <a:srgbClr val="002060"/>
              </a:solidFill>
              <a:latin typeface="Modern No. 20" pitchFamily="18" charset="0"/>
            </a:endParaRPr>
          </a:p>
          <a:p>
            <a:pPr>
              <a:buFontTx/>
              <a:buNone/>
              <a:defRPr/>
            </a:pPr>
            <a:r>
              <a:rPr lang="pt-BR" sz="2400" b="1" dirty="0" smtClean="0">
                <a:solidFill>
                  <a:srgbClr val="002060"/>
                </a:solidFill>
                <a:latin typeface="Modern No. 20" pitchFamily="18" charset="0"/>
              </a:rPr>
              <a:t>MARTELETO</a:t>
            </a:r>
            <a:r>
              <a:rPr lang="pt-BR" sz="2400" b="1" dirty="0">
                <a:solidFill>
                  <a:srgbClr val="002060"/>
                </a:solidFill>
                <a:latin typeface="Modern No. 20" pitchFamily="18" charset="0"/>
              </a:rPr>
              <a:t>, </a:t>
            </a:r>
            <a:r>
              <a:rPr lang="pt-BR" sz="2400" dirty="0">
                <a:solidFill>
                  <a:srgbClr val="002060"/>
                </a:solidFill>
                <a:latin typeface="Modern No. 20" pitchFamily="18" charset="0"/>
              </a:rPr>
              <a:t>Regina Maria. Informação, redes e redes sociais – fundamentos e transversalidade. Londrina: Informação &amp; Informação, v.12, n. esp., 2007</a:t>
            </a:r>
          </a:p>
          <a:p>
            <a:pPr>
              <a:buFontTx/>
              <a:buNone/>
              <a:defRPr/>
            </a:pPr>
            <a:r>
              <a:rPr lang="pt-BR" sz="2400" b="1" dirty="0" smtClean="0">
                <a:solidFill>
                  <a:srgbClr val="002060"/>
                </a:solidFill>
                <a:latin typeface="Modern No. 20" pitchFamily="18" charset="0"/>
              </a:rPr>
              <a:t>MUCHERONI, M. L., FERREIRA, G.C. </a:t>
            </a:r>
            <a:r>
              <a:rPr lang="pt-BR" sz="2400" dirty="0">
                <a:solidFill>
                  <a:srgbClr val="002060"/>
                </a:solidFill>
                <a:latin typeface="Modern No. 20" pitchFamily="18" charset="0"/>
              </a:rPr>
              <a:t>Informação</a:t>
            </a:r>
            <a:r>
              <a:rPr lang="pt-BR" sz="2400" b="1" dirty="0" smtClean="0">
                <a:solidFill>
                  <a:srgbClr val="002060"/>
                </a:solidFill>
                <a:latin typeface="Modern No. 20" pitchFamily="18" charset="0"/>
              </a:rPr>
              <a:t> e </a:t>
            </a:r>
            <a:r>
              <a:rPr lang="pt-BR" sz="2400" dirty="0" smtClean="0">
                <a:solidFill>
                  <a:srgbClr val="002060"/>
                </a:solidFill>
                <a:latin typeface="Modern No. 20" pitchFamily="18" charset="0"/>
              </a:rPr>
              <a:t>medidas</a:t>
            </a:r>
            <a:r>
              <a:rPr lang="pt-BR" sz="2400" b="1" dirty="0" smtClean="0">
                <a:solidFill>
                  <a:srgbClr val="002060"/>
                </a:solidFill>
                <a:latin typeface="Modern No. 20" pitchFamily="18" charset="0"/>
              </a:rPr>
              <a:t> </a:t>
            </a:r>
            <a:r>
              <a:rPr lang="pt-BR" sz="2400" dirty="0">
                <a:solidFill>
                  <a:srgbClr val="002060"/>
                </a:solidFill>
                <a:latin typeface="Modern No. 20" pitchFamily="18" charset="0"/>
              </a:rPr>
              <a:t>em</a:t>
            </a:r>
            <a:r>
              <a:rPr lang="pt-BR" sz="2400" b="1" dirty="0" smtClean="0">
                <a:solidFill>
                  <a:srgbClr val="002060"/>
                </a:solidFill>
                <a:latin typeface="Modern No. 20" pitchFamily="18" charset="0"/>
              </a:rPr>
              <a:t> </a:t>
            </a:r>
            <a:r>
              <a:rPr lang="pt-BR" sz="2400" dirty="0">
                <a:solidFill>
                  <a:srgbClr val="002060"/>
                </a:solidFill>
                <a:latin typeface="Modern No. 20" pitchFamily="18" charset="0"/>
              </a:rPr>
              <a:t>Análise</a:t>
            </a:r>
            <a:r>
              <a:rPr lang="pt-BR" sz="2400" b="1" dirty="0" smtClean="0">
                <a:solidFill>
                  <a:srgbClr val="002060"/>
                </a:solidFill>
                <a:latin typeface="Modern No. 20" pitchFamily="18" charset="0"/>
              </a:rPr>
              <a:t> </a:t>
            </a:r>
            <a:r>
              <a:rPr lang="pt-BR" sz="2400" dirty="0">
                <a:solidFill>
                  <a:srgbClr val="002060"/>
                </a:solidFill>
                <a:latin typeface="Modern No. 20" pitchFamily="18" charset="0"/>
              </a:rPr>
              <a:t>de</a:t>
            </a:r>
            <a:r>
              <a:rPr lang="pt-BR" sz="2400" b="1" dirty="0" smtClean="0">
                <a:solidFill>
                  <a:srgbClr val="002060"/>
                </a:solidFill>
                <a:latin typeface="Modern No. 20" pitchFamily="18" charset="0"/>
              </a:rPr>
              <a:t> </a:t>
            </a:r>
            <a:r>
              <a:rPr lang="pt-BR" sz="2400" dirty="0">
                <a:solidFill>
                  <a:srgbClr val="002060"/>
                </a:solidFill>
                <a:latin typeface="Modern No. 20" pitchFamily="18" charset="0"/>
              </a:rPr>
              <a:t>Redes</a:t>
            </a:r>
            <a:r>
              <a:rPr lang="pt-BR" sz="2400" b="1" dirty="0" smtClean="0">
                <a:solidFill>
                  <a:srgbClr val="002060"/>
                </a:solidFill>
                <a:latin typeface="Modern No. 20" pitchFamily="18" charset="0"/>
              </a:rPr>
              <a:t> </a:t>
            </a:r>
            <a:r>
              <a:rPr lang="pt-BR" sz="2400" dirty="0" smtClean="0">
                <a:solidFill>
                  <a:srgbClr val="002060"/>
                </a:solidFill>
                <a:latin typeface="Modern No. 20" pitchFamily="18" charset="0"/>
              </a:rPr>
              <a:t>Sociais, 9th CONTECSI, 2011</a:t>
            </a:r>
            <a:r>
              <a:rPr lang="pt-BR" sz="2400" b="1" dirty="0" smtClean="0">
                <a:solidFill>
                  <a:srgbClr val="002060"/>
                </a:solidFill>
                <a:latin typeface="Modern No. 20" pitchFamily="18" charset="0"/>
              </a:rPr>
              <a:t>, disponível </a:t>
            </a:r>
            <a:r>
              <a:rPr lang="pt-BR" sz="2400" b="1" dirty="0" smtClean="0">
                <a:solidFill>
                  <a:srgbClr val="002060"/>
                </a:solidFill>
                <a:latin typeface="Modern No. 20" pitchFamily="18" charset="0"/>
              </a:rPr>
              <a:t>em&gt;</a:t>
            </a:r>
          </a:p>
          <a:p>
            <a:pPr>
              <a:buFontTx/>
              <a:buNone/>
              <a:defRPr/>
            </a:pPr>
            <a:r>
              <a:rPr lang="pt-BR" sz="2000" dirty="0" smtClean="0">
                <a:solidFill>
                  <a:srgbClr val="002060"/>
                </a:solidFill>
                <a:latin typeface="Modern No. 20" pitchFamily="18" charset="0"/>
              </a:rPr>
              <a:t>http</a:t>
            </a:r>
            <a:r>
              <a:rPr lang="pt-BR" sz="2000" dirty="0">
                <a:solidFill>
                  <a:srgbClr val="002060"/>
                </a:solidFill>
                <a:latin typeface="Modern No. 20" pitchFamily="18" charset="0"/>
              </a:rPr>
              <a:t>://www.tecsi.fea.usp.br/envio/contecsi/index.php/contecsi/9contecsi/paper/viewFile/3440/1942 </a:t>
            </a:r>
            <a:endParaRPr lang="pt-BR" sz="2000" dirty="0" smtClean="0">
              <a:solidFill>
                <a:srgbClr val="002060"/>
              </a:solidFill>
              <a:latin typeface="Modern No. 20" pitchFamily="18" charset="0"/>
            </a:endParaRPr>
          </a:p>
          <a:p>
            <a:pPr>
              <a:buFontTx/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Modern No. 20" pitchFamily="18" charset="0"/>
              </a:rPr>
              <a:t>WASSERMAN</a:t>
            </a:r>
            <a:r>
              <a:rPr lang="en-US" dirty="0">
                <a:solidFill>
                  <a:srgbClr val="002060"/>
                </a:solidFill>
                <a:latin typeface="Modern No. 20" pitchFamily="18" charset="0"/>
              </a:rPr>
              <a:t>, Stanley; </a:t>
            </a:r>
            <a:r>
              <a:rPr lang="en-US" b="1" dirty="0">
                <a:solidFill>
                  <a:srgbClr val="002060"/>
                </a:solidFill>
                <a:latin typeface="Modern No. 20" pitchFamily="18" charset="0"/>
              </a:rPr>
              <a:t>FAUST</a:t>
            </a:r>
            <a:r>
              <a:rPr lang="en-US" dirty="0">
                <a:solidFill>
                  <a:srgbClr val="002060"/>
                </a:solidFill>
                <a:latin typeface="Modern No. 20" pitchFamily="18" charset="0"/>
              </a:rPr>
              <a:t>, Katherine. Social network analysis: methods and applications. Cambridge: Cambridge University Press, 1994</a:t>
            </a:r>
            <a:endParaRPr lang="pt-BR" dirty="0">
              <a:solidFill>
                <a:srgbClr val="002060"/>
              </a:solidFill>
              <a:latin typeface="Modern No. 2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265349"/>
            <a:ext cx="6191518" cy="469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1"/>
          <p:cNvSpPr txBox="1">
            <a:spLocks noChangeArrowheads="1"/>
          </p:cNvSpPr>
          <p:nvPr/>
        </p:nvSpPr>
        <p:spPr bwMode="auto">
          <a:xfrm>
            <a:off x="2040573" y="784226"/>
            <a:ext cx="8208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2800" b="1" dirty="0">
                <a:latin typeface="Arial" panose="020B0604020202020204" pitchFamily="34" charset="0"/>
              </a:rPr>
              <a:t>É </a:t>
            </a:r>
            <a:r>
              <a:rPr lang="en-US" altLang="pt-BR" sz="2800" b="1" dirty="0" err="1">
                <a:latin typeface="Arial" panose="020B0604020202020204" pitchFamily="34" charset="0"/>
              </a:rPr>
              <a:t>uma</a:t>
            </a:r>
            <a:r>
              <a:rPr lang="en-US" altLang="pt-BR" sz="2800" b="1" dirty="0">
                <a:latin typeface="Arial" panose="020B0604020202020204" pitchFamily="34" charset="0"/>
              </a:rPr>
              <a:t> </a:t>
            </a:r>
            <a:r>
              <a:rPr lang="en-US" altLang="pt-BR" sz="2800" b="1" dirty="0" err="1">
                <a:latin typeface="Arial" panose="020B0604020202020204" pitchFamily="34" charset="0"/>
              </a:rPr>
              <a:t>metáfora</a:t>
            </a:r>
            <a:r>
              <a:rPr lang="en-US" altLang="pt-BR" sz="2800" b="1" dirty="0">
                <a:latin typeface="Arial" panose="020B0604020202020204" pitchFamily="34" charset="0"/>
              </a:rPr>
              <a:t>, </a:t>
            </a:r>
            <a:r>
              <a:rPr lang="en-US" altLang="pt-BR" sz="2800" b="1" dirty="0" err="1">
                <a:latin typeface="Arial" panose="020B0604020202020204" pitchFamily="34" charset="0"/>
              </a:rPr>
              <a:t>redes</a:t>
            </a:r>
            <a:r>
              <a:rPr lang="en-US" altLang="pt-BR" sz="2800" b="1" dirty="0">
                <a:latin typeface="Arial" panose="020B0604020202020204" pitchFamily="34" charset="0"/>
              </a:rPr>
              <a:t> </a:t>
            </a:r>
            <a:r>
              <a:rPr lang="en-US" altLang="pt-BR" sz="2800" b="1" dirty="0" err="1">
                <a:latin typeface="Arial" panose="020B0604020202020204" pitchFamily="34" charset="0"/>
              </a:rPr>
              <a:t>são</a:t>
            </a:r>
            <a:r>
              <a:rPr lang="en-US" altLang="pt-BR" sz="2800" b="1" dirty="0">
                <a:latin typeface="Arial" panose="020B0604020202020204" pitchFamily="34" charset="0"/>
              </a:rPr>
              <a:t> </a:t>
            </a:r>
            <a:r>
              <a:rPr lang="en-US" altLang="pt-BR" sz="2800" b="1" dirty="0" err="1">
                <a:latin typeface="Arial" panose="020B0604020202020204" pitchFamily="34" charset="0"/>
              </a:rPr>
              <a:t>pessoas</a:t>
            </a:r>
            <a:r>
              <a:rPr lang="en-US" altLang="pt-BR" sz="2800" b="1" dirty="0">
                <a:latin typeface="Arial" panose="020B0604020202020204" pitchFamily="34" charset="0"/>
              </a:rPr>
              <a:t>.</a:t>
            </a:r>
            <a:r>
              <a:rPr lang="en-US" altLang="pt-BR" sz="2400" b="1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80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7881" y="590550"/>
            <a:ext cx="11037195" cy="762000"/>
          </a:xfrm>
        </p:spPr>
        <p:txBody>
          <a:bodyPr>
            <a:normAutofit fontScale="90000"/>
          </a:bodyPr>
          <a:lstStyle/>
          <a:p>
            <a:r>
              <a:rPr lang="en-US" altLang="pt-BR" sz="3600" dirty="0" err="1"/>
              <a:t>Todo</a:t>
            </a:r>
            <a:r>
              <a:rPr lang="en-US" altLang="pt-BR" sz="3600" dirty="0"/>
              <a:t> </a:t>
            </a:r>
            <a:r>
              <a:rPr lang="en-US" altLang="pt-BR" sz="3600" dirty="0" err="1"/>
              <a:t>sistema</a:t>
            </a:r>
            <a:r>
              <a:rPr lang="en-US" altLang="pt-BR" sz="3600" dirty="0"/>
              <a:t> tem </a:t>
            </a:r>
            <a:r>
              <a:rPr lang="en-US" altLang="pt-BR" sz="3600" dirty="0" err="1" smtClean="0"/>
              <a:t>poder</a:t>
            </a:r>
            <a:r>
              <a:rPr lang="en-US" altLang="pt-BR" sz="3600" dirty="0"/>
              <a:t>, mas </a:t>
            </a:r>
            <a:r>
              <a:rPr lang="en-US" altLang="pt-BR" sz="3600" dirty="0" err="1"/>
              <a:t>quem</a:t>
            </a:r>
            <a:r>
              <a:rPr lang="en-US" altLang="pt-BR" sz="3600" dirty="0"/>
              <a:t> tem </a:t>
            </a:r>
            <a:r>
              <a:rPr lang="en-US" altLang="pt-BR" sz="3600" dirty="0" err="1"/>
              <a:t>mais</a:t>
            </a:r>
            <a:r>
              <a:rPr lang="en-US" altLang="pt-BR" sz="3600" dirty="0"/>
              <a:t> </a:t>
            </a:r>
            <a:r>
              <a:rPr lang="en-US" altLang="pt-BR" sz="3600" dirty="0" err="1"/>
              <a:t>poder</a:t>
            </a:r>
            <a:r>
              <a:rPr lang="en-US" altLang="pt-BR" sz="3600" dirty="0"/>
              <a:t> (</a:t>
            </a:r>
            <a:r>
              <a:rPr lang="en-US" altLang="pt-BR" sz="3600" dirty="0" err="1"/>
              <a:t>centralizado</a:t>
            </a:r>
            <a:r>
              <a:rPr lang="en-US" altLang="pt-BR" sz="3600" dirty="0"/>
              <a:t>, </a:t>
            </a:r>
            <a:r>
              <a:rPr lang="en-US" altLang="pt-BR" sz="3600" dirty="0" err="1" smtClean="0"/>
              <a:t>distribuído</a:t>
            </a:r>
            <a:r>
              <a:rPr lang="en-US" altLang="pt-BR" sz="3600" dirty="0" smtClean="0"/>
              <a:t> </a:t>
            </a:r>
            <a:r>
              <a:rPr lang="en-US" altLang="pt-BR" sz="3600" dirty="0" err="1" smtClean="0"/>
              <a:t>ou</a:t>
            </a:r>
            <a:r>
              <a:rPr lang="en-US" altLang="pt-BR" sz="3600" dirty="0" smtClean="0"/>
              <a:t> outros):</a:t>
            </a:r>
            <a:endParaRPr lang="en-US" altLang="pt-BR" sz="3600" dirty="0"/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3767139" y="5791201"/>
            <a:ext cx="3709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3600" b="1">
                <a:solidFill>
                  <a:schemeClr val="tx2"/>
                </a:solidFill>
                <a:latin typeface="Times New Roman" panose="02020603050405020304" pitchFamily="18" charset="0"/>
              </a:rPr>
              <a:t>O que é potência?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53200" y="1600200"/>
            <a:ext cx="3448050" cy="4419600"/>
            <a:chOff x="3504" y="1056"/>
            <a:chExt cx="2352" cy="2784"/>
          </a:xfrm>
        </p:grpSpPr>
        <p:grpSp>
          <p:nvGrpSpPr>
            <p:cNvPr id="10304" name="Group 5"/>
            <p:cNvGrpSpPr>
              <a:grpSpLocks/>
            </p:cNvGrpSpPr>
            <p:nvPr/>
          </p:nvGrpSpPr>
          <p:grpSpPr bwMode="auto">
            <a:xfrm>
              <a:off x="3504" y="1056"/>
              <a:ext cx="2352" cy="2784"/>
              <a:chOff x="3504" y="1056"/>
              <a:chExt cx="2352" cy="2784"/>
            </a:xfrm>
          </p:grpSpPr>
          <p:graphicFrame>
            <p:nvGraphicFramePr>
              <p:cNvPr id="10306" name="Object 3"/>
              <p:cNvGraphicFramePr>
                <a:graphicFrameLocks noChangeAspect="1"/>
              </p:cNvGraphicFramePr>
              <p:nvPr/>
            </p:nvGraphicFramePr>
            <p:xfrm>
              <a:off x="3984" y="2112"/>
              <a:ext cx="379" cy="8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30" name="Microsoft ClipArt Gallery" r:id="rId4" imgW="1857375" imgH="3995738" progId="MS_ClipArt_Gallery">
                      <p:embed/>
                    </p:oleObj>
                  </mc:Choice>
                  <mc:Fallback>
                    <p:oleObj name="Microsoft ClipArt Gallery" r:id="rId4" imgW="1857375" imgH="3995738" progId="MS_ClipArt_Gallery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84" y="2112"/>
                            <a:ext cx="379" cy="8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307" name="Text Box 7"/>
              <p:cNvSpPr txBox="1">
                <a:spLocks noChangeArrowheads="1"/>
              </p:cNvSpPr>
              <p:nvPr/>
            </p:nvSpPr>
            <p:spPr bwMode="auto">
              <a:xfrm>
                <a:off x="4032" y="2976"/>
                <a:ext cx="12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GB" altLang="pt-BR" sz="1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08" name="Oval 8"/>
              <p:cNvSpPr>
                <a:spLocks noChangeArrowheads="1"/>
              </p:cNvSpPr>
              <p:nvPr/>
            </p:nvSpPr>
            <p:spPr bwMode="auto">
              <a:xfrm>
                <a:off x="3504" y="115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309" name="Oval 9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310" name="Oval 10"/>
              <p:cNvSpPr>
                <a:spLocks noChangeArrowheads="1"/>
              </p:cNvSpPr>
              <p:nvPr/>
            </p:nvSpPr>
            <p:spPr bwMode="auto">
              <a:xfrm>
                <a:off x="4656" y="12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311" name="Oval 11"/>
              <p:cNvSpPr>
                <a:spLocks noChangeArrowheads="1"/>
              </p:cNvSpPr>
              <p:nvPr/>
            </p:nvSpPr>
            <p:spPr bwMode="auto">
              <a:xfrm>
                <a:off x="5184" y="14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312" name="Oval 12"/>
              <p:cNvSpPr>
                <a:spLocks noChangeArrowheads="1"/>
              </p:cNvSpPr>
              <p:nvPr/>
            </p:nvSpPr>
            <p:spPr bwMode="auto">
              <a:xfrm>
                <a:off x="5616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313" name="Oval 13"/>
              <p:cNvSpPr>
                <a:spLocks noChangeArrowheads="1"/>
              </p:cNvSpPr>
              <p:nvPr/>
            </p:nvSpPr>
            <p:spPr bwMode="auto">
              <a:xfrm>
                <a:off x="5760" y="20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314" name="Oval 14"/>
              <p:cNvSpPr>
                <a:spLocks noChangeArrowheads="1"/>
              </p:cNvSpPr>
              <p:nvPr/>
            </p:nvSpPr>
            <p:spPr bwMode="auto">
              <a:xfrm>
                <a:off x="5616" y="235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315" name="Oval 15"/>
              <p:cNvSpPr>
                <a:spLocks noChangeArrowheads="1"/>
              </p:cNvSpPr>
              <p:nvPr/>
            </p:nvSpPr>
            <p:spPr bwMode="auto">
              <a:xfrm>
                <a:off x="5520" y="283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316" name="Oval 16"/>
              <p:cNvSpPr>
                <a:spLocks noChangeArrowheads="1"/>
              </p:cNvSpPr>
              <p:nvPr/>
            </p:nvSpPr>
            <p:spPr bwMode="auto">
              <a:xfrm>
                <a:off x="5376" y="30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317" name="Oval 17"/>
              <p:cNvSpPr>
                <a:spLocks noChangeArrowheads="1"/>
              </p:cNvSpPr>
              <p:nvPr/>
            </p:nvSpPr>
            <p:spPr bwMode="auto">
              <a:xfrm>
                <a:off x="5616" y="30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318" name="Oval 18"/>
              <p:cNvSpPr>
                <a:spLocks noChangeArrowheads="1"/>
              </p:cNvSpPr>
              <p:nvPr/>
            </p:nvSpPr>
            <p:spPr bwMode="auto">
              <a:xfrm>
                <a:off x="5136" y="355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319" name="Oval 19"/>
              <p:cNvSpPr>
                <a:spLocks noChangeArrowheads="1"/>
              </p:cNvSpPr>
              <p:nvPr/>
            </p:nvSpPr>
            <p:spPr bwMode="auto">
              <a:xfrm>
                <a:off x="4896" y="37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320" name="Line 20"/>
              <p:cNvSpPr>
                <a:spLocks noChangeShapeType="1"/>
              </p:cNvSpPr>
              <p:nvPr/>
            </p:nvSpPr>
            <p:spPr bwMode="auto">
              <a:xfrm flipH="1">
                <a:off x="3744" y="1104"/>
                <a:ext cx="24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21" name="Line 21"/>
              <p:cNvSpPr>
                <a:spLocks noChangeShapeType="1"/>
              </p:cNvSpPr>
              <p:nvPr/>
            </p:nvSpPr>
            <p:spPr bwMode="auto">
              <a:xfrm>
                <a:off x="3552" y="1200"/>
                <a:ext cx="192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22" name="Line 22"/>
              <p:cNvSpPr>
                <a:spLocks noChangeShapeType="1"/>
              </p:cNvSpPr>
              <p:nvPr/>
            </p:nvSpPr>
            <p:spPr bwMode="auto">
              <a:xfrm>
                <a:off x="4704" y="1296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23" name="Line 23"/>
              <p:cNvSpPr>
                <a:spLocks noChangeShapeType="1"/>
              </p:cNvSpPr>
              <p:nvPr/>
            </p:nvSpPr>
            <p:spPr bwMode="auto">
              <a:xfrm flipH="1">
                <a:off x="4704" y="1488"/>
                <a:ext cx="52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24" name="Line 24"/>
              <p:cNvSpPr>
                <a:spLocks noChangeShapeType="1"/>
              </p:cNvSpPr>
              <p:nvPr/>
            </p:nvSpPr>
            <p:spPr bwMode="auto">
              <a:xfrm>
                <a:off x="4704" y="1296"/>
                <a:ext cx="52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25" name="Line 25"/>
              <p:cNvSpPr>
                <a:spLocks noChangeShapeType="1"/>
              </p:cNvSpPr>
              <p:nvPr/>
            </p:nvSpPr>
            <p:spPr bwMode="auto">
              <a:xfrm flipH="1">
                <a:off x="5280" y="1776"/>
                <a:ext cx="384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26" name="Line 26"/>
              <p:cNvSpPr>
                <a:spLocks noChangeShapeType="1"/>
              </p:cNvSpPr>
              <p:nvPr/>
            </p:nvSpPr>
            <p:spPr bwMode="auto">
              <a:xfrm flipV="1">
                <a:off x="5280" y="2064"/>
                <a:ext cx="52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27" name="Line 27"/>
              <p:cNvSpPr>
                <a:spLocks noChangeShapeType="1"/>
              </p:cNvSpPr>
              <p:nvPr/>
            </p:nvSpPr>
            <p:spPr bwMode="auto">
              <a:xfrm>
                <a:off x="5280" y="2160"/>
                <a:ext cx="384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28" name="Line 28"/>
              <p:cNvSpPr>
                <a:spLocks noChangeShapeType="1"/>
              </p:cNvSpPr>
              <p:nvPr/>
            </p:nvSpPr>
            <p:spPr bwMode="auto">
              <a:xfrm>
                <a:off x="5184" y="2784"/>
                <a:ext cx="384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29" name="Line 29"/>
              <p:cNvSpPr>
                <a:spLocks noChangeShapeType="1"/>
              </p:cNvSpPr>
              <p:nvPr/>
            </p:nvSpPr>
            <p:spPr bwMode="auto">
              <a:xfrm>
                <a:off x="5184" y="2784"/>
                <a:ext cx="24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30" name="Line 30"/>
              <p:cNvSpPr>
                <a:spLocks noChangeShapeType="1"/>
              </p:cNvSpPr>
              <p:nvPr/>
            </p:nvSpPr>
            <p:spPr bwMode="auto">
              <a:xfrm>
                <a:off x="5184" y="2784"/>
                <a:ext cx="48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31" name="Line 31"/>
              <p:cNvSpPr>
                <a:spLocks noChangeShapeType="1"/>
              </p:cNvSpPr>
              <p:nvPr/>
            </p:nvSpPr>
            <p:spPr bwMode="auto">
              <a:xfrm>
                <a:off x="4848" y="3456"/>
                <a:ext cx="336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32" name="Line 32"/>
              <p:cNvSpPr>
                <a:spLocks noChangeShapeType="1"/>
              </p:cNvSpPr>
              <p:nvPr/>
            </p:nvSpPr>
            <p:spPr bwMode="auto">
              <a:xfrm>
                <a:off x="4848" y="3456"/>
                <a:ext cx="96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33" name="Line 33"/>
              <p:cNvSpPr>
                <a:spLocks noChangeShapeType="1"/>
              </p:cNvSpPr>
              <p:nvPr/>
            </p:nvSpPr>
            <p:spPr bwMode="auto">
              <a:xfrm flipH="1">
                <a:off x="4944" y="3600"/>
                <a:ext cx="24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34" name="Line 34"/>
              <p:cNvSpPr>
                <a:spLocks noChangeShapeType="1"/>
              </p:cNvSpPr>
              <p:nvPr/>
            </p:nvSpPr>
            <p:spPr bwMode="auto">
              <a:xfrm flipH="1">
                <a:off x="5664" y="2064"/>
                <a:ext cx="144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35" name="Line 35"/>
              <p:cNvSpPr>
                <a:spLocks noChangeShapeType="1"/>
              </p:cNvSpPr>
              <p:nvPr/>
            </p:nvSpPr>
            <p:spPr bwMode="auto">
              <a:xfrm>
                <a:off x="4704" y="1728"/>
                <a:ext cx="576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36" name="Line 36"/>
              <p:cNvSpPr>
                <a:spLocks noChangeShapeType="1"/>
              </p:cNvSpPr>
              <p:nvPr/>
            </p:nvSpPr>
            <p:spPr bwMode="auto">
              <a:xfrm>
                <a:off x="3744" y="1440"/>
                <a:ext cx="432" cy="72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37" name="Line 37"/>
              <p:cNvSpPr>
                <a:spLocks noChangeShapeType="1"/>
              </p:cNvSpPr>
              <p:nvPr/>
            </p:nvSpPr>
            <p:spPr bwMode="auto">
              <a:xfrm flipH="1">
                <a:off x="4368" y="1728"/>
                <a:ext cx="336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38" name="Line 38"/>
              <p:cNvSpPr>
                <a:spLocks noChangeShapeType="1"/>
              </p:cNvSpPr>
              <p:nvPr/>
            </p:nvSpPr>
            <p:spPr bwMode="auto">
              <a:xfrm flipH="1">
                <a:off x="4416" y="2160"/>
                <a:ext cx="864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39" name="Line 39"/>
              <p:cNvSpPr>
                <a:spLocks noChangeShapeType="1"/>
              </p:cNvSpPr>
              <p:nvPr/>
            </p:nvSpPr>
            <p:spPr bwMode="auto">
              <a:xfrm flipH="1" flipV="1">
                <a:off x="4416" y="2496"/>
                <a:ext cx="768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40" name="Line 40"/>
              <p:cNvSpPr>
                <a:spLocks noChangeShapeType="1"/>
              </p:cNvSpPr>
              <p:nvPr/>
            </p:nvSpPr>
            <p:spPr bwMode="auto">
              <a:xfrm flipH="1" flipV="1">
                <a:off x="4368" y="2640"/>
                <a:ext cx="480" cy="81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41" name="Text Box 41"/>
              <p:cNvSpPr txBox="1">
                <a:spLocks noChangeArrowheads="1"/>
              </p:cNvSpPr>
              <p:nvPr/>
            </p:nvSpPr>
            <p:spPr bwMode="auto">
              <a:xfrm>
                <a:off x="4070" y="1799"/>
                <a:ext cx="17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pt-BR" sz="12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0342" name="Text Box 42"/>
              <p:cNvSpPr txBox="1">
                <a:spLocks noChangeArrowheads="1"/>
              </p:cNvSpPr>
              <p:nvPr/>
            </p:nvSpPr>
            <p:spPr bwMode="auto">
              <a:xfrm>
                <a:off x="4502" y="1991"/>
                <a:ext cx="17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pt-BR" sz="120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0343" name="Text Box 43"/>
              <p:cNvSpPr txBox="1">
                <a:spLocks noChangeArrowheads="1"/>
              </p:cNvSpPr>
              <p:nvPr/>
            </p:nvSpPr>
            <p:spPr bwMode="auto">
              <a:xfrm>
                <a:off x="4742" y="2279"/>
                <a:ext cx="1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pt-BR" sz="1200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0344" name="Text Box 44"/>
              <p:cNvSpPr txBox="1">
                <a:spLocks noChangeArrowheads="1"/>
              </p:cNvSpPr>
              <p:nvPr/>
            </p:nvSpPr>
            <p:spPr bwMode="auto">
              <a:xfrm>
                <a:off x="4694" y="2615"/>
                <a:ext cx="17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pt-BR" sz="1200"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0345" name="Text Box 45"/>
              <p:cNvSpPr txBox="1">
                <a:spLocks noChangeArrowheads="1"/>
              </p:cNvSpPr>
              <p:nvPr/>
            </p:nvSpPr>
            <p:spPr bwMode="auto">
              <a:xfrm>
                <a:off x="4598" y="2951"/>
                <a:ext cx="1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pt-BR" sz="1200"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0346" name="Oval 46"/>
              <p:cNvSpPr>
                <a:spLocks noChangeArrowheads="1"/>
              </p:cNvSpPr>
              <p:nvPr/>
            </p:nvSpPr>
            <p:spPr bwMode="auto">
              <a:xfrm>
                <a:off x="4656" y="168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347" name="Oval 47"/>
              <p:cNvSpPr>
                <a:spLocks noChangeArrowheads="1"/>
              </p:cNvSpPr>
              <p:nvPr/>
            </p:nvSpPr>
            <p:spPr bwMode="auto">
              <a:xfrm>
                <a:off x="5232" y="21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348" name="Oval 48"/>
              <p:cNvSpPr>
                <a:spLocks noChangeArrowheads="1"/>
              </p:cNvSpPr>
              <p:nvPr/>
            </p:nvSpPr>
            <p:spPr bwMode="auto">
              <a:xfrm>
                <a:off x="5136" y="273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349" name="Oval 49"/>
              <p:cNvSpPr>
                <a:spLocks noChangeArrowheads="1"/>
              </p:cNvSpPr>
              <p:nvPr/>
            </p:nvSpPr>
            <p:spPr bwMode="auto">
              <a:xfrm>
                <a:off x="4800" y="340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350" name="Oval 50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351" name="Line 51"/>
              <p:cNvSpPr>
                <a:spLocks noChangeShapeType="1"/>
              </p:cNvSpPr>
              <p:nvPr/>
            </p:nvSpPr>
            <p:spPr bwMode="auto">
              <a:xfrm flipH="1">
                <a:off x="3792" y="1344"/>
                <a:ext cx="384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52" name="Oval 52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305" name="Text Box 53"/>
            <p:cNvSpPr txBox="1">
              <a:spLocks noChangeArrowheads="1"/>
            </p:cNvSpPr>
            <p:nvPr/>
          </p:nvSpPr>
          <p:spPr bwMode="auto">
            <a:xfrm>
              <a:off x="3668" y="3096"/>
              <a:ext cx="4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pt-BR" sz="2000" b="1">
                  <a:latin typeface="Times New Roman" panose="02020603050405020304" pitchFamily="18" charset="0"/>
                </a:rPr>
                <a:t>João</a:t>
              </a: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2667001" y="1295400"/>
            <a:ext cx="2955925" cy="4267200"/>
            <a:chOff x="768" y="816"/>
            <a:chExt cx="2016" cy="2688"/>
          </a:xfrm>
        </p:grpSpPr>
        <p:grpSp>
          <p:nvGrpSpPr>
            <p:cNvPr id="10246" name="Group 55"/>
            <p:cNvGrpSpPr>
              <a:grpSpLocks/>
            </p:cNvGrpSpPr>
            <p:nvPr/>
          </p:nvGrpSpPr>
          <p:grpSpPr bwMode="auto">
            <a:xfrm>
              <a:off x="768" y="816"/>
              <a:ext cx="2016" cy="2688"/>
              <a:chOff x="768" y="816"/>
              <a:chExt cx="2016" cy="2688"/>
            </a:xfrm>
          </p:grpSpPr>
          <p:graphicFrame>
            <p:nvGraphicFramePr>
              <p:cNvPr id="10248" name="Object 2"/>
              <p:cNvGraphicFramePr>
                <a:graphicFrameLocks noChangeAspect="1"/>
              </p:cNvGraphicFramePr>
              <p:nvPr/>
            </p:nvGraphicFramePr>
            <p:xfrm>
              <a:off x="1824" y="2208"/>
              <a:ext cx="379" cy="8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31" name="Microsoft ClipArt Gallery" r:id="rId6" imgW="1857375" imgH="3995738" progId="MS_ClipArt_Gallery">
                      <p:embed/>
                    </p:oleObj>
                  </mc:Choice>
                  <mc:Fallback>
                    <p:oleObj name="Microsoft ClipArt Gallery" r:id="rId6" imgW="1857375" imgH="3995738" progId="MS_ClipArt_Gallery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4" y="2208"/>
                            <a:ext cx="379" cy="8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49" name="Oval 57"/>
              <p:cNvSpPr>
                <a:spLocks noChangeArrowheads="1"/>
              </p:cNvSpPr>
              <p:nvPr/>
            </p:nvSpPr>
            <p:spPr bwMode="auto">
              <a:xfrm>
                <a:off x="2544" y="105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250" name="Oval 58"/>
              <p:cNvSpPr>
                <a:spLocks noChangeArrowheads="1"/>
              </p:cNvSpPr>
              <p:nvPr/>
            </p:nvSpPr>
            <p:spPr bwMode="auto">
              <a:xfrm>
                <a:off x="2688" y="129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251" name="Oval 59"/>
              <p:cNvSpPr>
                <a:spLocks noChangeArrowheads="1"/>
              </p:cNvSpPr>
              <p:nvPr/>
            </p:nvSpPr>
            <p:spPr bwMode="auto">
              <a:xfrm>
                <a:off x="2160" y="91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252" name="Oval 60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253" name="Oval 61"/>
              <p:cNvSpPr>
                <a:spLocks noChangeArrowheads="1"/>
              </p:cNvSpPr>
              <p:nvPr/>
            </p:nvSpPr>
            <p:spPr bwMode="auto">
              <a:xfrm>
                <a:off x="1488" y="105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254" name="Oval 62"/>
              <p:cNvSpPr>
                <a:spLocks noChangeArrowheads="1"/>
              </p:cNvSpPr>
              <p:nvPr/>
            </p:nvSpPr>
            <p:spPr bwMode="auto">
              <a:xfrm>
                <a:off x="768" y="220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255" name="Oval 63"/>
              <p:cNvSpPr>
                <a:spLocks noChangeArrowheads="1"/>
              </p:cNvSpPr>
              <p:nvPr/>
            </p:nvSpPr>
            <p:spPr bwMode="auto">
              <a:xfrm>
                <a:off x="768" y="264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256" name="Oval 64"/>
              <p:cNvSpPr>
                <a:spLocks noChangeArrowheads="1"/>
              </p:cNvSpPr>
              <p:nvPr/>
            </p:nvSpPr>
            <p:spPr bwMode="auto">
              <a:xfrm>
                <a:off x="864" y="30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257" name="Line 65"/>
              <p:cNvSpPr>
                <a:spLocks noChangeShapeType="1"/>
              </p:cNvSpPr>
              <p:nvPr/>
            </p:nvSpPr>
            <p:spPr bwMode="auto">
              <a:xfrm flipV="1">
                <a:off x="2736" y="1344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58" name="Line 66"/>
              <p:cNvSpPr>
                <a:spLocks noChangeShapeType="1"/>
              </p:cNvSpPr>
              <p:nvPr/>
            </p:nvSpPr>
            <p:spPr bwMode="auto">
              <a:xfrm flipV="1">
                <a:off x="2064" y="1344"/>
                <a:ext cx="672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59" name="Line 67"/>
              <p:cNvSpPr>
                <a:spLocks noChangeShapeType="1"/>
              </p:cNvSpPr>
              <p:nvPr/>
            </p:nvSpPr>
            <p:spPr bwMode="auto">
              <a:xfrm flipV="1">
                <a:off x="2064" y="1104"/>
                <a:ext cx="528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60" name="Line 68"/>
              <p:cNvSpPr>
                <a:spLocks noChangeShapeType="1"/>
              </p:cNvSpPr>
              <p:nvPr/>
            </p:nvSpPr>
            <p:spPr bwMode="auto">
              <a:xfrm flipH="1">
                <a:off x="1440" y="960"/>
                <a:ext cx="768" cy="9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61" name="Line 69"/>
              <p:cNvSpPr>
                <a:spLocks noChangeShapeType="1"/>
              </p:cNvSpPr>
              <p:nvPr/>
            </p:nvSpPr>
            <p:spPr bwMode="auto">
              <a:xfrm flipV="1">
                <a:off x="1440" y="1440"/>
                <a:ext cx="624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62" name="Line 70"/>
              <p:cNvSpPr>
                <a:spLocks noChangeShapeType="1"/>
              </p:cNvSpPr>
              <p:nvPr/>
            </p:nvSpPr>
            <p:spPr bwMode="auto">
              <a:xfrm flipV="1">
                <a:off x="1440" y="1824"/>
                <a:ext cx="12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63" name="Line 71"/>
              <p:cNvSpPr>
                <a:spLocks noChangeShapeType="1"/>
              </p:cNvSpPr>
              <p:nvPr/>
            </p:nvSpPr>
            <p:spPr bwMode="auto">
              <a:xfrm flipV="1">
                <a:off x="1440" y="1104"/>
                <a:ext cx="96" cy="7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64" name="Line 72"/>
              <p:cNvSpPr>
                <a:spLocks noChangeShapeType="1"/>
              </p:cNvSpPr>
              <p:nvPr/>
            </p:nvSpPr>
            <p:spPr bwMode="auto">
              <a:xfrm flipH="1" flipV="1">
                <a:off x="1536" y="1104"/>
                <a:ext cx="528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65" name="Line 73"/>
              <p:cNvSpPr>
                <a:spLocks noChangeShapeType="1"/>
              </p:cNvSpPr>
              <p:nvPr/>
            </p:nvSpPr>
            <p:spPr bwMode="auto">
              <a:xfrm flipH="1" flipV="1">
                <a:off x="1872" y="960"/>
                <a:ext cx="19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66" name="Line 74"/>
              <p:cNvSpPr>
                <a:spLocks noChangeShapeType="1"/>
              </p:cNvSpPr>
              <p:nvPr/>
            </p:nvSpPr>
            <p:spPr bwMode="auto">
              <a:xfrm>
                <a:off x="1872" y="960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67" name="Line 75"/>
              <p:cNvSpPr>
                <a:spLocks noChangeShapeType="1"/>
              </p:cNvSpPr>
              <p:nvPr/>
            </p:nvSpPr>
            <p:spPr bwMode="auto">
              <a:xfrm flipV="1">
                <a:off x="1152" y="1872"/>
                <a:ext cx="288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68" name="Line 76"/>
              <p:cNvSpPr>
                <a:spLocks noChangeShapeType="1"/>
              </p:cNvSpPr>
              <p:nvPr/>
            </p:nvSpPr>
            <p:spPr bwMode="auto">
              <a:xfrm>
                <a:off x="2592" y="1104"/>
                <a:ext cx="144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69" name="Oval 77"/>
              <p:cNvSpPr>
                <a:spLocks noChangeArrowheads="1"/>
              </p:cNvSpPr>
              <p:nvPr/>
            </p:nvSpPr>
            <p:spPr bwMode="auto">
              <a:xfrm>
                <a:off x="1152" y="340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270" name="Line 78"/>
              <p:cNvSpPr>
                <a:spLocks noChangeShapeType="1"/>
              </p:cNvSpPr>
              <p:nvPr/>
            </p:nvSpPr>
            <p:spPr bwMode="auto">
              <a:xfrm flipH="1" flipV="1">
                <a:off x="816" y="2256"/>
                <a:ext cx="336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71" name="Line 79"/>
              <p:cNvSpPr>
                <a:spLocks noChangeShapeType="1"/>
              </p:cNvSpPr>
              <p:nvPr/>
            </p:nvSpPr>
            <p:spPr bwMode="auto">
              <a:xfrm flipH="1">
                <a:off x="816" y="2496"/>
                <a:ext cx="33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72" name="Line 80"/>
              <p:cNvSpPr>
                <a:spLocks noChangeShapeType="1"/>
              </p:cNvSpPr>
              <p:nvPr/>
            </p:nvSpPr>
            <p:spPr bwMode="auto">
              <a:xfrm flipH="1">
                <a:off x="912" y="2976"/>
                <a:ext cx="384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73" name="Oval 81"/>
              <p:cNvSpPr>
                <a:spLocks noChangeArrowheads="1"/>
              </p:cNvSpPr>
              <p:nvPr/>
            </p:nvSpPr>
            <p:spPr bwMode="auto">
              <a:xfrm>
                <a:off x="864" y="340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274" name="Line 82"/>
              <p:cNvSpPr>
                <a:spLocks noChangeShapeType="1"/>
              </p:cNvSpPr>
              <p:nvPr/>
            </p:nvSpPr>
            <p:spPr bwMode="auto">
              <a:xfrm flipH="1">
                <a:off x="912" y="2496"/>
                <a:ext cx="240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75" name="Line 83"/>
              <p:cNvSpPr>
                <a:spLocks noChangeShapeType="1"/>
              </p:cNvSpPr>
              <p:nvPr/>
            </p:nvSpPr>
            <p:spPr bwMode="auto">
              <a:xfrm>
                <a:off x="1152" y="2496"/>
                <a:ext cx="144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76" name="Line 84"/>
              <p:cNvSpPr>
                <a:spLocks noChangeShapeType="1"/>
              </p:cNvSpPr>
              <p:nvPr/>
            </p:nvSpPr>
            <p:spPr bwMode="auto">
              <a:xfrm>
                <a:off x="816" y="2256"/>
                <a:ext cx="384" cy="12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77" name="Line 85"/>
              <p:cNvSpPr>
                <a:spLocks noChangeShapeType="1"/>
              </p:cNvSpPr>
              <p:nvPr/>
            </p:nvSpPr>
            <p:spPr bwMode="auto">
              <a:xfrm flipH="1">
                <a:off x="1200" y="2976"/>
                <a:ext cx="96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78" name="Line 86"/>
              <p:cNvSpPr>
                <a:spLocks noChangeShapeType="1"/>
              </p:cNvSpPr>
              <p:nvPr/>
            </p:nvSpPr>
            <p:spPr bwMode="auto">
              <a:xfrm flipH="1">
                <a:off x="912" y="2976"/>
                <a:ext cx="384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79" name="Line 87"/>
              <p:cNvSpPr>
                <a:spLocks noChangeShapeType="1"/>
              </p:cNvSpPr>
              <p:nvPr/>
            </p:nvSpPr>
            <p:spPr bwMode="auto">
              <a:xfrm flipH="1" flipV="1">
                <a:off x="816" y="2688"/>
                <a:ext cx="48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80" name="Oval 88"/>
              <p:cNvSpPr>
                <a:spLocks noChangeArrowheads="1"/>
              </p:cNvSpPr>
              <p:nvPr/>
            </p:nvSpPr>
            <p:spPr bwMode="auto">
              <a:xfrm>
                <a:off x="1152" y="12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281" name="Line 89"/>
              <p:cNvSpPr>
                <a:spLocks noChangeShapeType="1"/>
              </p:cNvSpPr>
              <p:nvPr/>
            </p:nvSpPr>
            <p:spPr bwMode="auto">
              <a:xfrm flipH="1" flipV="1">
                <a:off x="1200" y="1296"/>
                <a:ext cx="24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82" name="Oval 90"/>
              <p:cNvSpPr>
                <a:spLocks noChangeArrowheads="1"/>
              </p:cNvSpPr>
              <p:nvPr/>
            </p:nvSpPr>
            <p:spPr bwMode="auto">
              <a:xfrm>
                <a:off x="1056" y="20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283" name="Line 91"/>
              <p:cNvSpPr>
                <a:spLocks noChangeShapeType="1"/>
              </p:cNvSpPr>
              <p:nvPr/>
            </p:nvSpPr>
            <p:spPr bwMode="auto">
              <a:xfrm flipH="1" flipV="1">
                <a:off x="1104" y="2064"/>
                <a:ext cx="48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84" name="Line 92"/>
              <p:cNvSpPr>
                <a:spLocks noChangeShapeType="1"/>
              </p:cNvSpPr>
              <p:nvPr/>
            </p:nvSpPr>
            <p:spPr bwMode="auto">
              <a:xfrm flipV="1">
                <a:off x="1200" y="1104"/>
                <a:ext cx="33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85" name="Line 93"/>
              <p:cNvSpPr>
                <a:spLocks noChangeShapeType="1"/>
              </p:cNvSpPr>
              <p:nvPr/>
            </p:nvSpPr>
            <p:spPr bwMode="auto">
              <a:xfrm flipV="1">
                <a:off x="2112" y="1824"/>
                <a:ext cx="624" cy="67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86" name="Line 94"/>
              <p:cNvSpPr>
                <a:spLocks noChangeShapeType="1"/>
              </p:cNvSpPr>
              <p:nvPr/>
            </p:nvSpPr>
            <p:spPr bwMode="auto">
              <a:xfrm>
                <a:off x="1440" y="1872"/>
                <a:ext cx="384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87" name="Line 95"/>
              <p:cNvSpPr>
                <a:spLocks noChangeShapeType="1"/>
              </p:cNvSpPr>
              <p:nvPr/>
            </p:nvSpPr>
            <p:spPr bwMode="auto">
              <a:xfrm>
                <a:off x="1152" y="2496"/>
                <a:ext cx="720" cy="4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88" name="Line 96"/>
              <p:cNvSpPr>
                <a:spLocks noChangeShapeType="1"/>
              </p:cNvSpPr>
              <p:nvPr/>
            </p:nvSpPr>
            <p:spPr bwMode="auto">
              <a:xfrm flipV="1">
                <a:off x="1296" y="2640"/>
                <a:ext cx="576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89" name="Line 97"/>
              <p:cNvSpPr>
                <a:spLocks noChangeShapeType="1"/>
              </p:cNvSpPr>
              <p:nvPr/>
            </p:nvSpPr>
            <p:spPr bwMode="auto">
              <a:xfrm flipV="1">
                <a:off x="2016" y="1440"/>
                <a:ext cx="48" cy="76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90" name="Text Box 98"/>
              <p:cNvSpPr txBox="1">
                <a:spLocks noChangeArrowheads="1"/>
              </p:cNvSpPr>
              <p:nvPr/>
            </p:nvSpPr>
            <p:spPr bwMode="auto">
              <a:xfrm>
                <a:off x="1776" y="3024"/>
                <a:ext cx="12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GB" altLang="pt-BR" sz="1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91" name="Text Box 99"/>
              <p:cNvSpPr txBox="1">
                <a:spLocks noChangeArrowheads="1"/>
              </p:cNvSpPr>
              <p:nvPr/>
            </p:nvSpPr>
            <p:spPr bwMode="auto">
              <a:xfrm>
                <a:off x="2390" y="2135"/>
                <a:ext cx="1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pt-BR" sz="12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0292" name="Text Box 100"/>
              <p:cNvSpPr txBox="1">
                <a:spLocks noChangeArrowheads="1"/>
              </p:cNvSpPr>
              <p:nvPr/>
            </p:nvSpPr>
            <p:spPr bwMode="auto">
              <a:xfrm>
                <a:off x="2006" y="1895"/>
                <a:ext cx="1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pt-BR" sz="120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0293" name="Text Box 101"/>
              <p:cNvSpPr txBox="1">
                <a:spLocks noChangeArrowheads="1"/>
              </p:cNvSpPr>
              <p:nvPr/>
            </p:nvSpPr>
            <p:spPr bwMode="auto">
              <a:xfrm>
                <a:off x="1574" y="1991"/>
                <a:ext cx="1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pt-BR" sz="1200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0294" name="Text Box 102"/>
              <p:cNvSpPr txBox="1">
                <a:spLocks noChangeArrowheads="1"/>
              </p:cNvSpPr>
              <p:nvPr/>
            </p:nvSpPr>
            <p:spPr bwMode="auto">
              <a:xfrm>
                <a:off x="1286" y="2327"/>
                <a:ext cx="1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pt-BR" sz="1200"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0295" name="Text Box 103"/>
              <p:cNvSpPr txBox="1">
                <a:spLocks noChangeArrowheads="1"/>
              </p:cNvSpPr>
              <p:nvPr/>
            </p:nvSpPr>
            <p:spPr bwMode="auto">
              <a:xfrm>
                <a:off x="1430" y="2663"/>
                <a:ext cx="1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pt-BR" sz="1200"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0296" name="Oval 104"/>
              <p:cNvSpPr>
                <a:spLocks noChangeArrowheads="1"/>
              </p:cNvSpPr>
              <p:nvPr/>
            </p:nvSpPr>
            <p:spPr bwMode="auto">
              <a:xfrm>
                <a:off x="1344" y="1824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297" name="Oval 105"/>
              <p:cNvSpPr>
                <a:spLocks noChangeArrowheads="1"/>
              </p:cNvSpPr>
              <p:nvPr/>
            </p:nvSpPr>
            <p:spPr bwMode="auto">
              <a:xfrm>
                <a:off x="2640" y="17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298" name="Oval 106"/>
              <p:cNvSpPr>
                <a:spLocks noChangeArrowheads="1"/>
              </p:cNvSpPr>
              <p:nvPr/>
            </p:nvSpPr>
            <p:spPr bwMode="auto">
              <a:xfrm>
                <a:off x="1056" y="244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299" name="Oval 107"/>
              <p:cNvSpPr>
                <a:spLocks noChangeArrowheads="1"/>
              </p:cNvSpPr>
              <p:nvPr/>
            </p:nvSpPr>
            <p:spPr bwMode="auto">
              <a:xfrm>
                <a:off x="1200" y="292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300" name="Oval 108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301" name="Oval 109"/>
              <p:cNvSpPr>
                <a:spLocks noChangeArrowheads="1"/>
              </p:cNvSpPr>
              <p:nvPr/>
            </p:nvSpPr>
            <p:spPr bwMode="auto">
              <a:xfrm>
                <a:off x="1536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302" name="Line 110"/>
              <p:cNvSpPr>
                <a:spLocks noChangeShapeType="1"/>
              </p:cNvSpPr>
              <p:nvPr/>
            </p:nvSpPr>
            <p:spPr bwMode="auto">
              <a:xfrm flipV="1">
                <a:off x="1536" y="864"/>
                <a:ext cx="4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03" name="Line 111"/>
              <p:cNvSpPr>
                <a:spLocks noChangeShapeType="1"/>
              </p:cNvSpPr>
              <p:nvPr/>
            </p:nvSpPr>
            <p:spPr bwMode="auto">
              <a:xfrm flipH="1" flipV="1">
                <a:off x="1584" y="864"/>
                <a:ext cx="28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0247" name="Text Box 112"/>
            <p:cNvSpPr txBox="1">
              <a:spLocks noChangeArrowheads="1"/>
            </p:cNvSpPr>
            <p:nvPr/>
          </p:nvSpPr>
          <p:spPr bwMode="auto">
            <a:xfrm>
              <a:off x="1776" y="3072"/>
              <a:ext cx="44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pt-BR" sz="2000" b="1">
                  <a:latin typeface="Times New Roman" panose="02020603050405020304" pitchFamily="18" charset="0"/>
                </a:rPr>
                <a:t>José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709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eader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8382000" cy="49530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37881" y="590550"/>
            <a:ext cx="11037195" cy="762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pt-BR" sz="3600" dirty="0" err="1" smtClean="0"/>
              <a:t>Sistemas</a:t>
            </a:r>
            <a:r>
              <a:rPr lang="en-US" altLang="pt-BR" sz="3600" dirty="0" smtClean="0"/>
              <a:t> tem </a:t>
            </a:r>
            <a:r>
              <a:rPr lang="en-US" altLang="pt-BR" sz="3600" dirty="0" err="1" smtClean="0"/>
              <a:t>centralidades</a:t>
            </a:r>
            <a:r>
              <a:rPr lang="en-US" altLang="pt-BR" sz="3600" dirty="0" smtClean="0"/>
              <a:t>, </a:t>
            </a:r>
            <a:r>
              <a:rPr lang="en-US" altLang="pt-BR" sz="3600" dirty="0" err="1" smtClean="0"/>
              <a:t>saintes</a:t>
            </a:r>
            <a:r>
              <a:rPr lang="en-US" altLang="pt-BR" sz="3600" dirty="0" smtClean="0"/>
              <a:t> e </a:t>
            </a:r>
            <a:r>
              <a:rPr lang="en-US" altLang="pt-BR" sz="3600" dirty="0" err="1" smtClean="0"/>
              <a:t>entrantes</a:t>
            </a:r>
            <a:r>
              <a:rPr lang="en-US" altLang="pt-BR" sz="3600" dirty="0" smtClean="0"/>
              <a:t> ? </a:t>
            </a:r>
            <a:endParaRPr lang="en-US" altLang="pt-BR" sz="3600" dirty="0"/>
          </a:p>
        </p:txBody>
      </p:sp>
    </p:spTree>
    <p:extLst>
      <p:ext uri="{BB962C8B-B14F-4D97-AF65-F5344CB8AC3E}">
        <p14:creationId xmlns:p14="http://schemas.microsoft.com/office/powerpoint/2010/main" val="24052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Visualmente o que são centralidades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Entrantes, </a:t>
            </a:r>
            <a:r>
              <a:rPr lang="pt-BR" dirty="0" err="1" smtClean="0"/>
              <a:t>saintes</a:t>
            </a:r>
            <a:r>
              <a:rPr lang="pt-BR" dirty="0" smtClean="0"/>
              <a:t>, </a:t>
            </a:r>
            <a:r>
              <a:rPr lang="pt-BR" dirty="0" err="1" smtClean="0"/>
              <a:t>betweenness</a:t>
            </a:r>
            <a:r>
              <a:rPr lang="pt-BR" dirty="0" smtClean="0"/>
              <a:t> (pontes), </a:t>
            </a:r>
            <a:r>
              <a:rPr lang="pt-BR" dirty="0" err="1" smtClean="0"/>
              <a:t>closeness</a:t>
            </a:r>
            <a:r>
              <a:rPr lang="pt-BR" dirty="0" smtClean="0"/>
              <a:t> (fechamentos) 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877" y="3031256"/>
            <a:ext cx="7593310" cy="23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medida de centralidade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2"/>
            <a:ext cx="4744791" cy="3318936"/>
          </a:xfrm>
        </p:spPr>
        <p:txBody>
          <a:bodyPr/>
          <a:lstStyle/>
          <a:p>
            <a:r>
              <a:rPr lang="pt-BR" dirty="0" smtClean="0"/>
              <a:t>Centralidade:</a:t>
            </a:r>
          </a:p>
          <a:p>
            <a:pPr marL="0" indent="0">
              <a:buNone/>
            </a:pPr>
            <a:r>
              <a:rPr lang="pt-BR" dirty="0" smtClean="0"/>
              <a:t> 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859" y="2909926"/>
            <a:ext cx="2848943" cy="2870526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543282" y="2556932"/>
            <a:ext cx="4744791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Centralidade normalizada:</a:t>
            </a:r>
          </a:p>
          <a:p>
            <a:pPr marL="0" indent="0">
              <a:buFont typeface="Arial"/>
              <a:buNone/>
            </a:pPr>
            <a:r>
              <a:rPr lang="pt-BR" dirty="0" smtClean="0"/>
              <a:t> </a:t>
            </a:r>
          </a:p>
          <a:p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451" y="3154625"/>
            <a:ext cx="3150441" cy="236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Exemplos mais complexos, centralidades só?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2"/>
            <a:ext cx="4409940" cy="3318936"/>
          </a:xfrm>
        </p:spPr>
        <p:txBody>
          <a:bodyPr/>
          <a:lstStyle/>
          <a:p>
            <a:r>
              <a:rPr lang="pt-BR" dirty="0" smtClean="0"/>
              <a:t>Duas medidas de centralidades: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215" y="2921404"/>
            <a:ext cx="3295003" cy="258999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375042" y="2921404"/>
            <a:ext cx="46499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Embora a medida de “grau de centralidade” seja a</a:t>
            </a:r>
          </a:p>
          <a:p>
            <a:r>
              <a:rPr lang="pt-BR" dirty="0" smtClean="0"/>
              <a:t>mesma os sistemas são diferentes, porque ?</a:t>
            </a:r>
          </a:p>
          <a:p>
            <a:r>
              <a:rPr lang="pt-BR" dirty="0" smtClean="0"/>
              <a:t>É preciso medidas que veja a relação “fora”.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64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BR" dirty="0" smtClean="0"/>
              <a:t>O que é </a:t>
            </a:r>
            <a:r>
              <a:rPr lang="en-GB" altLang="pt-BR" dirty="0" err="1" smtClean="0"/>
              <a:t>rede</a:t>
            </a:r>
            <a:r>
              <a:rPr lang="en-GB" altLang="pt-BR" dirty="0" smtClean="0"/>
              <a:t> social para “</a:t>
            </a:r>
            <a:r>
              <a:rPr lang="en-GB" altLang="pt-BR" dirty="0" err="1" smtClean="0"/>
              <a:t>análise</a:t>
            </a:r>
            <a:r>
              <a:rPr lang="en-GB" altLang="pt-BR" dirty="0" smtClean="0"/>
              <a:t>” ? </a:t>
            </a:r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pt-BR" dirty="0" smtClean="0"/>
              <a:t>Um </a:t>
            </a:r>
            <a:r>
              <a:rPr lang="en-GB" altLang="pt-BR" dirty="0" err="1" smtClean="0"/>
              <a:t>conjunto</a:t>
            </a:r>
            <a:r>
              <a:rPr lang="en-GB" altLang="pt-BR" dirty="0" smtClean="0"/>
              <a:t> de </a:t>
            </a:r>
            <a:r>
              <a:rPr lang="en-GB" altLang="pt-BR" dirty="0" err="1" smtClean="0"/>
              <a:t>nós</a:t>
            </a:r>
            <a:r>
              <a:rPr lang="en-GB" altLang="pt-BR" dirty="0" smtClean="0"/>
              <a:t>(agora </a:t>
            </a:r>
            <a:r>
              <a:rPr lang="en-GB" altLang="pt-BR" dirty="0" err="1" smtClean="0"/>
              <a:t>são</a:t>
            </a:r>
            <a:r>
              <a:rPr lang="en-GB" altLang="pt-BR" dirty="0" smtClean="0"/>
              <a:t> </a:t>
            </a:r>
            <a:r>
              <a:rPr lang="en-GB" altLang="pt-BR" dirty="0" err="1" smtClean="0"/>
              <a:t>pessoas</a:t>
            </a:r>
            <a:r>
              <a:rPr lang="en-GB" altLang="pt-BR" dirty="0" smtClean="0"/>
              <a:t> </a:t>
            </a:r>
            <a:r>
              <a:rPr lang="en-GB" altLang="pt-BR" dirty="0" err="1" smtClean="0"/>
              <a:t>ou</a:t>
            </a:r>
            <a:r>
              <a:rPr lang="en-GB" altLang="pt-BR" dirty="0" smtClean="0"/>
              <a:t> </a:t>
            </a:r>
            <a:r>
              <a:rPr lang="en-GB" altLang="pt-BR" dirty="0" err="1" smtClean="0"/>
              <a:t>organizações</a:t>
            </a:r>
            <a:r>
              <a:rPr lang="en-GB" altLang="pt-BR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GB" altLang="pt-BR" dirty="0" smtClean="0"/>
              <a:t>Um </a:t>
            </a:r>
            <a:r>
              <a:rPr lang="en-GB" altLang="pt-BR" dirty="0" err="1" smtClean="0"/>
              <a:t>conjunto</a:t>
            </a:r>
            <a:r>
              <a:rPr lang="en-GB" altLang="pt-BR" dirty="0" smtClean="0"/>
              <a:t> de </a:t>
            </a:r>
            <a:r>
              <a:rPr lang="en-GB" altLang="pt-BR" dirty="0" err="1" smtClean="0"/>
              <a:t>conexão</a:t>
            </a:r>
            <a:r>
              <a:rPr lang="en-GB" altLang="pt-BR" dirty="0" smtClean="0"/>
              <a:t> entre </a:t>
            </a:r>
            <a:r>
              <a:rPr lang="en-GB" altLang="pt-BR" dirty="0" err="1" smtClean="0"/>
              <a:t>os</a:t>
            </a:r>
            <a:r>
              <a:rPr lang="en-GB" altLang="pt-BR" dirty="0" smtClean="0"/>
              <a:t> </a:t>
            </a:r>
            <a:r>
              <a:rPr lang="en-GB" altLang="pt-BR" dirty="0" err="1" smtClean="0"/>
              <a:t>nós</a:t>
            </a:r>
            <a:r>
              <a:rPr lang="en-GB" altLang="pt-BR" dirty="0" smtClean="0"/>
              <a:t> (</a:t>
            </a:r>
            <a:r>
              <a:rPr lang="en-GB" altLang="pt-BR" dirty="0" err="1" smtClean="0"/>
              <a:t>amizade</a:t>
            </a:r>
            <a:r>
              <a:rPr lang="en-GB" altLang="pt-BR" dirty="0" smtClean="0"/>
              <a:t>, </a:t>
            </a:r>
            <a:r>
              <a:rPr lang="en-GB" altLang="pt-BR" dirty="0" err="1" smtClean="0"/>
              <a:t>conhecidos</a:t>
            </a:r>
            <a:r>
              <a:rPr lang="en-GB" altLang="pt-BR" dirty="0" smtClean="0"/>
              <a:t>, </a:t>
            </a:r>
            <a:r>
              <a:rPr lang="en-GB" altLang="pt-BR" dirty="0" err="1" smtClean="0"/>
              <a:t>parentes</a:t>
            </a:r>
            <a:r>
              <a:rPr lang="en-GB" altLang="pt-BR" dirty="0" smtClean="0"/>
              <a:t>)</a:t>
            </a:r>
          </a:p>
          <a:p>
            <a:pPr>
              <a:lnSpc>
                <a:spcPct val="90000"/>
              </a:lnSpc>
            </a:pPr>
            <a:endParaRPr lang="en-GB" altLang="pt-BR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dirty="0"/>
              <a:t>A</a:t>
            </a:r>
            <a:r>
              <a:rPr lang="pt-PT" dirty="0" smtClean="0"/>
              <a:t>nálise </a:t>
            </a:r>
            <a:r>
              <a:rPr lang="pt-PT" dirty="0"/>
              <a:t>de redes sociais é muitas </a:t>
            </a:r>
            <a:r>
              <a:rPr lang="pt-PT" dirty="0" smtClean="0"/>
              <a:t>vezes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PT" dirty="0" smtClean="0"/>
              <a:t>referenciada em </a:t>
            </a:r>
            <a:r>
              <a:rPr lang="pt-PT" dirty="0"/>
              <a:t>caminhos ou </a:t>
            </a:r>
            <a:r>
              <a:rPr lang="pt-PT" dirty="0" smtClean="0"/>
              <a:t>fluxos de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PT" i="1" dirty="0"/>
              <a:t>c</a:t>
            </a:r>
            <a:r>
              <a:rPr lang="pt-PT" i="1" dirty="0" smtClean="0"/>
              <a:t>omunicação</a:t>
            </a:r>
            <a:r>
              <a:rPr lang="pt-PT" dirty="0" smtClean="0"/>
              <a:t> de </a:t>
            </a:r>
            <a:r>
              <a:rPr lang="pt-PT" i="1" dirty="0"/>
              <a:t>informações</a:t>
            </a:r>
            <a:r>
              <a:rPr lang="pt-PT" dirty="0" smtClean="0"/>
              <a:t>. </a:t>
            </a:r>
            <a:r>
              <a:rPr lang="pt-PT" dirty="0"/>
              <a:t/>
            </a:r>
            <a:br>
              <a:rPr lang="pt-PT" dirty="0"/>
            </a:br>
            <a:r>
              <a:rPr lang="pt-PT" dirty="0" smtClean="0"/>
              <a:t>- poristo nosso interesse</a:t>
            </a:r>
            <a:endParaRPr lang="pt-PT" dirty="0"/>
          </a:p>
        </p:txBody>
      </p:sp>
      <p:pic>
        <p:nvPicPr>
          <p:cNvPr id="28676" name="Picture 5" descr="MCj029593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21" y="3792873"/>
            <a:ext cx="2201862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6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319</TotalTime>
  <Words>1348</Words>
  <Application>Microsoft Office PowerPoint</Application>
  <PresentationFormat>Widescreen</PresentationFormat>
  <Paragraphs>156</Paragraphs>
  <Slides>26</Slides>
  <Notes>16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26</vt:i4>
      </vt:variant>
    </vt:vector>
  </HeadingPairs>
  <TitlesOfParts>
    <vt:vector size="37" baseType="lpstr">
      <vt:lpstr>Arial</vt:lpstr>
      <vt:lpstr>Calibri</vt:lpstr>
      <vt:lpstr>Garamond</vt:lpstr>
      <vt:lpstr>Modern No. 20</vt:lpstr>
      <vt:lpstr>Times New Roman</vt:lpstr>
      <vt:lpstr>Wingdings</vt:lpstr>
      <vt:lpstr>Wingdings 3</vt:lpstr>
      <vt:lpstr>Orgânico</vt:lpstr>
      <vt:lpstr>Microsoft ClipArt Gallery</vt:lpstr>
      <vt:lpstr>Bitmap Image</vt:lpstr>
      <vt:lpstr>Planilha</vt:lpstr>
      <vt:lpstr>Medidas em Análise de Redes Sociais</vt:lpstr>
      <vt:lpstr>Apresentação do PowerPoint</vt:lpstr>
      <vt:lpstr>Apresentação do PowerPoint</vt:lpstr>
      <vt:lpstr>Todo sistema tem poder, mas quem tem mais poder (centralizado, distribuído ou outros):</vt:lpstr>
      <vt:lpstr>Apresentação do PowerPoint</vt:lpstr>
      <vt:lpstr>Visualmente o que são centralidades</vt:lpstr>
      <vt:lpstr>Uma medida de centralidade</vt:lpstr>
      <vt:lpstr>Exemplos mais complexos, centralidades só?</vt:lpstr>
      <vt:lpstr>O que é rede social para “análise” ? </vt:lpstr>
      <vt:lpstr>Conceitos fundamentais em análise de redes</vt:lpstr>
      <vt:lpstr>Ator </vt:lpstr>
      <vt:lpstr>Laços relacionais</vt:lpstr>
      <vt:lpstr>Diádica </vt:lpstr>
      <vt:lpstr>Triádica  </vt:lpstr>
      <vt:lpstr>Subgrupo </vt:lpstr>
      <vt:lpstr>Grupo (clique) </vt:lpstr>
      <vt:lpstr>Relação </vt:lpstr>
      <vt:lpstr>Rede Social</vt:lpstr>
      <vt:lpstr>Influencias ocultas na rede</vt:lpstr>
      <vt:lpstr>Apresentação do PowerPoint</vt:lpstr>
      <vt:lpstr>Software</vt:lpstr>
      <vt:lpstr>Como representar redes sociais</vt:lpstr>
      <vt:lpstr>Exercício 1 : fazer o grafo correspondente a matriz abaixo.</vt:lpstr>
      <vt:lpstr>Exercício 2: fazer a matriz que corresponde ao grafo abaixo:</vt:lpstr>
      <vt:lpstr>Exercício 3: fazer a representação segundo o grau de centralidade</vt:lpstr>
      <vt:lpstr>Referências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Medidas em Análise de Redes Sociais</dc:title>
  <dc:creator>marcos</dc:creator>
  <cp:lastModifiedBy>marcos</cp:lastModifiedBy>
  <cp:revision>38</cp:revision>
  <dcterms:created xsi:type="dcterms:W3CDTF">2016-04-25T16:24:02Z</dcterms:created>
  <dcterms:modified xsi:type="dcterms:W3CDTF">2016-04-29T14:45:19Z</dcterms:modified>
</cp:coreProperties>
</file>