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92" r:id="rId2"/>
    <p:sldId id="299" r:id="rId3"/>
    <p:sldId id="309" r:id="rId4"/>
    <p:sldId id="414" r:id="rId5"/>
    <p:sldId id="411" r:id="rId6"/>
    <p:sldId id="412" r:id="rId7"/>
    <p:sldId id="413" r:id="rId8"/>
    <p:sldId id="394" r:id="rId9"/>
    <p:sldId id="396" r:id="rId10"/>
    <p:sldId id="405" r:id="rId11"/>
    <p:sldId id="415" r:id="rId12"/>
    <p:sldId id="404" r:id="rId13"/>
    <p:sldId id="406" r:id="rId14"/>
    <p:sldId id="408" r:id="rId15"/>
    <p:sldId id="409" r:id="rId16"/>
    <p:sldId id="410" r:id="rId17"/>
    <p:sldId id="397" r:id="rId18"/>
    <p:sldId id="399" r:id="rId19"/>
    <p:sldId id="416" r:id="rId20"/>
    <p:sldId id="313" r:id="rId21"/>
    <p:sldId id="314" r:id="rId22"/>
    <p:sldId id="316" r:id="rId23"/>
    <p:sldId id="393" r:id="rId24"/>
    <p:sldId id="311" r:id="rId25"/>
    <p:sldId id="315" r:id="rId26"/>
    <p:sldId id="319" r:id="rId27"/>
    <p:sldId id="391" r:id="rId28"/>
    <p:sldId id="400" r:id="rId29"/>
    <p:sldId id="401" r:id="rId30"/>
    <p:sldId id="402" r:id="rId31"/>
    <p:sldId id="403" r:id="rId32"/>
    <p:sldId id="390" r:id="rId3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000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4490" autoAdjust="0"/>
    <p:restoredTop sz="94503" autoAdjust="0"/>
  </p:normalViewPr>
  <p:slideViewPr>
    <p:cSldViewPr snapToGrid="0">
      <p:cViewPr varScale="1">
        <p:scale>
          <a:sx n="104" d="100"/>
          <a:sy n="104" d="100"/>
        </p:scale>
        <p:origin x="1536"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C7DCB-6609-45D3-ACBC-49836E3CD612}" type="datetimeFigureOut">
              <a:rPr lang="pt-BR" smtClean="0"/>
              <a:t>15/05/2020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F5C010-0304-496B-9580-7E990275AE3B}" type="slidenum">
              <a:rPr lang="pt-BR" smtClean="0"/>
              <a:t>‹nº›</a:t>
            </a:fld>
            <a:endParaRPr lang="pt-BR"/>
          </a:p>
        </p:txBody>
      </p:sp>
    </p:spTree>
    <p:extLst>
      <p:ext uri="{BB962C8B-B14F-4D97-AF65-F5344CB8AC3E}">
        <p14:creationId xmlns:p14="http://schemas.microsoft.com/office/powerpoint/2010/main" val="4124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ciencedirect.com/topics/chemistry/fluorina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sciencedirect.com/topics/chemistry/uranium-hexafluoride" TargetMode="External"/><Relationship Id="rId3" Type="http://schemas.openxmlformats.org/officeDocument/2006/relationships/hyperlink" Target="https://www.sciencedirect.com/topics/chemistry/hydrofluorination" TargetMode="External"/><Relationship Id="rId7" Type="http://schemas.openxmlformats.org/officeDocument/2006/relationships/hyperlink" Target="https://www.sciencedirect.com/topics/chemistry/monel"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sciencedirect.com/topics/chemistry/cupronickel" TargetMode="External"/><Relationship Id="rId5" Type="http://schemas.openxmlformats.org/officeDocument/2006/relationships/hyperlink" Target="https://www.sciencedirect.com/topics/chemistry/fluorination" TargetMode="External"/><Relationship Id="rId4" Type="http://schemas.openxmlformats.org/officeDocument/2006/relationships/hyperlink" Target="https://www.sciencedirect.com/topics/chemical-engineering/uranium-compound"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ciencedirect.com/topics/chemistry/chemical-passiva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sciencedirect.com/science/article/pii/S163107481830119X#fig6" TargetMode="External"/><Relationship Id="rId5" Type="http://schemas.openxmlformats.org/officeDocument/2006/relationships/hyperlink" Target="https://www.sciencedirect.com/topics/chemistry/fluoride" TargetMode="External"/><Relationship Id="rId4" Type="http://schemas.openxmlformats.org/officeDocument/2006/relationships/hyperlink" Target="https://www.sciencedirect.com/topics/chemistry/fluorine-atom"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ciencedirect.com/topics/chemistry/alloy-steel"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sciencedirect.com/topics/chemistry/fluoride" TargetMode="External"/><Relationship Id="rId4" Type="http://schemas.openxmlformats.org/officeDocument/2006/relationships/hyperlink" Target="https://www.sciencedirect.com/topics/chemistry/solid-solid-interfac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obtenção do combustível nuclear demanda muitas operações e processos, desde o tratamento do minério de urânio até se chegar a obter um material adequado para a fabricação de elementos combustíveis.</a:t>
            </a:r>
          </a:p>
          <a:p>
            <a:r>
              <a:rPr lang="pt-BR" dirty="0"/>
              <a:t>O segmento da mineração é operado tanto pela iniciativa privada como por empresas dos governos de diversos países. Dos mineradores de urânio no mundo 43,1% são empresas governamentais e 56,9% são empresas privadas. A partir desta parte do ciclo as dificuldades para a obtenção do combustível nuclear aumenta exponencialmente, pois as tecnologias envolvem materiais e técnicas cujo domínio é restrito a um número pequeno de empresas em um número menor de países. Até as décadas de 70 e 80 o conhecimento da tecnologia envolvida na conversão não estava disponível comercialmente e as informações sobre materiais, processos, procedimentos , equipamentos, custos e insumos não estavam disponíveis. Além disso tínhamos problemas de importação, então no Brasil o Instituto de Energia Atômica , hoje IPEN desenvolveu pesquisa básica e aplicada.</a:t>
            </a:r>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2</a:t>
            </a:fld>
            <a:endParaRPr lang="pt-BR"/>
          </a:p>
        </p:txBody>
      </p:sp>
    </p:spTree>
    <p:extLst>
      <p:ext uri="{BB962C8B-B14F-4D97-AF65-F5344CB8AC3E}">
        <p14:creationId xmlns:p14="http://schemas.microsoft.com/office/powerpoint/2010/main" val="3015964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 </a:t>
            </a:r>
          </a:p>
          <a:p>
            <a:r>
              <a:rPr lang="pt-BR" sz="1200" b="0" i="0" kern="1200" dirty="0">
                <a:solidFill>
                  <a:schemeClr val="tx1"/>
                </a:solidFill>
                <a:effectLst/>
                <a:latin typeface="+mn-lt"/>
                <a:ea typeface="+mn-ea"/>
                <a:cs typeface="+mn-cs"/>
              </a:rPr>
              <a:t>À pressão atmosférica (14,7 </a:t>
            </a:r>
            <a:r>
              <a:rPr lang="pt-BR" sz="1200" b="0" i="0" kern="1200" dirty="0" err="1">
                <a:solidFill>
                  <a:schemeClr val="tx1"/>
                </a:solidFill>
                <a:effectLst/>
                <a:latin typeface="+mn-lt"/>
                <a:ea typeface="+mn-ea"/>
                <a:cs typeface="+mn-cs"/>
              </a:rPr>
              <a:t>psia</a:t>
            </a:r>
            <a:r>
              <a:rPr lang="pt-BR" sz="1200" b="0" i="0" kern="1200" dirty="0">
                <a:solidFill>
                  <a:schemeClr val="tx1"/>
                </a:solidFill>
                <a:effectLst/>
                <a:latin typeface="+mn-lt"/>
                <a:ea typeface="+mn-ea"/>
                <a:cs typeface="+mn-cs"/>
              </a:rPr>
              <a:t>), 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é um sólido abaixo de uma temperatura de 134 ° F (57 ° C) e um gás a temperaturas acima de 134 ° F. 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sólido é um material branco, denso e cristalino que se assemelha a sal-gema. UF líquido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é formada apenas a temperaturas superiores a 147 ° F (64 ° C) e a pressões de pressão maior do que 1,5 vezes atmosférica (cerca de 22 </a:t>
            </a:r>
            <a:r>
              <a:rPr lang="pt-BR" sz="1200" b="0" i="0" kern="1200" dirty="0" err="1">
                <a:solidFill>
                  <a:schemeClr val="tx1"/>
                </a:solidFill>
                <a:effectLst/>
                <a:latin typeface="+mn-lt"/>
                <a:ea typeface="+mn-ea"/>
                <a:cs typeface="+mn-cs"/>
              </a:rPr>
              <a:t>psia</a:t>
            </a:r>
            <a:r>
              <a:rPr lang="pt-BR" sz="1200" b="0" i="0" kern="1200" dirty="0">
                <a:solidFill>
                  <a:schemeClr val="tx1"/>
                </a:solidFill>
                <a:effectLst/>
                <a:latin typeface="+mn-lt"/>
                <a:ea typeface="+mn-ea"/>
                <a:cs typeface="+mn-cs"/>
              </a:rPr>
              <a:t>). À pressão atmosférica, 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sólido se transformará diretamente em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gás (sublimação) quando a temperatura é aumentada para 134 ° F (57 ° C), sem passar por uma fase líquida. Essas propriedades são mostradas no diagrama de fases abaixo, que apresenta as diferentes formas físicas do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em função da temperatura e pressão.</a:t>
            </a:r>
          </a:p>
          <a:p>
            <a:r>
              <a:rPr lang="pt-BR" sz="1200" b="0" i="0" kern="1200" dirty="0">
                <a:solidFill>
                  <a:schemeClr val="tx1"/>
                </a:solidFill>
                <a:effectLst/>
                <a:latin typeface="+mn-lt"/>
                <a:ea typeface="+mn-ea"/>
                <a:cs typeface="+mn-cs"/>
              </a:rPr>
              <a:t>Densidade de sólido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a 68 ° F (20 ° C) é de 317,8 </a:t>
            </a:r>
            <a:r>
              <a:rPr lang="pt-BR" sz="1200" b="0" i="0" kern="1200" dirty="0" err="1">
                <a:solidFill>
                  <a:schemeClr val="tx1"/>
                </a:solidFill>
                <a:effectLst/>
                <a:latin typeface="+mn-lt"/>
                <a:ea typeface="+mn-ea"/>
                <a:cs typeface="+mn-cs"/>
              </a:rPr>
              <a:t>lb</a:t>
            </a:r>
            <a:r>
              <a:rPr lang="pt-BR" sz="1200" b="0" i="0" kern="1200" dirty="0">
                <a:solidFill>
                  <a:schemeClr val="tx1"/>
                </a:solidFill>
                <a:effectLst/>
                <a:latin typeface="+mn-lt"/>
                <a:ea typeface="+mn-ea"/>
                <a:cs typeface="+mn-cs"/>
              </a:rPr>
              <a:t> / </a:t>
            </a:r>
            <a:r>
              <a:rPr lang="pt-BR" sz="1200" b="0" i="0" kern="1200" dirty="0" err="1">
                <a:solidFill>
                  <a:schemeClr val="tx1"/>
                </a:solidFill>
                <a:effectLst/>
                <a:latin typeface="+mn-lt"/>
                <a:ea typeface="+mn-ea"/>
                <a:cs typeface="+mn-cs"/>
              </a:rPr>
              <a:t>ft</a:t>
            </a:r>
            <a:r>
              <a:rPr lang="pt-BR" sz="1200" b="0" i="0" kern="1200" dirty="0">
                <a:solidFill>
                  <a:schemeClr val="tx1"/>
                </a:solidFill>
                <a:effectLst/>
                <a:latin typeface="+mn-lt"/>
                <a:ea typeface="+mn-ea"/>
                <a:cs typeface="+mn-cs"/>
              </a:rPr>
              <a:t> </a:t>
            </a:r>
            <a:r>
              <a:rPr lang="pt-BR" sz="1200" b="0" i="0" kern="1200" baseline="30000" dirty="0">
                <a:solidFill>
                  <a:schemeClr val="tx1"/>
                </a:solidFill>
                <a:effectLst/>
                <a:latin typeface="+mn-lt"/>
                <a:ea typeface="+mn-ea"/>
                <a:cs typeface="+mn-cs"/>
              </a:rPr>
              <a:t>3</a:t>
            </a:r>
            <a:r>
              <a:rPr lang="pt-BR" sz="1200" b="0" i="0" kern="1200" dirty="0">
                <a:solidFill>
                  <a:schemeClr val="tx1"/>
                </a:solidFill>
                <a:effectLst/>
                <a:latin typeface="+mn-lt"/>
                <a:ea typeface="+mn-ea"/>
                <a:cs typeface="+mn-cs"/>
              </a:rPr>
              <a:t> (5,1 g / cm </a:t>
            </a:r>
            <a:r>
              <a:rPr lang="pt-BR" sz="1200" b="0" i="0" kern="1200" baseline="30000" dirty="0">
                <a:solidFill>
                  <a:schemeClr val="tx1"/>
                </a:solidFill>
                <a:effectLst/>
                <a:latin typeface="+mn-lt"/>
                <a:ea typeface="+mn-ea"/>
                <a:cs typeface="+mn-cs"/>
              </a:rPr>
              <a:t>3</a:t>
            </a:r>
            <a:r>
              <a:rPr lang="pt-BR" sz="1200" b="0" i="0" kern="1200" dirty="0">
                <a:solidFill>
                  <a:schemeClr val="tx1"/>
                </a:solidFill>
                <a:effectLst/>
                <a:latin typeface="+mn-lt"/>
                <a:ea typeface="+mn-ea"/>
                <a:cs typeface="+mn-cs"/>
              </a:rPr>
              <a:t> ). Uma grande diminuição na densidade do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ocorre quando 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muda do estado sólido para o líquido, o que resulta em um grande aumento no volume. A expansão térmica do líquido com o aumento da temperatura também é alta. Portanto, é importante manter o controle da massa total e do estado físico do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durante um ciclo operacional. Para evitar a ruptura hidráulica, quando itens com volumes restritos, como armadilhas e contêineres, são preenchidos com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 deve-se levar em consideração as alterações de volume que ocorrerão na faixa de temperatura de trabalho à qual os vasos serão submetidos.</a:t>
            </a:r>
          </a:p>
          <a:p>
            <a:r>
              <a:rPr lang="pt-BR" sz="1200" b="0" i="0" kern="1200" dirty="0">
                <a:solidFill>
                  <a:schemeClr val="tx1"/>
                </a:solidFill>
                <a:effectLst/>
                <a:latin typeface="+mn-lt"/>
                <a:ea typeface="+mn-ea"/>
                <a:cs typeface="+mn-cs"/>
              </a:rPr>
              <a:t>Para que 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seja manuseado como líquido, a pressão deve exceder 0,15 </a:t>
            </a:r>
            <a:r>
              <a:rPr lang="pt-BR" sz="1200" b="0" i="0" kern="1200" dirty="0" err="1">
                <a:solidFill>
                  <a:schemeClr val="tx1"/>
                </a:solidFill>
                <a:effectLst/>
                <a:latin typeface="+mn-lt"/>
                <a:ea typeface="+mn-ea"/>
                <a:cs typeface="+mn-cs"/>
              </a:rPr>
              <a:t>mPa</a:t>
            </a:r>
            <a:r>
              <a:rPr lang="pt-BR" sz="1200" b="0" i="0" kern="1200" dirty="0">
                <a:solidFill>
                  <a:schemeClr val="tx1"/>
                </a:solidFill>
                <a:effectLst/>
                <a:latin typeface="+mn-lt"/>
                <a:ea typeface="+mn-ea"/>
                <a:cs typeface="+mn-cs"/>
              </a:rPr>
              <a:t> (1,5 </a:t>
            </a:r>
            <a:r>
              <a:rPr lang="pt-BR" sz="1200" b="0" i="0" kern="1200" dirty="0" err="1">
                <a:solidFill>
                  <a:schemeClr val="tx1"/>
                </a:solidFill>
                <a:effectLst/>
                <a:latin typeface="+mn-lt"/>
                <a:ea typeface="+mn-ea"/>
                <a:cs typeface="+mn-cs"/>
              </a:rPr>
              <a:t>atm</a:t>
            </a:r>
            <a:r>
              <a:rPr lang="pt-BR" sz="1200" b="0" i="0" kern="1200" dirty="0">
                <a:solidFill>
                  <a:schemeClr val="tx1"/>
                </a:solidFill>
                <a:effectLst/>
                <a:latin typeface="+mn-lt"/>
                <a:ea typeface="+mn-ea"/>
                <a:cs typeface="+mn-cs"/>
              </a:rPr>
              <a:t>) e a temperatura acima de 147 ° F (64 ° C), porque a temperatura de sublimação fica abaixo do ponto triplo. Assim, qualquer processo que utilize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líquido está acima da pressão atmosférica e está sujeito a um possível vazamento de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para o meio ambiente, com perda de vapor e resfriamento ocorrendo simultaneamente. A solidificação ocorre </a:t>
            </a:r>
            <a:r>
              <a:rPr lang="pt-BR" sz="1200" b="0" i="0" kern="1200" dirty="0" err="1">
                <a:solidFill>
                  <a:schemeClr val="tx1"/>
                </a:solidFill>
                <a:effectLst/>
                <a:latin typeface="+mn-lt"/>
                <a:ea typeface="+mn-ea"/>
                <a:cs typeface="+mn-cs"/>
              </a:rPr>
              <a:t>exotermicamente</a:t>
            </a:r>
            <a:r>
              <a:rPr lang="pt-BR" sz="1200" b="0" i="0" kern="1200" dirty="0">
                <a:solidFill>
                  <a:schemeClr val="tx1"/>
                </a:solidFill>
                <a:effectLst/>
                <a:latin typeface="+mn-lt"/>
                <a:ea typeface="+mn-ea"/>
                <a:cs typeface="+mn-cs"/>
              </a:rPr>
              <a:t> quando a pressão cai abaixo de 1,5 </a:t>
            </a:r>
            <a:r>
              <a:rPr lang="pt-BR" sz="1200" b="0" i="0" kern="1200" dirty="0" err="1">
                <a:solidFill>
                  <a:schemeClr val="tx1"/>
                </a:solidFill>
                <a:effectLst/>
                <a:latin typeface="+mn-lt"/>
                <a:ea typeface="+mn-ea"/>
                <a:cs typeface="+mn-cs"/>
              </a:rPr>
              <a:t>atm</a:t>
            </a:r>
            <a:r>
              <a:rPr lang="pt-BR" sz="1200" b="0" i="0" kern="1200" dirty="0">
                <a:solidFill>
                  <a:schemeClr val="tx1"/>
                </a:solidFill>
                <a:effectLst/>
                <a:latin typeface="+mn-lt"/>
                <a:ea typeface="+mn-ea"/>
                <a:cs typeface="+mn-cs"/>
              </a:rPr>
              <a:t> (0,15 </a:t>
            </a:r>
            <a:r>
              <a:rPr lang="pt-BR" sz="1200" b="0" i="0" kern="1200" dirty="0" err="1">
                <a:solidFill>
                  <a:schemeClr val="tx1"/>
                </a:solidFill>
                <a:effectLst/>
                <a:latin typeface="+mn-lt"/>
                <a:ea typeface="+mn-ea"/>
                <a:cs typeface="+mn-cs"/>
              </a:rPr>
              <a:t>mPa</a:t>
            </a:r>
            <a:r>
              <a:rPr lang="pt-BR" sz="1200" b="0" i="0" kern="1200" dirty="0">
                <a:solidFill>
                  <a:schemeClr val="tx1"/>
                </a:solidFill>
                <a:effectLst/>
                <a:latin typeface="+mn-lt"/>
                <a:ea typeface="+mn-ea"/>
                <a:cs typeface="+mn-cs"/>
              </a:rPr>
              <a:t>). Assim, se um cilindro aquecido acima do ponto triplo for rompido, uma saída rápida do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ocorre até a pressão cair o suficiente para iniciar o processo de solidificação. A taxa de vazão então diminui, mas continua até que o conteúdo resfrie a cerca de 133 ° F (56 ° C), que é a temperatura de sublimação atmosférica. Alguma liberação de material pode continuar, dependendo do tipo e do local da violação.</a:t>
            </a:r>
          </a:p>
          <a:p>
            <a:r>
              <a:rPr lang="pt-BR" sz="1200" b="0" i="0" kern="1200" dirty="0">
                <a:solidFill>
                  <a:schemeClr val="tx1"/>
                </a:solidFill>
                <a:effectLst/>
                <a:latin typeface="+mn-lt"/>
                <a:ea typeface="+mn-ea"/>
                <a:cs typeface="+mn-cs"/>
              </a:rPr>
              <a:t>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é higroscópico (isto é, absorvedor de humidade) e, em contacto com a água (H </a:t>
            </a:r>
            <a:r>
              <a:rPr lang="pt-BR" sz="1200" b="0" i="0" kern="1200" baseline="-25000" dirty="0">
                <a:solidFill>
                  <a:schemeClr val="tx1"/>
                </a:solidFill>
                <a:effectLst/>
                <a:latin typeface="+mn-lt"/>
                <a:ea typeface="+mn-ea"/>
                <a:cs typeface="+mn-cs"/>
              </a:rPr>
              <a:t>2</a:t>
            </a:r>
            <a:r>
              <a:rPr lang="pt-BR" sz="1200" b="0" i="0" kern="1200" dirty="0">
                <a:solidFill>
                  <a:schemeClr val="tx1"/>
                </a:solidFill>
                <a:effectLst/>
                <a:latin typeface="+mn-lt"/>
                <a:ea typeface="+mn-ea"/>
                <a:cs typeface="+mn-cs"/>
              </a:rPr>
              <a:t> O), se decompõem imediatamente ao fluoreto de </a:t>
            </a:r>
            <a:r>
              <a:rPr lang="pt-BR" sz="1200" b="0" i="0" kern="1200" dirty="0" err="1">
                <a:solidFill>
                  <a:schemeClr val="tx1"/>
                </a:solidFill>
                <a:effectLst/>
                <a:latin typeface="+mn-lt"/>
                <a:ea typeface="+mn-ea"/>
                <a:cs typeface="+mn-cs"/>
              </a:rPr>
              <a:t>uranilo</a:t>
            </a:r>
            <a:r>
              <a:rPr lang="pt-BR" sz="1200" b="0" i="0" kern="1200" dirty="0">
                <a:solidFill>
                  <a:schemeClr val="tx1"/>
                </a:solidFill>
                <a:effectLst/>
                <a:latin typeface="+mn-lt"/>
                <a:ea typeface="+mn-ea"/>
                <a:cs typeface="+mn-cs"/>
              </a:rPr>
              <a:t> (UO </a:t>
            </a:r>
            <a:r>
              <a:rPr lang="pt-BR" sz="1200" b="0" i="0" kern="1200" baseline="-25000" dirty="0">
                <a:solidFill>
                  <a:schemeClr val="tx1"/>
                </a:solidFill>
                <a:effectLst/>
                <a:latin typeface="+mn-lt"/>
                <a:ea typeface="+mn-ea"/>
                <a:cs typeface="+mn-cs"/>
              </a:rPr>
              <a:t>2</a:t>
            </a:r>
            <a:r>
              <a:rPr lang="pt-BR" sz="1200" b="0" i="0" kern="1200" dirty="0">
                <a:solidFill>
                  <a:schemeClr val="tx1"/>
                </a:solidFill>
                <a:effectLst/>
                <a:latin typeface="+mn-lt"/>
                <a:ea typeface="+mn-ea"/>
                <a:cs typeface="+mn-cs"/>
              </a:rPr>
              <a:t> F </a:t>
            </a:r>
            <a:r>
              <a:rPr lang="pt-BR" sz="1200" b="0" i="0" kern="1200" baseline="-25000" dirty="0">
                <a:solidFill>
                  <a:schemeClr val="tx1"/>
                </a:solidFill>
                <a:effectLst/>
                <a:latin typeface="+mn-lt"/>
                <a:ea typeface="+mn-ea"/>
                <a:cs typeface="+mn-cs"/>
              </a:rPr>
              <a:t>2</a:t>
            </a:r>
            <a:r>
              <a:rPr lang="pt-BR" sz="1200" b="0" i="0" kern="1200" dirty="0">
                <a:solidFill>
                  <a:schemeClr val="tx1"/>
                </a:solidFill>
                <a:effectLst/>
                <a:latin typeface="+mn-lt"/>
                <a:ea typeface="+mn-ea"/>
                <a:cs typeface="+mn-cs"/>
              </a:rPr>
              <a:t> ). Quando aquecido até a decomposição, 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emite fumaça tóxica de fluoreto.</a:t>
            </a:r>
          </a:p>
          <a:p>
            <a:endParaRPr lang="pt-BR" dirty="0"/>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12</a:t>
            </a:fld>
            <a:endParaRPr lang="pt-BR"/>
          </a:p>
        </p:txBody>
      </p:sp>
    </p:spTree>
    <p:extLst>
      <p:ext uri="{BB962C8B-B14F-4D97-AF65-F5344CB8AC3E}">
        <p14:creationId xmlns:p14="http://schemas.microsoft.com/office/powerpoint/2010/main" val="687027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Sendo 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um agente </a:t>
            </a:r>
            <a:r>
              <a:rPr lang="pt-BR" sz="1200" b="0" i="0" kern="1200" dirty="0" err="1">
                <a:solidFill>
                  <a:schemeClr val="tx1"/>
                </a:solidFill>
                <a:effectLst/>
                <a:latin typeface="+mn-lt"/>
                <a:ea typeface="+mn-ea"/>
                <a:cs typeface="+mn-cs"/>
              </a:rPr>
              <a:t>fluoretante</a:t>
            </a:r>
            <a:r>
              <a:rPr lang="pt-BR" sz="1200" b="0" i="0" kern="1200" dirty="0">
                <a:solidFill>
                  <a:schemeClr val="tx1"/>
                </a:solidFill>
                <a:effectLst/>
                <a:latin typeface="+mn-lt"/>
                <a:ea typeface="+mn-ea"/>
                <a:cs typeface="+mn-cs"/>
              </a:rPr>
              <a:t> forte, sua reação com urânio metálico resulta em fluoretos de urânio intermediários de acordo com a reação(5)UF6(g)+M(s)→UF6−x(g)+</a:t>
            </a:r>
            <a:r>
              <a:rPr lang="pt-BR" sz="1200" b="0" i="0" kern="1200" dirty="0" err="1">
                <a:solidFill>
                  <a:schemeClr val="tx1"/>
                </a:solidFill>
                <a:effectLst/>
                <a:latin typeface="+mn-lt"/>
                <a:ea typeface="+mn-ea"/>
                <a:cs typeface="+mn-cs"/>
              </a:rPr>
              <a:t>UFx</a:t>
            </a:r>
            <a:r>
              <a:rPr lang="pt-BR" sz="1200" b="0" i="0" kern="1200" dirty="0">
                <a:solidFill>
                  <a:schemeClr val="tx1"/>
                </a:solidFill>
                <a:effectLst/>
                <a:latin typeface="+mn-lt"/>
                <a:ea typeface="+mn-ea"/>
                <a:cs typeface="+mn-cs"/>
              </a:rPr>
              <a:t>(s)</a:t>
            </a:r>
          </a:p>
          <a:p>
            <a:r>
              <a:rPr lang="pt-BR" sz="1200" b="0" i="0" kern="1200" dirty="0">
                <a:solidFill>
                  <a:schemeClr val="tx1"/>
                </a:solidFill>
                <a:effectLst/>
                <a:latin typeface="+mn-lt"/>
                <a:ea typeface="+mn-ea"/>
                <a:cs typeface="+mn-cs"/>
              </a:rPr>
              <a:t>Os compostos resultantes dependem da temperatura e da pressão do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 No entanto, os produtos são instáveis ​​na ausência de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independentemente da composição, ou seja, </a:t>
            </a:r>
            <a:r>
              <a:rPr lang="pt-BR" sz="1200" b="0" i="1" kern="1200" dirty="0">
                <a:solidFill>
                  <a:schemeClr val="tx1"/>
                </a:solidFill>
                <a:effectLst/>
                <a:latin typeface="+mn-lt"/>
                <a:ea typeface="+mn-ea"/>
                <a:cs typeface="+mn-cs"/>
              </a:rPr>
              <a:t>x</a:t>
            </a:r>
            <a:r>
              <a:rPr lang="pt-BR" sz="1200" b="0" i="0" kern="1200" dirty="0">
                <a:solidFill>
                  <a:schemeClr val="tx1"/>
                </a:solidFill>
                <a:effectLst/>
                <a:latin typeface="+mn-lt"/>
                <a:ea typeface="+mn-ea"/>
                <a:cs typeface="+mn-cs"/>
              </a:rPr>
              <a:t> em UF </a:t>
            </a:r>
            <a:r>
              <a:rPr lang="pt-BR" sz="1200" b="0" i="1" kern="1200" baseline="-25000" dirty="0">
                <a:solidFill>
                  <a:schemeClr val="tx1"/>
                </a:solidFill>
                <a:effectLst/>
                <a:latin typeface="+mn-lt"/>
                <a:ea typeface="+mn-ea"/>
                <a:cs typeface="+mn-cs"/>
              </a:rPr>
              <a:t>x</a:t>
            </a:r>
            <a:r>
              <a:rPr lang="pt-BR" sz="1200" b="0" i="0" kern="1200" dirty="0">
                <a:solidFill>
                  <a:schemeClr val="tx1"/>
                </a:solidFill>
                <a:effectLst/>
                <a:latin typeface="+mn-lt"/>
                <a:ea typeface="+mn-ea"/>
                <a:cs typeface="+mn-cs"/>
              </a:rPr>
              <a:t> . UF </a:t>
            </a:r>
            <a:r>
              <a:rPr lang="pt-BR" sz="1200" b="0" i="0" kern="1200" baseline="-25000" dirty="0">
                <a:solidFill>
                  <a:schemeClr val="tx1"/>
                </a:solidFill>
                <a:effectLst/>
                <a:latin typeface="+mn-lt"/>
                <a:ea typeface="+mn-ea"/>
                <a:cs typeface="+mn-cs"/>
              </a:rPr>
              <a:t>4</a:t>
            </a:r>
            <a:r>
              <a:rPr lang="pt-BR" sz="1200" b="0" i="0" kern="1200" dirty="0">
                <a:solidFill>
                  <a:schemeClr val="tx1"/>
                </a:solidFill>
                <a:effectLst/>
                <a:latin typeface="+mn-lt"/>
                <a:ea typeface="+mn-ea"/>
                <a:cs typeface="+mn-cs"/>
              </a:rPr>
              <a:t> e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são então formados. A reação de F </a:t>
            </a:r>
            <a:r>
              <a:rPr lang="pt-BR" sz="1200" b="0" i="0" kern="1200" baseline="-25000" dirty="0">
                <a:solidFill>
                  <a:schemeClr val="tx1"/>
                </a:solidFill>
                <a:effectLst/>
                <a:latin typeface="+mn-lt"/>
                <a:ea typeface="+mn-ea"/>
                <a:cs typeface="+mn-cs"/>
              </a:rPr>
              <a:t>2</a:t>
            </a:r>
            <a:r>
              <a:rPr lang="pt-BR" sz="1200" b="0" i="0" kern="1200" dirty="0">
                <a:solidFill>
                  <a:schemeClr val="tx1"/>
                </a:solidFill>
                <a:effectLst/>
                <a:latin typeface="+mn-lt"/>
                <a:ea typeface="+mn-ea"/>
                <a:cs typeface="+mn-cs"/>
              </a:rPr>
              <a:t> ou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com UF </a:t>
            </a:r>
            <a:r>
              <a:rPr lang="pt-BR" sz="1200" b="0" i="0" kern="1200" baseline="-25000" dirty="0">
                <a:solidFill>
                  <a:schemeClr val="tx1"/>
                </a:solidFill>
                <a:effectLst/>
                <a:latin typeface="+mn-lt"/>
                <a:ea typeface="+mn-ea"/>
                <a:cs typeface="+mn-cs"/>
              </a:rPr>
              <a:t>4</a:t>
            </a:r>
            <a:r>
              <a:rPr lang="pt-BR" sz="1200" b="0" i="0" kern="1200" dirty="0">
                <a:solidFill>
                  <a:schemeClr val="tx1"/>
                </a:solidFill>
                <a:effectLst/>
                <a:latin typeface="+mn-lt"/>
                <a:ea typeface="+mn-ea"/>
                <a:cs typeface="+mn-cs"/>
              </a:rPr>
              <a:t> sólido também resulta em fluoretos de urânio intermediários . A reação6)UF4+12F2→UF5ocorre a uma temperatura inferior a 250–260 ° C na qual o hexafluoreto é formado. A formação de fluoretos intermediários também pode ocorrer durante a </a:t>
            </a:r>
            <a:r>
              <a:rPr lang="pt-BR" sz="1200" b="0" i="0" u="none" strike="noStrike" kern="1200" dirty="0" err="1">
                <a:solidFill>
                  <a:schemeClr val="tx1"/>
                </a:solidFill>
                <a:effectLst/>
                <a:latin typeface="+mn-lt"/>
                <a:ea typeface="+mn-ea"/>
                <a:cs typeface="+mn-cs"/>
                <a:hlinkClick r:id="rId3" tooltip="Saiba mais sobre a fluoração nas páginas de tópicos gerados por IA do ScienceDirect"/>
              </a:rPr>
              <a:t>fluorinação</a:t>
            </a:r>
            <a:r>
              <a:rPr lang="pt-BR" sz="1200" b="0" i="0" kern="1200" dirty="0">
                <a:solidFill>
                  <a:schemeClr val="tx1"/>
                </a:solidFill>
                <a:effectLst/>
                <a:latin typeface="+mn-lt"/>
                <a:ea typeface="+mn-ea"/>
                <a:cs typeface="+mn-cs"/>
              </a:rPr>
              <a:t> do UF </a:t>
            </a:r>
            <a:r>
              <a:rPr lang="pt-BR" sz="1200" b="0" i="0" kern="1200" baseline="-25000" dirty="0">
                <a:solidFill>
                  <a:schemeClr val="tx1"/>
                </a:solidFill>
                <a:effectLst/>
                <a:latin typeface="+mn-lt"/>
                <a:ea typeface="+mn-ea"/>
                <a:cs typeface="+mn-cs"/>
              </a:rPr>
              <a:t>4</a:t>
            </a:r>
            <a:r>
              <a:rPr lang="pt-BR" sz="1200" b="0" i="0" kern="1200" dirty="0">
                <a:solidFill>
                  <a:schemeClr val="tx1"/>
                </a:solidFill>
                <a:effectLst/>
                <a:latin typeface="+mn-lt"/>
                <a:ea typeface="+mn-ea"/>
                <a:cs typeface="+mn-cs"/>
              </a:rPr>
              <a:t> com F </a:t>
            </a:r>
            <a:r>
              <a:rPr lang="pt-BR" sz="1200" b="0" i="0" kern="1200" baseline="-25000" dirty="0">
                <a:solidFill>
                  <a:schemeClr val="tx1"/>
                </a:solidFill>
                <a:effectLst/>
                <a:latin typeface="+mn-lt"/>
                <a:ea typeface="+mn-ea"/>
                <a:cs typeface="+mn-cs"/>
              </a:rPr>
              <a:t>2</a:t>
            </a:r>
            <a:r>
              <a:rPr lang="pt-BR" sz="1200" b="0" i="0" kern="1200" dirty="0">
                <a:solidFill>
                  <a:schemeClr val="tx1"/>
                </a:solidFill>
                <a:effectLst/>
                <a:latin typeface="+mn-lt"/>
                <a:ea typeface="+mn-ea"/>
                <a:cs typeface="+mn-cs"/>
              </a:rPr>
              <a:t> a uma temperatura mais alta na qual 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é esperado. Esse efeito de difusão é devido à concentração de flúor, que é menor na massa da camada de tetrafluoreto do que na superfície. A característica comum de todos os fluoretos de urânio intermediários U </a:t>
            </a:r>
            <a:r>
              <a:rPr lang="pt-BR" sz="1200" b="0" i="0" kern="1200" baseline="-25000" dirty="0">
                <a:solidFill>
                  <a:schemeClr val="tx1"/>
                </a:solidFill>
                <a:effectLst/>
                <a:latin typeface="+mn-lt"/>
                <a:ea typeface="+mn-ea"/>
                <a:cs typeface="+mn-cs"/>
              </a:rPr>
              <a:t>4</a:t>
            </a:r>
            <a:r>
              <a:rPr lang="pt-BR" sz="1200" b="0" i="0" kern="1200" dirty="0">
                <a:solidFill>
                  <a:schemeClr val="tx1"/>
                </a:solidFill>
                <a:effectLst/>
                <a:latin typeface="+mn-lt"/>
                <a:ea typeface="+mn-ea"/>
                <a:cs typeface="+mn-cs"/>
              </a:rPr>
              <a:t>F</a:t>
            </a:r>
            <a:r>
              <a:rPr lang="pt-BR" sz="1200" b="0" i="0" kern="1200" baseline="-25000" dirty="0">
                <a:solidFill>
                  <a:schemeClr val="tx1"/>
                </a:solidFill>
                <a:effectLst/>
                <a:latin typeface="+mn-lt"/>
                <a:ea typeface="+mn-ea"/>
                <a:cs typeface="+mn-cs"/>
              </a:rPr>
              <a:t>17</a:t>
            </a:r>
            <a:r>
              <a:rPr lang="pt-BR" sz="1200" b="0" i="0" kern="1200" dirty="0">
                <a:solidFill>
                  <a:schemeClr val="tx1"/>
                </a:solidFill>
                <a:effectLst/>
                <a:latin typeface="+mn-lt"/>
                <a:ea typeface="+mn-ea"/>
                <a:cs typeface="+mn-cs"/>
              </a:rPr>
              <a:t> , U</a:t>
            </a:r>
            <a:r>
              <a:rPr lang="pt-BR" sz="1200" b="0" i="0" kern="1200" baseline="-25000" dirty="0">
                <a:solidFill>
                  <a:schemeClr val="tx1"/>
                </a:solidFill>
                <a:effectLst/>
                <a:latin typeface="+mn-lt"/>
                <a:ea typeface="+mn-ea"/>
                <a:cs typeface="+mn-cs"/>
              </a:rPr>
              <a:t>2</a:t>
            </a:r>
            <a:r>
              <a:rPr lang="pt-BR" sz="1200" b="0" i="0" kern="1200" dirty="0">
                <a:solidFill>
                  <a:schemeClr val="tx1"/>
                </a:solidFill>
                <a:effectLst/>
                <a:latin typeface="+mn-lt"/>
                <a:ea typeface="+mn-ea"/>
                <a:cs typeface="+mn-cs"/>
              </a:rPr>
              <a:t>F</a:t>
            </a:r>
            <a:r>
              <a:rPr lang="pt-BR" sz="1200" b="0" i="0" kern="1200" baseline="-25000" dirty="0">
                <a:solidFill>
                  <a:schemeClr val="tx1"/>
                </a:solidFill>
                <a:effectLst/>
                <a:latin typeface="+mn-lt"/>
                <a:ea typeface="+mn-ea"/>
                <a:cs typeface="+mn-cs"/>
              </a:rPr>
              <a:t>9</a:t>
            </a:r>
            <a:r>
              <a:rPr lang="pt-BR" sz="1200" b="0" i="0" kern="1200" dirty="0">
                <a:solidFill>
                  <a:schemeClr val="tx1"/>
                </a:solidFill>
                <a:effectLst/>
                <a:latin typeface="+mn-lt"/>
                <a:ea typeface="+mn-ea"/>
                <a:cs typeface="+mn-cs"/>
              </a:rPr>
              <a:t> e UF</a:t>
            </a:r>
            <a:r>
              <a:rPr lang="pt-BR" sz="1200" b="0" i="0" kern="1200" baseline="-25000" dirty="0">
                <a:solidFill>
                  <a:schemeClr val="tx1"/>
                </a:solidFill>
                <a:effectLst/>
                <a:latin typeface="+mn-lt"/>
                <a:ea typeface="+mn-ea"/>
                <a:cs typeface="+mn-cs"/>
              </a:rPr>
              <a:t>5</a:t>
            </a:r>
            <a:r>
              <a:rPr lang="pt-BR" sz="1200" b="0" i="0" kern="1200" dirty="0">
                <a:solidFill>
                  <a:schemeClr val="tx1"/>
                </a:solidFill>
                <a:effectLst/>
                <a:latin typeface="+mn-lt"/>
                <a:ea typeface="+mn-ea"/>
                <a:cs typeface="+mn-cs"/>
              </a:rPr>
              <a:t> (formas α e β) é a sua capacidade de desproporção. O diagrama de </a:t>
            </a:r>
            <a:r>
              <a:rPr lang="pt-BR" sz="1200" b="0" i="0" kern="1200" dirty="0" err="1">
                <a:solidFill>
                  <a:schemeClr val="tx1"/>
                </a:solidFill>
                <a:effectLst/>
                <a:latin typeface="+mn-lt"/>
                <a:ea typeface="+mn-ea"/>
                <a:cs typeface="+mn-cs"/>
              </a:rPr>
              <a:t>Agron</a:t>
            </a:r>
            <a:r>
              <a:rPr lang="pt-BR" sz="1200" b="0" i="0" kern="1200" dirty="0">
                <a:solidFill>
                  <a:schemeClr val="tx1"/>
                </a:solidFill>
                <a:effectLst/>
                <a:latin typeface="+mn-lt"/>
                <a:ea typeface="+mn-ea"/>
                <a:cs typeface="+mn-cs"/>
              </a:rPr>
              <a:t> indica a estabilidade de cada composto em função da pressão do UF</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(de alguns milibares a cerca de 15 bar) e temperatura . A faixa de pressão do UF</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estudada estava entre alguns milibares e cerca de 15 bar. U</a:t>
            </a:r>
            <a:r>
              <a:rPr lang="pt-BR" sz="1200" b="0" i="0" kern="1200" baseline="-25000" dirty="0">
                <a:solidFill>
                  <a:schemeClr val="tx1"/>
                </a:solidFill>
                <a:effectLst/>
                <a:latin typeface="+mn-lt"/>
                <a:ea typeface="+mn-ea"/>
                <a:cs typeface="+mn-cs"/>
              </a:rPr>
              <a:t>2</a:t>
            </a:r>
            <a:r>
              <a:rPr lang="pt-BR" sz="1200" b="0" i="0" kern="1200" dirty="0">
                <a:solidFill>
                  <a:schemeClr val="tx1"/>
                </a:solidFill>
                <a:effectLst/>
                <a:latin typeface="+mn-lt"/>
                <a:ea typeface="+mn-ea"/>
                <a:cs typeface="+mn-cs"/>
              </a:rPr>
              <a:t>F</a:t>
            </a:r>
            <a:r>
              <a:rPr lang="pt-BR" sz="1200" b="0" i="0" kern="1200" baseline="-25000" dirty="0">
                <a:solidFill>
                  <a:schemeClr val="tx1"/>
                </a:solidFill>
                <a:effectLst/>
                <a:latin typeface="+mn-lt"/>
                <a:ea typeface="+mn-ea"/>
                <a:cs typeface="+mn-cs"/>
              </a:rPr>
              <a:t>9</a:t>
            </a:r>
            <a:r>
              <a:rPr lang="pt-BR" sz="1200" b="0" i="0" kern="1200" dirty="0">
                <a:solidFill>
                  <a:schemeClr val="tx1"/>
                </a:solidFill>
                <a:effectLst/>
                <a:latin typeface="+mn-lt"/>
                <a:ea typeface="+mn-ea"/>
                <a:cs typeface="+mn-cs"/>
              </a:rPr>
              <a:t> , UF</a:t>
            </a:r>
            <a:r>
              <a:rPr lang="pt-BR" sz="1200" b="0" i="0" kern="1200" baseline="-25000" dirty="0">
                <a:solidFill>
                  <a:schemeClr val="tx1"/>
                </a:solidFill>
                <a:effectLst/>
                <a:latin typeface="+mn-lt"/>
                <a:ea typeface="+mn-ea"/>
                <a:cs typeface="+mn-cs"/>
              </a:rPr>
              <a:t>5</a:t>
            </a:r>
            <a:r>
              <a:rPr lang="pt-BR" sz="1200" b="0" i="0" kern="1200" dirty="0">
                <a:solidFill>
                  <a:schemeClr val="tx1"/>
                </a:solidFill>
                <a:effectLst/>
                <a:latin typeface="+mn-lt"/>
                <a:ea typeface="+mn-ea"/>
                <a:cs typeface="+mn-cs"/>
              </a:rPr>
              <a:t> e U</a:t>
            </a:r>
            <a:r>
              <a:rPr lang="pt-BR" sz="1200" b="0" i="0" kern="1200" baseline="-25000" dirty="0">
                <a:solidFill>
                  <a:schemeClr val="tx1"/>
                </a:solidFill>
                <a:effectLst/>
                <a:latin typeface="+mn-lt"/>
                <a:ea typeface="+mn-ea"/>
                <a:cs typeface="+mn-cs"/>
              </a:rPr>
              <a:t>4</a:t>
            </a:r>
            <a:r>
              <a:rPr lang="pt-BR" sz="1200" b="0" i="0" kern="1200" dirty="0">
                <a:solidFill>
                  <a:schemeClr val="tx1"/>
                </a:solidFill>
                <a:effectLst/>
                <a:latin typeface="+mn-lt"/>
                <a:ea typeface="+mn-ea"/>
                <a:cs typeface="+mn-cs"/>
              </a:rPr>
              <a:t> F</a:t>
            </a:r>
            <a:r>
              <a:rPr lang="pt-BR" sz="1200" b="0" i="0" kern="1200" baseline="-25000" dirty="0">
                <a:solidFill>
                  <a:schemeClr val="tx1"/>
                </a:solidFill>
                <a:effectLst/>
                <a:latin typeface="+mn-lt"/>
                <a:ea typeface="+mn-ea"/>
                <a:cs typeface="+mn-cs"/>
              </a:rPr>
              <a:t>17</a:t>
            </a:r>
            <a:r>
              <a:rPr lang="pt-BR" sz="1200" b="0" i="0" kern="1200" dirty="0">
                <a:solidFill>
                  <a:schemeClr val="tx1"/>
                </a:solidFill>
                <a:effectLst/>
                <a:latin typeface="+mn-lt"/>
                <a:ea typeface="+mn-ea"/>
                <a:cs typeface="+mn-cs"/>
              </a:rPr>
              <a:t> foram evidenciadas. Esses fluoretos intermediários exibem desproporção </a:t>
            </a:r>
            <a:r>
              <a:rPr lang="pt-BR" sz="1200" b="0" i="0" kern="1200" dirty="0" err="1">
                <a:solidFill>
                  <a:schemeClr val="tx1"/>
                </a:solidFill>
                <a:effectLst/>
                <a:latin typeface="+mn-lt"/>
                <a:ea typeface="+mn-ea"/>
                <a:cs typeface="+mn-cs"/>
              </a:rPr>
              <a:t>hidrolítica</a:t>
            </a:r>
            <a:r>
              <a:rPr lang="pt-BR" sz="1200" b="0" i="0" kern="1200" dirty="0">
                <a:solidFill>
                  <a:schemeClr val="tx1"/>
                </a:solidFill>
                <a:effectLst/>
                <a:latin typeface="+mn-lt"/>
                <a:ea typeface="+mn-ea"/>
                <a:cs typeface="+mn-cs"/>
              </a:rPr>
              <a:t> comum, a reação com a umidade dando UF</a:t>
            </a:r>
            <a:r>
              <a:rPr lang="pt-BR" sz="1200" b="0" i="0" kern="1200" baseline="-25000" dirty="0">
                <a:solidFill>
                  <a:schemeClr val="tx1"/>
                </a:solidFill>
                <a:effectLst/>
                <a:latin typeface="+mn-lt"/>
                <a:ea typeface="+mn-ea"/>
                <a:cs typeface="+mn-cs"/>
              </a:rPr>
              <a:t>4</a:t>
            </a:r>
            <a:r>
              <a:rPr lang="pt-BR" sz="1200" b="0" i="0" kern="1200" dirty="0">
                <a:solidFill>
                  <a:schemeClr val="tx1"/>
                </a:solidFill>
                <a:effectLst/>
                <a:latin typeface="+mn-lt"/>
                <a:ea typeface="+mn-ea"/>
                <a:cs typeface="+mn-cs"/>
              </a:rPr>
              <a:t> , UO</a:t>
            </a:r>
            <a:r>
              <a:rPr lang="pt-BR" sz="1200" b="0" i="0" kern="1200" baseline="-25000" dirty="0">
                <a:solidFill>
                  <a:schemeClr val="tx1"/>
                </a:solidFill>
                <a:effectLst/>
                <a:latin typeface="+mn-lt"/>
                <a:ea typeface="+mn-ea"/>
                <a:cs typeface="+mn-cs"/>
              </a:rPr>
              <a:t>2</a:t>
            </a:r>
            <a:r>
              <a:rPr lang="pt-BR" sz="1200" b="0" i="0" kern="1200" dirty="0">
                <a:solidFill>
                  <a:schemeClr val="tx1"/>
                </a:solidFill>
                <a:effectLst/>
                <a:latin typeface="+mn-lt"/>
                <a:ea typeface="+mn-ea"/>
                <a:cs typeface="+mn-cs"/>
              </a:rPr>
              <a:t> F</a:t>
            </a:r>
            <a:r>
              <a:rPr lang="pt-BR" sz="1200" b="0" i="0" kern="1200" baseline="-25000" dirty="0">
                <a:solidFill>
                  <a:schemeClr val="tx1"/>
                </a:solidFill>
                <a:effectLst/>
                <a:latin typeface="+mn-lt"/>
                <a:ea typeface="+mn-ea"/>
                <a:cs typeface="+mn-cs"/>
              </a:rPr>
              <a:t>2</a:t>
            </a:r>
            <a:r>
              <a:rPr lang="pt-BR" sz="1200" b="0" i="0" kern="1200" dirty="0">
                <a:solidFill>
                  <a:schemeClr val="tx1"/>
                </a:solidFill>
                <a:effectLst/>
                <a:latin typeface="+mn-lt"/>
                <a:ea typeface="+mn-ea"/>
                <a:cs typeface="+mn-cs"/>
              </a:rPr>
              <a:t> e HF, quaisquer que sejam os fluoretos. </a:t>
            </a:r>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13</a:t>
            </a:fld>
            <a:endParaRPr lang="pt-BR"/>
          </a:p>
        </p:txBody>
      </p:sp>
    </p:spTree>
    <p:extLst>
      <p:ext uri="{BB962C8B-B14F-4D97-AF65-F5344CB8AC3E}">
        <p14:creationId xmlns:p14="http://schemas.microsoft.com/office/powerpoint/2010/main" val="1786642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A síntese industrial do UF </a:t>
            </a:r>
            <a:r>
              <a:rPr lang="pt-BR" sz="1200" b="0" i="0" kern="1200" baseline="-25000" dirty="0">
                <a:solidFill>
                  <a:schemeClr val="tx1"/>
                </a:solidFill>
                <a:effectLst/>
                <a:latin typeface="+mn-lt"/>
                <a:ea typeface="+mn-ea"/>
                <a:cs typeface="+mn-cs"/>
              </a:rPr>
              <a:t>6 </a:t>
            </a:r>
            <a:r>
              <a:rPr lang="pt-BR" sz="1200" b="0" i="0" kern="1200" dirty="0">
                <a:solidFill>
                  <a:schemeClr val="tx1"/>
                </a:solidFill>
                <a:effectLst/>
                <a:latin typeface="+mn-lt"/>
                <a:ea typeface="+mn-ea"/>
                <a:cs typeface="+mn-cs"/>
              </a:rPr>
              <a:t>é a </a:t>
            </a:r>
            <a:r>
              <a:rPr lang="pt-BR" sz="1200" b="0" i="0" u="none" strike="noStrike" kern="1200" dirty="0" err="1">
                <a:solidFill>
                  <a:schemeClr val="tx1"/>
                </a:solidFill>
                <a:effectLst/>
                <a:latin typeface="+mn-lt"/>
                <a:ea typeface="+mn-ea"/>
                <a:cs typeface="+mn-cs"/>
                <a:hlinkClick r:id="rId3" tooltip="Saiba mais sobre hidrofluoração nas páginas de tópicos gerados por IA do ScienceDirect"/>
              </a:rPr>
              <a:t>hidrofluoração</a:t>
            </a:r>
            <a:r>
              <a:rPr lang="pt-BR" sz="1200" b="0" i="0" kern="1200" dirty="0">
                <a:solidFill>
                  <a:schemeClr val="tx1"/>
                </a:solidFill>
                <a:effectLst/>
                <a:latin typeface="+mn-lt"/>
                <a:ea typeface="+mn-ea"/>
                <a:cs typeface="+mn-cs"/>
              </a:rPr>
              <a:t> dos concentrados de mineração de urânio através de um processo chamado conversão. Os primeiros objetivos fase para a obtenção de UF</a:t>
            </a:r>
            <a:r>
              <a:rPr lang="pt-BR" sz="1200" b="0" i="0" kern="1200" baseline="-25000" dirty="0">
                <a:solidFill>
                  <a:schemeClr val="tx1"/>
                </a:solidFill>
                <a:effectLst/>
                <a:latin typeface="+mn-lt"/>
                <a:ea typeface="+mn-ea"/>
                <a:cs typeface="+mn-cs"/>
              </a:rPr>
              <a:t>4</a:t>
            </a:r>
            <a:r>
              <a:rPr lang="pt-BR" sz="1200" b="0" i="0" kern="1200" dirty="0">
                <a:solidFill>
                  <a:schemeClr val="tx1"/>
                </a:solidFill>
                <a:effectLst/>
                <a:latin typeface="+mn-lt"/>
                <a:ea typeface="+mn-ea"/>
                <a:cs typeface="+mn-cs"/>
              </a:rPr>
              <a:t> a partir do concentrado de mineração, em seguida, converter este UF</a:t>
            </a:r>
            <a:r>
              <a:rPr lang="pt-BR" sz="1200" b="0" i="0" kern="1200" baseline="-25000" dirty="0">
                <a:solidFill>
                  <a:schemeClr val="tx1"/>
                </a:solidFill>
                <a:effectLst/>
                <a:latin typeface="+mn-lt"/>
                <a:ea typeface="+mn-ea"/>
                <a:cs typeface="+mn-cs"/>
              </a:rPr>
              <a:t>4</a:t>
            </a:r>
            <a:r>
              <a:rPr lang="pt-BR" sz="1200" b="0" i="0" kern="1200" dirty="0">
                <a:solidFill>
                  <a:schemeClr val="tx1"/>
                </a:solidFill>
                <a:effectLst/>
                <a:latin typeface="+mn-lt"/>
                <a:ea typeface="+mn-ea"/>
                <a:cs typeface="+mn-cs"/>
              </a:rPr>
              <a:t> em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 e, finalmente, armazenar UF</a:t>
            </a:r>
            <a:r>
              <a:rPr lang="pt-BR" sz="1200" b="0" i="0" kern="1200" baseline="-25000" dirty="0">
                <a:solidFill>
                  <a:schemeClr val="tx1"/>
                </a:solidFill>
                <a:effectLst/>
                <a:latin typeface="+mn-lt"/>
                <a:ea typeface="+mn-ea"/>
                <a:cs typeface="+mn-cs"/>
              </a:rPr>
              <a:t>6 </a:t>
            </a:r>
            <a:r>
              <a:rPr lang="pt-BR" sz="1200" b="0" i="0" kern="1200" dirty="0">
                <a:solidFill>
                  <a:schemeClr val="tx1"/>
                </a:solidFill>
                <a:effectLst/>
                <a:latin typeface="+mn-lt"/>
                <a:ea typeface="+mn-ea"/>
                <a:cs typeface="+mn-cs"/>
              </a:rPr>
              <a:t>antes da sua utilização no processo de enriquecimento.</a:t>
            </a:r>
          </a:p>
          <a:p>
            <a:r>
              <a:rPr lang="pt-BR" sz="1200" b="0" i="0" kern="1200" dirty="0">
                <a:solidFill>
                  <a:schemeClr val="tx1"/>
                </a:solidFill>
                <a:effectLst/>
                <a:latin typeface="+mn-lt"/>
                <a:ea typeface="+mn-ea"/>
                <a:cs typeface="+mn-cs"/>
              </a:rPr>
              <a:t>Durante esses estágios, os </a:t>
            </a:r>
            <a:r>
              <a:rPr lang="pt-BR" sz="1200" b="0" i="0" u="none" strike="noStrike" kern="1200" dirty="0">
                <a:solidFill>
                  <a:schemeClr val="tx1"/>
                </a:solidFill>
                <a:effectLst/>
                <a:latin typeface="+mn-lt"/>
                <a:ea typeface="+mn-ea"/>
                <a:cs typeface="+mn-cs"/>
                <a:hlinkClick r:id="rId4" tooltip="Saiba mais sobre o composto de urânio nas páginas dos tópicos gerados pela IA da ScienceDirect"/>
              </a:rPr>
              <a:t>compostos de urânio</a:t>
            </a:r>
            <a:r>
              <a:rPr lang="pt-BR" sz="1200" b="0" i="0" kern="1200" dirty="0">
                <a:solidFill>
                  <a:schemeClr val="tx1"/>
                </a:solidFill>
                <a:effectLst/>
                <a:latin typeface="+mn-lt"/>
                <a:ea typeface="+mn-ea"/>
                <a:cs typeface="+mn-cs"/>
              </a:rPr>
              <a:t> irão interagir com diferentes revestimentos metálicos dos fornos de</a:t>
            </a:r>
            <a:r>
              <a:rPr lang="pt-BR" sz="1200" b="0" i="0" u="none" strike="noStrike" kern="1200" dirty="0">
                <a:solidFill>
                  <a:schemeClr val="tx1"/>
                </a:solidFill>
                <a:effectLst/>
                <a:latin typeface="+mn-lt"/>
                <a:ea typeface="+mn-ea"/>
                <a:cs typeface="+mn-cs"/>
                <a:hlinkClick r:id="rId5" tooltip="Saiba mais sobre a fluoração nas páginas de tópicos gerados por IA do ScienceDirect"/>
              </a:rPr>
              <a:t> fluoração </a:t>
            </a:r>
            <a:r>
              <a:rPr lang="pt-BR" sz="1200" b="0" i="0" kern="1200" dirty="0">
                <a:solidFill>
                  <a:schemeClr val="tx1"/>
                </a:solidFill>
                <a:effectLst/>
                <a:latin typeface="+mn-lt"/>
                <a:ea typeface="+mn-ea"/>
                <a:cs typeface="+mn-cs"/>
              </a:rPr>
              <a:t>, a tubulação no local industrial e as paredes dos recipientes. Vários tipos de interações metálicas devem ser levados em consideração: o </a:t>
            </a:r>
            <a:r>
              <a:rPr lang="pt-BR" sz="1200" b="0" i="0" u="none" strike="noStrike" kern="1200" dirty="0" err="1">
                <a:solidFill>
                  <a:schemeClr val="tx1"/>
                </a:solidFill>
                <a:effectLst/>
                <a:latin typeface="+mn-lt"/>
                <a:ea typeface="+mn-ea"/>
                <a:cs typeface="+mn-cs"/>
                <a:hlinkClick r:id="rId6" tooltip="Saiba mais sobre o Cuproníquel nas páginas dos tópicos gerados por IA do ScienceDirect"/>
              </a:rPr>
              <a:t>cuproníquel</a:t>
            </a:r>
            <a:r>
              <a:rPr lang="pt-BR" sz="1200" b="0" i="0" kern="1200" dirty="0">
                <a:solidFill>
                  <a:schemeClr val="tx1"/>
                </a:solidFill>
                <a:effectLst/>
                <a:latin typeface="+mn-lt"/>
                <a:ea typeface="+mn-ea"/>
                <a:cs typeface="+mn-cs"/>
              </a:rPr>
              <a:t> </a:t>
            </a:r>
            <a:r>
              <a:rPr lang="pt-BR" sz="1200" b="0" i="0" u="none" strike="noStrike" kern="1200" dirty="0" err="1">
                <a:solidFill>
                  <a:schemeClr val="tx1"/>
                </a:solidFill>
                <a:effectLst/>
                <a:latin typeface="+mn-lt"/>
                <a:ea typeface="+mn-ea"/>
                <a:cs typeface="+mn-cs"/>
                <a:hlinkClick r:id="rId7" tooltip="Saiba mais sobre o Monel nas páginas de tópicos gerados pela IA do ScienceDirect"/>
              </a:rPr>
              <a:t>Monel</a:t>
            </a:r>
            <a:r>
              <a:rPr lang="pt-BR" sz="1200" b="0" i="0" kern="1200" dirty="0" err="1">
                <a:solidFill>
                  <a:schemeClr val="tx1"/>
                </a:solidFill>
                <a:effectLst/>
                <a:latin typeface="+mn-lt"/>
                <a:ea typeface="+mn-ea"/>
                <a:cs typeface="+mn-cs"/>
              </a:rPr>
              <a:t>fornos</a:t>
            </a:r>
            <a:r>
              <a:rPr lang="pt-BR" sz="1200" b="0" i="0" kern="1200" dirty="0">
                <a:solidFill>
                  <a:schemeClr val="tx1"/>
                </a:solidFill>
                <a:effectLst/>
                <a:latin typeface="+mn-lt"/>
                <a:ea typeface="+mn-ea"/>
                <a:cs typeface="+mn-cs"/>
              </a:rPr>
              <a:t> de fluoração e os diferentes tipos de aço da tubulação. Dada a ampla gama de temperaturas em que os compostos de urânio são tratados, os materiais estruturais da </a:t>
            </a:r>
            <a:r>
              <a:rPr lang="pt-BR" sz="1200" b="0" i="0" kern="1200" dirty="0" err="1">
                <a:solidFill>
                  <a:schemeClr val="tx1"/>
                </a:solidFill>
                <a:effectLst/>
                <a:latin typeface="+mn-lt"/>
                <a:ea typeface="+mn-ea"/>
                <a:cs typeface="+mn-cs"/>
              </a:rPr>
              <a:t>Comurhex</a:t>
            </a:r>
            <a:r>
              <a:rPr lang="pt-BR" sz="1200" b="0" i="0" kern="1200" dirty="0">
                <a:solidFill>
                  <a:schemeClr val="tx1"/>
                </a:solidFill>
                <a:effectLst/>
                <a:latin typeface="+mn-lt"/>
                <a:ea typeface="+mn-ea"/>
                <a:cs typeface="+mn-cs"/>
              </a:rPr>
              <a:t>, a planta de conversão industrial da AREVA, são submetidos a </a:t>
            </a:r>
            <a:r>
              <a:rPr lang="pt-BR" sz="1200" b="0" i="0" u="none" strike="noStrike" kern="1200" dirty="0">
                <a:solidFill>
                  <a:schemeClr val="tx1"/>
                </a:solidFill>
                <a:effectLst/>
                <a:latin typeface="+mn-lt"/>
                <a:ea typeface="+mn-ea"/>
                <a:cs typeface="+mn-cs"/>
                <a:hlinkClick r:id="rId8" tooltip="Saiba mais sobre o hexafluoreto de urânio nas páginas de tópicos geradas pela IA da ScienceDirect"/>
              </a:rPr>
              <a:t>hexafluoreto de urânio</a:t>
            </a:r>
            <a:r>
              <a:rPr lang="pt-BR" sz="1200" b="0" i="0" kern="1200" dirty="0">
                <a:solidFill>
                  <a:schemeClr val="tx1"/>
                </a:solidFill>
                <a:effectLst/>
                <a:latin typeface="+mn-lt"/>
                <a:ea typeface="+mn-ea"/>
                <a:cs typeface="+mn-cs"/>
              </a:rPr>
              <a:t> líquido, sólido e gasoso . Embora tenha sido demonstrado que o UF</a:t>
            </a:r>
            <a:r>
              <a:rPr lang="pt-BR" sz="1200" b="0" i="0" kern="1200" baseline="-25000" dirty="0">
                <a:solidFill>
                  <a:schemeClr val="tx1"/>
                </a:solidFill>
                <a:effectLst/>
                <a:latin typeface="+mn-lt"/>
                <a:ea typeface="+mn-ea"/>
                <a:cs typeface="+mn-cs"/>
              </a:rPr>
              <a:t> 6 </a:t>
            </a:r>
            <a:r>
              <a:rPr lang="pt-BR" sz="1200" b="0" i="0" kern="1200" dirty="0">
                <a:solidFill>
                  <a:schemeClr val="tx1"/>
                </a:solidFill>
                <a:effectLst/>
                <a:latin typeface="+mn-lt"/>
                <a:ea typeface="+mn-ea"/>
                <a:cs typeface="+mn-cs"/>
              </a:rPr>
              <a:t>é altamente reativo com cerâmicas ou compostos orgânicos, os diferentes tipos de aço industrial e ligas de </a:t>
            </a:r>
            <a:r>
              <a:rPr lang="pt-BR" sz="1200" b="0" i="0" kern="1200" dirty="0" err="1">
                <a:solidFill>
                  <a:schemeClr val="tx1"/>
                </a:solidFill>
                <a:effectLst/>
                <a:latin typeface="+mn-lt"/>
                <a:ea typeface="+mn-ea"/>
                <a:cs typeface="+mn-cs"/>
              </a:rPr>
              <a:t>cuproníquel</a:t>
            </a:r>
            <a:r>
              <a:rPr lang="pt-BR" sz="1200" b="0" i="0" kern="1200" dirty="0">
                <a:solidFill>
                  <a:schemeClr val="tx1"/>
                </a:solidFill>
                <a:effectLst/>
                <a:latin typeface="+mn-lt"/>
                <a:ea typeface="+mn-ea"/>
                <a:cs typeface="+mn-cs"/>
              </a:rPr>
              <a:t> adaptados para aparelhos industriais devido ao seu custo e propriedades mecânicas ainda serão eventualmente corroídos. Quantidades vestigiais de produtos de corrosão podem ser encontradas no líquido UF</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e essa poluição indesejada pode implicar em um desvio significativo da norma da Sociedade Americana de Testes e Materiais (ASTM) e gerar uma rejeição no produto final.</a:t>
            </a:r>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14</a:t>
            </a:fld>
            <a:endParaRPr lang="pt-BR"/>
          </a:p>
        </p:txBody>
      </p:sp>
    </p:spTree>
    <p:extLst>
      <p:ext uri="{BB962C8B-B14F-4D97-AF65-F5344CB8AC3E}">
        <p14:creationId xmlns:p14="http://schemas.microsoft.com/office/powerpoint/2010/main" val="3871559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Os primeiros estudos concentraram-se nas ligas de </a:t>
            </a:r>
            <a:r>
              <a:rPr lang="pt-BR" sz="1200" b="0" i="0" kern="1200" dirty="0" err="1">
                <a:solidFill>
                  <a:schemeClr val="tx1"/>
                </a:solidFill>
                <a:effectLst/>
                <a:latin typeface="+mn-lt"/>
                <a:ea typeface="+mn-ea"/>
                <a:cs typeface="+mn-cs"/>
              </a:rPr>
              <a:t>cuproníquel</a:t>
            </a:r>
            <a:r>
              <a:rPr lang="pt-BR" sz="1200" b="0" i="0" kern="1200" dirty="0">
                <a:solidFill>
                  <a:schemeClr val="tx1"/>
                </a:solidFill>
                <a:effectLst/>
                <a:latin typeface="+mn-lt"/>
                <a:ea typeface="+mn-ea"/>
                <a:cs typeface="+mn-cs"/>
              </a:rPr>
              <a:t>, particularmente </a:t>
            </a:r>
            <a:r>
              <a:rPr lang="pt-BR" sz="1200" b="0" i="0" kern="1200" dirty="0" err="1">
                <a:solidFill>
                  <a:schemeClr val="tx1"/>
                </a:solidFill>
                <a:effectLst/>
                <a:latin typeface="+mn-lt"/>
                <a:ea typeface="+mn-ea"/>
                <a:cs typeface="+mn-cs"/>
              </a:rPr>
              <a:t>Monel</a:t>
            </a:r>
            <a:r>
              <a:rPr lang="pt-BR" sz="1200" b="0" i="0" kern="1200" dirty="0">
                <a:solidFill>
                  <a:schemeClr val="tx1"/>
                </a:solidFill>
                <a:effectLst/>
                <a:latin typeface="+mn-lt"/>
                <a:ea typeface="+mn-ea"/>
                <a:cs typeface="+mn-cs"/>
              </a:rPr>
              <a:t>; visavam entender a corrosão dos fornos durante a </a:t>
            </a:r>
            <a:r>
              <a:rPr lang="pt-BR" sz="1200" b="0" i="0" kern="1200" dirty="0" err="1">
                <a:solidFill>
                  <a:schemeClr val="tx1"/>
                </a:solidFill>
                <a:effectLst/>
                <a:latin typeface="+mn-lt"/>
                <a:ea typeface="+mn-ea"/>
                <a:cs typeface="+mn-cs"/>
              </a:rPr>
              <a:t>hidrofluoração</a:t>
            </a:r>
            <a:r>
              <a:rPr lang="pt-BR" sz="1200" b="0" i="0" kern="1200" dirty="0">
                <a:solidFill>
                  <a:schemeClr val="tx1"/>
                </a:solidFill>
                <a:effectLst/>
                <a:latin typeface="+mn-lt"/>
                <a:ea typeface="+mn-ea"/>
                <a:cs typeface="+mn-cs"/>
              </a:rPr>
              <a:t> dos concentrados de mineração de urânio tratados. Os estudos foram conduzidos em amostras padronizadas de níquel ou </a:t>
            </a:r>
            <a:r>
              <a:rPr lang="pt-BR" sz="1200" b="0" i="0" kern="1200" dirty="0" err="1">
                <a:solidFill>
                  <a:schemeClr val="tx1"/>
                </a:solidFill>
                <a:effectLst/>
                <a:latin typeface="+mn-lt"/>
                <a:ea typeface="+mn-ea"/>
                <a:cs typeface="+mn-cs"/>
              </a:rPr>
              <a:t>Monel</a:t>
            </a:r>
            <a:r>
              <a:rPr lang="pt-BR" sz="1200" b="0" i="0" kern="1200" dirty="0">
                <a:solidFill>
                  <a:schemeClr val="tx1"/>
                </a:solidFill>
                <a:effectLst/>
                <a:latin typeface="+mn-lt"/>
                <a:ea typeface="+mn-ea"/>
                <a:cs typeface="+mn-cs"/>
              </a:rPr>
              <a:t>, com ênfase no papel da </a:t>
            </a:r>
            <a:r>
              <a:rPr lang="pt-BR" sz="1200" b="0" i="0" u="none" strike="noStrike" kern="1200" dirty="0">
                <a:solidFill>
                  <a:schemeClr val="tx1"/>
                </a:solidFill>
                <a:effectLst/>
                <a:latin typeface="+mn-lt"/>
                <a:ea typeface="+mn-ea"/>
                <a:cs typeface="+mn-cs"/>
                <a:hlinkClick r:id="rId3" tooltip="Saiba mais sobre a passivação química nas páginas de tópicos gerados por IA da ScienceDirect"/>
              </a:rPr>
              <a:t>passivação</a:t>
            </a:r>
            <a:r>
              <a:rPr lang="pt-BR" sz="1200" b="0" i="0" kern="1200" dirty="0">
                <a:solidFill>
                  <a:schemeClr val="tx1"/>
                </a:solidFill>
                <a:effectLst/>
                <a:latin typeface="+mn-lt"/>
                <a:ea typeface="+mn-ea"/>
                <a:cs typeface="+mn-cs"/>
              </a:rPr>
              <a:t> . Os resultados provaram uma resistência muito maior ao ataque de </a:t>
            </a:r>
            <a:r>
              <a:rPr lang="pt-BR" sz="1200" b="0" i="0" u="none" strike="noStrike" kern="1200" dirty="0">
                <a:solidFill>
                  <a:schemeClr val="tx1"/>
                </a:solidFill>
                <a:effectLst/>
                <a:latin typeface="+mn-lt"/>
                <a:ea typeface="+mn-ea"/>
                <a:cs typeface="+mn-cs"/>
                <a:hlinkClick r:id="rId4" tooltip="Saiba mais sobre o átomo de flúor nas páginas de tópicos gerados por IA do ScienceDirect"/>
              </a:rPr>
              <a:t>flúor </a:t>
            </a:r>
            <a:r>
              <a:rPr lang="pt-BR" sz="1200" b="0" i="0" kern="1200" dirty="0">
                <a:solidFill>
                  <a:schemeClr val="tx1"/>
                </a:solidFill>
                <a:effectLst/>
                <a:latin typeface="+mn-lt"/>
                <a:ea typeface="+mn-ea"/>
                <a:cs typeface="+mn-cs"/>
              </a:rPr>
              <a:t>gasoso após passivação a alta temperatura. A corrosão do UF </a:t>
            </a:r>
            <a:r>
              <a:rPr lang="pt-BR" sz="1200" b="0" i="0" kern="1200" baseline="-25000" dirty="0">
                <a:solidFill>
                  <a:schemeClr val="tx1"/>
                </a:solidFill>
                <a:effectLst/>
                <a:latin typeface="+mn-lt"/>
                <a:ea typeface="+mn-ea"/>
                <a:cs typeface="+mn-cs"/>
              </a:rPr>
              <a:t>6 </a:t>
            </a:r>
            <a:r>
              <a:rPr lang="pt-BR" sz="1200" b="0" i="0" kern="1200" dirty="0">
                <a:solidFill>
                  <a:schemeClr val="tx1"/>
                </a:solidFill>
                <a:effectLst/>
                <a:latin typeface="+mn-lt"/>
                <a:ea typeface="+mn-ea"/>
                <a:cs typeface="+mn-cs"/>
              </a:rPr>
              <a:t>foi então realizada em amostras passivadas. Os resultados mostram a formação de cristais de </a:t>
            </a:r>
            <a:r>
              <a:rPr lang="pt-BR" sz="1200" b="0" i="0" u="none" strike="noStrike" kern="1200" dirty="0">
                <a:solidFill>
                  <a:schemeClr val="tx1"/>
                </a:solidFill>
                <a:effectLst/>
                <a:latin typeface="+mn-lt"/>
                <a:ea typeface="+mn-ea"/>
                <a:cs typeface="+mn-cs"/>
                <a:hlinkClick r:id="rId5" tooltip="Saiba mais sobre o fluoreto nas páginas de tópicos gerados por IA do ScienceDirect"/>
              </a:rPr>
              <a:t>fluoreto</a:t>
            </a:r>
            <a:r>
              <a:rPr lang="pt-BR" sz="1200" b="0" i="0" kern="1200" dirty="0">
                <a:solidFill>
                  <a:schemeClr val="tx1"/>
                </a:solidFill>
                <a:effectLst/>
                <a:latin typeface="+mn-lt"/>
                <a:ea typeface="+mn-ea"/>
                <a:cs typeface="+mn-cs"/>
              </a:rPr>
              <a:t> de urânio , identificados como principalmente UF </a:t>
            </a:r>
            <a:r>
              <a:rPr lang="pt-BR" sz="1200" b="0" i="0" kern="1200" baseline="-25000" dirty="0">
                <a:solidFill>
                  <a:schemeClr val="tx1"/>
                </a:solidFill>
                <a:effectLst/>
                <a:latin typeface="+mn-lt"/>
                <a:ea typeface="+mn-ea"/>
                <a:cs typeface="+mn-cs"/>
              </a:rPr>
              <a:t>4</a:t>
            </a:r>
            <a:r>
              <a:rPr lang="pt-BR" sz="1200" b="0" i="0" kern="1200" dirty="0">
                <a:solidFill>
                  <a:schemeClr val="tx1"/>
                </a:solidFill>
                <a:effectLst/>
                <a:latin typeface="+mn-lt"/>
                <a:ea typeface="+mn-ea"/>
                <a:cs typeface="+mn-cs"/>
              </a:rPr>
              <a:t> . Os cristais crescem sobre </a:t>
            </a:r>
            <a:r>
              <a:rPr lang="pt-BR" sz="1200" b="0" i="0" kern="1200" dirty="0" err="1">
                <a:solidFill>
                  <a:schemeClr val="tx1"/>
                </a:solidFill>
                <a:effectLst/>
                <a:latin typeface="+mn-lt"/>
                <a:ea typeface="+mn-ea"/>
                <a:cs typeface="+mn-cs"/>
              </a:rPr>
              <a:t>umacamada</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deNiF</a:t>
            </a:r>
            <a:r>
              <a:rPr lang="pt-BR" sz="1200" b="0" i="0" kern="1200" baseline="-25000" dirty="0">
                <a:solidFill>
                  <a:schemeClr val="tx1"/>
                </a:solidFill>
                <a:effectLst/>
                <a:latin typeface="+mn-lt"/>
                <a:ea typeface="+mn-ea"/>
                <a:cs typeface="+mn-cs"/>
              </a:rPr>
              <a:t> 2</a:t>
            </a:r>
            <a:r>
              <a:rPr lang="pt-BR" sz="1200" b="0" i="0" kern="1200" dirty="0">
                <a:solidFill>
                  <a:schemeClr val="tx1"/>
                </a:solidFill>
                <a:effectLst/>
                <a:latin typeface="+mn-lt"/>
                <a:ea typeface="+mn-ea"/>
                <a:cs typeface="+mn-cs"/>
              </a:rPr>
              <a:t> , que é compacta para amostras passivadas, mas frágil e porosa de outra forma (</a:t>
            </a:r>
            <a:r>
              <a:rPr lang="pt-BR" sz="1200" b="0" i="0" u="none" strike="noStrike" kern="1200" dirty="0">
                <a:solidFill>
                  <a:schemeClr val="tx1"/>
                </a:solidFill>
                <a:effectLst/>
                <a:latin typeface="+mn-lt"/>
                <a:ea typeface="+mn-ea"/>
                <a:cs typeface="+mn-cs"/>
                <a:hlinkClick r:id="rId6"/>
              </a:rPr>
              <a:t> Fig. 6</a:t>
            </a:r>
            <a:r>
              <a:rPr lang="pt-BR" sz="1200" b="0" i="0" kern="1200" dirty="0">
                <a:solidFill>
                  <a:schemeClr val="tx1"/>
                </a:solidFill>
                <a:effectLst/>
                <a:latin typeface="+mn-lt"/>
                <a:ea typeface="+mn-ea"/>
                <a:cs typeface="+mn-cs"/>
              </a:rPr>
              <a:t>) A camada de </a:t>
            </a:r>
            <a:r>
              <a:rPr lang="pt-BR" sz="1200" b="0" i="0" kern="1200" dirty="0" err="1">
                <a:solidFill>
                  <a:schemeClr val="tx1"/>
                </a:solidFill>
                <a:effectLst/>
                <a:latin typeface="+mn-lt"/>
                <a:ea typeface="+mn-ea"/>
                <a:cs typeface="+mn-cs"/>
              </a:rPr>
              <a:t>NiF</a:t>
            </a:r>
            <a:r>
              <a:rPr lang="pt-BR" sz="1200" b="0" i="0" kern="1200" dirty="0">
                <a:solidFill>
                  <a:schemeClr val="tx1"/>
                </a:solidFill>
                <a:effectLst/>
                <a:latin typeface="+mn-lt"/>
                <a:ea typeface="+mn-ea"/>
                <a:cs typeface="+mn-cs"/>
              </a:rPr>
              <a:t> </a:t>
            </a:r>
            <a:r>
              <a:rPr lang="pt-BR" sz="1200" b="0" i="0" kern="1200" baseline="-25000" dirty="0">
                <a:solidFill>
                  <a:schemeClr val="tx1"/>
                </a:solidFill>
                <a:effectLst/>
                <a:latin typeface="+mn-lt"/>
                <a:ea typeface="+mn-ea"/>
                <a:cs typeface="+mn-cs"/>
              </a:rPr>
              <a:t>2</a:t>
            </a:r>
            <a:r>
              <a:rPr lang="pt-BR" sz="1200" b="0" i="0" kern="1200" dirty="0">
                <a:solidFill>
                  <a:schemeClr val="tx1"/>
                </a:solidFill>
                <a:effectLst/>
                <a:latin typeface="+mn-lt"/>
                <a:ea typeface="+mn-ea"/>
                <a:cs typeface="+mn-cs"/>
              </a:rPr>
              <a:t> fica sobre uma superfície rica em cobre das amostras. Um mecanismo proposto para a corrosão </a:t>
            </a:r>
            <a:r>
              <a:rPr lang="pt-BR" sz="1200" b="0" i="0" kern="1200" dirty="0" err="1">
                <a:solidFill>
                  <a:schemeClr val="tx1"/>
                </a:solidFill>
                <a:effectLst/>
                <a:latin typeface="+mn-lt"/>
                <a:ea typeface="+mn-ea"/>
                <a:cs typeface="+mn-cs"/>
              </a:rPr>
              <a:t>Monel</a:t>
            </a:r>
            <a:r>
              <a:rPr lang="pt-BR" sz="1200" b="0" i="0" kern="1200" dirty="0">
                <a:solidFill>
                  <a:schemeClr val="tx1"/>
                </a:solidFill>
                <a:effectLst/>
                <a:latin typeface="+mn-lt"/>
                <a:ea typeface="+mn-ea"/>
                <a:cs typeface="+mn-cs"/>
              </a:rPr>
              <a:t> foi desenvolvido. Com ligas de </a:t>
            </a:r>
            <a:r>
              <a:rPr lang="pt-BR" sz="1200" b="0" i="0" kern="1200" dirty="0" err="1">
                <a:solidFill>
                  <a:schemeClr val="tx1"/>
                </a:solidFill>
                <a:effectLst/>
                <a:latin typeface="+mn-lt"/>
                <a:ea typeface="+mn-ea"/>
                <a:cs typeface="+mn-cs"/>
              </a:rPr>
              <a:t>cuproníquel</a:t>
            </a:r>
            <a:r>
              <a:rPr lang="pt-BR" sz="1200" b="0" i="0" kern="1200" dirty="0">
                <a:solidFill>
                  <a:schemeClr val="tx1"/>
                </a:solidFill>
                <a:effectLst/>
                <a:latin typeface="+mn-lt"/>
                <a:ea typeface="+mn-ea"/>
                <a:cs typeface="+mn-cs"/>
              </a:rPr>
              <a:t> não passivadas, 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reagirá com </a:t>
            </a:r>
            <a:r>
              <a:rPr lang="pt-BR" sz="1200" b="0" i="0" kern="1200" dirty="0" err="1">
                <a:solidFill>
                  <a:schemeClr val="tx1"/>
                </a:solidFill>
                <a:effectLst/>
                <a:latin typeface="+mn-lt"/>
                <a:ea typeface="+mn-ea"/>
                <a:cs typeface="+mn-cs"/>
              </a:rPr>
              <a:t>Ni</a:t>
            </a:r>
            <a:r>
              <a:rPr lang="pt-BR" sz="1200" b="0" i="0" kern="1200" dirty="0">
                <a:solidFill>
                  <a:schemeClr val="tx1"/>
                </a:solidFill>
                <a:effectLst/>
                <a:latin typeface="+mn-lt"/>
                <a:ea typeface="+mn-ea"/>
                <a:cs typeface="+mn-cs"/>
              </a:rPr>
              <a:t> e Cu na superfície para formar as espécies correspondentes de fluoreto. Embora a possibilidade de formação de (</a:t>
            </a:r>
            <a:r>
              <a:rPr lang="pt-BR" sz="1200" b="0" i="0" kern="1200" dirty="0" err="1">
                <a:solidFill>
                  <a:schemeClr val="tx1"/>
                </a:solidFill>
                <a:effectLst/>
                <a:latin typeface="+mn-lt"/>
                <a:ea typeface="+mn-ea"/>
                <a:cs typeface="+mn-cs"/>
              </a:rPr>
              <a:t>NiF</a:t>
            </a:r>
            <a:r>
              <a:rPr lang="pt-BR" sz="1200" b="0" i="0" kern="1200" dirty="0">
                <a:solidFill>
                  <a:schemeClr val="tx1"/>
                </a:solidFill>
                <a:effectLst/>
                <a:latin typeface="+mn-lt"/>
                <a:ea typeface="+mn-ea"/>
                <a:cs typeface="+mn-cs"/>
              </a:rPr>
              <a:t> </a:t>
            </a:r>
            <a:r>
              <a:rPr lang="pt-BR" sz="1200" b="0" i="0" kern="1200" baseline="-25000" dirty="0">
                <a:solidFill>
                  <a:schemeClr val="tx1"/>
                </a:solidFill>
                <a:effectLst/>
                <a:latin typeface="+mn-lt"/>
                <a:ea typeface="+mn-ea"/>
                <a:cs typeface="+mn-cs"/>
              </a:rPr>
              <a:t>2</a:t>
            </a:r>
            <a:r>
              <a:rPr lang="pt-BR" sz="1200" b="0" i="0" kern="1200" dirty="0">
                <a:solidFill>
                  <a:schemeClr val="tx1"/>
                </a:solidFill>
                <a:effectLst/>
                <a:latin typeface="+mn-lt"/>
                <a:ea typeface="+mn-ea"/>
                <a:cs typeface="+mn-cs"/>
              </a:rPr>
              <a:t> ) </a:t>
            </a:r>
            <a:r>
              <a:rPr lang="pt-BR" sz="1200" b="0" i="1" kern="1200" baseline="-25000" dirty="0">
                <a:solidFill>
                  <a:schemeClr val="tx1"/>
                </a:solidFill>
                <a:effectLst/>
                <a:latin typeface="+mn-lt"/>
                <a:ea typeface="+mn-ea"/>
                <a:cs typeface="+mn-cs"/>
              </a:rPr>
              <a:t>x</a:t>
            </a:r>
            <a:r>
              <a:rPr lang="pt-BR" sz="1200" b="0" i="0" kern="1200" dirty="0">
                <a:solidFill>
                  <a:schemeClr val="tx1"/>
                </a:solidFill>
                <a:effectLst/>
                <a:latin typeface="+mn-lt"/>
                <a:ea typeface="+mn-ea"/>
                <a:cs typeface="+mn-cs"/>
              </a:rPr>
              <a:t>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 </a:t>
            </a:r>
            <a:r>
              <a:rPr lang="pt-BR" sz="1200" b="0" i="1" kern="1200" baseline="-25000" dirty="0">
                <a:solidFill>
                  <a:schemeClr val="tx1"/>
                </a:solidFill>
                <a:effectLst/>
                <a:latin typeface="+mn-lt"/>
                <a:ea typeface="+mn-ea"/>
                <a:cs typeface="+mn-cs"/>
              </a:rPr>
              <a:t>y</a:t>
            </a:r>
            <a:r>
              <a:rPr lang="pt-BR" sz="1200" b="0" i="0" kern="1200" dirty="0">
                <a:solidFill>
                  <a:schemeClr val="tx1"/>
                </a:solidFill>
                <a:effectLst/>
                <a:latin typeface="+mn-lt"/>
                <a:ea typeface="+mn-ea"/>
                <a:cs typeface="+mn-cs"/>
              </a:rPr>
              <a:t> possa ser proposta, é provável que uma espécie de fluoreto de níquel ou urânio tenha um papel na formação de uma camada quebrável </a:t>
            </a:r>
            <a:r>
              <a:rPr lang="pt-BR" sz="1200" b="0" i="0" kern="1200" baseline="-25000" dirty="0">
                <a:solidFill>
                  <a:schemeClr val="tx1"/>
                </a:solidFill>
                <a:effectLst/>
                <a:latin typeface="+mn-lt"/>
                <a:ea typeface="+mn-ea"/>
                <a:cs typeface="+mn-cs"/>
              </a:rPr>
              <a:t>de</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NiF</a:t>
            </a:r>
            <a:r>
              <a:rPr lang="pt-BR" sz="1200" b="0" i="0" kern="1200" dirty="0">
                <a:solidFill>
                  <a:schemeClr val="tx1"/>
                </a:solidFill>
                <a:effectLst/>
                <a:latin typeface="+mn-lt"/>
                <a:ea typeface="+mn-ea"/>
                <a:cs typeface="+mn-cs"/>
              </a:rPr>
              <a:t> </a:t>
            </a:r>
            <a:r>
              <a:rPr lang="pt-BR" sz="1200" b="0" i="0" kern="1200" baseline="-25000" dirty="0">
                <a:solidFill>
                  <a:schemeClr val="tx1"/>
                </a:solidFill>
                <a:effectLst/>
                <a:latin typeface="+mn-lt"/>
                <a:ea typeface="+mn-ea"/>
                <a:cs typeface="+mn-cs"/>
              </a:rPr>
              <a:t>2</a:t>
            </a:r>
            <a:r>
              <a:rPr lang="pt-BR" sz="1200" b="0" i="0" kern="1200" dirty="0">
                <a:solidFill>
                  <a:schemeClr val="tx1"/>
                </a:solidFill>
                <a:effectLst/>
                <a:latin typeface="+mn-lt"/>
                <a:ea typeface="+mn-ea"/>
                <a:cs typeface="+mn-cs"/>
              </a:rPr>
              <a:t> . O cobre, por outro lado, formaria um complexo altamente volátil, instável no meio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 que é facilmente transportado. UF gasoso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pode difundir através da camada porosa de fluoreto de níquel para corroer continuamente a amostra. No entanto, no caso de uma amostra passivada, um </a:t>
            </a:r>
            <a:r>
              <a:rPr lang="pt-BR" sz="1200" b="0" i="0" kern="1200" dirty="0" err="1">
                <a:solidFill>
                  <a:schemeClr val="tx1"/>
                </a:solidFill>
                <a:effectLst/>
                <a:latin typeface="+mn-lt"/>
                <a:ea typeface="+mn-ea"/>
                <a:cs typeface="+mn-cs"/>
              </a:rPr>
              <a:t>NiF</a:t>
            </a:r>
            <a:r>
              <a:rPr lang="pt-BR" sz="1200" b="0" i="0" kern="1200" dirty="0">
                <a:solidFill>
                  <a:schemeClr val="tx1"/>
                </a:solidFill>
                <a:effectLst/>
                <a:latin typeface="+mn-lt"/>
                <a:ea typeface="+mn-ea"/>
                <a:cs typeface="+mn-cs"/>
              </a:rPr>
              <a:t> </a:t>
            </a:r>
            <a:r>
              <a:rPr lang="pt-BR" sz="1200" b="0" i="0" kern="1200" baseline="-25000" dirty="0">
                <a:solidFill>
                  <a:schemeClr val="tx1"/>
                </a:solidFill>
                <a:effectLst/>
                <a:latin typeface="+mn-lt"/>
                <a:ea typeface="+mn-ea"/>
                <a:cs typeface="+mn-cs"/>
              </a:rPr>
              <a:t>2</a:t>
            </a:r>
            <a:r>
              <a:rPr lang="pt-BR" sz="1200" b="0" i="0" kern="1200" dirty="0">
                <a:solidFill>
                  <a:schemeClr val="tx1"/>
                </a:solidFill>
                <a:effectLst/>
                <a:latin typeface="+mn-lt"/>
                <a:ea typeface="+mn-ea"/>
                <a:cs typeface="+mn-cs"/>
              </a:rPr>
              <a:t> compacto atua como uma barreira de proteção ao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e retarda consideravelmente qualquer difusão das espécies gasosas para iniciar a corrosão no material do núcleo.</a:t>
            </a:r>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15</a:t>
            </a:fld>
            <a:endParaRPr lang="pt-BR"/>
          </a:p>
        </p:txBody>
      </p:sp>
    </p:spTree>
    <p:extLst>
      <p:ext uri="{BB962C8B-B14F-4D97-AF65-F5344CB8AC3E}">
        <p14:creationId xmlns:p14="http://schemas.microsoft.com/office/powerpoint/2010/main" val="1623142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Embora um mecanismo tenha sido proposto para as ligas de </a:t>
            </a:r>
            <a:r>
              <a:rPr lang="pt-BR" sz="1200" b="0" i="0" kern="1200" dirty="0" err="1">
                <a:solidFill>
                  <a:schemeClr val="tx1"/>
                </a:solidFill>
                <a:effectLst/>
                <a:latin typeface="+mn-lt"/>
                <a:ea typeface="+mn-ea"/>
                <a:cs typeface="+mn-cs"/>
              </a:rPr>
              <a:t>cuproníquel</a:t>
            </a:r>
            <a:r>
              <a:rPr lang="pt-BR" sz="1200" b="0" i="0" kern="1200" dirty="0">
                <a:solidFill>
                  <a:schemeClr val="tx1"/>
                </a:solidFill>
                <a:effectLst/>
                <a:latin typeface="+mn-lt"/>
                <a:ea typeface="+mn-ea"/>
                <a:cs typeface="+mn-cs"/>
              </a:rPr>
              <a:t>, o estudo das </a:t>
            </a:r>
            <a:r>
              <a:rPr lang="pt-BR" sz="1200" b="0" i="0" u="none" strike="noStrike" kern="1200" dirty="0">
                <a:solidFill>
                  <a:schemeClr val="tx1"/>
                </a:solidFill>
                <a:effectLst/>
                <a:latin typeface="+mn-lt"/>
                <a:ea typeface="+mn-ea"/>
                <a:cs typeface="+mn-cs"/>
                <a:hlinkClick r:id="rId3" tooltip="Saiba mais sobre o Alloy Steel nas páginas de tópicos gerados por IA da ScienceDirect"/>
              </a:rPr>
              <a:t>ligas de aço</a:t>
            </a:r>
            <a:r>
              <a:rPr lang="pt-BR" sz="1200" b="0" i="0" kern="1200" dirty="0">
                <a:solidFill>
                  <a:schemeClr val="tx1"/>
                </a:solidFill>
                <a:effectLst/>
                <a:latin typeface="+mn-lt"/>
                <a:ea typeface="+mn-ea"/>
                <a:cs typeface="+mn-cs"/>
              </a:rPr>
              <a:t> industriais provou estar sujeito a um número muito alto de variáveis ​​em jogo. A presença de </a:t>
            </a:r>
            <a:r>
              <a:rPr lang="pt-BR" sz="1200" b="0" i="0" kern="1200" dirty="0" err="1">
                <a:solidFill>
                  <a:schemeClr val="tx1"/>
                </a:solidFill>
                <a:effectLst/>
                <a:latin typeface="+mn-lt"/>
                <a:ea typeface="+mn-ea"/>
                <a:cs typeface="+mn-cs"/>
              </a:rPr>
              <a:t>Mo</a:t>
            </a:r>
            <a:r>
              <a:rPr lang="pt-BR" sz="1200" b="0" i="0" kern="1200" dirty="0">
                <a:solidFill>
                  <a:schemeClr val="tx1"/>
                </a:solidFill>
                <a:effectLst/>
                <a:latin typeface="+mn-lt"/>
                <a:ea typeface="+mn-ea"/>
                <a:cs typeface="+mn-cs"/>
              </a:rPr>
              <a:t>, W ou Si causará a formação de fluoretos voláteis e deixará camadas rachadas ou frágeis nas quais os cristais ricos em urânio se propagam. O foco foi colocado sobre o estudo de ferro puro, não só em forma gasosa, mas também em UF6 líquidas ambientes correspondentes ao estado à temperatura de produção. Esses resultados foram obtidos na configuração experimental CORFU dedicada e confiável, combinada com procedimentos que foram desenvolvidos para essa finalidade. Com análises SEM / EDS e DRX, a natureza da corrosão mostrou ser uma estrutura em camadas, com uma camada externa de fluoreto de urânio sobre os nódulos ou camadas de fluoreto de ferro dependendo do tempo de corrosão. A partir dos dados de DRX e EDS, o </a:t>
            </a:r>
            <a:r>
              <a:rPr lang="pt-BR" sz="1200" b="0" i="0" kern="1200" dirty="0" err="1">
                <a:solidFill>
                  <a:schemeClr val="tx1"/>
                </a:solidFill>
                <a:effectLst/>
                <a:latin typeface="+mn-lt"/>
                <a:ea typeface="+mn-ea"/>
                <a:cs typeface="+mn-cs"/>
              </a:rPr>
              <a:t>FeF</a:t>
            </a:r>
            <a:r>
              <a:rPr lang="pt-BR" sz="1200" b="0" i="0" kern="1200" dirty="0">
                <a:solidFill>
                  <a:schemeClr val="tx1"/>
                </a:solidFill>
                <a:effectLst/>
                <a:latin typeface="+mn-lt"/>
                <a:ea typeface="+mn-ea"/>
                <a:cs typeface="+mn-cs"/>
              </a:rPr>
              <a:t> </a:t>
            </a:r>
            <a:r>
              <a:rPr lang="pt-BR" sz="1200" b="0" i="0" kern="1200" baseline="-25000" dirty="0">
                <a:solidFill>
                  <a:schemeClr val="tx1"/>
                </a:solidFill>
                <a:effectLst/>
                <a:latin typeface="+mn-lt"/>
                <a:ea typeface="+mn-ea"/>
                <a:cs typeface="+mn-cs"/>
              </a:rPr>
              <a:t>2</a:t>
            </a:r>
            <a:r>
              <a:rPr lang="pt-BR" sz="1200" b="0" i="0" kern="1200" dirty="0">
                <a:solidFill>
                  <a:schemeClr val="tx1"/>
                </a:solidFill>
                <a:effectLst/>
                <a:latin typeface="+mn-lt"/>
                <a:ea typeface="+mn-ea"/>
                <a:cs typeface="+mn-cs"/>
              </a:rPr>
              <a:t> foi o fluoreto de ferro formado em condições experimentais. Foi formado inicialmente como nódulos antes de finalmente formar uma camada sujeita a rachaduras. A natureza do composto de fluoreto de urânio não foi claramente identificada pela EDS porque é altamente porosa; somente resultados de DRX tendem a mostrar que um continuum de fases de U </a:t>
            </a:r>
            <a:r>
              <a:rPr lang="pt-BR" sz="1200" b="0" i="0" kern="1200" baseline="-25000" dirty="0">
                <a:solidFill>
                  <a:schemeClr val="tx1"/>
                </a:solidFill>
                <a:effectLst/>
                <a:latin typeface="+mn-lt"/>
                <a:ea typeface="+mn-ea"/>
                <a:cs typeface="+mn-cs"/>
              </a:rPr>
              <a:t>2</a:t>
            </a:r>
            <a:r>
              <a:rPr lang="pt-BR" sz="1200" b="0" i="0" kern="1200" dirty="0">
                <a:solidFill>
                  <a:schemeClr val="tx1"/>
                </a:solidFill>
                <a:effectLst/>
                <a:latin typeface="+mn-lt"/>
                <a:ea typeface="+mn-ea"/>
                <a:cs typeface="+mn-cs"/>
              </a:rPr>
              <a:t> F </a:t>
            </a:r>
            <a:r>
              <a:rPr lang="pt-BR" sz="1200" b="0" i="0" kern="1200" baseline="-25000" dirty="0">
                <a:solidFill>
                  <a:schemeClr val="tx1"/>
                </a:solidFill>
                <a:effectLst/>
                <a:latin typeface="+mn-lt"/>
                <a:ea typeface="+mn-ea"/>
                <a:cs typeface="+mn-cs"/>
              </a:rPr>
              <a:t>9</a:t>
            </a:r>
            <a:r>
              <a:rPr lang="pt-BR" sz="1200" b="0" i="0" kern="1200" dirty="0">
                <a:solidFill>
                  <a:schemeClr val="tx1"/>
                </a:solidFill>
                <a:effectLst/>
                <a:latin typeface="+mn-lt"/>
                <a:ea typeface="+mn-ea"/>
                <a:cs typeface="+mn-cs"/>
              </a:rPr>
              <a:t> a UF </a:t>
            </a:r>
            <a:r>
              <a:rPr lang="pt-BR" sz="1200" b="0" i="0" kern="1200" baseline="-25000" dirty="0">
                <a:solidFill>
                  <a:schemeClr val="tx1"/>
                </a:solidFill>
                <a:effectLst/>
                <a:latin typeface="+mn-lt"/>
                <a:ea typeface="+mn-ea"/>
                <a:cs typeface="+mn-cs"/>
              </a:rPr>
              <a:t>5</a:t>
            </a:r>
            <a:r>
              <a:rPr lang="pt-BR" sz="1200" b="0" i="0" kern="1200" dirty="0">
                <a:solidFill>
                  <a:schemeClr val="tx1"/>
                </a:solidFill>
                <a:effectLst/>
                <a:latin typeface="+mn-lt"/>
                <a:ea typeface="+mn-ea"/>
                <a:cs typeface="+mn-cs"/>
              </a:rPr>
              <a:t> pode ser formado. Além disso, foi demonstrado que a camada de fluoreto de urânio não protege o metal e que o crescimento da camada de corrosão se deve à dissociação do UF </a:t>
            </a:r>
            <a:r>
              <a:rPr lang="pt-BR" sz="1200" b="0" i="0" kern="1200" baseline="-25000" dirty="0">
                <a:solidFill>
                  <a:schemeClr val="tx1"/>
                </a:solidFill>
                <a:effectLst/>
                <a:latin typeface="+mn-lt"/>
                <a:ea typeface="+mn-ea"/>
                <a:cs typeface="+mn-cs"/>
              </a:rPr>
              <a:t>6 </a:t>
            </a:r>
            <a:r>
              <a:rPr lang="pt-BR" sz="1200" b="0" i="0" kern="1200" dirty="0">
                <a:solidFill>
                  <a:schemeClr val="tx1"/>
                </a:solidFill>
                <a:effectLst/>
                <a:latin typeface="+mn-lt"/>
                <a:ea typeface="+mn-ea"/>
                <a:cs typeface="+mn-cs"/>
              </a:rPr>
              <a:t>em uma </a:t>
            </a:r>
            <a:r>
              <a:rPr lang="pt-BR" sz="1200" b="0" i="0" u="none" strike="noStrike" kern="1200" dirty="0">
                <a:solidFill>
                  <a:schemeClr val="tx1"/>
                </a:solidFill>
                <a:effectLst/>
                <a:latin typeface="+mn-lt"/>
                <a:ea typeface="+mn-ea"/>
                <a:cs typeface="+mn-cs"/>
                <a:hlinkClick r:id="rId4" tooltip="Saiba mais sobre a interface Solid-Solid nas páginas de tópicos gerados por IA do ScienceDirect"/>
              </a:rPr>
              <a:t>interface sólido-sólido</a:t>
            </a:r>
            <a:r>
              <a:rPr lang="pt-BR" sz="1200" b="0" i="0" kern="1200" dirty="0">
                <a:solidFill>
                  <a:schemeClr val="tx1"/>
                </a:solidFill>
                <a:effectLst/>
                <a:latin typeface="+mn-lt"/>
                <a:ea typeface="+mn-ea"/>
                <a:cs typeface="+mn-cs"/>
              </a:rPr>
              <a:t> e à difusão de flúor por toda a camada. A partir dos estudos realizados no laboratório de pesquisa conjunto, são melhor compreendidas as condições para a formação de </a:t>
            </a:r>
            <a:r>
              <a:rPr lang="pt-BR" sz="1200" b="0" i="0" u="none" strike="noStrike" kern="1200" dirty="0">
                <a:solidFill>
                  <a:schemeClr val="tx1"/>
                </a:solidFill>
                <a:effectLst/>
                <a:latin typeface="+mn-lt"/>
                <a:ea typeface="+mn-ea"/>
                <a:cs typeface="+mn-cs"/>
                <a:hlinkClick r:id="rId5" tooltip="Saiba mais sobre o fluoreto nas páginas de tópicos gerados por IA do ScienceDirect"/>
              </a:rPr>
              <a:t>fluoretos</a:t>
            </a:r>
            <a:r>
              <a:rPr lang="pt-BR" sz="1200" b="0" i="0" kern="1200" dirty="0">
                <a:solidFill>
                  <a:schemeClr val="tx1"/>
                </a:solidFill>
                <a:effectLst/>
                <a:latin typeface="+mn-lt"/>
                <a:ea typeface="+mn-ea"/>
                <a:cs typeface="+mn-cs"/>
              </a:rPr>
              <a:t> de urânio , únicos e intermediários, e suas propriedades químicas. Isso permite que diferentes tópicos sejam (</a:t>
            </a:r>
            <a:r>
              <a:rPr lang="pt-BR" sz="1200" b="0" i="0" kern="1200" dirty="0" err="1">
                <a:solidFill>
                  <a:schemeClr val="tx1"/>
                </a:solidFill>
                <a:effectLst/>
                <a:latin typeface="+mn-lt"/>
                <a:ea typeface="+mn-ea"/>
                <a:cs typeface="+mn-cs"/>
              </a:rPr>
              <a:t>re</a:t>
            </a:r>
            <a:r>
              <a:rPr lang="pt-BR" sz="1200" b="0" i="0" kern="1200" dirty="0">
                <a:solidFill>
                  <a:schemeClr val="tx1"/>
                </a:solidFill>
                <a:effectLst/>
                <a:latin typeface="+mn-lt"/>
                <a:ea typeface="+mn-ea"/>
                <a:cs typeface="+mn-cs"/>
              </a:rPr>
              <a:t>) investigados: corrosão envolvendo UF </a:t>
            </a:r>
            <a:r>
              <a:rPr lang="pt-BR" sz="1200" b="0" i="0" kern="1200" baseline="-25000" dirty="0">
                <a:solidFill>
                  <a:schemeClr val="tx1"/>
                </a:solidFill>
                <a:effectLst/>
                <a:latin typeface="+mn-lt"/>
                <a:ea typeface="+mn-ea"/>
                <a:cs typeface="+mn-cs"/>
              </a:rPr>
              <a:t>6 </a:t>
            </a:r>
            <a:r>
              <a:rPr lang="pt-BR" sz="1200" b="0" i="0" kern="1200" dirty="0">
                <a:solidFill>
                  <a:schemeClr val="tx1"/>
                </a:solidFill>
                <a:effectLst/>
                <a:latin typeface="+mn-lt"/>
                <a:ea typeface="+mn-ea"/>
                <a:cs typeface="+mn-cs"/>
              </a:rPr>
              <a:t>líquido ou gasoso , remoção de impurezas voláteis do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e armazenamento do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empobrecido . Todos esses aspectos são de interesse acadêmico e industrial. </a:t>
            </a:r>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16</a:t>
            </a:fld>
            <a:endParaRPr lang="pt-BR"/>
          </a:p>
        </p:txBody>
      </p:sp>
    </p:spTree>
    <p:extLst>
      <p:ext uri="{BB962C8B-B14F-4D97-AF65-F5344CB8AC3E}">
        <p14:creationId xmlns:p14="http://schemas.microsoft.com/office/powerpoint/2010/main" val="3365396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  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é essencialmente inerte no alumínio, aço, </a:t>
            </a:r>
            <a:r>
              <a:rPr lang="pt-BR" sz="1200" b="0" i="0" kern="1200" dirty="0" err="1">
                <a:solidFill>
                  <a:schemeClr val="tx1"/>
                </a:solidFill>
                <a:effectLst/>
                <a:latin typeface="+mn-lt"/>
                <a:ea typeface="+mn-ea"/>
                <a:cs typeface="+mn-cs"/>
              </a:rPr>
              <a:t>Monel</a:t>
            </a:r>
            <a:r>
              <a:rPr lang="pt-BR" sz="1200" b="0" i="0" kern="1200" dirty="0">
                <a:solidFill>
                  <a:schemeClr val="tx1"/>
                </a:solidFill>
                <a:effectLst/>
                <a:latin typeface="+mn-lt"/>
                <a:ea typeface="+mn-ea"/>
                <a:cs typeface="+mn-cs"/>
              </a:rPr>
              <a:t>, níquel, alumínio, bronze, cobre e Teflon. O teflon é comumente usado na gaxeta de vedação e tampa para cilindros que armazenam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vazio .</a:t>
            </a:r>
          </a:p>
          <a:p>
            <a:r>
              <a:rPr lang="pt-BR" sz="1200" b="0" i="0" kern="1200" dirty="0">
                <a:solidFill>
                  <a:schemeClr val="tx1"/>
                </a:solidFill>
                <a:effectLst/>
                <a:latin typeface="+mn-lt"/>
                <a:ea typeface="+mn-ea"/>
                <a:cs typeface="+mn-cs"/>
              </a:rPr>
              <a:t>Quando liberado na atmosfera, 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gasoso combina com a umidade para formar uma nuvem de partículas de UO</a:t>
            </a:r>
            <a:r>
              <a:rPr lang="pt-BR" sz="1200" b="0" i="0" kern="1200" baseline="-25000" dirty="0">
                <a:solidFill>
                  <a:schemeClr val="tx1"/>
                </a:solidFill>
                <a:effectLst/>
                <a:latin typeface="+mn-lt"/>
                <a:ea typeface="+mn-ea"/>
                <a:cs typeface="+mn-cs"/>
              </a:rPr>
              <a:t>2</a:t>
            </a:r>
            <a:r>
              <a:rPr lang="pt-BR" sz="1200" b="0" i="0" kern="1200" dirty="0">
                <a:solidFill>
                  <a:schemeClr val="tx1"/>
                </a:solidFill>
                <a:effectLst/>
                <a:latin typeface="+mn-lt"/>
                <a:ea typeface="+mn-ea"/>
                <a:cs typeface="+mn-cs"/>
              </a:rPr>
              <a:t>F </a:t>
            </a:r>
            <a:r>
              <a:rPr lang="pt-BR" sz="1200" b="0" i="0" kern="1200" baseline="-25000" dirty="0">
                <a:solidFill>
                  <a:schemeClr val="tx1"/>
                </a:solidFill>
                <a:effectLst/>
                <a:latin typeface="+mn-lt"/>
                <a:ea typeface="+mn-ea"/>
                <a:cs typeface="+mn-cs"/>
              </a:rPr>
              <a:t>2</a:t>
            </a:r>
            <a:r>
              <a:rPr lang="pt-BR" sz="1200" b="0" i="0" kern="1200" dirty="0">
                <a:solidFill>
                  <a:schemeClr val="tx1"/>
                </a:solidFill>
                <a:effectLst/>
                <a:latin typeface="+mn-lt"/>
                <a:ea typeface="+mn-ea"/>
                <a:cs typeface="+mn-cs"/>
              </a:rPr>
              <a:t> e fumaça de HF. A reação é muito rápida e depende da disponibilidade de vapor de água. Após uma liberação em larga escala do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em uma área aberta, a dispersão é governada por condições meteorológicas e a pluma ainda pode conter material não hidrolisado, mesmo depois de percorrer uma distância de várias centenas de metros. Após a hidrólise, o UO</a:t>
            </a:r>
            <a:r>
              <a:rPr lang="pt-BR" sz="1200" b="0" i="0" kern="1200" baseline="-25000" dirty="0">
                <a:solidFill>
                  <a:schemeClr val="tx1"/>
                </a:solidFill>
                <a:effectLst/>
                <a:latin typeface="+mn-lt"/>
                <a:ea typeface="+mn-ea"/>
                <a:cs typeface="+mn-cs"/>
              </a:rPr>
              <a:t>2</a:t>
            </a:r>
            <a:r>
              <a:rPr lang="pt-BR" sz="1200" b="0" i="0" kern="1200" dirty="0">
                <a:solidFill>
                  <a:schemeClr val="tx1"/>
                </a:solidFill>
                <a:effectLst/>
                <a:latin typeface="+mn-lt"/>
                <a:ea typeface="+mn-ea"/>
                <a:cs typeface="+mn-cs"/>
              </a:rPr>
              <a:t>F</a:t>
            </a:r>
            <a:r>
              <a:rPr lang="pt-BR" sz="1200" b="0" i="0" kern="1200" baseline="-25000" dirty="0">
                <a:solidFill>
                  <a:schemeClr val="tx1"/>
                </a:solidFill>
                <a:effectLst/>
                <a:latin typeface="+mn-lt"/>
                <a:ea typeface="+mn-ea"/>
                <a:cs typeface="+mn-cs"/>
              </a:rPr>
              <a:t>2</a:t>
            </a:r>
            <a:r>
              <a:rPr lang="pt-BR" sz="1200" b="0" i="0" kern="1200" dirty="0">
                <a:solidFill>
                  <a:schemeClr val="tx1"/>
                </a:solidFill>
                <a:effectLst/>
                <a:latin typeface="+mn-lt"/>
                <a:ea typeface="+mn-ea"/>
                <a:cs typeface="+mn-cs"/>
              </a:rPr>
              <a:t> pode ser depositado como um sólido finamente dividido, enquanto o HF permanece como parte da pluma de gás.</a:t>
            </a:r>
          </a:p>
          <a:p>
            <a:r>
              <a:rPr lang="pt-BR" sz="1200" b="0" i="0" kern="1200" dirty="0">
                <a:solidFill>
                  <a:schemeClr val="tx1"/>
                </a:solidFill>
                <a:effectLst/>
                <a:latin typeface="+mn-lt"/>
                <a:ea typeface="+mn-ea"/>
                <a:cs typeface="+mn-cs"/>
              </a:rPr>
              <a:t>Em situações fechadas, os produtos de reação formam um denso nevoeiro, reduzindo a visibilidade dos ocupantes da área e dificultando a evacuação e a resposta a emergências. Névoa pode ocorrer em áreas não confinadas, se a umidade for alta.</a:t>
            </a:r>
          </a:p>
          <a:p>
            <a:r>
              <a:rPr lang="pt-BR" sz="1200" b="0" i="0" kern="1200" dirty="0">
                <a:solidFill>
                  <a:schemeClr val="tx1"/>
                </a:solidFill>
                <a:effectLst/>
                <a:latin typeface="+mn-lt"/>
                <a:ea typeface="+mn-ea"/>
                <a:cs typeface="+mn-cs"/>
              </a:rPr>
              <a:t>Em caso de incêndio, a reação do U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com a água é acelerada devido ao aumento da pressão de vapor do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e às grandes quantidades de água formadas na combustão de materiais orgânicos ou hidrocarbonetos. Reação de líquido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com vapores de hidrocarbonetos é extremamente vigorosa em chamas, com formação de UF</a:t>
            </a:r>
            <a:r>
              <a:rPr lang="pt-BR" sz="1200" b="0" i="0" kern="1200" baseline="-25000" dirty="0">
                <a:solidFill>
                  <a:schemeClr val="tx1"/>
                </a:solidFill>
                <a:effectLst/>
                <a:latin typeface="+mn-lt"/>
                <a:ea typeface="+mn-ea"/>
                <a:cs typeface="+mn-cs"/>
              </a:rPr>
              <a:t>4</a:t>
            </a:r>
            <a:r>
              <a:rPr lang="pt-BR" sz="1200" b="0" i="0" kern="1200" dirty="0">
                <a:solidFill>
                  <a:schemeClr val="tx1"/>
                </a:solidFill>
                <a:effectLst/>
                <a:latin typeface="+mn-lt"/>
                <a:ea typeface="+mn-ea"/>
                <a:cs typeface="+mn-cs"/>
              </a:rPr>
              <a:t> e compostos de baixo peso molecular, fluorados. Geralmente, mais calor é liberado nessas interações de hidrocarbonetos com o UF </a:t>
            </a:r>
            <a:r>
              <a:rPr lang="pt-BR" sz="1200" b="0" i="0" kern="1200" baseline="-25000" dirty="0">
                <a:solidFill>
                  <a:schemeClr val="tx1"/>
                </a:solidFill>
                <a:effectLst/>
                <a:latin typeface="+mn-lt"/>
                <a:ea typeface="+mn-ea"/>
                <a:cs typeface="+mn-cs"/>
              </a:rPr>
              <a:t>6 do</a:t>
            </a:r>
            <a:r>
              <a:rPr lang="pt-BR" sz="1200" b="0" i="0" kern="1200" dirty="0">
                <a:solidFill>
                  <a:schemeClr val="tx1"/>
                </a:solidFill>
                <a:effectLst/>
                <a:latin typeface="+mn-lt"/>
                <a:ea typeface="+mn-ea"/>
                <a:cs typeface="+mn-cs"/>
              </a:rPr>
              <a:t> que nas reações correspondentes de hidrocarbonetos com oxigênio.</a:t>
            </a:r>
          </a:p>
          <a:p>
            <a:endParaRPr lang="pt-BR" dirty="0"/>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17</a:t>
            </a:fld>
            <a:endParaRPr lang="pt-BR"/>
          </a:p>
        </p:txBody>
      </p:sp>
    </p:spTree>
    <p:extLst>
      <p:ext uri="{BB962C8B-B14F-4D97-AF65-F5344CB8AC3E}">
        <p14:creationId xmlns:p14="http://schemas.microsoft.com/office/powerpoint/2010/main" val="3193809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 </a:t>
            </a:r>
            <a:r>
              <a:rPr lang="pt-BR" sz="1200" b="1" i="1" kern="1200" dirty="0">
                <a:solidFill>
                  <a:schemeClr val="tx1"/>
                </a:solidFill>
                <a:effectLst/>
                <a:latin typeface="+mn-lt"/>
                <a:ea typeface="+mn-ea"/>
                <a:cs typeface="+mn-cs"/>
              </a:rPr>
              <a:t>O hexafluoreto de urânio e os compostos relacionados têm características radiológicas e químicas que apresentam riscos potenciais à saúde.</a:t>
            </a:r>
            <a:endParaRPr lang="pt-BR" dirty="0"/>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18</a:t>
            </a:fld>
            <a:endParaRPr lang="pt-BR"/>
          </a:p>
        </p:txBody>
      </p:sp>
    </p:spTree>
    <p:extLst>
      <p:ext uri="{BB962C8B-B14F-4D97-AF65-F5344CB8AC3E}">
        <p14:creationId xmlns:p14="http://schemas.microsoft.com/office/powerpoint/2010/main" val="390111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 </a:t>
            </a:r>
            <a:r>
              <a:rPr lang="pt-BR" sz="1200" b="1" i="1" kern="1200" dirty="0">
                <a:solidFill>
                  <a:schemeClr val="tx1"/>
                </a:solidFill>
                <a:effectLst/>
                <a:latin typeface="+mn-lt"/>
                <a:ea typeface="+mn-ea"/>
                <a:cs typeface="+mn-cs"/>
              </a:rPr>
              <a:t>O hexafluoreto de urânio e os compostos relacionados têm características radiológicas e químicas que apresentam riscos potenciais à saúde.</a:t>
            </a:r>
            <a:endParaRPr lang="pt-BR" dirty="0"/>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19</a:t>
            </a:fld>
            <a:endParaRPr lang="pt-BR"/>
          </a:p>
        </p:txBody>
      </p:sp>
    </p:spTree>
    <p:extLst>
      <p:ext uri="{BB962C8B-B14F-4D97-AF65-F5344CB8AC3E}">
        <p14:creationId xmlns:p14="http://schemas.microsoft.com/office/powerpoint/2010/main" val="2174508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20</a:t>
            </a:fld>
            <a:endParaRPr lang="pt-BR"/>
          </a:p>
        </p:txBody>
      </p:sp>
    </p:spTree>
    <p:extLst>
      <p:ext uri="{BB962C8B-B14F-4D97-AF65-F5344CB8AC3E}">
        <p14:creationId xmlns:p14="http://schemas.microsoft.com/office/powerpoint/2010/main" val="196265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21</a:t>
            </a:fld>
            <a:endParaRPr lang="pt-BR"/>
          </a:p>
        </p:txBody>
      </p:sp>
    </p:spTree>
    <p:extLst>
      <p:ext uri="{BB962C8B-B14F-4D97-AF65-F5344CB8AC3E}">
        <p14:creationId xmlns:p14="http://schemas.microsoft.com/office/powerpoint/2010/main" val="1553156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O urânio pode assumir muitas formas químicas. Na natureza, o urânio é geralmente encontrado como um óxido, como na </a:t>
            </a:r>
            <a:r>
              <a:rPr lang="pt-BR" sz="1200" b="0" i="0" kern="1200" dirty="0" err="1">
                <a:solidFill>
                  <a:schemeClr val="tx1"/>
                </a:solidFill>
                <a:effectLst/>
                <a:latin typeface="+mn-lt"/>
                <a:ea typeface="+mn-ea"/>
                <a:cs typeface="+mn-cs"/>
              </a:rPr>
              <a:t>pechblenda</a:t>
            </a:r>
            <a:r>
              <a:rPr lang="pt-BR" sz="1200" b="0" i="0" kern="1200" dirty="0">
                <a:solidFill>
                  <a:schemeClr val="tx1"/>
                </a:solidFill>
                <a:effectLst/>
                <a:latin typeface="+mn-lt"/>
                <a:ea typeface="+mn-ea"/>
                <a:cs typeface="+mn-cs"/>
              </a:rPr>
              <a:t> mineral verde-oliva. O óxido de urânio também é a forma química mais frequentemente usada para combustível nuclear. Os compostos de urânio-flúor também são comuns no processamento de urânio, sendo os dois mais comuns o hexafluoreto de urânio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 e o tetrafluoreto de urânio (UF </a:t>
            </a:r>
            <a:r>
              <a:rPr lang="pt-BR" sz="1200" b="0" i="0" kern="1200" baseline="-25000" dirty="0">
                <a:solidFill>
                  <a:schemeClr val="tx1"/>
                </a:solidFill>
                <a:effectLst/>
                <a:latin typeface="+mn-lt"/>
                <a:ea typeface="+mn-ea"/>
                <a:cs typeface="+mn-cs"/>
              </a:rPr>
              <a:t>4</a:t>
            </a:r>
            <a:r>
              <a:rPr lang="pt-BR" sz="1200" b="0" i="0" kern="1200" dirty="0">
                <a:solidFill>
                  <a:schemeClr val="tx1"/>
                </a:solidFill>
                <a:effectLst/>
                <a:latin typeface="+mn-lt"/>
                <a:ea typeface="+mn-ea"/>
                <a:cs typeface="+mn-cs"/>
              </a:rPr>
              <a:t> ). Na sua forma pura, o urânio é um metal prateado.</a:t>
            </a:r>
            <a:endParaRPr lang="pt-BR" dirty="0"/>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4</a:t>
            </a:fld>
            <a:endParaRPr lang="pt-BR"/>
          </a:p>
        </p:txBody>
      </p:sp>
    </p:spTree>
    <p:extLst>
      <p:ext uri="{BB962C8B-B14F-4D97-AF65-F5344CB8AC3E}">
        <p14:creationId xmlns:p14="http://schemas.microsoft.com/office/powerpoint/2010/main" val="1428711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22</a:t>
            </a:fld>
            <a:endParaRPr lang="pt-BR"/>
          </a:p>
        </p:txBody>
      </p:sp>
    </p:spTree>
    <p:extLst>
      <p:ext uri="{BB962C8B-B14F-4D97-AF65-F5344CB8AC3E}">
        <p14:creationId xmlns:p14="http://schemas.microsoft.com/office/powerpoint/2010/main" val="1883632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Tinha a presença de considerável teor de tório e tenras raras tomava este concentrado bem diferente dos outros, como os americanos, africanos (</a:t>
            </a:r>
            <a:r>
              <a:rPr lang="pt-BR" dirty="0" err="1"/>
              <a:t>ex-Coqgo</a:t>
            </a:r>
            <a:r>
              <a:rPr lang="pt-BR" dirty="0"/>
              <a:t> Belga), África do Sul, Portugal e Espanha, e mesmo os concentrados canadenses, que apresentavam apenas baixo teor </a:t>
            </a:r>
          </a:p>
          <a:p>
            <a:r>
              <a:rPr lang="pt-BR" dirty="0"/>
              <a:t>O fluxograma colocado em prática levou em conta a presença de </a:t>
            </a:r>
            <a:r>
              <a:rPr lang="pt-BR" dirty="0" err="1"/>
              <a:t>torio</a:t>
            </a:r>
            <a:r>
              <a:rPr lang="pt-BR" dirty="0"/>
              <a:t> e terras raras com teor de um modo geral não encontrados em concentrados de urânio provenientes dos demais minérios </a:t>
            </a:r>
            <a:r>
              <a:rPr lang="pt-BR" dirty="0" err="1"/>
              <a:t>uraníferos</a:t>
            </a:r>
            <a:r>
              <a:rPr lang="pt-BR" dirty="0"/>
              <a:t>. Previa-se assim que o fluxograma da primeva umidade piloto poderia ser simplificado nos casos de concentrados isentos ou com pouco </a:t>
            </a:r>
            <a:r>
              <a:rPr lang="pt-BR" dirty="0" err="1"/>
              <a:t>torio</a:t>
            </a:r>
            <a:r>
              <a:rPr lang="pt-BR" dirty="0"/>
              <a:t> e terras raras.</a:t>
            </a:r>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23</a:t>
            </a:fld>
            <a:endParaRPr lang="pt-BR"/>
          </a:p>
        </p:txBody>
      </p:sp>
    </p:spTree>
    <p:extLst>
      <p:ext uri="{BB962C8B-B14F-4D97-AF65-F5344CB8AC3E}">
        <p14:creationId xmlns:p14="http://schemas.microsoft.com/office/powerpoint/2010/main" val="1119918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28</a:t>
            </a:fld>
            <a:endParaRPr lang="pt-BR"/>
          </a:p>
        </p:txBody>
      </p:sp>
    </p:spTree>
    <p:extLst>
      <p:ext uri="{BB962C8B-B14F-4D97-AF65-F5344CB8AC3E}">
        <p14:creationId xmlns:p14="http://schemas.microsoft.com/office/powerpoint/2010/main" val="1319102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29</a:t>
            </a:fld>
            <a:endParaRPr lang="pt-BR"/>
          </a:p>
        </p:txBody>
      </p:sp>
    </p:spTree>
    <p:extLst>
      <p:ext uri="{BB962C8B-B14F-4D97-AF65-F5344CB8AC3E}">
        <p14:creationId xmlns:p14="http://schemas.microsoft.com/office/powerpoint/2010/main" val="3086047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30</a:t>
            </a:fld>
            <a:endParaRPr lang="pt-BR"/>
          </a:p>
        </p:txBody>
      </p:sp>
    </p:spTree>
    <p:extLst>
      <p:ext uri="{BB962C8B-B14F-4D97-AF65-F5344CB8AC3E}">
        <p14:creationId xmlns:p14="http://schemas.microsoft.com/office/powerpoint/2010/main" val="169083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31</a:t>
            </a:fld>
            <a:endParaRPr lang="pt-BR"/>
          </a:p>
        </p:txBody>
      </p:sp>
    </p:spTree>
    <p:extLst>
      <p:ext uri="{BB962C8B-B14F-4D97-AF65-F5344CB8AC3E}">
        <p14:creationId xmlns:p14="http://schemas.microsoft.com/office/powerpoint/2010/main" val="4289209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O urânio pode assumir muitas formas químicas. Na natureza, o urânio é geralmente encontrado como um óxido, como na </a:t>
            </a:r>
            <a:r>
              <a:rPr lang="pt-BR" sz="1200" b="0" i="0" kern="1200" dirty="0" err="1">
                <a:solidFill>
                  <a:schemeClr val="tx1"/>
                </a:solidFill>
                <a:effectLst/>
                <a:latin typeface="+mn-lt"/>
                <a:ea typeface="+mn-ea"/>
                <a:cs typeface="+mn-cs"/>
              </a:rPr>
              <a:t>pechblenda</a:t>
            </a:r>
            <a:r>
              <a:rPr lang="pt-BR" sz="1200" b="0" i="0" kern="1200" dirty="0">
                <a:solidFill>
                  <a:schemeClr val="tx1"/>
                </a:solidFill>
                <a:effectLst/>
                <a:latin typeface="+mn-lt"/>
                <a:ea typeface="+mn-ea"/>
                <a:cs typeface="+mn-cs"/>
              </a:rPr>
              <a:t> mineral verde-oliva. O óxido de urânio também é a forma química mais frequentemente usada para combustível nuclear. Os compostos de urânio-flúor também são comuns no processamento de urânio, sendo os dois mais comuns o hexafluoreto de urânio (UF </a:t>
            </a:r>
            <a:r>
              <a:rPr lang="pt-BR" sz="1200" b="0" i="0" kern="1200" baseline="-25000" dirty="0">
                <a:solidFill>
                  <a:schemeClr val="tx1"/>
                </a:solidFill>
                <a:effectLst/>
                <a:latin typeface="+mn-lt"/>
                <a:ea typeface="+mn-ea"/>
                <a:cs typeface="+mn-cs"/>
              </a:rPr>
              <a:t>6</a:t>
            </a:r>
            <a:r>
              <a:rPr lang="pt-BR" sz="1200" b="0" i="0" kern="1200" dirty="0">
                <a:solidFill>
                  <a:schemeClr val="tx1"/>
                </a:solidFill>
                <a:effectLst/>
                <a:latin typeface="+mn-lt"/>
                <a:ea typeface="+mn-ea"/>
                <a:cs typeface="+mn-cs"/>
              </a:rPr>
              <a:t> ) e o tetrafluoreto de urânio (UF </a:t>
            </a:r>
            <a:r>
              <a:rPr lang="pt-BR" sz="1200" b="0" i="0" kern="1200" baseline="-25000" dirty="0">
                <a:solidFill>
                  <a:schemeClr val="tx1"/>
                </a:solidFill>
                <a:effectLst/>
                <a:latin typeface="+mn-lt"/>
                <a:ea typeface="+mn-ea"/>
                <a:cs typeface="+mn-cs"/>
              </a:rPr>
              <a:t>4</a:t>
            </a:r>
            <a:r>
              <a:rPr lang="pt-BR" sz="1200" b="0" i="0" kern="1200" dirty="0">
                <a:solidFill>
                  <a:schemeClr val="tx1"/>
                </a:solidFill>
                <a:effectLst/>
                <a:latin typeface="+mn-lt"/>
                <a:ea typeface="+mn-ea"/>
                <a:cs typeface="+mn-cs"/>
              </a:rPr>
              <a:t> ). Na sua forma pura, o urânio é um metal prateado.</a:t>
            </a:r>
            <a:endParaRPr lang="pt-BR" dirty="0"/>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5</a:t>
            </a:fld>
            <a:endParaRPr lang="pt-BR"/>
          </a:p>
        </p:txBody>
      </p:sp>
    </p:spTree>
    <p:extLst>
      <p:ext uri="{BB962C8B-B14F-4D97-AF65-F5344CB8AC3E}">
        <p14:creationId xmlns:p14="http://schemas.microsoft.com/office/powerpoint/2010/main" val="565604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6</a:t>
            </a:fld>
            <a:endParaRPr lang="pt-BR"/>
          </a:p>
        </p:txBody>
      </p:sp>
    </p:spTree>
    <p:extLst>
      <p:ext uri="{BB962C8B-B14F-4D97-AF65-F5344CB8AC3E}">
        <p14:creationId xmlns:p14="http://schemas.microsoft.com/office/powerpoint/2010/main" val="190701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7</a:t>
            </a:fld>
            <a:endParaRPr lang="pt-BR"/>
          </a:p>
        </p:txBody>
      </p:sp>
    </p:spTree>
    <p:extLst>
      <p:ext uri="{BB962C8B-B14F-4D97-AF65-F5344CB8AC3E}">
        <p14:creationId xmlns:p14="http://schemas.microsoft.com/office/powerpoint/2010/main" val="231841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Unidade Piloto para purificação de urânio : Formação de profissional e produziu DUA e transformou em UO2 nat. Para  EC para Unidade subcrítica RESUCO 1963.</a:t>
            </a:r>
          </a:p>
          <a:p>
            <a:r>
              <a:rPr lang="pt-BR" dirty="0"/>
              <a:t>Estudou-se o </a:t>
            </a:r>
            <a:r>
              <a:rPr lang="pt-BR" dirty="0" err="1"/>
              <a:t>Torio</a:t>
            </a:r>
            <a:r>
              <a:rPr lang="pt-BR" dirty="0"/>
              <a:t> e a retirada das impurezas</a:t>
            </a:r>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8</a:t>
            </a:fld>
            <a:endParaRPr lang="pt-BR"/>
          </a:p>
        </p:txBody>
      </p:sp>
    </p:spTree>
    <p:extLst>
      <p:ext uri="{BB962C8B-B14F-4D97-AF65-F5344CB8AC3E}">
        <p14:creationId xmlns:p14="http://schemas.microsoft.com/office/powerpoint/2010/main" val="3808725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 UM ISOTOPÔMERO OU ISÔMERO ISOTÓPICO SÃO ISÔMEROS COM ÁTOMOS ISOTÓPICO, TENDO O MESMO NÚMERO DE CADA ISÓTOPO DE CADA ELEMENTO, MAS DIFERINDO EM SUAS POSIÇÕES. O RESULTADO É QUE AS MOLÉCULAS SÃO ISÔMEROS CONSTITUCIONAIS OU ESTEREOISÔMEROS SOMENTE COM BASE NA LOCALIZAÇÃO ISOTÓPICA.</a:t>
            </a:r>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9</a:t>
            </a:fld>
            <a:endParaRPr lang="pt-BR"/>
          </a:p>
        </p:txBody>
      </p:sp>
    </p:spTree>
    <p:extLst>
      <p:ext uri="{BB962C8B-B14F-4D97-AF65-F5344CB8AC3E}">
        <p14:creationId xmlns:p14="http://schemas.microsoft.com/office/powerpoint/2010/main" val="100193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 </a:t>
            </a:r>
          </a:p>
          <a:p>
            <a:r>
              <a:rPr lang="pt-BR" b="0" i="0" dirty="0">
                <a:solidFill>
                  <a:srgbClr val="2E2E2E"/>
                </a:solidFill>
                <a:effectLst/>
                <a:latin typeface="NexusSerif"/>
              </a:rPr>
              <a:t>resume as várias rotas para preparar o UF </a:t>
            </a:r>
            <a:r>
              <a:rPr lang="pt-BR" b="0" i="0" baseline="-25000" dirty="0">
                <a:solidFill>
                  <a:srgbClr val="2E2E2E"/>
                </a:solidFill>
                <a:effectLst/>
                <a:latin typeface="NexusSerif"/>
              </a:rPr>
              <a:t>6</a:t>
            </a:r>
            <a:r>
              <a:rPr lang="pt-BR" b="0" i="0" dirty="0">
                <a:solidFill>
                  <a:srgbClr val="2E2E2E"/>
                </a:solidFill>
                <a:effectLst/>
                <a:latin typeface="NexusSerif"/>
              </a:rPr>
              <a:t> usando F </a:t>
            </a:r>
            <a:r>
              <a:rPr lang="pt-BR" b="0" i="0" baseline="-25000" dirty="0">
                <a:solidFill>
                  <a:srgbClr val="2E2E2E"/>
                </a:solidFill>
                <a:effectLst/>
                <a:latin typeface="NexusSerif"/>
              </a:rPr>
              <a:t>2</a:t>
            </a:r>
            <a:r>
              <a:rPr lang="pt-BR" b="0" i="0" dirty="0">
                <a:solidFill>
                  <a:srgbClr val="2E2E2E"/>
                </a:solidFill>
                <a:effectLst/>
                <a:latin typeface="NexusSerif"/>
              </a:rPr>
              <a:t> . </a:t>
            </a:r>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10</a:t>
            </a:fld>
            <a:endParaRPr lang="pt-BR"/>
          </a:p>
        </p:txBody>
      </p:sp>
    </p:spTree>
    <p:extLst>
      <p:ext uri="{BB962C8B-B14F-4D97-AF65-F5344CB8AC3E}">
        <p14:creationId xmlns:p14="http://schemas.microsoft.com/office/powerpoint/2010/main" val="1205618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 </a:t>
            </a:r>
          </a:p>
          <a:p>
            <a:r>
              <a:rPr lang="pt-BR" b="0" i="0" dirty="0">
                <a:solidFill>
                  <a:srgbClr val="2E2E2E"/>
                </a:solidFill>
                <a:effectLst/>
                <a:latin typeface="NexusSerif"/>
              </a:rPr>
              <a:t>resume as várias rotas para preparar o UF </a:t>
            </a:r>
            <a:r>
              <a:rPr lang="pt-BR" b="0" i="0" baseline="-25000" dirty="0">
                <a:solidFill>
                  <a:srgbClr val="2E2E2E"/>
                </a:solidFill>
                <a:effectLst/>
                <a:latin typeface="NexusSerif"/>
              </a:rPr>
              <a:t>6</a:t>
            </a:r>
            <a:r>
              <a:rPr lang="pt-BR" b="0" i="0" dirty="0">
                <a:solidFill>
                  <a:srgbClr val="2E2E2E"/>
                </a:solidFill>
                <a:effectLst/>
                <a:latin typeface="NexusSerif"/>
              </a:rPr>
              <a:t> usando F </a:t>
            </a:r>
            <a:r>
              <a:rPr lang="pt-BR" b="0" i="0" baseline="-25000" dirty="0">
                <a:solidFill>
                  <a:srgbClr val="2E2E2E"/>
                </a:solidFill>
                <a:effectLst/>
                <a:latin typeface="NexusSerif"/>
              </a:rPr>
              <a:t>2</a:t>
            </a:r>
            <a:r>
              <a:rPr lang="pt-BR" b="0" i="0" dirty="0">
                <a:solidFill>
                  <a:srgbClr val="2E2E2E"/>
                </a:solidFill>
                <a:effectLst/>
                <a:latin typeface="NexusSerif"/>
              </a:rPr>
              <a:t> . </a:t>
            </a:r>
          </a:p>
        </p:txBody>
      </p:sp>
      <p:sp>
        <p:nvSpPr>
          <p:cNvPr id="4" name="Espaço Reservado para Número de Slide 3"/>
          <p:cNvSpPr>
            <a:spLocks noGrp="1"/>
          </p:cNvSpPr>
          <p:nvPr>
            <p:ph type="sldNum" sz="quarter" idx="5"/>
          </p:nvPr>
        </p:nvSpPr>
        <p:spPr/>
        <p:txBody>
          <a:bodyPr/>
          <a:lstStyle/>
          <a:p>
            <a:fld id="{F1F5C010-0304-496B-9580-7E990275AE3B}" type="slidenum">
              <a:rPr lang="pt-BR" smtClean="0"/>
              <a:t>11</a:t>
            </a:fld>
            <a:endParaRPr lang="pt-BR"/>
          </a:p>
        </p:txBody>
      </p:sp>
    </p:spTree>
    <p:extLst>
      <p:ext uri="{BB962C8B-B14F-4D97-AF65-F5344CB8AC3E}">
        <p14:creationId xmlns:p14="http://schemas.microsoft.com/office/powerpoint/2010/main" val="4071973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06D96B-A5C6-4E37-AD5C-4C6F43228CE9}"/>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2A739E7-AC24-4E81-8EE7-6F01A8CFD4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A5A71F7-BE82-4394-B78F-453CB0F33646}"/>
              </a:ext>
            </a:extLst>
          </p:cNvPr>
          <p:cNvSpPr>
            <a:spLocks noGrp="1"/>
          </p:cNvSpPr>
          <p:nvPr>
            <p:ph type="dt" sz="half" idx="10"/>
          </p:nvPr>
        </p:nvSpPr>
        <p:spPr/>
        <p:txBody>
          <a:bodyPr/>
          <a:lstStyle/>
          <a:p>
            <a:fld id="{AA49F9B9-4E3C-4D10-8914-DC4B51A7F3D5}" type="datetimeFigureOut">
              <a:rPr lang="pt-BR" smtClean="0"/>
              <a:t>15/05/2020</a:t>
            </a:fld>
            <a:endParaRPr lang="pt-BR"/>
          </a:p>
        </p:txBody>
      </p:sp>
      <p:sp>
        <p:nvSpPr>
          <p:cNvPr id="5" name="Espaço Reservado para Rodapé 4">
            <a:extLst>
              <a:ext uri="{FF2B5EF4-FFF2-40B4-BE49-F238E27FC236}">
                <a16:creationId xmlns:a16="http://schemas.microsoft.com/office/drawing/2014/main" id="{80A8B89B-DD91-435E-AD7B-83063820916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A095168-11D3-4B6D-8C94-2996060626B1}"/>
              </a:ext>
            </a:extLst>
          </p:cNvPr>
          <p:cNvSpPr>
            <a:spLocks noGrp="1"/>
          </p:cNvSpPr>
          <p:nvPr>
            <p:ph type="sldNum" sz="quarter" idx="12"/>
          </p:nvPr>
        </p:nvSpPr>
        <p:spPr/>
        <p:txBody>
          <a:bodyPr/>
          <a:lstStyle/>
          <a:p>
            <a:fld id="{66F1CCF8-B46A-4754-8D4A-BA8670B5D9C3}" type="slidenum">
              <a:rPr lang="pt-BR" smtClean="0"/>
              <a:t>‹nº›</a:t>
            </a:fld>
            <a:endParaRPr lang="pt-BR"/>
          </a:p>
        </p:txBody>
      </p:sp>
    </p:spTree>
    <p:extLst>
      <p:ext uri="{BB962C8B-B14F-4D97-AF65-F5344CB8AC3E}">
        <p14:creationId xmlns:p14="http://schemas.microsoft.com/office/powerpoint/2010/main" val="134175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0091E0-76DC-40DC-AA52-DDE53C3ECCA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320E4B0-95A1-44F7-A1DA-304131FF587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16ED6B8-0A28-4098-A890-1F6B94DA622D}"/>
              </a:ext>
            </a:extLst>
          </p:cNvPr>
          <p:cNvSpPr>
            <a:spLocks noGrp="1"/>
          </p:cNvSpPr>
          <p:nvPr>
            <p:ph type="dt" sz="half" idx="10"/>
          </p:nvPr>
        </p:nvSpPr>
        <p:spPr/>
        <p:txBody>
          <a:bodyPr/>
          <a:lstStyle/>
          <a:p>
            <a:fld id="{AA49F9B9-4E3C-4D10-8914-DC4B51A7F3D5}" type="datetimeFigureOut">
              <a:rPr lang="pt-BR" smtClean="0"/>
              <a:t>15/05/2020</a:t>
            </a:fld>
            <a:endParaRPr lang="pt-BR"/>
          </a:p>
        </p:txBody>
      </p:sp>
      <p:sp>
        <p:nvSpPr>
          <p:cNvPr id="5" name="Espaço Reservado para Rodapé 4">
            <a:extLst>
              <a:ext uri="{FF2B5EF4-FFF2-40B4-BE49-F238E27FC236}">
                <a16:creationId xmlns:a16="http://schemas.microsoft.com/office/drawing/2014/main" id="{36E0C12D-1AC1-4400-9BE4-4F9D0BCB130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7BF1F6E-2748-4081-BD43-7CE6CC44C87E}"/>
              </a:ext>
            </a:extLst>
          </p:cNvPr>
          <p:cNvSpPr>
            <a:spLocks noGrp="1"/>
          </p:cNvSpPr>
          <p:nvPr>
            <p:ph type="sldNum" sz="quarter" idx="12"/>
          </p:nvPr>
        </p:nvSpPr>
        <p:spPr/>
        <p:txBody>
          <a:bodyPr/>
          <a:lstStyle/>
          <a:p>
            <a:fld id="{66F1CCF8-B46A-4754-8D4A-BA8670B5D9C3}" type="slidenum">
              <a:rPr lang="pt-BR" smtClean="0"/>
              <a:t>‹nº›</a:t>
            </a:fld>
            <a:endParaRPr lang="pt-BR"/>
          </a:p>
        </p:txBody>
      </p:sp>
    </p:spTree>
    <p:extLst>
      <p:ext uri="{BB962C8B-B14F-4D97-AF65-F5344CB8AC3E}">
        <p14:creationId xmlns:p14="http://schemas.microsoft.com/office/powerpoint/2010/main" val="289809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03FD806-9D1B-47B8-8104-B7DFE9505DB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3EBD4371-21EE-4B50-AC94-6A3476CDF326}"/>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601A2CD-F7B2-413F-B026-6F480F5F0CE6}"/>
              </a:ext>
            </a:extLst>
          </p:cNvPr>
          <p:cNvSpPr>
            <a:spLocks noGrp="1"/>
          </p:cNvSpPr>
          <p:nvPr>
            <p:ph type="dt" sz="half" idx="10"/>
          </p:nvPr>
        </p:nvSpPr>
        <p:spPr/>
        <p:txBody>
          <a:bodyPr/>
          <a:lstStyle/>
          <a:p>
            <a:fld id="{AA49F9B9-4E3C-4D10-8914-DC4B51A7F3D5}" type="datetimeFigureOut">
              <a:rPr lang="pt-BR" smtClean="0"/>
              <a:t>15/05/2020</a:t>
            </a:fld>
            <a:endParaRPr lang="pt-BR"/>
          </a:p>
        </p:txBody>
      </p:sp>
      <p:sp>
        <p:nvSpPr>
          <p:cNvPr id="5" name="Espaço Reservado para Rodapé 4">
            <a:extLst>
              <a:ext uri="{FF2B5EF4-FFF2-40B4-BE49-F238E27FC236}">
                <a16:creationId xmlns:a16="http://schemas.microsoft.com/office/drawing/2014/main" id="{B235C867-8683-4219-88B2-363AEAED321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C138DF4-B6E3-4B40-B827-FEE2F7C17D7F}"/>
              </a:ext>
            </a:extLst>
          </p:cNvPr>
          <p:cNvSpPr>
            <a:spLocks noGrp="1"/>
          </p:cNvSpPr>
          <p:nvPr>
            <p:ph type="sldNum" sz="quarter" idx="12"/>
          </p:nvPr>
        </p:nvSpPr>
        <p:spPr/>
        <p:txBody>
          <a:bodyPr/>
          <a:lstStyle/>
          <a:p>
            <a:fld id="{66F1CCF8-B46A-4754-8D4A-BA8670B5D9C3}" type="slidenum">
              <a:rPr lang="pt-BR" smtClean="0"/>
              <a:t>‹nº›</a:t>
            </a:fld>
            <a:endParaRPr lang="pt-BR"/>
          </a:p>
        </p:txBody>
      </p:sp>
    </p:spTree>
    <p:extLst>
      <p:ext uri="{BB962C8B-B14F-4D97-AF65-F5344CB8AC3E}">
        <p14:creationId xmlns:p14="http://schemas.microsoft.com/office/powerpoint/2010/main" val="3863179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752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8C249F-7D20-4F65-AE4C-E4A715F7006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B92F3F7-7BA0-4CB4-BDD2-F4B09346BB2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2174A82-DAAE-45B6-A3DF-7B006FEE66B4}"/>
              </a:ext>
            </a:extLst>
          </p:cNvPr>
          <p:cNvSpPr>
            <a:spLocks noGrp="1"/>
          </p:cNvSpPr>
          <p:nvPr>
            <p:ph type="dt" sz="half" idx="10"/>
          </p:nvPr>
        </p:nvSpPr>
        <p:spPr/>
        <p:txBody>
          <a:bodyPr/>
          <a:lstStyle/>
          <a:p>
            <a:fld id="{AA49F9B9-4E3C-4D10-8914-DC4B51A7F3D5}" type="datetimeFigureOut">
              <a:rPr lang="pt-BR" smtClean="0"/>
              <a:t>15/05/2020</a:t>
            </a:fld>
            <a:endParaRPr lang="pt-BR"/>
          </a:p>
        </p:txBody>
      </p:sp>
      <p:sp>
        <p:nvSpPr>
          <p:cNvPr id="5" name="Espaço Reservado para Rodapé 4">
            <a:extLst>
              <a:ext uri="{FF2B5EF4-FFF2-40B4-BE49-F238E27FC236}">
                <a16:creationId xmlns:a16="http://schemas.microsoft.com/office/drawing/2014/main" id="{9013264C-8A6A-4094-9A77-5DB0AFF3C98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961818F-0047-4845-A0BA-B2F8422B45C8}"/>
              </a:ext>
            </a:extLst>
          </p:cNvPr>
          <p:cNvSpPr>
            <a:spLocks noGrp="1"/>
          </p:cNvSpPr>
          <p:nvPr>
            <p:ph type="sldNum" sz="quarter" idx="12"/>
          </p:nvPr>
        </p:nvSpPr>
        <p:spPr/>
        <p:txBody>
          <a:bodyPr/>
          <a:lstStyle/>
          <a:p>
            <a:fld id="{66F1CCF8-B46A-4754-8D4A-BA8670B5D9C3}" type="slidenum">
              <a:rPr lang="pt-BR" smtClean="0"/>
              <a:t>‹nº›</a:t>
            </a:fld>
            <a:endParaRPr lang="pt-BR"/>
          </a:p>
        </p:txBody>
      </p:sp>
    </p:spTree>
    <p:extLst>
      <p:ext uri="{BB962C8B-B14F-4D97-AF65-F5344CB8AC3E}">
        <p14:creationId xmlns:p14="http://schemas.microsoft.com/office/powerpoint/2010/main" val="428540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71853B-37BD-4CDC-95C0-F0AB947DEAC8}"/>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7BB95806-19B8-4EC1-A629-7BCB6C9320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6147F688-0E60-4A49-B291-849B7BFDC298}"/>
              </a:ext>
            </a:extLst>
          </p:cNvPr>
          <p:cNvSpPr>
            <a:spLocks noGrp="1"/>
          </p:cNvSpPr>
          <p:nvPr>
            <p:ph type="dt" sz="half" idx="10"/>
          </p:nvPr>
        </p:nvSpPr>
        <p:spPr/>
        <p:txBody>
          <a:bodyPr/>
          <a:lstStyle/>
          <a:p>
            <a:fld id="{AA49F9B9-4E3C-4D10-8914-DC4B51A7F3D5}" type="datetimeFigureOut">
              <a:rPr lang="pt-BR" smtClean="0"/>
              <a:t>15/05/2020</a:t>
            </a:fld>
            <a:endParaRPr lang="pt-BR"/>
          </a:p>
        </p:txBody>
      </p:sp>
      <p:sp>
        <p:nvSpPr>
          <p:cNvPr id="5" name="Espaço Reservado para Rodapé 4">
            <a:extLst>
              <a:ext uri="{FF2B5EF4-FFF2-40B4-BE49-F238E27FC236}">
                <a16:creationId xmlns:a16="http://schemas.microsoft.com/office/drawing/2014/main" id="{6E217880-5CEF-4741-B7FB-0F757011CD2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CB39865-71FD-4E49-A71C-216BA485D3B0}"/>
              </a:ext>
            </a:extLst>
          </p:cNvPr>
          <p:cNvSpPr>
            <a:spLocks noGrp="1"/>
          </p:cNvSpPr>
          <p:nvPr>
            <p:ph type="sldNum" sz="quarter" idx="12"/>
          </p:nvPr>
        </p:nvSpPr>
        <p:spPr/>
        <p:txBody>
          <a:bodyPr/>
          <a:lstStyle/>
          <a:p>
            <a:fld id="{66F1CCF8-B46A-4754-8D4A-BA8670B5D9C3}" type="slidenum">
              <a:rPr lang="pt-BR" smtClean="0"/>
              <a:t>‹nº›</a:t>
            </a:fld>
            <a:endParaRPr lang="pt-BR"/>
          </a:p>
        </p:txBody>
      </p:sp>
    </p:spTree>
    <p:extLst>
      <p:ext uri="{BB962C8B-B14F-4D97-AF65-F5344CB8AC3E}">
        <p14:creationId xmlns:p14="http://schemas.microsoft.com/office/powerpoint/2010/main" val="6371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18772-7DA4-4C35-BC59-D62A443D027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5C667FC-05EB-47CA-A5EC-43D1032CCF8F}"/>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75CCA8AA-6AED-40D7-A277-1C310FE196F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55F89C4-49AC-46AD-A8DA-9015B01A497E}"/>
              </a:ext>
            </a:extLst>
          </p:cNvPr>
          <p:cNvSpPr>
            <a:spLocks noGrp="1"/>
          </p:cNvSpPr>
          <p:nvPr>
            <p:ph type="dt" sz="half" idx="10"/>
          </p:nvPr>
        </p:nvSpPr>
        <p:spPr/>
        <p:txBody>
          <a:bodyPr/>
          <a:lstStyle/>
          <a:p>
            <a:fld id="{AA49F9B9-4E3C-4D10-8914-DC4B51A7F3D5}" type="datetimeFigureOut">
              <a:rPr lang="pt-BR" smtClean="0"/>
              <a:t>15/05/2020</a:t>
            </a:fld>
            <a:endParaRPr lang="pt-BR"/>
          </a:p>
        </p:txBody>
      </p:sp>
      <p:sp>
        <p:nvSpPr>
          <p:cNvPr id="6" name="Espaço Reservado para Rodapé 5">
            <a:extLst>
              <a:ext uri="{FF2B5EF4-FFF2-40B4-BE49-F238E27FC236}">
                <a16:creationId xmlns:a16="http://schemas.microsoft.com/office/drawing/2014/main" id="{9CDD98A4-EA72-4CAF-89ED-96DF6AA5B6D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737FFB5-3BDB-4F56-8086-AE722ACEDAEA}"/>
              </a:ext>
            </a:extLst>
          </p:cNvPr>
          <p:cNvSpPr>
            <a:spLocks noGrp="1"/>
          </p:cNvSpPr>
          <p:nvPr>
            <p:ph type="sldNum" sz="quarter" idx="12"/>
          </p:nvPr>
        </p:nvSpPr>
        <p:spPr/>
        <p:txBody>
          <a:bodyPr/>
          <a:lstStyle/>
          <a:p>
            <a:fld id="{66F1CCF8-B46A-4754-8D4A-BA8670B5D9C3}" type="slidenum">
              <a:rPr lang="pt-BR" smtClean="0"/>
              <a:t>‹nº›</a:t>
            </a:fld>
            <a:endParaRPr lang="pt-BR"/>
          </a:p>
        </p:txBody>
      </p:sp>
    </p:spTree>
    <p:extLst>
      <p:ext uri="{BB962C8B-B14F-4D97-AF65-F5344CB8AC3E}">
        <p14:creationId xmlns:p14="http://schemas.microsoft.com/office/powerpoint/2010/main" val="206731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92A3A-AAD7-488B-8486-B4BACCD65C84}"/>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2508D11-CC8B-4763-8DD1-C01CA00523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555D71F2-12CE-465E-964D-D27782F5B71D}"/>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8C5BD01-4F10-4BB7-A285-5631347AEE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3B3BECA-4E82-4EF2-A226-80477B64D21D}"/>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E8D5C4C5-7E12-46DA-8B8E-41D3E2A4841D}"/>
              </a:ext>
            </a:extLst>
          </p:cNvPr>
          <p:cNvSpPr>
            <a:spLocks noGrp="1"/>
          </p:cNvSpPr>
          <p:nvPr>
            <p:ph type="dt" sz="half" idx="10"/>
          </p:nvPr>
        </p:nvSpPr>
        <p:spPr/>
        <p:txBody>
          <a:bodyPr/>
          <a:lstStyle/>
          <a:p>
            <a:fld id="{AA49F9B9-4E3C-4D10-8914-DC4B51A7F3D5}" type="datetimeFigureOut">
              <a:rPr lang="pt-BR" smtClean="0"/>
              <a:t>15/05/2020</a:t>
            </a:fld>
            <a:endParaRPr lang="pt-BR"/>
          </a:p>
        </p:txBody>
      </p:sp>
      <p:sp>
        <p:nvSpPr>
          <p:cNvPr id="8" name="Espaço Reservado para Rodapé 7">
            <a:extLst>
              <a:ext uri="{FF2B5EF4-FFF2-40B4-BE49-F238E27FC236}">
                <a16:creationId xmlns:a16="http://schemas.microsoft.com/office/drawing/2014/main" id="{B0D37600-C311-461A-AA52-0918376652C6}"/>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84E5ECB7-782A-496B-A033-F6D627801094}"/>
              </a:ext>
            </a:extLst>
          </p:cNvPr>
          <p:cNvSpPr>
            <a:spLocks noGrp="1"/>
          </p:cNvSpPr>
          <p:nvPr>
            <p:ph type="sldNum" sz="quarter" idx="12"/>
          </p:nvPr>
        </p:nvSpPr>
        <p:spPr/>
        <p:txBody>
          <a:bodyPr/>
          <a:lstStyle/>
          <a:p>
            <a:fld id="{66F1CCF8-B46A-4754-8D4A-BA8670B5D9C3}" type="slidenum">
              <a:rPr lang="pt-BR" smtClean="0"/>
              <a:t>‹nº›</a:t>
            </a:fld>
            <a:endParaRPr lang="pt-BR"/>
          </a:p>
        </p:txBody>
      </p:sp>
    </p:spTree>
    <p:extLst>
      <p:ext uri="{BB962C8B-B14F-4D97-AF65-F5344CB8AC3E}">
        <p14:creationId xmlns:p14="http://schemas.microsoft.com/office/powerpoint/2010/main" val="213653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1A649-5456-46D1-94C6-18EDC86FBC4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9ECAD9F-C3AC-4951-A346-3DEC1F197FC3}"/>
              </a:ext>
            </a:extLst>
          </p:cNvPr>
          <p:cNvSpPr>
            <a:spLocks noGrp="1"/>
          </p:cNvSpPr>
          <p:nvPr>
            <p:ph type="dt" sz="half" idx="10"/>
          </p:nvPr>
        </p:nvSpPr>
        <p:spPr/>
        <p:txBody>
          <a:bodyPr/>
          <a:lstStyle/>
          <a:p>
            <a:fld id="{AA49F9B9-4E3C-4D10-8914-DC4B51A7F3D5}" type="datetimeFigureOut">
              <a:rPr lang="pt-BR" smtClean="0"/>
              <a:t>15/05/2020</a:t>
            </a:fld>
            <a:endParaRPr lang="pt-BR"/>
          </a:p>
        </p:txBody>
      </p:sp>
      <p:sp>
        <p:nvSpPr>
          <p:cNvPr id="4" name="Espaço Reservado para Rodapé 3">
            <a:extLst>
              <a:ext uri="{FF2B5EF4-FFF2-40B4-BE49-F238E27FC236}">
                <a16:creationId xmlns:a16="http://schemas.microsoft.com/office/drawing/2014/main" id="{323CE1DF-2281-4A4F-AB0A-654197AB86A7}"/>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B046AF4C-7D47-4DBD-B3D2-88958A3D0FD2}"/>
              </a:ext>
            </a:extLst>
          </p:cNvPr>
          <p:cNvSpPr>
            <a:spLocks noGrp="1"/>
          </p:cNvSpPr>
          <p:nvPr>
            <p:ph type="sldNum" sz="quarter" idx="12"/>
          </p:nvPr>
        </p:nvSpPr>
        <p:spPr/>
        <p:txBody>
          <a:bodyPr/>
          <a:lstStyle/>
          <a:p>
            <a:fld id="{66F1CCF8-B46A-4754-8D4A-BA8670B5D9C3}" type="slidenum">
              <a:rPr lang="pt-BR" smtClean="0"/>
              <a:t>‹nº›</a:t>
            </a:fld>
            <a:endParaRPr lang="pt-BR"/>
          </a:p>
        </p:txBody>
      </p:sp>
    </p:spTree>
    <p:extLst>
      <p:ext uri="{BB962C8B-B14F-4D97-AF65-F5344CB8AC3E}">
        <p14:creationId xmlns:p14="http://schemas.microsoft.com/office/powerpoint/2010/main" val="80336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AD17D8A-A773-4E69-9A80-1AA0AAE2178C}"/>
              </a:ext>
            </a:extLst>
          </p:cNvPr>
          <p:cNvSpPr>
            <a:spLocks noGrp="1"/>
          </p:cNvSpPr>
          <p:nvPr>
            <p:ph type="dt" sz="half" idx="10"/>
          </p:nvPr>
        </p:nvSpPr>
        <p:spPr/>
        <p:txBody>
          <a:bodyPr/>
          <a:lstStyle/>
          <a:p>
            <a:fld id="{AA49F9B9-4E3C-4D10-8914-DC4B51A7F3D5}" type="datetimeFigureOut">
              <a:rPr lang="pt-BR" smtClean="0"/>
              <a:t>15/05/2020</a:t>
            </a:fld>
            <a:endParaRPr lang="pt-BR"/>
          </a:p>
        </p:txBody>
      </p:sp>
      <p:sp>
        <p:nvSpPr>
          <p:cNvPr id="3" name="Espaço Reservado para Rodapé 2">
            <a:extLst>
              <a:ext uri="{FF2B5EF4-FFF2-40B4-BE49-F238E27FC236}">
                <a16:creationId xmlns:a16="http://schemas.microsoft.com/office/drawing/2014/main" id="{D35CD75B-2B6B-4A30-BFC1-8F5631288F3B}"/>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89197AD-9644-4F26-A12A-BF42ED26A770}"/>
              </a:ext>
            </a:extLst>
          </p:cNvPr>
          <p:cNvSpPr>
            <a:spLocks noGrp="1"/>
          </p:cNvSpPr>
          <p:nvPr>
            <p:ph type="sldNum" sz="quarter" idx="12"/>
          </p:nvPr>
        </p:nvSpPr>
        <p:spPr/>
        <p:txBody>
          <a:bodyPr/>
          <a:lstStyle/>
          <a:p>
            <a:fld id="{66F1CCF8-B46A-4754-8D4A-BA8670B5D9C3}" type="slidenum">
              <a:rPr lang="pt-BR" smtClean="0"/>
              <a:t>‹nº›</a:t>
            </a:fld>
            <a:endParaRPr lang="pt-BR"/>
          </a:p>
        </p:txBody>
      </p:sp>
    </p:spTree>
    <p:extLst>
      <p:ext uri="{BB962C8B-B14F-4D97-AF65-F5344CB8AC3E}">
        <p14:creationId xmlns:p14="http://schemas.microsoft.com/office/powerpoint/2010/main" val="941973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90BAC8-8D94-4179-BFBF-1F87055A014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EA80DEB-EC27-42B7-887A-9501FABA26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F052F8A-D5DA-4123-93BD-3C2C06945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384B2C9-9A72-4612-9F74-131FCBA6C159}"/>
              </a:ext>
            </a:extLst>
          </p:cNvPr>
          <p:cNvSpPr>
            <a:spLocks noGrp="1"/>
          </p:cNvSpPr>
          <p:nvPr>
            <p:ph type="dt" sz="half" idx="10"/>
          </p:nvPr>
        </p:nvSpPr>
        <p:spPr/>
        <p:txBody>
          <a:bodyPr/>
          <a:lstStyle/>
          <a:p>
            <a:fld id="{AA49F9B9-4E3C-4D10-8914-DC4B51A7F3D5}" type="datetimeFigureOut">
              <a:rPr lang="pt-BR" smtClean="0"/>
              <a:t>15/05/2020</a:t>
            </a:fld>
            <a:endParaRPr lang="pt-BR"/>
          </a:p>
        </p:txBody>
      </p:sp>
      <p:sp>
        <p:nvSpPr>
          <p:cNvPr id="6" name="Espaço Reservado para Rodapé 5">
            <a:extLst>
              <a:ext uri="{FF2B5EF4-FFF2-40B4-BE49-F238E27FC236}">
                <a16:creationId xmlns:a16="http://schemas.microsoft.com/office/drawing/2014/main" id="{F51447C9-5359-4CD8-8162-BD36DB7D374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3EFD5AB-435F-4903-B7F3-803D95E16462}"/>
              </a:ext>
            </a:extLst>
          </p:cNvPr>
          <p:cNvSpPr>
            <a:spLocks noGrp="1"/>
          </p:cNvSpPr>
          <p:nvPr>
            <p:ph type="sldNum" sz="quarter" idx="12"/>
          </p:nvPr>
        </p:nvSpPr>
        <p:spPr/>
        <p:txBody>
          <a:bodyPr/>
          <a:lstStyle/>
          <a:p>
            <a:fld id="{66F1CCF8-B46A-4754-8D4A-BA8670B5D9C3}" type="slidenum">
              <a:rPr lang="pt-BR" smtClean="0"/>
              <a:t>‹nº›</a:t>
            </a:fld>
            <a:endParaRPr lang="pt-BR"/>
          </a:p>
        </p:txBody>
      </p:sp>
    </p:spTree>
    <p:extLst>
      <p:ext uri="{BB962C8B-B14F-4D97-AF65-F5344CB8AC3E}">
        <p14:creationId xmlns:p14="http://schemas.microsoft.com/office/powerpoint/2010/main" val="708683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CFE44B-D7D4-42BB-A16D-951E14C35DE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542C0AD-3126-4306-9E78-259D03294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93EF4756-8152-4172-9B9F-88AD5B444C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273A4A1-70FD-437D-B0A7-CDC774E94A5B}"/>
              </a:ext>
            </a:extLst>
          </p:cNvPr>
          <p:cNvSpPr>
            <a:spLocks noGrp="1"/>
          </p:cNvSpPr>
          <p:nvPr>
            <p:ph type="dt" sz="half" idx="10"/>
          </p:nvPr>
        </p:nvSpPr>
        <p:spPr/>
        <p:txBody>
          <a:bodyPr/>
          <a:lstStyle/>
          <a:p>
            <a:fld id="{AA49F9B9-4E3C-4D10-8914-DC4B51A7F3D5}" type="datetimeFigureOut">
              <a:rPr lang="pt-BR" smtClean="0"/>
              <a:t>15/05/2020</a:t>
            </a:fld>
            <a:endParaRPr lang="pt-BR"/>
          </a:p>
        </p:txBody>
      </p:sp>
      <p:sp>
        <p:nvSpPr>
          <p:cNvPr id="6" name="Espaço Reservado para Rodapé 5">
            <a:extLst>
              <a:ext uri="{FF2B5EF4-FFF2-40B4-BE49-F238E27FC236}">
                <a16:creationId xmlns:a16="http://schemas.microsoft.com/office/drawing/2014/main" id="{EE96DD52-0664-4B48-91D2-52A0D4E638C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77C270D-1A8E-404A-90D6-E8B29A49E572}"/>
              </a:ext>
            </a:extLst>
          </p:cNvPr>
          <p:cNvSpPr>
            <a:spLocks noGrp="1"/>
          </p:cNvSpPr>
          <p:nvPr>
            <p:ph type="sldNum" sz="quarter" idx="12"/>
          </p:nvPr>
        </p:nvSpPr>
        <p:spPr/>
        <p:txBody>
          <a:bodyPr/>
          <a:lstStyle/>
          <a:p>
            <a:fld id="{66F1CCF8-B46A-4754-8D4A-BA8670B5D9C3}" type="slidenum">
              <a:rPr lang="pt-BR" smtClean="0"/>
              <a:t>‹nº›</a:t>
            </a:fld>
            <a:endParaRPr lang="pt-BR"/>
          </a:p>
        </p:txBody>
      </p:sp>
    </p:spTree>
    <p:extLst>
      <p:ext uri="{BB962C8B-B14F-4D97-AF65-F5344CB8AC3E}">
        <p14:creationId xmlns:p14="http://schemas.microsoft.com/office/powerpoint/2010/main" val="2004205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E667748-C048-42FD-B7D3-2E414354D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B2833E24-9806-438A-8A24-78C91A23A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B88BC38-2A35-4394-9A90-D5F8B4296C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9F9B9-4E3C-4D10-8914-DC4B51A7F3D5}" type="datetimeFigureOut">
              <a:rPr lang="pt-BR" smtClean="0"/>
              <a:t>15/05/2020</a:t>
            </a:fld>
            <a:endParaRPr lang="pt-BR"/>
          </a:p>
        </p:txBody>
      </p:sp>
      <p:sp>
        <p:nvSpPr>
          <p:cNvPr id="5" name="Espaço Reservado para Rodapé 4">
            <a:extLst>
              <a:ext uri="{FF2B5EF4-FFF2-40B4-BE49-F238E27FC236}">
                <a16:creationId xmlns:a16="http://schemas.microsoft.com/office/drawing/2014/main" id="{C39D07B8-A4B7-4994-805D-AF2BB8B3C9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0A42BA8-3A52-4EF1-ADE4-3AA0727A06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1CCF8-B46A-4754-8D4A-BA8670B5D9C3}" type="slidenum">
              <a:rPr lang="pt-BR" smtClean="0"/>
              <a:t>‹nº›</a:t>
            </a:fld>
            <a:endParaRPr lang="pt-BR"/>
          </a:p>
        </p:txBody>
      </p:sp>
    </p:spTree>
    <p:extLst>
      <p:ext uri="{BB962C8B-B14F-4D97-AF65-F5344CB8AC3E}">
        <p14:creationId xmlns:p14="http://schemas.microsoft.com/office/powerpoint/2010/main" val="3177019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www.sciencedirect.com/topics/chemistry/mone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0.emf"/><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hyperlink" Target="https://www.sciencedirect.com/topics/chemistry/fluorine-atom" TargetMode="External"/><Relationship Id="rId3" Type="http://schemas.openxmlformats.org/officeDocument/2006/relationships/hyperlink" Target="https://www.sciencedirect.com/topics/chemistry/uranium-hexafluoride" TargetMode="External"/><Relationship Id="rId7" Type="http://schemas.openxmlformats.org/officeDocument/2006/relationships/hyperlink" Target="https://www.sciencedirect.com/topics/chemistry/volatile-agent"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www.sciencedirect.com/topics/chemistry/centrifugation" TargetMode="External"/><Relationship Id="rId5" Type="http://schemas.openxmlformats.org/officeDocument/2006/relationships/hyperlink" Target="https://www.sciencedirect.com/topics/chemical-engineering/uranium-compound" TargetMode="External"/><Relationship Id="rId4" Type="http://schemas.openxmlformats.org/officeDocument/2006/relationships/hyperlink" Target="https://www.sciencedirect.com/topics/chemical-engineering/isotop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9630" y="404665"/>
            <a:ext cx="4847791" cy="4207517"/>
          </a:xfrm>
          <a:prstGeom prst="rect">
            <a:avLst/>
          </a:prstGeom>
          <a:solidFill>
            <a:srgbClr val="FFFFFF">
              <a:shade val="85000"/>
            </a:srgbClr>
          </a:solidFill>
          <a:ln>
            <a:noFill/>
          </a:ln>
          <a:effectLst>
            <a:reflection blurRad="12700" stA="38000" endPos="28000" dist="5000" dir="5400000" sy="-100000" algn="bl" rotWithShape="0"/>
          </a:effectLst>
        </p:spPr>
      </p:pic>
      <p:sp>
        <p:nvSpPr>
          <p:cNvPr id="5" name="Título 1"/>
          <p:cNvSpPr txBox="1">
            <a:spLocks/>
          </p:cNvSpPr>
          <p:nvPr/>
        </p:nvSpPr>
        <p:spPr>
          <a:xfrm>
            <a:off x="1780493" y="4221088"/>
            <a:ext cx="8678287" cy="2290192"/>
          </a:xfrm>
          <a:prstGeom prst="rect">
            <a:avLst/>
          </a:prstGeom>
          <a:effectLst>
            <a:outerShdw blurRad="50800" dist="50800" dir="5400000" algn="ctr" rotWithShape="0">
              <a:schemeClr val="tx1"/>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3600" b="1">
                <a:solidFill>
                  <a:srgbClr val="FF0000"/>
                </a:solidFill>
              </a:rPr>
              <a:t>- </a:t>
            </a:r>
            <a:r>
              <a:rPr lang="pt-BR" sz="3600" b="1">
                <a:solidFill>
                  <a:srgbClr val="FF0000"/>
                </a:solidFill>
                <a:effectLst>
                  <a:outerShdw blurRad="38100" dist="38100" dir="2700000" algn="tl">
                    <a:srgbClr val="000000">
                      <a:alpha val="43137"/>
                    </a:srgbClr>
                  </a:outerShdw>
                </a:effectLst>
                <a:latin typeface="Calibri" pitchFamily="34" charset="0"/>
              </a:rPr>
              <a:t>PROCESSAMENTO</a:t>
            </a:r>
          </a:p>
          <a:p>
            <a:pPr algn="r"/>
            <a:r>
              <a:rPr lang="pt-BR" sz="3600" b="1">
                <a:solidFill>
                  <a:srgbClr val="FF0000"/>
                </a:solidFill>
                <a:effectLst>
                  <a:outerShdw blurRad="38100" dist="38100" dir="2700000" algn="tl">
                    <a:srgbClr val="000000">
                      <a:alpha val="43137"/>
                    </a:srgbClr>
                  </a:outerShdw>
                </a:effectLst>
                <a:latin typeface="Calibri" pitchFamily="34" charset="0"/>
              </a:rPr>
              <a:t>DE COMBUSTÍVEIS NUCLEARES I</a:t>
            </a:r>
            <a:endParaRPr lang="pt-BR" sz="3600" b="1" dirty="0">
              <a:solidFill>
                <a:srgbClr val="FF0000"/>
              </a:solidFill>
              <a:effectLst>
                <a:outerShdw blurRad="38100" dist="38100" dir="2700000" algn="tl">
                  <a:srgbClr val="000000">
                    <a:alpha val="43137"/>
                  </a:srgbClr>
                </a:outerShdw>
              </a:effectLst>
              <a:latin typeface="Calibri" pitchFamily="34" charset="0"/>
            </a:endParaRPr>
          </a:p>
        </p:txBody>
      </p:sp>
      <p:sp>
        <p:nvSpPr>
          <p:cNvPr id="7" name="CaixaDeTexto 6"/>
          <p:cNvSpPr txBox="1"/>
          <p:nvPr/>
        </p:nvSpPr>
        <p:spPr>
          <a:xfrm>
            <a:off x="7552712" y="5877273"/>
            <a:ext cx="2858796" cy="830997"/>
          </a:xfrm>
          <a:prstGeom prst="rect">
            <a:avLst/>
          </a:prstGeom>
          <a:noFill/>
        </p:spPr>
        <p:txBody>
          <a:bodyPr wrap="none" rtlCol="0">
            <a:spAutoFit/>
          </a:bodyPr>
          <a:lstStyle/>
          <a:p>
            <a:pPr algn="r"/>
            <a:r>
              <a:rPr lang="pt-BR" sz="1600" dirty="0" err="1"/>
              <a:t>Humberto.G</a:t>
            </a:r>
            <a:r>
              <a:rPr lang="pt-BR" sz="1600" dirty="0"/>
              <a:t>. </a:t>
            </a:r>
            <a:r>
              <a:rPr lang="pt-BR" sz="1600" dirty="0" err="1"/>
              <a:t>Riella</a:t>
            </a:r>
            <a:r>
              <a:rPr lang="pt-BR" sz="1600" dirty="0"/>
              <a:t> / Elita Urano</a:t>
            </a:r>
          </a:p>
          <a:p>
            <a:pPr algn="r"/>
            <a:r>
              <a:rPr lang="pt-BR" sz="1600" dirty="0"/>
              <a:t>elitaucf@usp.br</a:t>
            </a:r>
          </a:p>
          <a:p>
            <a:pPr algn="r"/>
            <a:r>
              <a:rPr lang="pt-BR" sz="1600" dirty="0"/>
              <a:t>3133 9266 ou 3133 9269</a:t>
            </a:r>
          </a:p>
        </p:txBody>
      </p:sp>
      <p:grpSp>
        <p:nvGrpSpPr>
          <p:cNvPr id="2" name="Agrupar 1">
            <a:extLst>
              <a:ext uri="{FF2B5EF4-FFF2-40B4-BE49-F238E27FC236}">
                <a16:creationId xmlns:a16="http://schemas.microsoft.com/office/drawing/2014/main" id="{40F6AE58-727E-412D-A048-CC10DFD6684E}"/>
              </a:ext>
            </a:extLst>
          </p:cNvPr>
          <p:cNvGrpSpPr/>
          <p:nvPr/>
        </p:nvGrpSpPr>
        <p:grpSpPr>
          <a:xfrm>
            <a:off x="9048329" y="89027"/>
            <a:ext cx="1515999" cy="1575041"/>
            <a:chOff x="7524327" y="1007406"/>
            <a:chExt cx="1515999" cy="1575041"/>
          </a:xfrm>
        </p:grpSpPr>
        <p:pic>
          <p:nvPicPr>
            <p:cNvPr id="9" name="Imagem 8">
              <a:extLst>
                <a:ext uri="{FF2B5EF4-FFF2-40B4-BE49-F238E27FC236}">
                  <a16:creationId xmlns:a16="http://schemas.microsoft.com/office/drawing/2014/main" id="{7A72DC03-2007-44DC-938A-1C068AEFA60D}"/>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7886282" y="2169096"/>
              <a:ext cx="792088" cy="413351"/>
            </a:xfrm>
            <a:prstGeom prst="rect">
              <a:avLst/>
            </a:prstGeom>
          </p:spPr>
        </p:pic>
        <p:pic>
          <p:nvPicPr>
            <p:cNvPr id="34818" name="Picture 2" descr="Organizing Committee | Induscon">
              <a:extLst>
                <a:ext uri="{FF2B5EF4-FFF2-40B4-BE49-F238E27FC236}">
                  <a16:creationId xmlns:a16="http://schemas.microsoft.com/office/drawing/2014/main" id="{8B117489-0907-47B3-B3BB-97FDB4222B86}"/>
                </a:ext>
              </a:extLst>
            </p:cNvPr>
            <p:cNvPicPr>
              <a:picLocks noChangeAspect="1" noChangeArrowheads="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7" y="1007406"/>
              <a:ext cx="1515999" cy="115910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tângulo 2">
            <a:extLst>
              <a:ext uri="{FF2B5EF4-FFF2-40B4-BE49-F238E27FC236}">
                <a16:creationId xmlns:a16="http://schemas.microsoft.com/office/drawing/2014/main" id="{AD81FE53-3BC3-4AC7-8E22-25B593F64ACB}"/>
              </a:ext>
            </a:extLst>
          </p:cNvPr>
          <p:cNvSpPr/>
          <p:nvPr/>
        </p:nvSpPr>
        <p:spPr>
          <a:xfrm>
            <a:off x="4377927" y="4860450"/>
            <a:ext cx="2534668" cy="584775"/>
          </a:xfrm>
          <a:prstGeom prst="rect">
            <a:avLst/>
          </a:prstGeom>
        </p:spPr>
        <p:txBody>
          <a:bodyPr wrap="none">
            <a:spAutoFit/>
          </a:bodyPr>
          <a:lstStyle/>
          <a:p>
            <a:r>
              <a:rPr lang="pt-BR" sz="3200" b="1" dirty="0">
                <a:latin typeface="Arial Black" panose="020B0A04020102020204" pitchFamily="34" charset="0"/>
              </a:rPr>
              <a:t>PMT 3530 </a:t>
            </a:r>
            <a:endParaRPr lang="pt-BR" sz="3200" dirty="0"/>
          </a:p>
        </p:txBody>
      </p:sp>
    </p:spTree>
    <p:extLst>
      <p:ext uri="{BB962C8B-B14F-4D97-AF65-F5344CB8AC3E}">
        <p14:creationId xmlns:p14="http://schemas.microsoft.com/office/powerpoint/2010/main" val="271827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FEE6CC1-5643-4D24-933B-0B4CCBC68725}"/>
              </a:ext>
            </a:extLst>
          </p:cNvPr>
          <p:cNvSpPr/>
          <p:nvPr/>
        </p:nvSpPr>
        <p:spPr>
          <a:xfrm>
            <a:off x="2426637" y="1087102"/>
            <a:ext cx="5019192" cy="707886"/>
          </a:xfrm>
          <a:prstGeom prst="rect">
            <a:avLst/>
          </a:prstGeom>
        </p:spPr>
        <p:txBody>
          <a:bodyPr wrap="square">
            <a:spAutoFit/>
          </a:bodyPr>
          <a:lstStyle/>
          <a:p>
            <a:r>
              <a:rPr lang="pt-BR" sz="4000" b="1" dirty="0">
                <a:solidFill>
                  <a:srgbClr val="FF0000"/>
                </a:solidFill>
                <a:effectLst>
                  <a:outerShdw blurRad="50800" dist="50800" dir="5400000" algn="ctr" rotWithShape="0">
                    <a:schemeClr val="tx1"/>
                  </a:outerShdw>
                </a:effectLst>
              </a:rPr>
              <a:t>Vantagens do UF</a:t>
            </a:r>
            <a:r>
              <a:rPr lang="pt-BR" sz="3200" b="1" dirty="0">
                <a:solidFill>
                  <a:srgbClr val="FF0000"/>
                </a:solidFill>
                <a:effectLst>
                  <a:outerShdw blurRad="50800" dist="50800" dir="5400000" algn="ctr" rotWithShape="0">
                    <a:schemeClr val="tx1"/>
                  </a:outerShdw>
                </a:effectLst>
              </a:rPr>
              <a:t>6  </a:t>
            </a:r>
            <a:endParaRPr lang="pt-BR" sz="4000" b="1" dirty="0">
              <a:solidFill>
                <a:srgbClr val="FF0000"/>
              </a:solidFill>
              <a:effectLst>
                <a:outerShdw blurRad="50800" dist="50800" dir="5400000" algn="ctr" rotWithShape="0">
                  <a:schemeClr val="tx1"/>
                </a:outerShdw>
              </a:effectLst>
            </a:endParaRPr>
          </a:p>
        </p:txBody>
      </p:sp>
      <p:graphicFrame>
        <p:nvGraphicFramePr>
          <p:cNvPr id="5" name="Tabela 4">
            <a:extLst>
              <a:ext uri="{FF2B5EF4-FFF2-40B4-BE49-F238E27FC236}">
                <a16:creationId xmlns:a16="http://schemas.microsoft.com/office/drawing/2014/main" id="{A9A73BBC-A9B4-4403-B9D5-6AFE48FDB25D}"/>
              </a:ext>
            </a:extLst>
          </p:cNvPr>
          <p:cNvGraphicFramePr>
            <a:graphicFrameLocks noGrp="1"/>
          </p:cNvGraphicFramePr>
          <p:nvPr>
            <p:extLst>
              <p:ext uri="{D42A27DB-BD31-4B8C-83A1-F6EECF244321}">
                <p14:modId xmlns:p14="http://schemas.microsoft.com/office/powerpoint/2010/main" val="728894016"/>
              </p:ext>
            </p:extLst>
          </p:nvPr>
        </p:nvGraphicFramePr>
        <p:xfrm>
          <a:off x="3728358" y="3429000"/>
          <a:ext cx="7783285" cy="1615440"/>
        </p:xfrm>
        <a:graphic>
          <a:graphicData uri="http://schemas.openxmlformats.org/drawingml/2006/table">
            <a:tbl>
              <a:tblPr/>
              <a:tblGrid>
                <a:gridCol w="7783285">
                  <a:extLst>
                    <a:ext uri="{9D8B030D-6E8A-4147-A177-3AD203B41FA5}">
                      <a16:colId xmlns:a16="http://schemas.microsoft.com/office/drawing/2014/main" val="1159578870"/>
                    </a:ext>
                  </a:extLst>
                </a:gridCol>
              </a:tblGrid>
              <a:tr h="0">
                <a:tc>
                  <a:txBody>
                    <a:bodyPr/>
                    <a:lstStyle/>
                    <a:p>
                      <a:pPr marL="342900" indent="-342900" algn="l">
                        <a:buClr>
                          <a:srgbClr val="FF0000"/>
                        </a:buClr>
                        <a:buFont typeface="Wingdings" panose="05000000000000000000" pitchFamily="2" charset="2"/>
                        <a:buChar char="§"/>
                      </a:pPr>
                      <a:r>
                        <a:rPr lang="pt-BR" sz="2000" dirty="0">
                          <a:effectLst/>
                          <a:latin typeface="+mn-lt"/>
                        </a:rPr>
                        <a:t>Possui apenas um isótopo de F</a:t>
                      </a:r>
                      <a:r>
                        <a:rPr lang="pt-BR" sz="2000" baseline="-25000" dirty="0">
                          <a:effectLst/>
                          <a:latin typeface="+mn-lt"/>
                        </a:rPr>
                        <a:t>2;</a:t>
                      </a:r>
                      <a:br>
                        <a:rPr lang="pt-BR" sz="2000" dirty="0">
                          <a:effectLst/>
                          <a:latin typeface="+mn-lt"/>
                        </a:rPr>
                      </a:br>
                      <a:endParaRPr lang="pt-BR" sz="2000" dirty="0">
                        <a:effectLst/>
                        <a:latin typeface="+mn-lt"/>
                      </a:endParaRPr>
                    </a:p>
                    <a:p>
                      <a:pPr marL="342900" indent="-342900" algn="l">
                        <a:buClr>
                          <a:srgbClr val="FF0000"/>
                        </a:buClr>
                        <a:buFont typeface="Wingdings" panose="05000000000000000000" pitchFamily="2" charset="2"/>
                        <a:buChar char="§"/>
                      </a:pPr>
                      <a:r>
                        <a:rPr lang="pt-BR" sz="2000" dirty="0">
                          <a:effectLst/>
                          <a:latin typeface="+mn-lt"/>
                        </a:rPr>
                        <a:t>Pode ser manuseado em temperaturas e pressões razoáveis;</a:t>
                      </a:r>
                    </a:p>
                    <a:p>
                      <a:pPr marL="342900" indent="-342900" algn="l">
                        <a:buClr>
                          <a:srgbClr val="FF0000"/>
                        </a:buClr>
                        <a:buFont typeface="Wingdings" panose="05000000000000000000" pitchFamily="2" charset="2"/>
                        <a:buChar char="§"/>
                      </a:pPr>
                      <a:endParaRPr lang="pt-BR" sz="2000" dirty="0">
                        <a:effectLst/>
                        <a:latin typeface="+mn-lt"/>
                      </a:endParaRPr>
                    </a:p>
                    <a:p>
                      <a:pPr marL="342900" indent="-342900" algn="l">
                        <a:buClr>
                          <a:srgbClr val="FF0000"/>
                        </a:buClr>
                        <a:buFont typeface="Wingdings" panose="05000000000000000000" pitchFamily="2" charset="2"/>
                        <a:buChar char="§"/>
                      </a:pPr>
                      <a:r>
                        <a:rPr lang="pt-BR" sz="2000" dirty="0">
                          <a:effectLst/>
                          <a:latin typeface="+mn-lt"/>
                        </a:rPr>
                        <a:t>É solúvel em água.</a:t>
                      </a:r>
                    </a:p>
                  </a:txBody>
                  <a:tcPr anchor="ctr">
                    <a:lnL>
                      <a:noFill/>
                    </a:lnL>
                    <a:lnR>
                      <a:noFill/>
                    </a:lnR>
                    <a:lnT>
                      <a:noFill/>
                    </a:lnT>
                    <a:lnB>
                      <a:noFill/>
                    </a:lnB>
                  </a:tcPr>
                </a:tc>
                <a:extLst>
                  <a:ext uri="{0D108BD9-81ED-4DB2-BD59-A6C34878D82A}">
                    <a16:rowId xmlns:a16="http://schemas.microsoft.com/office/drawing/2014/main" val="428032253"/>
                  </a:ext>
                </a:extLst>
              </a:tr>
            </a:tbl>
          </a:graphicData>
        </a:graphic>
      </p:graphicFrame>
      <p:sp>
        <p:nvSpPr>
          <p:cNvPr id="6" name="Rectangle 5">
            <a:extLst>
              <a:ext uri="{FF2B5EF4-FFF2-40B4-BE49-F238E27FC236}">
                <a16:creationId xmlns:a16="http://schemas.microsoft.com/office/drawing/2014/main" id="{F0C5A6BD-43FC-4CC5-A6A5-4FC460046A99}"/>
              </a:ext>
            </a:extLst>
          </p:cNvPr>
          <p:cNvSpPr>
            <a:spLocks noChangeArrowheads="1"/>
          </p:cNvSpPr>
          <p:nvPr/>
        </p:nvSpPr>
        <p:spPr bwMode="auto">
          <a:xfrm>
            <a:off x="2584064" y="2258051"/>
            <a:ext cx="908127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rgbClr val="000000"/>
                </a:solidFill>
                <a:effectLst/>
              </a:rPr>
              <a:t>O hexafluoreto de urânio [UF</a:t>
            </a:r>
            <a:r>
              <a:rPr kumimoji="0" lang="pt-BR" altLang="pt-BR" sz="2000" b="0" i="0" u="none" strike="noStrike" cap="none" normalizeH="0" baseline="-30000" dirty="0">
                <a:ln>
                  <a:noFill/>
                </a:ln>
                <a:solidFill>
                  <a:srgbClr val="000000"/>
                </a:solidFill>
                <a:effectLst/>
              </a:rPr>
              <a:t>6</a:t>
            </a:r>
            <a:r>
              <a:rPr kumimoji="0" lang="pt-BR" altLang="pt-BR" sz="2000" b="0" i="0" u="none" strike="noStrike" cap="none" normalizeH="0" baseline="0" dirty="0">
                <a:ln>
                  <a:noFill/>
                </a:ln>
                <a:solidFill>
                  <a:srgbClr val="000000"/>
                </a:solidFill>
                <a:effectLst/>
              </a:rPr>
              <a:t>] é usado no ciclo de combustível de urânio porque possui várias vantagens.</a:t>
            </a:r>
            <a:endParaRPr kumimoji="0" lang="pt-BR" altLang="pt-BR"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723574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FEE6CC1-5643-4D24-933B-0B4CCBC68725}"/>
              </a:ext>
            </a:extLst>
          </p:cNvPr>
          <p:cNvSpPr/>
          <p:nvPr/>
        </p:nvSpPr>
        <p:spPr>
          <a:xfrm>
            <a:off x="516194" y="241283"/>
            <a:ext cx="3949787" cy="707886"/>
          </a:xfrm>
          <a:prstGeom prst="rect">
            <a:avLst/>
          </a:prstGeom>
        </p:spPr>
        <p:txBody>
          <a:bodyPr wrap="square">
            <a:spAutoFit/>
          </a:bodyPr>
          <a:lstStyle/>
          <a:p>
            <a:r>
              <a:rPr lang="pt-BR" sz="4000" b="1" dirty="0">
                <a:solidFill>
                  <a:srgbClr val="FF0000"/>
                </a:solidFill>
                <a:effectLst>
                  <a:outerShdw blurRad="50800" dist="50800" dir="5400000" algn="ctr" rotWithShape="0">
                    <a:schemeClr val="tx1"/>
                  </a:outerShdw>
                </a:effectLst>
              </a:rPr>
              <a:t>Síntese do UF</a:t>
            </a:r>
            <a:r>
              <a:rPr lang="pt-BR" sz="3200" b="1" dirty="0">
                <a:solidFill>
                  <a:srgbClr val="FF0000"/>
                </a:solidFill>
                <a:effectLst>
                  <a:outerShdw blurRad="50800" dist="50800" dir="5400000" algn="ctr" rotWithShape="0">
                    <a:schemeClr val="tx1"/>
                  </a:outerShdw>
                </a:effectLst>
              </a:rPr>
              <a:t>6 ? </a:t>
            </a:r>
            <a:endParaRPr lang="pt-BR" sz="4000" b="1" dirty="0">
              <a:solidFill>
                <a:srgbClr val="FF0000"/>
              </a:solidFill>
              <a:effectLst>
                <a:outerShdw blurRad="50800" dist="50800" dir="5400000" algn="ctr" rotWithShape="0">
                  <a:schemeClr val="tx1"/>
                </a:outerShdw>
              </a:effectLst>
            </a:endParaRPr>
          </a:p>
        </p:txBody>
      </p:sp>
      <p:sp>
        <p:nvSpPr>
          <p:cNvPr id="2" name="Retângulo 1">
            <a:extLst>
              <a:ext uri="{FF2B5EF4-FFF2-40B4-BE49-F238E27FC236}">
                <a16:creationId xmlns:a16="http://schemas.microsoft.com/office/drawing/2014/main" id="{CA1C87AB-7B11-436B-B4B2-C588FEE009F1}"/>
              </a:ext>
            </a:extLst>
          </p:cNvPr>
          <p:cNvSpPr/>
          <p:nvPr/>
        </p:nvSpPr>
        <p:spPr>
          <a:xfrm>
            <a:off x="516194" y="1079896"/>
            <a:ext cx="7276083" cy="5078313"/>
          </a:xfrm>
          <a:prstGeom prst="rect">
            <a:avLst/>
          </a:prstGeom>
        </p:spPr>
        <p:txBody>
          <a:bodyPr wrap="square">
            <a:spAutoFit/>
          </a:bodyPr>
          <a:lstStyle/>
          <a:p>
            <a:r>
              <a:rPr lang="pt-BR" b="0" i="0" dirty="0">
                <a:solidFill>
                  <a:srgbClr val="2E2E2E"/>
                </a:solidFill>
                <a:effectLst/>
              </a:rPr>
              <a:t>Vários agentes com </a:t>
            </a:r>
            <a:r>
              <a:rPr lang="pt-BR" b="0" i="0" dirty="0" err="1">
                <a:solidFill>
                  <a:srgbClr val="2E2E2E"/>
                </a:solidFill>
                <a:effectLst/>
              </a:rPr>
              <a:t>fluor</a:t>
            </a:r>
            <a:r>
              <a:rPr lang="pt-BR" b="0" i="0" dirty="0">
                <a:solidFill>
                  <a:srgbClr val="2E2E2E"/>
                </a:solidFill>
                <a:effectLst/>
              </a:rPr>
              <a:t> podem ser utilizados para a síntese de UF </a:t>
            </a:r>
            <a:r>
              <a:rPr lang="pt-BR" b="0" i="0" baseline="-25000" dirty="0">
                <a:solidFill>
                  <a:srgbClr val="2E2E2E"/>
                </a:solidFill>
                <a:effectLst/>
              </a:rPr>
              <a:t>6</a:t>
            </a:r>
            <a:r>
              <a:rPr lang="pt-BR" b="0" i="0" dirty="0">
                <a:solidFill>
                  <a:srgbClr val="2E2E2E"/>
                </a:solidFill>
                <a:effectLst/>
              </a:rPr>
              <a:t> : </a:t>
            </a:r>
          </a:p>
          <a:p>
            <a:pPr marL="285750" indent="-285750">
              <a:buFont typeface="Arial" panose="020B0604020202020204" pitchFamily="34" charset="0"/>
              <a:buChar char="•"/>
            </a:pPr>
            <a:r>
              <a:rPr lang="pt-BR" dirty="0">
                <a:solidFill>
                  <a:srgbClr val="2E2E2E"/>
                </a:solidFill>
              </a:rPr>
              <a:t>F</a:t>
            </a:r>
            <a:r>
              <a:rPr lang="pt-BR" b="0" i="0" dirty="0">
                <a:solidFill>
                  <a:srgbClr val="2E2E2E"/>
                </a:solidFill>
                <a:effectLst/>
              </a:rPr>
              <a:t>lúor gasoso F </a:t>
            </a:r>
            <a:r>
              <a:rPr lang="pt-BR" b="0" i="0" baseline="-25000" dirty="0">
                <a:solidFill>
                  <a:srgbClr val="2E2E2E"/>
                </a:solidFill>
                <a:effectLst/>
              </a:rPr>
              <a:t>2 </a:t>
            </a:r>
            <a:r>
              <a:rPr lang="pt-BR" b="0" i="0" dirty="0">
                <a:solidFill>
                  <a:srgbClr val="2E2E2E"/>
                </a:solidFill>
                <a:effectLst/>
              </a:rPr>
              <a:t>,</a:t>
            </a:r>
          </a:p>
          <a:p>
            <a:pPr marL="285750" indent="-285750">
              <a:buFont typeface="Arial" panose="020B0604020202020204" pitchFamily="34" charset="0"/>
              <a:buChar char="•"/>
            </a:pPr>
            <a:r>
              <a:rPr lang="pt-BR" dirty="0">
                <a:solidFill>
                  <a:srgbClr val="2E2E2E"/>
                </a:solidFill>
              </a:rPr>
              <a:t>F</a:t>
            </a:r>
            <a:r>
              <a:rPr lang="pt-BR" b="0" i="0" dirty="0">
                <a:solidFill>
                  <a:srgbClr val="2E2E2E"/>
                </a:solidFill>
                <a:effectLst/>
              </a:rPr>
              <a:t>luoretos de halog</a:t>
            </a:r>
            <a:r>
              <a:rPr lang="pt-BR" dirty="0">
                <a:solidFill>
                  <a:srgbClr val="2E2E2E"/>
                </a:solidFill>
              </a:rPr>
              <a:t>ênios</a:t>
            </a:r>
            <a:r>
              <a:rPr lang="pt-BR" b="0" i="0" dirty="0">
                <a:solidFill>
                  <a:srgbClr val="2E2E2E"/>
                </a:solidFill>
                <a:effectLst/>
              </a:rPr>
              <a:t>, líquidos ou gasosos (ClF</a:t>
            </a:r>
            <a:r>
              <a:rPr lang="pt-BR" b="0" i="0" baseline="-25000" dirty="0">
                <a:solidFill>
                  <a:srgbClr val="2E2E2E"/>
                </a:solidFill>
                <a:effectLst/>
              </a:rPr>
              <a:t>3</a:t>
            </a:r>
            <a:r>
              <a:rPr lang="pt-BR" b="0" i="0" dirty="0">
                <a:solidFill>
                  <a:srgbClr val="2E2E2E"/>
                </a:solidFill>
                <a:effectLst/>
              </a:rPr>
              <a:t> , BrF</a:t>
            </a:r>
            <a:r>
              <a:rPr lang="pt-BR" b="0" i="0" baseline="-25000" dirty="0">
                <a:solidFill>
                  <a:srgbClr val="2E2E2E"/>
                </a:solidFill>
                <a:effectLst/>
              </a:rPr>
              <a:t>3</a:t>
            </a:r>
            <a:r>
              <a:rPr lang="pt-BR" b="0" i="0" dirty="0">
                <a:solidFill>
                  <a:srgbClr val="2E2E2E"/>
                </a:solidFill>
                <a:effectLst/>
              </a:rPr>
              <a:t> , </a:t>
            </a:r>
          </a:p>
          <a:p>
            <a:pPr marL="265113">
              <a:tabLst>
                <a:tab pos="265113" algn="l"/>
              </a:tabLst>
            </a:pPr>
            <a:r>
              <a:rPr lang="pt-BR" b="0" i="0" dirty="0" err="1">
                <a:solidFill>
                  <a:srgbClr val="2E2E2E"/>
                </a:solidFill>
                <a:effectLst/>
              </a:rPr>
              <a:t>BrF</a:t>
            </a:r>
            <a:r>
              <a:rPr lang="pt-BR" b="0" i="0" dirty="0">
                <a:solidFill>
                  <a:srgbClr val="2E2E2E"/>
                </a:solidFill>
                <a:effectLst/>
              </a:rPr>
              <a:t> </a:t>
            </a:r>
            <a:r>
              <a:rPr lang="pt-BR" b="0" i="0" baseline="-25000" dirty="0">
                <a:solidFill>
                  <a:srgbClr val="2E2E2E"/>
                </a:solidFill>
                <a:effectLst/>
              </a:rPr>
              <a:t>6</a:t>
            </a:r>
            <a:r>
              <a:rPr lang="pt-BR" b="0" i="0" dirty="0">
                <a:solidFill>
                  <a:srgbClr val="2E2E2E"/>
                </a:solidFill>
                <a:effectLst/>
              </a:rPr>
              <a:t> , IF</a:t>
            </a:r>
            <a:r>
              <a:rPr lang="pt-BR" b="0" i="0" baseline="-25000" dirty="0">
                <a:solidFill>
                  <a:srgbClr val="2E2E2E"/>
                </a:solidFill>
                <a:effectLst/>
              </a:rPr>
              <a:t>7</a:t>
            </a:r>
            <a:r>
              <a:rPr lang="pt-BR" b="0" i="0" dirty="0">
                <a:solidFill>
                  <a:srgbClr val="2E2E2E"/>
                </a:solidFill>
                <a:effectLst/>
              </a:rPr>
              <a:t> , etc.) </a:t>
            </a:r>
          </a:p>
          <a:p>
            <a:pPr marL="285750" indent="-285750">
              <a:buFont typeface="Arial" panose="020B0604020202020204" pitchFamily="34" charset="0"/>
              <a:buChar char="•"/>
            </a:pPr>
            <a:r>
              <a:rPr lang="pt-BR" dirty="0">
                <a:solidFill>
                  <a:srgbClr val="2E2E2E"/>
                </a:solidFill>
              </a:rPr>
              <a:t>F</a:t>
            </a:r>
            <a:r>
              <a:rPr lang="pt-BR" b="0" i="0" dirty="0">
                <a:solidFill>
                  <a:srgbClr val="2E2E2E"/>
                </a:solidFill>
                <a:effectLst/>
              </a:rPr>
              <a:t>luoretos metálicos (CoF</a:t>
            </a:r>
            <a:r>
              <a:rPr lang="pt-BR" b="0" i="0" baseline="-25000" dirty="0">
                <a:solidFill>
                  <a:srgbClr val="2E2E2E"/>
                </a:solidFill>
                <a:effectLst/>
              </a:rPr>
              <a:t>3 </a:t>
            </a:r>
            <a:r>
              <a:rPr lang="pt-BR" b="0" i="0" dirty="0">
                <a:solidFill>
                  <a:srgbClr val="2E2E2E"/>
                </a:solidFill>
                <a:effectLst/>
              </a:rPr>
              <a:t>) e </a:t>
            </a:r>
          </a:p>
          <a:p>
            <a:pPr marL="285750" indent="-285750">
              <a:buFont typeface="Arial" panose="020B0604020202020204" pitchFamily="34" charset="0"/>
              <a:buChar char="•"/>
            </a:pPr>
            <a:r>
              <a:rPr lang="pt-BR" dirty="0">
                <a:solidFill>
                  <a:srgbClr val="2E2E2E"/>
                </a:solidFill>
              </a:rPr>
              <a:t>Fluoreto de hidrogênio (HF)</a:t>
            </a:r>
            <a:r>
              <a:rPr lang="pt-BR" b="0" i="0" dirty="0">
                <a:solidFill>
                  <a:srgbClr val="2E2E2E"/>
                </a:solidFill>
                <a:effectLst/>
              </a:rPr>
              <a:t>. </a:t>
            </a:r>
          </a:p>
          <a:p>
            <a:endParaRPr lang="pt-BR" dirty="0">
              <a:solidFill>
                <a:srgbClr val="2E2E2E"/>
              </a:solidFill>
            </a:endParaRPr>
          </a:p>
          <a:p>
            <a:r>
              <a:rPr lang="pt-BR" b="0" i="0" dirty="0">
                <a:solidFill>
                  <a:srgbClr val="2E2E2E"/>
                </a:solidFill>
                <a:effectLst/>
              </a:rPr>
              <a:t>Os precursores usando gás F</a:t>
            </a:r>
            <a:r>
              <a:rPr lang="pt-BR" b="0" i="0" baseline="-25000" dirty="0">
                <a:solidFill>
                  <a:srgbClr val="2E2E2E"/>
                </a:solidFill>
                <a:effectLst/>
              </a:rPr>
              <a:t>2 </a:t>
            </a:r>
            <a:r>
              <a:rPr lang="pt-BR" b="0" i="0" dirty="0">
                <a:solidFill>
                  <a:srgbClr val="2E2E2E"/>
                </a:solidFill>
                <a:effectLst/>
              </a:rPr>
              <a:t>na faixa de 200–400 ° C </a:t>
            </a:r>
          </a:p>
          <a:p>
            <a:r>
              <a:rPr lang="pt-BR" b="0" i="0" dirty="0">
                <a:solidFill>
                  <a:srgbClr val="2E2E2E"/>
                </a:solidFill>
                <a:effectLst/>
              </a:rPr>
              <a:t>também é amplo: </a:t>
            </a:r>
          </a:p>
          <a:p>
            <a:pPr marL="285750" indent="-285750">
              <a:buFont typeface="Arial" panose="020B0604020202020204" pitchFamily="34" charset="0"/>
              <a:buChar char="•"/>
            </a:pPr>
            <a:r>
              <a:rPr lang="pt-BR" b="0" i="0" dirty="0">
                <a:solidFill>
                  <a:srgbClr val="2E2E2E"/>
                </a:solidFill>
                <a:effectLst/>
              </a:rPr>
              <a:t>U metálico,</a:t>
            </a:r>
          </a:p>
          <a:p>
            <a:pPr marL="285750" indent="-285750">
              <a:buFont typeface="Arial" panose="020B0604020202020204" pitchFamily="34" charset="0"/>
              <a:buChar char="•"/>
            </a:pPr>
            <a:r>
              <a:rPr lang="pt-BR" dirty="0">
                <a:solidFill>
                  <a:srgbClr val="2E2E2E"/>
                </a:solidFill>
              </a:rPr>
              <a:t>Carbeto de urânio_UC</a:t>
            </a:r>
            <a:r>
              <a:rPr lang="pt-BR" sz="1400" dirty="0">
                <a:solidFill>
                  <a:srgbClr val="2E2E2E"/>
                </a:solidFill>
              </a:rPr>
              <a:t>2</a:t>
            </a:r>
            <a:r>
              <a:rPr lang="pt-BR" dirty="0">
                <a:solidFill>
                  <a:srgbClr val="2E2E2E"/>
                </a:solidFill>
              </a:rPr>
              <a:t>,</a:t>
            </a:r>
          </a:p>
          <a:p>
            <a:pPr marL="285750" indent="-285750">
              <a:buFont typeface="Arial" panose="020B0604020202020204" pitchFamily="34" charset="0"/>
              <a:buChar char="•"/>
            </a:pPr>
            <a:r>
              <a:rPr lang="pt-BR" b="0" i="0" dirty="0">
                <a:solidFill>
                  <a:srgbClr val="2E2E2E"/>
                </a:solidFill>
                <a:effectLst/>
              </a:rPr>
              <a:t>U</a:t>
            </a:r>
            <a:r>
              <a:rPr lang="pt-BR" b="0" i="0" baseline="-25000" dirty="0">
                <a:solidFill>
                  <a:srgbClr val="2E2E2E"/>
                </a:solidFill>
                <a:effectLst/>
              </a:rPr>
              <a:t>3</a:t>
            </a:r>
            <a:r>
              <a:rPr lang="pt-BR" b="0" i="0" dirty="0">
                <a:solidFill>
                  <a:srgbClr val="2E2E2E"/>
                </a:solidFill>
                <a:effectLst/>
              </a:rPr>
              <a:t>O</a:t>
            </a:r>
            <a:r>
              <a:rPr lang="pt-BR" b="0" i="0" baseline="-25000" dirty="0">
                <a:solidFill>
                  <a:srgbClr val="2E2E2E"/>
                </a:solidFill>
                <a:effectLst/>
              </a:rPr>
              <a:t>8</a:t>
            </a:r>
            <a:r>
              <a:rPr lang="pt-BR" b="0" i="0" dirty="0">
                <a:solidFill>
                  <a:srgbClr val="2E2E2E"/>
                </a:solidFill>
                <a:effectLst/>
              </a:rPr>
              <a:t> ,</a:t>
            </a:r>
          </a:p>
          <a:p>
            <a:pPr marL="285750" indent="-285750">
              <a:buFont typeface="Arial" panose="020B0604020202020204" pitchFamily="34" charset="0"/>
              <a:buChar char="•"/>
            </a:pPr>
            <a:r>
              <a:rPr lang="pt-BR" b="0" i="0" dirty="0">
                <a:solidFill>
                  <a:srgbClr val="2E2E2E"/>
                </a:solidFill>
                <a:effectLst/>
              </a:rPr>
              <a:t>Dióxido de urânio_UO</a:t>
            </a:r>
            <a:r>
              <a:rPr lang="pt-BR" b="0" i="0" baseline="-25000" dirty="0">
                <a:solidFill>
                  <a:srgbClr val="2E2E2E"/>
                </a:solidFill>
                <a:effectLst/>
              </a:rPr>
              <a:t>2</a:t>
            </a:r>
            <a:r>
              <a:rPr lang="pt-BR" b="0" i="0" dirty="0">
                <a:solidFill>
                  <a:srgbClr val="2E2E2E"/>
                </a:solidFill>
                <a:effectLst/>
              </a:rPr>
              <a:t> , </a:t>
            </a:r>
          </a:p>
          <a:p>
            <a:pPr marL="285750" indent="-285750">
              <a:buFont typeface="Arial" panose="020B0604020202020204" pitchFamily="34" charset="0"/>
              <a:buChar char="•"/>
            </a:pPr>
            <a:r>
              <a:rPr lang="pt-BR" b="0" i="0" dirty="0">
                <a:solidFill>
                  <a:srgbClr val="2E2E2E"/>
                </a:solidFill>
                <a:effectLst/>
              </a:rPr>
              <a:t>Tetrafluoreto de urânio_UF</a:t>
            </a:r>
            <a:r>
              <a:rPr lang="pt-BR" b="0" i="0" baseline="-25000" dirty="0">
                <a:solidFill>
                  <a:srgbClr val="2E2E2E"/>
                </a:solidFill>
                <a:effectLst/>
              </a:rPr>
              <a:t>4</a:t>
            </a:r>
            <a:r>
              <a:rPr lang="pt-BR" b="0" i="0" dirty="0">
                <a:solidFill>
                  <a:srgbClr val="2E2E2E"/>
                </a:solidFill>
                <a:effectLst/>
              </a:rPr>
              <a:t> , </a:t>
            </a:r>
          </a:p>
          <a:p>
            <a:pPr marL="285750" indent="-285750">
              <a:buFont typeface="Arial" panose="020B0604020202020204" pitchFamily="34" charset="0"/>
              <a:buChar char="•"/>
            </a:pPr>
            <a:r>
              <a:rPr lang="pt-BR" b="0" i="0" dirty="0">
                <a:solidFill>
                  <a:srgbClr val="2E2E2E"/>
                </a:solidFill>
                <a:effectLst/>
              </a:rPr>
              <a:t>Fluoreto de </a:t>
            </a:r>
            <a:r>
              <a:rPr lang="pt-BR" b="0" i="0" dirty="0" err="1">
                <a:solidFill>
                  <a:srgbClr val="2E2E2E"/>
                </a:solidFill>
                <a:effectLst/>
              </a:rPr>
              <a:t>uranilo</a:t>
            </a:r>
            <a:r>
              <a:rPr lang="pt-BR" b="0" i="0" dirty="0">
                <a:solidFill>
                  <a:srgbClr val="2E2E2E"/>
                </a:solidFill>
                <a:effectLst/>
              </a:rPr>
              <a:t> _UO</a:t>
            </a:r>
            <a:r>
              <a:rPr lang="pt-BR" sz="1400" b="0" i="0" dirty="0">
                <a:solidFill>
                  <a:srgbClr val="2E2E2E"/>
                </a:solidFill>
                <a:effectLst/>
              </a:rPr>
              <a:t>2</a:t>
            </a:r>
            <a:r>
              <a:rPr lang="pt-BR" b="0" i="0" dirty="0">
                <a:solidFill>
                  <a:srgbClr val="2E2E2E"/>
                </a:solidFill>
                <a:effectLst/>
              </a:rPr>
              <a:t>F</a:t>
            </a:r>
            <a:r>
              <a:rPr lang="pt-BR" sz="1400" b="0" i="0" dirty="0">
                <a:solidFill>
                  <a:srgbClr val="2E2E2E"/>
                </a:solidFill>
                <a:effectLst/>
              </a:rPr>
              <a:t>2</a:t>
            </a:r>
            <a:r>
              <a:rPr lang="pt-BR" b="0" i="0" dirty="0">
                <a:solidFill>
                  <a:srgbClr val="2E2E2E"/>
                </a:solidFill>
                <a:effectLst/>
              </a:rPr>
              <a:t>, </a:t>
            </a:r>
          </a:p>
          <a:p>
            <a:pPr marL="285750" indent="-285750">
              <a:buFont typeface="Arial" panose="020B0604020202020204" pitchFamily="34" charset="0"/>
              <a:buChar char="•"/>
            </a:pPr>
            <a:r>
              <a:rPr lang="pt-BR" b="0" i="0" dirty="0">
                <a:solidFill>
                  <a:srgbClr val="2E2E2E"/>
                </a:solidFill>
                <a:effectLst/>
              </a:rPr>
              <a:t>Sais duplos do tipo KUF</a:t>
            </a:r>
            <a:r>
              <a:rPr lang="pt-BR" b="0" i="0" baseline="-25000" dirty="0">
                <a:solidFill>
                  <a:srgbClr val="2E2E2E"/>
                </a:solidFill>
                <a:effectLst/>
              </a:rPr>
              <a:t>5</a:t>
            </a:r>
            <a:r>
              <a:rPr lang="pt-BR" b="0" i="0" dirty="0">
                <a:solidFill>
                  <a:srgbClr val="2E2E2E"/>
                </a:solidFill>
                <a:effectLst/>
              </a:rPr>
              <a:t> e K</a:t>
            </a:r>
            <a:r>
              <a:rPr lang="pt-BR" b="0" i="0" baseline="-25000" dirty="0">
                <a:solidFill>
                  <a:srgbClr val="2E2E2E"/>
                </a:solidFill>
                <a:effectLst/>
              </a:rPr>
              <a:t>2</a:t>
            </a:r>
            <a:r>
              <a:rPr lang="pt-BR" b="0" i="0" dirty="0">
                <a:solidFill>
                  <a:srgbClr val="2E2E2E"/>
                </a:solidFill>
                <a:effectLst/>
              </a:rPr>
              <a:t> F</a:t>
            </a:r>
            <a:r>
              <a:rPr lang="pt-BR" b="0" i="0" baseline="-25000" dirty="0">
                <a:solidFill>
                  <a:srgbClr val="2E2E2E"/>
                </a:solidFill>
                <a:effectLst/>
              </a:rPr>
              <a:t>6</a:t>
            </a:r>
            <a:r>
              <a:rPr lang="pt-BR" b="0" i="0" dirty="0">
                <a:solidFill>
                  <a:srgbClr val="2E2E2E"/>
                </a:solidFill>
                <a:effectLst/>
              </a:rPr>
              <a:t> , e </a:t>
            </a:r>
          </a:p>
          <a:p>
            <a:pPr marL="285750" indent="-285750">
              <a:buFont typeface="Arial" panose="020B0604020202020204" pitchFamily="34" charset="0"/>
              <a:buChar char="•"/>
            </a:pPr>
            <a:r>
              <a:rPr lang="pt-BR" dirty="0">
                <a:solidFill>
                  <a:srgbClr val="2E2E2E"/>
                </a:solidFill>
              </a:rPr>
              <a:t>D</a:t>
            </a:r>
            <a:r>
              <a:rPr lang="pt-BR" b="0" i="0" dirty="0">
                <a:solidFill>
                  <a:srgbClr val="2E2E2E"/>
                </a:solidFill>
                <a:effectLst/>
              </a:rPr>
              <a:t>iuranato de sódio_</a:t>
            </a:r>
            <a:r>
              <a:rPr lang="pt-BR" dirty="0"/>
              <a:t>(NH</a:t>
            </a:r>
            <a:r>
              <a:rPr lang="pt-BR" sz="1400" dirty="0"/>
              <a:t>4</a:t>
            </a:r>
            <a:r>
              <a:rPr lang="pt-BR" dirty="0"/>
              <a:t>)</a:t>
            </a:r>
            <a:r>
              <a:rPr lang="pt-BR" sz="1400" dirty="0"/>
              <a:t>2</a:t>
            </a:r>
            <a:r>
              <a:rPr lang="pt-BR" dirty="0"/>
              <a:t>U</a:t>
            </a:r>
            <a:r>
              <a:rPr lang="pt-BR" sz="1400" dirty="0"/>
              <a:t>2</a:t>
            </a:r>
            <a:r>
              <a:rPr lang="pt-BR" dirty="0"/>
              <a:t>O</a:t>
            </a:r>
            <a:r>
              <a:rPr lang="pt-BR" sz="1400" dirty="0"/>
              <a:t>7</a:t>
            </a:r>
            <a:r>
              <a:rPr lang="pt-BR" dirty="0"/>
              <a:t> </a:t>
            </a:r>
          </a:p>
          <a:p>
            <a:pPr marL="285750" indent="-285750">
              <a:buFont typeface="Arial" panose="020B0604020202020204" pitchFamily="34" charset="0"/>
              <a:buChar char="•"/>
            </a:pPr>
            <a:endParaRPr lang="pt-BR" dirty="0"/>
          </a:p>
        </p:txBody>
      </p:sp>
      <p:pic>
        <p:nvPicPr>
          <p:cNvPr id="5122" name="Picture 2" descr="Figura 1">
            <a:extLst>
              <a:ext uri="{FF2B5EF4-FFF2-40B4-BE49-F238E27FC236}">
                <a16:creationId xmlns:a16="http://schemas.microsoft.com/office/drawing/2014/main" id="{69B9456C-D02B-4F47-A101-CEAD3F39E20F}"/>
              </a:ext>
            </a:extLst>
          </p:cNvPr>
          <p:cNvPicPr>
            <a:picLocks noChangeAspect="1" noChangeArrowheads="1"/>
          </p:cNvPicPr>
          <p:nvPr/>
        </p:nvPicPr>
        <p:blipFill>
          <a:blip r:embed="rId3">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314123" y="1533853"/>
            <a:ext cx="6361683" cy="4624356"/>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AEE32600-344A-4D8D-B3D1-2DA3B9E59A7F}"/>
              </a:ext>
            </a:extLst>
          </p:cNvPr>
          <p:cNvSpPr txBox="1"/>
          <p:nvPr/>
        </p:nvSpPr>
        <p:spPr>
          <a:xfrm>
            <a:off x="7164632" y="6288936"/>
            <a:ext cx="3358805" cy="369332"/>
          </a:xfrm>
          <a:prstGeom prst="rect">
            <a:avLst/>
          </a:prstGeom>
          <a:noFill/>
        </p:spPr>
        <p:txBody>
          <a:bodyPr wrap="none" rtlCol="0">
            <a:spAutoFit/>
          </a:bodyPr>
          <a:lstStyle/>
          <a:p>
            <a:r>
              <a:rPr lang="pt-BR" dirty="0"/>
              <a:t>Vias de síntese do UF</a:t>
            </a:r>
            <a:r>
              <a:rPr lang="pt-BR" sz="1400" dirty="0"/>
              <a:t>6</a:t>
            </a:r>
            <a:r>
              <a:rPr lang="pt-BR" dirty="0"/>
              <a:t> usando F2 </a:t>
            </a:r>
          </a:p>
        </p:txBody>
      </p:sp>
    </p:spTree>
    <p:extLst>
      <p:ext uri="{BB962C8B-B14F-4D97-AF65-F5344CB8AC3E}">
        <p14:creationId xmlns:p14="http://schemas.microsoft.com/office/powerpoint/2010/main" val="549040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FEE6CC1-5643-4D24-933B-0B4CCBC68725}"/>
              </a:ext>
            </a:extLst>
          </p:cNvPr>
          <p:cNvSpPr/>
          <p:nvPr/>
        </p:nvSpPr>
        <p:spPr>
          <a:xfrm>
            <a:off x="1231813" y="199732"/>
            <a:ext cx="3688530" cy="584775"/>
          </a:xfrm>
          <a:prstGeom prst="rect">
            <a:avLst/>
          </a:prstGeom>
        </p:spPr>
        <p:txBody>
          <a:bodyPr wrap="square">
            <a:spAutoFit/>
          </a:bodyPr>
          <a:lstStyle/>
          <a:p>
            <a:r>
              <a:rPr lang="pt-BR" sz="3200" b="1" dirty="0">
                <a:solidFill>
                  <a:srgbClr val="FF0000"/>
                </a:solidFill>
                <a:effectLst>
                  <a:outerShdw blurRad="50800" dist="50800" dir="5400000" algn="ctr" rotWithShape="0">
                    <a:schemeClr val="tx1"/>
                  </a:outerShdw>
                </a:effectLst>
              </a:rPr>
              <a:t>OBTENÇÃO DE UF</a:t>
            </a:r>
            <a:r>
              <a:rPr lang="pt-BR" sz="2400" b="1" dirty="0">
                <a:solidFill>
                  <a:srgbClr val="FF0000"/>
                </a:solidFill>
                <a:effectLst>
                  <a:outerShdw blurRad="50800" dist="50800" dir="5400000" algn="ctr" rotWithShape="0">
                    <a:schemeClr val="tx1"/>
                  </a:outerShdw>
                </a:effectLst>
              </a:rPr>
              <a:t>6</a:t>
            </a:r>
            <a:endParaRPr lang="pt-BR" sz="3200" b="1" dirty="0">
              <a:solidFill>
                <a:srgbClr val="FF0000"/>
              </a:solidFill>
              <a:effectLst>
                <a:outerShdw blurRad="50800" dist="50800" dir="5400000" algn="ctr" rotWithShape="0">
                  <a:schemeClr val="tx1"/>
                </a:outerShdw>
              </a:effectLst>
            </a:endParaRPr>
          </a:p>
        </p:txBody>
      </p:sp>
      <p:sp>
        <p:nvSpPr>
          <p:cNvPr id="2" name="CaixaDeTexto 1">
            <a:extLst>
              <a:ext uri="{FF2B5EF4-FFF2-40B4-BE49-F238E27FC236}">
                <a16:creationId xmlns:a16="http://schemas.microsoft.com/office/drawing/2014/main" id="{C6D85A1E-5A51-4B4B-9AB1-3B768FC8D95B}"/>
              </a:ext>
            </a:extLst>
          </p:cNvPr>
          <p:cNvSpPr txBox="1"/>
          <p:nvPr/>
        </p:nvSpPr>
        <p:spPr>
          <a:xfrm>
            <a:off x="663856" y="1707837"/>
            <a:ext cx="5256072" cy="4801314"/>
          </a:xfrm>
          <a:prstGeom prst="rect">
            <a:avLst/>
          </a:prstGeom>
          <a:noFill/>
        </p:spPr>
        <p:txBody>
          <a:bodyPr wrap="square" rtlCol="0">
            <a:spAutoFit/>
          </a:bodyPr>
          <a:lstStyle/>
          <a:p>
            <a:r>
              <a:rPr lang="pt-BR" dirty="0"/>
              <a:t>O hexafluoreto de urânio é um composto químico constituído por um átomo de urânio combinado com seis átomos de flúor. É a forma química de urânio que é usada durante o processo de enriquecimento de urânio. Dentro de uma faixa razoável de temperatura e pressão, pode ser um sólido, líquido ou gás. O UF </a:t>
            </a:r>
            <a:r>
              <a:rPr lang="pt-BR" baseline="-25000" dirty="0"/>
              <a:t>6</a:t>
            </a:r>
            <a:r>
              <a:rPr lang="pt-BR" dirty="0"/>
              <a:t> sólido é um material branco, denso e cristalino que se assemelha a sal-gema. O hexafluoreto de urânio não reage com oxigênio, nitrogênio, dióxido de carbono ou ar seco, mas reage com água ou vapor de água. Por esse motivo, o UF </a:t>
            </a:r>
            <a:r>
              <a:rPr lang="pt-BR" baseline="-25000" dirty="0"/>
              <a:t>6</a:t>
            </a:r>
            <a:r>
              <a:rPr lang="pt-BR" dirty="0"/>
              <a:t> é sempre manuseado em recipientes herméticos e equipamentos de processamento. Quando o UF </a:t>
            </a:r>
            <a:r>
              <a:rPr lang="pt-BR" baseline="-25000" dirty="0"/>
              <a:t>6</a:t>
            </a:r>
            <a:r>
              <a:rPr lang="pt-BR" dirty="0"/>
              <a:t> entra em contato com a água, como o vapor de água no ar, o UF </a:t>
            </a:r>
            <a:r>
              <a:rPr lang="pt-BR" baseline="-25000" dirty="0"/>
              <a:t>6</a:t>
            </a:r>
            <a:r>
              <a:rPr lang="pt-BR" dirty="0"/>
              <a:t> e a água reagem, formando fluoreto de hidrogênio corrosivo (HF) e um composto de fluoreto de urânio chamado fluoreto de </a:t>
            </a:r>
            <a:r>
              <a:rPr lang="pt-BR" dirty="0" err="1"/>
              <a:t>uranilo</a:t>
            </a:r>
            <a:r>
              <a:rPr lang="pt-BR" dirty="0"/>
              <a:t> (UO</a:t>
            </a:r>
            <a:r>
              <a:rPr lang="pt-BR" baseline="-25000" dirty="0"/>
              <a:t>2</a:t>
            </a:r>
            <a:r>
              <a:rPr lang="pt-BR" dirty="0"/>
              <a:t>F</a:t>
            </a:r>
            <a:r>
              <a:rPr lang="pt-BR" baseline="-25000" dirty="0"/>
              <a:t>2</a:t>
            </a:r>
            <a:r>
              <a:rPr lang="pt-BR" dirty="0"/>
              <a:t>). </a:t>
            </a:r>
          </a:p>
        </p:txBody>
      </p:sp>
      <p:sp>
        <p:nvSpPr>
          <p:cNvPr id="3" name="Retângulo 2">
            <a:extLst>
              <a:ext uri="{FF2B5EF4-FFF2-40B4-BE49-F238E27FC236}">
                <a16:creationId xmlns:a16="http://schemas.microsoft.com/office/drawing/2014/main" id="{0AE94292-B516-4C96-B08D-9E2236E89280}"/>
              </a:ext>
            </a:extLst>
          </p:cNvPr>
          <p:cNvSpPr/>
          <p:nvPr/>
        </p:nvSpPr>
        <p:spPr>
          <a:xfrm>
            <a:off x="209507" y="784507"/>
            <a:ext cx="5886493" cy="923330"/>
          </a:xfrm>
          <a:prstGeom prst="rect">
            <a:avLst/>
          </a:prstGeom>
        </p:spPr>
        <p:txBody>
          <a:bodyPr wrap="square">
            <a:spAutoFit/>
          </a:bodyPr>
          <a:lstStyle/>
          <a:p>
            <a:pPr algn="just"/>
            <a:r>
              <a:rPr lang="pt-BR" b="0" i="0" dirty="0">
                <a:solidFill>
                  <a:srgbClr val="000000"/>
                </a:solidFill>
                <a:effectLst/>
                <a:latin typeface="verdana" panose="020B0604030504040204" pitchFamily="34" charset="0"/>
              </a:rPr>
              <a:t>O hexafluoreto de urânio pode ser sólido, líquido ou gasoso, dependendo de sua temperatura e pressão. </a:t>
            </a:r>
            <a:endParaRPr lang="pt-BR" dirty="0"/>
          </a:p>
        </p:txBody>
      </p:sp>
      <p:sp>
        <p:nvSpPr>
          <p:cNvPr id="1024" name="Retângulo 1023">
            <a:extLst>
              <a:ext uri="{FF2B5EF4-FFF2-40B4-BE49-F238E27FC236}">
                <a16:creationId xmlns:a16="http://schemas.microsoft.com/office/drawing/2014/main" id="{101CF585-E246-4B02-AC72-05E7469D5E01}"/>
              </a:ext>
            </a:extLst>
          </p:cNvPr>
          <p:cNvSpPr/>
          <p:nvPr/>
        </p:nvSpPr>
        <p:spPr>
          <a:xfrm>
            <a:off x="6550349" y="5951654"/>
            <a:ext cx="5119114" cy="584775"/>
          </a:xfrm>
          <a:prstGeom prst="rect">
            <a:avLst/>
          </a:prstGeom>
        </p:spPr>
        <p:txBody>
          <a:bodyPr wrap="square">
            <a:spAutoFit/>
          </a:bodyPr>
          <a:lstStyle/>
          <a:p>
            <a:pPr algn="ctr"/>
            <a:r>
              <a:rPr lang="pt-BR" sz="1600" b="1" dirty="0">
                <a:solidFill>
                  <a:srgbClr val="000000"/>
                </a:solidFill>
                <a:effectLst/>
              </a:rPr>
              <a:t> Diagrama de fases cobrindo a gama de condições </a:t>
            </a:r>
          </a:p>
          <a:p>
            <a:pPr algn="ctr"/>
            <a:r>
              <a:rPr lang="pt-BR" sz="1600" b="1" dirty="0">
                <a:solidFill>
                  <a:srgbClr val="000000"/>
                </a:solidFill>
                <a:effectLst/>
              </a:rPr>
              <a:t>normalmente encontradas no trabalho com o UF </a:t>
            </a:r>
            <a:r>
              <a:rPr lang="pt-BR" sz="1600" b="1" baseline="-25000" dirty="0">
                <a:solidFill>
                  <a:srgbClr val="000000"/>
                </a:solidFill>
                <a:effectLst/>
              </a:rPr>
              <a:t>6</a:t>
            </a:r>
            <a:r>
              <a:rPr lang="pt-BR" sz="1600" b="1" dirty="0">
                <a:solidFill>
                  <a:srgbClr val="000000"/>
                </a:solidFill>
                <a:effectLst/>
              </a:rPr>
              <a:t> .</a:t>
            </a:r>
            <a:endParaRPr lang="pt-BR" sz="1600" dirty="0"/>
          </a:p>
        </p:txBody>
      </p:sp>
      <p:pic>
        <p:nvPicPr>
          <p:cNvPr id="1030" name="Picture 6" descr="Consulte a legenda abaixo para descrição da imagem">
            <a:extLst>
              <a:ext uri="{FF2B5EF4-FFF2-40B4-BE49-F238E27FC236}">
                <a16:creationId xmlns:a16="http://schemas.microsoft.com/office/drawing/2014/main" id="{C7EC59E2-7E27-4A38-B020-0215BEBEF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250" y="928471"/>
            <a:ext cx="4633268" cy="480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053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FEE6CC1-5643-4D24-933B-0B4CCBC68725}"/>
              </a:ext>
            </a:extLst>
          </p:cNvPr>
          <p:cNvSpPr/>
          <p:nvPr/>
        </p:nvSpPr>
        <p:spPr>
          <a:xfrm>
            <a:off x="1351722" y="412790"/>
            <a:ext cx="8892208" cy="707886"/>
          </a:xfrm>
          <a:prstGeom prst="rect">
            <a:avLst/>
          </a:prstGeom>
        </p:spPr>
        <p:txBody>
          <a:bodyPr wrap="square">
            <a:spAutoFit/>
          </a:bodyPr>
          <a:lstStyle/>
          <a:p>
            <a:r>
              <a:rPr lang="pt-BR" sz="4000" b="1" dirty="0">
                <a:solidFill>
                  <a:srgbClr val="FF0000"/>
                </a:solidFill>
                <a:effectLst>
                  <a:outerShdw blurRad="50800" dist="50800" dir="5400000" algn="ctr" rotWithShape="0">
                    <a:schemeClr val="tx1"/>
                  </a:outerShdw>
                </a:effectLst>
              </a:rPr>
              <a:t>Propriedades físico-químicas do UF</a:t>
            </a:r>
            <a:r>
              <a:rPr lang="pt-BR" sz="2800" b="1" dirty="0">
                <a:solidFill>
                  <a:srgbClr val="FF0000"/>
                </a:solidFill>
                <a:effectLst>
                  <a:outerShdw blurRad="50800" dist="50800" dir="5400000" algn="ctr" rotWithShape="0">
                    <a:schemeClr val="tx1"/>
                  </a:outerShdw>
                </a:effectLst>
              </a:rPr>
              <a:t>6</a:t>
            </a:r>
            <a:r>
              <a:rPr lang="pt-BR" sz="3200" b="1" dirty="0">
                <a:solidFill>
                  <a:srgbClr val="FF0000"/>
                </a:solidFill>
                <a:effectLst>
                  <a:outerShdw blurRad="50800" dist="50800" dir="5400000" algn="ctr" rotWithShape="0">
                    <a:schemeClr val="tx1"/>
                  </a:outerShdw>
                </a:effectLst>
              </a:rPr>
              <a:t>  </a:t>
            </a:r>
            <a:endParaRPr lang="pt-BR" sz="4000" b="1" dirty="0">
              <a:solidFill>
                <a:srgbClr val="FF0000"/>
              </a:solidFill>
              <a:effectLst>
                <a:outerShdw blurRad="50800" dist="50800" dir="5400000" algn="ctr" rotWithShape="0">
                  <a:schemeClr val="tx1"/>
                </a:outerShdw>
              </a:effectLst>
            </a:endParaRPr>
          </a:p>
        </p:txBody>
      </p:sp>
      <p:sp>
        <p:nvSpPr>
          <p:cNvPr id="5" name="Retângulo 4">
            <a:extLst>
              <a:ext uri="{FF2B5EF4-FFF2-40B4-BE49-F238E27FC236}">
                <a16:creationId xmlns:a16="http://schemas.microsoft.com/office/drawing/2014/main" id="{81584DD2-4ECA-4814-B518-7F72FC347336}"/>
              </a:ext>
            </a:extLst>
          </p:cNvPr>
          <p:cNvSpPr/>
          <p:nvPr/>
        </p:nvSpPr>
        <p:spPr>
          <a:xfrm>
            <a:off x="1351722" y="1120676"/>
            <a:ext cx="6480313" cy="2308324"/>
          </a:xfrm>
          <a:prstGeom prst="rect">
            <a:avLst/>
          </a:prstGeom>
        </p:spPr>
        <p:txBody>
          <a:bodyPr wrap="square">
            <a:spAutoFit/>
          </a:bodyPr>
          <a:lstStyle/>
          <a:p>
            <a:r>
              <a:rPr lang="pt-BR" b="0" i="0" dirty="0">
                <a:solidFill>
                  <a:srgbClr val="2E2E2E"/>
                </a:solidFill>
                <a:effectLst/>
              </a:rPr>
              <a:t>O processo industrial para obter UF</a:t>
            </a:r>
            <a:r>
              <a:rPr lang="pt-BR" b="0" i="0" baseline="-25000" dirty="0">
                <a:solidFill>
                  <a:srgbClr val="2E2E2E"/>
                </a:solidFill>
                <a:effectLst/>
              </a:rPr>
              <a:t>6 </a:t>
            </a:r>
            <a:r>
              <a:rPr lang="pt-BR" b="0" i="0" dirty="0">
                <a:solidFill>
                  <a:srgbClr val="2E2E2E"/>
                </a:solidFill>
                <a:effectLst/>
              </a:rPr>
              <a:t>a partir dos minérios de urânio ocorre de acordo com as seguintes etapas: </a:t>
            </a:r>
          </a:p>
          <a:p>
            <a:endParaRPr lang="pt-BR" b="0" i="0" dirty="0">
              <a:solidFill>
                <a:srgbClr val="2E2E2E"/>
              </a:solidFill>
              <a:effectLst/>
            </a:endParaRPr>
          </a:p>
          <a:p>
            <a:pPr marL="342900" indent="-342900">
              <a:buAutoNum type="arabicParenBoth"/>
            </a:pPr>
            <a:r>
              <a:rPr lang="pt-BR" b="0" i="0" dirty="0">
                <a:solidFill>
                  <a:srgbClr val="2E2E2E"/>
                </a:solidFill>
                <a:effectLst/>
              </a:rPr>
              <a:t>conversão de U</a:t>
            </a:r>
            <a:r>
              <a:rPr lang="pt-BR" b="0" i="0" baseline="-25000" dirty="0">
                <a:solidFill>
                  <a:srgbClr val="2E2E2E"/>
                </a:solidFill>
                <a:effectLst/>
              </a:rPr>
              <a:t>3</a:t>
            </a:r>
            <a:r>
              <a:rPr lang="pt-BR" b="0" i="0" dirty="0">
                <a:solidFill>
                  <a:srgbClr val="2E2E2E"/>
                </a:solidFill>
                <a:effectLst/>
              </a:rPr>
              <a:t>O </a:t>
            </a:r>
            <a:r>
              <a:rPr lang="pt-BR" b="0" i="0" baseline="-25000" dirty="0">
                <a:solidFill>
                  <a:srgbClr val="2E2E2E"/>
                </a:solidFill>
                <a:effectLst/>
              </a:rPr>
              <a:t>8</a:t>
            </a:r>
            <a:r>
              <a:rPr lang="pt-BR" b="0" i="0" dirty="0">
                <a:solidFill>
                  <a:srgbClr val="2E2E2E"/>
                </a:solidFill>
                <a:effectLst/>
              </a:rPr>
              <a:t> em UO</a:t>
            </a:r>
            <a:r>
              <a:rPr lang="pt-BR" b="0" i="0" baseline="-25000" dirty="0">
                <a:solidFill>
                  <a:srgbClr val="2E2E2E"/>
                </a:solidFill>
                <a:effectLst/>
              </a:rPr>
              <a:t>2</a:t>
            </a:r>
            <a:r>
              <a:rPr lang="pt-BR" b="0" i="0" dirty="0">
                <a:solidFill>
                  <a:srgbClr val="2E2E2E"/>
                </a:solidFill>
                <a:effectLst/>
              </a:rPr>
              <a:t> (NO</a:t>
            </a:r>
            <a:r>
              <a:rPr lang="pt-BR" b="0" i="0" baseline="-25000" dirty="0">
                <a:solidFill>
                  <a:srgbClr val="2E2E2E"/>
                </a:solidFill>
                <a:effectLst/>
              </a:rPr>
              <a:t>3</a:t>
            </a:r>
            <a:r>
              <a:rPr lang="pt-BR" b="0" i="0" dirty="0">
                <a:solidFill>
                  <a:srgbClr val="2E2E2E"/>
                </a:solidFill>
                <a:effectLst/>
              </a:rPr>
              <a:t>)</a:t>
            </a:r>
            <a:r>
              <a:rPr lang="pt-BR" b="0" i="0" baseline="-25000" dirty="0">
                <a:solidFill>
                  <a:srgbClr val="2E2E2E"/>
                </a:solidFill>
                <a:effectLst/>
              </a:rPr>
              <a:t>2</a:t>
            </a:r>
            <a:r>
              <a:rPr lang="pt-BR" b="0" i="0" dirty="0">
                <a:solidFill>
                  <a:srgbClr val="2E2E2E"/>
                </a:solidFill>
                <a:effectLst/>
              </a:rPr>
              <a:t> usando HNO </a:t>
            </a:r>
            <a:r>
              <a:rPr lang="pt-BR" b="0" i="0" baseline="-25000" dirty="0">
                <a:solidFill>
                  <a:srgbClr val="2E2E2E"/>
                </a:solidFill>
                <a:effectLst/>
              </a:rPr>
              <a:t>3</a:t>
            </a:r>
            <a:r>
              <a:rPr lang="pt-BR" b="0" i="0" dirty="0">
                <a:solidFill>
                  <a:srgbClr val="2E2E2E"/>
                </a:solidFill>
                <a:effectLst/>
              </a:rPr>
              <a:t> , </a:t>
            </a:r>
          </a:p>
          <a:p>
            <a:pPr marL="342900" indent="-342900">
              <a:buAutoNum type="arabicParenBoth"/>
            </a:pPr>
            <a:r>
              <a:rPr lang="pt-BR" b="0" i="0" dirty="0">
                <a:solidFill>
                  <a:srgbClr val="2E2E2E"/>
                </a:solidFill>
                <a:effectLst/>
              </a:rPr>
              <a:t>síntese de UO</a:t>
            </a:r>
            <a:r>
              <a:rPr lang="pt-BR" b="0" i="0" baseline="-25000" dirty="0">
                <a:solidFill>
                  <a:srgbClr val="2E2E2E"/>
                </a:solidFill>
                <a:effectLst/>
              </a:rPr>
              <a:t>3</a:t>
            </a:r>
            <a:r>
              <a:rPr lang="pt-BR" b="0" i="0" dirty="0">
                <a:solidFill>
                  <a:srgbClr val="2E2E2E"/>
                </a:solidFill>
                <a:effectLst/>
              </a:rPr>
              <a:t> e </a:t>
            </a:r>
          </a:p>
          <a:p>
            <a:pPr marL="342900" indent="-342900">
              <a:buAutoNum type="arabicParenBoth"/>
            </a:pPr>
            <a:r>
              <a:rPr lang="pt-BR" b="0" i="0" dirty="0">
                <a:solidFill>
                  <a:srgbClr val="2E2E2E"/>
                </a:solidFill>
                <a:effectLst/>
              </a:rPr>
              <a:t>redução a UO </a:t>
            </a:r>
            <a:r>
              <a:rPr lang="pt-BR" b="0" i="0" baseline="-25000" dirty="0">
                <a:solidFill>
                  <a:srgbClr val="2E2E2E"/>
                </a:solidFill>
                <a:effectLst/>
              </a:rPr>
              <a:t>2</a:t>
            </a:r>
            <a:r>
              <a:rPr lang="pt-BR" b="0" i="0" dirty="0">
                <a:solidFill>
                  <a:srgbClr val="2E2E2E"/>
                </a:solidFill>
                <a:effectLst/>
              </a:rPr>
              <a:t> . </a:t>
            </a:r>
          </a:p>
          <a:p>
            <a:pPr marL="342900" indent="-342900">
              <a:buAutoNum type="arabicParenBoth"/>
            </a:pPr>
            <a:r>
              <a:rPr lang="pt-BR" b="0" i="0" dirty="0">
                <a:solidFill>
                  <a:srgbClr val="2E2E2E"/>
                </a:solidFill>
                <a:effectLst/>
              </a:rPr>
              <a:t>UO </a:t>
            </a:r>
            <a:r>
              <a:rPr lang="pt-BR" b="0" i="0" baseline="-25000" dirty="0">
                <a:solidFill>
                  <a:srgbClr val="2E2E2E"/>
                </a:solidFill>
                <a:effectLst/>
              </a:rPr>
              <a:t>2</a:t>
            </a:r>
            <a:r>
              <a:rPr lang="pt-BR" b="0" i="0" dirty="0">
                <a:solidFill>
                  <a:srgbClr val="2E2E2E"/>
                </a:solidFill>
                <a:effectLst/>
              </a:rPr>
              <a:t> com ácido fluorídrico (HF) é convertida em UF</a:t>
            </a:r>
            <a:r>
              <a:rPr lang="pt-BR" b="0" i="0" baseline="-25000" dirty="0">
                <a:solidFill>
                  <a:srgbClr val="2E2E2E"/>
                </a:solidFill>
                <a:effectLst/>
              </a:rPr>
              <a:t>4</a:t>
            </a:r>
            <a:r>
              <a:rPr lang="pt-BR" b="0" i="0" dirty="0">
                <a:solidFill>
                  <a:srgbClr val="2E2E2E"/>
                </a:solidFill>
                <a:effectLst/>
              </a:rPr>
              <a:t> e, em seguida, a oxidação com flúor gasoso finalmente produz UF </a:t>
            </a:r>
            <a:r>
              <a:rPr lang="pt-BR" b="0" i="0" baseline="-25000" dirty="0">
                <a:solidFill>
                  <a:srgbClr val="2E2E2E"/>
                </a:solidFill>
                <a:effectLst/>
              </a:rPr>
              <a:t>6</a:t>
            </a:r>
            <a:r>
              <a:rPr lang="pt-BR" b="0" i="0" dirty="0">
                <a:solidFill>
                  <a:srgbClr val="2E2E2E"/>
                </a:solidFill>
                <a:effectLst/>
              </a:rPr>
              <a:t> .</a:t>
            </a:r>
            <a:endParaRPr lang="pt-BR" dirty="0"/>
          </a:p>
        </p:txBody>
      </p:sp>
      <p:sp>
        <p:nvSpPr>
          <p:cNvPr id="7" name="CaixaDeTexto 6">
            <a:extLst>
              <a:ext uri="{FF2B5EF4-FFF2-40B4-BE49-F238E27FC236}">
                <a16:creationId xmlns:a16="http://schemas.microsoft.com/office/drawing/2014/main" id="{3D572678-933B-4596-9C68-EACB6785AB24}"/>
              </a:ext>
            </a:extLst>
          </p:cNvPr>
          <p:cNvSpPr txBox="1"/>
          <p:nvPr/>
        </p:nvSpPr>
        <p:spPr>
          <a:xfrm>
            <a:off x="8335617" y="1163916"/>
            <a:ext cx="3602268" cy="1200329"/>
          </a:xfrm>
          <a:prstGeom prst="rect">
            <a:avLst/>
          </a:prstGeom>
          <a:noFill/>
        </p:spPr>
        <p:txBody>
          <a:bodyPr wrap="none" rtlCol="0">
            <a:spAutoFit/>
          </a:bodyPr>
          <a:lstStyle/>
          <a:p>
            <a:r>
              <a:rPr lang="pt-BR" sz="2400" dirty="0"/>
              <a:t>UO</a:t>
            </a:r>
            <a:r>
              <a:rPr lang="pt-BR" sz="2000" dirty="0"/>
              <a:t>2</a:t>
            </a:r>
            <a:r>
              <a:rPr lang="pt-BR" sz="2400" dirty="0"/>
              <a:t>  +  4HF </a:t>
            </a:r>
            <a:r>
              <a:rPr lang="pt-BR" sz="2400" dirty="0">
                <a:sym typeface="Symbol" panose="05050102010706020507" pitchFamily="18" charset="2"/>
              </a:rPr>
              <a:t>  UF</a:t>
            </a:r>
            <a:r>
              <a:rPr lang="pt-BR" sz="2000" dirty="0">
                <a:sym typeface="Symbol" panose="05050102010706020507" pitchFamily="18" charset="2"/>
              </a:rPr>
              <a:t>4</a:t>
            </a:r>
            <a:r>
              <a:rPr lang="pt-BR" sz="2400" dirty="0">
                <a:sym typeface="Symbol" panose="05050102010706020507" pitchFamily="18" charset="2"/>
              </a:rPr>
              <a:t> + 2H</a:t>
            </a:r>
            <a:r>
              <a:rPr lang="pt-BR" sz="2000" dirty="0">
                <a:sym typeface="Symbol" panose="05050102010706020507" pitchFamily="18" charset="2"/>
              </a:rPr>
              <a:t>2</a:t>
            </a:r>
            <a:r>
              <a:rPr lang="pt-BR" sz="2400" dirty="0">
                <a:sym typeface="Symbol" panose="05050102010706020507" pitchFamily="18" charset="2"/>
              </a:rPr>
              <a:t>O</a:t>
            </a:r>
          </a:p>
          <a:p>
            <a:endParaRPr lang="pt-BR" sz="2400" dirty="0">
              <a:sym typeface="Symbol" panose="05050102010706020507" pitchFamily="18" charset="2"/>
            </a:endParaRPr>
          </a:p>
          <a:p>
            <a:r>
              <a:rPr lang="pt-BR" sz="2400" dirty="0">
                <a:sym typeface="Symbol" panose="05050102010706020507" pitchFamily="18" charset="2"/>
              </a:rPr>
              <a:t>UF</a:t>
            </a:r>
            <a:r>
              <a:rPr lang="pt-BR" sz="2000" dirty="0">
                <a:sym typeface="Symbol" panose="05050102010706020507" pitchFamily="18" charset="2"/>
              </a:rPr>
              <a:t>4</a:t>
            </a:r>
            <a:r>
              <a:rPr lang="pt-BR" sz="2400" dirty="0">
                <a:sym typeface="Symbol" panose="05050102010706020507" pitchFamily="18" charset="2"/>
              </a:rPr>
              <a:t>  +  F</a:t>
            </a:r>
            <a:r>
              <a:rPr lang="pt-BR" sz="2000" dirty="0">
                <a:sym typeface="Symbol" panose="05050102010706020507" pitchFamily="18" charset="2"/>
              </a:rPr>
              <a:t>2</a:t>
            </a:r>
            <a:r>
              <a:rPr lang="pt-BR" sz="2400" dirty="0">
                <a:sym typeface="Symbol" panose="05050102010706020507" pitchFamily="18" charset="2"/>
              </a:rPr>
              <a:t> </a:t>
            </a:r>
            <a:r>
              <a:rPr lang="pt-BR" sz="2400" dirty="0"/>
              <a:t> </a:t>
            </a:r>
            <a:r>
              <a:rPr lang="pt-BR" sz="2400" dirty="0">
                <a:sym typeface="Symbol" panose="05050102010706020507" pitchFamily="18" charset="2"/>
              </a:rPr>
              <a:t>  UF</a:t>
            </a:r>
            <a:r>
              <a:rPr lang="pt-BR" sz="2000" dirty="0">
                <a:sym typeface="Symbol" panose="05050102010706020507" pitchFamily="18" charset="2"/>
              </a:rPr>
              <a:t>6</a:t>
            </a:r>
            <a:endParaRPr lang="pt-BR" sz="2400" dirty="0">
              <a:sym typeface="Symbol" panose="05050102010706020507" pitchFamily="18" charset="2"/>
            </a:endParaRPr>
          </a:p>
        </p:txBody>
      </p:sp>
      <p:sp>
        <p:nvSpPr>
          <p:cNvPr id="8" name="Seta: Curva para Cima 7">
            <a:extLst>
              <a:ext uri="{FF2B5EF4-FFF2-40B4-BE49-F238E27FC236}">
                <a16:creationId xmlns:a16="http://schemas.microsoft.com/office/drawing/2014/main" id="{F2DA14A9-885C-4DBD-9995-E57B411EAF15}"/>
              </a:ext>
            </a:extLst>
          </p:cNvPr>
          <p:cNvSpPr/>
          <p:nvPr/>
        </p:nvSpPr>
        <p:spPr>
          <a:xfrm>
            <a:off x="8746435" y="2364483"/>
            <a:ext cx="1789043" cy="399797"/>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CaixaDeTexto 8">
            <a:extLst>
              <a:ext uri="{FF2B5EF4-FFF2-40B4-BE49-F238E27FC236}">
                <a16:creationId xmlns:a16="http://schemas.microsoft.com/office/drawing/2014/main" id="{DD48344A-87C3-475F-810C-341E8D5C0726}"/>
              </a:ext>
            </a:extLst>
          </p:cNvPr>
          <p:cNvSpPr txBox="1"/>
          <p:nvPr/>
        </p:nvSpPr>
        <p:spPr>
          <a:xfrm>
            <a:off x="9081857" y="2224805"/>
            <a:ext cx="1144563" cy="954107"/>
          </a:xfrm>
          <a:prstGeom prst="rect">
            <a:avLst/>
          </a:prstGeom>
          <a:noFill/>
        </p:spPr>
        <p:txBody>
          <a:bodyPr wrap="square" rtlCol="0">
            <a:spAutoFit/>
          </a:bodyPr>
          <a:lstStyle/>
          <a:p>
            <a:pPr algn="ctr"/>
            <a:r>
              <a:rPr lang="pt-BR" sz="1400" dirty="0"/>
              <a:t>Muito</a:t>
            </a:r>
          </a:p>
          <a:p>
            <a:pPr algn="ctr"/>
            <a:r>
              <a:rPr lang="pt-BR" sz="1400" dirty="0"/>
              <a:t>Exotérmica</a:t>
            </a:r>
          </a:p>
          <a:p>
            <a:pPr algn="ctr"/>
            <a:endParaRPr lang="pt-BR" sz="1400" dirty="0"/>
          </a:p>
          <a:p>
            <a:pPr algn="ctr"/>
            <a:r>
              <a:rPr lang="pt-BR" sz="1400" dirty="0"/>
              <a:t>1100</a:t>
            </a:r>
            <a:r>
              <a:rPr lang="pt-BR" sz="1400" baseline="30000" dirty="0"/>
              <a:t>0</a:t>
            </a:r>
            <a:r>
              <a:rPr lang="pt-BR" sz="1400" dirty="0"/>
              <a:t>C</a:t>
            </a:r>
          </a:p>
        </p:txBody>
      </p:sp>
      <p:sp>
        <p:nvSpPr>
          <p:cNvPr id="10" name="Retângulo 9">
            <a:extLst>
              <a:ext uri="{FF2B5EF4-FFF2-40B4-BE49-F238E27FC236}">
                <a16:creationId xmlns:a16="http://schemas.microsoft.com/office/drawing/2014/main" id="{C7BE9BBA-D930-4AAD-928A-084B755B8427}"/>
              </a:ext>
            </a:extLst>
          </p:cNvPr>
          <p:cNvSpPr/>
          <p:nvPr/>
        </p:nvSpPr>
        <p:spPr>
          <a:xfrm>
            <a:off x="474754" y="4136886"/>
            <a:ext cx="11505071" cy="2308324"/>
          </a:xfrm>
          <a:prstGeom prst="rect">
            <a:avLst/>
          </a:prstGeom>
        </p:spPr>
        <p:txBody>
          <a:bodyPr wrap="square">
            <a:spAutoFit/>
          </a:bodyPr>
          <a:lstStyle/>
          <a:p>
            <a:pPr marL="285750" indent="-285750">
              <a:buFont typeface="Arial" panose="020B0604020202020204" pitchFamily="34" charset="0"/>
              <a:buChar char="•"/>
            </a:pPr>
            <a:r>
              <a:rPr lang="pt-BR" b="0" i="0" dirty="0">
                <a:solidFill>
                  <a:srgbClr val="2E2E2E"/>
                </a:solidFill>
                <a:effectLst/>
              </a:rPr>
              <a:t>O urânio é apenas fracamente radioativo e a toxicidade química do UF</a:t>
            </a:r>
            <a:r>
              <a:rPr lang="pt-BR" b="0" i="0" baseline="-25000" dirty="0">
                <a:solidFill>
                  <a:srgbClr val="2E2E2E"/>
                </a:solidFill>
                <a:effectLst/>
              </a:rPr>
              <a:t>6</a:t>
            </a:r>
            <a:r>
              <a:rPr lang="pt-BR" b="0" i="0" dirty="0">
                <a:solidFill>
                  <a:srgbClr val="2E2E2E"/>
                </a:solidFill>
                <a:effectLst/>
              </a:rPr>
              <a:t> é mais significativa que a sua toxicidade radiológica. </a:t>
            </a:r>
          </a:p>
          <a:p>
            <a:pPr marL="285750" indent="-285750">
              <a:buFont typeface="Arial" panose="020B0604020202020204" pitchFamily="34" charset="0"/>
              <a:buChar char="•"/>
            </a:pPr>
            <a:r>
              <a:rPr lang="pt-BR" b="0" i="0" dirty="0">
                <a:solidFill>
                  <a:srgbClr val="2E2E2E"/>
                </a:solidFill>
                <a:effectLst/>
              </a:rPr>
              <a:t>O UF</a:t>
            </a:r>
            <a:r>
              <a:rPr lang="pt-BR" b="0" i="0" baseline="-25000" dirty="0">
                <a:solidFill>
                  <a:srgbClr val="2E2E2E"/>
                </a:solidFill>
                <a:effectLst/>
              </a:rPr>
              <a:t>6 </a:t>
            </a:r>
            <a:r>
              <a:rPr lang="pt-BR" b="0" i="0" dirty="0">
                <a:solidFill>
                  <a:srgbClr val="2E2E2E"/>
                </a:solidFill>
                <a:effectLst/>
              </a:rPr>
              <a:t>é um oxidante. Ele reage com muitos elementos como </a:t>
            </a:r>
            <a:r>
              <a:rPr lang="pt-BR" b="1" i="0" dirty="0">
                <a:solidFill>
                  <a:srgbClr val="2E2E2E"/>
                </a:solidFill>
                <a:effectLst/>
              </a:rPr>
              <a:t>Al, Ga, C </a:t>
            </a:r>
            <a:r>
              <a:rPr lang="pt-BR" b="0" i="0" dirty="0">
                <a:solidFill>
                  <a:srgbClr val="2E2E2E"/>
                </a:solidFill>
                <a:effectLst/>
              </a:rPr>
              <a:t>e assim por diante para formar seus fluoretos.</a:t>
            </a:r>
          </a:p>
          <a:p>
            <a:pPr marL="285750" indent="-285750">
              <a:buFont typeface="Arial" panose="020B0604020202020204" pitchFamily="34" charset="0"/>
              <a:buChar char="•"/>
            </a:pPr>
            <a:r>
              <a:rPr lang="pt-BR" dirty="0">
                <a:solidFill>
                  <a:srgbClr val="2E2E2E"/>
                </a:solidFill>
              </a:rPr>
              <a:t>A</a:t>
            </a:r>
            <a:r>
              <a:rPr lang="pt-BR" b="0" i="0" dirty="0">
                <a:solidFill>
                  <a:srgbClr val="2E2E2E"/>
                </a:solidFill>
                <a:effectLst/>
              </a:rPr>
              <a:t>taca muitos metais, exceto </a:t>
            </a:r>
            <a:r>
              <a:rPr lang="pt-BR" b="1" i="0" dirty="0" err="1">
                <a:solidFill>
                  <a:srgbClr val="2E2E2E"/>
                </a:solidFill>
                <a:effectLst/>
              </a:rPr>
              <a:t>Ni</a:t>
            </a:r>
            <a:r>
              <a:rPr lang="pt-BR" b="0" i="0" dirty="0">
                <a:solidFill>
                  <a:srgbClr val="2E2E2E"/>
                </a:solidFill>
                <a:effectLst/>
              </a:rPr>
              <a:t> e </a:t>
            </a:r>
            <a:r>
              <a:rPr lang="pt-BR" b="1" i="0" dirty="0">
                <a:solidFill>
                  <a:srgbClr val="2E2E2E"/>
                </a:solidFill>
                <a:effectLst/>
              </a:rPr>
              <a:t>Al</a:t>
            </a:r>
            <a:r>
              <a:rPr lang="pt-BR" b="0" i="0" dirty="0">
                <a:solidFill>
                  <a:srgbClr val="2E2E2E"/>
                </a:solidFill>
                <a:effectLst/>
              </a:rPr>
              <a:t>, nos quais é formada uma camada passiva e protetora de fluoreto metálico. Em outras palavras, o UF</a:t>
            </a:r>
            <a:r>
              <a:rPr lang="pt-BR" b="0" i="0" baseline="-25000" dirty="0">
                <a:solidFill>
                  <a:srgbClr val="2E2E2E"/>
                </a:solidFill>
                <a:effectLst/>
              </a:rPr>
              <a:t>6 </a:t>
            </a:r>
            <a:r>
              <a:rPr lang="pt-BR" b="0" i="0" dirty="0">
                <a:solidFill>
                  <a:srgbClr val="2E2E2E"/>
                </a:solidFill>
                <a:effectLst/>
              </a:rPr>
              <a:t>é um forte agente </a:t>
            </a:r>
            <a:r>
              <a:rPr lang="pt-BR" b="0" i="0" dirty="0" err="1">
                <a:solidFill>
                  <a:srgbClr val="2E2E2E"/>
                </a:solidFill>
                <a:effectLst/>
              </a:rPr>
              <a:t>fluoretante</a:t>
            </a:r>
            <a:r>
              <a:rPr lang="pt-BR" b="0" i="0" dirty="0">
                <a:solidFill>
                  <a:srgbClr val="2E2E2E"/>
                </a:solidFill>
                <a:effectLst/>
              </a:rPr>
              <a:t>. </a:t>
            </a:r>
          </a:p>
          <a:p>
            <a:pPr marL="285750" indent="-285750">
              <a:buFont typeface="Arial" panose="020B0604020202020204" pitchFamily="34" charset="0"/>
              <a:buChar char="•"/>
            </a:pPr>
            <a:r>
              <a:rPr lang="pt-BR" b="0" i="0" dirty="0">
                <a:solidFill>
                  <a:srgbClr val="2E2E2E"/>
                </a:solidFill>
                <a:effectLst/>
              </a:rPr>
              <a:t>Não reage com </a:t>
            </a:r>
            <a:r>
              <a:rPr lang="pt-BR" b="1" i="0" dirty="0">
                <a:solidFill>
                  <a:srgbClr val="2E2E2E"/>
                </a:solidFill>
                <a:effectLst/>
              </a:rPr>
              <a:t>oxigênio</a:t>
            </a:r>
            <a:r>
              <a:rPr lang="pt-BR" b="0" i="0" dirty="0">
                <a:solidFill>
                  <a:srgbClr val="2E2E2E"/>
                </a:solidFill>
                <a:effectLst/>
              </a:rPr>
              <a:t>, </a:t>
            </a:r>
            <a:r>
              <a:rPr lang="pt-BR" b="1" i="0" dirty="0">
                <a:solidFill>
                  <a:srgbClr val="2E2E2E"/>
                </a:solidFill>
                <a:effectLst/>
              </a:rPr>
              <a:t>nitrogênio, dióxido de carbono e halogênios </a:t>
            </a:r>
            <a:r>
              <a:rPr lang="pt-BR" b="0" i="0" dirty="0">
                <a:solidFill>
                  <a:srgbClr val="2E2E2E"/>
                </a:solidFill>
                <a:effectLst/>
              </a:rPr>
              <a:t>(na fase de vapor). No entanto, é </a:t>
            </a:r>
            <a:r>
              <a:rPr lang="pt-BR" b="1" i="0" dirty="0">
                <a:solidFill>
                  <a:srgbClr val="2E2E2E"/>
                </a:solidFill>
                <a:effectLst/>
              </a:rPr>
              <a:t>muito higroscópio </a:t>
            </a:r>
            <a:r>
              <a:rPr lang="pt-BR" b="0" i="0" dirty="0">
                <a:solidFill>
                  <a:srgbClr val="2E2E2E"/>
                </a:solidFill>
                <a:effectLst/>
              </a:rPr>
              <a:t>e </a:t>
            </a:r>
            <a:r>
              <a:rPr lang="pt-BR" b="1" i="0" dirty="0">
                <a:solidFill>
                  <a:srgbClr val="2E2E2E"/>
                </a:solidFill>
                <a:effectLst/>
              </a:rPr>
              <a:t>reage com a água </a:t>
            </a:r>
            <a:r>
              <a:rPr lang="pt-BR" b="0" i="0" dirty="0">
                <a:solidFill>
                  <a:srgbClr val="2E2E2E"/>
                </a:solidFill>
                <a:effectLst/>
              </a:rPr>
              <a:t>para dar fluoreto de </a:t>
            </a:r>
            <a:r>
              <a:rPr lang="pt-BR" b="0" i="0" dirty="0" err="1">
                <a:solidFill>
                  <a:srgbClr val="2E2E2E"/>
                </a:solidFill>
                <a:effectLst/>
              </a:rPr>
              <a:t>uranilo</a:t>
            </a:r>
            <a:r>
              <a:rPr lang="pt-BR" b="0" i="0" dirty="0">
                <a:solidFill>
                  <a:srgbClr val="2E2E2E"/>
                </a:solidFill>
                <a:effectLst/>
              </a:rPr>
              <a:t> (UO</a:t>
            </a:r>
            <a:r>
              <a:rPr lang="pt-BR" b="0" i="0" baseline="-25000" dirty="0">
                <a:solidFill>
                  <a:srgbClr val="2E2E2E"/>
                </a:solidFill>
                <a:effectLst/>
              </a:rPr>
              <a:t>2</a:t>
            </a:r>
            <a:r>
              <a:rPr lang="pt-BR" b="0" i="0" dirty="0">
                <a:solidFill>
                  <a:srgbClr val="2E2E2E"/>
                </a:solidFill>
                <a:effectLst/>
              </a:rPr>
              <a:t>F</a:t>
            </a:r>
            <a:r>
              <a:rPr lang="pt-BR" b="0" i="0" baseline="-25000" dirty="0">
                <a:solidFill>
                  <a:srgbClr val="2E2E2E"/>
                </a:solidFill>
                <a:effectLst/>
              </a:rPr>
              <a:t>2</a:t>
            </a:r>
            <a:r>
              <a:rPr lang="pt-BR" b="0" i="0" dirty="0">
                <a:solidFill>
                  <a:srgbClr val="2E2E2E"/>
                </a:solidFill>
                <a:effectLst/>
              </a:rPr>
              <a:t>) e HF. O hexafluoreto de urânio forma um material muito corrosivo (HF, ácido fluorídrico) quando exposto à umidade.</a:t>
            </a:r>
            <a:endParaRPr lang="pt-BR" dirty="0"/>
          </a:p>
        </p:txBody>
      </p:sp>
      <p:sp>
        <p:nvSpPr>
          <p:cNvPr id="12" name="CaixaDeTexto 11">
            <a:extLst>
              <a:ext uri="{FF2B5EF4-FFF2-40B4-BE49-F238E27FC236}">
                <a16:creationId xmlns:a16="http://schemas.microsoft.com/office/drawing/2014/main" id="{6456177E-8DC1-4C86-892D-FC5CCC3304B2}"/>
              </a:ext>
            </a:extLst>
          </p:cNvPr>
          <p:cNvSpPr txBox="1"/>
          <p:nvPr/>
        </p:nvSpPr>
        <p:spPr>
          <a:xfrm>
            <a:off x="8335617" y="3188540"/>
            <a:ext cx="3644208" cy="461665"/>
          </a:xfrm>
          <a:prstGeom prst="rect">
            <a:avLst/>
          </a:prstGeom>
          <a:noFill/>
        </p:spPr>
        <p:txBody>
          <a:bodyPr wrap="square" rtlCol="0">
            <a:spAutoFit/>
          </a:bodyPr>
          <a:lstStyle/>
          <a:p>
            <a:r>
              <a:rPr lang="pt-BR" sz="2400" dirty="0">
                <a:sym typeface="Symbol" panose="05050102010706020507" pitchFamily="18" charset="2"/>
              </a:rPr>
              <a:t>UF</a:t>
            </a:r>
            <a:r>
              <a:rPr lang="pt-BR" sz="2000" dirty="0">
                <a:sym typeface="Symbol" panose="05050102010706020507" pitchFamily="18" charset="2"/>
              </a:rPr>
              <a:t>4</a:t>
            </a:r>
            <a:r>
              <a:rPr lang="pt-BR" sz="2400" dirty="0">
                <a:sym typeface="Symbol" panose="05050102010706020507" pitchFamily="18" charset="2"/>
              </a:rPr>
              <a:t>  +  1/2F</a:t>
            </a:r>
            <a:r>
              <a:rPr lang="pt-BR" sz="2000" dirty="0">
                <a:sym typeface="Symbol" panose="05050102010706020507" pitchFamily="18" charset="2"/>
              </a:rPr>
              <a:t>2</a:t>
            </a:r>
            <a:r>
              <a:rPr lang="pt-BR" sz="2400" dirty="0">
                <a:sym typeface="Symbol" panose="05050102010706020507" pitchFamily="18" charset="2"/>
              </a:rPr>
              <a:t> </a:t>
            </a:r>
            <a:r>
              <a:rPr lang="pt-BR" sz="2400" dirty="0"/>
              <a:t> </a:t>
            </a:r>
            <a:r>
              <a:rPr lang="pt-BR" sz="2400" dirty="0">
                <a:sym typeface="Symbol" panose="05050102010706020507" pitchFamily="18" charset="2"/>
              </a:rPr>
              <a:t>  UF</a:t>
            </a:r>
            <a:r>
              <a:rPr lang="pt-BR" dirty="0">
                <a:sym typeface="Symbol" panose="05050102010706020507" pitchFamily="18" charset="2"/>
              </a:rPr>
              <a:t>5</a:t>
            </a:r>
            <a:endParaRPr lang="pt-BR" sz="2400" dirty="0">
              <a:sym typeface="Symbol" panose="05050102010706020507" pitchFamily="18" charset="2"/>
            </a:endParaRPr>
          </a:p>
        </p:txBody>
      </p:sp>
      <p:sp>
        <p:nvSpPr>
          <p:cNvPr id="13" name="CaixaDeTexto 12">
            <a:extLst>
              <a:ext uri="{FF2B5EF4-FFF2-40B4-BE49-F238E27FC236}">
                <a16:creationId xmlns:a16="http://schemas.microsoft.com/office/drawing/2014/main" id="{EB4E44F7-16CC-4FF6-9576-F1C5EB8BC893}"/>
              </a:ext>
            </a:extLst>
          </p:cNvPr>
          <p:cNvSpPr txBox="1"/>
          <p:nvPr/>
        </p:nvSpPr>
        <p:spPr>
          <a:xfrm>
            <a:off x="8905688" y="3610059"/>
            <a:ext cx="1470536" cy="307777"/>
          </a:xfrm>
          <a:prstGeom prst="rect">
            <a:avLst/>
          </a:prstGeom>
          <a:noFill/>
        </p:spPr>
        <p:txBody>
          <a:bodyPr wrap="square" rtlCol="0">
            <a:spAutoFit/>
          </a:bodyPr>
          <a:lstStyle/>
          <a:p>
            <a:pPr algn="ctr"/>
            <a:r>
              <a:rPr lang="pt-BR" sz="1400" dirty="0"/>
              <a:t>250-260</a:t>
            </a:r>
            <a:r>
              <a:rPr lang="pt-BR" sz="1400" baseline="30000" dirty="0"/>
              <a:t>0</a:t>
            </a:r>
            <a:r>
              <a:rPr lang="pt-BR" sz="1400" dirty="0"/>
              <a:t>C</a:t>
            </a:r>
          </a:p>
        </p:txBody>
      </p:sp>
      <p:sp>
        <p:nvSpPr>
          <p:cNvPr id="11" name="Chave Esquerda 10">
            <a:extLst>
              <a:ext uri="{FF2B5EF4-FFF2-40B4-BE49-F238E27FC236}">
                <a16:creationId xmlns:a16="http://schemas.microsoft.com/office/drawing/2014/main" id="{3F13F703-4168-44D5-AF1C-37AC1C044648}"/>
              </a:ext>
            </a:extLst>
          </p:cNvPr>
          <p:cNvSpPr/>
          <p:nvPr/>
        </p:nvSpPr>
        <p:spPr>
          <a:xfrm>
            <a:off x="7991061" y="1163678"/>
            <a:ext cx="344556" cy="26662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1262733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eta: Curva para Cima 54">
            <a:extLst>
              <a:ext uri="{FF2B5EF4-FFF2-40B4-BE49-F238E27FC236}">
                <a16:creationId xmlns:a16="http://schemas.microsoft.com/office/drawing/2014/main" id="{9B1D6ED4-ACEC-4008-A6B3-A12B83B1C950}"/>
              </a:ext>
            </a:extLst>
          </p:cNvPr>
          <p:cNvSpPr/>
          <p:nvPr/>
        </p:nvSpPr>
        <p:spPr>
          <a:xfrm rot="18064558">
            <a:off x="8285891" y="2453972"/>
            <a:ext cx="1312542" cy="445194"/>
          </a:xfrm>
          <a:prstGeom prst="curvedUp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
        <p:nvSpPr>
          <p:cNvPr id="4" name="Retângulo 3">
            <a:extLst>
              <a:ext uri="{FF2B5EF4-FFF2-40B4-BE49-F238E27FC236}">
                <a16:creationId xmlns:a16="http://schemas.microsoft.com/office/drawing/2014/main" id="{4FEE6CC1-5643-4D24-933B-0B4CCBC68725}"/>
              </a:ext>
            </a:extLst>
          </p:cNvPr>
          <p:cNvSpPr/>
          <p:nvPr/>
        </p:nvSpPr>
        <p:spPr>
          <a:xfrm>
            <a:off x="333096" y="651288"/>
            <a:ext cx="4929809" cy="707886"/>
          </a:xfrm>
          <a:prstGeom prst="rect">
            <a:avLst/>
          </a:prstGeom>
        </p:spPr>
        <p:txBody>
          <a:bodyPr wrap="square">
            <a:spAutoFit/>
          </a:bodyPr>
          <a:lstStyle/>
          <a:p>
            <a:r>
              <a:rPr lang="pt-BR" sz="4000" b="1" dirty="0">
                <a:solidFill>
                  <a:srgbClr val="FF0000"/>
                </a:solidFill>
                <a:effectLst>
                  <a:outerShdw blurRad="50800" dist="50800" dir="5400000" algn="ctr" rotWithShape="0">
                    <a:schemeClr val="tx1"/>
                  </a:outerShdw>
                </a:effectLst>
              </a:rPr>
              <a:t>Interface Metal / UF</a:t>
            </a:r>
            <a:r>
              <a:rPr lang="pt-BR" sz="2800" b="1" dirty="0">
                <a:solidFill>
                  <a:srgbClr val="FF0000"/>
                </a:solidFill>
                <a:effectLst>
                  <a:outerShdw blurRad="50800" dist="50800" dir="5400000" algn="ctr" rotWithShape="0">
                    <a:schemeClr val="tx1"/>
                  </a:outerShdw>
                </a:effectLst>
              </a:rPr>
              <a:t>6</a:t>
            </a:r>
            <a:r>
              <a:rPr lang="pt-BR" sz="3200" b="1" dirty="0">
                <a:solidFill>
                  <a:srgbClr val="FF0000"/>
                </a:solidFill>
                <a:effectLst>
                  <a:outerShdw blurRad="50800" dist="50800" dir="5400000" algn="ctr" rotWithShape="0">
                    <a:schemeClr val="tx1"/>
                  </a:outerShdw>
                </a:effectLst>
              </a:rPr>
              <a:t>  </a:t>
            </a:r>
            <a:endParaRPr lang="pt-BR" sz="4000" b="1" dirty="0">
              <a:solidFill>
                <a:srgbClr val="FF0000"/>
              </a:solidFill>
              <a:effectLst>
                <a:outerShdw blurRad="50800" dist="50800" dir="5400000" algn="ctr" rotWithShape="0">
                  <a:schemeClr val="tx1"/>
                </a:outerShdw>
              </a:effectLst>
            </a:endParaRPr>
          </a:p>
        </p:txBody>
      </p:sp>
      <p:sp>
        <p:nvSpPr>
          <p:cNvPr id="17" name="Forma Livre: Forma 16">
            <a:extLst>
              <a:ext uri="{FF2B5EF4-FFF2-40B4-BE49-F238E27FC236}">
                <a16:creationId xmlns:a16="http://schemas.microsoft.com/office/drawing/2014/main" id="{1A0C7BC8-677F-4B6B-8382-B3B864177F23}"/>
              </a:ext>
            </a:extLst>
          </p:cNvPr>
          <p:cNvSpPr/>
          <p:nvPr/>
        </p:nvSpPr>
        <p:spPr>
          <a:xfrm>
            <a:off x="327667" y="2851100"/>
            <a:ext cx="1962150" cy="715341"/>
          </a:xfrm>
          <a:custGeom>
            <a:avLst/>
            <a:gdLst>
              <a:gd name="connsiteX0" fmla="*/ 0 w 1962150"/>
              <a:gd name="connsiteY0" fmla="*/ 119226 h 715341"/>
              <a:gd name="connsiteX1" fmla="*/ 119226 w 1962150"/>
              <a:gd name="connsiteY1" fmla="*/ 0 h 715341"/>
              <a:gd name="connsiteX2" fmla="*/ 1842924 w 1962150"/>
              <a:gd name="connsiteY2" fmla="*/ 0 h 715341"/>
              <a:gd name="connsiteX3" fmla="*/ 1962150 w 1962150"/>
              <a:gd name="connsiteY3" fmla="*/ 119226 h 715341"/>
              <a:gd name="connsiteX4" fmla="*/ 1962150 w 1962150"/>
              <a:gd name="connsiteY4" fmla="*/ 596115 h 715341"/>
              <a:gd name="connsiteX5" fmla="*/ 1842924 w 1962150"/>
              <a:gd name="connsiteY5" fmla="*/ 715341 h 715341"/>
              <a:gd name="connsiteX6" fmla="*/ 119226 w 1962150"/>
              <a:gd name="connsiteY6" fmla="*/ 715341 h 715341"/>
              <a:gd name="connsiteX7" fmla="*/ 0 w 1962150"/>
              <a:gd name="connsiteY7" fmla="*/ 596115 h 715341"/>
              <a:gd name="connsiteX8" fmla="*/ 0 w 1962150"/>
              <a:gd name="connsiteY8" fmla="*/ 119226 h 71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15341">
                <a:moveTo>
                  <a:pt x="0" y="119226"/>
                </a:moveTo>
                <a:cubicBezTo>
                  <a:pt x="0" y="53379"/>
                  <a:pt x="53379" y="0"/>
                  <a:pt x="119226" y="0"/>
                </a:cubicBezTo>
                <a:lnTo>
                  <a:pt x="1842924" y="0"/>
                </a:lnTo>
                <a:cubicBezTo>
                  <a:pt x="1908771" y="0"/>
                  <a:pt x="1962150" y="53379"/>
                  <a:pt x="1962150" y="119226"/>
                </a:cubicBezTo>
                <a:lnTo>
                  <a:pt x="1962150" y="596115"/>
                </a:lnTo>
                <a:cubicBezTo>
                  <a:pt x="1962150" y="661962"/>
                  <a:pt x="1908771" y="715341"/>
                  <a:pt x="1842924" y="715341"/>
                </a:cubicBezTo>
                <a:lnTo>
                  <a:pt x="119226" y="715341"/>
                </a:lnTo>
                <a:cubicBezTo>
                  <a:pt x="53379" y="715341"/>
                  <a:pt x="0" y="661962"/>
                  <a:pt x="0" y="596115"/>
                </a:cubicBezTo>
                <a:lnTo>
                  <a:pt x="0" y="119226"/>
                </a:lnTo>
                <a:close/>
              </a:path>
            </a:pathLst>
          </a:custGeom>
          <a:solidFill>
            <a:schemeClr val="accent6">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690" tIns="99690" rIns="99690" bIns="99690" numCol="1" spcCol="1270" anchor="ctr" anchorCtr="0">
            <a:noAutofit/>
          </a:bodyPr>
          <a:lstStyle/>
          <a:p>
            <a:pPr algn="ctr" defTabSz="755650">
              <a:lnSpc>
                <a:spcPct val="90000"/>
              </a:lnSpc>
              <a:spcBef>
                <a:spcPct val="0"/>
              </a:spcBef>
              <a:spcAft>
                <a:spcPct val="35000"/>
              </a:spcAft>
            </a:pPr>
            <a:r>
              <a:rPr lang="pt-BR" sz="1700" dirty="0">
                <a:solidFill>
                  <a:schemeClr val="tx1"/>
                </a:solidFill>
              </a:rPr>
              <a:t>Dissolução do </a:t>
            </a:r>
            <a:r>
              <a:rPr lang="pt-BR" sz="1700" dirty="0" err="1">
                <a:solidFill>
                  <a:schemeClr val="tx1"/>
                </a:solidFill>
              </a:rPr>
              <a:t>yellow</a:t>
            </a:r>
            <a:r>
              <a:rPr lang="pt-BR" sz="1700" dirty="0">
                <a:solidFill>
                  <a:schemeClr val="tx1"/>
                </a:solidFill>
              </a:rPr>
              <a:t> </a:t>
            </a:r>
            <a:r>
              <a:rPr lang="pt-BR" sz="1700" dirty="0" err="1">
                <a:solidFill>
                  <a:schemeClr val="tx1"/>
                </a:solidFill>
              </a:rPr>
              <a:t>cake</a:t>
            </a:r>
            <a:endParaRPr lang="pt-BR" sz="1700" dirty="0">
              <a:solidFill>
                <a:schemeClr val="tx1"/>
              </a:solidFill>
            </a:endParaRPr>
          </a:p>
        </p:txBody>
      </p:sp>
      <p:sp>
        <p:nvSpPr>
          <p:cNvPr id="30" name="Forma Livre: Forma 29">
            <a:extLst>
              <a:ext uri="{FF2B5EF4-FFF2-40B4-BE49-F238E27FC236}">
                <a16:creationId xmlns:a16="http://schemas.microsoft.com/office/drawing/2014/main" id="{7406C26A-F252-4BEA-B5D0-B646AC5E8181}"/>
              </a:ext>
            </a:extLst>
          </p:cNvPr>
          <p:cNvSpPr/>
          <p:nvPr/>
        </p:nvSpPr>
        <p:spPr>
          <a:xfrm>
            <a:off x="4396870" y="2855614"/>
            <a:ext cx="1620000" cy="706312"/>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a:solidFill>
                  <a:schemeClr val="tx1"/>
                </a:solidFill>
              </a:rPr>
              <a:t>UF</a:t>
            </a:r>
            <a:r>
              <a:rPr lang="pt-BR" sz="1700" baseline="-25000" dirty="0">
                <a:solidFill>
                  <a:schemeClr val="tx1"/>
                </a:solidFill>
              </a:rPr>
              <a:t>4</a:t>
            </a:r>
          </a:p>
        </p:txBody>
      </p:sp>
      <p:sp>
        <p:nvSpPr>
          <p:cNvPr id="34" name="CaixaDeTexto 33">
            <a:extLst>
              <a:ext uri="{FF2B5EF4-FFF2-40B4-BE49-F238E27FC236}">
                <a16:creationId xmlns:a16="http://schemas.microsoft.com/office/drawing/2014/main" id="{2ECDDE40-CC24-430E-83E1-8709153F15C2}"/>
              </a:ext>
            </a:extLst>
          </p:cNvPr>
          <p:cNvSpPr txBox="1"/>
          <p:nvPr/>
        </p:nvSpPr>
        <p:spPr>
          <a:xfrm>
            <a:off x="5319569" y="2241463"/>
            <a:ext cx="413174" cy="369332"/>
          </a:xfrm>
          <a:prstGeom prst="rect">
            <a:avLst/>
          </a:prstGeom>
          <a:noFill/>
          <a:ln>
            <a:solidFill>
              <a:schemeClr val="bg1"/>
            </a:solidFill>
          </a:ln>
        </p:spPr>
        <p:txBody>
          <a:bodyPr wrap="square" rtlCol="0">
            <a:spAutoFit/>
          </a:bodyPr>
          <a:lstStyle/>
          <a:p>
            <a:r>
              <a:rPr lang="pt-BR" dirty="0">
                <a:solidFill>
                  <a:srgbClr val="C00000"/>
                </a:solidFill>
                <a:effectLst>
                  <a:outerShdw blurRad="50800" dist="50800" dir="5400000" algn="ctr" rotWithShape="0">
                    <a:schemeClr val="bg1"/>
                  </a:outerShdw>
                </a:effectLst>
              </a:rPr>
              <a:t>F</a:t>
            </a:r>
            <a:r>
              <a:rPr lang="pt-BR" baseline="-25000" dirty="0">
                <a:solidFill>
                  <a:srgbClr val="C00000"/>
                </a:solidFill>
                <a:effectLst>
                  <a:outerShdw blurRad="50800" dist="50800" dir="5400000" algn="ctr" rotWithShape="0">
                    <a:schemeClr val="bg1"/>
                  </a:outerShdw>
                </a:effectLst>
              </a:rPr>
              <a:t>2</a:t>
            </a:r>
          </a:p>
        </p:txBody>
      </p:sp>
      <p:cxnSp>
        <p:nvCxnSpPr>
          <p:cNvPr id="39" name="Conector de Seta Reta 38">
            <a:extLst>
              <a:ext uri="{FF2B5EF4-FFF2-40B4-BE49-F238E27FC236}">
                <a16:creationId xmlns:a16="http://schemas.microsoft.com/office/drawing/2014/main" id="{BB186E39-A120-47FA-A9F4-9960F279E853}"/>
              </a:ext>
            </a:extLst>
          </p:cNvPr>
          <p:cNvCxnSpPr>
            <a:cxnSpLocks/>
          </p:cNvCxnSpPr>
          <p:nvPr/>
        </p:nvCxnSpPr>
        <p:spPr>
          <a:xfrm rot="16200000" flipH="1" flipV="1">
            <a:off x="4992692" y="2504540"/>
            <a:ext cx="4320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5" name="Forma Livre: Forma 44">
            <a:extLst>
              <a:ext uri="{FF2B5EF4-FFF2-40B4-BE49-F238E27FC236}">
                <a16:creationId xmlns:a16="http://schemas.microsoft.com/office/drawing/2014/main" id="{6054299D-C0B9-4E53-A1D2-53D4625517AA}"/>
              </a:ext>
            </a:extLst>
          </p:cNvPr>
          <p:cNvSpPr/>
          <p:nvPr/>
        </p:nvSpPr>
        <p:spPr>
          <a:xfrm>
            <a:off x="6922900" y="2892568"/>
            <a:ext cx="1620000" cy="706312"/>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a:solidFill>
            <a:schemeClr val="accent6">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a:solidFill>
                  <a:schemeClr val="tx1"/>
                </a:solidFill>
              </a:rPr>
              <a:t>UF</a:t>
            </a:r>
            <a:r>
              <a:rPr lang="pt-BR" sz="1700" baseline="-25000" dirty="0">
                <a:solidFill>
                  <a:schemeClr val="tx1"/>
                </a:solidFill>
              </a:rPr>
              <a:t>6</a:t>
            </a:r>
          </a:p>
        </p:txBody>
      </p:sp>
      <p:cxnSp>
        <p:nvCxnSpPr>
          <p:cNvPr id="6" name="Conector de Seta Reta 5">
            <a:extLst>
              <a:ext uri="{FF2B5EF4-FFF2-40B4-BE49-F238E27FC236}">
                <a16:creationId xmlns:a16="http://schemas.microsoft.com/office/drawing/2014/main" id="{3D1FD1FF-14BC-4C62-BC26-8CD19C1A72BD}"/>
              </a:ext>
            </a:extLst>
          </p:cNvPr>
          <p:cNvCxnSpPr>
            <a:cxnSpLocks/>
          </p:cNvCxnSpPr>
          <p:nvPr/>
        </p:nvCxnSpPr>
        <p:spPr>
          <a:xfrm>
            <a:off x="2289817" y="3208770"/>
            <a:ext cx="2011250" cy="0"/>
          </a:xfrm>
          <a:prstGeom prst="straightConnector1">
            <a:avLst/>
          </a:prstGeom>
          <a:ln w="5715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Conector de Seta Reta 50">
            <a:extLst>
              <a:ext uri="{FF2B5EF4-FFF2-40B4-BE49-F238E27FC236}">
                <a16:creationId xmlns:a16="http://schemas.microsoft.com/office/drawing/2014/main" id="{0CF4AB3F-2001-40AF-B450-6B1E739A9FC0}"/>
              </a:ext>
            </a:extLst>
          </p:cNvPr>
          <p:cNvCxnSpPr>
            <a:cxnSpLocks/>
          </p:cNvCxnSpPr>
          <p:nvPr/>
        </p:nvCxnSpPr>
        <p:spPr>
          <a:xfrm>
            <a:off x="6064994" y="3242656"/>
            <a:ext cx="762103"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3" name="Forma Livre: Forma 52">
            <a:extLst>
              <a:ext uri="{FF2B5EF4-FFF2-40B4-BE49-F238E27FC236}">
                <a16:creationId xmlns:a16="http://schemas.microsoft.com/office/drawing/2014/main" id="{19C52847-FC01-49BB-9E44-034DD89DF4FC}"/>
              </a:ext>
            </a:extLst>
          </p:cNvPr>
          <p:cNvSpPr/>
          <p:nvPr/>
        </p:nvSpPr>
        <p:spPr>
          <a:xfrm>
            <a:off x="8158665" y="1293272"/>
            <a:ext cx="2179982" cy="706312"/>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a:solidFill>
            <a:schemeClr val="bg1">
              <a:lumMod val="8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a:solidFill>
                  <a:schemeClr val="tx1"/>
                </a:solidFill>
              </a:rPr>
              <a:t>ARMAZENAMENTO</a:t>
            </a:r>
          </a:p>
          <a:p>
            <a:pPr algn="ctr" defTabSz="755650">
              <a:lnSpc>
                <a:spcPct val="90000"/>
              </a:lnSpc>
              <a:spcBef>
                <a:spcPct val="0"/>
              </a:spcBef>
              <a:spcAft>
                <a:spcPct val="35000"/>
              </a:spcAft>
            </a:pPr>
            <a:r>
              <a:rPr lang="pt-BR" sz="1700" dirty="0">
                <a:solidFill>
                  <a:schemeClr val="tx1"/>
                </a:solidFill>
              </a:rPr>
              <a:t>UF</a:t>
            </a:r>
            <a:r>
              <a:rPr lang="pt-BR" sz="1700" baseline="-25000" dirty="0">
                <a:solidFill>
                  <a:schemeClr val="tx1"/>
                </a:solidFill>
              </a:rPr>
              <a:t>6</a:t>
            </a:r>
          </a:p>
        </p:txBody>
      </p:sp>
      <p:cxnSp>
        <p:nvCxnSpPr>
          <p:cNvPr id="56" name="Conector de Seta Reta 55">
            <a:extLst>
              <a:ext uri="{FF2B5EF4-FFF2-40B4-BE49-F238E27FC236}">
                <a16:creationId xmlns:a16="http://schemas.microsoft.com/office/drawing/2014/main" id="{3BBAAB0A-67A0-44F1-A1B8-8B9FBA560C72}"/>
              </a:ext>
            </a:extLst>
          </p:cNvPr>
          <p:cNvCxnSpPr>
            <a:cxnSpLocks/>
          </p:cNvCxnSpPr>
          <p:nvPr/>
        </p:nvCxnSpPr>
        <p:spPr>
          <a:xfrm rot="5400000">
            <a:off x="8429434" y="3061043"/>
            <a:ext cx="2052000"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7" name="Forma Livre: Forma 56">
            <a:extLst>
              <a:ext uri="{FF2B5EF4-FFF2-40B4-BE49-F238E27FC236}">
                <a16:creationId xmlns:a16="http://schemas.microsoft.com/office/drawing/2014/main" id="{CB632630-CB15-49C1-80BF-32166F7E6251}"/>
              </a:ext>
            </a:extLst>
          </p:cNvPr>
          <p:cNvSpPr/>
          <p:nvPr/>
        </p:nvSpPr>
        <p:spPr>
          <a:xfrm>
            <a:off x="6922900" y="5277018"/>
            <a:ext cx="1922843" cy="706312"/>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a:solidFill>
            <a:schemeClr val="bg1">
              <a:lumMod val="8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a:solidFill>
                  <a:schemeClr val="tx1"/>
                </a:solidFill>
              </a:rPr>
              <a:t>UF</a:t>
            </a:r>
            <a:r>
              <a:rPr lang="pt-BR" sz="1700" baseline="-25000" dirty="0">
                <a:solidFill>
                  <a:schemeClr val="tx1"/>
                </a:solidFill>
              </a:rPr>
              <a:t>6</a:t>
            </a:r>
            <a:endParaRPr lang="pt-BR" sz="1700" dirty="0">
              <a:solidFill>
                <a:schemeClr val="tx1"/>
              </a:solidFill>
            </a:endParaRPr>
          </a:p>
          <a:p>
            <a:pPr algn="ctr" defTabSz="755650">
              <a:lnSpc>
                <a:spcPct val="90000"/>
              </a:lnSpc>
              <a:spcBef>
                <a:spcPct val="0"/>
              </a:spcBef>
              <a:spcAft>
                <a:spcPct val="35000"/>
              </a:spcAft>
            </a:pPr>
            <a:r>
              <a:rPr lang="pt-BR" sz="1700" dirty="0">
                <a:solidFill>
                  <a:schemeClr val="tx1"/>
                </a:solidFill>
              </a:rPr>
              <a:t>EMPOBRECIDO</a:t>
            </a:r>
          </a:p>
        </p:txBody>
      </p:sp>
      <p:sp>
        <p:nvSpPr>
          <p:cNvPr id="58" name="Forma Livre: Forma 57">
            <a:extLst>
              <a:ext uri="{FF2B5EF4-FFF2-40B4-BE49-F238E27FC236}">
                <a16:creationId xmlns:a16="http://schemas.microsoft.com/office/drawing/2014/main" id="{832E8F3B-CD69-4664-98EF-0FB3DA45E828}"/>
              </a:ext>
            </a:extLst>
          </p:cNvPr>
          <p:cNvSpPr/>
          <p:nvPr/>
        </p:nvSpPr>
        <p:spPr>
          <a:xfrm>
            <a:off x="10062277" y="5277018"/>
            <a:ext cx="1922843" cy="706312"/>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a:solidFill>
            <a:schemeClr val="bg1">
              <a:lumMod val="8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a:solidFill>
                  <a:schemeClr val="tx1"/>
                </a:solidFill>
              </a:rPr>
              <a:t>UF</a:t>
            </a:r>
            <a:r>
              <a:rPr lang="pt-BR" sz="1700" baseline="-25000" dirty="0">
                <a:solidFill>
                  <a:schemeClr val="tx1"/>
                </a:solidFill>
              </a:rPr>
              <a:t>6</a:t>
            </a:r>
            <a:endParaRPr lang="pt-BR" sz="1700" dirty="0">
              <a:solidFill>
                <a:schemeClr val="tx1"/>
              </a:solidFill>
            </a:endParaRPr>
          </a:p>
          <a:p>
            <a:pPr algn="ctr" defTabSz="755650">
              <a:lnSpc>
                <a:spcPct val="90000"/>
              </a:lnSpc>
              <a:spcBef>
                <a:spcPct val="0"/>
              </a:spcBef>
              <a:spcAft>
                <a:spcPct val="35000"/>
              </a:spcAft>
            </a:pPr>
            <a:r>
              <a:rPr lang="pt-BR" sz="1700" dirty="0">
                <a:solidFill>
                  <a:schemeClr val="tx1"/>
                </a:solidFill>
              </a:rPr>
              <a:t>EMRIQUECIDO</a:t>
            </a:r>
          </a:p>
        </p:txBody>
      </p:sp>
      <p:sp>
        <p:nvSpPr>
          <p:cNvPr id="62" name="Seta: Curva para Cima 61">
            <a:extLst>
              <a:ext uri="{FF2B5EF4-FFF2-40B4-BE49-F238E27FC236}">
                <a16:creationId xmlns:a16="http://schemas.microsoft.com/office/drawing/2014/main" id="{B63D1D65-3B45-4053-8E06-97D8B7D449F1}"/>
              </a:ext>
            </a:extLst>
          </p:cNvPr>
          <p:cNvSpPr/>
          <p:nvPr/>
        </p:nvSpPr>
        <p:spPr>
          <a:xfrm rot="2781034">
            <a:off x="9462102" y="4897775"/>
            <a:ext cx="1312542" cy="445194"/>
          </a:xfrm>
          <a:prstGeom prst="curvedUp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
        <p:nvSpPr>
          <p:cNvPr id="63" name="Seta: Curva para Cima 62">
            <a:extLst>
              <a:ext uri="{FF2B5EF4-FFF2-40B4-BE49-F238E27FC236}">
                <a16:creationId xmlns:a16="http://schemas.microsoft.com/office/drawing/2014/main" id="{02F2D9A8-B3DF-4B1D-903D-B59E9DA71580}"/>
              </a:ext>
            </a:extLst>
          </p:cNvPr>
          <p:cNvSpPr/>
          <p:nvPr/>
        </p:nvSpPr>
        <p:spPr>
          <a:xfrm rot="8236145" flipV="1">
            <a:off x="8229917" y="4899594"/>
            <a:ext cx="1312542" cy="487961"/>
          </a:xfrm>
          <a:prstGeom prst="curvedUp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
        <p:nvSpPr>
          <p:cNvPr id="54" name="Forma Livre: Forma 53">
            <a:extLst>
              <a:ext uri="{FF2B5EF4-FFF2-40B4-BE49-F238E27FC236}">
                <a16:creationId xmlns:a16="http://schemas.microsoft.com/office/drawing/2014/main" id="{D542EE01-798A-4A3D-ADEC-60E9B1756CDB}"/>
              </a:ext>
            </a:extLst>
          </p:cNvPr>
          <p:cNvSpPr/>
          <p:nvPr/>
        </p:nvSpPr>
        <p:spPr>
          <a:xfrm>
            <a:off x="8542900" y="4138708"/>
            <a:ext cx="1922843" cy="706312"/>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a:solidFill>
            <a:schemeClr val="bg1">
              <a:lumMod val="8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a:solidFill>
                  <a:schemeClr val="tx1"/>
                </a:solidFill>
              </a:rPr>
              <a:t>ENRIQUECIMENTO</a:t>
            </a:r>
          </a:p>
          <a:p>
            <a:pPr algn="ctr" defTabSz="755650">
              <a:lnSpc>
                <a:spcPct val="90000"/>
              </a:lnSpc>
              <a:spcBef>
                <a:spcPct val="0"/>
              </a:spcBef>
              <a:spcAft>
                <a:spcPct val="35000"/>
              </a:spcAft>
            </a:pPr>
            <a:r>
              <a:rPr lang="pt-BR" sz="1700" dirty="0">
                <a:solidFill>
                  <a:schemeClr val="tx1"/>
                </a:solidFill>
              </a:rPr>
              <a:t>UF</a:t>
            </a:r>
            <a:r>
              <a:rPr lang="pt-BR" sz="1700" baseline="-25000" dirty="0">
                <a:solidFill>
                  <a:schemeClr val="tx1"/>
                </a:solidFill>
              </a:rPr>
              <a:t>6</a:t>
            </a:r>
          </a:p>
        </p:txBody>
      </p:sp>
      <p:sp>
        <p:nvSpPr>
          <p:cNvPr id="64" name="Elipse 63">
            <a:extLst>
              <a:ext uri="{FF2B5EF4-FFF2-40B4-BE49-F238E27FC236}">
                <a16:creationId xmlns:a16="http://schemas.microsoft.com/office/drawing/2014/main" id="{207F5519-3F7B-4AB2-AE27-EEC0C61D8F75}"/>
              </a:ext>
            </a:extLst>
          </p:cNvPr>
          <p:cNvSpPr/>
          <p:nvPr/>
        </p:nvSpPr>
        <p:spPr>
          <a:xfrm rot="20411677">
            <a:off x="3858195" y="649935"/>
            <a:ext cx="7330433" cy="343240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5" name="Retângulo 64">
            <a:extLst>
              <a:ext uri="{FF2B5EF4-FFF2-40B4-BE49-F238E27FC236}">
                <a16:creationId xmlns:a16="http://schemas.microsoft.com/office/drawing/2014/main" id="{EB40DD44-E4B9-44B0-8990-0C9623E96C74}"/>
              </a:ext>
            </a:extLst>
          </p:cNvPr>
          <p:cNvSpPr/>
          <p:nvPr/>
        </p:nvSpPr>
        <p:spPr>
          <a:xfrm>
            <a:off x="534350" y="3952005"/>
            <a:ext cx="6096000" cy="2585323"/>
          </a:xfrm>
          <a:prstGeom prst="rect">
            <a:avLst/>
          </a:prstGeom>
        </p:spPr>
        <p:txBody>
          <a:bodyPr>
            <a:spAutoFit/>
          </a:bodyPr>
          <a:lstStyle/>
          <a:p>
            <a:r>
              <a:rPr lang="pt-BR" b="0" i="0" dirty="0">
                <a:solidFill>
                  <a:srgbClr val="2E2E2E"/>
                </a:solidFill>
                <a:effectLst/>
              </a:rPr>
              <a:t>Durante esses estágios, os </a:t>
            </a:r>
            <a:r>
              <a:rPr lang="pt-BR" dirty="0">
                <a:solidFill>
                  <a:srgbClr val="0C7DBB"/>
                </a:solidFill>
              </a:rPr>
              <a:t>compostos de urânio </a:t>
            </a:r>
            <a:r>
              <a:rPr lang="pt-BR" b="0" i="0" dirty="0">
                <a:solidFill>
                  <a:srgbClr val="2E2E2E"/>
                </a:solidFill>
                <a:effectLst/>
              </a:rPr>
              <a:t>irão interagir com diferentes revestimentos metálicos dos fornos de</a:t>
            </a:r>
            <a:r>
              <a:rPr lang="pt-BR" dirty="0">
                <a:solidFill>
                  <a:srgbClr val="0C7DBB"/>
                </a:solidFill>
              </a:rPr>
              <a:t> </a:t>
            </a:r>
            <a:r>
              <a:rPr lang="pt-BR" b="0" i="0" u="none" strike="noStrike" dirty="0">
                <a:solidFill>
                  <a:srgbClr val="0C7DBB"/>
                </a:solidFill>
                <a:effectLst/>
              </a:rPr>
              <a:t> fluoração</a:t>
            </a:r>
            <a:r>
              <a:rPr lang="pt-BR" b="0" i="0" dirty="0">
                <a:solidFill>
                  <a:srgbClr val="2E2E2E"/>
                </a:solidFill>
                <a:effectLst/>
              </a:rPr>
              <a:t>, a tubulação no local industrial e as paredes dos recipientes. Vários tipos de interações metálicas devem ser levados em consideração: o </a:t>
            </a:r>
            <a:r>
              <a:rPr lang="pt-BR" b="0" i="0" dirty="0" err="1">
                <a:solidFill>
                  <a:srgbClr val="2E2E2E"/>
                </a:solidFill>
                <a:effectLst/>
              </a:rPr>
              <a:t>cobreníquel</a:t>
            </a:r>
            <a:r>
              <a:rPr lang="pt-BR" dirty="0" err="1">
                <a:solidFill>
                  <a:srgbClr val="2E2E2E"/>
                </a:solidFill>
              </a:rPr>
              <a:t>-</a:t>
            </a:r>
            <a:r>
              <a:rPr lang="pt-BR" b="0" i="0" dirty="0" err="1">
                <a:solidFill>
                  <a:srgbClr val="2E2E2E"/>
                </a:solidFill>
                <a:effectLst/>
              </a:rPr>
              <a:t>Monel</a:t>
            </a:r>
            <a:r>
              <a:rPr lang="pt-BR" b="0" i="0" dirty="0">
                <a:solidFill>
                  <a:srgbClr val="2E2E2E"/>
                </a:solidFill>
                <a:effectLst/>
              </a:rPr>
              <a:t>, fornos de fluoração e os diferentes tipos de aço da tubulação. Além de se trabalhar o UF</a:t>
            </a:r>
            <a:r>
              <a:rPr lang="pt-BR" sz="1400" b="0" i="0" dirty="0">
                <a:solidFill>
                  <a:srgbClr val="2E2E2E"/>
                </a:solidFill>
                <a:effectLst/>
              </a:rPr>
              <a:t>6</a:t>
            </a:r>
            <a:r>
              <a:rPr lang="pt-BR" b="0" i="0" dirty="0">
                <a:solidFill>
                  <a:srgbClr val="2E2E2E"/>
                </a:solidFill>
                <a:effectLst/>
              </a:rPr>
              <a:t> na forma líquida, sólido e gasoso. Pode ocorrer corrosão ocasionando uma contaminação indesejada podendo ter um desvio significativo </a:t>
            </a:r>
            <a:r>
              <a:rPr lang="pt-BR" dirty="0">
                <a:solidFill>
                  <a:srgbClr val="2E2E2E"/>
                </a:solidFill>
              </a:rPr>
              <a:t>n</a:t>
            </a:r>
            <a:r>
              <a:rPr lang="pt-BR" b="0" i="0" dirty="0">
                <a:solidFill>
                  <a:srgbClr val="2E2E2E"/>
                </a:solidFill>
                <a:effectLst/>
              </a:rPr>
              <a:t>a especificação.</a:t>
            </a:r>
            <a:endParaRPr lang="pt-BR" dirty="0"/>
          </a:p>
        </p:txBody>
      </p:sp>
    </p:spTree>
    <p:extLst>
      <p:ext uri="{BB962C8B-B14F-4D97-AF65-F5344CB8AC3E}">
        <p14:creationId xmlns:p14="http://schemas.microsoft.com/office/powerpoint/2010/main" val="2246744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FEE6CC1-5643-4D24-933B-0B4CCBC68725}"/>
              </a:ext>
            </a:extLst>
          </p:cNvPr>
          <p:cNvSpPr/>
          <p:nvPr/>
        </p:nvSpPr>
        <p:spPr>
          <a:xfrm>
            <a:off x="637788" y="160222"/>
            <a:ext cx="11266237" cy="707886"/>
          </a:xfrm>
          <a:prstGeom prst="rect">
            <a:avLst/>
          </a:prstGeom>
        </p:spPr>
        <p:txBody>
          <a:bodyPr wrap="square">
            <a:spAutoFit/>
          </a:bodyPr>
          <a:lstStyle/>
          <a:p>
            <a:r>
              <a:rPr lang="pt-BR" sz="4000" b="1" dirty="0">
                <a:solidFill>
                  <a:srgbClr val="FF0000"/>
                </a:solidFill>
                <a:effectLst>
                  <a:outerShdw blurRad="50800" dist="50800" dir="5400000" algn="ctr" rotWithShape="0">
                    <a:schemeClr val="tx1"/>
                  </a:outerShdw>
                </a:effectLst>
              </a:rPr>
              <a:t>Corrosão de ligas metálicas no UF</a:t>
            </a:r>
            <a:r>
              <a:rPr lang="pt-BR" sz="2800" b="1" dirty="0">
                <a:solidFill>
                  <a:srgbClr val="FF0000"/>
                </a:solidFill>
                <a:effectLst>
                  <a:outerShdw blurRad="50800" dist="50800" dir="5400000" algn="ctr" rotWithShape="0">
                    <a:schemeClr val="tx1"/>
                  </a:outerShdw>
                </a:effectLst>
              </a:rPr>
              <a:t>6 </a:t>
            </a:r>
            <a:r>
              <a:rPr lang="pt-BR" sz="3600" b="1" dirty="0">
                <a:solidFill>
                  <a:srgbClr val="FF0000"/>
                </a:solidFill>
                <a:effectLst>
                  <a:outerShdw blurRad="50800" dist="50800" dir="5400000" algn="ctr" rotWithShape="0">
                    <a:schemeClr val="tx1"/>
                  </a:outerShdw>
                </a:effectLst>
              </a:rPr>
              <a:t>líquido e gasoso</a:t>
            </a:r>
            <a:r>
              <a:rPr lang="pt-BR" sz="4000" b="1" dirty="0">
                <a:solidFill>
                  <a:srgbClr val="FF0000"/>
                </a:solidFill>
                <a:effectLst>
                  <a:outerShdw blurRad="50800" dist="50800" dir="5400000" algn="ctr" rotWithShape="0">
                    <a:schemeClr val="tx1"/>
                  </a:outerShdw>
                </a:effectLst>
              </a:rPr>
              <a:t>  </a:t>
            </a:r>
          </a:p>
        </p:txBody>
      </p:sp>
      <p:grpSp>
        <p:nvGrpSpPr>
          <p:cNvPr id="7" name="Agrupar 6">
            <a:extLst>
              <a:ext uri="{FF2B5EF4-FFF2-40B4-BE49-F238E27FC236}">
                <a16:creationId xmlns:a16="http://schemas.microsoft.com/office/drawing/2014/main" id="{4C2CD52F-CC89-4D42-8B65-B5C36366A0CC}"/>
              </a:ext>
            </a:extLst>
          </p:cNvPr>
          <p:cNvGrpSpPr/>
          <p:nvPr/>
        </p:nvGrpSpPr>
        <p:grpSpPr>
          <a:xfrm>
            <a:off x="2277875" y="1133516"/>
            <a:ext cx="1574800" cy="707886"/>
            <a:chOff x="3234266" y="1811867"/>
            <a:chExt cx="1574800" cy="707886"/>
          </a:xfrm>
        </p:grpSpPr>
        <p:sp>
          <p:nvSpPr>
            <p:cNvPr id="22" name="Retângulo: Cantos Arredondados 21">
              <a:extLst>
                <a:ext uri="{FF2B5EF4-FFF2-40B4-BE49-F238E27FC236}">
                  <a16:creationId xmlns:a16="http://schemas.microsoft.com/office/drawing/2014/main" id="{F894072E-DA0C-454F-8DDA-9042C4A5FAC6}"/>
                </a:ext>
              </a:extLst>
            </p:cNvPr>
            <p:cNvSpPr/>
            <p:nvPr/>
          </p:nvSpPr>
          <p:spPr>
            <a:xfrm>
              <a:off x="3234266" y="1811867"/>
              <a:ext cx="1574800" cy="707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F55E7B45-80E2-40A8-A2F4-5D23A40B82FB}"/>
                </a:ext>
              </a:extLst>
            </p:cNvPr>
            <p:cNvSpPr txBox="1"/>
            <p:nvPr/>
          </p:nvSpPr>
          <p:spPr>
            <a:xfrm>
              <a:off x="3482693" y="1929544"/>
              <a:ext cx="1094987" cy="461665"/>
            </a:xfrm>
            <a:prstGeom prst="rect">
              <a:avLst/>
            </a:prstGeom>
            <a:noFill/>
          </p:spPr>
          <p:txBody>
            <a:bodyPr wrap="square" rtlCol="0">
              <a:spAutoFit/>
            </a:bodyPr>
            <a:lstStyle/>
            <a:p>
              <a:r>
                <a:rPr lang="pt-BR" sz="2400" b="1" dirty="0" err="1">
                  <a:solidFill>
                    <a:schemeClr val="bg1"/>
                  </a:solidFill>
                </a:rPr>
                <a:t>Monel</a:t>
              </a:r>
              <a:endParaRPr lang="pt-BR" sz="2400" b="1" dirty="0">
                <a:solidFill>
                  <a:schemeClr val="bg1"/>
                </a:solidFill>
              </a:endParaRPr>
            </a:p>
          </p:txBody>
        </p:sp>
      </p:grpSp>
      <p:grpSp>
        <p:nvGrpSpPr>
          <p:cNvPr id="8" name="Agrupar 7">
            <a:extLst>
              <a:ext uri="{FF2B5EF4-FFF2-40B4-BE49-F238E27FC236}">
                <a16:creationId xmlns:a16="http://schemas.microsoft.com/office/drawing/2014/main" id="{67257786-06A5-4D8C-8744-ED291D7C2FEF}"/>
              </a:ext>
            </a:extLst>
          </p:cNvPr>
          <p:cNvGrpSpPr/>
          <p:nvPr/>
        </p:nvGrpSpPr>
        <p:grpSpPr>
          <a:xfrm>
            <a:off x="3855249" y="1112613"/>
            <a:ext cx="1766639" cy="711200"/>
            <a:chOff x="5108292" y="1808553"/>
            <a:chExt cx="1766639" cy="711200"/>
          </a:xfrm>
        </p:grpSpPr>
        <p:sp>
          <p:nvSpPr>
            <p:cNvPr id="23" name="Retângulo: Cantos Arredondados 22">
              <a:extLst>
                <a:ext uri="{FF2B5EF4-FFF2-40B4-BE49-F238E27FC236}">
                  <a16:creationId xmlns:a16="http://schemas.microsoft.com/office/drawing/2014/main" id="{6C276C65-0E5E-4F31-B1C9-900ADAE45316}"/>
                </a:ext>
              </a:extLst>
            </p:cNvPr>
            <p:cNvSpPr/>
            <p:nvPr/>
          </p:nvSpPr>
          <p:spPr>
            <a:xfrm>
              <a:off x="5283199" y="1811867"/>
              <a:ext cx="1574800" cy="707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982003CC-371C-43B4-B84F-EF21F09E1165}"/>
                </a:ext>
              </a:extLst>
            </p:cNvPr>
            <p:cNvSpPr txBox="1"/>
            <p:nvPr/>
          </p:nvSpPr>
          <p:spPr>
            <a:xfrm>
              <a:off x="5108292" y="1808553"/>
              <a:ext cx="1766639" cy="707886"/>
            </a:xfrm>
            <a:prstGeom prst="rect">
              <a:avLst/>
            </a:prstGeom>
            <a:noFill/>
          </p:spPr>
          <p:txBody>
            <a:bodyPr wrap="square" rtlCol="0">
              <a:spAutoFit/>
            </a:bodyPr>
            <a:lstStyle/>
            <a:p>
              <a:pPr algn="ctr"/>
              <a:r>
                <a:rPr lang="pt-BR" sz="2000" b="1" dirty="0">
                  <a:solidFill>
                    <a:schemeClr val="bg1"/>
                  </a:solidFill>
                </a:rPr>
                <a:t>Aços</a:t>
              </a:r>
            </a:p>
            <a:p>
              <a:pPr algn="ctr"/>
              <a:r>
                <a:rPr lang="pt-BR" sz="2000" b="1" dirty="0">
                  <a:solidFill>
                    <a:schemeClr val="bg1"/>
                  </a:solidFill>
                </a:rPr>
                <a:t> industriais</a:t>
              </a:r>
            </a:p>
          </p:txBody>
        </p:sp>
      </p:grpSp>
      <p:grpSp>
        <p:nvGrpSpPr>
          <p:cNvPr id="5" name="Agrupar 4">
            <a:extLst>
              <a:ext uri="{FF2B5EF4-FFF2-40B4-BE49-F238E27FC236}">
                <a16:creationId xmlns:a16="http://schemas.microsoft.com/office/drawing/2014/main" id="{A01BC5FB-1FB4-4F84-9BB0-6DB5C635AF8C}"/>
              </a:ext>
            </a:extLst>
          </p:cNvPr>
          <p:cNvGrpSpPr/>
          <p:nvPr/>
        </p:nvGrpSpPr>
        <p:grpSpPr>
          <a:xfrm>
            <a:off x="528168" y="1133516"/>
            <a:ext cx="1574800" cy="707886"/>
            <a:chOff x="1185333" y="1811867"/>
            <a:chExt cx="1574800" cy="707886"/>
          </a:xfrm>
        </p:grpSpPr>
        <p:sp>
          <p:nvSpPr>
            <p:cNvPr id="3" name="Retângulo: Cantos Arredondados 2">
              <a:extLst>
                <a:ext uri="{FF2B5EF4-FFF2-40B4-BE49-F238E27FC236}">
                  <a16:creationId xmlns:a16="http://schemas.microsoft.com/office/drawing/2014/main" id="{19C18BF4-731B-4E79-BC2B-5B040CC81FF9}"/>
                </a:ext>
              </a:extLst>
            </p:cNvPr>
            <p:cNvSpPr/>
            <p:nvPr/>
          </p:nvSpPr>
          <p:spPr>
            <a:xfrm>
              <a:off x="1185333" y="1811867"/>
              <a:ext cx="1574800" cy="707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CaixaDeTexto 26">
              <a:extLst>
                <a:ext uri="{FF2B5EF4-FFF2-40B4-BE49-F238E27FC236}">
                  <a16:creationId xmlns:a16="http://schemas.microsoft.com/office/drawing/2014/main" id="{D3443999-663D-48C2-B6FA-56A7C5C18363}"/>
                </a:ext>
              </a:extLst>
            </p:cNvPr>
            <p:cNvSpPr txBox="1"/>
            <p:nvPr/>
          </p:nvSpPr>
          <p:spPr>
            <a:xfrm>
              <a:off x="1382962" y="1918676"/>
              <a:ext cx="1247386" cy="461665"/>
            </a:xfrm>
            <a:prstGeom prst="rect">
              <a:avLst/>
            </a:prstGeom>
            <a:noFill/>
          </p:spPr>
          <p:txBody>
            <a:bodyPr wrap="square" rtlCol="0">
              <a:spAutoFit/>
            </a:bodyPr>
            <a:lstStyle/>
            <a:p>
              <a:r>
                <a:rPr lang="pt-BR" sz="2400" b="1" dirty="0">
                  <a:solidFill>
                    <a:schemeClr val="bg1"/>
                  </a:solidFill>
                </a:rPr>
                <a:t>Níquel</a:t>
              </a:r>
            </a:p>
          </p:txBody>
        </p:sp>
      </p:grpSp>
      <p:grpSp>
        <p:nvGrpSpPr>
          <p:cNvPr id="9" name="Agrupar 8">
            <a:extLst>
              <a:ext uri="{FF2B5EF4-FFF2-40B4-BE49-F238E27FC236}">
                <a16:creationId xmlns:a16="http://schemas.microsoft.com/office/drawing/2014/main" id="{B22F0EDF-3846-49E5-81C1-5437EB488CD0}"/>
              </a:ext>
            </a:extLst>
          </p:cNvPr>
          <p:cNvGrpSpPr/>
          <p:nvPr/>
        </p:nvGrpSpPr>
        <p:grpSpPr>
          <a:xfrm>
            <a:off x="5779863" y="1121265"/>
            <a:ext cx="1574800" cy="721520"/>
            <a:chOff x="8178799" y="1808553"/>
            <a:chExt cx="1574800" cy="721520"/>
          </a:xfrm>
        </p:grpSpPr>
        <p:sp>
          <p:nvSpPr>
            <p:cNvPr id="31" name="Retângulo: Cantos Arredondados 30">
              <a:extLst>
                <a:ext uri="{FF2B5EF4-FFF2-40B4-BE49-F238E27FC236}">
                  <a16:creationId xmlns:a16="http://schemas.microsoft.com/office/drawing/2014/main" id="{9D61ABB6-5BF5-4F74-8C50-1DD2856F5B41}"/>
                </a:ext>
              </a:extLst>
            </p:cNvPr>
            <p:cNvSpPr/>
            <p:nvPr/>
          </p:nvSpPr>
          <p:spPr>
            <a:xfrm>
              <a:off x="8178799" y="1808553"/>
              <a:ext cx="1574800" cy="707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5EDE5C-BCA2-4C47-A426-33A310966957}"/>
                </a:ext>
              </a:extLst>
            </p:cNvPr>
            <p:cNvSpPr txBox="1"/>
            <p:nvPr/>
          </p:nvSpPr>
          <p:spPr>
            <a:xfrm>
              <a:off x="8359466" y="1883742"/>
              <a:ext cx="1213466" cy="646331"/>
            </a:xfrm>
            <a:prstGeom prst="rect">
              <a:avLst/>
            </a:prstGeom>
            <a:noFill/>
          </p:spPr>
          <p:txBody>
            <a:bodyPr wrap="square" rtlCol="0">
              <a:spAutoFit/>
            </a:bodyPr>
            <a:lstStyle/>
            <a:p>
              <a:pPr algn="ctr"/>
              <a:r>
                <a:rPr lang="pt-BR" b="1" dirty="0">
                  <a:solidFill>
                    <a:schemeClr val="bg1"/>
                  </a:solidFill>
                </a:rPr>
                <a:t>Ferro puro </a:t>
              </a:r>
            </a:p>
            <a:p>
              <a:pPr algn="ctr"/>
              <a:r>
                <a:rPr lang="pt-BR" b="1" dirty="0">
                  <a:solidFill>
                    <a:schemeClr val="bg1"/>
                  </a:solidFill>
                </a:rPr>
                <a:t>(99,9%)</a:t>
              </a:r>
            </a:p>
          </p:txBody>
        </p:sp>
      </p:grpSp>
      <p:sp>
        <p:nvSpPr>
          <p:cNvPr id="10" name="Retângulo 9">
            <a:extLst>
              <a:ext uri="{FF2B5EF4-FFF2-40B4-BE49-F238E27FC236}">
                <a16:creationId xmlns:a16="http://schemas.microsoft.com/office/drawing/2014/main" id="{6A263E46-872B-410F-B199-7C823032E1DC}"/>
              </a:ext>
            </a:extLst>
          </p:cNvPr>
          <p:cNvSpPr/>
          <p:nvPr/>
        </p:nvSpPr>
        <p:spPr>
          <a:xfrm>
            <a:off x="394996" y="2106810"/>
            <a:ext cx="6722463" cy="4247317"/>
          </a:xfrm>
          <a:prstGeom prst="rect">
            <a:avLst/>
          </a:prstGeom>
        </p:spPr>
        <p:txBody>
          <a:bodyPr wrap="square">
            <a:spAutoFit/>
          </a:bodyPr>
          <a:lstStyle/>
          <a:p>
            <a:pPr marL="285750" indent="-285750">
              <a:buClr>
                <a:srgbClr val="FF0000"/>
              </a:buClr>
              <a:buFont typeface="Arial" panose="020B0604020202020204" pitchFamily="34" charset="0"/>
              <a:buChar char="•"/>
            </a:pPr>
            <a:r>
              <a:rPr lang="pt-BR" b="0" i="0">
                <a:solidFill>
                  <a:srgbClr val="2E2E2E"/>
                </a:solidFill>
                <a:effectLst/>
              </a:rPr>
              <a:t>Amostras ricas em níquel e ligas industriais foram estudadas inicialmente para entender seu comportamento sob diferentes temperaturas de fluoração,</a:t>
            </a:r>
          </a:p>
          <a:p>
            <a:pPr marL="285750" indent="-285750">
              <a:buClr>
                <a:srgbClr val="FF0000"/>
              </a:buClr>
              <a:buFont typeface="Arial" panose="020B0604020202020204" pitchFamily="34" charset="0"/>
              <a:buChar char="•"/>
            </a:pPr>
            <a:endParaRPr lang="pt-BR" b="0" i="0">
              <a:solidFill>
                <a:srgbClr val="2E2E2E"/>
              </a:solidFill>
              <a:effectLst/>
            </a:endParaRPr>
          </a:p>
          <a:p>
            <a:pPr marL="285750" indent="-285750">
              <a:buClr>
                <a:srgbClr val="FF0000"/>
              </a:buClr>
              <a:buFont typeface="Arial" panose="020B0604020202020204" pitchFamily="34" charset="0"/>
              <a:buChar char="•"/>
            </a:pPr>
            <a:r>
              <a:rPr lang="pt-BR" b="0" i="0">
                <a:solidFill>
                  <a:srgbClr val="2E2E2E"/>
                </a:solidFill>
                <a:effectLst/>
              </a:rPr>
              <a:t>Amostras + UF </a:t>
            </a:r>
            <a:r>
              <a:rPr lang="pt-BR" b="0" i="0" baseline="-25000">
                <a:solidFill>
                  <a:srgbClr val="2E2E2E"/>
                </a:solidFill>
                <a:effectLst/>
              </a:rPr>
              <a:t>6</a:t>
            </a:r>
            <a:r>
              <a:rPr lang="pt-BR" b="0" i="0">
                <a:solidFill>
                  <a:srgbClr val="2E2E2E"/>
                </a:solidFill>
                <a:effectLst/>
              </a:rPr>
              <a:t> líquido (ambiente radiológico, pressão relativamente alta e alta reatividade com a umidade foram cuidadosamente levados em consideração com dispositivos específicos desenvolvidos para realizar experimentos confiáveis) </a:t>
            </a:r>
          </a:p>
          <a:p>
            <a:pPr marL="285750" indent="-285750">
              <a:buClr>
                <a:srgbClr val="FF0000"/>
              </a:buClr>
              <a:buFont typeface="Arial" panose="020B0604020202020204" pitchFamily="34" charset="0"/>
              <a:buChar char="•"/>
            </a:pPr>
            <a:endParaRPr lang="pt-BR">
              <a:solidFill>
                <a:srgbClr val="2E2E2E"/>
              </a:solidFill>
            </a:endParaRPr>
          </a:p>
          <a:p>
            <a:pPr marL="285750" indent="-285750">
              <a:buClr>
                <a:srgbClr val="FF0000"/>
              </a:buClr>
              <a:buFont typeface="Arial" panose="020B0604020202020204" pitchFamily="34" charset="0"/>
              <a:buChar char="•"/>
            </a:pPr>
            <a:r>
              <a:rPr lang="pt-BR" b="0" i="0">
                <a:solidFill>
                  <a:srgbClr val="2E2E2E"/>
                </a:solidFill>
                <a:effectLst/>
              </a:rPr>
              <a:t>Teste de corrosão em tempos de algumas horas a vários meses. </a:t>
            </a:r>
          </a:p>
          <a:p>
            <a:pPr marL="285750" indent="-285750">
              <a:buClr>
                <a:srgbClr val="FF0000"/>
              </a:buClr>
              <a:buFont typeface="Arial" panose="020B0604020202020204" pitchFamily="34" charset="0"/>
              <a:buChar char="•"/>
            </a:pPr>
            <a:endParaRPr lang="pt-BR">
              <a:solidFill>
                <a:srgbClr val="2E2E2E"/>
              </a:solidFill>
            </a:endParaRPr>
          </a:p>
          <a:p>
            <a:pPr marL="285750" indent="-285750">
              <a:buClr>
                <a:srgbClr val="FF0000"/>
              </a:buClr>
              <a:buFont typeface="Arial" panose="020B0604020202020204" pitchFamily="34" charset="0"/>
              <a:buChar char="•"/>
            </a:pPr>
            <a:r>
              <a:rPr lang="pt-BR" b="0" i="0">
                <a:solidFill>
                  <a:srgbClr val="2E2E2E"/>
                </a:solidFill>
                <a:effectLst/>
              </a:rPr>
              <a:t>Amostras corroídas foram observadas e analisadas por DRX e preparadas para análises posteriores por microscopia eletrônica de varredura (MEV) acoplada à espectroscopia de energia dispersiva </a:t>
            </a:r>
            <a:r>
              <a:rPr lang="pt-BR" b="0" i="0" u="none" strike="noStrike">
                <a:solidFill>
                  <a:srgbClr val="0C7DBB"/>
                </a:solidFill>
                <a:effectLst/>
              </a:rPr>
              <a:t> </a:t>
            </a:r>
            <a:r>
              <a:rPr lang="pt-BR" b="0" i="0">
                <a:solidFill>
                  <a:srgbClr val="2E2E2E"/>
                </a:solidFill>
                <a:effectLst/>
              </a:rPr>
              <a:t>(EDS)</a:t>
            </a:r>
            <a:endParaRPr lang="pt-BR" dirty="0"/>
          </a:p>
        </p:txBody>
      </p:sp>
      <p:pic>
        <p:nvPicPr>
          <p:cNvPr id="8194" name="Picture 2" descr="Fig. 6">
            <a:extLst>
              <a:ext uri="{FF2B5EF4-FFF2-40B4-BE49-F238E27FC236}">
                <a16:creationId xmlns:a16="http://schemas.microsoft.com/office/drawing/2014/main" id="{C3B3C827-96DF-4207-A778-42C8C548E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7514" y="958502"/>
            <a:ext cx="3278689" cy="5617675"/>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a:extLst>
              <a:ext uri="{FF2B5EF4-FFF2-40B4-BE49-F238E27FC236}">
                <a16:creationId xmlns:a16="http://schemas.microsoft.com/office/drawing/2014/main" id="{D7FE67A8-016F-4151-B28B-32CFD7612D0D}"/>
              </a:ext>
            </a:extLst>
          </p:cNvPr>
          <p:cNvSpPr/>
          <p:nvPr/>
        </p:nvSpPr>
        <p:spPr>
          <a:xfrm>
            <a:off x="5954793" y="6481905"/>
            <a:ext cx="6115905" cy="369332"/>
          </a:xfrm>
          <a:prstGeom prst="rect">
            <a:avLst/>
          </a:prstGeom>
        </p:spPr>
        <p:txBody>
          <a:bodyPr wrap="none">
            <a:spAutoFit/>
          </a:bodyPr>
          <a:lstStyle/>
          <a:p>
            <a:r>
              <a:rPr lang="pt-BR" b="0" i="0" dirty="0">
                <a:solidFill>
                  <a:srgbClr val="323232"/>
                </a:solidFill>
                <a:effectLst/>
                <a:latin typeface="NexusSerif"/>
              </a:rPr>
              <a:t>Imagens MEV de seções transversais de </a:t>
            </a:r>
            <a:r>
              <a:rPr lang="pt-BR" b="0" i="0" u="none" strike="noStrike" dirty="0" err="1">
                <a:solidFill>
                  <a:srgbClr val="0C7DBB"/>
                </a:solidFill>
                <a:effectLst/>
                <a:latin typeface="NexusSerif"/>
                <a:hlinkClick r:id="rId4" tooltip="Saiba mais sobre o Monel nas páginas de tópicos gerados pela IA do ScienceDirect"/>
              </a:rPr>
              <a:t>Monel</a:t>
            </a:r>
            <a:r>
              <a:rPr lang="pt-BR" b="0" i="0" dirty="0">
                <a:solidFill>
                  <a:srgbClr val="323232"/>
                </a:solidFill>
                <a:effectLst/>
                <a:latin typeface="NexusSerif"/>
              </a:rPr>
              <a:t> expostas ao UF </a:t>
            </a:r>
            <a:r>
              <a:rPr lang="pt-BR" b="0" i="0" baseline="-25000" dirty="0">
                <a:solidFill>
                  <a:srgbClr val="323232"/>
                </a:solidFill>
                <a:effectLst/>
                <a:latin typeface="NexusSerif"/>
              </a:rPr>
              <a:t>6</a:t>
            </a:r>
            <a:endParaRPr lang="pt-BR" dirty="0"/>
          </a:p>
        </p:txBody>
      </p:sp>
      <p:sp>
        <p:nvSpPr>
          <p:cNvPr id="13" name="Retângulo 12">
            <a:extLst>
              <a:ext uri="{FF2B5EF4-FFF2-40B4-BE49-F238E27FC236}">
                <a16:creationId xmlns:a16="http://schemas.microsoft.com/office/drawing/2014/main" id="{CC1A662B-E901-4D55-A86B-4ABF7AA2720B}"/>
              </a:ext>
            </a:extLst>
          </p:cNvPr>
          <p:cNvSpPr/>
          <p:nvPr/>
        </p:nvSpPr>
        <p:spPr>
          <a:xfrm>
            <a:off x="8178055" y="958502"/>
            <a:ext cx="2861874" cy="369332"/>
          </a:xfrm>
          <a:prstGeom prst="rect">
            <a:avLst/>
          </a:prstGeom>
        </p:spPr>
        <p:txBody>
          <a:bodyPr wrap="none">
            <a:spAutoFit/>
          </a:bodyPr>
          <a:lstStyle/>
          <a:p>
            <a:r>
              <a:rPr lang="pt-BR" b="1" dirty="0">
                <a:solidFill>
                  <a:srgbClr val="FF0000"/>
                </a:solidFill>
                <a:effectLst/>
                <a:latin typeface="NexusSerif"/>
              </a:rPr>
              <a:t>sem pré-tratamento com F </a:t>
            </a:r>
            <a:r>
              <a:rPr lang="pt-BR" b="1" baseline="-25000" dirty="0">
                <a:solidFill>
                  <a:srgbClr val="FF0000"/>
                </a:solidFill>
                <a:effectLst/>
                <a:latin typeface="NexusSerif"/>
              </a:rPr>
              <a:t>2</a:t>
            </a:r>
            <a:endParaRPr lang="pt-BR" b="1" dirty="0">
              <a:solidFill>
                <a:srgbClr val="FF0000"/>
              </a:solidFill>
            </a:endParaRPr>
          </a:p>
        </p:txBody>
      </p:sp>
      <p:sp>
        <p:nvSpPr>
          <p:cNvPr id="14" name="Retângulo 13">
            <a:extLst>
              <a:ext uri="{FF2B5EF4-FFF2-40B4-BE49-F238E27FC236}">
                <a16:creationId xmlns:a16="http://schemas.microsoft.com/office/drawing/2014/main" id="{EF7DCC91-E2F9-4848-ACFE-BB593EFD72C3}"/>
              </a:ext>
            </a:extLst>
          </p:cNvPr>
          <p:cNvSpPr/>
          <p:nvPr/>
        </p:nvSpPr>
        <p:spPr>
          <a:xfrm>
            <a:off x="8187514" y="2836816"/>
            <a:ext cx="2948308" cy="369332"/>
          </a:xfrm>
          <a:prstGeom prst="rect">
            <a:avLst/>
          </a:prstGeom>
        </p:spPr>
        <p:txBody>
          <a:bodyPr wrap="none">
            <a:spAutoFit/>
          </a:bodyPr>
          <a:lstStyle/>
          <a:p>
            <a:r>
              <a:rPr lang="pt-BR" b="1" i="0" dirty="0" err="1">
                <a:solidFill>
                  <a:srgbClr val="FF0000"/>
                </a:solidFill>
                <a:effectLst>
                  <a:outerShdw blurRad="38100" dist="38100" dir="2700000" algn="tl">
                    <a:srgbClr val="000000">
                      <a:alpha val="43137"/>
                    </a:srgbClr>
                  </a:outerShdw>
                </a:effectLst>
                <a:latin typeface="NexusSerif"/>
              </a:rPr>
              <a:t>pré-tratadas</a:t>
            </a:r>
            <a:r>
              <a:rPr lang="pt-BR" b="1" i="0" dirty="0">
                <a:solidFill>
                  <a:srgbClr val="FF0000"/>
                </a:solidFill>
                <a:effectLst>
                  <a:outerShdw blurRad="38100" dist="38100" dir="2700000" algn="tl">
                    <a:srgbClr val="000000">
                      <a:alpha val="43137"/>
                    </a:srgbClr>
                  </a:outerShdw>
                </a:effectLst>
                <a:latin typeface="NexusSerif"/>
              </a:rPr>
              <a:t> em gás F</a:t>
            </a:r>
            <a:r>
              <a:rPr lang="pt-BR" sz="1600" b="1" i="0" dirty="0">
                <a:solidFill>
                  <a:srgbClr val="FF0000"/>
                </a:solidFill>
                <a:effectLst>
                  <a:outerShdw blurRad="38100" dist="38100" dir="2700000" algn="tl">
                    <a:srgbClr val="000000">
                      <a:alpha val="43137"/>
                    </a:srgbClr>
                  </a:outerShdw>
                </a:effectLst>
                <a:latin typeface="NexusSerif"/>
              </a:rPr>
              <a:t>2</a:t>
            </a:r>
            <a:r>
              <a:rPr lang="pt-BR" b="1" i="0" dirty="0">
                <a:solidFill>
                  <a:srgbClr val="FF0000"/>
                </a:solidFill>
                <a:effectLst>
                  <a:outerShdw blurRad="38100" dist="38100" dir="2700000" algn="tl">
                    <a:srgbClr val="000000">
                      <a:alpha val="43137"/>
                    </a:srgbClr>
                  </a:outerShdw>
                </a:effectLst>
                <a:latin typeface="NexusSerif"/>
              </a:rPr>
              <a:t> 200</a:t>
            </a:r>
            <a:r>
              <a:rPr lang="pt-BR" b="1" i="0" baseline="30000" dirty="0">
                <a:solidFill>
                  <a:srgbClr val="FF0000"/>
                </a:solidFill>
                <a:effectLst>
                  <a:outerShdw blurRad="38100" dist="38100" dir="2700000" algn="tl">
                    <a:srgbClr val="000000">
                      <a:alpha val="43137"/>
                    </a:srgbClr>
                  </a:outerShdw>
                </a:effectLst>
                <a:latin typeface="NexusSerif"/>
              </a:rPr>
              <a:t>0</a:t>
            </a:r>
            <a:r>
              <a:rPr lang="pt-BR" b="1" i="0" dirty="0">
                <a:solidFill>
                  <a:srgbClr val="FF0000"/>
                </a:solidFill>
                <a:effectLst>
                  <a:outerShdw blurRad="38100" dist="38100" dir="2700000" algn="tl">
                    <a:srgbClr val="000000">
                      <a:alpha val="43137"/>
                    </a:srgbClr>
                  </a:outerShdw>
                </a:effectLst>
                <a:latin typeface="NexusSerif"/>
              </a:rPr>
              <a:t>C</a:t>
            </a:r>
            <a:endParaRPr lang="pt-BR" b="1" dirty="0">
              <a:solidFill>
                <a:srgbClr val="FF0000"/>
              </a:solidFill>
              <a:effectLst>
                <a:outerShdw blurRad="38100" dist="38100" dir="2700000" algn="tl">
                  <a:srgbClr val="000000">
                    <a:alpha val="43137"/>
                  </a:srgbClr>
                </a:outerShdw>
              </a:effectLst>
            </a:endParaRPr>
          </a:p>
        </p:txBody>
      </p:sp>
      <p:sp>
        <p:nvSpPr>
          <p:cNvPr id="41" name="Retângulo 40">
            <a:extLst>
              <a:ext uri="{FF2B5EF4-FFF2-40B4-BE49-F238E27FC236}">
                <a16:creationId xmlns:a16="http://schemas.microsoft.com/office/drawing/2014/main" id="{DF6DD114-C6D2-402B-BB27-7A908FA6198E}"/>
              </a:ext>
            </a:extLst>
          </p:cNvPr>
          <p:cNvSpPr/>
          <p:nvPr/>
        </p:nvSpPr>
        <p:spPr>
          <a:xfrm>
            <a:off x="8178055" y="4715130"/>
            <a:ext cx="2948308" cy="369332"/>
          </a:xfrm>
          <a:prstGeom prst="rect">
            <a:avLst/>
          </a:prstGeom>
        </p:spPr>
        <p:txBody>
          <a:bodyPr wrap="none">
            <a:spAutoFit/>
          </a:bodyPr>
          <a:lstStyle/>
          <a:p>
            <a:r>
              <a:rPr lang="pt-BR" b="1" i="0" dirty="0" err="1">
                <a:solidFill>
                  <a:srgbClr val="FF0000"/>
                </a:solidFill>
                <a:effectLst>
                  <a:outerShdw blurRad="38100" dist="38100" dir="2700000" algn="tl">
                    <a:srgbClr val="000000">
                      <a:alpha val="43137"/>
                    </a:srgbClr>
                  </a:outerShdw>
                </a:effectLst>
                <a:latin typeface="NexusSerif"/>
              </a:rPr>
              <a:t>pré-tratadas</a:t>
            </a:r>
            <a:r>
              <a:rPr lang="pt-BR" b="1" i="0" dirty="0">
                <a:solidFill>
                  <a:srgbClr val="FF0000"/>
                </a:solidFill>
                <a:effectLst>
                  <a:outerShdw blurRad="38100" dist="38100" dir="2700000" algn="tl">
                    <a:srgbClr val="000000">
                      <a:alpha val="43137"/>
                    </a:srgbClr>
                  </a:outerShdw>
                </a:effectLst>
                <a:latin typeface="NexusSerif"/>
              </a:rPr>
              <a:t> em gás F</a:t>
            </a:r>
            <a:r>
              <a:rPr lang="pt-BR" sz="1600" b="1" i="0" dirty="0">
                <a:solidFill>
                  <a:srgbClr val="FF0000"/>
                </a:solidFill>
                <a:effectLst>
                  <a:outerShdw blurRad="38100" dist="38100" dir="2700000" algn="tl">
                    <a:srgbClr val="000000">
                      <a:alpha val="43137"/>
                    </a:srgbClr>
                  </a:outerShdw>
                </a:effectLst>
                <a:latin typeface="NexusSerif"/>
              </a:rPr>
              <a:t>2</a:t>
            </a:r>
            <a:r>
              <a:rPr lang="pt-BR" b="1" i="0" dirty="0">
                <a:solidFill>
                  <a:srgbClr val="FF0000"/>
                </a:solidFill>
                <a:effectLst>
                  <a:outerShdw blurRad="38100" dist="38100" dir="2700000" algn="tl">
                    <a:srgbClr val="000000">
                      <a:alpha val="43137"/>
                    </a:srgbClr>
                  </a:outerShdw>
                </a:effectLst>
                <a:latin typeface="NexusSerif"/>
              </a:rPr>
              <a:t> 450</a:t>
            </a:r>
            <a:r>
              <a:rPr lang="pt-BR" b="1" i="0" baseline="30000" dirty="0">
                <a:solidFill>
                  <a:srgbClr val="FF0000"/>
                </a:solidFill>
                <a:effectLst>
                  <a:outerShdw blurRad="38100" dist="38100" dir="2700000" algn="tl">
                    <a:srgbClr val="000000">
                      <a:alpha val="43137"/>
                    </a:srgbClr>
                  </a:outerShdw>
                </a:effectLst>
                <a:latin typeface="NexusSerif"/>
              </a:rPr>
              <a:t>0</a:t>
            </a:r>
            <a:r>
              <a:rPr lang="pt-BR" b="1" i="0" dirty="0">
                <a:solidFill>
                  <a:srgbClr val="FF0000"/>
                </a:solidFill>
                <a:effectLst>
                  <a:outerShdw blurRad="38100" dist="38100" dir="2700000" algn="tl">
                    <a:srgbClr val="000000">
                      <a:alpha val="43137"/>
                    </a:srgbClr>
                  </a:outerShdw>
                </a:effectLst>
                <a:latin typeface="NexusSerif"/>
              </a:rPr>
              <a:t>C</a:t>
            </a:r>
            <a:endParaRPr lang="pt-B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2818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FEE6CC1-5643-4D24-933B-0B4CCBC68725}"/>
              </a:ext>
            </a:extLst>
          </p:cNvPr>
          <p:cNvSpPr/>
          <p:nvPr/>
        </p:nvSpPr>
        <p:spPr>
          <a:xfrm>
            <a:off x="493696" y="591974"/>
            <a:ext cx="4035812" cy="1938992"/>
          </a:xfrm>
          <a:prstGeom prst="rect">
            <a:avLst/>
          </a:prstGeom>
        </p:spPr>
        <p:txBody>
          <a:bodyPr wrap="square">
            <a:spAutoFit/>
          </a:bodyPr>
          <a:lstStyle/>
          <a:p>
            <a:r>
              <a:rPr lang="pt-BR" sz="4000" b="1" dirty="0">
                <a:solidFill>
                  <a:srgbClr val="FF0000"/>
                </a:solidFill>
                <a:effectLst>
                  <a:outerShdw blurRad="50800" dist="50800" dir="5400000" algn="ctr" rotWithShape="0">
                    <a:schemeClr val="tx1"/>
                  </a:outerShdw>
                </a:effectLst>
              </a:rPr>
              <a:t>Corrosão de ligas metálicas no UF</a:t>
            </a:r>
            <a:r>
              <a:rPr lang="pt-BR" sz="2800" b="1" dirty="0">
                <a:solidFill>
                  <a:srgbClr val="FF0000"/>
                </a:solidFill>
                <a:effectLst>
                  <a:outerShdw blurRad="50800" dist="50800" dir="5400000" algn="ctr" rotWithShape="0">
                    <a:schemeClr val="tx1"/>
                  </a:outerShdw>
                </a:effectLst>
              </a:rPr>
              <a:t>6 </a:t>
            </a:r>
            <a:r>
              <a:rPr lang="pt-BR" sz="3600" b="1" dirty="0">
                <a:solidFill>
                  <a:srgbClr val="FF0000"/>
                </a:solidFill>
                <a:effectLst>
                  <a:outerShdw blurRad="50800" dist="50800" dir="5400000" algn="ctr" rotWithShape="0">
                    <a:schemeClr val="tx1"/>
                  </a:outerShdw>
                </a:effectLst>
              </a:rPr>
              <a:t>líquido e gasoso</a:t>
            </a:r>
            <a:r>
              <a:rPr lang="pt-BR" sz="4000" b="1" dirty="0">
                <a:solidFill>
                  <a:srgbClr val="FF0000"/>
                </a:solidFill>
                <a:effectLst>
                  <a:outerShdw blurRad="50800" dist="50800" dir="5400000" algn="ctr" rotWithShape="0">
                    <a:schemeClr val="tx1"/>
                  </a:outerShdw>
                </a:effectLst>
              </a:rPr>
              <a:t>  </a:t>
            </a:r>
          </a:p>
        </p:txBody>
      </p:sp>
      <p:grpSp>
        <p:nvGrpSpPr>
          <p:cNvPr id="8" name="Agrupar 7">
            <a:extLst>
              <a:ext uri="{FF2B5EF4-FFF2-40B4-BE49-F238E27FC236}">
                <a16:creationId xmlns:a16="http://schemas.microsoft.com/office/drawing/2014/main" id="{67257786-06A5-4D8C-8744-ED291D7C2FEF}"/>
              </a:ext>
            </a:extLst>
          </p:cNvPr>
          <p:cNvGrpSpPr/>
          <p:nvPr/>
        </p:nvGrpSpPr>
        <p:grpSpPr>
          <a:xfrm>
            <a:off x="1646747" y="3429000"/>
            <a:ext cx="1766639" cy="711200"/>
            <a:chOff x="5108292" y="1808553"/>
            <a:chExt cx="1766639" cy="711200"/>
          </a:xfrm>
        </p:grpSpPr>
        <p:sp>
          <p:nvSpPr>
            <p:cNvPr id="23" name="Retângulo: Cantos Arredondados 22">
              <a:extLst>
                <a:ext uri="{FF2B5EF4-FFF2-40B4-BE49-F238E27FC236}">
                  <a16:creationId xmlns:a16="http://schemas.microsoft.com/office/drawing/2014/main" id="{6C276C65-0E5E-4F31-B1C9-900ADAE45316}"/>
                </a:ext>
              </a:extLst>
            </p:cNvPr>
            <p:cNvSpPr/>
            <p:nvPr/>
          </p:nvSpPr>
          <p:spPr>
            <a:xfrm>
              <a:off x="5283199" y="1811867"/>
              <a:ext cx="1574800" cy="707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982003CC-371C-43B4-B84F-EF21F09E1165}"/>
                </a:ext>
              </a:extLst>
            </p:cNvPr>
            <p:cNvSpPr txBox="1"/>
            <p:nvPr/>
          </p:nvSpPr>
          <p:spPr>
            <a:xfrm>
              <a:off x="5108292" y="1808553"/>
              <a:ext cx="1766639" cy="707886"/>
            </a:xfrm>
            <a:prstGeom prst="rect">
              <a:avLst/>
            </a:prstGeom>
            <a:noFill/>
          </p:spPr>
          <p:txBody>
            <a:bodyPr wrap="square" rtlCol="0">
              <a:spAutoFit/>
            </a:bodyPr>
            <a:lstStyle/>
            <a:p>
              <a:pPr algn="ctr"/>
              <a:r>
                <a:rPr lang="pt-BR" sz="2000" b="1" dirty="0">
                  <a:solidFill>
                    <a:schemeClr val="bg1"/>
                  </a:solidFill>
                </a:rPr>
                <a:t>Aços</a:t>
              </a:r>
            </a:p>
            <a:p>
              <a:pPr algn="ctr"/>
              <a:r>
                <a:rPr lang="pt-BR" sz="2000" b="1" dirty="0">
                  <a:solidFill>
                    <a:schemeClr val="bg1"/>
                  </a:solidFill>
                </a:rPr>
                <a:t> industriais</a:t>
              </a:r>
            </a:p>
          </p:txBody>
        </p:sp>
      </p:grpSp>
      <p:grpSp>
        <p:nvGrpSpPr>
          <p:cNvPr id="9" name="Agrupar 8">
            <a:extLst>
              <a:ext uri="{FF2B5EF4-FFF2-40B4-BE49-F238E27FC236}">
                <a16:creationId xmlns:a16="http://schemas.microsoft.com/office/drawing/2014/main" id="{B22F0EDF-3846-49E5-81C1-5437EB488CD0}"/>
              </a:ext>
            </a:extLst>
          </p:cNvPr>
          <p:cNvGrpSpPr/>
          <p:nvPr/>
        </p:nvGrpSpPr>
        <p:grpSpPr>
          <a:xfrm>
            <a:off x="1742666" y="4370743"/>
            <a:ext cx="1574800" cy="721520"/>
            <a:chOff x="8178799" y="1808553"/>
            <a:chExt cx="1574800" cy="721520"/>
          </a:xfrm>
        </p:grpSpPr>
        <p:sp>
          <p:nvSpPr>
            <p:cNvPr id="31" name="Retângulo: Cantos Arredondados 30">
              <a:extLst>
                <a:ext uri="{FF2B5EF4-FFF2-40B4-BE49-F238E27FC236}">
                  <a16:creationId xmlns:a16="http://schemas.microsoft.com/office/drawing/2014/main" id="{9D61ABB6-5BF5-4F74-8C50-1DD2856F5B41}"/>
                </a:ext>
              </a:extLst>
            </p:cNvPr>
            <p:cNvSpPr/>
            <p:nvPr/>
          </p:nvSpPr>
          <p:spPr>
            <a:xfrm>
              <a:off x="8178799" y="1808553"/>
              <a:ext cx="1574800" cy="707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5EDE5C-BCA2-4C47-A426-33A310966957}"/>
                </a:ext>
              </a:extLst>
            </p:cNvPr>
            <p:cNvSpPr txBox="1"/>
            <p:nvPr/>
          </p:nvSpPr>
          <p:spPr>
            <a:xfrm>
              <a:off x="8359466" y="1883742"/>
              <a:ext cx="1213466" cy="646331"/>
            </a:xfrm>
            <a:prstGeom prst="rect">
              <a:avLst/>
            </a:prstGeom>
            <a:noFill/>
          </p:spPr>
          <p:txBody>
            <a:bodyPr wrap="square" rtlCol="0">
              <a:spAutoFit/>
            </a:bodyPr>
            <a:lstStyle/>
            <a:p>
              <a:pPr algn="ctr"/>
              <a:r>
                <a:rPr lang="pt-BR" b="1" dirty="0">
                  <a:solidFill>
                    <a:schemeClr val="bg1"/>
                  </a:solidFill>
                </a:rPr>
                <a:t>Ferro puro </a:t>
              </a:r>
            </a:p>
            <a:p>
              <a:pPr algn="ctr"/>
              <a:r>
                <a:rPr lang="pt-BR" b="1" dirty="0">
                  <a:solidFill>
                    <a:schemeClr val="bg1"/>
                  </a:solidFill>
                </a:rPr>
                <a:t>(99,9%)</a:t>
              </a:r>
            </a:p>
          </p:txBody>
        </p:sp>
      </p:grpSp>
      <p:pic>
        <p:nvPicPr>
          <p:cNvPr id="11266" name="Picture 2" descr="Fig. 7">
            <a:extLst>
              <a:ext uri="{FF2B5EF4-FFF2-40B4-BE49-F238E27FC236}">
                <a16:creationId xmlns:a16="http://schemas.microsoft.com/office/drawing/2014/main" id="{F4BA14C2-2D14-4616-9EE8-808AE67B7C0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6999" y="209193"/>
            <a:ext cx="6258535" cy="6422310"/>
          </a:xfrm>
          <a:prstGeom prst="rect">
            <a:avLst/>
          </a:prstGeom>
          <a:noFill/>
          <a:extLst>
            <a:ext uri="{909E8E84-426E-40DD-AFC4-6F175D3DCCD1}">
              <a14:hiddenFill xmlns:a14="http://schemas.microsoft.com/office/drawing/2010/main">
                <a:solidFill>
                  <a:srgbClr val="FFFFFF"/>
                </a:solidFill>
              </a14:hiddenFill>
            </a:ext>
          </a:extLst>
        </p:spPr>
      </p:pic>
      <p:sp>
        <p:nvSpPr>
          <p:cNvPr id="6" name="Chave Esquerda 5">
            <a:extLst>
              <a:ext uri="{FF2B5EF4-FFF2-40B4-BE49-F238E27FC236}">
                <a16:creationId xmlns:a16="http://schemas.microsoft.com/office/drawing/2014/main" id="{44C50410-78B1-4DAE-8A99-9C7CB11AECA4}"/>
              </a:ext>
            </a:extLst>
          </p:cNvPr>
          <p:cNvSpPr/>
          <p:nvPr/>
        </p:nvSpPr>
        <p:spPr>
          <a:xfrm>
            <a:off x="1484243" y="2743200"/>
            <a:ext cx="185531" cy="30480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6" name="Retângulo 15">
            <a:extLst>
              <a:ext uri="{FF2B5EF4-FFF2-40B4-BE49-F238E27FC236}">
                <a16:creationId xmlns:a16="http://schemas.microsoft.com/office/drawing/2014/main" id="{CA0E3253-D535-4659-8EEF-C39A1E14AB77}"/>
              </a:ext>
            </a:extLst>
          </p:cNvPr>
          <p:cNvSpPr/>
          <p:nvPr/>
        </p:nvSpPr>
        <p:spPr>
          <a:xfrm>
            <a:off x="8799142" y="209193"/>
            <a:ext cx="3004865" cy="923330"/>
          </a:xfrm>
          <a:prstGeom prst="rect">
            <a:avLst/>
          </a:prstGeom>
          <a:ln>
            <a:solidFill>
              <a:schemeClr val="tx1"/>
            </a:solidFill>
          </a:ln>
        </p:spPr>
        <p:txBody>
          <a:bodyPr wrap="square">
            <a:spAutoFit/>
          </a:bodyPr>
          <a:lstStyle/>
          <a:p>
            <a:pPr algn="ctr"/>
            <a:r>
              <a:rPr lang="pt-BR" b="1" i="0" dirty="0">
                <a:solidFill>
                  <a:srgbClr val="323232"/>
                </a:solidFill>
                <a:effectLst/>
                <a:latin typeface="NexusSerif"/>
              </a:rPr>
              <a:t>Imagens MEV da camada </a:t>
            </a:r>
          </a:p>
          <a:p>
            <a:pPr algn="ctr"/>
            <a:r>
              <a:rPr lang="pt-BR" b="1" i="0" dirty="0">
                <a:solidFill>
                  <a:srgbClr val="323232"/>
                </a:solidFill>
                <a:effectLst/>
                <a:latin typeface="NexusSerif"/>
              </a:rPr>
              <a:t>contínua em uma amostra de </a:t>
            </a:r>
          </a:p>
          <a:p>
            <a:pPr algn="ctr"/>
            <a:r>
              <a:rPr lang="pt-BR" b="1" i="0" dirty="0">
                <a:solidFill>
                  <a:srgbClr val="323232"/>
                </a:solidFill>
                <a:effectLst/>
                <a:latin typeface="NexusSerif"/>
              </a:rPr>
              <a:t>ferro oxidada no UF </a:t>
            </a:r>
            <a:r>
              <a:rPr lang="pt-BR" b="1" i="0" baseline="-25000" dirty="0">
                <a:solidFill>
                  <a:srgbClr val="323232"/>
                </a:solidFill>
                <a:effectLst/>
                <a:latin typeface="NexusSerif"/>
              </a:rPr>
              <a:t>6</a:t>
            </a:r>
            <a:r>
              <a:rPr lang="pt-BR" b="1" i="0" dirty="0">
                <a:solidFill>
                  <a:srgbClr val="323232"/>
                </a:solidFill>
                <a:effectLst/>
                <a:latin typeface="NexusSerif"/>
              </a:rPr>
              <a:t> líquido</a:t>
            </a:r>
            <a:endParaRPr lang="pt-BR" b="1" dirty="0"/>
          </a:p>
        </p:txBody>
      </p:sp>
      <p:sp>
        <p:nvSpPr>
          <p:cNvPr id="17" name="Retângulo 16">
            <a:extLst>
              <a:ext uri="{FF2B5EF4-FFF2-40B4-BE49-F238E27FC236}">
                <a16:creationId xmlns:a16="http://schemas.microsoft.com/office/drawing/2014/main" id="{43323AE8-4FC0-42D5-9E18-8A69FAB06421}"/>
              </a:ext>
            </a:extLst>
          </p:cNvPr>
          <p:cNvSpPr/>
          <p:nvPr/>
        </p:nvSpPr>
        <p:spPr>
          <a:xfrm>
            <a:off x="5052756" y="1972125"/>
            <a:ext cx="3411703" cy="369332"/>
          </a:xfrm>
          <a:prstGeom prst="rect">
            <a:avLst/>
          </a:prstGeom>
        </p:spPr>
        <p:txBody>
          <a:bodyPr wrap="none">
            <a:spAutoFit/>
          </a:bodyPr>
          <a:lstStyle/>
          <a:p>
            <a:r>
              <a:rPr lang="pt-BR" b="0" i="0" dirty="0">
                <a:solidFill>
                  <a:srgbClr val="323232"/>
                </a:solidFill>
                <a:effectLst/>
                <a:latin typeface="NexusSerif"/>
              </a:rPr>
              <a:t>visão geral da camada de corrosão</a:t>
            </a:r>
            <a:endParaRPr lang="pt-BR" dirty="0"/>
          </a:p>
        </p:txBody>
      </p:sp>
      <p:sp>
        <p:nvSpPr>
          <p:cNvPr id="18" name="Retângulo 17">
            <a:extLst>
              <a:ext uri="{FF2B5EF4-FFF2-40B4-BE49-F238E27FC236}">
                <a16:creationId xmlns:a16="http://schemas.microsoft.com/office/drawing/2014/main" id="{505DC97B-13B1-4A36-B01C-750FCB76DC7B}"/>
              </a:ext>
            </a:extLst>
          </p:cNvPr>
          <p:cNvSpPr/>
          <p:nvPr/>
        </p:nvSpPr>
        <p:spPr>
          <a:xfrm>
            <a:off x="5156999" y="6446837"/>
            <a:ext cx="1788951" cy="369332"/>
          </a:xfrm>
          <a:prstGeom prst="rect">
            <a:avLst/>
          </a:prstGeom>
        </p:spPr>
        <p:txBody>
          <a:bodyPr wrap="none">
            <a:spAutoFit/>
          </a:bodyPr>
          <a:lstStyle/>
          <a:p>
            <a:r>
              <a:rPr lang="pt-BR" b="0" i="0" dirty="0">
                <a:solidFill>
                  <a:srgbClr val="323232"/>
                </a:solidFill>
                <a:effectLst/>
                <a:latin typeface="NexusSerif"/>
              </a:rPr>
              <a:t>seção transversal</a:t>
            </a:r>
            <a:endParaRPr lang="pt-BR" dirty="0"/>
          </a:p>
        </p:txBody>
      </p:sp>
      <p:sp>
        <p:nvSpPr>
          <p:cNvPr id="19" name="Retângulo 18">
            <a:extLst>
              <a:ext uri="{FF2B5EF4-FFF2-40B4-BE49-F238E27FC236}">
                <a16:creationId xmlns:a16="http://schemas.microsoft.com/office/drawing/2014/main" id="{8FF74170-C732-42E1-84AC-C321FB64CAFC}"/>
              </a:ext>
            </a:extLst>
          </p:cNvPr>
          <p:cNvSpPr/>
          <p:nvPr/>
        </p:nvSpPr>
        <p:spPr>
          <a:xfrm>
            <a:off x="9340415" y="1238304"/>
            <a:ext cx="1922321" cy="923330"/>
          </a:xfrm>
          <a:prstGeom prst="rect">
            <a:avLst/>
          </a:prstGeom>
        </p:spPr>
        <p:txBody>
          <a:bodyPr wrap="none">
            <a:spAutoFit/>
          </a:bodyPr>
          <a:lstStyle/>
          <a:p>
            <a:pPr algn="r"/>
            <a:r>
              <a:rPr lang="pt-BR" b="0" i="0" dirty="0">
                <a:solidFill>
                  <a:srgbClr val="323232"/>
                </a:solidFill>
                <a:effectLst/>
                <a:latin typeface="NexusSerif"/>
              </a:rPr>
              <a:t>camada de </a:t>
            </a:r>
          </a:p>
          <a:p>
            <a:pPr algn="r"/>
            <a:r>
              <a:rPr lang="pt-BR" b="0" i="0" dirty="0">
                <a:solidFill>
                  <a:srgbClr val="323232"/>
                </a:solidFill>
                <a:effectLst/>
                <a:latin typeface="NexusSerif"/>
              </a:rPr>
              <a:t>Fluoreto de urânio</a:t>
            </a:r>
          </a:p>
          <a:p>
            <a:pPr algn="r"/>
            <a:r>
              <a:rPr lang="pt-BR" dirty="0">
                <a:solidFill>
                  <a:srgbClr val="323232"/>
                </a:solidFill>
                <a:latin typeface="NexusSerif"/>
              </a:rPr>
              <a:t>Com zoom</a:t>
            </a:r>
            <a:endParaRPr lang="pt-BR" dirty="0"/>
          </a:p>
        </p:txBody>
      </p:sp>
      <p:sp>
        <p:nvSpPr>
          <p:cNvPr id="20" name="Retângulo 19">
            <a:extLst>
              <a:ext uri="{FF2B5EF4-FFF2-40B4-BE49-F238E27FC236}">
                <a16:creationId xmlns:a16="http://schemas.microsoft.com/office/drawing/2014/main" id="{E5AE7ECC-87AF-47F6-9293-FF778C50A7E3}"/>
              </a:ext>
            </a:extLst>
          </p:cNvPr>
          <p:cNvSpPr/>
          <p:nvPr/>
        </p:nvSpPr>
        <p:spPr>
          <a:xfrm>
            <a:off x="9837794" y="6488668"/>
            <a:ext cx="1577740" cy="369332"/>
          </a:xfrm>
          <a:prstGeom prst="rect">
            <a:avLst/>
          </a:prstGeom>
        </p:spPr>
        <p:txBody>
          <a:bodyPr wrap="none">
            <a:spAutoFit/>
          </a:bodyPr>
          <a:lstStyle/>
          <a:p>
            <a:r>
              <a:rPr lang="pt-BR" b="0" i="0" dirty="0">
                <a:solidFill>
                  <a:srgbClr val="323232"/>
                </a:solidFill>
                <a:effectLst/>
                <a:latin typeface="NexusSerif"/>
              </a:rPr>
              <a:t>padrão de DRX</a:t>
            </a:r>
            <a:endParaRPr lang="pt-BR" dirty="0"/>
          </a:p>
        </p:txBody>
      </p:sp>
    </p:spTree>
    <p:extLst>
      <p:ext uri="{BB962C8B-B14F-4D97-AF65-F5344CB8AC3E}">
        <p14:creationId xmlns:p14="http://schemas.microsoft.com/office/powerpoint/2010/main" val="3531201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FEE6CC1-5643-4D24-933B-0B4CCBC68725}"/>
              </a:ext>
            </a:extLst>
          </p:cNvPr>
          <p:cNvSpPr/>
          <p:nvPr/>
        </p:nvSpPr>
        <p:spPr>
          <a:xfrm>
            <a:off x="557741" y="281618"/>
            <a:ext cx="3688530" cy="954107"/>
          </a:xfrm>
          <a:prstGeom prst="rect">
            <a:avLst/>
          </a:prstGeom>
        </p:spPr>
        <p:txBody>
          <a:bodyPr wrap="square">
            <a:spAutoFit/>
          </a:bodyPr>
          <a:lstStyle/>
          <a:p>
            <a:pPr algn="ctr"/>
            <a:r>
              <a:rPr lang="pt-BR" sz="3200" b="1" dirty="0">
                <a:solidFill>
                  <a:srgbClr val="FF0000"/>
                </a:solidFill>
                <a:effectLst>
                  <a:outerShdw blurRad="50800" dist="50800" dir="5400000" algn="ctr" rotWithShape="0">
                    <a:schemeClr val="tx1"/>
                  </a:outerShdw>
                </a:effectLst>
              </a:rPr>
              <a:t>OBTENÇÃO DE UF</a:t>
            </a:r>
            <a:r>
              <a:rPr lang="pt-BR" sz="2400" b="1" dirty="0">
                <a:solidFill>
                  <a:srgbClr val="FF0000"/>
                </a:solidFill>
                <a:effectLst>
                  <a:outerShdw blurRad="50800" dist="50800" dir="5400000" algn="ctr" rotWithShape="0">
                    <a:schemeClr val="tx1"/>
                  </a:outerShdw>
                </a:effectLst>
              </a:rPr>
              <a:t>6 propriedades químicas</a:t>
            </a:r>
            <a:endParaRPr lang="pt-BR" sz="3200" b="1" dirty="0">
              <a:solidFill>
                <a:srgbClr val="FF0000"/>
              </a:solidFill>
              <a:effectLst>
                <a:outerShdw blurRad="50800" dist="50800" dir="5400000" algn="ctr" rotWithShape="0">
                  <a:schemeClr val="tx1"/>
                </a:outerShdw>
              </a:effectLst>
            </a:endParaRPr>
          </a:p>
        </p:txBody>
      </p:sp>
      <p:grpSp>
        <p:nvGrpSpPr>
          <p:cNvPr id="6" name="Agrupar 5">
            <a:extLst>
              <a:ext uri="{FF2B5EF4-FFF2-40B4-BE49-F238E27FC236}">
                <a16:creationId xmlns:a16="http://schemas.microsoft.com/office/drawing/2014/main" id="{E14BF872-AF16-4712-B5B3-C099F15CBD5C}"/>
              </a:ext>
            </a:extLst>
          </p:cNvPr>
          <p:cNvGrpSpPr/>
          <p:nvPr/>
        </p:nvGrpSpPr>
        <p:grpSpPr>
          <a:xfrm>
            <a:off x="614149" y="1651379"/>
            <a:ext cx="4653887" cy="369332"/>
            <a:chOff x="1269242" y="1774209"/>
            <a:chExt cx="4653887" cy="369332"/>
          </a:xfrm>
        </p:grpSpPr>
        <p:sp>
          <p:nvSpPr>
            <p:cNvPr id="5" name="CaixaDeTexto 4">
              <a:extLst>
                <a:ext uri="{FF2B5EF4-FFF2-40B4-BE49-F238E27FC236}">
                  <a16:creationId xmlns:a16="http://schemas.microsoft.com/office/drawing/2014/main" id="{D7193EDA-A78A-4737-A742-4F200C39868C}"/>
                </a:ext>
              </a:extLst>
            </p:cNvPr>
            <p:cNvSpPr txBox="1"/>
            <p:nvPr/>
          </p:nvSpPr>
          <p:spPr>
            <a:xfrm>
              <a:off x="1269242" y="1774209"/>
              <a:ext cx="859809" cy="369332"/>
            </a:xfrm>
            <a:prstGeom prst="rect">
              <a:avLst/>
            </a:prstGeom>
            <a:noFill/>
          </p:spPr>
          <p:txBody>
            <a:bodyPr wrap="square" rtlCol="0">
              <a:spAutoFit/>
            </a:bodyPr>
            <a:lstStyle/>
            <a:p>
              <a:r>
                <a:rPr lang="pt-BR" dirty="0"/>
                <a:t>UF</a:t>
              </a:r>
              <a:r>
                <a:rPr lang="pt-BR" sz="1400" dirty="0"/>
                <a:t>6</a:t>
              </a:r>
              <a:endParaRPr lang="pt-BR" dirty="0"/>
            </a:p>
          </p:txBody>
        </p:sp>
        <p:sp>
          <p:nvSpPr>
            <p:cNvPr id="8" name="CaixaDeTexto 7">
              <a:extLst>
                <a:ext uri="{FF2B5EF4-FFF2-40B4-BE49-F238E27FC236}">
                  <a16:creationId xmlns:a16="http://schemas.microsoft.com/office/drawing/2014/main" id="{C471493F-ACFA-413D-98FE-AF4B52F6A51B}"/>
                </a:ext>
              </a:extLst>
            </p:cNvPr>
            <p:cNvSpPr txBox="1"/>
            <p:nvPr/>
          </p:nvSpPr>
          <p:spPr>
            <a:xfrm>
              <a:off x="1844723" y="1774209"/>
              <a:ext cx="1212376" cy="369332"/>
            </a:xfrm>
            <a:prstGeom prst="rect">
              <a:avLst/>
            </a:prstGeom>
            <a:noFill/>
          </p:spPr>
          <p:txBody>
            <a:bodyPr wrap="square" rtlCol="0">
              <a:spAutoFit/>
            </a:bodyPr>
            <a:lstStyle/>
            <a:p>
              <a:r>
                <a:rPr lang="pt-BR" dirty="0"/>
                <a:t>+   2H</a:t>
              </a:r>
              <a:r>
                <a:rPr lang="pt-BR" sz="1400" dirty="0"/>
                <a:t>2</a:t>
              </a:r>
              <a:r>
                <a:rPr lang="pt-BR" dirty="0"/>
                <a:t>O</a:t>
              </a:r>
            </a:p>
          </p:txBody>
        </p:sp>
        <p:sp>
          <p:nvSpPr>
            <p:cNvPr id="9" name="CaixaDeTexto 8">
              <a:extLst>
                <a:ext uri="{FF2B5EF4-FFF2-40B4-BE49-F238E27FC236}">
                  <a16:creationId xmlns:a16="http://schemas.microsoft.com/office/drawing/2014/main" id="{22473B27-70C4-42BD-95A3-4357FAE22314}"/>
                </a:ext>
              </a:extLst>
            </p:cNvPr>
            <p:cNvSpPr txBox="1"/>
            <p:nvPr/>
          </p:nvSpPr>
          <p:spPr>
            <a:xfrm>
              <a:off x="3057099" y="1774209"/>
              <a:ext cx="2866030" cy="369332"/>
            </a:xfrm>
            <a:prstGeom prst="rect">
              <a:avLst/>
            </a:prstGeom>
            <a:noFill/>
          </p:spPr>
          <p:txBody>
            <a:bodyPr wrap="square" rtlCol="0">
              <a:spAutoFit/>
            </a:bodyPr>
            <a:lstStyle/>
            <a:p>
              <a:r>
                <a:rPr lang="pt-BR" dirty="0"/>
                <a:t>UO</a:t>
              </a:r>
              <a:r>
                <a:rPr lang="pt-BR" sz="1400" dirty="0"/>
                <a:t>2</a:t>
              </a:r>
              <a:r>
                <a:rPr lang="pt-BR" dirty="0"/>
                <a:t>F</a:t>
              </a:r>
              <a:r>
                <a:rPr lang="pt-BR" sz="1400" dirty="0"/>
                <a:t>2  +  </a:t>
              </a:r>
              <a:r>
                <a:rPr lang="pt-BR" dirty="0"/>
                <a:t>HF  + calor</a:t>
              </a:r>
            </a:p>
          </p:txBody>
        </p:sp>
      </p:grpSp>
      <p:cxnSp>
        <p:nvCxnSpPr>
          <p:cNvPr id="10" name="Conector de Seta Reta 9">
            <a:extLst>
              <a:ext uri="{FF2B5EF4-FFF2-40B4-BE49-F238E27FC236}">
                <a16:creationId xmlns:a16="http://schemas.microsoft.com/office/drawing/2014/main" id="{0A56F5AA-07AE-437A-A128-37B323F1A349}"/>
              </a:ext>
            </a:extLst>
          </p:cNvPr>
          <p:cNvCxnSpPr>
            <a:cxnSpLocks/>
            <a:endCxn id="9" idx="1"/>
          </p:cNvCxnSpPr>
          <p:nvPr/>
        </p:nvCxnSpPr>
        <p:spPr>
          <a:xfrm>
            <a:off x="2049439" y="1836045"/>
            <a:ext cx="3525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63817652-4ED2-4174-9713-3635684890CF}"/>
              </a:ext>
            </a:extLst>
          </p:cNvPr>
          <p:cNvSpPr/>
          <p:nvPr/>
        </p:nvSpPr>
        <p:spPr>
          <a:xfrm>
            <a:off x="5736609" y="404884"/>
            <a:ext cx="6096000" cy="2308324"/>
          </a:xfrm>
          <a:prstGeom prst="rect">
            <a:avLst/>
          </a:prstGeom>
        </p:spPr>
        <p:txBody>
          <a:bodyPr>
            <a:spAutoFit/>
          </a:bodyPr>
          <a:lstStyle/>
          <a:p>
            <a:pPr algn="r"/>
            <a:r>
              <a:rPr lang="pt-BR" b="0" i="0" dirty="0">
                <a:solidFill>
                  <a:srgbClr val="000000"/>
                </a:solidFill>
                <a:effectLst/>
              </a:rPr>
              <a:t>O hexafluoreto de urânio não reage com oxigênio, nitrogênio, dióxido de carbono ou ar seco; no entanto, cada um desses gases é solúvel na fase líquida do UF</a:t>
            </a:r>
            <a:r>
              <a:rPr lang="pt-BR" b="0" i="0" baseline="-25000" dirty="0">
                <a:solidFill>
                  <a:srgbClr val="000000"/>
                </a:solidFill>
                <a:effectLst/>
              </a:rPr>
              <a:t>6</a:t>
            </a:r>
            <a:r>
              <a:rPr lang="pt-BR" b="0" i="0" dirty="0">
                <a:solidFill>
                  <a:srgbClr val="000000"/>
                </a:solidFill>
                <a:effectLst/>
              </a:rPr>
              <a:t> e muito menos solúvel na fase sólida. O UF</a:t>
            </a:r>
            <a:r>
              <a:rPr lang="pt-BR" b="0" i="0" baseline="-25000" dirty="0">
                <a:solidFill>
                  <a:srgbClr val="000000"/>
                </a:solidFill>
                <a:effectLst/>
              </a:rPr>
              <a:t>6</a:t>
            </a:r>
            <a:r>
              <a:rPr lang="pt-BR" b="0" i="0" dirty="0">
                <a:solidFill>
                  <a:srgbClr val="000000"/>
                </a:solidFill>
                <a:effectLst/>
              </a:rPr>
              <a:t> gasoso reage rapidamente com o vapor de água, assim como a superfície exposta do UF</a:t>
            </a:r>
            <a:r>
              <a:rPr lang="pt-BR" b="0" i="0" baseline="-25000" dirty="0">
                <a:solidFill>
                  <a:srgbClr val="000000"/>
                </a:solidFill>
                <a:effectLst/>
              </a:rPr>
              <a:t>6</a:t>
            </a:r>
            <a:r>
              <a:rPr lang="pt-BR" b="0" i="0" dirty="0">
                <a:solidFill>
                  <a:srgbClr val="000000"/>
                </a:solidFill>
                <a:effectLst/>
              </a:rPr>
              <a:t> sólido . Por esse motivo, o UF</a:t>
            </a:r>
            <a:r>
              <a:rPr lang="pt-BR" b="0" i="0" baseline="-25000" dirty="0">
                <a:solidFill>
                  <a:srgbClr val="000000"/>
                </a:solidFill>
                <a:effectLst/>
              </a:rPr>
              <a:t>6</a:t>
            </a:r>
            <a:r>
              <a:rPr lang="pt-BR" b="0" i="0" dirty="0">
                <a:solidFill>
                  <a:srgbClr val="000000"/>
                </a:solidFill>
                <a:effectLst/>
              </a:rPr>
              <a:t> é sempre manuseado em recipientes herméticos e equipamentos de processamento para impedir que ele reaja com o vapor de água no ar.</a:t>
            </a:r>
            <a:endParaRPr lang="pt-BR" dirty="0"/>
          </a:p>
        </p:txBody>
      </p:sp>
      <p:grpSp>
        <p:nvGrpSpPr>
          <p:cNvPr id="18" name="Agrupar 17">
            <a:extLst>
              <a:ext uri="{FF2B5EF4-FFF2-40B4-BE49-F238E27FC236}">
                <a16:creationId xmlns:a16="http://schemas.microsoft.com/office/drawing/2014/main" id="{6D30FB3F-867E-4BEA-8338-D071700F2C7E}"/>
              </a:ext>
            </a:extLst>
          </p:cNvPr>
          <p:cNvGrpSpPr/>
          <p:nvPr/>
        </p:nvGrpSpPr>
        <p:grpSpPr>
          <a:xfrm>
            <a:off x="614149" y="3782704"/>
            <a:ext cx="4653887" cy="369332"/>
            <a:chOff x="1269242" y="1774209"/>
            <a:chExt cx="4653887" cy="369332"/>
          </a:xfrm>
        </p:grpSpPr>
        <p:sp>
          <p:nvSpPr>
            <p:cNvPr id="19" name="CaixaDeTexto 18">
              <a:extLst>
                <a:ext uri="{FF2B5EF4-FFF2-40B4-BE49-F238E27FC236}">
                  <a16:creationId xmlns:a16="http://schemas.microsoft.com/office/drawing/2014/main" id="{0F2947FE-EED0-47B0-B447-A7A7CCCD3881}"/>
                </a:ext>
              </a:extLst>
            </p:cNvPr>
            <p:cNvSpPr txBox="1"/>
            <p:nvPr/>
          </p:nvSpPr>
          <p:spPr>
            <a:xfrm>
              <a:off x="1269242" y="1774209"/>
              <a:ext cx="859809" cy="369332"/>
            </a:xfrm>
            <a:prstGeom prst="rect">
              <a:avLst/>
            </a:prstGeom>
            <a:noFill/>
          </p:spPr>
          <p:txBody>
            <a:bodyPr wrap="square" rtlCol="0">
              <a:spAutoFit/>
            </a:bodyPr>
            <a:lstStyle/>
            <a:p>
              <a:r>
                <a:rPr lang="pt-BR" dirty="0"/>
                <a:t>UF</a:t>
              </a:r>
              <a:r>
                <a:rPr lang="pt-BR" sz="1400" dirty="0"/>
                <a:t>6</a:t>
              </a:r>
              <a:endParaRPr lang="pt-BR" dirty="0"/>
            </a:p>
          </p:txBody>
        </p:sp>
        <p:sp>
          <p:nvSpPr>
            <p:cNvPr id="20" name="CaixaDeTexto 19">
              <a:extLst>
                <a:ext uri="{FF2B5EF4-FFF2-40B4-BE49-F238E27FC236}">
                  <a16:creationId xmlns:a16="http://schemas.microsoft.com/office/drawing/2014/main" id="{1FF531CD-E769-4CFA-8299-E96AE07729FE}"/>
                </a:ext>
              </a:extLst>
            </p:cNvPr>
            <p:cNvSpPr txBox="1"/>
            <p:nvPr/>
          </p:nvSpPr>
          <p:spPr>
            <a:xfrm>
              <a:off x="1844723" y="1774209"/>
              <a:ext cx="1212376" cy="369332"/>
            </a:xfrm>
            <a:prstGeom prst="rect">
              <a:avLst/>
            </a:prstGeom>
            <a:noFill/>
          </p:spPr>
          <p:txBody>
            <a:bodyPr wrap="square" rtlCol="0">
              <a:spAutoFit/>
            </a:bodyPr>
            <a:lstStyle/>
            <a:p>
              <a:r>
                <a:rPr lang="pt-BR" dirty="0"/>
                <a:t>+   2H</a:t>
              </a:r>
              <a:r>
                <a:rPr lang="pt-BR" sz="1400" dirty="0"/>
                <a:t>2</a:t>
              </a:r>
              <a:r>
                <a:rPr lang="pt-BR" dirty="0"/>
                <a:t>O</a:t>
              </a:r>
            </a:p>
          </p:txBody>
        </p:sp>
        <p:sp>
          <p:nvSpPr>
            <p:cNvPr id="21" name="CaixaDeTexto 20">
              <a:extLst>
                <a:ext uri="{FF2B5EF4-FFF2-40B4-BE49-F238E27FC236}">
                  <a16:creationId xmlns:a16="http://schemas.microsoft.com/office/drawing/2014/main" id="{BF29CEBF-1411-4F4D-A2BE-1A5B6ED91144}"/>
                </a:ext>
              </a:extLst>
            </p:cNvPr>
            <p:cNvSpPr txBox="1"/>
            <p:nvPr/>
          </p:nvSpPr>
          <p:spPr>
            <a:xfrm>
              <a:off x="3057099" y="1774209"/>
              <a:ext cx="2866030" cy="369332"/>
            </a:xfrm>
            <a:prstGeom prst="rect">
              <a:avLst/>
            </a:prstGeom>
            <a:noFill/>
          </p:spPr>
          <p:txBody>
            <a:bodyPr wrap="square" rtlCol="0">
              <a:spAutoFit/>
            </a:bodyPr>
            <a:lstStyle/>
            <a:p>
              <a:r>
                <a:rPr lang="pt-BR" dirty="0"/>
                <a:t>UO</a:t>
              </a:r>
              <a:r>
                <a:rPr lang="pt-BR" sz="1400" dirty="0"/>
                <a:t>2</a:t>
              </a:r>
              <a:r>
                <a:rPr lang="pt-BR" dirty="0"/>
                <a:t>F</a:t>
              </a:r>
              <a:r>
                <a:rPr lang="pt-BR" sz="1400" dirty="0"/>
                <a:t>2</a:t>
              </a:r>
              <a:r>
                <a:rPr lang="pt-BR" sz="1600" dirty="0"/>
                <a:t>.</a:t>
              </a:r>
              <a:r>
                <a:rPr lang="pt-BR" dirty="0"/>
                <a:t>2H</a:t>
              </a:r>
              <a:r>
                <a:rPr lang="pt-BR" sz="1400" dirty="0"/>
                <a:t> +  </a:t>
              </a:r>
              <a:r>
                <a:rPr lang="pt-BR" dirty="0"/>
                <a:t>4HF.H</a:t>
              </a:r>
              <a:r>
                <a:rPr lang="pt-BR" sz="1400" dirty="0"/>
                <a:t>2</a:t>
              </a:r>
              <a:r>
                <a:rPr lang="pt-BR" dirty="0"/>
                <a:t>O  + calor</a:t>
              </a:r>
            </a:p>
          </p:txBody>
        </p:sp>
      </p:grpSp>
      <p:cxnSp>
        <p:nvCxnSpPr>
          <p:cNvPr id="22" name="Conector de Seta Reta 21">
            <a:extLst>
              <a:ext uri="{FF2B5EF4-FFF2-40B4-BE49-F238E27FC236}">
                <a16:creationId xmlns:a16="http://schemas.microsoft.com/office/drawing/2014/main" id="{273E1C74-E79C-4002-8D88-8EDD0E959203}"/>
              </a:ext>
            </a:extLst>
          </p:cNvPr>
          <p:cNvCxnSpPr>
            <a:cxnSpLocks/>
          </p:cNvCxnSpPr>
          <p:nvPr/>
        </p:nvCxnSpPr>
        <p:spPr>
          <a:xfrm>
            <a:off x="2121087" y="3967370"/>
            <a:ext cx="3525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tângulo 14">
            <a:extLst>
              <a:ext uri="{FF2B5EF4-FFF2-40B4-BE49-F238E27FC236}">
                <a16:creationId xmlns:a16="http://schemas.microsoft.com/office/drawing/2014/main" id="{DC5383EF-56F6-4A03-BEC0-FB6331C078A1}"/>
              </a:ext>
            </a:extLst>
          </p:cNvPr>
          <p:cNvSpPr/>
          <p:nvPr/>
        </p:nvSpPr>
        <p:spPr>
          <a:xfrm>
            <a:off x="5736609" y="3228706"/>
            <a:ext cx="6096000" cy="1477328"/>
          </a:xfrm>
          <a:prstGeom prst="rect">
            <a:avLst/>
          </a:prstGeom>
        </p:spPr>
        <p:txBody>
          <a:bodyPr>
            <a:spAutoFit/>
          </a:bodyPr>
          <a:lstStyle/>
          <a:p>
            <a:pPr algn="r"/>
            <a:r>
              <a:rPr lang="pt-BR" b="0" i="0" dirty="0">
                <a:solidFill>
                  <a:srgbClr val="000000"/>
                </a:solidFill>
                <a:effectLst/>
              </a:rPr>
              <a:t>Se, devido à umidade extremamente baixa, o nevoeiro HF-H2O não for formado, o UO </a:t>
            </a:r>
            <a:r>
              <a:rPr lang="pt-BR" b="0" i="0" baseline="-25000" dirty="0">
                <a:solidFill>
                  <a:srgbClr val="000000"/>
                </a:solidFill>
                <a:effectLst/>
              </a:rPr>
              <a:t>2</a:t>
            </a:r>
            <a:r>
              <a:rPr lang="pt-BR" b="0" i="0" dirty="0">
                <a:solidFill>
                  <a:srgbClr val="000000"/>
                </a:solidFill>
                <a:effectLst/>
              </a:rPr>
              <a:t>F</a:t>
            </a:r>
            <a:r>
              <a:rPr lang="pt-BR" b="0" i="0" baseline="-25000" dirty="0">
                <a:solidFill>
                  <a:srgbClr val="000000"/>
                </a:solidFill>
                <a:effectLst/>
              </a:rPr>
              <a:t>2</a:t>
            </a:r>
            <a:r>
              <a:rPr lang="pt-BR" b="0" i="0" dirty="0">
                <a:solidFill>
                  <a:srgbClr val="000000"/>
                </a:solidFill>
                <a:effectLst/>
              </a:rPr>
              <a:t> finamente dividido causa apenas uma leve neblina. O UO </a:t>
            </a:r>
            <a:r>
              <a:rPr lang="pt-BR" b="0" i="0" baseline="-25000" dirty="0">
                <a:solidFill>
                  <a:srgbClr val="000000"/>
                </a:solidFill>
                <a:effectLst/>
              </a:rPr>
              <a:t>2</a:t>
            </a:r>
            <a:r>
              <a:rPr lang="pt-BR" b="0" i="0" dirty="0">
                <a:solidFill>
                  <a:srgbClr val="000000"/>
                </a:solidFill>
                <a:effectLst/>
              </a:rPr>
              <a:t>F</a:t>
            </a:r>
            <a:r>
              <a:rPr lang="pt-BR" b="0" i="0" baseline="-25000" dirty="0">
                <a:solidFill>
                  <a:srgbClr val="000000"/>
                </a:solidFill>
                <a:effectLst/>
              </a:rPr>
              <a:t>2</a:t>
            </a:r>
            <a:r>
              <a:rPr lang="pt-BR" b="0" i="0" dirty="0">
                <a:solidFill>
                  <a:srgbClr val="000000"/>
                </a:solidFill>
                <a:effectLst/>
              </a:rPr>
              <a:t> é um sólido amarelo esverdeado solúvel em água, cuja coloração exata depende do grau de hidratação e do tamanho das partículas.</a:t>
            </a:r>
            <a:endParaRPr lang="pt-BR" dirty="0"/>
          </a:p>
        </p:txBody>
      </p:sp>
      <p:grpSp>
        <p:nvGrpSpPr>
          <p:cNvPr id="24" name="Agrupar 23">
            <a:extLst>
              <a:ext uri="{FF2B5EF4-FFF2-40B4-BE49-F238E27FC236}">
                <a16:creationId xmlns:a16="http://schemas.microsoft.com/office/drawing/2014/main" id="{04F9360C-5A2A-4537-AECE-3353C76B3928}"/>
              </a:ext>
            </a:extLst>
          </p:cNvPr>
          <p:cNvGrpSpPr/>
          <p:nvPr/>
        </p:nvGrpSpPr>
        <p:grpSpPr>
          <a:xfrm>
            <a:off x="538746" y="5614876"/>
            <a:ext cx="6358443" cy="369332"/>
            <a:chOff x="1269242" y="1774209"/>
            <a:chExt cx="4653887" cy="369332"/>
          </a:xfrm>
        </p:grpSpPr>
        <p:sp>
          <p:nvSpPr>
            <p:cNvPr id="25" name="CaixaDeTexto 24">
              <a:extLst>
                <a:ext uri="{FF2B5EF4-FFF2-40B4-BE49-F238E27FC236}">
                  <a16:creationId xmlns:a16="http://schemas.microsoft.com/office/drawing/2014/main" id="{C95762A9-24F7-4E96-88C9-B66D7BFA56F2}"/>
                </a:ext>
              </a:extLst>
            </p:cNvPr>
            <p:cNvSpPr txBox="1"/>
            <p:nvPr/>
          </p:nvSpPr>
          <p:spPr>
            <a:xfrm>
              <a:off x="1269242" y="1774209"/>
              <a:ext cx="859809" cy="369332"/>
            </a:xfrm>
            <a:prstGeom prst="rect">
              <a:avLst/>
            </a:prstGeom>
            <a:noFill/>
          </p:spPr>
          <p:txBody>
            <a:bodyPr wrap="square" rtlCol="0">
              <a:spAutoFit/>
            </a:bodyPr>
            <a:lstStyle/>
            <a:p>
              <a:r>
                <a:rPr lang="pt-BR" dirty="0"/>
                <a:t>UF</a:t>
              </a:r>
              <a:r>
                <a:rPr lang="pt-BR" sz="1400" dirty="0"/>
                <a:t>6</a:t>
              </a:r>
              <a:endParaRPr lang="pt-BR" dirty="0"/>
            </a:p>
          </p:txBody>
        </p:sp>
        <p:sp>
          <p:nvSpPr>
            <p:cNvPr id="26" name="CaixaDeTexto 25">
              <a:extLst>
                <a:ext uri="{FF2B5EF4-FFF2-40B4-BE49-F238E27FC236}">
                  <a16:creationId xmlns:a16="http://schemas.microsoft.com/office/drawing/2014/main" id="{50F721D7-6EB3-469C-A821-67BBF0FD7639}"/>
                </a:ext>
              </a:extLst>
            </p:cNvPr>
            <p:cNvSpPr txBox="1"/>
            <p:nvPr/>
          </p:nvSpPr>
          <p:spPr>
            <a:xfrm>
              <a:off x="1844723" y="1774209"/>
              <a:ext cx="1212376" cy="369332"/>
            </a:xfrm>
            <a:prstGeom prst="rect">
              <a:avLst/>
            </a:prstGeom>
            <a:noFill/>
          </p:spPr>
          <p:txBody>
            <a:bodyPr wrap="square" rtlCol="0">
              <a:spAutoFit/>
            </a:bodyPr>
            <a:lstStyle/>
            <a:p>
              <a:r>
                <a:rPr lang="pt-BR" dirty="0"/>
                <a:t>+   16H</a:t>
              </a:r>
              <a:r>
                <a:rPr lang="pt-BR" sz="1400" dirty="0"/>
                <a:t>2</a:t>
              </a:r>
              <a:r>
                <a:rPr lang="pt-BR" dirty="0"/>
                <a:t>O</a:t>
              </a:r>
            </a:p>
          </p:txBody>
        </p:sp>
        <p:sp>
          <p:nvSpPr>
            <p:cNvPr id="27" name="CaixaDeTexto 26">
              <a:extLst>
                <a:ext uri="{FF2B5EF4-FFF2-40B4-BE49-F238E27FC236}">
                  <a16:creationId xmlns:a16="http://schemas.microsoft.com/office/drawing/2014/main" id="{274967D0-49C1-4709-9265-D2CA29542C00}"/>
                </a:ext>
              </a:extLst>
            </p:cNvPr>
            <p:cNvSpPr txBox="1"/>
            <p:nvPr/>
          </p:nvSpPr>
          <p:spPr>
            <a:xfrm>
              <a:off x="3057099" y="1774209"/>
              <a:ext cx="2866030" cy="369332"/>
            </a:xfrm>
            <a:prstGeom prst="rect">
              <a:avLst/>
            </a:prstGeom>
            <a:noFill/>
          </p:spPr>
          <p:txBody>
            <a:bodyPr wrap="square" rtlCol="0">
              <a:spAutoFit/>
            </a:bodyPr>
            <a:lstStyle/>
            <a:p>
              <a:r>
                <a:rPr lang="pt-BR" dirty="0"/>
                <a:t>UO</a:t>
              </a:r>
              <a:r>
                <a:rPr lang="pt-BR" sz="1400" dirty="0"/>
                <a:t>2</a:t>
              </a:r>
              <a:r>
                <a:rPr lang="pt-BR" dirty="0"/>
                <a:t>F</a:t>
              </a:r>
              <a:r>
                <a:rPr lang="pt-BR" sz="1400" dirty="0"/>
                <a:t>2</a:t>
              </a:r>
              <a:r>
                <a:rPr lang="pt-BR" sz="1600" dirty="0"/>
                <a:t>.</a:t>
              </a:r>
              <a:r>
                <a:rPr lang="pt-BR" dirty="0"/>
                <a:t>2H  </a:t>
              </a:r>
              <a:r>
                <a:rPr lang="pt-BR" sz="1400" dirty="0"/>
                <a:t> +   </a:t>
              </a:r>
              <a:r>
                <a:rPr lang="pt-BR" dirty="0"/>
                <a:t>4HF. 1600H</a:t>
              </a:r>
              <a:r>
                <a:rPr lang="pt-BR" sz="1400" dirty="0"/>
                <a:t>2</a:t>
              </a:r>
              <a:r>
                <a:rPr lang="pt-BR" dirty="0"/>
                <a:t>O   +   calor</a:t>
              </a:r>
            </a:p>
          </p:txBody>
        </p:sp>
      </p:grpSp>
      <p:cxnSp>
        <p:nvCxnSpPr>
          <p:cNvPr id="28" name="Conector de Seta Reta 27">
            <a:extLst>
              <a:ext uri="{FF2B5EF4-FFF2-40B4-BE49-F238E27FC236}">
                <a16:creationId xmlns:a16="http://schemas.microsoft.com/office/drawing/2014/main" id="{EDC59A27-E99B-443E-AA5A-5A5B7440CBEF}"/>
              </a:ext>
            </a:extLst>
          </p:cNvPr>
          <p:cNvCxnSpPr>
            <a:cxnSpLocks/>
          </p:cNvCxnSpPr>
          <p:nvPr/>
        </p:nvCxnSpPr>
        <p:spPr>
          <a:xfrm>
            <a:off x="2473654" y="5812605"/>
            <a:ext cx="3525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have Direita 15">
            <a:extLst>
              <a:ext uri="{FF2B5EF4-FFF2-40B4-BE49-F238E27FC236}">
                <a16:creationId xmlns:a16="http://schemas.microsoft.com/office/drawing/2014/main" id="{2E59BDBB-8E0B-4A83-8493-A09FE0FC658E}"/>
              </a:ext>
            </a:extLst>
          </p:cNvPr>
          <p:cNvSpPr/>
          <p:nvPr/>
        </p:nvSpPr>
        <p:spPr>
          <a:xfrm>
            <a:off x="5384662" y="2972987"/>
            <a:ext cx="328586" cy="1789612"/>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0" name="Chave Direita 29">
            <a:extLst>
              <a:ext uri="{FF2B5EF4-FFF2-40B4-BE49-F238E27FC236}">
                <a16:creationId xmlns:a16="http://schemas.microsoft.com/office/drawing/2014/main" id="{A755D4ED-2AE5-489F-9B21-2C0BFEBB891E}"/>
              </a:ext>
            </a:extLst>
          </p:cNvPr>
          <p:cNvSpPr/>
          <p:nvPr/>
        </p:nvSpPr>
        <p:spPr>
          <a:xfrm>
            <a:off x="5408023" y="404884"/>
            <a:ext cx="328586" cy="2048968"/>
          </a:xfrm>
          <a:prstGeom prst="rightBrace">
            <a:avLst>
              <a:gd name="adj1" fmla="val 0"/>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1" name="Chave Direita 30">
            <a:extLst>
              <a:ext uri="{FF2B5EF4-FFF2-40B4-BE49-F238E27FC236}">
                <a16:creationId xmlns:a16="http://schemas.microsoft.com/office/drawing/2014/main" id="{E42532EC-F00B-45A5-817B-4CE42B8C8E27}"/>
              </a:ext>
            </a:extLst>
          </p:cNvPr>
          <p:cNvSpPr/>
          <p:nvPr/>
        </p:nvSpPr>
        <p:spPr>
          <a:xfrm>
            <a:off x="8602899" y="5221532"/>
            <a:ext cx="164293" cy="125065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2" name="Retângulo 31">
            <a:extLst>
              <a:ext uri="{FF2B5EF4-FFF2-40B4-BE49-F238E27FC236}">
                <a16:creationId xmlns:a16="http://schemas.microsoft.com/office/drawing/2014/main" id="{4A6AA869-EB6F-46A1-9D2A-4601C5023DA9}"/>
              </a:ext>
            </a:extLst>
          </p:cNvPr>
          <p:cNvSpPr/>
          <p:nvPr/>
        </p:nvSpPr>
        <p:spPr>
          <a:xfrm>
            <a:off x="7810836" y="5568709"/>
            <a:ext cx="3842418" cy="369332"/>
          </a:xfrm>
          <a:prstGeom prst="rect">
            <a:avLst/>
          </a:prstGeom>
        </p:spPr>
        <p:txBody>
          <a:bodyPr wrap="square">
            <a:spAutoFit/>
          </a:bodyPr>
          <a:lstStyle/>
          <a:p>
            <a:pPr algn="r"/>
            <a:r>
              <a:rPr lang="pt-BR" b="0" i="0" dirty="0">
                <a:solidFill>
                  <a:srgbClr val="000000"/>
                </a:solidFill>
                <a:effectLst/>
              </a:rPr>
              <a:t>Preparo de soluções</a:t>
            </a:r>
            <a:endParaRPr lang="pt-BR" dirty="0"/>
          </a:p>
        </p:txBody>
      </p:sp>
    </p:spTree>
    <p:extLst>
      <p:ext uri="{BB962C8B-B14F-4D97-AF65-F5344CB8AC3E}">
        <p14:creationId xmlns:p14="http://schemas.microsoft.com/office/powerpoint/2010/main" val="2533960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FEE6CC1-5643-4D24-933B-0B4CCBC68725}"/>
              </a:ext>
            </a:extLst>
          </p:cNvPr>
          <p:cNvSpPr/>
          <p:nvPr/>
        </p:nvSpPr>
        <p:spPr>
          <a:xfrm>
            <a:off x="2831002" y="621375"/>
            <a:ext cx="8668146" cy="584775"/>
          </a:xfrm>
          <a:prstGeom prst="rect">
            <a:avLst/>
          </a:prstGeom>
        </p:spPr>
        <p:txBody>
          <a:bodyPr wrap="square">
            <a:spAutoFit/>
          </a:bodyPr>
          <a:lstStyle/>
          <a:p>
            <a:pPr algn="ctr"/>
            <a:r>
              <a:rPr lang="pt-BR" sz="3200" b="1" dirty="0">
                <a:solidFill>
                  <a:srgbClr val="FF0000"/>
                </a:solidFill>
                <a:effectLst>
                  <a:outerShdw blurRad="50800" dist="50800" dir="5400000" algn="ctr" rotWithShape="0">
                    <a:schemeClr val="tx1"/>
                  </a:outerShdw>
                </a:effectLst>
              </a:rPr>
              <a:t>EFEITOS A SAUDE ASSOCIADOS AO  UF</a:t>
            </a:r>
            <a:r>
              <a:rPr lang="pt-BR" sz="2400" b="1" dirty="0">
                <a:solidFill>
                  <a:srgbClr val="FF0000"/>
                </a:solidFill>
                <a:effectLst>
                  <a:outerShdw blurRad="50800" dist="50800" dir="5400000" algn="ctr" rotWithShape="0">
                    <a:schemeClr val="tx1"/>
                  </a:outerShdw>
                </a:effectLst>
              </a:rPr>
              <a:t>6</a:t>
            </a:r>
            <a:endParaRPr lang="pt-BR" sz="3200" b="1" dirty="0">
              <a:solidFill>
                <a:srgbClr val="FF0000"/>
              </a:solidFill>
              <a:effectLst>
                <a:outerShdw blurRad="50800" dist="50800" dir="5400000" algn="ctr" rotWithShape="0">
                  <a:schemeClr val="tx1"/>
                </a:outerShdw>
              </a:effectLst>
            </a:endParaRPr>
          </a:p>
        </p:txBody>
      </p:sp>
      <p:sp>
        <p:nvSpPr>
          <p:cNvPr id="13" name="Retângulo 12">
            <a:extLst>
              <a:ext uri="{FF2B5EF4-FFF2-40B4-BE49-F238E27FC236}">
                <a16:creationId xmlns:a16="http://schemas.microsoft.com/office/drawing/2014/main" id="{63817652-4ED2-4174-9713-3635684890CF}"/>
              </a:ext>
            </a:extLst>
          </p:cNvPr>
          <p:cNvSpPr/>
          <p:nvPr/>
        </p:nvSpPr>
        <p:spPr>
          <a:xfrm>
            <a:off x="1069075" y="2165445"/>
            <a:ext cx="6096000" cy="369332"/>
          </a:xfrm>
          <a:prstGeom prst="rect">
            <a:avLst/>
          </a:prstGeom>
        </p:spPr>
        <p:txBody>
          <a:bodyPr>
            <a:spAutoFit/>
          </a:bodyPr>
          <a:lstStyle/>
          <a:p>
            <a:pPr algn="r"/>
            <a:r>
              <a:rPr lang="pt-BR" b="0" i="0" dirty="0">
                <a:solidFill>
                  <a:srgbClr val="000000"/>
                </a:solidFill>
                <a:effectLst/>
              </a:rPr>
              <a:t>.</a:t>
            </a:r>
            <a:endParaRPr lang="pt-BR" dirty="0"/>
          </a:p>
        </p:txBody>
      </p:sp>
      <p:sp>
        <p:nvSpPr>
          <p:cNvPr id="2" name="Retângulo 1">
            <a:extLst>
              <a:ext uri="{FF2B5EF4-FFF2-40B4-BE49-F238E27FC236}">
                <a16:creationId xmlns:a16="http://schemas.microsoft.com/office/drawing/2014/main" id="{96789836-E979-49A3-A66B-221FF3FB1C7D}"/>
              </a:ext>
            </a:extLst>
          </p:cNvPr>
          <p:cNvSpPr/>
          <p:nvPr/>
        </p:nvSpPr>
        <p:spPr>
          <a:xfrm>
            <a:off x="776105" y="1720840"/>
            <a:ext cx="10346820" cy="3693319"/>
          </a:xfrm>
          <a:prstGeom prst="rect">
            <a:avLst/>
          </a:prstGeom>
        </p:spPr>
        <p:txBody>
          <a:bodyPr wrap="square">
            <a:spAutoFit/>
          </a:bodyPr>
          <a:lstStyle/>
          <a:p>
            <a:r>
              <a:rPr lang="pt-BR" b="1" i="0" dirty="0">
                <a:solidFill>
                  <a:srgbClr val="000066"/>
                </a:solidFill>
                <a:effectLst/>
                <a:latin typeface="verdana" panose="020B0604030504040204" pitchFamily="34" charset="0"/>
              </a:rPr>
              <a:t>Efeitos de radiação</a:t>
            </a:r>
          </a:p>
          <a:p>
            <a:pPr marL="285750" indent="-285750">
              <a:buFont typeface="Arial" panose="020B0604020202020204" pitchFamily="34" charset="0"/>
              <a:buChar char="•"/>
            </a:pPr>
            <a:r>
              <a:rPr lang="pt-BR" b="0" i="0" dirty="0">
                <a:solidFill>
                  <a:srgbClr val="000000"/>
                </a:solidFill>
                <a:effectLst/>
                <a:latin typeface="verdana" panose="020B0604030504040204" pitchFamily="34" charset="0"/>
              </a:rPr>
              <a:t>As características do UF</a:t>
            </a:r>
            <a:r>
              <a:rPr lang="pt-BR" b="0" i="0" baseline="-25000" dirty="0">
                <a:solidFill>
                  <a:srgbClr val="000000"/>
                </a:solidFill>
                <a:effectLst/>
                <a:latin typeface="verdana" panose="020B0604030504040204" pitchFamily="34" charset="0"/>
              </a:rPr>
              <a:t>6</a:t>
            </a:r>
            <a:r>
              <a:rPr lang="pt-BR" b="0" i="0" dirty="0">
                <a:solidFill>
                  <a:srgbClr val="000000"/>
                </a:solidFill>
                <a:effectLst/>
                <a:latin typeface="verdana" panose="020B0604030504040204" pitchFamily="34" charset="0"/>
              </a:rPr>
              <a:t> apresentam riscos potenciais à saúde.</a:t>
            </a:r>
          </a:p>
          <a:p>
            <a:pPr marL="285750" indent="-285750">
              <a:buFont typeface="Arial" panose="020B0604020202020204" pitchFamily="34" charset="0"/>
              <a:buChar char="•"/>
            </a:pPr>
            <a:r>
              <a:rPr lang="pt-BR" b="0" i="0" dirty="0">
                <a:solidFill>
                  <a:srgbClr val="000000"/>
                </a:solidFill>
                <a:effectLst/>
                <a:latin typeface="verdana" panose="020B0604030504040204" pitchFamily="34" charset="0"/>
              </a:rPr>
              <a:t>O urânio é radioativo e se decompõe em uma série de outros elementos radioativos. </a:t>
            </a:r>
          </a:p>
          <a:p>
            <a:pPr marL="285750" indent="-285750">
              <a:buFont typeface="Arial" panose="020B0604020202020204" pitchFamily="34" charset="0"/>
              <a:buChar char="•"/>
            </a:pPr>
            <a:r>
              <a:rPr lang="pt-BR" b="0" i="0" dirty="0">
                <a:solidFill>
                  <a:srgbClr val="000000"/>
                </a:solidFill>
                <a:effectLst/>
                <a:latin typeface="verdana" panose="020B0604030504040204" pitchFamily="34" charset="0"/>
              </a:rPr>
              <a:t>UF</a:t>
            </a:r>
            <a:r>
              <a:rPr lang="pt-BR" b="0" i="0" baseline="-25000" dirty="0">
                <a:solidFill>
                  <a:srgbClr val="000000"/>
                </a:solidFill>
                <a:effectLst/>
                <a:latin typeface="verdana" panose="020B0604030504040204" pitchFamily="34" charset="0"/>
              </a:rPr>
              <a:t>6</a:t>
            </a:r>
            <a:r>
              <a:rPr lang="pt-BR" b="0" i="0" dirty="0">
                <a:solidFill>
                  <a:srgbClr val="000000"/>
                </a:solidFill>
                <a:effectLst/>
                <a:latin typeface="verdana" panose="020B0604030504040204" pitchFamily="34" charset="0"/>
              </a:rPr>
              <a:t> armazenado no emite baixos níveis de radiação. </a:t>
            </a:r>
          </a:p>
          <a:p>
            <a:endParaRPr lang="pt-BR" b="1" i="0" dirty="0">
              <a:solidFill>
                <a:srgbClr val="000066"/>
              </a:solidFill>
              <a:effectLst/>
              <a:latin typeface="verdana" panose="020B0604030504040204" pitchFamily="34" charset="0"/>
            </a:endParaRPr>
          </a:p>
          <a:p>
            <a:r>
              <a:rPr lang="pt-BR" b="1" i="0" dirty="0">
                <a:solidFill>
                  <a:srgbClr val="000066"/>
                </a:solidFill>
                <a:effectLst/>
                <a:latin typeface="verdana" panose="020B0604030504040204" pitchFamily="34" charset="0"/>
              </a:rPr>
              <a:t>Efeitos Químicos</a:t>
            </a:r>
          </a:p>
          <a:p>
            <a:pPr marL="285750" indent="-285750">
              <a:buFont typeface="Arial" panose="020B0604020202020204" pitchFamily="34" charset="0"/>
              <a:buChar char="•"/>
            </a:pPr>
            <a:r>
              <a:rPr lang="pt-BR" b="0" i="0" dirty="0">
                <a:solidFill>
                  <a:srgbClr val="000000"/>
                </a:solidFill>
                <a:effectLst/>
                <a:latin typeface="verdana" panose="020B0604030504040204" pitchFamily="34" charset="0"/>
              </a:rPr>
              <a:t>Se o UF</a:t>
            </a:r>
            <a:r>
              <a:rPr lang="pt-BR" b="0" i="0" baseline="-25000" dirty="0">
                <a:solidFill>
                  <a:srgbClr val="000000"/>
                </a:solidFill>
                <a:effectLst/>
                <a:latin typeface="verdana" panose="020B0604030504040204" pitchFamily="34" charset="0"/>
              </a:rPr>
              <a:t>6</a:t>
            </a:r>
            <a:r>
              <a:rPr lang="pt-BR" b="0" i="0" dirty="0">
                <a:solidFill>
                  <a:srgbClr val="000000"/>
                </a:solidFill>
                <a:effectLst/>
                <a:latin typeface="verdana" panose="020B0604030504040204" pitchFamily="34" charset="0"/>
              </a:rPr>
              <a:t> for liberado na atmosfera, os compostos de urânio e a HF formados pela reação com a umidade do ar podem ser quimicamente tóxicos. </a:t>
            </a:r>
          </a:p>
          <a:p>
            <a:pPr marL="285750" indent="-285750">
              <a:buFont typeface="Arial" panose="020B0604020202020204" pitchFamily="34" charset="0"/>
              <a:buChar char="•"/>
            </a:pPr>
            <a:r>
              <a:rPr lang="pt-BR" b="0" i="0" dirty="0">
                <a:solidFill>
                  <a:srgbClr val="000000"/>
                </a:solidFill>
                <a:effectLst/>
                <a:latin typeface="verdana" panose="020B0604030504040204" pitchFamily="34" charset="0"/>
              </a:rPr>
              <a:t>O urânio é um metal pesado que, além de radioativo, pode ter efeitos químicos tóxicos (principalmente nos rins) se entrar na corrente sanguínea por ingestão ou inalação. </a:t>
            </a:r>
          </a:p>
          <a:p>
            <a:pPr marL="285750" indent="-285750">
              <a:buFont typeface="Arial" panose="020B0604020202020204" pitchFamily="34" charset="0"/>
              <a:buChar char="•"/>
            </a:pPr>
            <a:r>
              <a:rPr lang="pt-BR" b="0" i="0" dirty="0">
                <a:solidFill>
                  <a:srgbClr val="000000"/>
                </a:solidFill>
                <a:effectLst/>
                <a:latin typeface="verdana" panose="020B0604030504040204" pitchFamily="34" charset="0"/>
              </a:rPr>
              <a:t>O HF é um gás extremamente corrosivo que pode danificar os pulmões e causar a morte se inalado em concentrações suficientemente altas.</a:t>
            </a:r>
          </a:p>
        </p:txBody>
      </p:sp>
    </p:spTree>
    <p:extLst>
      <p:ext uri="{BB962C8B-B14F-4D97-AF65-F5344CB8AC3E}">
        <p14:creationId xmlns:p14="http://schemas.microsoft.com/office/powerpoint/2010/main" val="317837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FEE6CC1-5643-4D24-933B-0B4CCBC68725}"/>
              </a:ext>
            </a:extLst>
          </p:cNvPr>
          <p:cNvSpPr/>
          <p:nvPr/>
        </p:nvSpPr>
        <p:spPr>
          <a:xfrm>
            <a:off x="881999" y="702734"/>
            <a:ext cx="4739119" cy="584775"/>
          </a:xfrm>
          <a:prstGeom prst="rect">
            <a:avLst/>
          </a:prstGeom>
        </p:spPr>
        <p:txBody>
          <a:bodyPr wrap="square">
            <a:spAutoFit/>
          </a:bodyPr>
          <a:lstStyle/>
          <a:p>
            <a:pPr algn="r"/>
            <a:r>
              <a:rPr lang="pt-BR" sz="3200" b="1" dirty="0">
                <a:solidFill>
                  <a:srgbClr val="FF0000"/>
                </a:solidFill>
                <a:effectLst>
                  <a:outerShdw blurRad="50800" dist="50800" dir="5400000" algn="ctr" rotWithShape="0">
                    <a:schemeClr val="tx1"/>
                  </a:outerShdw>
                </a:effectLst>
              </a:rPr>
              <a:t>ARMAZENAGEM DO  UF</a:t>
            </a:r>
            <a:r>
              <a:rPr lang="pt-BR" sz="2400" b="1" dirty="0">
                <a:solidFill>
                  <a:srgbClr val="FF0000"/>
                </a:solidFill>
                <a:effectLst>
                  <a:outerShdw blurRad="50800" dist="50800" dir="5400000" algn="ctr" rotWithShape="0">
                    <a:schemeClr val="tx1"/>
                  </a:outerShdw>
                </a:effectLst>
              </a:rPr>
              <a:t>6</a:t>
            </a:r>
            <a:endParaRPr lang="pt-BR" sz="3200" b="1" dirty="0">
              <a:solidFill>
                <a:srgbClr val="FF0000"/>
              </a:solidFill>
              <a:effectLst>
                <a:outerShdw blurRad="50800" dist="50800" dir="5400000" algn="ctr" rotWithShape="0">
                  <a:schemeClr val="tx1"/>
                </a:outerShdw>
              </a:effectLst>
            </a:endParaRPr>
          </a:p>
        </p:txBody>
      </p:sp>
      <p:sp>
        <p:nvSpPr>
          <p:cNvPr id="13" name="Retângulo 12">
            <a:extLst>
              <a:ext uri="{FF2B5EF4-FFF2-40B4-BE49-F238E27FC236}">
                <a16:creationId xmlns:a16="http://schemas.microsoft.com/office/drawing/2014/main" id="{63817652-4ED2-4174-9713-3635684890CF}"/>
              </a:ext>
            </a:extLst>
          </p:cNvPr>
          <p:cNvSpPr/>
          <p:nvPr/>
        </p:nvSpPr>
        <p:spPr>
          <a:xfrm>
            <a:off x="1069075" y="2165445"/>
            <a:ext cx="6096000" cy="369332"/>
          </a:xfrm>
          <a:prstGeom prst="rect">
            <a:avLst/>
          </a:prstGeom>
        </p:spPr>
        <p:txBody>
          <a:bodyPr>
            <a:spAutoFit/>
          </a:bodyPr>
          <a:lstStyle/>
          <a:p>
            <a:pPr algn="r"/>
            <a:r>
              <a:rPr lang="pt-BR" b="0" i="0" dirty="0">
                <a:solidFill>
                  <a:srgbClr val="000000"/>
                </a:solidFill>
                <a:effectLst/>
              </a:rPr>
              <a:t>.</a:t>
            </a:r>
            <a:endParaRPr lang="pt-BR" dirty="0"/>
          </a:p>
        </p:txBody>
      </p:sp>
      <p:pic>
        <p:nvPicPr>
          <p:cNvPr id="17410" name="Picture 2" descr="AREVA TN">
            <a:extLst>
              <a:ext uri="{FF2B5EF4-FFF2-40B4-BE49-F238E27FC236}">
                <a16:creationId xmlns:a16="http://schemas.microsoft.com/office/drawing/2014/main" id="{4FE9C711-0504-4CC5-A7B4-64C42FA32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377" y="633304"/>
            <a:ext cx="5465785" cy="2313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6612686E-B05A-46CC-9E14-C1C9E2BCDC9F}"/>
              </a:ext>
            </a:extLst>
          </p:cNvPr>
          <p:cNvSpPr txBox="1"/>
          <p:nvPr/>
        </p:nvSpPr>
        <p:spPr>
          <a:xfrm>
            <a:off x="754182" y="3363253"/>
            <a:ext cx="1359988" cy="646331"/>
          </a:xfrm>
          <a:prstGeom prst="rect">
            <a:avLst/>
          </a:prstGeom>
          <a:solidFill>
            <a:schemeClr val="accent1">
              <a:lumMod val="20000"/>
              <a:lumOff val="80000"/>
            </a:schemeClr>
          </a:solidFill>
        </p:spPr>
        <p:txBody>
          <a:bodyPr wrap="none" rtlCol="0">
            <a:spAutoFit/>
          </a:bodyPr>
          <a:lstStyle/>
          <a:p>
            <a:pPr algn="ctr"/>
            <a:r>
              <a:rPr lang="pt-BR" dirty="0"/>
              <a:t>PLANTA </a:t>
            </a:r>
          </a:p>
          <a:p>
            <a:pPr algn="ctr"/>
            <a:r>
              <a:rPr lang="pt-BR" dirty="0"/>
              <a:t>CONVERSÃO</a:t>
            </a:r>
          </a:p>
        </p:txBody>
      </p:sp>
      <p:sp>
        <p:nvSpPr>
          <p:cNvPr id="9" name="CaixaDeTexto 8">
            <a:extLst>
              <a:ext uri="{FF2B5EF4-FFF2-40B4-BE49-F238E27FC236}">
                <a16:creationId xmlns:a16="http://schemas.microsoft.com/office/drawing/2014/main" id="{FBE8A025-6C96-4DB7-AE51-84F11B070B0B}"/>
              </a:ext>
            </a:extLst>
          </p:cNvPr>
          <p:cNvSpPr txBox="1"/>
          <p:nvPr/>
        </p:nvSpPr>
        <p:spPr>
          <a:xfrm>
            <a:off x="3258639" y="1976865"/>
            <a:ext cx="1379352" cy="646331"/>
          </a:xfrm>
          <a:prstGeom prst="rect">
            <a:avLst/>
          </a:prstGeom>
          <a:solidFill>
            <a:schemeClr val="accent1">
              <a:lumMod val="20000"/>
              <a:lumOff val="80000"/>
            </a:schemeClr>
          </a:solidFill>
        </p:spPr>
        <p:txBody>
          <a:bodyPr wrap="none" rtlCol="0">
            <a:spAutoFit/>
          </a:bodyPr>
          <a:lstStyle/>
          <a:p>
            <a:pPr algn="ctr"/>
            <a:r>
              <a:rPr lang="pt-BR" dirty="0"/>
              <a:t>FABRICACÃO</a:t>
            </a:r>
          </a:p>
          <a:p>
            <a:pPr algn="ctr"/>
            <a:r>
              <a:rPr lang="pt-BR" dirty="0"/>
              <a:t>CILINDRO</a:t>
            </a:r>
          </a:p>
        </p:txBody>
      </p:sp>
      <p:sp>
        <p:nvSpPr>
          <p:cNvPr id="10" name="CaixaDeTexto 9">
            <a:extLst>
              <a:ext uri="{FF2B5EF4-FFF2-40B4-BE49-F238E27FC236}">
                <a16:creationId xmlns:a16="http://schemas.microsoft.com/office/drawing/2014/main" id="{4265C179-F031-43D5-B7E1-85FB76B5F062}"/>
              </a:ext>
            </a:extLst>
          </p:cNvPr>
          <p:cNvSpPr txBox="1"/>
          <p:nvPr/>
        </p:nvSpPr>
        <p:spPr>
          <a:xfrm>
            <a:off x="2978947" y="3357945"/>
            <a:ext cx="1938737" cy="646331"/>
          </a:xfrm>
          <a:prstGeom prst="rect">
            <a:avLst/>
          </a:prstGeom>
          <a:solidFill>
            <a:schemeClr val="accent1">
              <a:lumMod val="20000"/>
              <a:lumOff val="80000"/>
            </a:schemeClr>
          </a:solidFill>
        </p:spPr>
        <p:txBody>
          <a:bodyPr wrap="none" rtlCol="0">
            <a:spAutoFit/>
          </a:bodyPr>
          <a:lstStyle/>
          <a:p>
            <a:pPr algn="ctr"/>
            <a:r>
              <a:rPr lang="pt-BR" dirty="0"/>
              <a:t>PLANTA </a:t>
            </a:r>
          </a:p>
          <a:p>
            <a:pPr algn="ctr"/>
            <a:r>
              <a:rPr lang="pt-BR" dirty="0"/>
              <a:t>ENRIQUECIMENTO</a:t>
            </a:r>
          </a:p>
        </p:txBody>
      </p:sp>
      <p:sp>
        <p:nvSpPr>
          <p:cNvPr id="11" name="CaixaDeTexto 10">
            <a:extLst>
              <a:ext uri="{FF2B5EF4-FFF2-40B4-BE49-F238E27FC236}">
                <a16:creationId xmlns:a16="http://schemas.microsoft.com/office/drawing/2014/main" id="{A552D6AB-B575-44D7-9CB0-1AA45915BECA}"/>
              </a:ext>
            </a:extLst>
          </p:cNvPr>
          <p:cNvSpPr txBox="1"/>
          <p:nvPr/>
        </p:nvSpPr>
        <p:spPr>
          <a:xfrm>
            <a:off x="5763646" y="3357945"/>
            <a:ext cx="2158027" cy="646331"/>
          </a:xfrm>
          <a:prstGeom prst="rect">
            <a:avLst/>
          </a:prstGeom>
          <a:solidFill>
            <a:schemeClr val="accent1">
              <a:lumMod val="20000"/>
              <a:lumOff val="80000"/>
            </a:schemeClr>
          </a:solidFill>
        </p:spPr>
        <p:txBody>
          <a:bodyPr wrap="none" rtlCol="0">
            <a:spAutoFit/>
          </a:bodyPr>
          <a:lstStyle/>
          <a:p>
            <a:pPr algn="ctr"/>
            <a:r>
              <a:rPr lang="pt-BR" dirty="0"/>
              <a:t>PLANTA FABRICAÇÃO</a:t>
            </a:r>
          </a:p>
          <a:p>
            <a:pPr algn="ctr"/>
            <a:r>
              <a:rPr lang="pt-BR" dirty="0"/>
              <a:t>COMBUSTÍVEL</a:t>
            </a:r>
          </a:p>
        </p:txBody>
      </p:sp>
      <p:sp>
        <p:nvSpPr>
          <p:cNvPr id="12" name="CaixaDeTexto 11">
            <a:extLst>
              <a:ext uri="{FF2B5EF4-FFF2-40B4-BE49-F238E27FC236}">
                <a16:creationId xmlns:a16="http://schemas.microsoft.com/office/drawing/2014/main" id="{AB07F374-ED28-40EA-883F-9452EBC0F20B}"/>
              </a:ext>
            </a:extLst>
          </p:cNvPr>
          <p:cNvSpPr txBox="1"/>
          <p:nvPr/>
        </p:nvSpPr>
        <p:spPr>
          <a:xfrm>
            <a:off x="3151045" y="4797693"/>
            <a:ext cx="1594540" cy="646331"/>
          </a:xfrm>
          <a:prstGeom prst="rect">
            <a:avLst/>
          </a:prstGeom>
          <a:solidFill>
            <a:schemeClr val="accent1">
              <a:lumMod val="20000"/>
              <a:lumOff val="80000"/>
            </a:schemeClr>
          </a:solidFill>
        </p:spPr>
        <p:txBody>
          <a:bodyPr wrap="none" rtlCol="0">
            <a:spAutoFit/>
          </a:bodyPr>
          <a:lstStyle/>
          <a:p>
            <a:pPr algn="ctr"/>
            <a:r>
              <a:rPr lang="pt-BR" dirty="0"/>
              <a:t>PLANTA </a:t>
            </a:r>
          </a:p>
          <a:p>
            <a:pPr algn="ctr"/>
            <a:r>
              <a:rPr lang="pt-BR" dirty="0"/>
              <a:t>RECONVERSÃO</a:t>
            </a:r>
          </a:p>
        </p:txBody>
      </p:sp>
      <p:sp>
        <p:nvSpPr>
          <p:cNvPr id="14" name="CaixaDeTexto 13">
            <a:extLst>
              <a:ext uri="{FF2B5EF4-FFF2-40B4-BE49-F238E27FC236}">
                <a16:creationId xmlns:a16="http://schemas.microsoft.com/office/drawing/2014/main" id="{2B7E6E07-FCE0-449B-9933-4D6C2A223BB9}"/>
              </a:ext>
            </a:extLst>
          </p:cNvPr>
          <p:cNvSpPr txBox="1"/>
          <p:nvPr/>
        </p:nvSpPr>
        <p:spPr>
          <a:xfrm>
            <a:off x="5954382" y="4797693"/>
            <a:ext cx="1622304" cy="646331"/>
          </a:xfrm>
          <a:prstGeom prst="rect">
            <a:avLst/>
          </a:prstGeom>
          <a:solidFill>
            <a:schemeClr val="accent1">
              <a:lumMod val="20000"/>
              <a:lumOff val="80000"/>
            </a:schemeClr>
          </a:solidFill>
        </p:spPr>
        <p:txBody>
          <a:bodyPr wrap="none" rtlCol="0">
            <a:spAutoFit/>
          </a:bodyPr>
          <a:lstStyle/>
          <a:p>
            <a:pPr algn="ctr"/>
            <a:r>
              <a:rPr lang="pt-BR" dirty="0"/>
              <a:t>ESTOCAGEM</a:t>
            </a:r>
          </a:p>
          <a:p>
            <a:pPr algn="ctr"/>
            <a:r>
              <a:rPr lang="pt-BR" dirty="0"/>
              <a:t>LONGO TEMPO</a:t>
            </a:r>
          </a:p>
        </p:txBody>
      </p:sp>
      <p:cxnSp>
        <p:nvCxnSpPr>
          <p:cNvPr id="15" name="Conector de Seta Reta 14">
            <a:extLst>
              <a:ext uri="{FF2B5EF4-FFF2-40B4-BE49-F238E27FC236}">
                <a16:creationId xmlns:a16="http://schemas.microsoft.com/office/drawing/2014/main" id="{69C953C8-404A-4DC5-ABC0-D171CA450737}"/>
              </a:ext>
            </a:extLst>
          </p:cNvPr>
          <p:cNvCxnSpPr>
            <a:stCxn id="9" idx="2"/>
          </p:cNvCxnSpPr>
          <p:nvPr/>
        </p:nvCxnSpPr>
        <p:spPr>
          <a:xfrm>
            <a:off x="3948315" y="2623196"/>
            <a:ext cx="0" cy="7347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a:extLst>
              <a:ext uri="{FF2B5EF4-FFF2-40B4-BE49-F238E27FC236}">
                <a16:creationId xmlns:a16="http://schemas.microsoft.com/office/drawing/2014/main" id="{466ACE88-519C-4561-B672-97754D977B61}"/>
              </a:ext>
            </a:extLst>
          </p:cNvPr>
          <p:cNvCxnSpPr>
            <a:cxnSpLocks/>
          </p:cNvCxnSpPr>
          <p:nvPr/>
        </p:nvCxnSpPr>
        <p:spPr>
          <a:xfrm flipV="1">
            <a:off x="3799057" y="4004276"/>
            <a:ext cx="0" cy="7347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de Seta Reta 19">
            <a:extLst>
              <a:ext uri="{FF2B5EF4-FFF2-40B4-BE49-F238E27FC236}">
                <a16:creationId xmlns:a16="http://schemas.microsoft.com/office/drawing/2014/main" id="{566772FE-65CC-4B7A-A38A-7850ED8E95D9}"/>
              </a:ext>
            </a:extLst>
          </p:cNvPr>
          <p:cNvCxnSpPr/>
          <p:nvPr/>
        </p:nvCxnSpPr>
        <p:spPr>
          <a:xfrm>
            <a:off x="4069996" y="4004276"/>
            <a:ext cx="0" cy="7347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de Seta Reta 20">
            <a:extLst>
              <a:ext uri="{FF2B5EF4-FFF2-40B4-BE49-F238E27FC236}">
                <a16:creationId xmlns:a16="http://schemas.microsoft.com/office/drawing/2014/main" id="{577AAFA8-5CE3-4731-9146-1A5C48D752E7}"/>
              </a:ext>
            </a:extLst>
          </p:cNvPr>
          <p:cNvCxnSpPr/>
          <p:nvPr/>
        </p:nvCxnSpPr>
        <p:spPr>
          <a:xfrm>
            <a:off x="1434176" y="2350110"/>
            <a:ext cx="0" cy="1008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de Seta Reta 21">
            <a:extLst>
              <a:ext uri="{FF2B5EF4-FFF2-40B4-BE49-F238E27FC236}">
                <a16:creationId xmlns:a16="http://schemas.microsoft.com/office/drawing/2014/main" id="{218138E6-4256-414E-90F0-A5964888F8BC}"/>
              </a:ext>
            </a:extLst>
          </p:cNvPr>
          <p:cNvCxnSpPr>
            <a:cxnSpLocks/>
          </p:cNvCxnSpPr>
          <p:nvPr/>
        </p:nvCxnSpPr>
        <p:spPr>
          <a:xfrm rot="5400000">
            <a:off x="2333559" y="1432110"/>
            <a:ext cx="0" cy="1836000"/>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Conector de Seta Reta 22">
            <a:extLst>
              <a:ext uri="{FF2B5EF4-FFF2-40B4-BE49-F238E27FC236}">
                <a16:creationId xmlns:a16="http://schemas.microsoft.com/office/drawing/2014/main" id="{CABD609D-2190-478D-B64A-9765DA1BF0AA}"/>
              </a:ext>
            </a:extLst>
          </p:cNvPr>
          <p:cNvCxnSpPr>
            <a:cxnSpLocks/>
          </p:cNvCxnSpPr>
          <p:nvPr/>
        </p:nvCxnSpPr>
        <p:spPr>
          <a:xfrm rot="16200000">
            <a:off x="2582985" y="3099134"/>
            <a:ext cx="0" cy="900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de Seta Reta 23">
            <a:extLst>
              <a:ext uri="{FF2B5EF4-FFF2-40B4-BE49-F238E27FC236}">
                <a16:creationId xmlns:a16="http://schemas.microsoft.com/office/drawing/2014/main" id="{1BD4C63D-7C28-49BC-A95A-B3B548CF0797}"/>
              </a:ext>
            </a:extLst>
          </p:cNvPr>
          <p:cNvCxnSpPr>
            <a:cxnSpLocks/>
          </p:cNvCxnSpPr>
          <p:nvPr/>
        </p:nvCxnSpPr>
        <p:spPr>
          <a:xfrm rot="5400000">
            <a:off x="2555966" y="3324530"/>
            <a:ext cx="0" cy="900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de Seta Reta 24">
            <a:extLst>
              <a:ext uri="{FF2B5EF4-FFF2-40B4-BE49-F238E27FC236}">
                <a16:creationId xmlns:a16="http://schemas.microsoft.com/office/drawing/2014/main" id="{626B46C3-8D9D-4360-BEBE-BE286A2D7E2A}"/>
              </a:ext>
            </a:extLst>
          </p:cNvPr>
          <p:cNvCxnSpPr>
            <a:cxnSpLocks/>
          </p:cNvCxnSpPr>
          <p:nvPr/>
        </p:nvCxnSpPr>
        <p:spPr>
          <a:xfrm rot="10800000">
            <a:off x="1434176" y="4014727"/>
            <a:ext cx="0" cy="1008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de Seta Reta 25">
            <a:extLst>
              <a:ext uri="{FF2B5EF4-FFF2-40B4-BE49-F238E27FC236}">
                <a16:creationId xmlns:a16="http://schemas.microsoft.com/office/drawing/2014/main" id="{8FA5D7D0-6104-4B62-9ADE-A1330C931E52}"/>
              </a:ext>
            </a:extLst>
          </p:cNvPr>
          <p:cNvCxnSpPr>
            <a:cxnSpLocks/>
          </p:cNvCxnSpPr>
          <p:nvPr/>
        </p:nvCxnSpPr>
        <p:spPr>
          <a:xfrm rot="5400000">
            <a:off x="2270149" y="4158727"/>
            <a:ext cx="0" cy="1728000"/>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Conector de Seta Reta 27">
            <a:extLst>
              <a:ext uri="{FF2B5EF4-FFF2-40B4-BE49-F238E27FC236}">
                <a16:creationId xmlns:a16="http://schemas.microsoft.com/office/drawing/2014/main" id="{3BF4F1C6-F2EF-4560-8D5A-CCF2B1C09B22}"/>
              </a:ext>
            </a:extLst>
          </p:cNvPr>
          <p:cNvCxnSpPr>
            <a:cxnSpLocks/>
          </p:cNvCxnSpPr>
          <p:nvPr/>
        </p:nvCxnSpPr>
        <p:spPr>
          <a:xfrm rot="5400000" flipV="1">
            <a:off x="5349646" y="3360530"/>
            <a:ext cx="0" cy="828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de Seta Reta 28">
            <a:extLst>
              <a:ext uri="{FF2B5EF4-FFF2-40B4-BE49-F238E27FC236}">
                <a16:creationId xmlns:a16="http://schemas.microsoft.com/office/drawing/2014/main" id="{6B064983-3831-47A0-B84F-0FA6F886A82E}"/>
              </a:ext>
            </a:extLst>
          </p:cNvPr>
          <p:cNvCxnSpPr>
            <a:cxnSpLocks/>
          </p:cNvCxnSpPr>
          <p:nvPr/>
        </p:nvCxnSpPr>
        <p:spPr>
          <a:xfrm rot="16200000" flipH="1" flipV="1">
            <a:off x="5331684" y="3107884"/>
            <a:ext cx="0" cy="828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de Seta Reta 29">
            <a:extLst>
              <a:ext uri="{FF2B5EF4-FFF2-40B4-BE49-F238E27FC236}">
                <a16:creationId xmlns:a16="http://schemas.microsoft.com/office/drawing/2014/main" id="{041FEB69-102D-4154-B470-327237CC4FCC}"/>
              </a:ext>
            </a:extLst>
          </p:cNvPr>
          <p:cNvCxnSpPr>
            <a:cxnSpLocks/>
          </p:cNvCxnSpPr>
          <p:nvPr/>
        </p:nvCxnSpPr>
        <p:spPr>
          <a:xfrm rot="16200000" flipH="1" flipV="1">
            <a:off x="5333119" y="4528961"/>
            <a:ext cx="0" cy="1188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de Seta Reta 30">
            <a:extLst>
              <a:ext uri="{FF2B5EF4-FFF2-40B4-BE49-F238E27FC236}">
                <a16:creationId xmlns:a16="http://schemas.microsoft.com/office/drawing/2014/main" id="{8098B14B-F1B9-4D44-971F-D70E234B7FD2}"/>
              </a:ext>
            </a:extLst>
          </p:cNvPr>
          <p:cNvCxnSpPr>
            <a:cxnSpLocks/>
          </p:cNvCxnSpPr>
          <p:nvPr/>
        </p:nvCxnSpPr>
        <p:spPr>
          <a:xfrm flipH="1" flipV="1">
            <a:off x="4917684" y="4004276"/>
            <a:ext cx="1539678" cy="7573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CaixaDeTexto 17">
            <a:extLst>
              <a:ext uri="{FF2B5EF4-FFF2-40B4-BE49-F238E27FC236}">
                <a16:creationId xmlns:a16="http://schemas.microsoft.com/office/drawing/2014/main" id="{DD9BF1E4-8210-43A6-B92E-5DDDB5858D7C}"/>
              </a:ext>
            </a:extLst>
          </p:cNvPr>
          <p:cNvSpPr txBox="1"/>
          <p:nvPr/>
        </p:nvSpPr>
        <p:spPr>
          <a:xfrm>
            <a:off x="2153220" y="2073449"/>
            <a:ext cx="762838" cy="276999"/>
          </a:xfrm>
          <a:prstGeom prst="rect">
            <a:avLst/>
          </a:prstGeom>
          <a:noFill/>
        </p:spPr>
        <p:txBody>
          <a:bodyPr wrap="none" rtlCol="0">
            <a:spAutoFit/>
          </a:bodyPr>
          <a:lstStyle/>
          <a:p>
            <a:r>
              <a:rPr lang="pt-BR" sz="1200" dirty="0"/>
              <a:t>48Y novo</a:t>
            </a:r>
          </a:p>
        </p:txBody>
      </p:sp>
      <p:sp>
        <p:nvSpPr>
          <p:cNvPr id="35" name="CaixaDeTexto 34">
            <a:extLst>
              <a:ext uri="{FF2B5EF4-FFF2-40B4-BE49-F238E27FC236}">
                <a16:creationId xmlns:a16="http://schemas.microsoft.com/office/drawing/2014/main" id="{04D14FBF-E01F-4D6C-B25D-E7DEAB99DC1B}"/>
              </a:ext>
            </a:extLst>
          </p:cNvPr>
          <p:cNvSpPr txBox="1"/>
          <p:nvPr/>
        </p:nvSpPr>
        <p:spPr>
          <a:xfrm>
            <a:off x="2123853" y="3244884"/>
            <a:ext cx="792205" cy="276999"/>
          </a:xfrm>
          <a:prstGeom prst="rect">
            <a:avLst/>
          </a:prstGeom>
          <a:noFill/>
        </p:spPr>
        <p:txBody>
          <a:bodyPr wrap="none" rtlCol="0">
            <a:spAutoFit/>
          </a:bodyPr>
          <a:lstStyle/>
          <a:p>
            <a:r>
              <a:rPr lang="pt-BR" sz="1200" dirty="0"/>
              <a:t>48Y cheio</a:t>
            </a:r>
          </a:p>
        </p:txBody>
      </p:sp>
      <p:sp>
        <p:nvSpPr>
          <p:cNvPr id="36" name="CaixaDeTexto 35">
            <a:extLst>
              <a:ext uri="{FF2B5EF4-FFF2-40B4-BE49-F238E27FC236}">
                <a16:creationId xmlns:a16="http://schemas.microsoft.com/office/drawing/2014/main" id="{E3317012-61D7-4B52-A403-7FE776F1BBFF}"/>
              </a:ext>
            </a:extLst>
          </p:cNvPr>
          <p:cNvSpPr txBox="1"/>
          <p:nvPr/>
        </p:nvSpPr>
        <p:spPr>
          <a:xfrm>
            <a:off x="2171951" y="3821911"/>
            <a:ext cx="770724" cy="276999"/>
          </a:xfrm>
          <a:prstGeom prst="rect">
            <a:avLst/>
          </a:prstGeom>
          <a:noFill/>
        </p:spPr>
        <p:txBody>
          <a:bodyPr wrap="none" rtlCol="0">
            <a:spAutoFit/>
          </a:bodyPr>
          <a:lstStyle/>
          <a:p>
            <a:r>
              <a:rPr lang="pt-BR" sz="1200" dirty="0"/>
              <a:t>48Y vazio</a:t>
            </a:r>
          </a:p>
        </p:txBody>
      </p:sp>
      <p:sp>
        <p:nvSpPr>
          <p:cNvPr id="37" name="CaixaDeTexto 36">
            <a:extLst>
              <a:ext uri="{FF2B5EF4-FFF2-40B4-BE49-F238E27FC236}">
                <a16:creationId xmlns:a16="http://schemas.microsoft.com/office/drawing/2014/main" id="{136F6FB5-0FC8-489B-8528-F550E591F1B7}"/>
              </a:ext>
            </a:extLst>
          </p:cNvPr>
          <p:cNvSpPr txBox="1"/>
          <p:nvPr/>
        </p:nvSpPr>
        <p:spPr>
          <a:xfrm>
            <a:off x="3033992" y="4334451"/>
            <a:ext cx="770724" cy="276999"/>
          </a:xfrm>
          <a:prstGeom prst="rect">
            <a:avLst/>
          </a:prstGeom>
          <a:noFill/>
        </p:spPr>
        <p:txBody>
          <a:bodyPr wrap="none" rtlCol="0">
            <a:spAutoFit/>
          </a:bodyPr>
          <a:lstStyle/>
          <a:p>
            <a:r>
              <a:rPr lang="pt-BR" sz="1200" dirty="0"/>
              <a:t>48Y vazio</a:t>
            </a:r>
          </a:p>
        </p:txBody>
      </p:sp>
      <p:sp>
        <p:nvSpPr>
          <p:cNvPr id="38" name="CaixaDeTexto 37">
            <a:extLst>
              <a:ext uri="{FF2B5EF4-FFF2-40B4-BE49-F238E27FC236}">
                <a16:creationId xmlns:a16="http://schemas.microsoft.com/office/drawing/2014/main" id="{EFFF60D5-5557-4D68-A2A7-80ADA21A2184}"/>
              </a:ext>
            </a:extLst>
          </p:cNvPr>
          <p:cNvSpPr txBox="1"/>
          <p:nvPr/>
        </p:nvSpPr>
        <p:spPr>
          <a:xfrm>
            <a:off x="2105966" y="5022727"/>
            <a:ext cx="770724" cy="276999"/>
          </a:xfrm>
          <a:prstGeom prst="rect">
            <a:avLst/>
          </a:prstGeom>
          <a:noFill/>
        </p:spPr>
        <p:txBody>
          <a:bodyPr wrap="none" rtlCol="0">
            <a:spAutoFit/>
          </a:bodyPr>
          <a:lstStyle/>
          <a:p>
            <a:r>
              <a:rPr lang="pt-BR" sz="1200" dirty="0"/>
              <a:t>48Y vazio</a:t>
            </a:r>
          </a:p>
        </p:txBody>
      </p:sp>
      <p:sp>
        <p:nvSpPr>
          <p:cNvPr id="39" name="CaixaDeTexto 38">
            <a:extLst>
              <a:ext uri="{FF2B5EF4-FFF2-40B4-BE49-F238E27FC236}">
                <a16:creationId xmlns:a16="http://schemas.microsoft.com/office/drawing/2014/main" id="{0CAD01D8-7ACD-44E5-AB25-6B35D3185F71}"/>
              </a:ext>
            </a:extLst>
          </p:cNvPr>
          <p:cNvSpPr txBox="1"/>
          <p:nvPr/>
        </p:nvSpPr>
        <p:spPr>
          <a:xfrm>
            <a:off x="4117075" y="4358060"/>
            <a:ext cx="792205" cy="276999"/>
          </a:xfrm>
          <a:prstGeom prst="rect">
            <a:avLst/>
          </a:prstGeom>
          <a:noFill/>
        </p:spPr>
        <p:txBody>
          <a:bodyPr wrap="none" rtlCol="0">
            <a:spAutoFit/>
          </a:bodyPr>
          <a:lstStyle/>
          <a:p>
            <a:r>
              <a:rPr lang="pt-BR" sz="1200" dirty="0"/>
              <a:t>48Y cheio</a:t>
            </a:r>
          </a:p>
        </p:txBody>
      </p:sp>
      <p:sp>
        <p:nvSpPr>
          <p:cNvPr id="40" name="CaixaDeTexto 39">
            <a:extLst>
              <a:ext uri="{FF2B5EF4-FFF2-40B4-BE49-F238E27FC236}">
                <a16:creationId xmlns:a16="http://schemas.microsoft.com/office/drawing/2014/main" id="{7CD0BE93-70DA-4BF5-A33B-0997F93BADF1}"/>
              </a:ext>
            </a:extLst>
          </p:cNvPr>
          <p:cNvSpPr txBox="1"/>
          <p:nvPr/>
        </p:nvSpPr>
        <p:spPr>
          <a:xfrm>
            <a:off x="6096000" y="4358060"/>
            <a:ext cx="792205" cy="276999"/>
          </a:xfrm>
          <a:prstGeom prst="rect">
            <a:avLst/>
          </a:prstGeom>
          <a:noFill/>
        </p:spPr>
        <p:txBody>
          <a:bodyPr wrap="none" rtlCol="0">
            <a:spAutoFit/>
          </a:bodyPr>
          <a:lstStyle/>
          <a:p>
            <a:r>
              <a:rPr lang="pt-BR" sz="1200" dirty="0"/>
              <a:t>48Y cheio</a:t>
            </a:r>
          </a:p>
        </p:txBody>
      </p:sp>
      <p:sp>
        <p:nvSpPr>
          <p:cNvPr id="41" name="CaixaDeTexto 40">
            <a:extLst>
              <a:ext uri="{FF2B5EF4-FFF2-40B4-BE49-F238E27FC236}">
                <a16:creationId xmlns:a16="http://schemas.microsoft.com/office/drawing/2014/main" id="{3BB51DB1-81F7-4234-929F-AAC1F4FFF071}"/>
              </a:ext>
            </a:extLst>
          </p:cNvPr>
          <p:cNvSpPr txBox="1"/>
          <p:nvPr/>
        </p:nvSpPr>
        <p:spPr>
          <a:xfrm>
            <a:off x="5022938" y="5153921"/>
            <a:ext cx="792205" cy="276999"/>
          </a:xfrm>
          <a:prstGeom prst="rect">
            <a:avLst/>
          </a:prstGeom>
          <a:noFill/>
        </p:spPr>
        <p:txBody>
          <a:bodyPr wrap="none" rtlCol="0">
            <a:spAutoFit/>
          </a:bodyPr>
          <a:lstStyle/>
          <a:p>
            <a:r>
              <a:rPr lang="pt-BR" sz="1200" dirty="0"/>
              <a:t>48Y cheio</a:t>
            </a:r>
          </a:p>
        </p:txBody>
      </p:sp>
      <p:sp>
        <p:nvSpPr>
          <p:cNvPr id="42" name="CaixaDeTexto 41">
            <a:extLst>
              <a:ext uri="{FF2B5EF4-FFF2-40B4-BE49-F238E27FC236}">
                <a16:creationId xmlns:a16="http://schemas.microsoft.com/office/drawing/2014/main" id="{476099C8-5387-48FB-9FE5-3CE8107FE4B8}"/>
              </a:ext>
            </a:extLst>
          </p:cNvPr>
          <p:cNvSpPr txBox="1"/>
          <p:nvPr/>
        </p:nvSpPr>
        <p:spPr>
          <a:xfrm>
            <a:off x="4985824" y="3779842"/>
            <a:ext cx="800219" cy="276999"/>
          </a:xfrm>
          <a:prstGeom prst="rect">
            <a:avLst/>
          </a:prstGeom>
          <a:noFill/>
        </p:spPr>
        <p:txBody>
          <a:bodyPr wrap="none" rtlCol="0">
            <a:spAutoFit/>
          </a:bodyPr>
          <a:lstStyle/>
          <a:p>
            <a:r>
              <a:rPr lang="pt-BR" sz="1200" dirty="0"/>
              <a:t>30B cheio</a:t>
            </a:r>
          </a:p>
        </p:txBody>
      </p:sp>
      <p:sp>
        <p:nvSpPr>
          <p:cNvPr id="43" name="CaixaDeTexto 42">
            <a:extLst>
              <a:ext uri="{FF2B5EF4-FFF2-40B4-BE49-F238E27FC236}">
                <a16:creationId xmlns:a16="http://schemas.microsoft.com/office/drawing/2014/main" id="{C669FCFA-D8E7-4BB3-998C-6D5F9D4A84FD}"/>
              </a:ext>
            </a:extLst>
          </p:cNvPr>
          <p:cNvSpPr txBox="1"/>
          <p:nvPr/>
        </p:nvSpPr>
        <p:spPr>
          <a:xfrm>
            <a:off x="4895287" y="3243709"/>
            <a:ext cx="814005" cy="276999"/>
          </a:xfrm>
          <a:prstGeom prst="rect">
            <a:avLst/>
          </a:prstGeom>
          <a:noFill/>
        </p:spPr>
        <p:txBody>
          <a:bodyPr wrap="none" rtlCol="0">
            <a:spAutoFit/>
          </a:bodyPr>
          <a:lstStyle/>
          <a:p>
            <a:r>
              <a:rPr lang="pt-BR" sz="1200" dirty="0"/>
              <a:t>30B  vazio</a:t>
            </a:r>
          </a:p>
        </p:txBody>
      </p:sp>
      <p:sp>
        <p:nvSpPr>
          <p:cNvPr id="44" name="CaixaDeTexto 43">
            <a:extLst>
              <a:ext uri="{FF2B5EF4-FFF2-40B4-BE49-F238E27FC236}">
                <a16:creationId xmlns:a16="http://schemas.microsoft.com/office/drawing/2014/main" id="{F7D6E534-86BA-4E9E-B7AA-6EA08237C805}"/>
              </a:ext>
            </a:extLst>
          </p:cNvPr>
          <p:cNvSpPr txBox="1"/>
          <p:nvPr/>
        </p:nvSpPr>
        <p:spPr>
          <a:xfrm>
            <a:off x="3937656" y="2888561"/>
            <a:ext cx="806118" cy="276999"/>
          </a:xfrm>
          <a:prstGeom prst="rect">
            <a:avLst/>
          </a:prstGeom>
          <a:noFill/>
        </p:spPr>
        <p:txBody>
          <a:bodyPr wrap="none" rtlCol="0">
            <a:spAutoFit/>
          </a:bodyPr>
          <a:lstStyle/>
          <a:p>
            <a:r>
              <a:rPr lang="pt-BR" sz="1200" dirty="0"/>
              <a:t>30B  novo</a:t>
            </a:r>
          </a:p>
        </p:txBody>
      </p:sp>
      <p:sp>
        <p:nvSpPr>
          <p:cNvPr id="32" name="Retângulo 31">
            <a:extLst>
              <a:ext uri="{FF2B5EF4-FFF2-40B4-BE49-F238E27FC236}">
                <a16:creationId xmlns:a16="http://schemas.microsoft.com/office/drawing/2014/main" id="{372653D9-8A99-4528-BDDE-29C587C3A747}"/>
              </a:ext>
            </a:extLst>
          </p:cNvPr>
          <p:cNvSpPr/>
          <p:nvPr/>
        </p:nvSpPr>
        <p:spPr>
          <a:xfrm>
            <a:off x="9276240" y="5318182"/>
            <a:ext cx="2332177" cy="646331"/>
          </a:xfrm>
          <a:prstGeom prst="rect">
            <a:avLst/>
          </a:prstGeom>
        </p:spPr>
        <p:txBody>
          <a:bodyPr wrap="none">
            <a:spAutoFit/>
          </a:bodyPr>
          <a:lstStyle/>
          <a:p>
            <a:r>
              <a:rPr lang="pt-BR" dirty="0"/>
              <a:t>Cilindro 30B_ 2.912 kg</a:t>
            </a:r>
          </a:p>
          <a:p>
            <a:r>
              <a:rPr lang="pt-BR" dirty="0"/>
              <a:t>Cilindro 48Y_14.860 kg</a:t>
            </a:r>
          </a:p>
        </p:txBody>
      </p:sp>
    </p:spTree>
    <p:extLst>
      <p:ext uri="{BB962C8B-B14F-4D97-AF65-F5344CB8AC3E}">
        <p14:creationId xmlns:p14="http://schemas.microsoft.com/office/powerpoint/2010/main" val="3516036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
            <a:extLst>
              <a:ext uri="{FF2B5EF4-FFF2-40B4-BE49-F238E27FC236}">
                <a16:creationId xmlns:a16="http://schemas.microsoft.com/office/drawing/2014/main" id="{597CA01F-A5A9-4922-9C08-2CE2740A1371}"/>
              </a:ext>
            </a:extLst>
          </p:cNvPr>
          <p:cNvSpPr txBox="1">
            <a:spLocks noChangeArrowheads="1"/>
          </p:cNvSpPr>
          <p:nvPr/>
        </p:nvSpPr>
        <p:spPr>
          <a:xfrm>
            <a:off x="2495600" y="188640"/>
            <a:ext cx="7772400" cy="838200"/>
          </a:xfrm>
          <a:prstGeom prst="rect">
            <a:avLst/>
          </a:prstGeom>
          <a:effectLst>
            <a:outerShdw blurRad="50800" dist="50800" dir="5400000" algn="ctr" rotWithShape="0">
              <a:schemeClr val="tx1"/>
            </a:outerShdw>
          </a:effectLst>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pt-BR" sz="3600" b="1" dirty="0">
                <a:solidFill>
                  <a:srgbClr val="FF0000"/>
                </a:solidFill>
                <a:effectLst/>
                <a:latin typeface="+mn-lt"/>
              </a:rPr>
              <a:t>Ciclo do Combustível Nuclear</a:t>
            </a:r>
            <a:endParaRPr lang="pt-BR" sz="3600" dirty="0">
              <a:solidFill>
                <a:srgbClr val="FF0000"/>
              </a:solidFill>
              <a:effectLst/>
              <a:latin typeface="+mn-lt"/>
            </a:endParaRPr>
          </a:p>
        </p:txBody>
      </p:sp>
      <p:pic>
        <p:nvPicPr>
          <p:cNvPr id="21" name="Picture 2" descr="http://www.mar.mil.br/ctmsp/imagens/imagem_ciclo_combustivel.gif">
            <a:extLst>
              <a:ext uri="{FF2B5EF4-FFF2-40B4-BE49-F238E27FC236}">
                <a16:creationId xmlns:a16="http://schemas.microsoft.com/office/drawing/2014/main" id="{6AD64BA7-32FC-48B7-A987-5E3A1C795280}"/>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39579" y="1131274"/>
            <a:ext cx="5904656" cy="3998296"/>
          </a:xfrm>
          <a:prstGeom prst="rect">
            <a:avLst/>
          </a:prstGeom>
          <a:noFill/>
        </p:spPr>
      </p:pic>
      <p:sp>
        <p:nvSpPr>
          <p:cNvPr id="24" name="Título 1">
            <a:extLst>
              <a:ext uri="{FF2B5EF4-FFF2-40B4-BE49-F238E27FC236}">
                <a16:creationId xmlns:a16="http://schemas.microsoft.com/office/drawing/2014/main" id="{85473C9D-0630-480A-9100-2FBBDCD61FA5}"/>
              </a:ext>
            </a:extLst>
          </p:cNvPr>
          <p:cNvSpPr txBox="1">
            <a:spLocks/>
          </p:cNvSpPr>
          <p:nvPr/>
        </p:nvSpPr>
        <p:spPr>
          <a:xfrm>
            <a:off x="2927649" y="6488414"/>
            <a:ext cx="6085999" cy="321954"/>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000" b="1" dirty="0"/>
              <a:t>PMT 3531 </a:t>
            </a:r>
            <a:r>
              <a:rPr lang="pt-BR" sz="2000" dirty="0"/>
              <a:t>– </a:t>
            </a:r>
            <a:r>
              <a:rPr lang="pt-BR" sz="2000" dirty="0">
                <a:effectLst>
                  <a:outerShdw blurRad="38100" dist="38100" dir="2700000" algn="tl">
                    <a:srgbClr val="000000">
                      <a:alpha val="43137"/>
                    </a:srgbClr>
                  </a:outerShdw>
                </a:effectLst>
                <a:latin typeface="Calibri" pitchFamily="34" charset="0"/>
              </a:rPr>
              <a:t>PROCESSAMENTO DE COMBUSTÍVEIS NUCLEARES II</a:t>
            </a:r>
          </a:p>
        </p:txBody>
      </p:sp>
      <p:sp>
        <p:nvSpPr>
          <p:cNvPr id="25" name="Rectangle 5">
            <a:extLst>
              <a:ext uri="{FF2B5EF4-FFF2-40B4-BE49-F238E27FC236}">
                <a16:creationId xmlns:a16="http://schemas.microsoft.com/office/drawing/2014/main" id="{506C4A93-7301-452F-9828-6C3D88649A17}"/>
              </a:ext>
            </a:extLst>
          </p:cNvPr>
          <p:cNvSpPr txBox="1">
            <a:spLocks noChangeArrowheads="1"/>
          </p:cNvSpPr>
          <p:nvPr/>
        </p:nvSpPr>
        <p:spPr>
          <a:xfrm>
            <a:off x="2182533" y="1420100"/>
            <a:ext cx="1490230" cy="3096344"/>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17463" algn="r">
              <a:buNone/>
            </a:pPr>
            <a:r>
              <a:rPr lang="pt-BR" sz="1800" b="1" dirty="0">
                <a:effectLst/>
              </a:rPr>
              <a:t>Todas as operações necessárias para prover reatores nucleares de combustíveis novos e tratar os combustíveis irradiados</a:t>
            </a:r>
          </a:p>
        </p:txBody>
      </p:sp>
      <p:pic>
        <p:nvPicPr>
          <p:cNvPr id="26" name="Picture 2" descr="http://www.mar.mil.br/ctmsp/imagens/imagem_ciclo_combustivel.gif">
            <a:extLst>
              <a:ext uri="{FF2B5EF4-FFF2-40B4-BE49-F238E27FC236}">
                <a16:creationId xmlns:a16="http://schemas.microsoft.com/office/drawing/2014/main" id="{09ADD131-A3EB-4850-89CC-F8FDB5EAC24B}"/>
              </a:ext>
            </a:extLst>
          </p:cNvPr>
          <p:cNvPicPr>
            <a:picLocks noChangeAspect="1" noChangeArrowheads="1"/>
          </p:cNvPicPr>
          <p:nvPr/>
        </p:nvPicPr>
        <p:blipFill rotWithShape="1">
          <a:blip r:embed="rId3" cstate="print">
            <a:clrChange>
              <a:clrFrom>
                <a:srgbClr val="FFFFFF"/>
              </a:clrFrom>
              <a:clrTo>
                <a:srgbClr val="FFFFFF">
                  <a:alpha val="0"/>
                </a:srgbClr>
              </a:clrTo>
            </a:clrChange>
          </a:blip>
          <a:srcRect l="53584" t="80503" r="28124" b="6662"/>
          <a:stretch/>
        </p:blipFill>
        <p:spPr bwMode="auto">
          <a:xfrm rot="20751232">
            <a:off x="5035515" y="4940212"/>
            <a:ext cx="2012894" cy="734519"/>
          </a:xfrm>
          <a:prstGeom prst="rect">
            <a:avLst/>
          </a:prstGeom>
          <a:noFill/>
        </p:spPr>
      </p:pic>
      <p:sp>
        <p:nvSpPr>
          <p:cNvPr id="27" name="CaixaDeTexto 26">
            <a:extLst>
              <a:ext uri="{FF2B5EF4-FFF2-40B4-BE49-F238E27FC236}">
                <a16:creationId xmlns:a16="http://schemas.microsoft.com/office/drawing/2014/main" id="{0334D894-D4D6-43B6-96C6-8DE97C4B9ED7}"/>
              </a:ext>
            </a:extLst>
          </p:cNvPr>
          <p:cNvSpPr txBox="1"/>
          <p:nvPr/>
        </p:nvSpPr>
        <p:spPr>
          <a:xfrm>
            <a:off x="3647728" y="5699059"/>
            <a:ext cx="2520280" cy="261610"/>
          </a:xfrm>
          <a:prstGeom prst="rect">
            <a:avLst/>
          </a:prstGeom>
          <a:solidFill>
            <a:schemeClr val="bg2">
              <a:lumMod val="50000"/>
            </a:schemeClr>
          </a:solidFill>
          <a:effectLst>
            <a:outerShdw blurRad="50800" dist="50800" dir="5400000" algn="ctr" rotWithShape="0">
              <a:schemeClr val="bg1">
                <a:lumMod val="50000"/>
              </a:schemeClr>
            </a:outerShdw>
          </a:effectLst>
        </p:spPr>
        <p:txBody>
          <a:bodyPr wrap="square" rtlCol="0">
            <a:spAutoFit/>
          </a:bodyPr>
          <a:lstStyle/>
          <a:p>
            <a:pPr algn="ctr"/>
            <a:r>
              <a:rPr lang="pt-BR" sz="1050" b="1" dirty="0">
                <a:solidFill>
                  <a:schemeClr val="bg1"/>
                </a:solidFill>
                <a:effectLst>
                  <a:outerShdw blurRad="50800" dist="50800" dir="5400000" algn="ctr" rotWithShape="0">
                    <a:schemeClr val="bg1">
                      <a:lumMod val="65000"/>
                    </a:schemeClr>
                  </a:outerShdw>
                </a:effectLst>
              </a:rPr>
              <a:t>Produção radioisótopos / Teste materiais</a:t>
            </a:r>
          </a:p>
        </p:txBody>
      </p:sp>
      <p:pic>
        <p:nvPicPr>
          <p:cNvPr id="28" name="Imagem 27">
            <a:extLst>
              <a:ext uri="{FF2B5EF4-FFF2-40B4-BE49-F238E27FC236}">
                <a16:creationId xmlns:a16="http://schemas.microsoft.com/office/drawing/2014/main" id="{B9ADBCD8-46FD-493C-B6BD-86AEA62B2C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3833" y="4977799"/>
            <a:ext cx="502271" cy="6701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Elipse 4">
            <a:extLst>
              <a:ext uri="{FF2B5EF4-FFF2-40B4-BE49-F238E27FC236}">
                <a16:creationId xmlns:a16="http://schemas.microsoft.com/office/drawing/2014/main" id="{47B89E11-7425-4A66-BADB-2AD1269F2327}"/>
              </a:ext>
            </a:extLst>
          </p:cNvPr>
          <p:cNvSpPr/>
          <p:nvPr/>
        </p:nvSpPr>
        <p:spPr>
          <a:xfrm>
            <a:off x="6906985" y="786702"/>
            <a:ext cx="2926737" cy="2024024"/>
          </a:xfrm>
          <a:prstGeom prst="ellipse">
            <a:avLst/>
          </a:prstGeom>
          <a:solidFill>
            <a:srgbClr val="E1F117">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16123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
            <a:extLst>
              <a:ext uri="{FF2B5EF4-FFF2-40B4-BE49-F238E27FC236}">
                <a16:creationId xmlns:a16="http://schemas.microsoft.com/office/drawing/2014/main" id="{597CA01F-A5A9-4922-9C08-2CE2740A1371}"/>
              </a:ext>
            </a:extLst>
          </p:cNvPr>
          <p:cNvSpPr txBox="1">
            <a:spLocks noChangeArrowheads="1"/>
          </p:cNvSpPr>
          <p:nvPr/>
        </p:nvSpPr>
        <p:spPr>
          <a:xfrm>
            <a:off x="1547156" y="340676"/>
            <a:ext cx="8621120" cy="8382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endParaRPr lang="pt-BR" sz="3600" dirty="0">
              <a:solidFill>
                <a:srgbClr val="FFC000"/>
              </a:solidFill>
            </a:endParaRPr>
          </a:p>
        </p:txBody>
      </p:sp>
      <p:sp>
        <p:nvSpPr>
          <p:cNvPr id="3" name="Retângulo 2">
            <a:extLst>
              <a:ext uri="{FF2B5EF4-FFF2-40B4-BE49-F238E27FC236}">
                <a16:creationId xmlns:a16="http://schemas.microsoft.com/office/drawing/2014/main" id="{CFD8714F-FD5D-4AF2-A1AF-1DB8D723137F}"/>
              </a:ext>
            </a:extLst>
          </p:cNvPr>
          <p:cNvSpPr/>
          <p:nvPr/>
        </p:nvSpPr>
        <p:spPr>
          <a:xfrm>
            <a:off x="7336547" y="92567"/>
            <a:ext cx="3190489" cy="369332"/>
          </a:xfrm>
          <a:prstGeom prst="rect">
            <a:avLst/>
          </a:prstGeom>
        </p:spPr>
        <p:txBody>
          <a:bodyPr wrap="none">
            <a:spAutoFit/>
          </a:bodyPr>
          <a:lstStyle/>
          <a:p>
            <a:r>
              <a:rPr lang="pt-BR" dirty="0">
                <a:solidFill>
                  <a:srgbClr val="FF0000"/>
                </a:solidFill>
              </a:rPr>
              <a:t>https://youtu.be/eWV1JVrR_oU</a:t>
            </a:r>
          </a:p>
        </p:txBody>
      </p:sp>
      <p:sp>
        <p:nvSpPr>
          <p:cNvPr id="28" name="CaixaDeTexto 27">
            <a:extLst>
              <a:ext uri="{FF2B5EF4-FFF2-40B4-BE49-F238E27FC236}">
                <a16:creationId xmlns:a16="http://schemas.microsoft.com/office/drawing/2014/main" id="{F6EF8CCF-98C5-491F-97E3-38D986EB0104}"/>
              </a:ext>
            </a:extLst>
          </p:cNvPr>
          <p:cNvSpPr txBox="1"/>
          <p:nvPr/>
        </p:nvSpPr>
        <p:spPr>
          <a:xfrm>
            <a:off x="2023724" y="553498"/>
            <a:ext cx="7813384" cy="738664"/>
          </a:xfrm>
          <a:prstGeom prst="rect">
            <a:avLst/>
          </a:prstGeom>
          <a:noFill/>
        </p:spPr>
        <p:txBody>
          <a:bodyPr wrap="square" rtlCol="0">
            <a:spAutoFit/>
          </a:bodyPr>
          <a:lstStyle/>
          <a:p>
            <a:pPr marL="285750" indent="-285750">
              <a:buFont typeface="Wingdings" panose="05000000000000000000" pitchFamily="2" charset="2"/>
              <a:buChar char="§"/>
            </a:pPr>
            <a:r>
              <a:rPr lang="pt-BR" sz="2000" dirty="0"/>
              <a:t>PLANTAS DE </a:t>
            </a:r>
            <a:r>
              <a:rPr lang="pt-BR" sz="2800" b="1" dirty="0">
                <a:solidFill>
                  <a:srgbClr val="FF0000"/>
                </a:solidFill>
              </a:rPr>
              <a:t>CONVERSÃO</a:t>
            </a:r>
            <a:r>
              <a:rPr lang="pt-BR" sz="2000" b="1" dirty="0">
                <a:solidFill>
                  <a:srgbClr val="FF0000"/>
                </a:solidFill>
              </a:rPr>
              <a:t> </a:t>
            </a:r>
            <a:r>
              <a:rPr lang="pt-BR" sz="2000" dirty="0"/>
              <a:t>QUE OPERAM COMERCIALMENTE</a:t>
            </a:r>
          </a:p>
          <a:p>
            <a:r>
              <a:rPr lang="pt-BR" sz="1400" dirty="0"/>
              <a:t>       EUA, CANADÁ, FRANÇA, RUSSIA e CHINA</a:t>
            </a:r>
          </a:p>
        </p:txBody>
      </p:sp>
      <p:sp>
        <p:nvSpPr>
          <p:cNvPr id="7" name="CaixaDeTexto 6">
            <a:extLst>
              <a:ext uri="{FF2B5EF4-FFF2-40B4-BE49-F238E27FC236}">
                <a16:creationId xmlns:a16="http://schemas.microsoft.com/office/drawing/2014/main" id="{F2F982FD-8AD3-4523-AACF-EF09D7050C24}"/>
              </a:ext>
            </a:extLst>
          </p:cNvPr>
          <p:cNvSpPr txBox="1"/>
          <p:nvPr/>
        </p:nvSpPr>
        <p:spPr>
          <a:xfrm>
            <a:off x="5400410" y="1207032"/>
            <a:ext cx="3896323" cy="369332"/>
          </a:xfrm>
          <a:prstGeom prst="rect">
            <a:avLst/>
          </a:prstGeom>
          <a:noFill/>
        </p:spPr>
        <p:txBody>
          <a:bodyPr wrap="none" rtlCol="0">
            <a:spAutoFit/>
          </a:bodyPr>
          <a:lstStyle/>
          <a:p>
            <a:r>
              <a:rPr lang="pt-BR" dirty="0">
                <a:solidFill>
                  <a:srgbClr val="00FFFF"/>
                </a:solidFill>
              </a:rPr>
              <a:t>CAPACIDADE DE CONVERSÃO MUNDIAL</a:t>
            </a:r>
          </a:p>
        </p:txBody>
      </p:sp>
      <p:graphicFrame>
        <p:nvGraphicFramePr>
          <p:cNvPr id="12" name="Tabela 11">
            <a:extLst>
              <a:ext uri="{FF2B5EF4-FFF2-40B4-BE49-F238E27FC236}">
                <a16:creationId xmlns:a16="http://schemas.microsoft.com/office/drawing/2014/main" id="{90F06070-C62D-400C-95D1-8F0D1B660019}"/>
              </a:ext>
            </a:extLst>
          </p:cNvPr>
          <p:cNvGraphicFramePr>
            <a:graphicFrameLocks noGrp="1"/>
          </p:cNvGraphicFramePr>
          <p:nvPr/>
        </p:nvGraphicFramePr>
        <p:xfrm>
          <a:off x="2082911" y="1854422"/>
          <a:ext cx="8444125" cy="4450080"/>
        </p:xfrm>
        <a:graphic>
          <a:graphicData uri="http://schemas.openxmlformats.org/drawingml/2006/table">
            <a:tbl>
              <a:tblPr firstRow="1" bandRow="1">
                <a:tableStyleId>{93296810-A885-4BE3-A3E7-6D5BEEA58F35}</a:tableStyleId>
              </a:tblPr>
              <a:tblGrid>
                <a:gridCol w="1549113">
                  <a:extLst>
                    <a:ext uri="{9D8B030D-6E8A-4147-A177-3AD203B41FA5}">
                      <a16:colId xmlns:a16="http://schemas.microsoft.com/office/drawing/2014/main" val="2662333562"/>
                    </a:ext>
                  </a:extLst>
                </a:gridCol>
                <a:gridCol w="2247953">
                  <a:extLst>
                    <a:ext uri="{9D8B030D-6E8A-4147-A177-3AD203B41FA5}">
                      <a16:colId xmlns:a16="http://schemas.microsoft.com/office/drawing/2014/main" val="130925907"/>
                    </a:ext>
                  </a:extLst>
                </a:gridCol>
                <a:gridCol w="2520280">
                  <a:extLst>
                    <a:ext uri="{9D8B030D-6E8A-4147-A177-3AD203B41FA5}">
                      <a16:colId xmlns:a16="http://schemas.microsoft.com/office/drawing/2014/main" val="2729719472"/>
                    </a:ext>
                  </a:extLst>
                </a:gridCol>
                <a:gridCol w="2126779">
                  <a:extLst>
                    <a:ext uri="{9D8B030D-6E8A-4147-A177-3AD203B41FA5}">
                      <a16:colId xmlns:a16="http://schemas.microsoft.com/office/drawing/2014/main" val="3343001421"/>
                    </a:ext>
                  </a:extLst>
                </a:gridCol>
              </a:tblGrid>
              <a:tr h="370840">
                <a:tc>
                  <a:txBody>
                    <a:bodyPr/>
                    <a:lstStyle/>
                    <a:p>
                      <a:pPr algn="ctr"/>
                      <a:r>
                        <a:rPr lang="pt-BR" sz="1600" dirty="0">
                          <a:solidFill>
                            <a:schemeClr val="bg1"/>
                          </a:solidFill>
                        </a:rPr>
                        <a:t>PAIS</a:t>
                      </a:r>
                      <a:endParaRPr lang="pt-BR" sz="1600" b="0" dirty="0">
                        <a:solidFill>
                          <a:schemeClr val="bg1"/>
                        </a:solidFill>
                      </a:endParaRPr>
                    </a:p>
                  </a:txBody>
                  <a:tcPr/>
                </a:tc>
                <a:tc>
                  <a:txBody>
                    <a:bodyPr/>
                    <a:lstStyle/>
                    <a:p>
                      <a:pPr algn="ctr"/>
                      <a:r>
                        <a:rPr lang="pt-BR" sz="1600" dirty="0">
                          <a:solidFill>
                            <a:schemeClr val="bg1"/>
                          </a:solidFill>
                        </a:rPr>
                        <a:t>ORGÃO</a:t>
                      </a:r>
                      <a:endParaRPr lang="pt-BR" sz="1600" b="0" dirty="0">
                        <a:solidFill>
                          <a:schemeClr val="bg1"/>
                        </a:solidFill>
                      </a:endParaRPr>
                    </a:p>
                  </a:txBody>
                  <a:tcPr/>
                </a:tc>
                <a:tc>
                  <a:txBody>
                    <a:bodyPr/>
                    <a:lstStyle/>
                    <a:p>
                      <a:pPr algn="ctr"/>
                      <a:r>
                        <a:rPr lang="pt-BR" sz="1600" dirty="0">
                          <a:solidFill>
                            <a:schemeClr val="bg1"/>
                          </a:solidFill>
                        </a:rPr>
                        <a:t>PLANTA/LOCALIZAÇÃO</a:t>
                      </a:r>
                      <a:endParaRPr lang="pt-BR" sz="1600" b="0" dirty="0">
                        <a:solidFill>
                          <a:schemeClr val="bg1"/>
                        </a:solidFill>
                      </a:endParaRPr>
                    </a:p>
                  </a:txBody>
                  <a:tcPr/>
                </a:tc>
                <a:tc>
                  <a:txBody>
                    <a:bodyPr/>
                    <a:lstStyle/>
                    <a:p>
                      <a:pPr algn="ctr"/>
                      <a:r>
                        <a:rPr lang="pt-BR" sz="1600" dirty="0">
                          <a:solidFill>
                            <a:schemeClr val="bg1"/>
                          </a:solidFill>
                        </a:rPr>
                        <a:t>CAPACIDADE(</a:t>
                      </a:r>
                      <a:r>
                        <a:rPr lang="pt-BR" sz="1600" dirty="0" err="1">
                          <a:solidFill>
                            <a:schemeClr val="bg1"/>
                          </a:solidFill>
                        </a:rPr>
                        <a:t>ton</a:t>
                      </a:r>
                      <a:r>
                        <a:rPr lang="pt-BR" sz="1600" dirty="0">
                          <a:solidFill>
                            <a:schemeClr val="bg1"/>
                          </a:solidFill>
                        </a:rPr>
                        <a:t>/ano)</a:t>
                      </a:r>
                      <a:endParaRPr lang="pt-BR" sz="1600" b="0" dirty="0">
                        <a:solidFill>
                          <a:schemeClr val="bg1"/>
                        </a:solidFill>
                      </a:endParaRPr>
                    </a:p>
                  </a:txBody>
                  <a:tcPr/>
                </a:tc>
                <a:extLst>
                  <a:ext uri="{0D108BD9-81ED-4DB2-BD59-A6C34878D82A}">
                    <a16:rowId xmlns:a16="http://schemas.microsoft.com/office/drawing/2014/main" val="3677577420"/>
                  </a:ext>
                </a:extLst>
              </a:tr>
              <a:tr h="370840">
                <a:tc>
                  <a:txBody>
                    <a:bodyPr/>
                    <a:lstStyle/>
                    <a:p>
                      <a:r>
                        <a:rPr lang="pt-BR" dirty="0"/>
                        <a:t>Argentina</a:t>
                      </a:r>
                    </a:p>
                  </a:txBody>
                  <a:tcPr/>
                </a:tc>
                <a:tc>
                  <a:txBody>
                    <a:bodyPr/>
                    <a:lstStyle/>
                    <a:p>
                      <a:r>
                        <a:rPr lang="pt-BR" sz="1200" dirty="0"/>
                        <a:t>CNEA</a:t>
                      </a:r>
                    </a:p>
                  </a:txBody>
                  <a:tcPr/>
                </a:tc>
                <a:tc>
                  <a:txBody>
                    <a:bodyPr/>
                    <a:lstStyle/>
                    <a:p>
                      <a:r>
                        <a:rPr lang="pt-BR" sz="1400" dirty="0" err="1"/>
                        <a:t>Pilcaniyeu</a:t>
                      </a:r>
                      <a:endParaRPr lang="pt-BR" sz="1400" dirty="0"/>
                    </a:p>
                  </a:txBody>
                  <a:tcPr/>
                </a:tc>
                <a:tc>
                  <a:txBody>
                    <a:bodyPr/>
                    <a:lstStyle/>
                    <a:p>
                      <a:pPr algn="r"/>
                      <a:r>
                        <a:rPr lang="pt-BR" sz="1400" dirty="0"/>
                        <a:t>64</a:t>
                      </a:r>
                    </a:p>
                  </a:txBody>
                  <a:tcPr/>
                </a:tc>
                <a:extLst>
                  <a:ext uri="{0D108BD9-81ED-4DB2-BD59-A6C34878D82A}">
                    <a16:rowId xmlns:a16="http://schemas.microsoft.com/office/drawing/2014/main" val="2489245598"/>
                  </a:ext>
                </a:extLst>
              </a:tr>
              <a:tr h="370840">
                <a:tc>
                  <a:txBody>
                    <a:bodyPr/>
                    <a:lstStyle/>
                    <a:p>
                      <a:r>
                        <a:rPr lang="pt-BR" dirty="0"/>
                        <a:t>Brasil</a:t>
                      </a:r>
                    </a:p>
                  </a:txBody>
                  <a:tcPr/>
                </a:tc>
                <a:tc>
                  <a:txBody>
                    <a:bodyPr/>
                    <a:lstStyle/>
                    <a:p>
                      <a:r>
                        <a:rPr lang="pt-BR" sz="1200" dirty="0"/>
                        <a:t>IPEN</a:t>
                      </a:r>
                    </a:p>
                  </a:txBody>
                  <a:tcPr/>
                </a:tc>
                <a:tc>
                  <a:txBody>
                    <a:bodyPr/>
                    <a:lstStyle/>
                    <a:p>
                      <a:r>
                        <a:rPr lang="pt-BR" sz="1400" dirty="0"/>
                        <a:t>São Paulo(fechado)</a:t>
                      </a:r>
                    </a:p>
                  </a:txBody>
                  <a:tcPr/>
                </a:tc>
                <a:tc>
                  <a:txBody>
                    <a:bodyPr/>
                    <a:lstStyle/>
                    <a:p>
                      <a:pPr algn="r"/>
                      <a:r>
                        <a:rPr lang="pt-BR" sz="1400" dirty="0"/>
                        <a:t>(90)</a:t>
                      </a:r>
                    </a:p>
                  </a:txBody>
                  <a:tcPr/>
                </a:tc>
                <a:extLst>
                  <a:ext uri="{0D108BD9-81ED-4DB2-BD59-A6C34878D82A}">
                    <a16:rowId xmlns:a16="http://schemas.microsoft.com/office/drawing/2014/main" val="808015326"/>
                  </a:ext>
                </a:extLst>
              </a:tr>
              <a:tr h="370840">
                <a:tc>
                  <a:txBody>
                    <a:bodyPr/>
                    <a:lstStyle/>
                    <a:p>
                      <a:r>
                        <a:rPr lang="pt-BR" dirty="0"/>
                        <a:t>Canadá</a:t>
                      </a:r>
                    </a:p>
                  </a:txBody>
                  <a:tcPr/>
                </a:tc>
                <a:tc>
                  <a:txBody>
                    <a:bodyPr/>
                    <a:lstStyle/>
                    <a:p>
                      <a:r>
                        <a:rPr lang="pt-BR" sz="1200" dirty="0"/>
                        <a:t>CAMECO</a:t>
                      </a:r>
                    </a:p>
                  </a:txBody>
                  <a:tcPr/>
                </a:tc>
                <a:tc>
                  <a:txBody>
                    <a:bodyPr/>
                    <a:lstStyle/>
                    <a:p>
                      <a:r>
                        <a:rPr lang="pt-BR" sz="1400" dirty="0" err="1"/>
                        <a:t>Port</a:t>
                      </a:r>
                      <a:r>
                        <a:rPr lang="pt-BR" sz="1400" dirty="0"/>
                        <a:t> </a:t>
                      </a:r>
                      <a:r>
                        <a:rPr lang="pt-BR" sz="1400" dirty="0" err="1"/>
                        <a:t>Hope,Ontario</a:t>
                      </a:r>
                      <a:endParaRPr lang="pt-BR" sz="1400" dirty="0"/>
                    </a:p>
                  </a:txBody>
                  <a:tcPr/>
                </a:tc>
                <a:tc>
                  <a:txBody>
                    <a:bodyPr/>
                    <a:lstStyle/>
                    <a:p>
                      <a:pPr algn="r"/>
                      <a:r>
                        <a:rPr lang="pt-BR" sz="1400" dirty="0"/>
                        <a:t>9.200</a:t>
                      </a:r>
                    </a:p>
                  </a:txBody>
                  <a:tcPr/>
                </a:tc>
                <a:extLst>
                  <a:ext uri="{0D108BD9-81ED-4DB2-BD59-A6C34878D82A}">
                    <a16:rowId xmlns:a16="http://schemas.microsoft.com/office/drawing/2014/main" val="4151648601"/>
                  </a:ext>
                </a:extLst>
              </a:tr>
              <a:tr h="370840">
                <a:tc>
                  <a:txBody>
                    <a:bodyPr/>
                    <a:lstStyle/>
                    <a:p>
                      <a:r>
                        <a:rPr lang="pt-BR" dirty="0"/>
                        <a:t>China</a:t>
                      </a:r>
                    </a:p>
                  </a:txBody>
                  <a:tcPr/>
                </a:tc>
                <a:tc>
                  <a:txBody>
                    <a:bodyPr/>
                    <a:lstStyle/>
                    <a:p>
                      <a:r>
                        <a:rPr lang="pt-BR" sz="1200" dirty="0"/>
                        <a:t>CNNC</a:t>
                      </a:r>
                    </a:p>
                  </a:txBody>
                  <a:tcPr/>
                </a:tc>
                <a:tc>
                  <a:txBody>
                    <a:bodyPr/>
                    <a:lstStyle/>
                    <a:p>
                      <a:r>
                        <a:rPr lang="pt-BR" sz="1400" dirty="0" err="1"/>
                        <a:t>Lanzhou</a:t>
                      </a:r>
                      <a:endParaRPr lang="pt-BR" sz="1400" dirty="0"/>
                    </a:p>
                  </a:txBody>
                  <a:tcPr/>
                </a:tc>
                <a:tc>
                  <a:txBody>
                    <a:bodyPr/>
                    <a:lstStyle/>
                    <a:p>
                      <a:pPr algn="r"/>
                      <a:r>
                        <a:rPr lang="pt-BR" sz="1400" dirty="0"/>
                        <a:t>3.000</a:t>
                      </a:r>
                    </a:p>
                  </a:txBody>
                  <a:tcPr/>
                </a:tc>
                <a:extLst>
                  <a:ext uri="{0D108BD9-81ED-4DB2-BD59-A6C34878D82A}">
                    <a16:rowId xmlns:a16="http://schemas.microsoft.com/office/drawing/2014/main" val="2273196715"/>
                  </a:ext>
                </a:extLst>
              </a:tr>
              <a:tr h="370840">
                <a:tc>
                  <a:txBody>
                    <a:bodyPr/>
                    <a:lstStyle/>
                    <a:p>
                      <a:r>
                        <a:rPr lang="pt-BR" dirty="0"/>
                        <a:t>França</a:t>
                      </a:r>
                    </a:p>
                  </a:txBody>
                  <a:tcPr/>
                </a:tc>
                <a:tc>
                  <a:txBody>
                    <a:bodyPr/>
                    <a:lstStyle/>
                    <a:p>
                      <a:r>
                        <a:rPr lang="pt-BR" sz="1200" dirty="0"/>
                        <a:t>AREVA NC</a:t>
                      </a:r>
                    </a:p>
                  </a:txBody>
                  <a:tcPr/>
                </a:tc>
                <a:tc>
                  <a:txBody>
                    <a:bodyPr/>
                    <a:lstStyle/>
                    <a:p>
                      <a:r>
                        <a:rPr lang="pt-BR" sz="1400" dirty="0" err="1"/>
                        <a:t>Pierrelatte</a:t>
                      </a:r>
                      <a:endParaRPr lang="pt-BR" sz="1400" dirty="0"/>
                    </a:p>
                  </a:txBody>
                  <a:tcPr/>
                </a:tc>
                <a:tc>
                  <a:txBody>
                    <a:bodyPr/>
                    <a:lstStyle/>
                    <a:p>
                      <a:pPr algn="r"/>
                      <a:r>
                        <a:rPr lang="pt-BR" sz="1400" dirty="0"/>
                        <a:t>14.000</a:t>
                      </a:r>
                    </a:p>
                  </a:txBody>
                  <a:tcPr/>
                </a:tc>
                <a:extLst>
                  <a:ext uri="{0D108BD9-81ED-4DB2-BD59-A6C34878D82A}">
                    <a16:rowId xmlns:a16="http://schemas.microsoft.com/office/drawing/2014/main" val="2509478391"/>
                  </a:ext>
                </a:extLst>
              </a:tr>
              <a:tr h="370840">
                <a:tc>
                  <a:txBody>
                    <a:bodyPr/>
                    <a:lstStyle/>
                    <a:p>
                      <a:endParaRPr lang="pt-BR" dirty="0"/>
                    </a:p>
                  </a:txBody>
                  <a:tcPr/>
                </a:tc>
                <a:tc>
                  <a:txBody>
                    <a:bodyPr/>
                    <a:lstStyle/>
                    <a:p>
                      <a:r>
                        <a:rPr lang="pt-BR" sz="1200" dirty="0"/>
                        <a:t>AREVA NC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dirty="0" err="1"/>
                        <a:t>Pierrelatte</a:t>
                      </a:r>
                      <a:r>
                        <a:rPr lang="pt-BR" sz="1400" dirty="0"/>
                        <a:t> TU5</a:t>
                      </a:r>
                    </a:p>
                  </a:txBody>
                  <a:tcPr/>
                </a:tc>
                <a:tc>
                  <a:txBody>
                    <a:bodyPr/>
                    <a:lstStyle/>
                    <a:p>
                      <a:pPr algn="r"/>
                      <a:r>
                        <a:rPr lang="pt-BR" sz="1400" dirty="0"/>
                        <a:t>350</a:t>
                      </a:r>
                    </a:p>
                  </a:txBody>
                  <a:tcPr/>
                </a:tc>
                <a:extLst>
                  <a:ext uri="{0D108BD9-81ED-4DB2-BD59-A6C34878D82A}">
                    <a16:rowId xmlns:a16="http://schemas.microsoft.com/office/drawing/2014/main" val="289727127"/>
                  </a:ext>
                </a:extLst>
              </a:tr>
              <a:tr h="370840">
                <a:tc>
                  <a:txBody>
                    <a:bodyPr/>
                    <a:lstStyle/>
                    <a:p>
                      <a:r>
                        <a:rPr lang="pt-BR" dirty="0"/>
                        <a:t>Irã</a:t>
                      </a:r>
                    </a:p>
                  </a:txBody>
                  <a:tcPr/>
                </a:tc>
                <a:tc>
                  <a:txBody>
                    <a:bodyPr/>
                    <a:lstStyle/>
                    <a:p>
                      <a:r>
                        <a:rPr lang="pt-BR" sz="1200" dirty="0"/>
                        <a:t>AEOI</a:t>
                      </a:r>
                    </a:p>
                  </a:txBody>
                  <a:tcPr/>
                </a:tc>
                <a:tc>
                  <a:txBody>
                    <a:bodyPr/>
                    <a:lstStyle/>
                    <a:p>
                      <a:r>
                        <a:rPr lang="pt-BR" sz="1400" dirty="0" err="1"/>
                        <a:t>Isfahan</a:t>
                      </a:r>
                      <a:endParaRPr lang="pt-BR" sz="1400" dirty="0"/>
                    </a:p>
                  </a:txBody>
                  <a:tcPr/>
                </a:tc>
                <a:tc>
                  <a:txBody>
                    <a:bodyPr/>
                    <a:lstStyle/>
                    <a:p>
                      <a:pPr algn="r"/>
                      <a:r>
                        <a:rPr lang="pt-BR" sz="1400" dirty="0"/>
                        <a:t>193</a:t>
                      </a:r>
                    </a:p>
                  </a:txBody>
                  <a:tcPr/>
                </a:tc>
                <a:extLst>
                  <a:ext uri="{0D108BD9-81ED-4DB2-BD59-A6C34878D82A}">
                    <a16:rowId xmlns:a16="http://schemas.microsoft.com/office/drawing/2014/main" val="3653827577"/>
                  </a:ext>
                </a:extLst>
              </a:tr>
              <a:tr h="370840">
                <a:tc>
                  <a:txBody>
                    <a:bodyPr/>
                    <a:lstStyle/>
                    <a:p>
                      <a:r>
                        <a:rPr lang="pt-BR" dirty="0"/>
                        <a:t>Rússia</a:t>
                      </a:r>
                    </a:p>
                  </a:txBody>
                  <a:tcPr/>
                </a:tc>
                <a:tc>
                  <a:txBody>
                    <a:bodyPr/>
                    <a:lstStyle/>
                    <a:p>
                      <a:r>
                        <a:rPr lang="pt-BR" sz="1200" dirty="0"/>
                        <a:t>ROSATOM</a:t>
                      </a:r>
                    </a:p>
                  </a:txBody>
                  <a:tcPr/>
                </a:tc>
                <a:tc>
                  <a:txBody>
                    <a:bodyPr/>
                    <a:lstStyle/>
                    <a:p>
                      <a:r>
                        <a:rPr lang="pt-BR" sz="1400" dirty="0" err="1"/>
                        <a:t>ChMP</a:t>
                      </a:r>
                      <a:r>
                        <a:rPr lang="pt-BR" sz="1400" dirty="0"/>
                        <a:t> /</a:t>
                      </a:r>
                      <a:r>
                        <a:rPr lang="pt-BR" sz="1400" dirty="0" err="1"/>
                        <a:t>SGChE</a:t>
                      </a:r>
                      <a:r>
                        <a:rPr lang="pt-BR" sz="1400" dirty="0"/>
                        <a:t>/AECC</a:t>
                      </a:r>
                    </a:p>
                  </a:txBody>
                  <a:tcPr/>
                </a:tc>
                <a:tc>
                  <a:txBody>
                    <a:bodyPr/>
                    <a:lstStyle/>
                    <a:p>
                      <a:pPr algn="r"/>
                      <a:r>
                        <a:rPr lang="pt-BR" sz="1400" dirty="0"/>
                        <a:t>4.000/10.000/20.000</a:t>
                      </a:r>
                    </a:p>
                  </a:txBody>
                  <a:tcPr/>
                </a:tc>
                <a:extLst>
                  <a:ext uri="{0D108BD9-81ED-4DB2-BD59-A6C34878D82A}">
                    <a16:rowId xmlns:a16="http://schemas.microsoft.com/office/drawing/2014/main" val="3543560456"/>
                  </a:ext>
                </a:extLst>
              </a:tr>
              <a:tr h="370840">
                <a:tc>
                  <a:txBody>
                    <a:bodyPr/>
                    <a:lstStyle/>
                    <a:p>
                      <a:r>
                        <a:rPr lang="pt-BR" dirty="0"/>
                        <a:t>Reino Unido</a:t>
                      </a:r>
                    </a:p>
                  </a:txBody>
                  <a:tcPr/>
                </a:tc>
                <a:tc>
                  <a:txBody>
                    <a:bodyPr/>
                    <a:lstStyle/>
                    <a:p>
                      <a:r>
                        <a:rPr lang="pt-BR" sz="1200" dirty="0"/>
                        <a:t>SPRINGFIELDS  FUELS LTD (W)</a:t>
                      </a:r>
                    </a:p>
                  </a:txBody>
                  <a:tcPr/>
                </a:tc>
                <a:tc>
                  <a:txBody>
                    <a:bodyPr/>
                    <a:lstStyle/>
                    <a:p>
                      <a:r>
                        <a:rPr lang="pt-BR" sz="1400" dirty="0" err="1"/>
                        <a:t>Springfields,Lancashire</a:t>
                      </a:r>
                      <a:endParaRPr lang="pt-BR" sz="1400" dirty="0"/>
                    </a:p>
                  </a:txBody>
                  <a:tcPr/>
                </a:tc>
                <a:tc>
                  <a:txBody>
                    <a:bodyPr/>
                    <a:lstStyle/>
                    <a:p>
                      <a:pPr algn="r"/>
                      <a:r>
                        <a:rPr lang="pt-BR" sz="1400" dirty="0"/>
                        <a:t>6.000</a:t>
                      </a:r>
                    </a:p>
                  </a:txBody>
                  <a:tcPr/>
                </a:tc>
                <a:extLst>
                  <a:ext uri="{0D108BD9-81ED-4DB2-BD59-A6C34878D82A}">
                    <a16:rowId xmlns:a16="http://schemas.microsoft.com/office/drawing/2014/main" val="2157770608"/>
                  </a:ext>
                </a:extLst>
              </a:tr>
              <a:tr h="370840">
                <a:tc>
                  <a:txBody>
                    <a:bodyPr/>
                    <a:lstStyle/>
                    <a:p>
                      <a:r>
                        <a:rPr lang="pt-BR" dirty="0"/>
                        <a:t>USA</a:t>
                      </a:r>
                    </a:p>
                  </a:txBody>
                  <a:tcPr/>
                </a:tc>
                <a:tc>
                  <a:txBody>
                    <a:bodyPr/>
                    <a:lstStyle/>
                    <a:p>
                      <a:r>
                        <a:rPr lang="pt-BR" sz="1200" dirty="0"/>
                        <a:t>CONVERYDYN (50%HI+50%GA)</a:t>
                      </a:r>
                    </a:p>
                  </a:txBody>
                  <a:tcPr/>
                </a:tc>
                <a:tc>
                  <a:txBody>
                    <a:bodyPr/>
                    <a:lstStyle/>
                    <a:p>
                      <a:r>
                        <a:rPr lang="pt-BR" sz="1400" dirty="0" err="1"/>
                        <a:t>Metropolis,Illinois</a:t>
                      </a:r>
                      <a:endParaRPr lang="pt-BR" sz="1400" dirty="0"/>
                    </a:p>
                  </a:txBody>
                  <a:tcPr/>
                </a:tc>
                <a:tc>
                  <a:txBody>
                    <a:bodyPr/>
                    <a:lstStyle/>
                    <a:p>
                      <a:pPr algn="r"/>
                      <a:r>
                        <a:rPr lang="pt-BR" sz="1400" dirty="0"/>
                        <a:t>15.000</a:t>
                      </a:r>
                    </a:p>
                  </a:txBody>
                  <a:tcPr/>
                </a:tc>
                <a:extLst>
                  <a:ext uri="{0D108BD9-81ED-4DB2-BD59-A6C34878D82A}">
                    <a16:rowId xmlns:a16="http://schemas.microsoft.com/office/drawing/2014/main" val="1425743681"/>
                  </a:ext>
                </a:extLst>
              </a:tr>
              <a:tr h="370840">
                <a:tc>
                  <a:txBody>
                    <a:bodyPr/>
                    <a:lstStyle/>
                    <a:p>
                      <a:r>
                        <a:rPr lang="pt-BR" dirty="0"/>
                        <a:t>Total</a:t>
                      </a:r>
                    </a:p>
                  </a:txBody>
                  <a:tcPr/>
                </a:tc>
                <a:tc>
                  <a:txBody>
                    <a:bodyPr/>
                    <a:lstStyle/>
                    <a:p>
                      <a:endParaRPr lang="pt-BR" sz="1400" dirty="0"/>
                    </a:p>
                  </a:txBody>
                  <a:tcPr/>
                </a:tc>
                <a:tc>
                  <a:txBody>
                    <a:bodyPr/>
                    <a:lstStyle/>
                    <a:p>
                      <a:endParaRPr lang="pt-BR" sz="1400"/>
                    </a:p>
                  </a:txBody>
                  <a:tcPr/>
                </a:tc>
                <a:tc>
                  <a:txBody>
                    <a:bodyPr/>
                    <a:lstStyle/>
                    <a:p>
                      <a:pPr algn="r"/>
                      <a:r>
                        <a:rPr lang="pt-BR" sz="1400" b="1" dirty="0"/>
                        <a:t>81.807</a:t>
                      </a:r>
                    </a:p>
                  </a:txBody>
                  <a:tcPr/>
                </a:tc>
                <a:extLst>
                  <a:ext uri="{0D108BD9-81ED-4DB2-BD59-A6C34878D82A}">
                    <a16:rowId xmlns:a16="http://schemas.microsoft.com/office/drawing/2014/main" val="3289637363"/>
                  </a:ext>
                </a:extLst>
              </a:tr>
            </a:tbl>
          </a:graphicData>
        </a:graphic>
      </p:graphicFrame>
    </p:spTree>
    <p:extLst>
      <p:ext uri="{BB962C8B-B14F-4D97-AF65-F5344CB8AC3E}">
        <p14:creationId xmlns:p14="http://schemas.microsoft.com/office/powerpoint/2010/main" val="2746989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7E8E69AB-841A-41CA-BB1D-3B1D1CB1871E}"/>
              </a:ext>
            </a:extLst>
          </p:cNvPr>
          <p:cNvGrpSpPr/>
          <p:nvPr/>
        </p:nvGrpSpPr>
        <p:grpSpPr>
          <a:xfrm>
            <a:off x="2011426" y="43336"/>
            <a:ext cx="8931475" cy="6474733"/>
            <a:chOff x="2011426" y="43336"/>
            <a:chExt cx="8931475" cy="6474733"/>
          </a:xfrm>
        </p:grpSpPr>
        <p:sp>
          <p:nvSpPr>
            <p:cNvPr id="28" name="Retângulo 27">
              <a:extLst>
                <a:ext uri="{FF2B5EF4-FFF2-40B4-BE49-F238E27FC236}">
                  <a16:creationId xmlns:a16="http://schemas.microsoft.com/office/drawing/2014/main" id="{48901150-025D-4831-A366-58C9D466BBCC}"/>
                </a:ext>
              </a:extLst>
            </p:cNvPr>
            <p:cNvSpPr/>
            <p:nvPr/>
          </p:nvSpPr>
          <p:spPr>
            <a:xfrm rot="5400000">
              <a:off x="6756374" y="4202913"/>
              <a:ext cx="83844" cy="39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
          <p:nvSpPr>
            <p:cNvPr id="27" name="Retângulo 26">
              <a:extLst>
                <a:ext uri="{FF2B5EF4-FFF2-40B4-BE49-F238E27FC236}">
                  <a16:creationId xmlns:a16="http://schemas.microsoft.com/office/drawing/2014/main" id="{555A455D-EAED-4866-B03A-DDA162DB744F}"/>
                </a:ext>
              </a:extLst>
            </p:cNvPr>
            <p:cNvSpPr/>
            <p:nvPr/>
          </p:nvSpPr>
          <p:spPr>
            <a:xfrm>
              <a:off x="4088843" y="4040274"/>
              <a:ext cx="78586" cy="22160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50800" dist="50800" dir="5400000" algn="ctr" rotWithShape="0">
                    <a:schemeClr val="bg1"/>
                  </a:outerShdw>
                </a:effectLst>
              </a:endParaRPr>
            </a:p>
          </p:txBody>
        </p:sp>
        <p:sp>
          <p:nvSpPr>
            <p:cNvPr id="26" name="Retângulo 25">
              <a:extLst>
                <a:ext uri="{FF2B5EF4-FFF2-40B4-BE49-F238E27FC236}">
                  <a16:creationId xmlns:a16="http://schemas.microsoft.com/office/drawing/2014/main" id="{872EAE42-074D-4628-AE2B-256A6A544099}"/>
                </a:ext>
              </a:extLst>
            </p:cNvPr>
            <p:cNvSpPr/>
            <p:nvPr/>
          </p:nvSpPr>
          <p:spPr>
            <a:xfrm>
              <a:off x="2727938" y="3120387"/>
              <a:ext cx="72000" cy="9664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
          <p:nvSpPr>
            <p:cNvPr id="24" name="Retângulo 23">
              <a:extLst>
                <a:ext uri="{FF2B5EF4-FFF2-40B4-BE49-F238E27FC236}">
                  <a16:creationId xmlns:a16="http://schemas.microsoft.com/office/drawing/2014/main" id="{5DB8740D-8EF9-4C47-BDA0-79742EFDCFBF}"/>
                </a:ext>
              </a:extLst>
            </p:cNvPr>
            <p:cNvSpPr/>
            <p:nvPr/>
          </p:nvSpPr>
          <p:spPr>
            <a:xfrm>
              <a:off x="5457242" y="3125927"/>
              <a:ext cx="72000" cy="9664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50800" dist="50800" dir="5400000" algn="ctr" rotWithShape="0">
                    <a:schemeClr val="bg1"/>
                  </a:outerShdw>
                </a:effectLst>
              </a:endParaRPr>
            </a:p>
          </p:txBody>
        </p:sp>
        <p:sp>
          <p:nvSpPr>
            <p:cNvPr id="22" name="Retângulo 21">
              <a:extLst>
                <a:ext uri="{FF2B5EF4-FFF2-40B4-BE49-F238E27FC236}">
                  <a16:creationId xmlns:a16="http://schemas.microsoft.com/office/drawing/2014/main" id="{95F7A804-FC7B-45B9-BF81-AB9CD1DD4143}"/>
                </a:ext>
              </a:extLst>
            </p:cNvPr>
            <p:cNvSpPr/>
            <p:nvPr/>
          </p:nvSpPr>
          <p:spPr>
            <a:xfrm>
              <a:off x="4080666" y="805149"/>
              <a:ext cx="72000" cy="23477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
          <p:nvSpPr>
            <p:cNvPr id="8" name="Forma Livre: Forma 7">
              <a:extLst>
                <a:ext uri="{FF2B5EF4-FFF2-40B4-BE49-F238E27FC236}">
                  <a16:creationId xmlns:a16="http://schemas.microsoft.com/office/drawing/2014/main" id="{0D005C52-E226-4DDF-89AF-B2FCF811CEF5}"/>
                </a:ext>
              </a:extLst>
            </p:cNvPr>
            <p:cNvSpPr/>
            <p:nvPr/>
          </p:nvSpPr>
          <p:spPr>
            <a:xfrm>
              <a:off x="3231251" y="43336"/>
              <a:ext cx="1962150" cy="715341"/>
            </a:xfrm>
            <a:custGeom>
              <a:avLst/>
              <a:gdLst>
                <a:gd name="connsiteX0" fmla="*/ 0 w 1962150"/>
                <a:gd name="connsiteY0" fmla="*/ 119226 h 715341"/>
                <a:gd name="connsiteX1" fmla="*/ 119226 w 1962150"/>
                <a:gd name="connsiteY1" fmla="*/ 0 h 715341"/>
                <a:gd name="connsiteX2" fmla="*/ 1842924 w 1962150"/>
                <a:gd name="connsiteY2" fmla="*/ 0 h 715341"/>
                <a:gd name="connsiteX3" fmla="*/ 1962150 w 1962150"/>
                <a:gd name="connsiteY3" fmla="*/ 119226 h 715341"/>
                <a:gd name="connsiteX4" fmla="*/ 1962150 w 1962150"/>
                <a:gd name="connsiteY4" fmla="*/ 596115 h 715341"/>
                <a:gd name="connsiteX5" fmla="*/ 1842924 w 1962150"/>
                <a:gd name="connsiteY5" fmla="*/ 715341 h 715341"/>
                <a:gd name="connsiteX6" fmla="*/ 119226 w 1962150"/>
                <a:gd name="connsiteY6" fmla="*/ 715341 h 715341"/>
                <a:gd name="connsiteX7" fmla="*/ 0 w 1962150"/>
                <a:gd name="connsiteY7" fmla="*/ 596115 h 715341"/>
                <a:gd name="connsiteX8" fmla="*/ 0 w 1962150"/>
                <a:gd name="connsiteY8" fmla="*/ 119226 h 71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15341">
                  <a:moveTo>
                    <a:pt x="0" y="119226"/>
                  </a:moveTo>
                  <a:cubicBezTo>
                    <a:pt x="0" y="53379"/>
                    <a:pt x="53379" y="0"/>
                    <a:pt x="119226" y="0"/>
                  </a:cubicBezTo>
                  <a:lnTo>
                    <a:pt x="1842924" y="0"/>
                  </a:lnTo>
                  <a:cubicBezTo>
                    <a:pt x="1908771" y="0"/>
                    <a:pt x="1962150" y="53379"/>
                    <a:pt x="1962150" y="119226"/>
                  </a:cubicBezTo>
                  <a:lnTo>
                    <a:pt x="1962150" y="596115"/>
                  </a:lnTo>
                  <a:cubicBezTo>
                    <a:pt x="1962150" y="661962"/>
                    <a:pt x="1908771" y="715341"/>
                    <a:pt x="1842924" y="715341"/>
                  </a:cubicBezTo>
                  <a:lnTo>
                    <a:pt x="119226" y="715341"/>
                  </a:lnTo>
                  <a:cubicBezTo>
                    <a:pt x="53379" y="715341"/>
                    <a:pt x="0" y="661962"/>
                    <a:pt x="0" y="596115"/>
                  </a:cubicBezTo>
                  <a:lnTo>
                    <a:pt x="0" y="119226"/>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690" tIns="99690" rIns="99690" bIns="99690" numCol="1" spcCol="1270" anchor="ctr" anchorCtr="0">
              <a:noAutofit/>
            </a:bodyPr>
            <a:lstStyle/>
            <a:p>
              <a:pPr algn="ctr" defTabSz="755650">
                <a:lnSpc>
                  <a:spcPct val="90000"/>
                </a:lnSpc>
                <a:spcBef>
                  <a:spcPct val="0"/>
                </a:spcBef>
                <a:spcAft>
                  <a:spcPct val="35000"/>
                </a:spcAft>
              </a:pPr>
              <a:r>
                <a:rPr lang="pt-BR" sz="1700" dirty="0">
                  <a:solidFill>
                    <a:schemeClr val="tx1"/>
                  </a:solidFill>
                </a:rPr>
                <a:t>Dissolução do </a:t>
              </a:r>
              <a:r>
                <a:rPr lang="pt-BR" sz="1700" dirty="0" err="1">
                  <a:solidFill>
                    <a:schemeClr val="tx1"/>
                  </a:solidFill>
                </a:rPr>
                <a:t>yellow</a:t>
              </a:r>
              <a:r>
                <a:rPr lang="pt-BR" sz="1700" dirty="0">
                  <a:solidFill>
                    <a:schemeClr val="tx1"/>
                  </a:solidFill>
                </a:rPr>
                <a:t> </a:t>
              </a:r>
              <a:r>
                <a:rPr lang="pt-BR" sz="1700" dirty="0" err="1">
                  <a:solidFill>
                    <a:schemeClr val="tx1"/>
                  </a:solidFill>
                </a:rPr>
                <a:t>cake</a:t>
              </a:r>
              <a:endParaRPr lang="pt-BR" sz="1700" dirty="0">
                <a:solidFill>
                  <a:schemeClr val="tx1"/>
                </a:solidFill>
              </a:endParaRPr>
            </a:p>
          </p:txBody>
        </p:sp>
        <p:sp>
          <p:nvSpPr>
            <p:cNvPr id="9" name="Forma Livre: Forma 8">
              <a:extLst>
                <a:ext uri="{FF2B5EF4-FFF2-40B4-BE49-F238E27FC236}">
                  <a16:creationId xmlns:a16="http://schemas.microsoft.com/office/drawing/2014/main" id="{62A1BD89-A733-4355-9497-E52ABEF3269A}"/>
                </a:ext>
              </a:extLst>
            </p:cNvPr>
            <p:cNvSpPr/>
            <p:nvPr/>
          </p:nvSpPr>
          <p:spPr>
            <a:xfrm>
              <a:off x="3230104" y="884430"/>
              <a:ext cx="1962150" cy="628435"/>
            </a:xfrm>
            <a:custGeom>
              <a:avLst/>
              <a:gdLst>
                <a:gd name="connsiteX0" fmla="*/ 0 w 1962150"/>
                <a:gd name="connsiteY0" fmla="*/ 104741 h 628435"/>
                <a:gd name="connsiteX1" fmla="*/ 104741 w 1962150"/>
                <a:gd name="connsiteY1" fmla="*/ 0 h 628435"/>
                <a:gd name="connsiteX2" fmla="*/ 1857409 w 1962150"/>
                <a:gd name="connsiteY2" fmla="*/ 0 h 628435"/>
                <a:gd name="connsiteX3" fmla="*/ 1962150 w 1962150"/>
                <a:gd name="connsiteY3" fmla="*/ 104741 h 628435"/>
                <a:gd name="connsiteX4" fmla="*/ 1962150 w 1962150"/>
                <a:gd name="connsiteY4" fmla="*/ 523694 h 628435"/>
                <a:gd name="connsiteX5" fmla="*/ 1857409 w 1962150"/>
                <a:gd name="connsiteY5" fmla="*/ 628435 h 628435"/>
                <a:gd name="connsiteX6" fmla="*/ 104741 w 1962150"/>
                <a:gd name="connsiteY6" fmla="*/ 628435 h 628435"/>
                <a:gd name="connsiteX7" fmla="*/ 0 w 1962150"/>
                <a:gd name="connsiteY7" fmla="*/ 523694 h 628435"/>
                <a:gd name="connsiteX8" fmla="*/ 0 w 1962150"/>
                <a:gd name="connsiteY8" fmla="*/ 104741 h 62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628435">
                  <a:moveTo>
                    <a:pt x="0" y="104741"/>
                  </a:moveTo>
                  <a:cubicBezTo>
                    <a:pt x="0" y="46894"/>
                    <a:pt x="46894" y="0"/>
                    <a:pt x="104741" y="0"/>
                  </a:cubicBezTo>
                  <a:lnTo>
                    <a:pt x="1857409" y="0"/>
                  </a:lnTo>
                  <a:cubicBezTo>
                    <a:pt x="1915256" y="0"/>
                    <a:pt x="1962150" y="46894"/>
                    <a:pt x="1962150" y="104741"/>
                  </a:cubicBezTo>
                  <a:lnTo>
                    <a:pt x="1962150" y="523694"/>
                  </a:lnTo>
                  <a:cubicBezTo>
                    <a:pt x="1962150" y="581541"/>
                    <a:pt x="1915256" y="628435"/>
                    <a:pt x="1857409" y="628435"/>
                  </a:cubicBezTo>
                  <a:lnTo>
                    <a:pt x="104741" y="628435"/>
                  </a:lnTo>
                  <a:cubicBezTo>
                    <a:pt x="46894" y="628435"/>
                    <a:pt x="0" y="581541"/>
                    <a:pt x="0" y="523694"/>
                  </a:cubicBezTo>
                  <a:lnTo>
                    <a:pt x="0" y="10474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5448" tIns="95448" rIns="95448" bIns="95448" numCol="1" spcCol="1270" anchor="ctr" anchorCtr="0">
              <a:noAutofit/>
            </a:bodyPr>
            <a:lstStyle/>
            <a:p>
              <a:pPr algn="ctr" defTabSz="755650">
                <a:lnSpc>
                  <a:spcPct val="90000"/>
                </a:lnSpc>
                <a:spcBef>
                  <a:spcPct val="0"/>
                </a:spcBef>
                <a:spcAft>
                  <a:spcPct val="35000"/>
                </a:spcAft>
              </a:pPr>
              <a:r>
                <a:rPr lang="pt-BR" sz="1700" dirty="0">
                  <a:solidFill>
                    <a:schemeClr val="tx1"/>
                  </a:solidFill>
                </a:rPr>
                <a:t>UO</a:t>
              </a:r>
              <a:r>
                <a:rPr lang="pt-BR" sz="1700" baseline="-25000" dirty="0">
                  <a:solidFill>
                    <a:schemeClr val="tx1"/>
                  </a:solidFill>
                </a:rPr>
                <a:t>2</a:t>
              </a:r>
              <a:r>
                <a:rPr lang="pt-BR" sz="1700" dirty="0">
                  <a:solidFill>
                    <a:schemeClr val="tx1"/>
                  </a:solidFill>
                </a:rPr>
                <a:t>(NO</a:t>
              </a:r>
              <a:r>
                <a:rPr lang="pt-BR" sz="1700" baseline="-25000" dirty="0">
                  <a:solidFill>
                    <a:schemeClr val="tx1"/>
                  </a:solidFill>
                </a:rPr>
                <a:t>3</a:t>
              </a:r>
              <a:r>
                <a:rPr lang="pt-BR" sz="1700" dirty="0">
                  <a:solidFill>
                    <a:schemeClr val="tx1"/>
                  </a:solidFill>
                </a:rPr>
                <a:t>)2.6H</a:t>
              </a:r>
              <a:r>
                <a:rPr lang="pt-BR" sz="1700" baseline="-25000" dirty="0">
                  <a:solidFill>
                    <a:schemeClr val="tx1"/>
                  </a:solidFill>
                </a:rPr>
                <a:t>2</a:t>
              </a:r>
              <a:r>
                <a:rPr lang="pt-BR" sz="1700" dirty="0">
                  <a:solidFill>
                    <a:schemeClr val="tx1"/>
                  </a:solidFill>
                </a:rPr>
                <a:t>O</a:t>
              </a:r>
            </a:p>
          </p:txBody>
        </p:sp>
        <p:sp>
          <p:nvSpPr>
            <p:cNvPr id="10" name="Forma Livre: Forma 9">
              <a:extLst>
                <a:ext uri="{FF2B5EF4-FFF2-40B4-BE49-F238E27FC236}">
                  <a16:creationId xmlns:a16="http://schemas.microsoft.com/office/drawing/2014/main" id="{364371B9-DC09-4134-9836-A357ECDF56CC}"/>
                </a:ext>
              </a:extLst>
            </p:cNvPr>
            <p:cNvSpPr/>
            <p:nvPr/>
          </p:nvSpPr>
          <p:spPr>
            <a:xfrm>
              <a:off x="3231251" y="1634911"/>
              <a:ext cx="1962150" cy="706312"/>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a:solidFill>
                    <a:schemeClr val="tx1"/>
                  </a:solidFill>
                </a:rPr>
                <a:t>Purificação por Extração Solvente</a:t>
              </a:r>
            </a:p>
          </p:txBody>
        </p:sp>
        <p:sp>
          <p:nvSpPr>
            <p:cNvPr id="12" name="CaixaDeTexto 11">
              <a:extLst>
                <a:ext uri="{FF2B5EF4-FFF2-40B4-BE49-F238E27FC236}">
                  <a16:creationId xmlns:a16="http://schemas.microsoft.com/office/drawing/2014/main" id="{8F152373-02CC-41F5-9E1B-B004F3BFE1E1}"/>
                </a:ext>
              </a:extLst>
            </p:cNvPr>
            <p:cNvSpPr txBox="1"/>
            <p:nvPr/>
          </p:nvSpPr>
          <p:spPr>
            <a:xfrm>
              <a:off x="5214283" y="1811055"/>
              <a:ext cx="3013967" cy="369332"/>
            </a:xfrm>
            <a:prstGeom prst="rect">
              <a:avLst/>
            </a:prstGeom>
            <a:noFill/>
          </p:spPr>
          <p:txBody>
            <a:bodyPr wrap="none" rtlCol="0">
              <a:spAutoFit/>
            </a:bodyPr>
            <a:lstStyle/>
            <a:p>
              <a:r>
                <a:rPr lang="pt-BR" dirty="0">
                  <a:solidFill>
                    <a:srgbClr val="C00000"/>
                  </a:solidFill>
                  <a:effectLst>
                    <a:outerShdw blurRad="50800" dist="50800" dir="5400000" algn="ctr" rotWithShape="0">
                      <a:schemeClr val="bg1"/>
                    </a:outerShdw>
                  </a:effectLst>
                </a:rPr>
                <a:t>Fosfato de </a:t>
              </a:r>
              <a:r>
                <a:rPr lang="pt-BR" dirty="0" err="1">
                  <a:solidFill>
                    <a:srgbClr val="C00000"/>
                  </a:solidFill>
                  <a:effectLst>
                    <a:outerShdw blurRad="50800" dist="50800" dir="5400000" algn="ctr" rotWithShape="0">
                      <a:schemeClr val="bg1"/>
                    </a:outerShdw>
                  </a:effectLst>
                </a:rPr>
                <a:t>tributila</a:t>
              </a:r>
              <a:r>
                <a:rPr lang="pt-BR" dirty="0">
                  <a:solidFill>
                    <a:srgbClr val="C00000"/>
                  </a:solidFill>
                  <a:effectLst>
                    <a:outerShdw blurRad="50800" dist="50800" dir="5400000" algn="ctr" rotWithShape="0">
                      <a:schemeClr val="bg1"/>
                    </a:outerShdw>
                  </a:effectLst>
                </a:rPr>
                <a:t>-TBP/</a:t>
              </a:r>
              <a:r>
                <a:rPr lang="pt-BR" dirty="0" err="1">
                  <a:solidFill>
                    <a:srgbClr val="C00000"/>
                  </a:solidFill>
                  <a:effectLst>
                    <a:outerShdw blurRad="50800" dist="50800" dir="5400000" algn="ctr" rotWithShape="0">
                      <a:schemeClr val="bg1"/>
                    </a:outerShdw>
                  </a:effectLst>
                </a:rPr>
                <a:t>varsol</a:t>
              </a:r>
              <a:endParaRPr lang="pt-BR" dirty="0">
                <a:solidFill>
                  <a:srgbClr val="C00000"/>
                </a:solidFill>
                <a:effectLst>
                  <a:outerShdw blurRad="50800" dist="50800" dir="5400000" algn="ctr" rotWithShape="0">
                    <a:schemeClr val="bg1"/>
                  </a:outerShdw>
                </a:effectLst>
              </a:endParaRPr>
            </a:p>
          </p:txBody>
        </p:sp>
        <p:sp>
          <p:nvSpPr>
            <p:cNvPr id="13" name="Forma Livre: Forma 12">
              <a:extLst>
                <a:ext uri="{FF2B5EF4-FFF2-40B4-BE49-F238E27FC236}">
                  <a16:creationId xmlns:a16="http://schemas.microsoft.com/office/drawing/2014/main" id="{E6289F82-EE15-4858-BC7C-D67597E3E276}"/>
                </a:ext>
              </a:extLst>
            </p:cNvPr>
            <p:cNvSpPr/>
            <p:nvPr/>
          </p:nvSpPr>
          <p:spPr>
            <a:xfrm>
              <a:off x="2011426" y="3258806"/>
              <a:ext cx="1647556" cy="628434"/>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err="1">
                  <a:solidFill>
                    <a:schemeClr val="tx1"/>
                  </a:solidFill>
                </a:rPr>
                <a:t>Desnitração</a:t>
              </a:r>
              <a:endParaRPr lang="pt-BR" sz="1700" dirty="0">
                <a:solidFill>
                  <a:schemeClr val="tx1"/>
                </a:solidFill>
              </a:endParaRPr>
            </a:p>
          </p:txBody>
        </p:sp>
        <p:sp>
          <p:nvSpPr>
            <p:cNvPr id="14" name="Forma Livre: Forma 13">
              <a:extLst>
                <a:ext uri="{FF2B5EF4-FFF2-40B4-BE49-F238E27FC236}">
                  <a16:creationId xmlns:a16="http://schemas.microsoft.com/office/drawing/2014/main" id="{D5EA6244-72F1-490C-A1D8-30971A389FC6}"/>
                </a:ext>
              </a:extLst>
            </p:cNvPr>
            <p:cNvSpPr/>
            <p:nvPr/>
          </p:nvSpPr>
          <p:spPr>
            <a:xfrm>
              <a:off x="3162873" y="5008484"/>
              <a:ext cx="1962150" cy="667374"/>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a:solidFill>
                    <a:schemeClr val="tx1"/>
                  </a:solidFill>
                </a:rPr>
                <a:t>Calcinação</a:t>
              </a:r>
            </a:p>
          </p:txBody>
        </p:sp>
        <p:sp>
          <p:nvSpPr>
            <p:cNvPr id="15" name="Forma Livre: Forma 14">
              <a:extLst>
                <a:ext uri="{FF2B5EF4-FFF2-40B4-BE49-F238E27FC236}">
                  <a16:creationId xmlns:a16="http://schemas.microsoft.com/office/drawing/2014/main" id="{47CA508C-E232-4F36-A5D3-FC830788CECA}"/>
                </a:ext>
              </a:extLst>
            </p:cNvPr>
            <p:cNvSpPr/>
            <p:nvPr/>
          </p:nvSpPr>
          <p:spPr>
            <a:xfrm>
              <a:off x="3357429" y="5798659"/>
              <a:ext cx="1620000" cy="706312"/>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a:solidFill>
                    <a:schemeClr val="tx1"/>
                  </a:solidFill>
                </a:rPr>
                <a:t>UO</a:t>
              </a:r>
              <a:r>
                <a:rPr lang="pt-BR" sz="1700" baseline="-25000" dirty="0">
                  <a:solidFill>
                    <a:schemeClr val="tx1"/>
                  </a:solidFill>
                </a:rPr>
                <a:t>3</a:t>
              </a:r>
            </a:p>
          </p:txBody>
        </p:sp>
        <p:sp>
          <p:nvSpPr>
            <p:cNvPr id="16" name="Forma Livre: Forma 15">
              <a:extLst>
                <a:ext uri="{FF2B5EF4-FFF2-40B4-BE49-F238E27FC236}">
                  <a16:creationId xmlns:a16="http://schemas.microsoft.com/office/drawing/2014/main" id="{1676EF65-9245-4194-83F9-9019EBF6C462}"/>
                </a:ext>
              </a:extLst>
            </p:cNvPr>
            <p:cNvSpPr/>
            <p:nvPr/>
          </p:nvSpPr>
          <p:spPr>
            <a:xfrm>
              <a:off x="3230104" y="2432753"/>
              <a:ext cx="1962150" cy="628435"/>
            </a:xfrm>
            <a:custGeom>
              <a:avLst/>
              <a:gdLst>
                <a:gd name="connsiteX0" fmla="*/ 0 w 1962150"/>
                <a:gd name="connsiteY0" fmla="*/ 104741 h 628435"/>
                <a:gd name="connsiteX1" fmla="*/ 104741 w 1962150"/>
                <a:gd name="connsiteY1" fmla="*/ 0 h 628435"/>
                <a:gd name="connsiteX2" fmla="*/ 1857409 w 1962150"/>
                <a:gd name="connsiteY2" fmla="*/ 0 h 628435"/>
                <a:gd name="connsiteX3" fmla="*/ 1962150 w 1962150"/>
                <a:gd name="connsiteY3" fmla="*/ 104741 h 628435"/>
                <a:gd name="connsiteX4" fmla="*/ 1962150 w 1962150"/>
                <a:gd name="connsiteY4" fmla="*/ 523694 h 628435"/>
                <a:gd name="connsiteX5" fmla="*/ 1857409 w 1962150"/>
                <a:gd name="connsiteY5" fmla="*/ 628435 h 628435"/>
                <a:gd name="connsiteX6" fmla="*/ 104741 w 1962150"/>
                <a:gd name="connsiteY6" fmla="*/ 628435 h 628435"/>
                <a:gd name="connsiteX7" fmla="*/ 0 w 1962150"/>
                <a:gd name="connsiteY7" fmla="*/ 523694 h 628435"/>
                <a:gd name="connsiteX8" fmla="*/ 0 w 1962150"/>
                <a:gd name="connsiteY8" fmla="*/ 104741 h 62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628435">
                  <a:moveTo>
                    <a:pt x="0" y="104741"/>
                  </a:moveTo>
                  <a:cubicBezTo>
                    <a:pt x="0" y="46894"/>
                    <a:pt x="46894" y="0"/>
                    <a:pt x="104741" y="0"/>
                  </a:cubicBezTo>
                  <a:lnTo>
                    <a:pt x="1857409" y="0"/>
                  </a:lnTo>
                  <a:cubicBezTo>
                    <a:pt x="1915256" y="0"/>
                    <a:pt x="1962150" y="46894"/>
                    <a:pt x="1962150" y="104741"/>
                  </a:cubicBezTo>
                  <a:lnTo>
                    <a:pt x="1962150" y="523694"/>
                  </a:lnTo>
                  <a:cubicBezTo>
                    <a:pt x="1962150" y="581541"/>
                    <a:pt x="1915256" y="628435"/>
                    <a:pt x="1857409" y="628435"/>
                  </a:cubicBezTo>
                  <a:lnTo>
                    <a:pt x="104741" y="628435"/>
                  </a:lnTo>
                  <a:cubicBezTo>
                    <a:pt x="46894" y="628435"/>
                    <a:pt x="0" y="581541"/>
                    <a:pt x="0" y="523694"/>
                  </a:cubicBezTo>
                  <a:lnTo>
                    <a:pt x="0" y="10474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5448" tIns="95448" rIns="95448" bIns="95448" numCol="1" spcCol="1270" anchor="ctr" anchorCtr="0">
              <a:noAutofit/>
            </a:bodyPr>
            <a:lstStyle/>
            <a:p>
              <a:pPr algn="ctr" defTabSz="755650">
                <a:lnSpc>
                  <a:spcPct val="90000"/>
                </a:lnSpc>
                <a:spcBef>
                  <a:spcPct val="0"/>
                </a:spcBef>
                <a:spcAft>
                  <a:spcPct val="35000"/>
                </a:spcAft>
              </a:pPr>
              <a:r>
                <a:rPr lang="pt-BR" sz="1700" dirty="0">
                  <a:solidFill>
                    <a:schemeClr val="tx1"/>
                  </a:solidFill>
                </a:rPr>
                <a:t>UO</a:t>
              </a:r>
              <a:r>
                <a:rPr lang="pt-BR" sz="1700" baseline="-25000" dirty="0">
                  <a:solidFill>
                    <a:schemeClr val="tx1"/>
                  </a:solidFill>
                </a:rPr>
                <a:t>2</a:t>
              </a:r>
              <a:r>
                <a:rPr lang="pt-BR" sz="1700" dirty="0">
                  <a:solidFill>
                    <a:schemeClr val="tx1"/>
                  </a:solidFill>
                </a:rPr>
                <a:t>(NO</a:t>
              </a:r>
              <a:r>
                <a:rPr lang="pt-BR" sz="1700" baseline="-25000" dirty="0">
                  <a:solidFill>
                    <a:schemeClr val="tx1"/>
                  </a:solidFill>
                </a:rPr>
                <a:t>3</a:t>
              </a:r>
              <a:r>
                <a:rPr lang="pt-BR" sz="1700" dirty="0">
                  <a:solidFill>
                    <a:schemeClr val="tx1"/>
                  </a:solidFill>
                </a:rPr>
                <a:t>)2puro</a:t>
              </a:r>
            </a:p>
          </p:txBody>
        </p:sp>
        <p:sp>
          <p:nvSpPr>
            <p:cNvPr id="18" name="Forma Livre: Forma 17">
              <a:extLst>
                <a:ext uri="{FF2B5EF4-FFF2-40B4-BE49-F238E27FC236}">
                  <a16:creationId xmlns:a16="http://schemas.microsoft.com/office/drawing/2014/main" id="{23D607F3-DC9F-43A3-A769-9FBBF8B1130C}"/>
                </a:ext>
              </a:extLst>
            </p:cNvPr>
            <p:cNvSpPr/>
            <p:nvPr/>
          </p:nvSpPr>
          <p:spPr>
            <a:xfrm>
              <a:off x="3162873" y="4174296"/>
              <a:ext cx="1962150" cy="706312"/>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a:solidFill>
                    <a:schemeClr val="tx1"/>
                  </a:solidFill>
                </a:rPr>
                <a:t>DUA</a:t>
              </a:r>
            </a:p>
          </p:txBody>
        </p:sp>
        <p:sp>
          <p:nvSpPr>
            <p:cNvPr id="19" name="Forma Livre: Forma 18">
              <a:extLst>
                <a:ext uri="{FF2B5EF4-FFF2-40B4-BE49-F238E27FC236}">
                  <a16:creationId xmlns:a16="http://schemas.microsoft.com/office/drawing/2014/main" id="{25D6B626-3CC7-4703-8235-2F98F8996576}"/>
                </a:ext>
              </a:extLst>
            </p:cNvPr>
            <p:cNvSpPr/>
            <p:nvPr/>
          </p:nvSpPr>
          <p:spPr>
            <a:xfrm>
              <a:off x="4592572" y="3270041"/>
              <a:ext cx="1962150" cy="628435"/>
            </a:xfrm>
            <a:custGeom>
              <a:avLst/>
              <a:gdLst>
                <a:gd name="connsiteX0" fmla="*/ 0 w 1962150"/>
                <a:gd name="connsiteY0" fmla="*/ 104741 h 628435"/>
                <a:gd name="connsiteX1" fmla="*/ 104741 w 1962150"/>
                <a:gd name="connsiteY1" fmla="*/ 0 h 628435"/>
                <a:gd name="connsiteX2" fmla="*/ 1857409 w 1962150"/>
                <a:gd name="connsiteY2" fmla="*/ 0 h 628435"/>
                <a:gd name="connsiteX3" fmla="*/ 1962150 w 1962150"/>
                <a:gd name="connsiteY3" fmla="*/ 104741 h 628435"/>
                <a:gd name="connsiteX4" fmla="*/ 1962150 w 1962150"/>
                <a:gd name="connsiteY4" fmla="*/ 523694 h 628435"/>
                <a:gd name="connsiteX5" fmla="*/ 1857409 w 1962150"/>
                <a:gd name="connsiteY5" fmla="*/ 628435 h 628435"/>
                <a:gd name="connsiteX6" fmla="*/ 104741 w 1962150"/>
                <a:gd name="connsiteY6" fmla="*/ 628435 h 628435"/>
                <a:gd name="connsiteX7" fmla="*/ 0 w 1962150"/>
                <a:gd name="connsiteY7" fmla="*/ 523694 h 628435"/>
                <a:gd name="connsiteX8" fmla="*/ 0 w 1962150"/>
                <a:gd name="connsiteY8" fmla="*/ 104741 h 62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628435">
                  <a:moveTo>
                    <a:pt x="0" y="104741"/>
                  </a:moveTo>
                  <a:cubicBezTo>
                    <a:pt x="0" y="46894"/>
                    <a:pt x="46894" y="0"/>
                    <a:pt x="104741" y="0"/>
                  </a:cubicBezTo>
                  <a:lnTo>
                    <a:pt x="1857409" y="0"/>
                  </a:lnTo>
                  <a:cubicBezTo>
                    <a:pt x="1915256" y="0"/>
                    <a:pt x="1962150" y="46894"/>
                    <a:pt x="1962150" y="104741"/>
                  </a:cubicBezTo>
                  <a:lnTo>
                    <a:pt x="1962150" y="523694"/>
                  </a:lnTo>
                  <a:cubicBezTo>
                    <a:pt x="1962150" y="581541"/>
                    <a:pt x="1915256" y="628435"/>
                    <a:pt x="1857409" y="628435"/>
                  </a:cubicBezTo>
                  <a:lnTo>
                    <a:pt x="104741" y="628435"/>
                  </a:lnTo>
                  <a:cubicBezTo>
                    <a:pt x="46894" y="628435"/>
                    <a:pt x="0" y="581541"/>
                    <a:pt x="0" y="523694"/>
                  </a:cubicBezTo>
                  <a:lnTo>
                    <a:pt x="0" y="10474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5448" tIns="95448" rIns="95448" bIns="95448" numCol="1" spcCol="1270" anchor="ctr" anchorCtr="0">
              <a:noAutofit/>
            </a:bodyPr>
            <a:lstStyle/>
            <a:p>
              <a:pPr algn="ctr" defTabSz="755650">
                <a:lnSpc>
                  <a:spcPct val="90000"/>
                </a:lnSpc>
                <a:spcBef>
                  <a:spcPct val="0"/>
                </a:spcBef>
                <a:spcAft>
                  <a:spcPct val="35000"/>
                </a:spcAft>
              </a:pPr>
              <a:r>
                <a:rPr lang="pt-BR" sz="1700" dirty="0">
                  <a:solidFill>
                    <a:schemeClr val="tx1"/>
                  </a:solidFill>
                </a:rPr>
                <a:t>UO2(NO3)2puro</a:t>
              </a:r>
            </a:p>
          </p:txBody>
        </p:sp>
        <p:sp>
          <p:nvSpPr>
            <p:cNvPr id="23" name="Retângulo 22">
              <a:extLst>
                <a:ext uri="{FF2B5EF4-FFF2-40B4-BE49-F238E27FC236}">
                  <a16:creationId xmlns:a16="http://schemas.microsoft.com/office/drawing/2014/main" id="{67FBB9B6-2A64-46F7-B8B7-703A7C4E3402}"/>
                </a:ext>
              </a:extLst>
            </p:cNvPr>
            <p:cNvSpPr/>
            <p:nvPr/>
          </p:nvSpPr>
          <p:spPr>
            <a:xfrm rot="5400000">
              <a:off x="4094740" y="1761116"/>
              <a:ext cx="75232" cy="27937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
          <p:nvSpPr>
            <p:cNvPr id="25" name="Retângulo 24">
              <a:extLst>
                <a:ext uri="{FF2B5EF4-FFF2-40B4-BE49-F238E27FC236}">
                  <a16:creationId xmlns:a16="http://schemas.microsoft.com/office/drawing/2014/main" id="{F8544AA4-F08E-4B7D-8CE6-E65E066841AD}"/>
                </a:ext>
              </a:extLst>
            </p:cNvPr>
            <p:cNvSpPr/>
            <p:nvPr/>
          </p:nvSpPr>
          <p:spPr>
            <a:xfrm rot="5400000">
              <a:off x="4112465" y="2699448"/>
              <a:ext cx="80405" cy="2705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50800" dist="50800" dir="5400000" algn="ctr" rotWithShape="0">
                    <a:schemeClr val="bg1"/>
                  </a:outerShdw>
                </a:effectLst>
              </a:endParaRPr>
            </a:p>
          </p:txBody>
        </p:sp>
        <p:sp>
          <p:nvSpPr>
            <p:cNvPr id="29" name="Forma Livre: Forma 28">
              <a:extLst>
                <a:ext uri="{FF2B5EF4-FFF2-40B4-BE49-F238E27FC236}">
                  <a16:creationId xmlns:a16="http://schemas.microsoft.com/office/drawing/2014/main" id="{1A1CE93E-65F5-4867-9F55-63302C4C7B71}"/>
                </a:ext>
              </a:extLst>
            </p:cNvPr>
            <p:cNvSpPr/>
            <p:nvPr/>
          </p:nvSpPr>
          <p:spPr>
            <a:xfrm>
              <a:off x="5134090" y="5798659"/>
              <a:ext cx="1620000" cy="706312"/>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a:solidFill>
                    <a:schemeClr val="tx1"/>
                  </a:solidFill>
                </a:rPr>
                <a:t>UO</a:t>
              </a:r>
              <a:r>
                <a:rPr lang="pt-BR" sz="1700" baseline="-25000" dirty="0">
                  <a:solidFill>
                    <a:schemeClr val="tx1"/>
                  </a:solidFill>
                </a:rPr>
                <a:t>2</a:t>
              </a:r>
            </a:p>
          </p:txBody>
        </p:sp>
        <p:sp>
          <p:nvSpPr>
            <p:cNvPr id="30" name="Forma Livre: Forma 29">
              <a:extLst>
                <a:ext uri="{FF2B5EF4-FFF2-40B4-BE49-F238E27FC236}">
                  <a16:creationId xmlns:a16="http://schemas.microsoft.com/office/drawing/2014/main" id="{2E33834B-27F0-45CA-AE13-71FC89492F2F}"/>
                </a:ext>
              </a:extLst>
            </p:cNvPr>
            <p:cNvSpPr/>
            <p:nvPr/>
          </p:nvSpPr>
          <p:spPr>
            <a:xfrm>
              <a:off x="6968363" y="5798659"/>
              <a:ext cx="1620000" cy="706312"/>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a:solidFill>
                    <a:schemeClr val="tx1"/>
                  </a:solidFill>
                </a:rPr>
                <a:t>UF</a:t>
              </a:r>
              <a:r>
                <a:rPr lang="pt-BR" sz="1700" baseline="-25000" dirty="0">
                  <a:solidFill>
                    <a:schemeClr val="tx1"/>
                  </a:solidFill>
                </a:rPr>
                <a:t>4</a:t>
              </a:r>
            </a:p>
          </p:txBody>
        </p:sp>
        <p:sp>
          <p:nvSpPr>
            <p:cNvPr id="32" name="CaixaDeTexto 31">
              <a:extLst>
                <a:ext uri="{FF2B5EF4-FFF2-40B4-BE49-F238E27FC236}">
                  <a16:creationId xmlns:a16="http://schemas.microsoft.com/office/drawing/2014/main" id="{D9E7F0AD-BE65-49BD-8FCD-506BBABBECBE}"/>
                </a:ext>
              </a:extLst>
            </p:cNvPr>
            <p:cNvSpPr txBox="1"/>
            <p:nvPr/>
          </p:nvSpPr>
          <p:spPr>
            <a:xfrm>
              <a:off x="6767043" y="3223682"/>
              <a:ext cx="556563" cy="369332"/>
            </a:xfrm>
            <a:prstGeom prst="rect">
              <a:avLst/>
            </a:prstGeom>
            <a:noFill/>
          </p:spPr>
          <p:txBody>
            <a:bodyPr wrap="none" rtlCol="0">
              <a:spAutoFit/>
            </a:bodyPr>
            <a:lstStyle/>
            <a:p>
              <a:r>
                <a:rPr lang="pt-BR" dirty="0">
                  <a:solidFill>
                    <a:srgbClr val="C00000"/>
                  </a:solidFill>
                  <a:effectLst>
                    <a:outerShdw blurRad="50800" dist="50800" dir="5400000" algn="ctr" rotWithShape="0">
                      <a:schemeClr val="bg1"/>
                    </a:outerShdw>
                  </a:effectLst>
                </a:rPr>
                <a:t>NH</a:t>
              </a:r>
              <a:r>
                <a:rPr lang="pt-BR" baseline="-25000" dirty="0">
                  <a:solidFill>
                    <a:srgbClr val="C00000"/>
                  </a:solidFill>
                  <a:effectLst>
                    <a:outerShdw blurRad="50800" dist="50800" dir="5400000" algn="ctr" rotWithShape="0">
                      <a:schemeClr val="bg1"/>
                    </a:outerShdw>
                  </a:effectLst>
                </a:rPr>
                <a:t>4</a:t>
              </a:r>
            </a:p>
          </p:txBody>
        </p:sp>
        <p:sp>
          <p:nvSpPr>
            <p:cNvPr id="33" name="CaixaDeTexto 32">
              <a:extLst>
                <a:ext uri="{FF2B5EF4-FFF2-40B4-BE49-F238E27FC236}">
                  <a16:creationId xmlns:a16="http://schemas.microsoft.com/office/drawing/2014/main" id="{D5471D6D-4530-455C-9235-178E381EF29D}"/>
                </a:ext>
              </a:extLst>
            </p:cNvPr>
            <p:cNvSpPr txBox="1"/>
            <p:nvPr/>
          </p:nvSpPr>
          <p:spPr>
            <a:xfrm>
              <a:off x="2763938" y="5815141"/>
              <a:ext cx="407484" cy="369332"/>
            </a:xfrm>
            <a:prstGeom prst="rect">
              <a:avLst/>
            </a:prstGeom>
            <a:noFill/>
          </p:spPr>
          <p:txBody>
            <a:bodyPr wrap="none" rtlCol="0">
              <a:spAutoFit/>
            </a:bodyPr>
            <a:lstStyle/>
            <a:p>
              <a:r>
                <a:rPr lang="pt-BR" dirty="0">
                  <a:solidFill>
                    <a:srgbClr val="C00000"/>
                  </a:solidFill>
                  <a:effectLst>
                    <a:outerShdw blurRad="50800" dist="50800" dir="5400000" algn="ctr" rotWithShape="0">
                      <a:schemeClr val="bg1"/>
                    </a:outerShdw>
                  </a:effectLst>
                </a:rPr>
                <a:t>H</a:t>
              </a:r>
              <a:r>
                <a:rPr lang="pt-BR" baseline="-25000" dirty="0">
                  <a:solidFill>
                    <a:srgbClr val="C00000"/>
                  </a:solidFill>
                  <a:effectLst>
                    <a:outerShdw blurRad="50800" dist="50800" dir="5400000" algn="ctr" rotWithShape="0">
                      <a:schemeClr val="bg1"/>
                    </a:outerShdw>
                  </a:effectLst>
                </a:rPr>
                <a:t>2</a:t>
              </a:r>
            </a:p>
          </p:txBody>
        </p:sp>
        <p:sp>
          <p:nvSpPr>
            <p:cNvPr id="34" name="CaixaDeTexto 33">
              <a:extLst>
                <a:ext uri="{FF2B5EF4-FFF2-40B4-BE49-F238E27FC236}">
                  <a16:creationId xmlns:a16="http://schemas.microsoft.com/office/drawing/2014/main" id="{D0A75443-4B96-425E-9C56-490B67BDA890}"/>
                </a:ext>
              </a:extLst>
            </p:cNvPr>
            <p:cNvSpPr txBox="1"/>
            <p:nvPr/>
          </p:nvSpPr>
          <p:spPr>
            <a:xfrm>
              <a:off x="5840835" y="4999403"/>
              <a:ext cx="434734" cy="369332"/>
            </a:xfrm>
            <a:prstGeom prst="rect">
              <a:avLst/>
            </a:prstGeom>
            <a:noFill/>
          </p:spPr>
          <p:txBody>
            <a:bodyPr wrap="none" rtlCol="0">
              <a:spAutoFit/>
            </a:bodyPr>
            <a:lstStyle/>
            <a:p>
              <a:r>
                <a:rPr lang="pt-BR" dirty="0">
                  <a:solidFill>
                    <a:srgbClr val="C00000"/>
                  </a:solidFill>
                  <a:effectLst>
                    <a:outerShdw blurRad="50800" dist="50800" dir="5400000" algn="ctr" rotWithShape="0">
                      <a:schemeClr val="bg1"/>
                    </a:outerShdw>
                  </a:effectLst>
                </a:rPr>
                <a:t>HF</a:t>
              </a:r>
            </a:p>
          </p:txBody>
        </p:sp>
        <p:sp>
          <p:nvSpPr>
            <p:cNvPr id="35" name="CaixaDeTexto 34">
              <a:extLst>
                <a:ext uri="{FF2B5EF4-FFF2-40B4-BE49-F238E27FC236}">
                  <a16:creationId xmlns:a16="http://schemas.microsoft.com/office/drawing/2014/main" id="{7F412424-D187-4CAC-9C95-786E6FE82163}"/>
                </a:ext>
              </a:extLst>
            </p:cNvPr>
            <p:cNvSpPr txBox="1"/>
            <p:nvPr/>
          </p:nvSpPr>
          <p:spPr>
            <a:xfrm>
              <a:off x="7571776" y="5011006"/>
              <a:ext cx="413174" cy="369332"/>
            </a:xfrm>
            <a:prstGeom prst="rect">
              <a:avLst/>
            </a:prstGeom>
            <a:noFill/>
          </p:spPr>
          <p:txBody>
            <a:bodyPr wrap="square" rtlCol="0">
              <a:spAutoFit/>
            </a:bodyPr>
            <a:lstStyle/>
            <a:p>
              <a:r>
                <a:rPr lang="pt-BR" dirty="0">
                  <a:solidFill>
                    <a:srgbClr val="C00000"/>
                  </a:solidFill>
                  <a:effectLst>
                    <a:outerShdw blurRad="50800" dist="50800" dir="5400000" algn="ctr" rotWithShape="0">
                      <a:schemeClr val="bg1"/>
                    </a:outerShdw>
                  </a:effectLst>
                </a:rPr>
                <a:t>F</a:t>
              </a:r>
              <a:r>
                <a:rPr lang="pt-BR" baseline="-25000" dirty="0">
                  <a:solidFill>
                    <a:srgbClr val="C00000"/>
                  </a:solidFill>
                  <a:effectLst>
                    <a:outerShdw blurRad="50800" dist="50800" dir="5400000" algn="ctr" rotWithShape="0">
                      <a:schemeClr val="bg1"/>
                    </a:outerShdw>
                  </a:effectLst>
                </a:rPr>
                <a:t>2</a:t>
              </a:r>
            </a:p>
          </p:txBody>
        </p:sp>
        <p:grpSp>
          <p:nvGrpSpPr>
            <p:cNvPr id="51" name="Agrupar 50">
              <a:extLst>
                <a:ext uri="{FF2B5EF4-FFF2-40B4-BE49-F238E27FC236}">
                  <a16:creationId xmlns:a16="http://schemas.microsoft.com/office/drawing/2014/main" id="{504DB50C-C826-4195-B809-62EE5ACF6AE3}"/>
                </a:ext>
              </a:extLst>
            </p:cNvPr>
            <p:cNvGrpSpPr/>
            <p:nvPr/>
          </p:nvGrpSpPr>
          <p:grpSpPr>
            <a:xfrm>
              <a:off x="5216664" y="182923"/>
              <a:ext cx="837276" cy="369332"/>
              <a:chOff x="3601023" y="281832"/>
              <a:chExt cx="837276" cy="369332"/>
            </a:xfrm>
          </p:grpSpPr>
          <p:sp>
            <p:nvSpPr>
              <p:cNvPr id="11" name="CaixaDeTexto 10">
                <a:extLst>
                  <a:ext uri="{FF2B5EF4-FFF2-40B4-BE49-F238E27FC236}">
                    <a16:creationId xmlns:a16="http://schemas.microsoft.com/office/drawing/2014/main" id="{CCBFD998-8A86-465A-BFC4-36F6AF402883}"/>
                  </a:ext>
                </a:extLst>
              </p:cNvPr>
              <p:cNvSpPr txBox="1"/>
              <p:nvPr/>
            </p:nvSpPr>
            <p:spPr>
              <a:xfrm>
                <a:off x="3690979" y="281832"/>
                <a:ext cx="747320" cy="369332"/>
              </a:xfrm>
              <a:prstGeom prst="rect">
                <a:avLst/>
              </a:prstGeom>
              <a:noFill/>
            </p:spPr>
            <p:txBody>
              <a:bodyPr wrap="none" rtlCol="0">
                <a:spAutoFit/>
              </a:bodyPr>
              <a:lstStyle/>
              <a:p>
                <a:r>
                  <a:rPr lang="pt-BR" dirty="0">
                    <a:solidFill>
                      <a:srgbClr val="C00000"/>
                    </a:solidFill>
                    <a:effectLst>
                      <a:outerShdw blurRad="50800" dist="50800" dir="5400000" algn="ctr" rotWithShape="0">
                        <a:schemeClr val="bg1"/>
                      </a:outerShdw>
                    </a:effectLst>
                  </a:rPr>
                  <a:t>HNO3</a:t>
                </a:r>
              </a:p>
            </p:txBody>
          </p:sp>
          <p:cxnSp>
            <p:nvCxnSpPr>
              <p:cNvPr id="37" name="Conector de Seta Reta 36">
                <a:extLst>
                  <a:ext uri="{FF2B5EF4-FFF2-40B4-BE49-F238E27FC236}">
                    <a16:creationId xmlns:a16="http://schemas.microsoft.com/office/drawing/2014/main" id="{72BF22F2-FED8-4719-8E8F-B57E993E4BCD}"/>
                  </a:ext>
                </a:extLst>
              </p:cNvPr>
              <p:cNvCxnSpPr/>
              <p:nvPr/>
            </p:nvCxnSpPr>
            <p:spPr>
              <a:xfrm flipH="1">
                <a:off x="3601023" y="651164"/>
                <a:ext cx="7354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8" name="Conector de Seta Reta 37">
              <a:extLst>
                <a:ext uri="{FF2B5EF4-FFF2-40B4-BE49-F238E27FC236}">
                  <a16:creationId xmlns:a16="http://schemas.microsoft.com/office/drawing/2014/main" id="{308F3BD7-D21B-4DDF-B7BE-B0E4CF369C5E}"/>
                </a:ext>
              </a:extLst>
            </p:cNvPr>
            <p:cNvCxnSpPr/>
            <p:nvPr/>
          </p:nvCxnSpPr>
          <p:spPr>
            <a:xfrm flipH="1">
              <a:off x="5216664" y="2176374"/>
              <a:ext cx="7354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de Seta Reta 38">
              <a:extLst>
                <a:ext uri="{FF2B5EF4-FFF2-40B4-BE49-F238E27FC236}">
                  <a16:creationId xmlns:a16="http://schemas.microsoft.com/office/drawing/2014/main" id="{A4B61621-7134-4A24-BF1B-5DAC7906549D}"/>
                </a:ext>
              </a:extLst>
            </p:cNvPr>
            <p:cNvCxnSpPr/>
            <p:nvPr/>
          </p:nvCxnSpPr>
          <p:spPr>
            <a:xfrm flipH="1">
              <a:off x="6592042" y="3639524"/>
              <a:ext cx="7354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de Seta Reta 39">
              <a:extLst>
                <a:ext uri="{FF2B5EF4-FFF2-40B4-BE49-F238E27FC236}">
                  <a16:creationId xmlns:a16="http://schemas.microsoft.com/office/drawing/2014/main" id="{E623A704-4F04-4117-8A8E-8BB6D27ABFFC}"/>
                </a:ext>
              </a:extLst>
            </p:cNvPr>
            <p:cNvCxnSpPr>
              <a:cxnSpLocks/>
            </p:cNvCxnSpPr>
            <p:nvPr/>
          </p:nvCxnSpPr>
          <p:spPr>
            <a:xfrm>
              <a:off x="2799938" y="6191664"/>
              <a:ext cx="50505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de Seta Reta 40">
              <a:extLst>
                <a:ext uri="{FF2B5EF4-FFF2-40B4-BE49-F238E27FC236}">
                  <a16:creationId xmlns:a16="http://schemas.microsoft.com/office/drawing/2014/main" id="{8F1AFDDF-4429-44DF-AFB1-0D47478F74C1}"/>
                </a:ext>
              </a:extLst>
            </p:cNvPr>
            <p:cNvCxnSpPr>
              <a:cxnSpLocks/>
            </p:cNvCxnSpPr>
            <p:nvPr/>
          </p:nvCxnSpPr>
          <p:spPr>
            <a:xfrm rot="16200000" flipH="1" flipV="1">
              <a:off x="7567643" y="5558170"/>
              <a:ext cx="4320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de Seta Reta 41">
              <a:extLst>
                <a:ext uri="{FF2B5EF4-FFF2-40B4-BE49-F238E27FC236}">
                  <a16:creationId xmlns:a16="http://schemas.microsoft.com/office/drawing/2014/main" id="{8B47BBA1-4A69-4478-A4D9-436A8B8A50B3}"/>
                </a:ext>
              </a:extLst>
            </p:cNvPr>
            <p:cNvCxnSpPr>
              <a:cxnSpLocks/>
            </p:cNvCxnSpPr>
            <p:nvPr/>
          </p:nvCxnSpPr>
          <p:spPr>
            <a:xfrm rot="16200000" flipH="1" flipV="1">
              <a:off x="5878543" y="5558171"/>
              <a:ext cx="4320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Retângulo 42">
              <a:extLst>
                <a:ext uri="{FF2B5EF4-FFF2-40B4-BE49-F238E27FC236}">
                  <a16:creationId xmlns:a16="http://schemas.microsoft.com/office/drawing/2014/main" id="{E84A6BEC-31EB-4DE4-91CC-A18BD12AE9D5}"/>
                </a:ext>
              </a:extLst>
            </p:cNvPr>
            <p:cNvSpPr/>
            <p:nvPr/>
          </p:nvSpPr>
          <p:spPr>
            <a:xfrm>
              <a:off x="6955476" y="4063719"/>
              <a:ext cx="3615092" cy="307777"/>
            </a:xfrm>
            <a:prstGeom prst="rect">
              <a:avLst/>
            </a:prstGeom>
          </p:spPr>
          <p:txBody>
            <a:bodyPr wrap="none">
              <a:spAutoFit/>
            </a:bodyPr>
            <a:lstStyle/>
            <a:p>
              <a:r>
                <a:rPr lang="pt-BR" sz="1400" b="1" dirty="0"/>
                <a:t>UO </a:t>
              </a:r>
              <a:r>
                <a:rPr lang="pt-BR" sz="1400" b="1" baseline="-25000" dirty="0"/>
                <a:t>2</a:t>
              </a:r>
              <a:r>
                <a:rPr lang="pt-BR" sz="1400" b="1" dirty="0"/>
                <a:t> + 4HF ==&gt; UF </a:t>
              </a:r>
              <a:r>
                <a:rPr lang="pt-BR" sz="1400" b="1" baseline="-25000" dirty="0"/>
                <a:t>4</a:t>
              </a:r>
              <a:r>
                <a:rPr lang="pt-BR" sz="1400" b="1" dirty="0"/>
                <a:t> + 2H </a:t>
              </a:r>
              <a:r>
                <a:rPr lang="pt-BR" sz="1400" b="1" baseline="-25000" dirty="0"/>
                <a:t>2</a:t>
              </a:r>
              <a:r>
                <a:rPr lang="pt-BR" sz="1400" b="1" dirty="0"/>
                <a:t>O </a:t>
              </a:r>
              <a:r>
                <a:rPr lang="pt-BR" sz="1400" b="1" i="1" dirty="0"/>
                <a:t>ΔH</a:t>
              </a:r>
              <a:r>
                <a:rPr lang="pt-BR" sz="1400" b="1" dirty="0"/>
                <a:t> = -176 kJ / mol</a:t>
              </a:r>
              <a:endParaRPr lang="pt-BR" sz="1100" b="1" dirty="0">
                <a:solidFill>
                  <a:srgbClr val="00FFFF"/>
                </a:solidFill>
              </a:endParaRPr>
            </a:p>
          </p:txBody>
        </p:sp>
        <p:sp>
          <p:nvSpPr>
            <p:cNvPr id="44" name="Retângulo 43">
              <a:extLst>
                <a:ext uri="{FF2B5EF4-FFF2-40B4-BE49-F238E27FC236}">
                  <a16:creationId xmlns:a16="http://schemas.microsoft.com/office/drawing/2014/main" id="{472FD598-A14B-408B-9BAE-AE38A07FC2A1}"/>
                </a:ext>
              </a:extLst>
            </p:cNvPr>
            <p:cNvSpPr/>
            <p:nvPr/>
          </p:nvSpPr>
          <p:spPr>
            <a:xfrm>
              <a:off x="6903256" y="3841667"/>
              <a:ext cx="4039645" cy="307777"/>
            </a:xfrm>
            <a:prstGeom prst="rect">
              <a:avLst/>
            </a:prstGeom>
          </p:spPr>
          <p:txBody>
            <a:bodyPr wrap="square">
              <a:spAutoFit/>
            </a:bodyPr>
            <a:lstStyle/>
            <a:p>
              <a:r>
                <a:rPr lang="pt-BR" sz="1400" b="1" dirty="0"/>
                <a:t> UO </a:t>
              </a:r>
              <a:r>
                <a:rPr lang="pt-BR" sz="1400" b="1" baseline="-25000" dirty="0"/>
                <a:t>3</a:t>
              </a:r>
              <a:r>
                <a:rPr lang="pt-BR" sz="1400" b="1" dirty="0"/>
                <a:t> + H </a:t>
              </a:r>
              <a:r>
                <a:rPr lang="pt-BR" sz="1400" b="1" baseline="-25000" dirty="0"/>
                <a:t>2</a:t>
              </a:r>
              <a:r>
                <a:rPr lang="pt-BR" sz="1400" b="1" dirty="0"/>
                <a:t> ==&gt; UO </a:t>
              </a:r>
              <a:r>
                <a:rPr lang="pt-BR" sz="1400" b="1" baseline="-25000" dirty="0"/>
                <a:t>2</a:t>
              </a:r>
              <a:r>
                <a:rPr lang="pt-BR" sz="1400" b="1" dirty="0"/>
                <a:t> + H </a:t>
              </a:r>
              <a:r>
                <a:rPr lang="pt-BR" sz="1400" b="1" baseline="-25000" dirty="0"/>
                <a:t>2</a:t>
              </a:r>
              <a:r>
                <a:rPr lang="pt-BR" sz="1400" b="1" dirty="0"/>
                <a:t> O </a:t>
              </a:r>
              <a:r>
                <a:rPr lang="pt-BR" sz="1400" b="1" i="1" dirty="0"/>
                <a:t>ΔH</a:t>
              </a:r>
              <a:r>
                <a:rPr lang="pt-BR" sz="1400" b="1" dirty="0"/>
                <a:t> = -109 kJ / mol</a:t>
              </a:r>
            </a:p>
          </p:txBody>
        </p:sp>
        <p:sp>
          <p:nvSpPr>
            <p:cNvPr id="46" name="Retângulo 45">
              <a:extLst>
                <a:ext uri="{FF2B5EF4-FFF2-40B4-BE49-F238E27FC236}">
                  <a16:creationId xmlns:a16="http://schemas.microsoft.com/office/drawing/2014/main" id="{AACC1892-B2D3-4198-812C-DD4311ED8448}"/>
                </a:ext>
              </a:extLst>
            </p:cNvPr>
            <p:cNvSpPr/>
            <p:nvPr/>
          </p:nvSpPr>
          <p:spPr>
            <a:xfrm>
              <a:off x="6968363" y="4290995"/>
              <a:ext cx="1483098" cy="307777"/>
            </a:xfrm>
            <a:prstGeom prst="rect">
              <a:avLst/>
            </a:prstGeom>
          </p:spPr>
          <p:txBody>
            <a:bodyPr wrap="none">
              <a:spAutoFit/>
            </a:bodyPr>
            <a:lstStyle/>
            <a:p>
              <a:r>
                <a:rPr lang="de-DE" sz="1400" b="1" dirty="0"/>
                <a:t>UF </a:t>
              </a:r>
              <a:r>
                <a:rPr lang="de-DE" sz="1400" b="1" baseline="-25000" dirty="0"/>
                <a:t>4</a:t>
              </a:r>
              <a:r>
                <a:rPr lang="de-DE" sz="1400" b="1" dirty="0"/>
                <a:t> + F </a:t>
              </a:r>
              <a:r>
                <a:rPr lang="de-DE" sz="1400" b="1" baseline="-25000" dirty="0"/>
                <a:t>2</a:t>
              </a:r>
              <a:r>
                <a:rPr lang="de-DE" sz="1400" b="1" dirty="0"/>
                <a:t> ==&gt; UF </a:t>
              </a:r>
              <a:r>
                <a:rPr lang="de-DE" sz="1400" b="1" baseline="-25000" dirty="0"/>
                <a:t>6</a:t>
              </a:r>
              <a:endParaRPr lang="pt-BR" sz="1400" b="1" dirty="0"/>
            </a:p>
          </p:txBody>
        </p:sp>
        <p:grpSp>
          <p:nvGrpSpPr>
            <p:cNvPr id="50" name="Agrupar 49">
              <a:extLst>
                <a:ext uri="{FF2B5EF4-FFF2-40B4-BE49-F238E27FC236}">
                  <a16:creationId xmlns:a16="http://schemas.microsoft.com/office/drawing/2014/main" id="{DF40FEDB-DF8F-4F45-9C92-B95328FC3462}"/>
                </a:ext>
              </a:extLst>
            </p:cNvPr>
            <p:cNvGrpSpPr/>
            <p:nvPr/>
          </p:nvGrpSpPr>
          <p:grpSpPr>
            <a:xfrm>
              <a:off x="8250278" y="207928"/>
              <a:ext cx="2295319" cy="1614998"/>
              <a:chOff x="6726277" y="207928"/>
              <a:chExt cx="2295319" cy="1614998"/>
            </a:xfrm>
          </p:grpSpPr>
          <p:sp>
            <p:nvSpPr>
              <p:cNvPr id="47" name="Balão de Fala: Retângulo com Cantos Arredondados 46">
                <a:extLst>
                  <a:ext uri="{FF2B5EF4-FFF2-40B4-BE49-F238E27FC236}">
                    <a16:creationId xmlns:a16="http://schemas.microsoft.com/office/drawing/2014/main" id="{9CABCD9C-69D6-459E-8597-0EE4C4A5B33A}"/>
                  </a:ext>
                </a:extLst>
              </p:cNvPr>
              <p:cNvSpPr/>
              <p:nvPr/>
            </p:nvSpPr>
            <p:spPr>
              <a:xfrm>
                <a:off x="6726277" y="207928"/>
                <a:ext cx="2295319" cy="1614998"/>
              </a:xfrm>
              <a:prstGeom prst="wedgeRoundRect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dirty="0">
                  <a:solidFill>
                    <a:schemeClr val="tx1"/>
                  </a:solidFill>
                </a:endParaRPr>
              </a:p>
            </p:txBody>
          </p:sp>
          <p:sp>
            <p:nvSpPr>
              <p:cNvPr id="2" name="CaixaDeTexto 1">
                <a:extLst>
                  <a:ext uri="{FF2B5EF4-FFF2-40B4-BE49-F238E27FC236}">
                    <a16:creationId xmlns:a16="http://schemas.microsoft.com/office/drawing/2014/main" id="{EEB17AB4-22CB-49FF-8FD2-4539396CB528}"/>
                  </a:ext>
                </a:extLst>
              </p:cNvPr>
              <p:cNvSpPr txBox="1"/>
              <p:nvPr/>
            </p:nvSpPr>
            <p:spPr>
              <a:xfrm>
                <a:off x="6727596" y="466498"/>
                <a:ext cx="2243948" cy="1200329"/>
              </a:xfrm>
              <a:prstGeom prst="rect">
                <a:avLst/>
              </a:prstGeom>
              <a:noFill/>
            </p:spPr>
            <p:txBody>
              <a:bodyPr wrap="none" rtlCol="0">
                <a:spAutoFit/>
              </a:bodyPr>
              <a:lstStyle/>
              <a:p>
                <a:pPr marL="285750" indent="-285750">
                  <a:buFont typeface="Arial" panose="020B0604020202020204" pitchFamily="34" charset="0"/>
                  <a:buChar char="•"/>
                </a:pPr>
                <a:r>
                  <a:rPr lang="pt-BR" b="1" dirty="0" err="1"/>
                  <a:t>Camedo</a:t>
                </a:r>
                <a:r>
                  <a:rPr lang="pt-BR" b="1" dirty="0"/>
                  <a:t> /CANADÁ</a:t>
                </a:r>
              </a:p>
              <a:p>
                <a:pPr marL="285750" indent="-285750">
                  <a:buFont typeface="Arial" panose="020B0604020202020204" pitchFamily="34" charset="0"/>
                  <a:buChar char="•"/>
                </a:pPr>
                <a:r>
                  <a:rPr lang="pt-BR" b="1" dirty="0" err="1"/>
                  <a:t>Areva</a:t>
                </a:r>
                <a:r>
                  <a:rPr lang="pt-BR" b="1" dirty="0"/>
                  <a:t> /FRANÇA</a:t>
                </a:r>
              </a:p>
              <a:p>
                <a:pPr marL="285750" indent="-285750">
                  <a:buFont typeface="Arial" panose="020B0604020202020204" pitchFamily="34" charset="0"/>
                  <a:buChar char="•"/>
                </a:pPr>
                <a:r>
                  <a:rPr lang="pt-BR" b="1" dirty="0" err="1"/>
                  <a:t>Lanzhou</a:t>
                </a:r>
                <a:r>
                  <a:rPr lang="pt-BR" b="1" dirty="0"/>
                  <a:t> /CHINA</a:t>
                </a:r>
              </a:p>
              <a:p>
                <a:pPr marL="285750" indent="-285750">
                  <a:buFont typeface="Arial" panose="020B0604020202020204" pitchFamily="34" charset="0"/>
                  <a:buChar char="•"/>
                </a:pPr>
                <a:r>
                  <a:rPr lang="pt-BR" b="1" dirty="0" err="1"/>
                  <a:t>Seversk</a:t>
                </a:r>
                <a:r>
                  <a:rPr lang="pt-BR" b="1" dirty="0"/>
                  <a:t>/RUSSIA</a:t>
                </a:r>
              </a:p>
            </p:txBody>
          </p:sp>
        </p:grpSp>
        <p:sp>
          <p:nvSpPr>
            <p:cNvPr id="52" name="Forma Livre: Forma 51">
              <a:extLst>
                <a:ext uri="{FF2B5EF4-FFF2-40B4-BE49-F238E27FC236}">
                  <a16:creationId xmlns:a16="http://schemas.microsoft.com/office/drawing/2014/main" id="{303DC6FA-D557-468D-B5E3-7C5CB9BCAFD7}"/>
                </a:ext>
              </a:extLst>
            </p:cNvPr>
            <p:cNvSpPr/>
            <p:nvPr/>
          </p:nvSpPr>
          <p:spPr>
            <a:xfrm>
              <a:off x="8760296" y="5811757"/>
              <a:ext cx="1620000" cy="706312"/>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a:solidFill>
                    <a:schemeClr val="tx1"/>
                  </a:solidFill>
                </a:rPr>
                <a:t>UF</a:t>
              </a:r>
              <a:r>
                <a:rPr lang="pt-BR" sz="1700" baseline="-25000" dirty="0">
                  <a:solidFill>
                    <a:schemeClr val="tx1"/>
                  </a:solidFill>
                </a:rPr>
                <a:t>6</a:t>
              </a:r>
            </a:p>
          </p:txBody>
        </p:sp>
      </p:grpSp>
    </p:spTree>
    <p:extLst>
      <p:ext uri="{BB962C8B-B14F-4D97-AF65-F5344CB8AC3E}">
        <p14:creationId xmlns:p14="http://schemas.microsoft.com/office/powerpoint/2010/main" val="3744306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522798B2-E3C6-4D8A-8A1C-F7D1459E7216}"/>
              </a:ext>
            </a:extLst>
          </p:cNvPr>
          <p:cNvGrpSpPr/>
          <p:nvPr/>
        </p:nvGrpSpPr>
        <p:grpSpPr>
          <a:xfrm>
            <a:off x="2011426" y="43336"/>
            <a:ext cx="8953796" cy="6488529"/>
            <a:chOff x="2011426" y="43336"/>
            <a:chExt cx="8953796" cy="6488529"/>
          </a:xfrm>
        </p:grpSpPr>
        <p:sp>
          <p:nvSpPr>
            <p:cNvPr id="28" name="Retângulo 27">
              <a:extLst>
                <a:ext uri="{FF2B5EF4-FFF2-40B4-BE49-F238E27FC236}">
                  <a16:creationId xmlns:a16="http://schemas.microsoft.com/office/drawing/2014/main" id="{48901150-025D-4831-A366-58C9D466BBCC}"/>
                </a:ext>
              </a:extLst>
            </p:cNvPr>
            <p:cNvSpPr/>
            <p:nvPr/>
          </p:nvSpPr>
          <p:spPr>
            <a:xfrm rot="5400000">
              <a:off x="6756374" y="4202913"/>
              <a:ext cx="83844" cy="39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50800" dist="50800" dir="5400000" algn="ctr" rotWithShape="0">
                    <a:schemeClr val="bg1"/>
                  </a:outerShdw>
                </a:effectLst>
              </a:endParaRPr>
            </a:p>
          </p:txBody>
        </p:sp>
        <p:sp>
          <p:nvSpPr>
            <p:cNvPr id="27" name="Retângulo 26">
              <a:extLst>
                <a:ext uri="{FF2B5EF4-FFF2-40B4-BE49-F238E27FC236}">
                  <a16:creationId xmlns:a16="http://schemas.microsoft.com/office/drawing/2014/main" id="{555A455D-EAED-4866-B03A-DDA162DB744F}"/>
                </a:ext>
              </a:extLst>
            </p:cNvPr>
            <p:cNvSpPr/>
            <p:nvPr/>
          </p:nvSpPr>
          <p:spPr>
            <a:xfrm>
              <a:off x="4088843" y="4040274"/>
              <a:ext cx="78586" cy="22160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
          <p:nvSpPr>
            <p:cNvPr id="26" name="Retângulo 25">
              <a:extLst>
                <a:ext uri="{FF2B5EF4-FFF2-40B4-BE49-F238E27FC236}">
                  <a16:creationId xmlns:a16="http://schemas.microsoft.com/office/drawing/2014/main" id="{872EAE42-074D-4628-AE2B-256A6A544099}"/>
                </a:ext>
              </a:extLst>
            </p:cNvPr>
            <p:cNvSpPr/>
            <p:nvPr/>
          </p:nvSpPr>
          <p:spPr>
            <a:xfrm>
              <a:off x="2727938" y="3120387"/>
              <a:ext cx="72000" cy="9664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ffectLst>
                  <a:outerShdw blurRad="38100" dist="38100" dir="2700000" algn="tl">
                    <a:srgbClr val="000000">
                      <a:alpha val="43137"/>
                    </a:srgbClr>
                  </a:outerShdw>
                </a:effectLst>
              </a:endParaRPr>
            </a:p>
          </p:txBody>
        </p:sp>
        <p:sp>
          <p:nvSpPr>
            <p:cNvPr id="24" name="Retângulo 23">
              <a:extLst>
                <a:ext uri="{FF2B5EF4-FFF2-40B4-BE49-F238E27FC236}">
                  <a16:creationId xmlns:a16="http://schemas.microsoft.com/office/drawing/2014/main" id="{5DB8740D-8EF9-4C47-BDA0-79742EFDCFBF}"/>
                </a:ext>
              </a:extLst>
            </p:cNvPr>
            <p:cNvSpPr/>
            <p:nvPr/>
          </p:nvSpPr>
          <p:spPr>
            <a:xfrm>
              <a:off x="5457242" y="3125927"/>
              <a:ext cx="72000" cy="9664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ffectLst>
                  <a:outerShdw blurRad="38100" dist="38100" dir="2700000" algn="tl">
                    <a:srgbClr val="000000">
                      <a:alpha val="43137"/>
                    </a:srgbClr>
                  </a:outerShdw>
                </a:effectLst>
              </a:endParaRPr>
            </a:p>
          </p:txBody>
        </p:sp>
        <p:sp>
          <p:nvSpPr>
            <p:cNvPr id="22" name="Retângulo 21">
              <a:extLst>
                <a:ext uri="{FF2B5EF4-FFF2-40B4-BE49-F238E27FC236}">
                  <a16:creationId xmlns:a16="http://schemas.microsoft.com/office/drawing/2014/main" id="{95F7A804-FC7B-45B9-BF81-AB9CD1DD4143}"/>
                </a:ext>
              </a:extLst>
            </p:cNvPr>
            <p:cNvSpPr/>
            <p:nvPr/>
          </p:nvSpPr>
          <p:spPr>
            <a:xfrm>
              <a:off x="4080666" y="805149"/>
              <a:ext cx="72000" cy="23477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
          <p:nvSpPr>
            <p:cNvPr id="8" name="Forma Livre: Forma 7">
              <a:extLst>
                <a:ext uri="{FF2B5EF4-FFF2-40B4-BE49-F238E27FC236}">
                  <a16:creationId xmlns:a16="http://schemas.microsoft.com/office/drawing/2014/main" id="{0D005C52-E226-4DDF-89AF-B2FCF811CEF5}"/>
                </a:ext>
              </a:extLst>
            </p:cNvPr>
            <p:cNvSpPr/>
            <p:nvPr/>
          </p:nvSpPr>
          <p:spPr>
            <a:xfrm>
              <a:off x="3231251" y="43336"/>
              <a:ext cx="1962150" cy="715341"/>
            </a:xfrm>
            <a:custGeom>
              <a:avLst/>
              <a:gdLst>
                <a:gd name="connsiteX0" fmla="*/ 0 w 1962150"/>
                <a:gd name="connsiteY0" fmla="*/ 119226 h 715341"/>
                <a:gd name="connsiteX1" fmla="*/ 119226 w 1962150"/>
                <a:gd name="connsiteY1" fmla="*/ 0 h 715341"/>
                <a:gd name="connsiteX2" fmla="*/ 1842924 w 1962150"/>
                <a:gd name="connsiteY2" fmla="*/ 0 h 715341"/>
                <a:gd name="connsiteX3" fmla="*/ 1962150 w 1962150"/>
                <a:gd name="connsiteY3" fmla="*/ 119226 h 715341"/>
                <a:gd name="connsiteX4" fmla="*/ 1962150 w 1962150"/>
                <a:gd name="connsiteY4" fmla="*/ 596115 h 715341"/>
                <a:gd name="connsiteX5" fmla="*/ 1842924 w 1962150"/>
                <a:gd name="connsiteY5" fmla="*/ 715341 h 715341"/>
                <a:gd name="connsiteX6" fmla="*/ 119226 w 1962150"/>
                <a:gd name="connsiteY6" fmla="*/ 715341 h 715341"/>
                <a:gd name="connsiteX7" fmla="*/ 0 w 1962150"/>
                <a:gd name="connsiteY7" fmla="*/ 596115 h 715341"/>
                <a:gd name="connsiteX8" fmla="*/ 0 w 1962150"/>
                <a:gd name="connsiteY8" fmla="*/ 119226 h 71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15341">
                  <a:moveTo>
                    <a:pt x="0" y="119226"/>
                  </a:moveTo>
                  <a:cubicBezTo>
                    <a:pt x="0" y="53379"/>
                    <a:pt x="53379" y="0"/>
                    <a:pt x="119226" y="0"/>
                  </a:cubicBezTo>
                  <a:lnTo>
                    <a:pt x="1842924" y="0"/>
                  </a:lnTo>
                  <a:cubicBezTo>
                    <a:pt x="1908771" y="0"/>
                    <a:pt x="1962150" y="53379"/>
                    <a:pt x="1962150" y="119226"/>
                  </a:cubicBezTo>
                  <a:lnTo>
                    <a:pt x="1962150" y="596115"/>
                  </a:lnTo>
                  <a:cubicBezTo>
                    <a:pt x="1962150" y="661962"/>
                    <a:pt x="1908771" y="715341"/>
                    <a:pt x="1842924" y="715341"/>
                  </a:cubicBezTo>
                  <a:lnTo>
                    <a:pt x="119226" y="715341"/>
                  </a:lnTo>
                  <a:cubicBezTo>
                    <a:pt x="53379" y="715341"/>
                    <a:pt x="0" y="661962"/>
                    <a:pt x="0" y="596115"/>
                  </a:cubicBezTo>
                  <a:lnTo>
                    <a:pt x="0" y="119226"/>
                  </a:lnTo>
                  <a:close/>
                </a:path>
              </a:pathLst>
            </a:custGeom>
            <a:solidFill>
              <a:schemeClr val="accent6">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690" tIns="99690" rIns="99690" bIns="99690" numCol="1" spcCol="1270" anchor="ctr" anchorCtr="0">
              <a:noAutofit/>
            </a:bodyPr>
            <a:lstStyle/>
            <a:p>
              <a:pPr algn="ctr" defTabSz="755650">
                <a:lnSpc>
                  <a:spcPct val="90000"/>
                </a:lnSpc>
                <a:spcBef>
                  <a:spcPct val="0"/>
                </a:spcBef>
                <a:spcAft>
                  <a:spcPct val="35000"/>
                </a:spcAft>
              </a:pPr>
              <a:r>
                <a:rPr lang="pt-BR" sz="1700" dirty="0">
                  <a:solidFill>
                    <a:schemeClr val="tx1"/>
                  </a:solidFill>
                </a:rPr>
                <a:t>Dissolução do </a:t>
              </a:r>
              <a:r>
                <a:rPr lang="pt-BR" sz="1700" dirty="0" err="1">
                  <a:solidFill>
                    <a:schemeClr val="tx1"/>
                  </a:solidFill>
                </a:rPr>
                <a:t>yellow</a:t>
              </a:r>
              <a:r>
                <a:rPr lang="pt-BR" sz="1700" dirty="0">
                  <a:solidFill>
                    <a:schemeClr val="tx1"/>
                  </a:solidFill>
                </a:rPr>
                <a:t> </a:t>
              </a:r>
              <a:r>
                <a:rPr lang="pt-BR" sz="1700" dirty="0" err="1">
                  <a:solidFill>
                    <a:schemeClr val="tx1"/>
                  </a:solidFill>
                </a:rPr>
                <a:t>cake</a:t>
              </a:r>
              <a:endParaRPr lang="pt-BR" sz="1700" dirty="0">
                <a:solidFill>
                  <a:schemeClr val="tx1"/>
                </a:solidFill>
              </a:endParaRPr>
            </a:p>
          </p:txBody>
        </p:sp>
        <p:sp>
          <p:nvSpPr>
            <p:cNvPr id="9" name="Forma Livre: Forma 8">
              <a:extLst>
                <a:ext uri="{FF2B5EF4-FFF2-40B4-BE49-F238E27FC236}">
                  <a16:creationId xmlns:a16="http://schemas.microsoft.com/office/drawing/2014/main" id="{62A1BD89-A733-4355-9497-E52ABEF3269A}"/>
                </a:ext>
              </a:extLst>
            </p:cNvPr>
            <p:cNvSpPr/>
            <p:nvPr/>
          </p:nvSpPr>
          <p:spPr>
            <a:xfrm>
              <a:off x="3230104" y="884430"/>
              <a:ext cx="1962150" cy="628435"/>
            </a:xfrm>
            <a:custGeom>
              <a:avLst/>
              <a:gdLst>
                <a:gd name="connsiteX0" fmla="*/ 0 w 1962150"/>
                <a:gd name="connsiteY0" fmla="*/ 104741 h 628435"/>
                <a:gd name="connsiteX1" fmla="*/ 104741 w 1962150"/>
                <a:gd name="connsiteY1" fmla="*/ 0 h 628435"/>
                <a:gd name="connsiteX2" fmla="*/ 1857409 w 1962150"/>
                <a:gd name="connsiteY2" fmla="*/ 0 h 628435"/>
                <a:gd name="connsiteX3" fmla="*/ 1962150 w 1962150"/>
                <a:gd name="connsiteY3" fmla="*/ 104741 h 628435"/>
                <a:gd name="connsiteX4" fmla="*/ 1962150 w 1962150"/>
                <a:gd name="connsiteY4" fmla="*/ 523694 h 628435"/>
                <a:gd name="connsiteX5" fmla="*/ 1857409 w 1962150"/>
                <a:gd name="connsiteY5" fmla="*/ 628435 h 628435"/>
                <a:gd name="connsiteX6" fmla="*/ 104741 w 1962150"/>
                <a:gd name="connsiteY6" fmla="*/ 628435 h 628435"/>
                <a:gd name="connsiteX7" fmla="*/ 0 w 1962150"/>
                <a:gd name="connsiteY7" fmla="*/ 523694 h 628435"/>
                <a:gd name="connsiteX8" fmla="*/ 0 w 1962150"/>
                <a:gd name="connsiteY8" fmla="*/ 104741 h 62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628435">
                  <a:moveTo>
                    <a:pt x="0" y="104741"/>
                  </a:moveTo>
                  <a:cubicBezTo>
                    <a:pt x="0" y="46894"/>
                    <a:pt x="46894" y="0"/>
                    <a:pt x="104741" y="0"/>
                  </a:cubicBezTo>
                  <a:lnTo>
                    <a:pt x="1857409" y="0"/>
                  </a:lnTo>
                  <a:cubicBezTo>
                    <a:pt x="1915256" y="0"/>
                    <a:pt x="1962150" y="46894"/>
                    <a:pt x="1962150" y="104741"/>
                  </a:cubicBezTo>
                  <a:lnTo>
                    <a:pt x="1962150" y="523694"/>
                  </a:lnTo>
                  <a:cubicBezTo>
                    <a:pt x="1962150" y="581541"/>
                    <a:pt x="1915256" y="628435"/>
                    <a:pt x="1857409" y="628435"/>
                  </a:cubicBezTo>
                  <a:lnTo>
                    <a:pt x="104741" y="628435"/>
                  </a:lnTo>
                  <a:cubicBezTo>
                    <a:pt x="46894" y="628435"/>
                    <a:pt x="0" y="581541"/>
                    <a:pt x="0" y="523694"/>
                  </a:cubicBezTo>
                  <a:lnTo>
                    <a:pt x="0" y="10474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5448" tIns="95448" rIns="95448" bIns="95448" numCol="1" spcCol="1270" anchor="ctr" anchorCtr="0">
              <a:noAutofit/>
            </a:bodyPr>
            <a:lstStyle/>
            <a:p>
              <a:pPr algn="ctr" defTabSz="755650">
                <a:lnSpc>
                  <a:spcPct val="90000"/>
                </a:lnSpc>
                <a:spcBef>
                  <a:spcPct val="0"/>
                </a:spcBef>
                <a:spcAft>
                  <a:spcPct val="35000"/>
                </a:spcAft>
              </a:pPr>
              <a:r>
                <a:rPr lang="pt-BR" sz="1700" dirty="0">
                  <a:solidFill>
                    <a:schemeClr val="tx1"/>
                  </a:solidFill>
                </a:rPr>
                <a:t>UO</a:t>
              </a:r>
              <a:r>
                <a:rPr lang="pt-BR" sz="1700" baseline="-25000" dirty="0">
                  <a:solidFill>
                    <a:schemeClr val="tx1"/>
                  </a:solidFill>
                </a:rPr>
                <a:t>2</a:t>
              </a:r>
              <a:r>
                <a:rPr lang="pt-BR" sz="1700" dirty="0">
                  <a:solidFill>
                    <a:schemeClr val="tx1"/>
                  </a:solidFill>
                </a:rPr>
                <a:t>(NO</a:t>
              </a:r>
              <a:r>
                <a:rPr lang="pt-BR" sz="1700" baseline="-25000" dirty="0">
                  <a:solidFill>
                    <a:schemeClr val="tx1"/>
                  </a:solidFill>
                </a:rPr>
                <a:t>3</a:t>
              </a:r>
              <a:r>
                <a:rPr lang="pt-BR" sz="1700" dirty="0">
                  <a:solidFill>
                    <a:schemeClr val="tx1"/>
                  </a:solidFill>
                </a:rPr>
                <a:t>)2.6H</a:t>
              </a:r>
              <a:r>
                <a:rPr lang="pt-BR" sz="1700" baseline="-25000" dirty="0">
                  <a:solidFill>
                    <a:schemeClr val="tx1"/>
                  </a:solidFill>
                </a:rPr>
                <a:t>2</a:t>
              </a:r>
              <a:r>
                <a:rPr lang="pt-BR" sz="1700" dirty="0">
                  <a:solidFill>
                    <a:schemeClr val="tx1"/>
                  </a:solidFill>
                </a:rPr>
                <a:t>O</a:t>
              </a:r>
            </a:p>
          </p:txBody>
        </p:sp>
        <p:sp>
          <p:nvSpPr>
            <p:cNvPr id="10" name="Forma Livre: Forma 9">
              <a:extLst>
                <a:ext uri="{FF2B5EF4-FFF2-40B4-BE49-F238E27FC236}">
                  <a16:creationId xmlns:a16="http://schemas.microsoft.com/office/drawing/2014/main" id="{364371B9-DC09-4134-9836-A357ECDF56CC}"/>
                </a:ext>
              </a:extLst>
            </p:cNvPr>
            <p:cNvSpPr/>
            <p:nvPr/>
          </p:nvSpPr>
          <p:spPr>
            <a:xfrm>
              <a:off x="3231251" y="1634911"/>
              <a:ext cx="1962150" cy="706312"/>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a:solidFill>
                    <a:schemeClr val="tx1"/>
                  </a:solidFill>
                </a:rPr>
                <a:t>Purificação por Extração</a:t>
              </a:r>
            </a:p>
          </p:txBody>
        </p:sp>
        <p:sp>
          <p:nvSpPr>
            <p:cNvPr id="12" name="CaixaDeTexto 11">
              <a:extLst>
                <a:ext uri="{FF2B5EF4-FFF2-40B4-BE49-F238E27FC236}">
                  <a16:creationId xmlns:a16="http://schemas.microsoft.com/office/drawing/2014/main" id="{8F152373-02CC-41F5-9E1B-B004F3BFE1E1}"/>
                </a:ext>
              </a:extLst>
            </p:cNvPr>
            <p:cNvSpPr txBox="1"/>
            <p:nvPr/>
          </p:nvSpPr>
          <p:spPr>
            <a:xfrm>
              <a:off x="5214283" y="1811055"/>
              <a:ext cx="3013967" cy="369332"/>
            </a:xfrm>
            <a:prstGeom prst="rect">
              <a:avLst/>
            </a:prstGeom>
            <a:noFill/>
            <a:ln>
              <a:solidFill>
                <a:schemeClr val="bg1"/>
              </a:solidFill>
            </a:ln>
          </p:spPr>
          <p:txBody>
            <a:bodyPr wrap="none" rtlCol="0">
              <a:spAutoFit/>
            </a:bodyPr>
            <a:lstStyle/>
            <a:p>
              <a:r>
                <a:rPr lang="pt-BR" dirty="0">
                  <a:solidFill>
                    <a:srgbClr val="C00000"/>
                  </a:solidFill>
                  <a:effectLst>
                    <a:outerShdw blurRad="50800" dist="50800" dir="5400000" algn="ctr" rotWithShape="0">
                      <a:schemeClr val="bg1"/>
                    </a:outerShdw>
                  </a:effectLst>
                </a:rPr>
                <a:t>Fosfato de </a:t>
              </a:r>
              <a:r>
                <a:rPr lang="pt-BR" dirty="0" err="1">
                  <a:solidFill>
                    <a:srgbClr val="C00000"/>
                  </a:solidFill>
                  <a:effectLst>
                    <a:outerShdw blurRad="50800" dist="50800" dir="5400000" algn="ctr" rotWithShape="0">
                      <a:schemeClr val="bg1"/>
                    </a:outerShdw>
                  </a:effectLst>
                </a:rPr>
                <a:t>tributila</a:t>
              </a:r>
              <a:r>
                <a:rPr lang="pt-BR" dirty="0">
                  <a:solidFill>
                    <a:srgbClr val="C00000"/>
                  </a:solidFill>
                  <a:effectLst>
                    <a:outerShdw blurRad="50800" dist="50800" dir="5400000" algn="ctr" rotWithShape="0">
                      <a:schemeClr val="bg1"/>
                    </a:outerShdw>
                  </a:effectLst>
                </a:rPr>
                <a:t>-TBP/</a:t>
              </a:r>
              <a:r>
                <a:rPr lang="pt-BR" dirty="0" err="1">
                  <a:solidFill>
                    <a:srgbClr val="C00000"/>
                  </a:solidFill>
                  <a:effectLst>
                    <a:outerShdw blurRad="50800" dist="50800" dir="5400000" algn="ctr" rotWithShape="0">
                      <a:schemeClr val="bg1"/>
                    </a:outerShdw>
                  </a:effectLst>
                </a:rPr>
                <a:t>varsol</a:t>
              </a:r>
              <a:endParaRPr lang="pt-BR" dirty="0">
                <a:solidFill>
                  <a:srgbClr val="C00000"/>
                </a:solidFill>
                <a:effectLst>
                  <a:outerShdw blurRad="50800" dist="50800" dir="5400000" algn="ctr" rotWithShape="0">
                    <a:schemeClr val="bg1"/>
                  </a:outerShdw>
                </a:effectLst>
              </a:endParaRPr>
            </a:p>
          </p:txBody>
        </p:sp>
        <p:sp>
          <p:nvSpPr>
            <p:cNvPr id="13" name="Forma Livre: Forma 12">
              <a:extLst>
                <a:ext uri="{FF2B5EF4-FFF2-40B4-BE49-F238E27FC236}">
                  <a16:creationId xmlns:a16="http://schemas.microsoft.com/office/drawing/2014/main" id="{E6289F82-EE15-4858-BC7C-D67597E3E276}"/>
                </a:ext>
              </a:extLst>
            </p:cNvPr>
            <p:cNvSpPr/>
            <p:nvPr/>
          </p:nvSpPr>
          <p:spPr>
            <a:xfrm>
              <a:off x="2011426" y="3258806"/>
              <a:ext cx="1647556" cy="628434"/>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err="1">
                  <a:solidFill>
                    <a:schemeClr val="tx1"/>
                  </a:solidFill>
                  <a:effectLst>
                    <a:outerShdw blurRad="38100" dist="38100" dir="2700000" algn="tl" rotWithShape="0">
                      <a:srgbClr val="000000">
                        <a:alpha val="43137"/>
                      </a:srgbClr>
                    </a:outerShdw>
                  </a:effectLst>
                </a:rPr>
                <a:t>Desnitração</a:t>
              </a:r>
              <a:endParaRPr lang="pt-BR" sz="1700" dirty="0">
                <a:solidFill>
                  <a:schemeClr val="tx1"/>
                </a:solidFill>
                <a:effectLst>
                  <a:outerShdw blurRad="38100" dist="38100" dir="2700000" algn="tl" rotWithShape="0">
                    <a:srgbClr val="000000">
                      <a:alpha val="43137"/>
                    </a:srgbClr>
                  </a:outerShdw>
                </a:effectLst>
              </a:endParaRPr>
            </a:p>
          </p:txBody>
        </p:sp>
        <p:sp>
          <p:nvSpPr>
            <p:cNvPr id="14" name="Forma Livre: Forma 13">
              <a:extLst>
                <a:ext uri="{FF2B5EF4-FFF2-40B4-BE49-F238E27FC236}">
                  <a16:creationId xmlns:a16="http://schemas.microsoft.com/office/drawing/2014/main" id="{D5EA6244-72F1-490C-A1D8-30971A389FC6}"/>
                </a:ext>
              </a:extLst>
            </p:cNvPr>
            <p:cNvSpPr/>
            <p:nvPr/>
          </p:nvSpPr>
          <p:spPr>
            <a:xfrm>
              <a:off x="3162873" y="5008484"/>
              <a:ext cx="1962150" cy="667374"/>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a:solidFill>
              <a:schemeClr val="accent6">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a:solidFill>
                    <a:schemeClr val="tx1"/>
                  </a:solidFill>
                </a:rPr>
                <a:t>Calcinação</a:t>
              </a:r>
            </a:p>
          </p:txBody>
        </p:sp>
        <p:sp>
          <p:nvSpPr>
            <p:cNvPr id="15" name="Forma Livre: Forma 14">
              <a:extLst>
                <a:ext uri="{FF2B5EF4-FFF2-40B4-BE49-F238E27FC236}">
                  <a16:creationId xmlns:a16="http://schemas.microsoft.com/office/drawing/2014/main" id="{47CA508C-E232-4F36-A5D3-FC830788CECA}"/>
                </a:ext>
              </a:extLst>
            </p:cNvPr>
            <p:cNvSpPr/>
            <p:nvPr/>
          </p:nvSpPr>
          <p:spPr>
            <a:xfrm>
              <a:off x="3357429" y="5825553"/>
              <a:ext cx="1620000" cy="706312"/>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a:solidFill>
              <a:schemeClr val="accent6">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a:solidFill>
                    <a:schemeClr val="tx1"/>
                  </a:solidFill>
                </a:rPr>
                <a:t>UO</a:t>
              </a:r>
              <a:r>
                <a:rPr lang="pt-BR" sz="1700" baseline="-25000" dirty="0">
                  <a:solidFill>
                    <a:schemeClr val="tx1"/>
                  </a:solidFill>
                </a:rPr>
                <a:t>3</a:t>
              </a:r>
              <a:r>
                <a:rPr lang="pt-BR" sz="1700" dirty="0">
                  <a:solidFill>
                    <a:schemeClr val="tx1"/>
                  </a:solidFill>
                </a:rPr>
                <a:t>/U</a:t>
              </a:r>
              <a:r>
                <a:rPr lang="pt-BR" sz="1700" baseline="-25000" dirty="0">
                  <a:solidFill>
                    <a:schemeClr val="tx1"/>
                  </a:solidFill>
                </a:rPr>
                <a:t>3</a:t>
              </a:r>
              <a:r>
                <a:rPr lang="pt-BR" sz="1700" dirty="0">
                  <a:solidFill>
                    <a:schemeClr val="tx1"/>
                  </a:solidFill>
                </a:rPr>
                <a:t>O</a:t>
              </a:r>
              <a:r>
                <a:rPr lang="pt-BR" sz="1700" baseline="-25000" dirty="0">
                  <a:solidFill>
                    <a:schemeClr val="tx1"/>
                  </a:solidFill>
                </a:rPr>
                <a:t>8</a:t>
              </a:r>
            </a:p>
          </p:txBody>
        </p:sp>
        <p:sp>
          <p:nvSpPr>
            <p:cNvPr id="16" name="Forma Livre: Forma 15">
              <a:extLst>
                <a:ext uri="{FF2B5EF4-FFF2-40B4-BE49-F238E27FC236}">
                  <a16:creationId xmlns:a16="http://schemas.microsoft.com/office/drawing/2014/main" id="{1676EF65-9245-4194-83F9-9019EBF6C462}"/>
                </a:ext>
              </a:extLst>
            </p:cNvPr>
            <p:cNvSpPr/>
            <p:nvPr/>
          </p:nvSpPr>
          <p:spPr>
            <a:xfrm>
              <a:off x="3230104" y="2432753"/>
              <a:ext cx="1962150" cy="628435"/>
            </a:xfrm>
            <a:custGeom>
              <a:avLst/>
              <a:gdLst>
                <a:gd name="connsiteX0" fmla="*/ 0 w 1962150"/>
                <a:gd name="connsiteY0" fmla="*/ 104741 h 628435"/>
                <a:gd name="connsiteX1" fmla="*/ 104741 w 1962150"/>
                <a:gd name="connsiteY1" fmla="*/ 0 h 628435"/>
                <a:gd name="connsiteX2" fmla="*/ 1857409 w 1962150"/>
                <a:gd name="connsiteY2" fmla="*/ 0 h 628435"/>
                <a:gd name="connsiteX3" fmla="*/ 1962150 w 1962150"/>
                <a:gd name="connsiteY3" fmla="*/ 104741 h 628435"/>
                <a:gd name="connsiteX4" fmla="*/ 1962150 w 1962150"/>
                <a:gd name="connsiteY4" fmla="*/ 523694 h 628435"/>
                <a:gd name="connsiteX5" fmla="*/ 1857409 w 1962150"/>
                <a:gd name="connsiteY5" fmla="*/ 628435 h 628435"/>
                <a:gd name="connsiteX6" fmla="*/ 104741 w 1962150"/>
                <a:gd name="connsiteY6" fmla="*/ 628435 h 628435"/>
                <a:gd name="connsiteX7" fmla="*/ 0 w 1962150"/>
                <a:gd name="connsiteY7" fmla="*/ 523694 h 628435"/>
                <a:gd name="connsiteX8" fmla="*/ 0 w 1962150"/>
                <a:gd name="connsiteY8" fmla="*/ 104741 h 62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628435">
                  <a:moveTo>
                    <a:pt x="0" y="104741"/>
                  </a:moveTo>
                  <a:cubicBezTo>
                    <a:pt x="0" y="46894"/>
                    <a:pt x="46894" y="0"/>
                    <a:pt x="104741" y="0"/>
                  </a:cubicBezTo>
                  <a:lnTo>
                    <a:pt x="1857409" y="0"/>
                  </a:lnTo>
                  <a:cubicBezTo>
                    <a:pt x="1915256" y="0"/>
                    <a:pt x="1962150" y="46894"/>
                    <a:pt x="1962150" y="104741"/>
                  </a:cubicBezTo>
                  <a:lnTo>
                    <a:pt x="1962150" y="523694"/>
                  </a:lnTo>
                  <a:cubicBezTo>
                    <a:pt x="1962150" y="581541"/>
                    <a:pt x="1915256" y="628435"/>
                    <a:pt x="1857409" y="628435"/>
                  </a:cubicBezTo>
                  <a:lnTo>
                    <a:pt x="104741" y="628435"/>
                  </a:lnTo>
                  <a:cubicBezTo>
                    <a:pt x="46894" y="628435"/>
                    <a:pt x="0" y="581541"/>
                    <a:pt x="0" y="523694"/>
                  </a:cubicBezTo>
                  <a:lnTo>
                    <a:pt x="0" y="10474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5448" tIns="95448" rIns="95448" bIns="95448" numCol="1" spcCol="1270" anchor="ctr" anchorCtr="0">
              <a:noAutofit/>
            </a:bodyPr>
            <a:lstStyle/>
            <a:p>
              <a:pPr algn="ctr" defTabSz="755650">
                <a:lnSpc>
                  <a:spcPct val="90000"/>
                </a:lnSpc>
                <a:spcBef>
                  <a:spcPct val="0"/>
                </a:spcBef>
                <a:spcAft>
                  <a:spcPct val="35000"/>
                </a:spcAft>
              </a:pPr>
              <a:r>
                <a:rPr lang="pt-BR" sz="1700" dirty="0">
                  <a:solidFill>
                    <a:schemeClr val="tx1"/>
                  </a:solidFill>
                </a:rPr>
                <a:t>UO</a:t>
              </a:r>
              <a:r>
                <a:rPr lang="pt-BR" sz="1700" baseline="-25000" dirty="0">
                  <a:solidFill>
                    <a:schemeClr val="tx1"/>
                  </a:solidFill>
                </a:rPr>
                <a:t>2</a:t>
              </a:r>
              <a:r>
                <a:rPr lang="pt-BR" sz="1700" dirty="0">
                  <a:solidFill>
                    <a:schemeClr val="tx1"/>
                  </a:solidFill>
                </a:rPr>
                <a:t>(NO</a:t>
              </a:r>
              <a:r>
                <a:rPr lang="pt-BR" sz="1700" baseline="-25000" dirty="0">
                  <a:solidFill>
                    <a:schemeClr val="tx1"/>
                  </a:solidFill>
                </a:rPr>
                <a:t>3</a:t>
              </a:r>
              <a:r>
                <a:rPr lang="pt-BR" sz="1700" dirty="0">
                  <a:solidFill>
                    <a:schemeClr val="tx1"/>
                  </a:solidFill>
                </a:rPr>
                <a:t>)</a:t>
              </a:r>
              <a:r>
                <a:rPr lang="pt-BR" sz="1700" baseline="-25000" dirty="0">
                  <a:solidFill>
                    <a:schemeClr val="tx1"/>
                  </a:solidFill>
                </a:rPr>
                <a:t>2</a:t>
              </a:r>
              <a:r>
                <a:rPr lang="pt-BR" sz="1700" dirty="0">
                  <a:solidFill>
                    <a:schemeClr val="tx1"/>
                  </a:solidFill>
                </a:rPr>
                <a:t>puro</a:t>
              </a:r>
            </a:p>
          </p:txBody>
        </p:sp>
        <p:sp>
          <p:nvSpPr>
            <p:cNvPr id="18" name="Forma Livre: Forma 17">
              <a:extLst>
                <a:ext uri="{FF2B5EF4-FFF2-40B4-BE49-F238E27FC236}">
                  <a16:creationId xmlns:a16="http://schemas.microsoft.com/office/drawing/2014/main" id="{23D607F3-DC9F-43A3-A769-9FBBF8B1130C}"/>
                </a:ext>
              </a:extLst>
            </p:cNvPr>
            <p:cNvSpPr/>
            <p:nvPr/>
          </p:nvSpPr>
          <p:spPr>
            <a:xfrm>
              <a:off x="3162873" y="4174296"/>
              <a:ext cx="1962150" cy="706312"/>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a:solidFill>
                    <a:schemeClr val="tx1"/>
                  </a:solidFill>
                </a:rPr>
                <a:t>DUA</a:t>
              </a:r>
            </a:p>
          </p:txBody>
        </p:sp>
        <p:sp>
          <p:nvSpPr>
            <p:cNvPr id="19" name="Forma Livre: Forma 18">
              <a:extLst>
                <a:ext uri="{FF2B5EF4-FFF2-40B4-BE49-F238E27FC236}">
                  <a16:creationId xmlns:a16="http://schemas.microsoft.com/office/drawing/2014/main" id="{25D6B626-3CC7-4703-8235-2F98F8996576}"/>
                </a:ext>
              </a:extLst>
            </p:cNvPr>
            <p:cNvSpPr/>
            <p:nvPr/>
          </p:nvSpPr>
          <p:spPr>
            <a:xfrm>
              <a:off x="4592572" y="3270041"/>
              <a:ext cx="1962150" cy="628435"/>
            </a:xfrm>
            <a:custGeom>
              <a:avLst/>
              <a:gdLst>
                <a:gd name="connsiteX0" fmla="*/ 0 w 1962150"/>
                <a:gd name="connsiteY0" fmla="*/ 104741 h 628435"/>
                <a:gd name="connsiteX1" fmla="*/ 104741 w 1962150"/>
                <a:gd name="connsiteY1" fmla="*/ 0 h 628435"/>
                <a:gd name="connsiteX2" fmla="*/ 1857409 w 1962150"/>
                <a:gd name="connsiteY2" fmla="*/ 0 h 628435"/>
                <a:gd name="connsiteX3" fmla="*/ 1962150 w 1962150"/>
                <a:gd name="connsiteY3" fmla="*/ 104741 h 628435"/>
                <a:gd name="connsiteX4" fmla="*/ 1962150 w 1962150"/>
                <a:gd name="connsiteY4" fmla="*/ 523694 h 628435"/>
                <a:gd name="connsiteX5" fmla="*/ 1857409 w 1962150"/>
                <a:gd name="connsiteY5" fmla="*/ 628435 h 628435"/>
                <a:gd name="connsiteX6" fmla="*/ 104741 w 1962150"/>
                <a:gd name="connsiteY6" fmla="*/ 628435 h 628435"/>
                <a:gd name="connsiteX7" fmla="*/ 0 w 1962150"/>
                <a:gd name="connsiteY7" fmla="*/ 523694 h 628435"/>
                <a:gd name="connsiteX8" fmla="*/ 0 w 1962150"/>
                <a:gd name="connsiteY8" fmla="*/ 104741 h 62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628435">
                  <a:moveTo>
                    <a:pt x="0" y="104741"/>
                  </a:moveTo>
                  <a:cubicBezTo>
                    <a:pt x="0" y="46894"/>
                    <a:pt x="46894" y="0"/>
                    <a:pt x="104741" y="0"/>
                  </a:cubicBezTo>
                  <a:lnTo>
                    <a:pt x="1857409" y="0"/>
                  </a:lnTo>
                  <a:cubicBezTo>
                    <a:pt x="1915256" y="0"/>
                    <a:pt x="1962150" y="46894"/>
                    <a:pt x="1962150" y="104741"/>
                  </a:cubicBezTo>
                  <a:lnTo>
                    <a:pt x="1962150" y="523694"/>
                  </a:lnTo>
                  <a:cubicBezTo>
                    <a:pt x="1962150" y="581541"/>
                    <a:pt x="1915256" y="628435"/>
                    <a:pt x="1857409" y="628435"/>
                  </a:cubicBezTo>
                  <a:lnTo>
                    <a:pt x="104741" y="628435"/>
                  </a:lnTo>
                  <a:cubicBezTo>
                    <a:pt x="46894" y="628435"/>
                    <a:pt x="0" y="581541"/>
                    <a:pt x="0" y="523694"/>
                  </a:cubicBezTo>
                  <a:lnTo>
                    <a:pt x="0" y="10474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5448" tIns="95448" rIns="95448" bIns="95448" numCol="1" spcCol="1270" anchor="ctr" anchorCtr="0">
              <a:noAutofit/>
            </a:bodyPr>
            <a:lstStyle/>
            <a:p>
              <a:pPr algn="ctr" defTabSz="755650">
                <a:lnSpc>
                  <a:spcPct val="90000"/>
                </a:lnSpc>
                <a:spcBef>
                  <a:spcPct val="0"/>
                </a:spcBef>
                <a:spcAft>
                  <a:spcPct val="35000"/>
                </a:spcAft>
              </a:pPr>
              <a:r>
                <a:rPr lang="pt-BR" sz="1700" dirty="0">
                  <a:solidFill>
                    <a:schemeClr val="tx1"/>
                  </a:solidFill>
                  <a:effectLst>
                    <a:outerShdw blurRad="38100" dist="38100" dir="2700000" algn="tl" rotWithShape="0">
                      <a:srgbClr val="000000">
                        <a:alpha val="43137"/>
                      </a:srgbClr>
                    </a:outerShdw>
                  </a:effectLst>
                </a:rPr>
                <a:t>UO</a:t>
              </a:r>
              <a:r>
                <a:rPr lang="pt-BR" sz="1700" baseline="-25000" dirty="0">
                  <a:solidFill>
                    <a:schemeClr val="tx1"/>
                  </a:solidFill>
                  <a:effectLst>
                    <a:outerShdw blurRad="38100" dist="38100" dir="2700000" algn="tl" rotWithShape="0">
                      <a:srgbClr val="000000">
                        <a:alpha val="43137"/>
                      </a:srgbClr>
                    </a:outerShdw>
                  </a:effectLst>
                </a:rPr>
                <a:t>2</a:t>
              </a:r>
              <a:r>
                <a:rPr lang="pt-BR" sz="1700" dirty="0">
                  <a:solidFill>
                    <a:schemeClr val="tx1"/>
                  </a:solidFill>
                  <a:effectLst>
                    <a:outerShdw blurRad="38100" dist="38100" dir="2700000" algn="tl" rotWithShape="0">
                      <a:srgbClr val="000000">
                        <a:alpha val="43137"/>
                      </a:srgbClr>
                    </a:outerShdw>
                  </a:effectLst>
                </a:rPr>
                <a:t>(NO</a:t>
              </a:r>
              <a:r>
                <a:rPr lang="pt-BR" sz="1700" baseline="-25000" dirty="0">
                  <a:solidFill>
                    <a:schemeClr val="tx1"/>
                  </a:solidFill>
                  <a:effectLst>
                    <a:outerShdw blurRad="38100" dist="38100" dir="2700000" algn="tl" rotWithShape="0">
                      <a:srgbClr val="000000">
                        <a:alpha val="43137"/>
                      </a:srgbClr>
                    </a:outerShdw>
                  </a:effectLst>
                </a:rPr>
                <a:t>3</a:t>
              </a:r>
              <a:r>
                <a:rPr lang="pt-BR" sz="1700" dirty="0">
                  <a:solidFill>
                    <a:schemeClr val="tx1"/>
                  </a:solidFill>
                  <a:effectLst>
                    <a:outerShdw blurRad="38100" dist="38100" dir="2700000" algn="tl" rotWithShape="0">
                      <a:srgbClr val="000000">
                        <a:alpha val="43137"/>
                      </a:srgbClr>
                    </a:outerShdw>
                  </a:effectLst>
                </a:rPr>
                <a:t>)2puro</a:t>
              </a:r>
            </a:p>
          </p:txBody>
        </p:sp>
        <p:sp>
          <p:nvSpPr>
            <p:cNvPr id="23" name="Retângulo 22">
              <a:extLst>
                <a:ext uri="{FF2B5EF4-FFF2-40B4-BE49-F238E27FC236}">
                  <a16:creationId xmlns:a16="http://schemas.microsoft.com/office/drawing/2014/main" id="{67FBB9B6-2A64-46F7-B8B7-703A7C4E3402}"/>
                </a:ext>
              </a:extLst>
            </p:cNvPr>
            <p:cNvSpPr/>
            <p:nvPr/>
          </p:nvSpPr>
          <p:spPr>
            <a:xfrm rot="5400000">
              <a:off x="4094740" y="1761116"/>
              <a:ext cx="75232" cy="27937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ffectLst>
                  <a:outerShdw blurRad="38100" dist="38100" dir="2700000" algn="tl">
                    <a:srgbClr val="000000">
                      <a:alpha val="43137"/>
                    </a:srgbClr>
                  </a:outerShdw>
                </a:effectLst>
              </a:endParaRPr>
            </a:p>
          </p:txBody>
        </p:sp>
        <p:sp>
          <p:nvSpPr>
            <p:cNvPr id="25" name="Retângulo 24">
              <a:extLst>
                <a:ext uri="{FF2B5EF4-FFF2-40B4-BE49-F238E27FC236}">
                  <a16:creationId xmlns:a16="http://schemas.microsoft.com/office/drawing/2014/main" id="{F8544AA4-F08E-4B7D-8CE6-E65E066841AD}"/>
                </a:ext>
              </a:extLst>
            </p:cNvPr>
            <p:cNvSpPr/>
            <p:nvPr/>
          </p:nvSpPr>
          <p:spPr>
            <a:xfrm rot="5400000">
              <a:off x="4112465" y="2699448"/>
              <a:ext cx="80405" cy="2705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ffectLst>
                  <a:outerShdw blurRad="38100" dist="38100" dir="2700000" algn="tl">
                    <a:srgbClr val="000000">
                      <a:alpha val="43137"/>
                    </a:srgbClr>
                  </a:outerShdw>
                </a:effectLst>
              </a:endParaRPr>
            </a:p>
          </p:txBody>
        </p:sp>
        <p:sp>
          <p:nvSpPr>
            <p:cNvPr id="29" name="Forma Livre: Forma 28">
              <a:extLst>
                <a:ext uri="{FF2B5EF4-FFF2-40B4-BE49-F238E27FC236}">
                  <a16:creationId xmlns:a16="http://schemas.microsoft.com/office/drawing/2014/main" id="{1A1CE93E-65F5-4867-9F55-63302C4C7B71}"/>
                </a:ext>
              </a:extLst>
            </p:cNvPr>
            <p:cNvSpPr/>
            <p:nvPr/>
          </p:nvSpPr>
          <p:spPr>
            <a:xfrm>
              <a:off x="5134090" y="5798659"/>
              <a:ext cx="1620000" cy="706312"/>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a:solidFill>
                    <a:schemeClr val="tx1"/>
                  </a:solidFill>
                </a:rPr>
                <a:t>UO</a:t>
              </a:r>
              <a:r>
                <a:rPr lang="pt-BR" sz="1700" baseline="-25000" dirty="0">
                  <a:solidFill>
                    <a:schemeClr val="tx1"/>
                  </a:solidFill>
                </a:rPr>
                <a:t>2</a:t>
              </a:r>
            </a:p>
          </p:txBody>
        </p:sp>
        <p:sp>
          <p:nvSpPr>
            <p:cNvPr id="30" name="Forma Livre: Forma 29">
              <a:extLst>
                <a:ext uri="{FF2B5EF4-FFF2-40B4-BE49-F238E27FC236}">
                  <a16:creationId xmlns:a16="http://schemas.microsoft.com/office/drawing/2014/main" id="{2E33834B-27F0-45CA-AE13-71FC89492F2F}"/>
                </a:ext>
              </a:extLst>
            </p:cNvPr>
            <p:cNvSpPr/>
            <p:nvPr/>
          </p:nvSpPr>
          <p:spPr>
            <a:xfrm>
              <a:off x="6968363" y="5798659"/>
              <a:ext cx="1620000" cy="706312"/>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a:solidFill>
                    <a:schemeClr val="tx1"/>
                  </a:solidFill>
                </a:rPr>
                <a:t>UF</a:t>
              </a:r>
              <a:r>
                <a:rPr lang="pt-BR" sz="1700" baseline="-25000" dirty="0">
                  <a:solidFill>
                    <a:schemeClr val="tx1"/>
                  </a:solidFill>
                </a:rPr>
                <a:t>4</a:t>
              </a:r>
            </a:p>
          </p:txBody>
        </p:sp>
        <p:sp>
          <p:nvSpPr>
            <p:cNvPr id="32" name="CaixaDeTexto 31">
              <a:extLst>
                <a:ext uri="{FF2B5EF4-FFF2-40B4-BE49-F238E27FC236}">
                  <a16:creationId xmlns:a16="http://schemas.microsoft.com/office/drawing/2014/main" id="{D9E7F0AD-BE65-49BD-8FCD-506BBABBECBE}"/>
                </a:ext>
              </a:extLst>
            </p:cNvPr>
            <p:cNvSpPr txBox="1"/>
            <p:nvPr/>
          </p:nvSpPr>
          <p:spPr>
            <a:xfrm>
              <a:off x="6767043" y="3223682"/>
              <a:ext cx="556563" cy="369332"/>
            </a:xfrm>
            <a:prstGeom prst="rect">
              <a:avLst/>
            </a:prstGeom>
            <a:noFill/>
            <a:ln>
              <a:solidFill>
                <a:schemeClr val="bg1"/>
              </a:solidFill>
            </a:ln>
          </p:spPr>
          <p:txBody>
            <a:bodyPr wrap="none" rtlCol="0">
              <a:spAutoFit/>
            </a:bodyPr>
            <a:lstStyle/>
            <a:p>
              <a:r>
                <a:rPr lang="pt-BR" dirty="0">
                  <a:solidFill>
                    <a:srgbClr val="C00000"/>
                  </a:solidFill>
                  <a:effectLst>
                    <a:outerShdw blurRad="50800" dist="50800" dir="5400000" algn="ctr" rotWithShape="0">
                      <a:schemeClr val="bg1"/>
                    </a:outerShdw>
                  </a:effectLst>
                </a:rPr>
                <a:t>NH</a:t>
              </a:r>
              <a:r>
                <a:rPr lang="pt-BR" baseline="-25000" dirty="0">
                  <a:solidFill>
                    <a:srgbClr val="C00000"/>
                  </a:solidFill>
                  <a:effectLst>
                    <a:outerShdw blurRad="50800" dist="50800" dir="5400000" algn="ctr" rotWithShape="0">
                      <a:schemeClr val="bg1"/>
                    </a:outerShdw>
                  </a:effectLst>
                </a:rPr>
                <a:t>4</a:t>
              </a:r>
            </a:p>
          </p:txBody>
        </p:sp>
        <p:sp>
          <p:nvSpPr>
            <p:cNvPr id="33" name="CaixaDeTexto 32">
              <a:extLst>
                <a:ext uri="{FF2B5EF4-FFF2-40B4-BE49-F238E27FC236}">
                  <a16:creationId xmlns:a16="http://schemas.microsoft.com/office/drawing/2014/main" id="{D5471D6D-4530-455C-9235-178E381EF29D}"/>
                </a:ext>
              </a:extLst>
            </p:cNvPr>
            <p:cNvSpPr txBox="1"/>
            <p:nvPr/>
          </p:nvSpPr>
          <p:spPr>
            <a:xfrm>
              <a:off x="5739321" y="4964032"/>
              <a:ext cx="407484" cy="369332"/>
            </a:xfrm>
            <a:prstGeom prst="rect">
              <a:avLst/>
            </a:prstGeom>
            <a:noFill/>
            <a:ln>
              <a:solidFill>
                <a:schemeClr val="bg1"/>
              </a:solidFill>
            </a:ln>
          </p:spPr>
          <p:txBody>
            <a:bodyPr wrap="none" rtlCol="0">
              <a:spAutoFit/>
            </a:bodyPr>
            <a:lstStyle/>
            <a:p>
              <a:r>
                <a:rPr lang="pt-BR" dirty="0">
                  <a:solidFill>
                    <a:srgbClr val="C00000"/>
                  </a:solidFill>
                  <a:effectLst>
                    <a:outerShdw blurRad="50800" dist="50800" dir="5400000" algn="ctr" rotWithShape="0">
                      <a:schemeClr val="bg1"/>
                    </a:outerShdw>
                  </a:effectLst>
                </a:rPr>
                <a:t>H</a:t>
              </a:r>
              <a:r>
                <a:rPr lang="pt-BR" baseline="-25000" dirty="0">
                  <a:solidFill>
                    <a:srgbClr val="C00000"/>
                  </a:solidFill>
                  <a:effectLst>
                    <a:outerShdw blurRad="50800" dist="50800" dir="5400000" algn="ctr" rotWithShape="0">
                      <a:schemeClr val="bg1"/>
                    </a:outerShdw>
                  </a:effectLst>
                </a:rPr>
                <a:t>2</a:t>
              </a:r>
            </a:p>
          </p:txBody>
        </p:sp>
        <p:sp>
          <p:nvSpPr>
            <p:cNvPr id="34" name="CaixaDeTexto 33">
              <a:extLst>
                <a:ext uri="{FF2B5EF4-FFF2-40B4-BE49-F238E27FC236}">
                  <a16:creationId xmlns:a16="http://schemas.microsoft.com/office/drawing/2014/main" id="{D0A75443-4B96-425E-9C56-490B67BDA890}"/>
                </a:ext>
              </a:extLst>
            </p:cNvPr>
            <p:cNvSpPr txBox="1"/>
            <p:nvPr/>
          </p:nvSpPr>
          <p:spPr>
            <a:xfrm>
              <a:off x="7492545" y="5008484"/>
              <a:ext cx="434734" cy="369332"/>
            </a:xfrm>
            <a:prstGeom prst="rect">
              <a:avLst/>
            </a:prstGeom>
            <a:noFill/>
            <a:ln>
              <a:solidFill>
                <a:schemeClr val="bg1"/>
              </a:solidFill>
            </a:ln>
          </p:spPr>
          <p:txBody>
            <a:bodyPr wrap="none" rtlCol="0">
              <a:spAutoFit/>
            </a:bodyPr>
            <a:lstStyle/>
            <a:p>
              <a:r>
                <a:rPr lang="pt-BR" dirty="0">
                  <a:solidFill>
                    <a:srgbClr val="C00000"/>
                  </a:solidFill>
                  <a:effectLst>
                    <a:outerShdw blurRad="50800" dist="50800" dir="5400000" algn="ctr" rotWithShape="0">
                      <a:schemeClr val="bg1"/>
                    </a:outerShdw>
                  </a:effectLst>
                </a:rPr>
                <a:t>HF</a:t>
              </a:r>
            </a:p>
          </p:txBody>
        </p:sp>
        <p:sp>
          <p:nvSpPr>
            <p:cNvPr id="35" name="CaixaDeTexto 34">
              <a:extLst>
                <a:ext uri="{FF2B5EF4-FFF2-40B4-BE49-F238E27FC236}">
                  <a16:creationId xmlns:a16="http://schemas.microsoft.com/office/drawing/2014/main" id="{7F412424-D187-4CAC-9C95-786E6FE82163}"/>
                </a:ext>
              </a:extLst>
            </p:cNvPr>
            <p:cNvSpPr txBox="1"/>
            <p:nvPr/>
          </p:nvSpPr>
          <p:spPr>
            <a:xfrm>
              <a:off x="9281287" y="5013557"/>
              <a:ext cx="413174" cy="369332"/>
            </a:xfrm>
            <a:prstGeom prst="rect">
              <a:avLst/>
            </a:prstGeom>
            <a:noFill/>
            <a:ln>
              <a:solidFill>
                <a:schemeClr val="bg1"/>
              </a:solidFill>
            </a:ln>
          </p:spPr>
          <p:txBody>
            <a:bodyPr wrap="square" rtlCol="0">
              <a:spAutoFit/>
            </a:bodyPr>
            <a:lstStyle/>
            <a:p>
              <a:r>
                <a:rPr lang="pt-BR" dirty="0">
                  <a:solidFill>
                    <a:srgbClr val="C00000"/>
                  </a:solidFill>
                  <a:effectLst>
                    <a:outerShdw blurRad="50800" dist="50800" dir="5400000" algn="ctr" rotWithShape="0">
                      <a:schemeClr val="bg1"/>
                    </a:outerShdw>
                  </a:effectLst>
                </a:rPr>
                <a:t>F</a:t>
              </a:r>
              <a:r>
                <a:rPr lang="pt-BR" baseline="-25000" dirty="0">
                  <a:solidFill>
                    <a:srgbClr val="C00000"/>
                  </a:solidFill>
                  <a:effectLst>
                    <a:outerShdw blurRad="50800" dist="50800" dir="5400000" algn="ctr" rotWithShape="0">
                      <a:schemeClr val="bg1"/>
                    </a:outerShdw>
                  </a:effectLst>
                </a:rPr>
                <a:t>2</a:t>
              </a:r>
            </a:p>
          </p:txBody>
        </p:sp>
        <p:grpSp>
          <p:nvGrpSpPr>
            <p:cNvPr id="51" name="Agrupar 50">
              <a:extLst>
                <a:ext uri="{FF2B5EF4-FFF2-40B4-BE49-F238E27FC236}">
                  <a16:creationId xmlns:a16="http://schemas.microsoft.com/office/drawing/2014/main" id="{504DB50C-C826-4195-B809-62EE5ACF6AE3}"/>
                </a:ext>
              </a:extLst>
            </p:cNvPr>
            <p:cNvGrpSpPr/>
            <p:nvPr/>
          </p:nvGrpSpPr>
          <p:grpSpPr>
            <a:xfrm>
              <a:off x="5216664" y="182923"/>
              <a:ext cx="837276" cy="369332"/>
              <a:chOff x="3601023" y="281832"/>
              <a:chExt cx="837276" cy="369332"/>
            </a:xfrm>
          </p:grpSpPr>
          <p:sp>
            <p:nvSpPr>
              <p:cNvPr id="11" name="CaixaDeTexto 10">
                <a:extLst>
                  <a:ext uri="{FF2B5EF4-FFF2-40B4-BE49-F238E27FC236}">
                    <a16:creationId xmlns:a16="http://schemas.microsoft.com/office/drawing/2014/main" id="{CCBFD998-8A86-465A-BFC4-36F6AF402883}"/>
                  </a:ext>
                </a:extLst>
              </p:cNvPr>
              <p:cNvSpPr txBox="1"/>
              <p:nvPr/>
            </p:nvSpPr>
            <p:spPr>
              <a:xfrm>
                <a:off x="3690979" y="281832"/>
                <a:ext cx="747320" cy="369332"/>
              </a:xfrm>
              <a:prstGeom prst="rect">
                <a:avLst/>
              </a:prstGeom>
              <a:noFill/>
              <a:ln>
                <a:solidFill>
                  <a:schemeClr val="bg1"/>
                </a:solidFill>
              </a:ln>
            </p:spPr>
            <p:txBody>
              <a:bodyPr wrap="none" rtlCol="0">
                <a:spAutoFit/>
              </a:bodyPr>
              <a:lstStyle/>
              <a:p>
                <a:r>
                  <a:rPr lang="pt-BR" dirty="0">
                    <a:solidFill>
                      <a:srgbClr val="C00000"/>
                    </a:solidFill>
                    <a:effectLst>
                      <a:outerShdw blurRad="50800" dist="50800" dir="5400000" algn="ctr" rotWithShape="0">
                        <a:schemeClr val="bg1"/>
                      </a:outerShdw>
                    </a:effectLst>
                  </a:rPr>
                  <a:t>HNO3</a:t>
                </a:r>
              </a:p>
            </p:txBody>
          </p:sp>
          <p:cxnSp>
            <p:nvCxnSpPr>
              <p:cNvPr id="37" name="Conector de Seta Reta 36">
                <a:extLst>
                  <a:ext uri="{FF2B5EF4-FFF2-40B4-BE49-F238E27FC236}">
                    <a16:creationId xmlns:a16="http://schemas.microsoft.com/office/drawing/2014/main" id="{72BF22F2-FED8-4719-8E8F-B57E993E4BCD}"/>
                  </a:ext>
                </a:extLst>
              </p:cNvPr>
              <p:cNvCxnSpPr/>
              <p:nvPr/>
            </p:nvCxnSpPr>
            <p:spPr>
              <a:xfrm flipH="1">
                <a:off x="3601023" y="651164"/>
                <a:ext cx="7354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8" name="Conector de Seta Reta 37">
              <a:extLst>
                <a:ext uri="{FF2B5EF4-FFF2-40B4-BE49-F238E27FC236}">
                  <a16:creationId xmlns:a16="http://schemas.microsoft.com/office/drawing/2014/main" id="{308F3BD7-D21B-4DDF-B7BE-B0E4CF369C5E}"/>
                </a:ext>
              </a:extLst>
            </p:cNvPr>
            <p:cNvCxnSpPr/>
            <p:nvPr/>
          </p:nvCxnSpPr>
          <p:spPr>
            <a:xfrm flipH="1">
              <a:off x="5250361" y="2180387"/>
              <a:ext cx="7354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de Seta Reta 38">
              <a:extLst>
                <a:ext uri="{FF2B5EF4-FFF2-40B4-BE49-F238E27FC236}">
                  <a16:creationId xmlns:a16="http://schemas.microsoft.com/office/drawing/2014/main" id="{A4B61621-7134-4A24-BF1B-5DAC7906549D}"/>
                </a:ext>
              </a:extLst>
            </p:cNvPr>
            <p:cNvCxnSpPr/>
            <p:nvPr/>
          </p:nvCxnSpPr>
          <p:spPr>
            <a:xfrm flipH="1">
              <a:off x="6592042" y="3639524"/>
              <a:ext cx="7354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de Seta Reta 39">
              <a:extLst>
                <a:ext uri="{FF2B5EF4-FFF2-40B4-BE49-F238E27FC236}">
                  <a16:creationId xmlns:a16="http://schemas.microsoft.com/office/drawing/2014/main" id="{E623A704-4F04-4117-8A8E-8BB6D27ABFFC}"/>
                </a:ext>
              </a:extLst>
            </p:cNvPr>
            <p:cNvCxnSpPr>
              <a:cxnSpLocks/>
            </p:cNvCxnSpPr>
            <p:nvPr/>
          </p:nvCxnSpPr>
          <p:spPr>
            <a:xfrm rot="16200000" flipH="1" flipV="1">
              <a:off x="5746299" y="5533134"/>
              <a:ext cx="4320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de Seta Reta 40">
              <a:extLst>
                <a:ext uri="{FF2B5EF4-FFF2-40B4-BE49-F238E27FC236}">
                  <a16:creationId xmlns:a16="http://schemas.microsoft.com/office/drawing/2014/main" id="{8F1AFDDF-4429-44DF-AFB1-0D47478F74C1}"/>
                </a:ext>
              </a:extLst>
            </p:cNvPr>
            <p:cNvCxnSpPr>
              <a:cxnSpLocks/>
            </p:cNvCxnSpPr>
            <p:nvPr/>
          </p:nvCxnSpPr>
          <p:spPr>
            <a:xfrm rot="16200000" flipH="1" flipV="1">
              <a:off x="9273939" y="5582659"/>
              <a:ext cx="4320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de Seta Reta 41">
              <a:extLst>
                <a:ext uri="{FF2B5EF4-FFF2-40B4-BE49-F238E27FC236}">
                  <a16:creationId xmlns:a16="http://schemas.microsoft.com/office/drawing/2014/main" id="{8B47BBA1-4A69-4478-A4D9-436A8B8A50B3}"/>
                </a:ext>
              </a:extLst>
            </p:cNvPr>
            <p:cNvCxnSpPr>
              <a:cxnSpLocks/>
            </p:cNvCxnSpPr>
            <p:nvPr/>
          </p:nvCxnSpPr>
          <p:spPr>
            <a:xfrm rot="16200000" flipH="1" flipV="1">
              <a:off x="7510119" y="5593816"/>
              <a:ext cx="4320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Retângulo 42">
              <a:extLst>
                <a:ext uri="{FF2B5EF4-FFF2-40B4-BE49-F238E27FC236}">
                  <a16:creationId xmlns:a16="http://schemas.microsoft.com/office/drawing/2014/main" id="{E84A6BEC-31EB-4DE4-91CC-A18BD12AE9D5}"/>
                </a:ext>
              </a:extLst>
            </p:cNvPr>
            <p:cNvSpPr/>
            <p:nvPr/>
          </p:nvSpPr>
          <p:spPr>
            <a:xfrm>
              <a:off x="6955476" y="4063719"/>
              <a:ext cx="3615092" cy="307777"/>
            </a:xfrm>
            <a:prstGeom prst="rect">
              <a:avLst/>
            </a:prstGeom>
          </p:spPr>
          <p:txBody>
            <a:bodyPr wrap="none">
              <a:spAutoFit/>
            </a:bodyPr>
            <a:lstStyle/>
            <a:p>
              <a:r>
                <a:rPr lang="pt-BR" sz="1400" b="1" dirty="0"/>
                <a:t>UO </a:t>
              </a:r>
              <a:r>
                <a:rPr lang="pt-BR" sz="1400" b="1" baseline="-25000" dirty="0"/>
                <a:t>2</a:t>
              </a:r>
              <a:r>
                <a:rPr lang="pt-BR" sz="1400" b="1" dirty="0"/>
                <a:t> + 4HF ==&gt; UF </a:t>
              </a:r>
              <a:r>
                <a:rPr lang="pt-BR" sz="1400" b="1" baseline="-25000" dirty="0"/>
                <a:t>4</a:t>
              </a:r>
              <a:r>
                <a:rPr lang="pt-BR" sz="1400" b="1" dirty="0"/>
                <a:t> + 2H </a:t>
              </a:r>
              <a:r>
                <a:rPr lang="pt-BR" sz="1400" b="1" baseline="-25000" dirty="0"/>
                <a:t>2</a:t>
              </a:r>
              <a:r>
                <a:rPr lang="pt-BR" sz="1400" b="1" dirty="0"/>
                <a:t>O </a:t>
              </a:r>
              <a:r>
                <a:rPr lang="pt-BR" sz="1400" b="1" i="1" dirty="0"/>
                <a:t>ΔH</a:t>
              </a:r>
              <a:r>
                <a:rPr lang="pt-BR" sz="1400" b="1" dirty="0"/>
                <a:t> = -176 kJ / mol</a:t>
              </a:r>
              <a:endParaRPr lang="pt-BR" sz="1100" b="1" dirty="0">
                <a:solidFill>
                  <a:srgbClr val="00FFFF"/>
                </a:solidFill>
              </a:endParaRPr>
            </a:p>
          </p:txBody>
        </p:sp>
        <p:sp>
          <p:nvSpPr>
            <p:cNvPr id="44" name="Retângulo 43">
              <a:extLst>
                <a:ext uri="{FF2B5EF4-FFF2-40B4-BE49-F238E27FC236}">
                  <a16:creationId xmlns:a16="http://schemas.microsoft.com/office/drawing/2014/main" id="{472FD598-A14B-408B-9BAE-AE38A07FC2A1}"/>
                </a:ext>
              </a:extLst>
            </p:cNvPr>
            <p:cNvSpPr/>
            <p:nvPr/>
          </p:nvSpPr>
          <p:spPr>
            <a:xfrm>
              <a:off x="6925577" y="3841399"/>
              <a:ext cx="4039645" cy="307777"/>
            </a:xfrm>
            <a:prstGeom prst="rect">
              <a:avLst/>
            </a:prstGeom>
          </p:spPr>
          <p:txBody>
            <a:bodyPr wrap="square">
              <a:spAutoFit/>
            </a:bodyPr>
            <a:lstStyle/>
            <a:p>
              <a:r>
                <a:rPr lang="pt-BR" sz="1400" b="1" dirty="0"/>
                <a:t> UO </a:t>
              </a:r>
              <a:r>
                <a:rPr lang="pt-BR" sz="1400" b="1" baseline="-25000" dirty="0"/>
                <a:t>3</a:t>
              </a:r>
              <a:r>
                <a:rPr lang="pt-BR" sz="1400" b="1" dirty="0"/>
                <a:t> + H </a:t>
              </a:r>
              <a:r>
                <a:rPr lang="pt-BR" sz="1400" b="1" baseline="-25000" dirty="0"/>
                <a:t>2</a:t>
              </a:r>
              <a:r>
                <a:rPr lang="pt-BR" sz="1400" b="1" dirty="0"/>
                <a:t> ==&gt; UO </a:t>
              </a:r>
              <a:r>
                <a:rPr lang="pt-BR" sz="1400" b="1" baseline="-25000" dirty="0"/>
                <a:t>2</a:t>
              </a:r>
              <a:r>
                <a:rPr lang="pt-BR" sz="1400" b="1" dirty="0"/>
                <a:t> + H </a:t>
              </a:r>
              <a:r>
                <a:rPr lang="pt-BR" sz="1400" b="1" baseline="-25000" dirty="0"/>
                <a:t>2</a:t>
              </a:r>
              <a:r>
                <a:rPr lang="pt-BR" sz="1400" b="1" dirty="0"/>
                <a:t> O </a:t>
              </a:r>
              <a:r>
                <a:rPr lang="pt-BR" sz="1400" b="1" i="1" dirty="0"/>
                <a:t>ΔH</a:t>
              </a:r>
              <a:r>
                <a:rPr lang="pt-BR" sz="1400" b="1" dirty="0"/>
                <a:t> = -109 kJ / mol</a:t>
              </a:r>
            </a:p>
          </p:txBody>
        </p:sp>
        <p:sp>
          <p:nvSpPr>
            <p:cNvPr id="46" name="Retângulo 45">
              <a:extLst>
                <a:ext uri="{FF2B5EF4-FFF2-40B4-BE49-F238E27FC236}">
                  <a16:creationId xmlns:a16="http://schemas.microsoft.com/office/drawing/2014/main" id="{AACC1892-B2D3-4198-812C-DD4311ED8448}"/>
                </a:ext>
              </a:extLst>
            </p:cNvPr>
            <p:cNvSpPr/>
            <p:nvPr/>
          </p:nvSpPr>
          <p:spPr>
            <a:xfrm>
              <a:off x="6968363" y="4290995"/>
              <a:ext cx="1483098" cy="307777"/>
            </a:xfrm>
            <a:prstGeom prst="rect">
              <a:avLst/>
            </a:prstGeom>
          </p:spPr>
          <p:txBody>
            <a:bodyPr wrap="none">
              <a:spAutoFit/>
            </a:bodyPr>
            <a:lstStyle/>
            <a:p>
              <a:r>
                <a:rPr lang="de-DE" sz="1400" b="1" dirty="0"/>
                <a:t>UF </a:t>
              </a:r>
              <a:r>
                <a:rPr lang="de-DE" sz="1400" b="1" baseline="-25000" dirty="0"/>
                <a:t>4</a:t>
              </a:r>
              <a:r>
                <a:rPr lang="de-DE" sz="1400" b="1" dirty="0"/>
                <a:t> + F </a:t>
              </a:r>
              <a:r>
                <a:rPr lang="de-DE" sz="1400" b="1" baseline="-25000" dirty="0"/>
                <a:t>2</a:t>
              </a:r>
              <a:r>
                <a:rPr lang="de-DE" sz="1400" b="1" dirty="0"/>
                <a:t> ==&gt; UF </a:t>
              </a:r>
              <a:r>
                <a:rPr lang="de-DE" sz="1400" b="1" baseline="-25000" dirty="0"/>
                <a:t>6</a:t>
              </a:r>
              <a:endParaRPr lang="pt-BR" sz="1400" b="1" dirty="0"/>
            </a:p>
          </p:txBody>
        </p:sp>
        <p:grpSp>
          <p:nvGrpSpPr>
            <p:cNvPr id="3" name="Agrupar 2">
              <a:extLst>
                <a:ext uri="{FF2B5EF4-FFF2-40B4-BE49-F238E27FC236}">
                  <a16:creationId xmlns:a16="http://schemas.microsoft.com/office/drawing/2014/main" id="{F5ABAEC8-049C-4917-8EC3-5612F2214F64}"/>
                </a:ext>
              </a:extLst>
            </p:cNvPr>
            <p:cNvGrpSpPr/>
            <p:nvPr/>
          </p:nvGrpSpPr>
          <p:grpSpPr>
            <a:xfrm>
              <a:off x="8228250" y="317730"/>
              <a:ext cx="2295319" cy="900059"/>
              <a:chOff x="6707863" y="2201863"/>
              <a:chExt cx="2295319" cy="900059"/>
            </a:xfrm>
          </p:grpSpPr>
          <p:sp>
            <p:nvSpPr>
              <p:cNvPr id="48" name="Balão de Fala: Retângulo com Cantos Arredondados 47">
                <a:extLst>
                  <a:ext uri="{FF2B5EF4-FFF2-40B4-BE49-F238E27FC236}">
                    <a16:creationId xmlns:a16="http://schemas.microsoft.com/office/drawing/2014/main" id="{BCB965CC-CDA6-4EE4-917A-E323B143C750}"/>
                  </a:ext>
                </a:extLst>
              </p:cNvPr>
              <p:cNvSpPr/>
              <p:nvPr/>
            </p:nvSpPr>
            <p:spPr>
              <a:xfrm>
                <a:off x="6707863" y="2201863"/>
                <a:ext cx="2295319" cy="900059"/>
              </a:xfrm>
              <a:prstGeom prst="wedgeRoundRectCallout">
                <a:avLst>
                  <a:gd name="adj1" fmla="val -20833"/>
                  <a:gd name="adj2" fmla="val 60835"/>
                  <a:gd name="adj3" fmla="val 16667"/>
                </a:avLst>
              </a:prstGeom>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dirty="0">
                  <a:solidFill>
                    <a:srgbClr val="C00000"/>
                  </a:solidFill>
                </a:endParaRPr>
              </a:p>
            </p:txBody>
          </p:sp>
          <p:sp>
            <p:nvSpPr>
              <p:cNvPr id="49" name="CaixaDeTexto 48">
                <a:extLst>
                  <a:ext uri="{FF2B5EF4-FFF2-40B4-BE49-F238E27FC236}">
                    <a16:creationId xmlns:a16="http://schemas.microsoft.com/office/drawing/2014/main" id="{C6D06BCA-EDB1-4AEB-B97C-FC63B0810F54}"/>
                  </a:ext>
                </a:extLst>
              </p:cNvPr>
              <p:cNvSpPr txBox="1"/>
              <p:nvPr/>
            </p:nvSpPr>
            <p:spPr>
              <a:xfrm>
                <a:off x="6739561" y="2452003"/>
                <a:ext cx="1991443" cy="369332"/>
              </a:xfrm>
              <a:prstGeom prst="rect">
                <a:avLst/>
              </a:prstGeom>
              <a:noFill/>
              <a:ln>
                <a:noFill/>
              </a:ln>
            </p:spPr>
            <p:txBody>
              <a:bodyPr wrap="none" rtlCol="0">
                <a:spAutoFit/>
              </a:bodyPr>
              <a:lstStyle/>
              <a:p>
                <a:pPr marL="285750" indent="-285750">
                  <a:buFont typeface="Arial" panose="020B0604020202020204" pitchFamily="34" charset="0"/>
                  <a:buChar char="•"/>
                </a:pPr>
                <a:r>
                  <a:rPr lang="pt-BR" b="1" dirty="0" err="1">
                    <a:solidFill>
                      <a:srgbClr val="C00000"/>
                    </a:solidFill>
                  </a:rPr>
                  <a:t>Converdyn</a:t>
                </a:r>
                <a:r>
                  <a:rPr lang="pt-BR" b="1" dirty="0">
                    <a:solidFill>
                      <a:srgbClr val="C00000"/>
                    </a:solidFill>
                  </a:rPr>
                  <a:t>/USA</a:t>
                </a:r>
              </a:p>
            </p:txBody>
          </p:sp>
        </p:grpSp>
        <p:sp>
          <p:nvSpPr>
            <p:cNvPr id="52" name="Forma Livre: Forma 51">
              <a:extLst>
                <a:ext uri="{FF2B5EF4-FFF2-40B4-BE49-F238E27FC236}">
                  <a16:creationId xmlns:a16="http://schemas.microsoft.com/office/drawing/2014/main" id="{303DC6FA-D557-468D-B5E3-7C5CB9BCAFD7}"/>
                </a:ext>
              </a:extLst>
            </p:cNvPr>
            <p:cNvSpPr/>
            <p:nvPr/>
          </p:nvSpPr>
          <p:spPr>
            <a:xfrm>
              <a:off x="8760296" y="5811757"/>
              <a:ext cx="1620000" cy="706312"/>
            </a:xfrm>
            <a:custGeom>
              <a:avLst/>
              <a:gdLst>
                <a:gd name="connsiteX0" fmla="*/ 0 w 1962150"/>
                <a:gd name="connsiteY0" fmla="*/ 117721 h 706312"/>
                <a:gd name="connsiteX1" fmla="*/ 117721 w 1962150"/>
                <a:gd name="connsiteY1" fmla="*/ 0 h 706312"/>
                <a:gd name="connsiteX2" fmla="*/ 1844429 w 1962150"/>
                <a:gd name="connsiteY2" fmla="*/ 0 h 706312"/>
                <a:gd name="connsiteX3" fmla="*/ 1962150 w 1962150"/>
                <a:gd name="connsiteY3" fmla="*/ 117721 h 706312"/>
                <a:gd name="connsiteX4" fmla="*/ 1962150 w 1962150"/>
                <a:gd name="connsiteY4" fmla="*/ 588591 h 706312"/>
                <a:gd name="connsiteX5" fmla="*/ 1844429 w 1962150"/>
                <a:gd name="connsiteY5" fmla="*/ 706312 h 706312"/>
                <a:gd name="connsiteX6" fmla="*/ 117721 w 1962150"/>
                <a:gd name="connsiteY6" fmla="*/ 706312 h 706312"/>
                <a:gd name="connsiteX7" fmla="*/ 0 w 1962150"/>
                <a:gd name="connsiteY7" fmla="*/ 588591 h 706312"/>
                <a:gd name="connsiteX8" fmla="*/ 0 w 1962150"/>
                <a:gd name="connsiteY8" fmla="*/ 117721 h 7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50" h="706312">
                  <a:moveTo>
                    <a:pt x="0" y="117721"/>
                  </a:moveTo>
                  <a:cubicBezTo>
                    <a:pt x="0" y="52705"/>
                    <a:pt x="52705" y="0"/>
                    <a:pt x="117721" y="0"/>
                  </a:cubicBezTo>
                  <a:lnTo>
                    <a:pt x="1844429" y="0"/>
                  </a:lnTo>
                  <a:cubicBezTo>
                    <a:pt x="1909445" y="0"/>
                    <a:pt x="1962150" y="52705"/>
                    <a:pt x="1962150" y="117721"/>
                  </a:cubicBezTo>
                  <a:lnTo>
                    <a:pt x="1962150" y="588591"/>
                  </a:lnTo>
                  <a:cubicBezTo>
                    <a:pt x="1962150" y="653607"/>
                    <a:pt x="1909445" y="706312"/>
                    <a:pt x="1844429" y="706312"/>
                  </a:cubicBezTo>
                  <a:lnTo>
                    <a:pt x="117721" y="706312"/>
                  </a:lnTo>
                  <a:cubicBezTo>
                    <a:pt x="52705" y="706312"/>
                    <a:pt x="0" y="653607"/>
                    <a:pt x="0" y="588591"/>
                  </a:cubicBezTo>
                  <a:lnTo>
                    <a:pt x="0" y="117721"/>
                  </a:lnTo>
                  <a:close/>
                </a:path>
              </a:pathLst>
            </a:custGeom>
            <a:solidFill>
              <a:schemeClr val="accent6">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9249" tIns="99249" rIns="99249" bIns="99249" numCol="1" spcCol="1270" anchor="ctr" anchorCtr="0">
              <a:noAutofit/>
            </a:bodyPr>
            <a:lstStyle/>
            <a:p>
              <a:pPr algn="ctr" defTabSz="755650">
                <a:lnSpc>
                  <a:spcPct val="90000"/>
                </a:lnSpc>
                <a:spcBef>
                  <a:spcPct val="0"/>
                </a:spcBef>
                <a:spcAft>
                  <a:spcPct val="35000"/>
                </a:spcAft>
              </a:pPr>
              <a:r>
                <a:rPr lang="pt-BR" sz="1700" dirty="0">
                  <a:solidFill>
                    <a:schemeClr val="tx1"/>
                  </a:solidFill>
                </a:rPr>
                <a:t>UF</a:t>
              </a:r>
              <a:r>
                <a:rPr lang="pt-BR" sz="1700" baseline="-25000" dirty="0">
                  <a:solidFill>
                    <a:schemeClr val="tx1"/>
                  </a:solidFill>
                </a:rPr>
                <a:t>6</a:t>
              </a:r>
            </a:p>
          </p:txBody>
        </p:sp>
      </p:grpSp>
    </p:spTree>
    <p:extLst>
      <p:ext uri="{BB962C8B-B14F-4D97-AF65-F5344CB8AC3E}">
        <p14:creationId xmlns:p14="http://schemas.microsoft.com/office/powerpoint/2010/main" val="373180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
            <a:extLst>
              <a:ext uri="{FF2B5EF4-FFF2-40B4-BE49-F238E27FC236}">
                <a16:creationId xmlns:a16="http://schemas.microsoft.com/office/drawing/2014/main" id="{597CA01F-A5A9-4922-9C08-2CE2740A1371}"/>
              </a:ext>
            </a:extLst>
          </p:cNvPr>
          <p:cNvSpPr txBox="1">
            <a:spLocks noChangeArrowheads="1"/>
          </p:cNvSpPr>
          <p:nvPr/>
        </p:nvSpPr>
        <p:spPr>
          <a:xfrm>
            <a:off x="1867368" y="340676"/>
            <a:ext cx="4320480" cy="8382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pt-BR" sz="3600" b="1" dirty="0">
                <a:solidFill>
                  <a:srgbClr val="FF0000"/>
                </a:solidFill>
                <a:effectLst>
                  <a:outerShdw blurRad="50800" dist="50800" dir="5400000" algn="ctr" rotWithShape="0">
                    <a:schemeClr val="tx1"/>
                  </a:outerShdw>
                </a:effectLst>
                <a:latin typeface="+mn-lt"/>
              </a:rPr>
              <a:t>Conversão no Brasil</a:t>
            </a:r>
          </a:p>
        </p:txBody>
      </p:sp>
      <p:pic>
        <p:nvPicPr>
          <p:cNvPr id="9" name="Content Placeholder 9" descr="oxido-de-uranio-como-material-radioativo.jpg">
            <a:extLst>
              <a:ext uri="{FF2B5EF4-FFF2-40B4-BE49-F238E27FC236}">
                <a16:creationId xmlns:a16="http://schemas.microsoft.com/office/drawing/2014/main" id="{901C25B9-6D23-419A-88D2-FCCCD20ACA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040" y="260648"/>
            <a:ext cx="3672408" cy="27543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a:extLst>
              <a:ext uri="{FF2B5EF4-FFF2-40B4-BE49-F238E27FC236}">
                <a16:creationId xmlns:a16="http://schemas.microsoft.com/office/drawing/2014/main" id="{B292BF6C-6A3E-4007-AC61-203109B85230}"/>
              </a:ext>
            </a:extLst>
          </p:cNvPr>
          <p:cNvSpPr/>
          <p:nvPr/>
        </p:nvSpPr>
        <p:spPr>
          <a:xfrm>
            <a:off x="988367" y="1178876"/>
            <a:ext cx="4747593" cy="1200329"/>
          </a:xfrm>
          <a:prstGeom prst="rect">
            <a:avLst/>
          </a:prstGeom>
        </p:spPr>
        <p:txBody>
          <a:bodyPr wrap="square">
            <a:spAutoFit/>
          </a:bodyPr>
          <a:lstStyle/>
          <a:p>
            <a:r>
              <a:rPr lang="pt-BR" dirty="0"/>
              <a:t>Primeiro concentrado de urânio “</a:t>
            </a:r>
            <a:r>
              <a:rPr lang="pt-BR" dirty="0" err="1"/>
              <a:t>yellow</a:t>
            </a:r>
            <a:r>
              <a:rPr lang="pt-BR" dirty="0"/>
              <a:t> </a:t>
            </a:r>
            <a:r>
              <a:rPr lang="pt-BR" dirty="0" err="1"/>
              <a:t>cake</a:t>
            </a:r>
            <a:r>
              <a:rPr lang="pt-BR" dirty="0"/>
              <a:t>” era proveniente da industrialização das AREIAS MONAZITICAS pela </a:t>
            </a:r>
            <a:r>
              <a:rPr lang="pt-BR" dirty="0" err="1"/>
              <a:t>Orquima</a:t>
            </a:r>
            <a:r>
              <a:rPr lang="pt-BR" dirty="0"/>
              <a:t> S.A, São Paulo fornecido a CNEN.</a:t>
            </a:r>
          </a:p>
        </p:txBody>
      </p:sp>
      <p:graphicFrame>
        <p:nvGraphicFramePr>
          <p:cNvPr id="4" name="Tabela 4">
            <a:extLst>
              <a:ext uri="{FF2B5EF4-FFF2-40B4-BE49-F238E27FC236}">
                <a16:creationId xmlns:a16="http://schemas.microsoft.com/office/drawing/2014/main" id="{427CB2AE-E943-47C2-99E7-8A6A3B73139A}"/>
              </a:ext>
            </a:extLst>
          </p:cNvPr>
          <p:cNvGraphicFramePr>
            <a:graphicFrameLocks noGrp="1"/>
          </p:cNvGraphicFramePr>
          <p:nvPr>
            <p:extLst>
              <p:ext uri="{D42A27DB-BD31-4B8C-83A1-F6EECF244321}">
                <p14:modId xmlns:p14="http://schemas.microsoft.com/office/powerpoint/2010/main" val="2085062264"/>
              </p:ext>
            </p:extLst>
          </p:nvPr>
        </p:nvGraphicFramePr>
        <p:xfrm>
          <a:off x="1453343" y="2859215"/>
          <a:ext cx="7737510" cy="2966720"/>
        </p:xfrm>
        <a:graphic>
          <a:graphicData uri="http://schemas.openxmlformats.org/drawingml/2006/table">
            <a:tbl>
              <a:tblPr firstRow="1" bandRow="1">
                <a:tableStyleId>{5C22544A-7EE6-4342-B048-85BDC9FD1C3A}</a:tableStyleId>
              </a:tblPr>
              <a:tblGrid>
                <a:gridCol w="1641510">
                  <a:extLst>
                    <a:ext uri="{9D8B030D-6E8A-4147-A177-3AD203B41FA5}">
                      <a16:colId xmlns:a16="http://schemas.microsoft.com/office/drawing/2014/main" val="3843115305"/>
                    </a:ext>
                  </a:extLst>
                </a:gridCol>
                <a:gridCol w="2032000">
                  <a:extLst>
                    <a:ext uri="{9D8B030D-6E8A-4147-A177-3AD203B41FA5}">
                      <a16:colId xmlns:a16="http://schemas.microsoft.com/office/drawing/2014/main" val="3967763687"/>
                    </a:ext>
                  </a:extLst>
                </a:gridCol>
                <a:gridCol w="2032000">
                  <a:extLst>
                    <a:ext uri="{9D8B030D-6E8A-4147-A177-3AD203B41FA5}">
                      <a16:colId xmlns:a16="http://schemas.microsoft.com/office/drawing/2014/main" val="861938384"/>
                    </a:ext>
                  </a:extLst>
                </a:gridCol>
                <a:gridCol w="2032000">
                  <a:extLst>
                    <a:ext uri="{9D8B030D-6E8A-4147-A177-3AD203B41FA5}">
                      <a16:colId xmlns:a16="http://schemas.microsoft.com/office/drawing/2014/main" val="2085676877"/>
                    </a:ext>
                  </a:extLst>
                </a:gridCol>
              </a:tblGrid>
              <a:tr h="370840">
                <a:tc>
                  <a:txBody>
                    <a:bodyPr/>
                    <a:lstStyle/>
                    <a:p>
                      <a:pPr algn="ctr"/>
                      <a:r>
                        <a:rPr lang="pt-BR" dirty="0"/>
                        <a:t>Componente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a:t>Componente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1888455"/>
                  </a:ext>
                </a:extLst>
              </a:tr>
              <a:tr h="370840">
                <a:tc>
                  <a:txBody>
                    <a:bodyPr/>
                    <a:lstStyle/>
                    <a:p>
                      <a:r>
                        <a:rPr lang="pt-BR" dirty="0"/>
                        <a:t>U</a:t>
                      </a:r>
                      <a:r>
                        <a:rPr lang="pt-BR" sz="1400" dirty="0"/>
                        <a:t>3</a:t>
                      </a:r>
                      <a:r>
                        <a:rPr lang="pt-BR" dirty="0"/>
                        <a:t>O</a:t>
                      </a:r>
                      <a:r>
                        <a:rPr lang="pt-BR" sz="1400" dirty="0"/>
                        <a:t>8</a:t>
                      </a:r>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a:t>79,5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a:t>Halogênios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a:t>0,015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6955456"/>
                  </a:ext>
                </a:extLst>
              </a:tr>
              <a:tr h="370840">
                <a:tc>
                  <a:txBody>
                    <a:bodyPr/>
                    <a:lstStyle/>
                    <a:p>
                      <a:r>
                        <a:rPr lang="pt-BR" dirty="0"/>
                        <a:t>Na</a:t>
                      </a:r>
                      <a:r>
                        <a:rPr lang="pt-BR" sz="1400" dirty="0"/>
                        <a:t>2</a:t>
                      </a:r>
                      <a:r>
                        <a:rPr lang="pt-BR" dirty="0"/>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err="1"/>
                        <a:t>Cd</a:t>
                      </a:r>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a:t>0,007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562375"/>
                  </a:ext>
                </a:extLst>
              </a:tr>
              <a:tr h="370840">
                <a:tc>
                  <a:txBody>
                    <a:bodyPr/>
                    <a:lstStyle/>
                    <a:p>
                      <a:r>
                        <a:rPr lang="pt-BR" dirty="0"/>
                        <a:t>SiO</a:t>
                      </a:r>
                      <a:r>
                        <a:rPr lang="pt-BR" sz="1400" dirty="0"/>
                        <a:t>2</a:t>
                      </a:r>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err="1"/>
                        <a:t>Pb</a:t>
                      </a:r>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a:t>0,015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953334"/>
                  </a:ext>
                </a:extLst>
              </a:tr>
              <a:tr h="370840">
                <a:tc>
                  <a:txBody>
                    <a:bodyPr/>
                    <a:lstStyle/>
                    <a:p>
                      <a:r>
                        <a:rPr lang="pt-BR" dirty="0"/>
                        <a:t>PO</a:t>
                      </a:r>
                      <a:r>
                        <a:rPr lang="pt-BR" sz="1400" dirty="0"/>
                        <a:t>4</a:t>
                      </a:r>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a:t>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a:t>0,015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603605"/>
                  </a:ext>
                </a:extLst>
              </a:tr>
              <a:tr h="370840">
                <a:tc>
                  <a:txBody>
                    <a:bodyPr/>
                    <a:lstStyle/>
                    <a:p>
                      <a:r>
                        <a:rPr lang="pt-BR" dirty="0"/>
                        <a:t>ThO</a:t>
                      </a:r>
                      <a:r>
                        <a:rPr lang="pt-BR" sz="1400" dirty="0"/>
                        <a:t>2</a:t>
                      </a:r>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pt-BR" dirty="0"/>
                        <a:t>0,3-0,8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pt-BR" dirty="0" err="1"/>
                        <a:t>Mo</a:t>
                      </a:r>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a:t>0,0005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926332"/>
                  </a:ext>
                </a:extLst>
              </a:tr>
              <a:tr h="370840">
                <a:tc>
                  <a:txBody>
                    <a:bodyPr/>
                    <a:lstStyle/>
                    <a:p>
                      <a:r>
                        <a:rPr lang="pt-BR" dirty="0" err="1"/>
                        <a:t>Sm+Eu+Gd+Dy</a:t>
                      </a:r>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a:t>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0631444"/>
                  </a:ext>
                </a:extLst>
              </a:tr>
              <a:tr h="370840">
                <a:tc>
                  <a:txBody>
                    <a:bodyPr/>
                    <a:lstStyle/>
                    <a:p>
                      <a:r>
                        <a:rPr lang="pt-BR" dirty="0"/>
                        <a:t>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dirty="0"/>
                        <a:t>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7663939"/>
                  </a:ext>
                </a:extLst>
              </a:tr>
            </a:tbl>
          </a:graphicData>
        </a:graphic>
      </p:graphicFrame>
      <p:graphicFrame>
        <p:nvGraphicFramePr>
          <p:cNvPr id="10" name="Tabela 9">
            <a:extLst>
              <a:ext uri="{FF2B5EF4-FFF2-40B4-BE49-F238E27FC236}">
                <a16:creationId xmlns:a16="http://schemas.microsoft.com/office/drawing/2014/main" id="{AFDAF463-A548-46E1-9C42-77AC140560F8}"/>
              </a:ext>
            </a:extLst>
          </p:cNvPr>
          <p:cNvGraphicFramePr>
            <a:graphicFrameLocks noGrp="1"/>
          </p:cNvGraphicFramePr>
          <p:nvPr>
            <p:extLst>
              <p:ext uri="{D42A27DB-BD31-4B8C-83A1-F6EECF244321}">
                <p14:modId xmlns:p14="http://schemas.microsoft.com/office/powerpoint/2010/main" val="872954429"/>
              </p:ext>
            </p:extLst>
          </p:nvPr>
        </p:nvGraphicFramePr>
        <p:xfrm>
          <a:off x="1439526" y="5825935"/>
          <a:ext cx="7765144" cy="480010"/>
        </p:xfrm>
        <a:graphic>
          <a:graphicData uri="http://schemas.openxmlformats.org/drawingml/2006/table">
            <a:tbl>
              <a:tblPr/>
              <a:tblGrid>
                <a:gridCol w="1625600">
                  <a:extLst>
                    <a:ext uri="{9D8B030D-6E8A-4147-A177-3AD203B41FA5}">
                      <a16:colId xmlns:a16="http://schemas.microsoft.com/office/drawing/2014/main" val="3299353317"/>
                    </a:ext>
                  </a:extLst>
                </a:gridCol>
                <a:gridCol w="2046514">
                  <a:extLst>
                    <a:ext uri="{9D8B030D-6E8A-4147-A177-3AD203B41FA5}">
                      <a16:colId xmlns:a16="http://schemas.microsoft.com/office/drawing/2014/main" val="1775965127"/>
                    </a:ext>
                  </a:extLst>
                </a:gridCol>
                <a:gridCol w="2046514">
                  <a:extLst>
                    <a:ext uri="{9D8B030D-6E8A-4147-A177-3AD203B41FA5}">
                      <a16:colId xmlns:a16="http://schemas.microsoft.com/office/drawing/2014/main" val="1671924798"/>
                    </a:ext>
                  </a:extLst>
                </a:gridCol>
                <a:gridCol w="2046516">
                  <a:extLst>
                    <a:ext uri="{9D8B030D-6E8A-4147-A177-3AD203B41FA5}">
                      <a16:colId xmlns:a16="http://schemas.microsoft.com/office/drawing/2014/main" val="2125721160"/>
                    </a:ext>
                  </a:extLst>
                </a:gridCol>
              </a:tblGrid>
              <a:tr h="480010">
                <a:tc>
                  <a:txBody>
                    <a:bodyPr/>
                    <a:lstStyle/>
                    <a:p>
                      <a:r>
                        <a:rPr lang="pt-BR" dirty="0"/>
                        <a:t>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t>0,02max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pt-BR"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pt-BR" dirty="0"/>
                        <a: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24065171"/>
                  </a:ext>
                </a:extLst>
              </a:tr>
            </a:tbl>
          </a:graphicData>
        </a:graphic>
      </p:graphicFrame>
    </p:spTree>
    <p:extLst>
      <p:ext uri="{BB962C8B-B14F-4D97-AF65-F5344CB8AC3E}">
        <p14:creationId xmlns:p14="http://schemas.microsoft.com/office/powerpoint/2010/main" val="301077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
            <a:extLst>
              <a:ext uri="{FF2B5EF4-FFF2-40B4-BE49-F238E27FC236}">
                <a16:creationId xmlns:a16="http://schemas.microsoft.com/office/drawing/2014/main" id="{597CA01F-A5A9-4922-9C08-2CE2740A1371}"/>
              </a:ext>
            </a:extLst>
          </p:cNvPr>
          <p:cNvSpPr txBox="1">
            <a:spLocks noChangeArrowheads="1"/>
          </p:cNvSpPr>
          <p:nvPr/>
        </p:nvSpPr>
        <p:spPr>
          <a:xfrm>
            <a:off x="1867368" y="340676"/>
            <a:ext cx="4320480" cy="8382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pt-BR" sz="3600" b="1" dirty="0">
                <a:solidFill>
                  <a:srgbClr val="FF0000"/>
                </a:solidFill>
                <a:effectLst>
                  <a:outerShdw blurRad="50800" dist="50800" dir="5400000" algn="ctr" rotWithShape="0">
                    <a:schemeClr val="tx1"/>
                  </a:outerShdw>
                </a:effectLst>
                <a:latin typeface="+mn-lt"/>
              </a:rPr>
              <a:t>Conversão no Brasil</a:t>
            </a:r>
          </a:p>
        </p:txBody>
      </p:sp>
      <p:pic>
        <p:nvPicPr>
          <p:cNvPr id="9" name="Content Placeholder 9" descr="oxido-de-uranio-como-material-radioativo.jpg">
            <a:extLst>
              <a:ext uri="{FF2B5EF4-FFF2-40B4-BE49-F238E27FC236}">
                <a16:creationId xmlns:a16="http://schemas.microsoft.com/office/drawing/2014/main" id="{901C25B9-6D23-419A-88D2-FCCCD20ACA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6040" y="260648"/>
            <a:ext cx="3672408" cy="27543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a:extLst>
              <a:ext uri="{FF2B5EF4-FFF2-40B4-BE49-F238E27FC236}">
                <a16:creationId xmlns:a16="http://schemas.microsoft.com/office/drawing/2014/main" id="{ECCCEBD2-CD11-4EC5-818F-507F6A66AD53}"/>
              </a:ext>
            </a:extLst>
          </p:cNvPr>
          <p:cNvSpPr txBox="1"/>
          <p:nvPr/>
        </p:nvSpPr>
        <p:spPr>
          <a:xfrm>
            <a:off x="2207568" y="1143071"/>
            <a:ext cx="3787114" cy="2585323"/>
          </a:xfrm>
          <a:prstGeom prst="rect">
            <a:avLst/>
          </a:prstGeom>
          <a:noFill/>
        </p:spPr>
        <p:txBody>
          <a:bodyPr wrap="square" rtlCol="0">
            <a:spAutoFit/>
          </a:bodyPr>
          <a:lstStyle/>
          <a:p>
            <a:pPr marL="285750" indent="-285750">
              <a:buFont typeface="Wingdings" panose="05000000000000000000" pitchFamily="2" charset="2"/>
              <a:buChar char="ü"/>
            </a:pPr>
            <a:r>
              <a:rPr lang="pt-BR" dirty="0"/>
              <a:t>Processos químicos envolvidos – domínio laboratorial e escala piloto;</a:t>
            </a:r>
          </a:p>
          <a:p>
            <a:pPr marL="285750" indent="-285750">
              <a:buFont typeface="Wingdings" panose="05000000000000000000" pitchFamily="2" charset="2"/>
              <a:buChar char="ü"/>
            </a:pPr>
            <a:endParaRPr lang="pt-BR" dirty="0"/>
          </a:p>
          <a:p>
            <a:pPr marL="285750" indent="-285750">
              <a:buFont typeface="Wingdings" panose="05000000000000000000" pitchFamily="2" charset="2"/>
              <a:buChar char="ü"/>
            </a:pPr>
            <a:r>
              <a:rPr lang="pt-BR" dirty="0"/>
              <a:t>Nível industrial no Brasil</a:t>
            </a:r>
          </a:p>
          <a:p>
            <a:pPr algn="just"/>
            <a:r>
              <a:rPr lang="pt-BR" dirty="0"/>
              <a:t>     - CTM/Aramar montagem de uma      unidade;</a:t>
            </a:r>
          </a:p>
          <a:p>
            <a:r>
              <a:rPr lang="pt-BR" dirty="0"/>
              <a:t>     - INB/RJ (projeto básico e licenças junto a CNEN e IBAMA)</a:t>
            </a:r>
          </a:p>
        </p:txBody>
      </p:sp>
      <p:sp>
        <p:nvSpPr>
          <p:cNvPr id="2" name="Retângulo 1">
            <a:extLst>
              <a:ext uri="{FF2B5EF4-FFF2-40B4-BE49-F238E27FC236}">
                <a16:creationId xmlns:a16="http://schemas.microsoft.com/office/drawing/2014/main" id="{B292BF6C-6A3E-4007-AC61-203109B85230}"/>
              </a:ext>
            </a:extLst>
          </p:cNvPr>
          <p:cNvSpPr/>
          <p:nvPr/>
        </p:nvSpPr>
        <p:spPr>
          <a:xfrm>
            <a:off x="2207568" y="3973108"/>
            <a:ext cx="3787114" cy="1477328"/>
          </a:xfrm>
          <a:prstGeom prst="rect">
            <a:avLst/>
          </a:prstGeom>
        </p:spPr>
        <p:txBody>
          <a:bodyPr wrap="square">
            <a:spAutoFit/>
          </a:bodyPr>
          <a:lstStyle/>
          <a:p>
            <a:r>
              <a:rPr lang="pt-BR" dirty="0"/>
              <a:t>Atualmente, os serviços de CONVERSÃO relativos à operação dos reatores Angra 1 e 2 têm sido contratados junto à empresa AREVA Inc. (anterior CAMECO)</a:t>
            </a:r>
          </a:p>
        </p:txBody>
      </p:sp>
      <p:pic>
        <p:nvPicPr>
          <p:cNvPr id="2050" name="Picture 2" descr="Brasil Em Defesa: Centro Experimental Aramar">
            <a:extLst>
              <a:ext uri="{FF2B5EF4-FFF2-40B4-BE49-F238E27FC236}">
                <a16:creationId xmlns:a16="http://schemas.microsoft.com/office/drawing/2014/main" id="{5BCE1FC0-0942-45AE-B46F-B4D4B6E6EF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9352" y="3440833"/>
            <a:ext cx="3672408" cy="25418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9892D6FD-788E-45B0-BA0A-CB6EC2423FCB}"/>
              </a:ext>
            </a:extLst>
          </p:cNvPr>
          <p:cNvSpPr txBox="1"/>
          <p:nvPr/>
        </p:nvSpPr>
        <p:spPr>
          <a:xfrm>
            <a:off x="8112225" y="5982712"/>
            <a:ext cx="2157257" cy="276999"/>
          </a:xfrm>
          <a:prstGeom prst="rect">
            <a:avLst/>
          </a:prstGeom>
          <a:noFill/>
        </p:spPr>
        <p:txBody>
          <a:bodyPr wrap="none" rtlCol="0">
            <a:spAutoFit/>
          </a:bodyPr>
          <a:lstStyle/>
          <a:p>
            <a:r>
              <a:rPr lang="pt-BR" sz="1200" dirty="0"/>
              <a:t>Centro Experimental de Aramar</a:t>
            </a:r>
          </a:p>
        </p:txBody>
      </p:sp>
    </p:spTree>
    <p:extLst>
      <p:ext uri="{BB962C8B-B14F-4D97-AF65-F5344CB8AC3E}">
        <p14:creationId xmlns:p14="http://schemas.microsoft.com/office/powerpoint/2010/main" val="283186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FEE6CC1-5643-4D24-933B-0B4CCBC68725}"/>
              </a:ext>
            </a:extLst>
          </p:cNvPr>
          <p:cNvSpPr/>
          <p:nvPr/>
        </p:nvSpPr>
        <p:spPr>
          <a:xfrm>
            <a:off x="491584" y="345909"/>
            <a:ext cx="7358742" cy="584775"/>
          </a:xfrm>
          <a:prstGeom prst="rect">
            <a:avLst/>
          </a:prstGeom>
        </p:spPr>
        <p:txBody>
          <a:bodyPr wrap="square">
            <a:spAutoFit/>
          </a:bodyPr>
          <a:lstStyle/>
          <a:p>
            <a:r>
              <a:rPr lang="pt-BR" sz="3200" b="1" dirty="0">
                <a:solidFill>
                  <a:srgbClr val="FF0000"/>
                </a:solidFill>
                <a:effectLst>
                  <a:outerShdw blurRad="50800" dist="50800" dir="5400000" algn="ctr" rotWithShape="0">
                    <a:schemeClr val="tx1"/>
                  </a:outerShdw>
                </a:effectLst>
              </a:rPr>
              <a:t>PROJETO  CONVERSÃO NO IPEN - PROCON</a:t>
            </a:r>
            <a:r>
              <a:rPr lang="pt-BR" sz="2400" b="1" dirty="0">
                <a:solidFill>
                  <a:srgbClr val="FF0000"/>
                </a:solidFill>
                <a:effectLst>
                  <a:outerShdw blurRad="50800" dist="50800" dir="5400000" algn="ctr" rotWithShape="0">
                    <a:schemeClr val="tx1"/>
                  </a:outerShdw>
                </a:effectLst>
              </a:rPr>
              <a:t> </a:t>
            </a:r>
            <a:endParaRPr lang="pt-BR" sz="3200" b="1" dirty="0">
              <a:solidFill>
                <a:srgbClr val="FF0000"/>
              </a:solidFill>
              <a:effectLst>
                <a:outerShdw blurRad="50800" dist="50800" dir="5400000" algn="ctr" rotWithShape="0">
                  <a:schemeClr val="tx1"/>
                </a:outerShdw>
              </a:effectLst>
            </a:endParaRPr>
          </a:p>
        </p:txBody>
      </p:sp>
      <p:sp>
        <p:nvSpPr>
          <p:cNvPr id="6" name="Retângulo 5">
            <a:extLst>
              <a:ext uri="{FF2B5EF4-FFF2-40B4-BE49-F238E27FC236}">
                <a16:creationId xmlns:a16="http://schemas.microsoft.com/office/drawing/2014/main" id="{769FFB69-335D-4DCD-92A6-22C50E6FA90D}"/>
              </a:ext>
            </a:extLst>
          </p:cNvPr>
          <p:cNvSpPr/>
          <p:nvPr/>
        </p:nvSpPr>
        <p:spPr>
          <a:xfrm>
            <a:off x="396940" y="908330"/>
            <a:ext cx="6362219" cy="2800767"/>
          </a:xfrm>
          <a:prstGeom prst="rect">
            <a:avLst/>
          </a:prstGeom>
        </p:spPr>
        <p:txBody>
          <a:bodyPr wrap="square">
            <a:spAutoFit/>
          </a:bodyPr>
          <a:lstStyle/>
          <a:p>
            <a:r>
              <a:rPr lang="pt-BR" sz="1600" dirty="0"/>
              <a:t>O IPEN/CNEN/SP, trabalhando desde os anos 60 no ciclo do urânio e mais tarde no ciclo do tório </a:t>
            </a:r>
          </a:p>
          <a:p>
            <a:r>
              <a:rPr lang="pt-BR" sz="1600" dirty="0"/>
              <a:t>Estabeleceu uma tecnologia própria para estes dois elementos. </a:t>
            </a:r>
          </a:p>
          <a:p>
            <a:pPr marL="285750" indent="-285750">
              <a:buFont typeface="Arial" panose="020B0604020202020204" pitchFamily="34" charset="0"/>
              <a:buChar char="•"/>
            </a:pPr>
            <a:r>
              <a:rPr lang="pt-BR" sz="1600" dirty="0"/>
              <a:t>Material de partida INICIAL : o “concentrado” de urânio e tório, era proveniente da industrialização das areias monazíticas brasileiras. O “</a:t>
            </a:r>
            <a:r>
              <a:rPr lang="pt-BR" sz="1600" dirty="0" err="1"/>
              <a:t>yellow</a:t>
            </a:r>
            <a:r>
              <a:rPr lang="pt-BR" sz="1600" dirty="0"/>
              <a:t> </a:t>
            </a:r>
            <a:r>
              <a:rPr lang="pt-BR" sz="1600" dirty="0" err="1"/>
              <a:t>cake</a:t>
            </a:r>
            <a:r>
              <a:rPr lang="pt-BR" sz="1600" dirty="0"/>
              <a:t>” proveniente da monazita era um </a:t>
            </a:r>
            <a:r>
              <a:rPr lang="pt-BR" sz="1600" dirty="0" err="1"/>
              <a:t>diuranato</a:t>
            </a:r>
            <a:r>
              <a:rPr lang="pt-BR" sz="1600" dirty="0"/>
              <a:t> de sódio (DUS)</a:t>
            </a:r>
          </a:p>
          <a:p>
            <a:pPr marL="285750" indent="-285750">
              <a:buFont typeface="Arial" panose="020B0604020202020204" pitchFamily="34" charset="0"/>
              <a:buChar char="•"/>
            </a:pPr>
            <a:r>
              <a:rPr lang="pt-BR" sz="1600" dirty="0"/>
              <a:t>Material de partida POSTERIOR: “</a:t>
            </a:r>
            <a:r>
              <a:rPr lang="pt-BR" sz="1600" dirty="0" err="1"/>
              <a:t>yellow</a:t>
            </a:r>
            <a:r>
              <a:rPr lang="pt-BR" sz="1600" dirty="0"/>
              <a:t> </a:t>
            </a:r>
            <a:r>
              <a:rPr lang="pt-BR" sz="1600" dirty="0" err="1"/>
              <a:t>cake</a:t>
            </a:r>
            <a:r>
              <a:rPr lang="pt-BR" sz="1600" dirty="0"/>
              <a:t>” produzido nas instalações de Poços de Caldas, MG. O “concentrado” de urânio recebido do complexo industrial de Poços de Caldas é um </a:t>
            </a:r>
          </a:p>
          <a:p>
            <a:r>
              <a:rPr lang="pt-BR" sz="1600" dirty="0"/>
              <a:t>      </a:t>
            </a:r>
            <a:r>
              <a:rPr lang="pt-BR" sz="1600" dirty="0" err="1"/>
              <a:t>diuranato</a:t>
            </a:r>
            <a:r>
              <a:rPr lang="pt-BR" sz="1600" dirty="0"/>
              <a:t> de amônio (DUA). </a:t>
            </a:r>
          </a:p>
        </p:txBody>
      </p:sp>
      <p:sp>
        <p:nvSpPr>
          <p:cNvPr id="7" name="CaixaDeTexto 6">
            <a:extLst>
              <a:ext uri="{FF2B5EF4-FFF2-40B4-BE49-F238E27FC236}">
                <a16:creationId xmlns:a16="http://schemas.microsoft.com/office/drawing/2014/main" id="{4725B7F4-014C-4414-81F5-9F502BDAC055}"/>
              </a:ext>
            </a:extLst>
          </p:cNvPr>
          <p:cNvSpPr txBox="1"/>
          <p:nvPr/>
        </p:nvSpPr>
        <p:spPr>
          <a:xfrm>
            <a:off x="646910" y="3631154"/>
            <a:ext cx="5313369" cy="1077218"/>
          </a:xfrm>
          <a:prstGeom prst="rect">
            <a:avLst/>
          </a:prstGeom>
          <a:noFill/>
        </p:spPr>
        <p:txBody>
          <a:bodyPr wrap="square" rtlCol="0">
            <a:spAutoFit/>
          </a:bodyPr>
          <a:lstStyle/>
          <a:p>
            <a:r>
              <a:rPr lang="pt-BR" sz="1600" dirty="0"/>
              <a:t>1960 – Unidade Piloto para purificação de concentrados de urânio  4tonelada de DUA com pureza nuclear             266 elementos combustíveis para    Reator sub critico (RESUCO) em Pernambuco  ( 7000 pastilhas de UO2 ( 2ton))</a:t>
            </a:r>
          </a:p>
        </p:txBody>
      </p:sp>
      <p:cxnSp>
        <p:nvCxnSpPr>
          <p:cNvPr id="20" name="Conector de Seta Reta 19">
            <a:extLst>
              <a:ext uri="{FF2B5EF4-FFF2-40B4-BE49-F238E27FC236}">
                <a16:creationId xmlns:a16="http://schemas.microsoft.com/office/drawing/2014/main" id="{83ACB2E0-9445-4F45-92EC-8D08337E9734}"/>
              </a:ext>
            </a:extLst>
          </p:cNvPr>
          <p:cNvCxnSpPr>
            <a:cxnSpLocks/>
          </p:cNvCxnSpPr>
          <p:nvPr/>
        </p:nvCxnSpPr>
        <p:spPr>
          <a:xfrm>
            <a:off x="4624536" y="4177781"/>
            <a:ext cx="3582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tângulo 20">
            <a:extLst>
              <a:ext uri="{FF2B5EF4-FFF2-40B4-BE49-F238E27FC236}">
                <a16:creationId xmlns:a16="http://schemas.microsoft.com/office/drawing/2014/main" id="{79028919-EA24-499A-8901-C603D9BB5CA8}"/>
              </a:ext>
            </a:extLst>
          </p:cNvPr>
          <p:cNvSpPr/>
          <p:nvPr/>
        </p:nvSpPr>
        <p:spPr>
          <a:xfrm>
            <a:off x="306677" y="4656359"/>
            <a:ext cx="5571254" cy="2062103"/>
          </a:xfrm>
          <a:prstGeom prst="rect">
            <a:avLst/>
          </a:prstGeom>
        </p:spPr>
        <p:txBody>
          <a:bodyPr wrap="square">
            <a:spAutoFit/>
          </a:bodyPr>
          <a:lstStyle/>
          <a:p>
            <a:pPr marL="285750" indent="-285750">
              <a:buFont typeface="Arial" panose="020B0604020202020204" pitchFamily="34" charset="0"/>
              <a:buChar char="•"/>
            </a:pPr>
            <a:r>
              <a:rPr lang="pt-BR" sz="1600" dirty="0"/>
              <a:t>Com a assinatura, em Bonn, na Alemanha, de um Acordo de Cooperação Científica e Tecnológica entre o Brasil e Alemanha, ocorreu a formação de pessoal em diversas áreas da energia nuclear, dentre elas o Ciclo do Combustível Nuclear. Em 1970 foi fechado um convênio com a General </a:t>
            </a:r>
            <a:r>
              <a:rPr lang="pt-BR" sz="1600" dirty="0" err="1"/>
              <a:t>Atomic</a:t>
            </a:r>
            <a:r>
              <a:rPr lang="pt-BR" sz="1600" dirty="0"/>
              <a:t> - USA para o desenvolvimento de reatores tipo HTGR, base para o projeto de uma unidade piloto de produção de UF</a:t>
            </a:r>
            <a:r>
              <a:rPr lang="pt-BR" sz="1600" baseline="-25000" dirty="0"/>
              <a:t>4</a:t>
            </a:r>
            <a:r>
              <a:rPr lang="pt-BR" sz="1600" dirty="0"/>
              <a:t>.</a:t>
            </a:r>
          </a:p>
        </p:txBody>
      </p:sp>
      <p:sp>
        <p:nvSpPr>
          <p:cNvPr id="8" name="CaixaDeTexto 7">
            <a:extLst>
              <a:ext uri="{FF2B5EF4-FFF2-40B4-BE49-F238E27FC236}">
                <a16:creationId xmlns:a16="http://schemas.microsoft.com/office/drawing/2014/main" id="{D7C540E5-6473-448B-84C9-94AE59878B83}"/>
              </a:ext>
            </a:extLst>
          </p:cNvPr>
          <p:cNvSpPr txBox="1"/>
          <p:nvPr/>
        </p:nvSpPr>
        <p:spPr>
          <a:xfrm>
            <a:off x="7511842" y="128877"/>
            <a:ext cx="1219199" cy="369332"/>
          </a:xfrm>
          <a:prstGeom prst="rect">
            <a:avLst/>
          </a:prstGeom>
          <a:noFill/>
        </p:spPr>
        <p:txBody>
          <a:bodyPr wrap="square" rtlCol="0">
            <a:spAutoFit/>
          </a:bodyPr>
          <a:lstStyle/>
          <a:p>
            <a:r>
              <a:rPr lang="pt-BR" dirty="0"/>
              <a:t>Minerais</a:t>
            </a:r>
          </a:p>
        </p:txBody>
      </p:sp>
      <p:cxnSp>
        <p:nvCxnSpPr>
          <p:cNvPr id="9" name="Conector de Seta Reta 8">
            <a:extLst>
              <a:ext uri="{FF2B5EF4-FFF2-40B4-BE49-F238E27FC236}">
                <a16:creationId xmlns:a16="http://schemas.microsoft.com/office/drawing/2014/main" id="{3B79EBB4-DC14-4CC0-AC24-2618AB11509F}"/>
              </a:ext>
            </a:extLst>
          </p:cNvPr>
          <p:cNvCxnSpPr>
            <a:cxnSpLocks/>
          </p:cNvCxnSpPr>
          <p:nvPr/>
        </p:nvCxnSpPr>
        <p:spPr>
          <a:xfrm>
            <a:off x="8508221" y="149972"/>
            <a:ext cx="0" cy="1110753"/>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0" name="CaixaDeTexto 9">
            <a:extLst>
              <a:ext uri="{FF2B5EF4-FFF2-40B4-BE49-F238E27FC236}">
                <a16:creationId xmlns:a16="http://schemas.microsoft.com/office/drawing/2014/main" id="{75E2592A-D57A-4CDC-A98A-94CA0E3C197F}"/>
              </a:ext>
            </a:extLst>
          </p:cNvPr>
          <p:cNvSpPr txBox="1"/>
          <p:nvPr/>
        </p:nvSpPr>
        <p:spPr>
          <a:xfrm>
            <a:off x="8519824" y="235060"/>
            <a:ext cx="2336797" cy="923330"/>
          </a:xfrm>
          <a:prstGeom prst="rect">
            <a:avLst/>
          </a:prstGeom>
          <a:noFill/>
        </p:spPr>
        <p:txBody>
          <a:bodyPr wrap="square" rtlCol="0">
            <a:spAutoFit/>
          </a:bodyPr>
          <a:lstStyle/>
          <a:p>
            <a:pPr marL="285750" indent="-285750">
              <a:buFont typeface="Arial" panose="020B0604020202020204" pitchFamily="34" charset="0"/>
              <a:buChar char="•"/>
            </a:pPr>
            <a:r>
              <a:rPr lang="pt-BR" dirty="0"/>
              <a:t>Monazita</a:t>
            </a:r>
          </a:p>
          <a:p>
            <a:pPr marL="285750" indent="-285750">
              <a:buFont typeface="Arial" panose="020B0604020202020204" pitchFamily="34" charset="0"/>
              <a:buChar char="•"/>
            </a:pPr>
            <a:r>
              <a:rPr lang="pt-BR" dirty="0"/>
              <a:t>Poços de Caldas</a:t>
            </a:r>
          </a:p>
          <a:p>
            <a:pPr marL="285750" indent="-285750">
              <a:buFont typeface="Arial" panose="020B0604020202020204" pitchFamily="34" charset="0"/>
              <a:buChar char="•"/>
            </a:pPr>
            <a:r>
              <a:rPr lang="pt-BR" dirty="0"/>
              <a:t>Rochas fosfatadas</a:t>
            </a:r>
          </a:p>
        </p:txBody>
      </p:sp>
      <p:sp>
        <p:nvSpPr>
          <p:cNvPr id="11" name="CaixaDeTexto 10">
            <a:extLst>
              <a:ext uri="{FF2B5EF4-FFF2-40B4-BE49-F238E27FC236}">
                <a16:creationId xmlns:a16="http://schemas.microsoft.com/office/drawing/2014/main" id="{CC3E4D1D-9F72-4E33-A47F-203AA1D407B7}"/>
              </a:ext>
            </a:extLst>
          </p:cNvPr>
          <p:cNvSpPr txBox="1"/>
          <p:nvPr/>
        </p:nvSpPr>
        <p:spPr>
          <a:xfrm>
            <a:off x="7953767" y="1234566"/>
            <a:ext cx="1219199" cy="369332"/>
          </a:xfrm>
          <a:prstGeom prst="rect">
            <a:avLst/>
          </a:prstGeom>
          <a:noFill/>
        </p:spPr>
        <p:txBody>
          <a:bodyPr wrap="square" rtlCol="0">
            <a:spAutoFit/>
          </a:bodyPr>
          <a:lstStyle/>
          <a:p>
            <a:r>
              <a:rPr lang="pt-BR" dirty="0"/>
              <a:t>Lixiviação</a:t>
            </a:r>
          </a:p>
        </p:txBody>
      </p:sp>
      <p:sp>
        <p:nvSpPr>
          <p:cNvPr id="12" name="CaixaDeTexto 11">
            <a:extLst>
              <a:ext uri="{FF2B5EF4-FFF2-40B4-BE49-F238E27FC236}">
                <a16:creationId xmlns:a16="http://schemas.microsoft.com/office/drawing/2014/main" id="{6B809FF2-43D2-4352-94F7-FC937A76D41B}"/>
              </a:ext>
            </a:extLst>
          </p:cNvPr>
          <p:cNvSpPr txBox="1"/>
          <p:nvPr/>
        </p:nvSpPr>
        <p:spPr>
          <a:xfrm>
            <a:off x="7692509" y="1467118"/>
            <a:ext cx="1741716" cy="646331"/>
          </a:xfrm>
          <a:prstGeom prst="rect">
            <a:avLst/>
          </a:prstGeom>
          <a:noFill/>
        </p:spPr>
        <p:txBody>
          <a:bodyPr wrap="square" rtlCol="0">
            <a:spAutoFit/>
          </a:bodyPr>
          <a:lstStyle/>
          <a:p>
            <a:pPr algn="ctr"/>
            <a:r>
              <a:rPr lang="pt-BR" dirty="0"/>
              <a:t>“Concentração”</a:t>
            </a:r>
          </a:p>
          <a:p>
            <a:pPr algn="ctr"/>
            <a:r>
              <a:rPr lang="pt-BR" dirty="0" err="1"/>
              <a:t>Yellow</a:t>
            </a:r>
            <a:r>
              <a:rPr lang="pt-BR" dirty="0"/>
              <a:t> </a:t>
            </a:r>
            <a:r>
              <a:rPr lang="pt-BR" dirty="0" err="1"/>
              <a:t>cake</a:t>
            </a:r>
            <a:endParaRPr lang="pt-BR" dirty="0"/>
          </a:p>
        </p:txBody>
      </p:sp>
      <p:sp>
        <p:nvSpPr>
          <p:cNvPr id="13" name="CaixaDeTexto 12">
            <a:extLst>
              <a:ext uri="{FF2B5EF4-FFF2-40B4-BE49-F238E27FC236}">
                <a16:creationId xmlns:a16="http://schemas.microsoft.com/office/drawing/2014/main" id="{168ACCDB-82A7-4797-8E3C-E6F6A826F3F0}"/>
              </a:ext>
            </a:extLst>
          </p:cNvPr>
          <p:cNvSpPr txBox="1"/>
          <p:nvPr/>
        </p:nvSpPr>
        <p:spPr>
          <a:xfrm>
            <a:off x="9731766" y="1260725"/>
            <a:ext cx="2336797" cy="646331"/>
          </a:xfrm>
          <a:prstGeom prst="rect">
            <a:avLst/>
          </a:prstGeom>
          <a:noFill/>
        </p:spPr>
        <p:txBody>
          <a:bodyPr wrap="square" rtlCol="0">
            <a:spAutoFit/>
          </a:bodyPr>
          <a:lstStyle/>
          <a:p>
            <a:pPr marL="285750" indent="-285750">
              <a:buFont typeface="Arial" panose="020B0604020202020204" pitchFamily="34" charset="0"/>
              <a:buChar char="•"/>
            </a:pPr>
            <a:r>
              <a:rPr lang="pt-BR" dirty="0"/>
              <a:t>Na</a:t>
            </a:r>
            <a:r>
              <a:rPr lang="pt-BR" sz="1400" dirty="0"/>
              <a:t>2</a:t>
            </a:r>
            <a:r>
              <a:rPr lang="pt-BR" dirty="0"/>
              <a:t>U</a:t>
            </a:r>
            <a:r>
              <a:rPr lang="pt-BR" sz="1400" dirty="0"/>
              <a:t>2</a:t>
            </a:r>
            <a:r>
              <a:rPr lang="pt-BR" dirty="0"/>
              <a:t>O</a:t>
            </a:r>
            <a:r>
              <a:rPr lang="pt-BR" sz="1400" dirty="0"/>
              <a:t>7        </a:t>
            </a:r>
            <a:r>
              <a:rPr lang="pt-BR" dirty="0"/>
              <a:t>DUS</a:t>
            </a:r>
          </a:p>
          <a:p>
            <a:pPr marL="285750" indent="-285750">
              <a:buFont typeface="Arial" panose="020B0604020202020204" pitchFamily="34" charset="0"/>
              <a:buChar char="•"/>
            </a:pPr>
            <a:r>
              <a:rPr lang="pt-BR" dirty="0"/>
              <a:t>(</a:t>
            </a:r>
            <a:r>
              <a:rPr lang="pt-BR" sz="1600" dirty="0"/>
              <a:t>NH4)2U2</a:t>
            </a:r>
            <a:r>
              <a:rPr lang="pt-BR" dirty="0"/>
              <a:t>O</a:t>
            </a:r>
            <a:r>
              <a:rPr lang="pt-BR" sz="1600" dirty="0"/>
              <a:t>7  </a:t>
            </a:r>
            <a:r>
              <a:rPr lang="pt-BR" dirty="0"/>
              <a:t>DUA</a:t>
            </a:r>
          </a:p>
        </p:txBody>
      </p:sp>
      <p:sp>
        <p:nvSpPr>
          <p:cNvPr id="14" name="Colchete Esquerdo 13">
            <a:extLst>
              <a:ext uri="{FF2B5EF4-FFF2-40B4-BE49-F238E27FC236}">
                <a16:creationId xmlns:a16="http://schemas.microsoft.com/office/drawing/2014/main" id="{E2701A3C-9722-416C-BC55-AD3D3B5F2676}"/>
              </a:ext>
            </a:extLst>
          </p:cNvPr>
          <p:cNvSpPr/>
          <p:nvPr/>
        </p:nvSpPr>
        <p:spPr>
          <a:xfrm>
            <a:off x="9695483" y="1158861"/>
            <a:ext cx="145143" cy="954588"/>
          </a:xfrm>
          <a:prstGeom prst="lef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5" name="Conector de Seta Reta 14">
            <a:extLst>
              <a:ext uri="{FF2B5EF4-FFF2-40B4-BE49-F238E27FC236}">
                <a16:creationId xmlns:a16="http://schemas.microsoft.com/office/drawing/2014/main" id="{3F425538-475B-4BD7-9A18-722C25B787C1}"/>
              </a:ext>
            </a:extLst>
          </p:cNvPr>
          <p:cNvCxnSpPr>
            <a:cxnSpLocks/>
          </p:cNvCxnSpPr>
          <p:nvPr/>
        </p:nvCxnSpPr>
        <p:spPr>
          <a:xfrm>
            <a:off x="8403712" y="2113449"/>
            <a:ext cx="0" cy="3960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6" name="Retângulo 15">
            <a:extLst>
              <a:ext uri="{FF2B5EF4-FFF2-40B4-BE49-F238E27FC236}">
                <a16:creationId xmlns:a16="http://schemas.microsoft.com/office/drawing/2014/main" id="{378014D1-C98A-4B4A-BB40-8C2BE51504D3}"/>
              </a:ext>
            </a:extLst>
          </p:cNvPr>
          <p:cNvSpPr/>
          <p:nvPr/>
        </p:nvSpPr>
        <p:spPr>
          <a:xfrm>
            <a:off x="6560360" y="3125867"/>
            <a:ext cx="1375698" cy="369332"/>
          </a:xfrm>
          <a:prstGeom prst="rect">
            <a:avLst/>
          </a:prstGeom>
        </p:spPr>
        <p:txBody>
          <a:bodyPr wrap="none">
            <a:spAutoFit/>
          </a:bodyPr>
          <a:lstStyle/>
          <a:p>
            <a:r>
              <a:rPr lang="pt-BR" dirty="0"/>
              <a:t>(NH</a:t>
            </a:r>
            <a:r>
              <a:rPr lang="pt-BR" sz="1400" dirty="0"/>
              <a:t>4</a:t>
            </a:r>
            <a:r>
              <a:rPr lang="pt-BR" dirty="0"/>
              <a:t>)</a:t>
            </a:r>
            <a:r>
              <a:rPr lang="pt-BR" sz="1400" dirty="0"/>
              <a:t>2</a:t>
            </a:r>
            <a:r>
              <a:rPr lang="pt-BR" dirty="0"/>
              <a:t>U</a:t>
            </a:r>
            <a:r>
              <a:rPr lang="pt-BR" sz="1400" dirty="0"/>
              <a:t>2</a:t>
            </a:r>
            <a:r>
              <a:rPr lang="pt-BR" dirty="0"/>
              <a:t>O</a:t>
            </a:r>
            <a:r>
              <a:rPr lang="pt-BR" sz="1400" dirty="0"/>
              <a:t>7</a:t>
            </a:r>
            <a:r>
              <a:rPr lang="pt-BR" dirty="0"/>
              <a:t> </a:t>
            </a:r>
          </a:p>
        </p:txBody>
      </p:sp>
      <p:sp>
        <p:nvSpPr>
          <p:cNvPr id="17" name="CaixaDeTexto 16">
            <a:extLst>
              <a:ext uri="{FF2B5EF4-FFF2-40B4-BE49-F238E27FC236}">
                <a16:creationId xmlns:a16="http://schemas.microsoft.com/office/drawing/2014/main" id="{AFB8F8A5-E532-4879-97C8-D2F60F7B4166}"/>
              </a:ext>
            </a:extLst>
          </p:cNvPr>
          <p:cNvSpPr txBox="1"/>
          <p:nvPr/>
        </p:nvSpPr>
        <p:spPr>
          <a:xfrm>
            <a:off x="7726727" y="2439306"/>
            <a:ext cx="1861407" cy="369332"/>
          </a:xfrm>
          <a:prstGeom prst="rect">
            <a:avLst/>
          </a:prstGeom>
          <a:noFill/>
        </p:spPr>
        <p:txBody>
          <a:bodyPr wrap="none" rtlCol="0">
            <a:spAutoFit/>
          </a:bodyPr>
          <a:lstStyle/>
          <a:p>
            <a:r>
              <a:rPr lang="pt-BR" dirty="0"/>
              <a:t>UO</a:t>
            </a:r>
            <a:r>
              <a:rPr lang="pt-BR" sz="1600" dirty="0"/>
              <a:t>2</a:t>
            </a:r>
            <a:r>
              <a:rPr lang="pt-BR" dirty="0"/>
              <a:t>(NO</a:t>
            </a:r>
            <a:r>
              <a:rPr lang="pt-BR" sz="1600" dirty="0"/>
              <a:t>3</a:t>
            </a:r>
            <a:r>
              <a:rPr lang="pt-BR" dirty="0"/>
              <a:t>)</a:t>
            </a:r>
            <a:r>
              <a:rPr lang="pt-BR" sz="1600" dirty="0"/>
              <a:t>2</a:t>
            </a:r>
            <a:r>
              <a:rPr lang="pt-BR" dirty="0"/>
              <a:t> 6H</a:t>
            </a:r>
            <a:r>
              <a:rPr lang="pt-BR" sz="1600" dirty="0"/>
              <a:t>2</a:t>
            </a:r>
            <a:r>
              <a:rPr lang="pt-BR" dirty="0"/>
              <a:t>O</a:t>
            </a:r>
          </a:p>
        </p:txBody>
      </p:sp>
      <p:sp>
        <p:nvSpPr>
          <p:cNvPr id="18" name="CaixaDeTexto 17">
            <a:extLst>
              <a:ext uri="{FF2B5EF4-FFF2-40B4-BE49-F238E27FC236}">
                <a16:creationId xmlns:a16="http://schemas.microsoft.com/office/drawing/2014/main" id="{46389C18-258D-4B9B-8276-63AD2E139344}"/>
              </a:ext>
            </a:extLst>
          </p:cNvPr>
          <p:cNvSpPr txBox="1"/>
          <p:nvPr/>
        </p:nvSpPr>
        <p:spPr>
          <a:xfrm>
            <a:off x="8218293" y="3120287"/>
            <a:ext cx="588623" cy="369332"/>
          </a:xfrm>
          <a:prstGeom prst="rect">
            <a:avLst/>
          </a:prstGeom>
          <a:noFill/>
        </p:spPr>
        <p:txBody>
          <a:bodyPr wrap="none" rtlCol="0">
            <a:spAutoFit/>
          </a:bodyPr>
          <a:lstStyle/>
          <a:p>
            <a:r>
              <a:rPr lang="pt-BR" dirty="0"/>
              <a:t>UO</a:t>
            </a:r>
            <a:r>
              <a:rPr lang="pt-BR" sz="1600" dirty="0"/>
              <a:t>3</a:t>
            </a:r>
            <a:endParaRPr lang="pt-BR" dirty="0"/>
          </a:p>
        </p:txBody>
      </p:sp>
      <p:sp>
        <p:nvSpPr>
          <p:cNvPr id="19" name="CaixaDeTexto 18">
            <a:extLst>
              <a:ext uri="{FF2B5EF4-FFF2-40B4-BE49-F238E27FC236}">
                <a16:creationId xmlns:a16="http://schemas.microsoft.com/office/drawing/2014/main" id="{B02FE618-0989-4CC1-8572-64FA8ABFBD64}"/>
              </a:ext>
            </a:extLst>
          </p:cNvPr>
          <p:cNvSpPr txBox="1"/>
          <p:nvPr/>
        </p:nvSpPr>
        <p:spPr>
          <a:xfrm>
            <a:off x="9197351" y="3125867"/>
            <a:ext cx="679994" cy="369332"/>
          </a:xfrm>
          <a:prstGeom prst="rect">
            <a:avLst/>
          </a:prstGeom>
          <a:noFill/>
        </p:spPr>
        <p:txBody>
          <a:bodyPr wrap="none" rtlCol="0">
            <a:spAutoFit/>
          </a:bodyPr>
          <a:lstStyle/>
          <a:p>
            <a:r>
              <a:rPr lang="pt-BR" dirty="0"/>
              <a:t>U</a:t>
            </a:r>
            <a:r>
              <a:rPr lang="pt-BR" sz="1400" dirty="0"/>
              <a:t>3</a:t>
            </a:r>
            <a:r>
              <a:rPr lang="pt-BR" dirty="0"/>
              <a:t>O</a:t>
            </a:r>
            <a:r>
              <a:rPr lang="pt-BR" sz="1600" dirty="0"/>
              <a:t>8</a:t>
            </a:r>
            <a:endParaRPr lang="pt-BR" dirty="0"/>
          </a:p>
        </p:txBody>
      </p:sp>
      <p:sp>
        <p:nvSpPr>
          <p:cNvPr id="22" name="CaixaDeTexto 21">
            <a:extLst>
              <a:ext uri="{FF2B5EF4-FFF2-40B4-BE49-F238E27FC236}">
                <a16:creationId xmlns:a16="http://schemas.microsoft.com/office/drawing/2014/main" id="{04CF9731-6CBB-4545-B7C7-736FD411598D}"/>
              </a:ext>
            </a:extLst>
          </p:cNvPr>
          <p:cNvSpPr txBox="1"/>
          <p:nvPr/>
        </p:nvSpPr>
        <p:spPr>
          <a:xfrm>
            <a:off x="10204648" y="3107611"/>
            <a:ext cx="1112805" cy="369332"/>
          </a:xfrm>
          <a:prstGeom prst="rect">
            <a:avLst/>
          </a:prstGeom>
          <a:noFill/>
        </p:spPr>
        <p:txBody>
          <a:bodyPr wrap="none" rtlCol="0">
            <a:spAutoFit/>
          </a:bodyPr>
          <a:lstStyle/>
          <a:p>
            <a:r>
              <a:rPr lang="pt-BR" dirty="0"/>
              <a:t>UO</a:t>
            </a:r>
            <a:r>
              <a:rPr lang="pt-BR" sz="1600" dirty="0"/>
              <a:t>4.2H2O</a:t>
            </a:r>
            <a:endParaRPr lang="pt-BR" dirty="0"/>
          </a:p>
        </p:txBody>
      </p:sp>
      <p:cxnSp>
        <p:nvCxnSpPr>
          <p:cNvPr id="23" name="Conector de Seta Reta 22">
            <a:extLst>
              <a:ext uri="{FF2B5EF4-FFF2-40B4-BE49-F238E27FC236}">
                <a16:creationId xmlns:a16="http://schemas.microsoft.com/office/drawing/2014/main" id="{0342F58D-80AA-494F-99C7-0533664319DE}"/>
              </a:ext>
            </a:extLst>
          </p:cNvPr>
          <p:cNvCxnSpPr>
            <a:cxnSpLocks/>
          </p:cNvCxnSpPr>
          <p:nvPr/>
        </p:nvCxnSpPr>
        <p:spPr>
          <a:xfrm rot="16200000">
            <a:off x="8021390" y="3032735"/>
            <a:ext cx="0" cy="4320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4" name="Conector de Seta Reta 23">
            <a:extLst>
              <a:ext uri="{FF2B5EF4-FFF2-40B4-BE49-F238E27FC236}">
                <a16:creationId xmlns:a16="http://schemas.microsoft.com/office/drawing/2014/main" id="{849F9390-C92B-4708-9AED-9CBF8F0132CF}"/>
              </a:ext>
            </a:extLst>
          </p:cNvPr>
          <p:cNvCxnSpPr>
            <a:cxnSpLocks/>
          </p:cNvCxnSpPr>
          <p:nvPr/>
        </p:nvCxnSpPr>
        <p:spPr>
          <a:xfrm rot="16200000">
            <a:off x="9022916" y="3088953"/>
            <a:ext cx="0" cy="4320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5" name="Conector de Seta Reta 24">
            <a:extLst>
              <a:ext uri="{FF2B5EF4-FFF2-40B4-BE49-F238E27FC236}">
                <a16:creationId xmlns:a16="http://schemas.microsoft.com/office/drawing/2014/main" id="{89A60DA5-FF68-4AC6-9A6E-ECB3BE70D1E4}"/>
              </a:ext>
            </a:extLst>
          </p:cNvPr>
          <p:cNvCxnSpPr>
            <a:cxnSpLocks/>
          </p:cNvCxnSpPr>
          <p:nvPr/>
        </p:nvCxnSpPr>
        <p:spPr>
          <a:xfrm rot="16200000">
            <a:off x="10026116" y="3088953"/>
            <a:ext cx="0" cy="432000"/>
          </a:xfrm>
          <a:prstGeom prst="straightConnector1">
            <a:avLst/>
          </a:prstGeom>
          <a:ln w="38100">
            <a:solidFill>
              <a:srgbClr val="FF0000"/>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6" name="Conector de Seta Reta 25">
            <a:extLst>
              <a:ext uri="{FF2B5EF4-FFF2-40B4-BE49-F238E27FC236}">
                <a16:creationId xmlns:a16="http://schemas.microsoft.com/office/drawing/2014/main" id="{36DEE970-0803-42DF-8DF5-50CC09AF77FF}"/>
              </a:ext>
            </a:extLst>
          </p:cNvPr>
          <p:cNvCxnSpPr>
            <a:cxnSpLocks/>
          </p:cNvCxnSpPr>
          <p:nvPr/>
        </p:nvCxnSpPr>
        <p:spPr>
          <a:xfrm flipH="1">
            <a:off x="7087627" y="2808637"/>
            <a:ext cx="848431" cy="298634"/>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7" name="Conector de Seta Reta 26">
            <a:extLst>
              <a:ext uri="{FF2B5EF4-FFF2-40B4-BE49-F238E27FC236}">
                <a16:creationId xmlns:a16="http://schemas.microsoft.com/office/drawing/2014/main" id="{A93F8107-EABA-4136-B210-A537442E5328}"/>
              </a:ext>
            </a:extLst>
          </p:cNvPr>
          <p:cNvCxnSpPr>
            <a:cxnSpLocks/>
          </p:cNvCxnSpPr>
          <p:nvPr/>
        </p:nvCxnSpPr>
        <p:spPr>
          <a:xfrm>
            <a:off x="8512604" y="2741954"/>
            <a:ext cx="0" cy="4320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8" name="Conector de Seta Reta 27">
            <a:extLst>
              <a:ext uri="{FF2B5EF4-FFF2-40B4-BE49-F238E27FC236}">
                <a16:creationId xmlns:a16="http://schemas.microsoft.com/office/drawing/2014/main" id="{94E1B140-06DC-4330-B0C9-BC9F99BACF66}"/>
              </a:ext>
            </a:extLst>
          </p:cNvPr>
          <p:cNvCxnSpPr>
            <a:cxnSpLocks/>
          </p:cNvCxnSpPr>
          <p:nvPr/>
        </p:nvCxnSpPr>
        <p:spPr>
          <a:xfrm>
            <a:off x="9313060" y="2797796"/>
            <a:ext cx="1075338" cy="338687"/>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9" name="CaixaDeTexto 28">
            <a:extLst>
              <a:ext uri="{FF2B5EF4-FFF2-40B4-BE49-F238E27FC236}">
                <a16:creationId xmlns:a16="http://schemas.microsoft.com/office/drawing/2014/main" id="{633EC697-C5F9-4D0E-92FC-51CA72161C13}"/>
              </a:ext>
            </a:extLst>
          </p:cNvPr>
          <p:cNvSpPr txBox="1"/>
          <p:nvPr/>
        </p:nvSpPr>
        <p:spPr>
          <a:xfrm>
            <a:off x="8244411" y="3801269"/>
            <a:ext cx="588623" cy="369332"/>
          </a:xfrm>
          <a:prstGeom prst="rect">
            <a:avLst/>
          </a:prstGeom>
          <a:noFill/>
        </p:spPr>
        <p:txBody>
          <a:bodyPr wrap="none" rtlCol="0">
            <a:spAutoFit/>
          </a:bodyPr>
          <a:lstStyle/>
          <a:p>
            <a:r>
              <a:rPr lang="pt-BR" dirty="0"/>
              <a:t>UO</a:t>
            </a:r>
            <a:r>
              <a:rPr lang="pt-BR" sz="1600" dirty="0"/>
              <a:t>2</a:t>
            </a:r>
            <a:endParaRPr lang="pt-BR" dirty="0"/>
          </a:p>
        </p:txBody>
      </p:sp>
      <p:cxnSp>
        <p:nvCxnSpPr>
          <p:cNvPr id="30" name="Conector de Seta Reta 29">
            <a:extLst>
              <a:ext uri="{FF2B5EF4-FFF2-40B4-BE49-F238E27FC236}">
                <a16:creationId xmlns:a16="http://schemas.microsoft.com/office/drawing/2014/main" id="{A25326EC-C67C-445E-913F-39A9884CE5E2}"/>
              </a:ext>
            </a:extLst>
          </p:cNvPr>
          <p:cNvCxnSpPr>
            <a:cxnSpLocks/>
          </p:cNvCxnSpPr>
          <p:nvPr/>
        </p:nvCxnSpPr>
        <p:spPr>
          <a:xfrm>
            <a:off x="8623212" y="2113449"/>
            <a:ext cx="0" cy="3960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1" name="Conector de Seta Reta 30">
            <a:extLst>
              <a:ext uri="{FF2B5EF4-FFF2-40B4-BE49-F238E27FC236}">
                <a16:creationId xmlns:a16="http://schemas.microsoft.com/office/drawing/2014/main" id="{135ECB8B-EC5E-4B81-A431-C64499ECB774}"/>
              </a:ext>
            </a:extLst>
          </p:cNvPr>
          <p:cNvCxnSpPr>
            <a:cxnSpLocks/>
          </p:cNvCxnSpPr>
          <p:nvPr/>
        </p:nvCxnSpPr>
        <p:spPr>
          <a:xfrm>
            <a:off x="8538722" y="3415154"/>
            <a:ext cx="0" cy="4320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2" name="Conector de Seta Reta 31">
            <a:extLst>
              <a:ext uri="{FF2B5EF4-FFF2-40B4-BE49-F238E27FC236}">
                <a16:creationId xmlns:a16="http://schemas.microsoft.com/office/drawing/2014/main" id="{0A2A9DD5-8F1D-40D0-B7CF-F75F519E6C99}"/>
              </a:ext>
            </a:extLst>
          </p:cNvPr>
          <p:cNvCxnSpPr>
            <a:cxnSpLocks/>
          </p:cNvCxnSpPr>
          <p:nvPr/>
        </p:nvCxnSpPr>
        <p:spPr>
          <a:xfrm flipH="1">
            <a:off x="8892879" y="3589005"/>
            <a:ext cx="644469" cy="409058"/>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3" name="Conector de Seta Reta 32">
            <a:extLst>
              <a:ext uri="{FF2B5EF4-FFF2-40B4-BE49-F238E27FC236}">
                <a16:creationId xmlns:a16="http://schemas.microsoft.com/office/drawing/2014/main" id="{C1E4D7CF-28AD-4AC2-A931-DD57EFD982AE}"/>
              </a:ext>
            </a:extLst>
          </p:cNvPr>
          <p:cNvCxnSpPr>
            <a:cxnSpLocks/>
          </p:cNvCxnSpPr>
          <p:nvPr/>
        </p:nvCxnSpPr>
        <p:spPr>
          <a:xfrm>
            <a:off x="8563367" y="5005172"/>
            <a:ext cx="0" cy="4320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4" name="Conector de Seta Reta 33">
            <a:extLst>
              <a:ext uri="{FF2B5EF4-FFF2-40B4-BE49-F238E27FC236}">
                <a16:creationId xmlns:a16="http://schemas.microsoft.com/office/drawing/2014/main" id="{500E55EB-62E0-4B4C-ABBF-181D85C3127F}"/>
              </a:ext>
            </a:extLst>
          </p:cNvPr>
          <p:cNvCxnSpPr>
            <a:cxnSpLocks/>
          </p:cNvCxnSpPr>
          <p:nvPr/>
        </p:nvCxnSpPr>
        <p:spPr>
          <a:xfrm>
            <a:off x="8538722" y="4170601"/>
            <a:ext cx="0" cy="4320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5" name="CaixaDeTexto 34">
            <a:extLst>
              <a:ext uri="{FF2B5EF4-FFF2-40B4-BE49-F238E27FC236}">
                <a16:creationId xmlns:a16="http://schemas.microsoft.com/office/drawing/2014/main" id="{528B1432-27D6-4AB6-8DCC-84D0E2F9D4FB}"/>
              </a:ext>
            </a:extLst>
          </p:cNvPr>
          <p:cNvSpPr txBox="1"/>
          <p:nvPr/>
        </p:nvSpPr>
        <p:spPr>
          <a:xfrm>
            <a:off x="8268321" y="4666916"/>
            <a:ext cx="554960" cy="369332"/>
          </a:xfrm>
          <a:prstGeom prst="rect">
            <a:avLst/>
          </a:prstGeom>
          <a:noFill/>
        </p:spPr>
        <p:txBody>
          <a:bodyPr wrap="none" rtlCol="0">
            <a:spAutoFit/>
          </a:bodyPr>
          <a:lstStyle/>
          <a:p>
            <a:r>
              <a:rPr lang="pt-BR" dirty="0"/>
              <a:t>UF4</a:t>
            </a:r>
          </a:p>
        </p:txBody>
      </p:sp>
      <p:sp>
        <p:nvSpPr>
          <p:cNvPr id="36" name="CaixaDeTexto 35">
            <a:extLst>
              <a:ext uri="{FF2B5EF4-FFF2-40B4-BE49-F238E27FC236}">
                <a16:creationId xmlns:a16="http://schemas.microsoft.com/office/drawing/2014/main" id="{F3D5BC57-58FE-42C0-B2CF-DFC6C6D42277}"/>
              </a:ext>
            </a:extLst>
          </p:cNvPr>
          <p:cNvSpPr txBox="1"/>
          <p:nvPr/>
        </p:nvSpPr>
        <p:spPr>
          <a:xfrm>
            <a:off x="9014923" y="5917689"/>
            <a:ext cx="1731564" cy="369332"/>
          </a:xfrm>
          <a:prstGeom prst="rect">
            <a:avLst/>
          </a:prstGeom>
          <a:noFill/>
        </p:spPr>
        <p:txBody>
          <a:bodyPr wrap="none" rtlCol="0">
            <a:spAutoFit/>
          </a:bodyPr>
          <a:lstStyle/>
          <a:p>
            <a:r>
              <a:rPr lang="pt-BR" dirty="0"/>
              <a:t>UF</a:t>
            </a:r>
            <a:r>
              <a:rPr lang="pt-BR" sz="1600" dirty="0"/>
              <a:t>6</a:t>
            </a:r>
            <a:r>
              <a:rPr lang="pt-BR" dirty="0"/>
              <a:t> enriquecido</a:t>
            </a:r>
          </a:p>
        </p:txBody>
      </p:sp>
      <p:cxnSp>
        <p:nvCxnSpPr>
          <p:cNvPr id="37" name="Conector de Seta Reta 36">
            <a:extLst>
              <a:ext uri="{FF2B5EF4-FFF2-40B4-BE49-F238E27FC236}">
                <a16:creationId xmlns:a16="http://schemas.microsoft.com/office/drawing/2014/main" id="{24C57B77-CA70-4068-9F10-04CB9CEAC7EF}"/>
              </a:ext>
            </a:extLst>
          </p:cNvPr>
          <p:cNvCxnSpPr>
            <a:cxnSpLocks/>
          </p:cNvCxnSpPr>
          <p:nvPr/>
        </p:nvCxnSpPr>
        <p:spPr>
          <a:xfrm flipH="1">
            <a:off x="8160237" y="5682452"/>
            <a:ext cx="372367" cy="308006"/>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8" name="CaixaDeTexto 37">
            <a:extLst>
              <a:ext uri="{FF2B5EF4-FFF2-40B4-BE49-F238E27FC236}">
                <a16:creationId xmlns:a16="http://schemas.microsoft.com/office/drawing/2014/main" id="{7EFFD5C3-D754-4F74-8E65-46BA6826302C}"/>
              </a:ext>
            </a:extLst>
          </p:cNvPr>
          <p:cNvSpPr txBox="1"/>
          <p:nvPr/>
        </p:nvSpPr>
        <p:spPr>
          <a:xfrm>
            <a:off x="6426457" y="5876416"/>
            <a:ext cx="1859996" cy="369332"/>
          </a:xfrm>
          <a:prstGeom prst="rect">
            <a:avLst/>
          </a:prstGeom>
          <a:noFill/>
        </p:spPr>
        <p:txBody>
          <a:bodyPr wrap="none" rtlCol="0">
            <a:spAutoFit/>
          </a:bodyPr>
          <a:lstStyle/>
          <a:p>
            <a:r>
              <a:rPr lang="pt-BR" dirty="0"/>
              <a:t>UF</a:t>
            </a:r>
            <a:r>
              <a:rPr lang="pt-BR" sz="1400" dirty="0"/>
              <a:t>6</a:t>
            </a:r>
            <a:r>
              <a:rPr lang="pt-BR" dirty="0"/>
              <a:t> empobrecido</a:t>
            </a:r>
          </a:p>
        </p:txBody>
      </p:sp>
      <p:cxnSp>
        <p:nvCxnSpPr>
          <p:cNvPr id="39" name="Conector de Seta Reta 38">
            <a:extLst>
              <a:ext uri="{FF2B5EF4-FFF2-40B4-BE49-F238E27FC236}">
                <a16:creationId xmlns:a16="http://schemas.microsoft.com/office/drawing/2014/main" id="{51409F0D-043C-41E8-BBAD-17DD692B93EB}"/>
              </a:ext>
            </a:extLst>
          </p:cNvPr>
          <p:cNvCxnSpPr>
            <a:cxnSpLocks/>
          </p:cNvCxnSpPr>
          <p:nvPr/>
        </p:nvCxnSpPr>
        <p:spPr>
          <a:xfrm>
            <a:off x="8671102" y="5682452"/>
            <a:ext cx="443808" cy="302426"/>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0" name="CaixaDeTexto 39">
            <a:extLst>
              <a:ext uri="{FF2B5EF4-FFF2-40B4-BE49-F238E27FC236}">
                <a16:creationId xmlns:a16="http://schemas.microsoft.com/office/drawing/2014/main" id="{CEF20E1D-EDB3-485D-B237-61B98A42B8B7}"/>
              </a:ext>
            </a:extLst>
          </p:cNvPr>
          <p:cNvSpPr txBox="1"/>
          <p:nvPr/>
        </p:nvSpPr>
        <p:spPr>
          <a:xfrm>
            <a:off x="10501321" y="3915928"/>
            <a:ext cx="1755609" cy="369332"/>
          </a:xfrm>
          <a:prstGeom prst="rect">
            <a:avLst/>
          </a:prstGeom>
          <a:noFill/>
        </p:spPr>
        <p:txBody>
          <a:bodyPr wrap="none" rtlCol="0">
            <a:spAutoFit/>
          </a:bodyPr>
          <a:lstStyle/>
          <a:p>
            <a:r>
              <a:rPr lang="pt-BR" dirty="0"/>
              <a:t>(NH</a:t>
            </a:r>
            <a:r>
              <a:rPr lang="pt-BR" sz="1400" dirty="0"/>
              <a:t>4</a:t>
            </a:r>
            <a:r>
              <a:rPr lang="pt-BR" dirty="0"/>
              <a:t>)4UO</a:t>
            </a:r>
            <a:r>
              <a:rPr lang="pt-BR" sz="1600" dirty="0"/>
              <a:t>4.2H2O</a:t>
            </a:r>
            <a:endParaRPr lang="pt-BR" dirty="0"/>
          </a:p>
        </p:txBody>
      </p:sp>
      <p:cxnSp>
        <p:nvCxnSpPr>
          <p:cNvPr id="41" name="Conector reto 40">
            <a:extLst>
              <a:ext uri="{FF2B5EF4-FFF2-40B4-BE49-F238E27FC236}">
                <a16:creationId xmlns:a16="http://schemas.microsoft.com/office/drawing/2014/main" id="{9B318EA4-2C36-4D9B-9552-AF0416587677}"/>
              </a:ext>
            </a:extLst>
          </p:cNvPr>
          <p:cNvCxnSpPr>
            <a:cxnSpLocks/>
          </p:cNvCxnSpPr>
          <p:nvPr/>
        </p:nvCxnSpPr>
        <p:spPr>
          <a:xfrm flipH="1">
            <a:off x="6148475" y="6359790"/>
            <a:ext cx="3430622"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42" name="Conector reto 41">
            <a:extLst>
              <a:ext uri="{FF2B5EF4-FFF2-40B4-BE49-F238E27FC236}">
                <a16:creationId xmlns:a16="http://schemas.microsoft.com/office/drawing/2014/main" id="{8C3D010D-75F2-4DFE-B9A9-27665AF5D9EE}"/>
              </a:ext>
            </a:extLst>
          </p:cNvPr>
          <p:cNvCxnSpPr/>
          <p:nvPr/>
        </p:nvCxnSpPr>
        <p:spPr>
          <a:xfrm flipV="1">
            <a:off x="6148475" y="3422804"/>
            <a:ext cx="0" cy="29520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Conector de Seta Reta 42">
            <a:extLst>
              <a:ext uri="{FF2B5EF4-FFF2-40B4-BE49-F238E27FC236}">
                <a16:creationId xmlns:a16="http://schemas.microsoft.com/office/drawing/2014/main" id="{3C254067-0AA0-4AD2-93A0-EC19A8531CDB}"/>
              </a:ext>
            </a:extLst>
          </p:cNvPr>
          <p:cNvCxnSpPr/>
          <p:nvPr/>
        </p:nvCxnSpPr>
        <p:spPr>
          <a:xfrm>
            <a:off x="6148475" y="3415154"/>
            <a:ext cx="321695"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5ADCE4F2-9637-48AB-B163-9705DE4E3153}"/>
              </a:ext>
            </a:extLst>
          </p:cNvPr>
          <p:cNvCxnSpPr>
            <a:cxnSpLocks/>
          </p:cNvCxnSpPr>
          <p:nvPr/>
        </p:nvCxnSpPr>
        <p:spPr>
          <a:xfrm flipH="1">
            <a:off x="9588134" y="4307690"/>
            <a:ext cx="1562689" cy="1701024"/>
          </a:xfrm>
          <a:prstGeom prst="line">
            <a:avLst/>
          </a:prstGeom>
          <a:ln w="28575">
            <a:solidFill>
              <a:srgbClr val="0070C0"/>
            </a:solidFill>
            <a:headEnd type="triangle" w="lg" len="lg"/>
            <a:tailEnd type="none" w="med" len="med"/>
          </a:ln>
        </p:spPr>
        <p:style>
          <a:lnRef idx="1">
            <a:schemeClr val="dk1"/>
          </a:lnRef>
          <a:fillRef idx="0">
            <a:schemeClr val="dk1"/>
          </a:fillRef>
          <a:effectRef idx="0">
            <a:schemeClr val="dk1"/>
          </a:effectRef>
          <a:fontRef idx="minor">
            <a:schemeClr val="tx1"/>
          </a:fontRef>
        </p:style>
      </p:cxnSp>
      <p:cxnSp>
        <p:nvCxnSpPr>
          <p:cNvPr id="45" name="Conector reto 44">
            <a:extLst>
              <a:ext uri="{FF2B5EF4-FFF2-40B4-BE49-F238E27FC236}">
                <a16:creationId xmlns:a16="http://schemas.microsoft.com/office/drawing/2014/main" id="{7F2FFED9-58AE-4CA4-B4C5-67E6A9ADF022}"/>
              </a:ext>
            </a:extLst>
          </p:cNvPr>
          <p:cNvCxnSpPr>
            <a:cxnSpLocks/>
          </p:cNvCxnSpPr>
          <p:nvPr/>
        </p:nvCxnSpPr>
        <p:spPr>
          <a:xfrm rot="16200000">
            <a:off x="9650778" y="3328415"/>
            <a:ext cx="21598" cy="1505613"/>
          </a:xfrm>
          <a:prstGeom prst="line">
            <a:avLst/>
          </a:prstGeom>
          <a:ln w="28575">
            <a:solidFill>
              <a:srgbClr val="0070C0"/>
            </a:solidFill>
            <a:headEnd type="triangle" w="lg" len="lg"/>
            <a:tailEnd type="none" w="med" len="med"/>
          </a:ln>
        </p:spPr>
        <p:style>
          <a:lnRef idx="1">
            <a:schemeClr val="dk1"/>
          </a:lnRef>
          <a:fillRef idx="0">
            <a:schemeClr val="dk1"/>
          </a:fillRef>
          <a:effectRef idx="0">
            <a:schemeClr val="dk1"/>
          </a:effectRef>
          <a:fontRef idx="minor">
            <a:schemeClr val="tx1"/>
          </a:fontRef>
        </p:style>
      </p:cxnSp>
      <p:cxnSp>
        <p:nvCxnSpPr>
          <p:cNvPr id="46" name="Conector reto 45">
            <a:extLst>
              <a:ext uri="{FF2B5EF4-FFF2-40B4-BE49-F238E27FC236}">
                <a16:creationId xmlns:a16="http://schemas.microsoft.com/office/drawing/2014/main" id="{F98EF170-A2D3-4705-A465-E7FFEF0E2788}"/>
              </a:ext>
            </a:extLst>
          </p:cNvPr>
          <p:cNvCxnSpPr>
            <a:cxnSpLocks/>
          </p:cNvCxnSpPr>
          <p:nvPr/>
        </p:nvCxnSpPr>
        <p:spPr>
          <a:xfrm flipV="1">
            <a:off x="8771001" y="4144650"/>
            <a:ext cx="3689" cy="2412000"/>
          </a:xfrm>
          <a:prstGeom prst="line">
            <a:avLst/>
          </a:prstGeom>
          <a:ln w="28575">
            <a:solidFill>
              <a:srgbClr val="0070C0"/>
            </a:solidFill>
            <a:headEnd type="triangle" w="lg" len="lg"/>
            <a:tailEnd type="none" w="med" len="med"/>
          </a:ln>
        </p:spPr>
        <p:style>
          <a:lnRef idx="1">
            <a:schemeClr val="dk1"/>
          </a:lnRef>
          <a:fillRef idx="0">
            <a:schemeClr val="dk1"/>
          </a:fillRef>
          <a:effectRef idx="0">
            <a:schemeClr val="dk1"/>
          </a:effectRef>
          <a:fontRef idx="minor">
            <a:schemeClr val="tx1"/>
          </a:fontRef>
        </p:style>
      </p:cxnSp>
      <p:sp>
        <p:nvSpPr>
          <p:cNvPr id="47" name="CaixaDeTexto 46">
            <a:extLst>
              <a:ext uri="{FF2B5EF4-FFF2-40B4-BE49-F238E27FC236}">
                <a16:creationId xmlns:a16="http://schemas.microsoft.com/office/drawing/2014/main" id="{2D58A839-712B-4E2A-8C09-664D2D533A96}"/>
              </a:ext>
            </a:extLst>
          </p:cNvPr>
          <p:cNvSpPr txBox="1"/>
          <p:nvPr/>
        </p:nvSpPr>
        <p:spPr>
          <a:xfrm>
            <a:off x="7642151" y="6488668"/>
            <a:ext cx="2125903" cy="369332"/>
          </a:xfrm>
          <a:prstGeom prst="rect">
            <a:avLst/>
          </a:prstGeom>
          <a:noFill/>
        </p:spPr>
        <p:txBody>
          <a:bodyPr wrap="none" rtlCol="0">
            <a:spAutoFit/>
          </a:bodyPr>
          <a:lstStyle/>
          <a:p>
            <a:r>
              <a:rPr lang="pt-BR" dirty="0"/>
              <a:t>Combustível Nuclear</a:t>
            </a:r>
          </a:p>
        </p:txBody>
      </p:sp>
      <p:cxnSp>
        <p:nvCxnSpPr>
          <p:cNvPr id="48" name="Conector reto 47">
            <a:extLst>
              <a:ext uri="{FF2B5EF4-FFF2-40B4-BE49-F238E27FC236}">
                <a16:creationId xmlns:a16="http://schemas.microsoft.com/office/drawing/2014/main" id="{A707E2B6-4F44-43FC-877E-3618985206DC}"/>
              </a:ext>
            </a:extLst>
          </p:cNvPr>
          <p:cNvCxnSpPr/>
          <p:nvPr/>
        </p:nvCxnSpPr>
        <p:spPr>
          <a:xfrm>
            <a:off x="9579097" y="6224383"/>
            <a:ext cx="0" cy="1354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onector reto 48">
            <a:extLst>
              <a:ext uri="{FF2B5EF4-FFF2-40B4-BE49-F238E27FC236}">
                <a16:creationId xmlns:a16="http://schemas.microsoft.com/office/drawing/2014/main" id="{C3361F1F-4B46-4A9A-B301-1E831A017E8D}"/>
              </a:ext>
            </a:extLst>
          </p:cNvPr>
          <p:cNvCxnSpPr>
            <a:cxnSpLocks/>
          </p:cNvCxnSpPr>
          <p:nvPr/>
        </p:nvCxnSpPr>
        <p:spPr>
          <a:xfrm flipH="1">
            <a:off x="9675690" y="4313841"/>
            <a:ext cx="1924797" cy="2073619"/>
          </a:xfrm>
          <a:prstGeom prst="line">
            <a:avLst/>
          </a:prstGeom>
          <a:ln w="28575">
            <a:solidFill>
              <a:srgbClr val="FF0000"/>
            </a:solidFill>
            <a:prstDash val="dash"/>
            <a:headEnd type="triangle" w="lg" len="lg"/>
            <a:tailEnd type="none" w="med" len="med"/>
          </a:ln>
        </p:spPr>
        <p:style>
          <a:lnRef idx="1">
            <a:schemeClr val="dk1"/>
          </a:lnRef>
          <a:fillRef idx="0">
            <a:schemeClr val="dk1"/>
          </a:fillRef>
          <a:effectRef idx="0">
            <a:schemeClr val="dk1"/>
          </a:effectRef>
          <a:fontRef idx="minor">
            <a:schemeClr val="tx1"/>
          </a:fontRef>
        </p:style>
      </p:cxnSp>
      <p:cxnSp>
        <p:nvCxnSpPr>
          <p:cNvPr id="50" name="Conector reto 49">
            <a:extLst>
              <a:ext uri="{FF2B5EF4-FFF2-40B4-BE49-F238E27FC236}">
                <a16:creationId xmlns:a16="http://schemas.microsoft.com/office/drawing/2014/main" id="{ECB767B1-E691-4A33-8303-34A0006CDAE3}"/>
              </a:ext>
            </a:extLst>
          </p:cNvPr>
          <p:cNvCxnSpPr>
            <a:cxnSpLocks/>
          </p:cNvCxnSpPr>
          <p:nvPr/>
        </p:nvCxnSpPr>
        <p:spPr>
          <a:xfrm flipH="1">
            <a:off x="7248209" y="6457250"/>
            <a:ext cx="2376000" cy="0"/>
          </a:xfrm>
          <a:prstGeom prst="line">
            <a:avLst/>
          </a:prstGeom>
          <a:ln w="28575">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51" name="Conector reto 50">
            <a:extLst>
              <a:ext uri="{FF2B5EF4-FFF2-40B4-BE49-F238E27FC236}">
                <a16:creationId xmlns:a16="http://schemas.microsoft.com/office/drawing/2014/main" id="{E4946FFD-4E3A-4508-8C5A-D4D4D908130C}"/>
              </a:ext>
            </a:extLst>
          </p:cNvPr>
          <p:cNvCxnSpPr/>
          <p:nvPr/>
        </p:nvCxnSpPr>
        <p:spPr>
          <a:xfrm>
            <a:off x="7278578" y="6246156"/>
            <a:ext cx="0" cy="252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2" name="Conector reto 51">
            <a:extLst>
              <a:ext uri="{FF2B5EF4-FFF2-40B4-BE49-F238E27FC236}">
                <a16:creationId xmlns:a16="http://schemas.microsoft.com/office/drawing/2014/main" id="{9EFECB4A-A76C-4DDA-B513-65C286B699BC}"/>
              </a:ext>
            </a:extLst>
          </p:cNvPr>
          <p:cNvCxnSpPr>
            <a:cxnSpLocks/>
          </p:cNvCxnSpPr>
          <p:nvPr/>
        </p:nvCxnSpPr>
        <p:spPr>
          <a:xfrm rot="16200000">
            <a:off x="9649254" y="3435774"/>
            <a:ext cx="21598" cy="1505613"/>
          </a:xfrm>
          <a:prstGeom prst="line">
            <a:avLst/>
          </a:prstGeom>
          <a:ln w="28575">
            <a:solidFill>
              <a:srgbClr val="FF0000"/>
            </a:solidFill>
            <a:prstDash val="dash"/>
            <a:headEnd type="triangle" w="lg" len="lg"/>
            <a:tailEnd type="none" w="med" len="med"/>
          </a:ln>
        </p:spPr>
        <p:style>
          <a:lnRef idx="1">
            <a:schemeClr val="dk1"/>
          </a:lnRef>
          <a:fillRef idx="0">
            <a:schemeClr val="dk1"/>
          </a:fillRef>
          <a:effectRef idx="0">
            <a:schemeClr val="dk1"/>
          </a:effectRef>
          <a:fontRef idx="minor">
            <a:schemeClr val="tx1"/>
          </a:fontRef>
        </p:style>
      </p:cxnSp>
      <p:cxnSp>
        <p:nvCxnSpPr>
          <p:cNvPr id="53" name="Conector reto 52">
            <a:extLst>
              <a:ext uri="{FF2B5EF4-FFF2-40B4-BE49-F238E27FC236}">
                <a16:creationId xmlns:a16="http://schemas.microsoft.com/office/drawing/2014/main" id="{3B9C43E0-1164-4359-A062-047B3BE1526E}"/>
              </a:ext>
            </a:extLst>
          </p:cNvPr>
          <p:cNvCxnSpPr>
            <a:cxnSpLocks/>
          </p:cNvCxnSpPr>
          <p:nvPr/>
        </p:nvCxnSpPr>
        <p:spPr>
          <a:xfrm flipV="1">
            <a:off x="7690532" y="4898804"/>
            <a:ext cx="437336" cy="5227"/>
          </a:xfrm>
          <a:prstGeom prst="line">
            <a:avLst/>
          </a:prstGeom>
          <a:ln w="28575">
            <a:solidFill>
              <a:srgbClr val="FF0000"/>
            </a:solidFill>
            <a:prstDash val="dash"/>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54" name="Conector de Seta Reta 53">
            <a:extLst>
              <a:ext uri="{FF2B5EF4-FFF2-40B4-BE49-F238E27FC236}">
                <a16:creationId xmlns:a16="http://schemas.microsoft.com/office/drawing/2014/main" id="{5E62B6B3-0320-406D-91A2-2C1B32736E0B}"/>
              </a:ext>
            </a:extLst>
          </p:cNvPr>
          <p:cNvCxnSpPr>
            <a:cxnSpLocks/>
          </p:cNvCxnSpPr>
          <p:nvPr/>
        </p:nvCxnSpPr>
        <p:spPr>
          <a:xfrm rot="16200000">
            <a:off x="7842969" y="4536378"/>
            <a:ext cx="0" cy="432000"/>
          </a:xfrm>
          <a:prstGeom prst="straightConnector1">
            <a:avLst/>
          </a:prstGeom>
          <a:ln w="38100">
            <a:solidFill>
              <a:srgbClr val="FF0000"/>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55" name="Conector reto 54">
            <a:extLst>
              <a:ext uri="{FF2B5EF4-FFF2-40B4-BE49-F238E27FC236}">
                <a16:creationId xmlns:a16="http://schemas.microsoft.com/office/drawing/2014/main" id="{FBB4803B-637E-4B2F-A76E-461A085B9AF4}"/>
              </a:ext>
            </a:extLst>
          </p:cNvPr>
          <p:cNvCxnSpPr>
            <a:cxnSpLocks/>
          </p:cNvCxnSpPr>
          <p:nvPr/>
        </p:nvCxnSpPr>
        <p:spPr>
          <a:xfrm flipH="1">
            <a:off x="7390080" y="5046003"/>
            <a:ext cx="920098" cy="911000"/>
          </a:xfrm>
          <a:prstGeom prst="line">
            <a:avLst/>
          </a:prstGeom>
          <a:ln w="28575">
            <a:solidFill>
              <a:srgbClr val="FF0000"/>
            </a:solidFill>
            <a:prstDash val="dash"/>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56" name="CaixaDeTexto 55">
            <a:extLst>
              <a:ext uri="{FF2B5EF4-FFF2-40B4-BE49-F238E27FC236}">
                <a16:creationId xmlns:a16="http://schemas.microsoft.com/office/drawing/2014/main" id="{2DD00FBB-4CA4-47DE-BC00-F7C94FAD89CA}"/>
              </a:ext>
            </a:extLst>
          </p:cNvPr>
          <p:cNvSpPr txBox="1"/>
          <p:nvPr/>
        </p:nvSpPr>
        <p:spPr>
          <a:xfrm>
            <a:off x="8313990" y="5360830"/>
            <a:ext cx="582211" cy="369332"/>
          </a:xfrm>
          <a:prstGeom prst="rect">
            <a:avLst/>
          </a:prstGeom>
          <a:noFill/>
        </p:spPr>
        <p:txBody>
          <a:bodyPr wrap="none" rtlCol="0">
            <a:spAutoFit/>
          </a:bodyPr>
          <a:lstStyle/>
          <a:p>
            <a:r>
              <a:rPr lang="pt-BR" dirty="0"/>
              <a:t>UF</a:t>
            </a:r>
            <a:r>
              <a:rPr lang="pt-BR" sz="1400" dirty="0"/>
              <a:t>6</a:t>
            </a:r>
            <a:r>
              <a:rPr lang="pt-BR" dirty="0"/>
              <a:t> </a:t>
            </a:r>
          </a:p>
        </p:txBody>
      </p:sp>
      <p:sp>
        <p:nvSpPr>
          <p:cNvPr id="57" name="CaixaDeTexto 56">
            <a:extLst>
              <a:ext uri="{FF2B5EF4-FFF2-40B4-BE49-F238E27FC236}">
                <a16:creationId xmlns:a16="http://schemas.microsoft.com/office/drawing/2014/main" id="{779C8147-9699-42F2-BA52-6410F80536FA}"/>
              </a:ext>
            </a:extLst>
          </p:cNvPr>
          <p:cNvSpPr txBox="1"/>
          <p:nvPr/>
        </p:nvSpPr>
        <p:spPr>
          <a:xfrm rot="18726643">
            <a:off x="9451519" y="4928913"/>
            <a:ext cx="1347741" cy="369332"/>
          </a:xfrm>
          <a:prstGeom prst="rect">
            <a:avLst/>
          </a:prstGeom>
          <a:noFill/>
        </p:spPr>
        <p:txBody>
          <a:bodyPr wrap="none" rtlCol="0">
            <a:spAutoFit/>
          </a:bodyPr>
          <a:lstStyle/>
          <a:p>
            <a:r>
              <a:rPr lang="pt-BR" b="1" dirty="0">
                <a:solidFill>
                  <a:schemeClr val="accent5">
                    <a:lumMod val="50000"/>
                  </a:schemeClr>
                </a:solidFill>
              </a:rPr>
              <a:t>reconversão</a:t>
            </a:r>
          </a:p>
        </p:txBody>
      </p:sp>
      <p:sp>
        <p:nvSpPr>
          <p:cNvPr id="58" name="CaixaDeTexto 57">
            <a:extLst>
              <a:ext uri="{FF2B5EF4-FFF2-40B4-BE49-F238E27FC236}">
                <a16:creationId xmlns:a16="http://schemas.microsoft.com/office/drawing/2014/main" id="{B6B1F4CB-1A6F-4DDF-8AED-A40026CE205F}"/>
              </a:ext>
            </a:extLst>
          </p:cNvPr>
          <p:cNvSpPr txBox="1"/>
          <p:nvPr/>
        </p:nvSpPr>
        <p:spPr>
          <a:xfrm>
            <a:off x="7099379" y="4129362"/>
            <a:ext cx="1558051" cy="400110"/>
          </a:xfrm>
          <a:prstGeom prst="rect">
            <a:avLst/>
          </a:prstGeom>
          <a:noFill/>
        </p:spPr>
        <p:txBody>
          <a:bodyPr wrap="square" rtlCol="0">
            <a:spAutoFit/>
          </a:bodyPr>
          <a:lstStyle/>
          <a:p>
            <a:pPr algn="ctr"/>
            <a:r>
              <a:rPr lang="pt-BR" sz="2000" b="1" dirty="0">
                <a:solidFill>
                  <a:srgbClr val="FF0000"/>
                </a:solidFill>
              </a:rPr>
              <a:t>conversão</a:t>
            </a:r>
          </a:p>
        </p:txBody>
      </p:sp>
      <p:sp>
        <p:nvSpPr>
          <p:cNvPr id="59" name="CaixaDeTexto 58">
            <a:extLst>
              <a:ext uri="{FF2B5EF4-FFF2-40B4-BE49-F238E27FC236}">
                <a16:creationId xmlns:a16="http://schemas.microsoft.com/office/drawing/2014/main" id="{4E2C6F77-E352-433A-81F6-560D94C2557C}"/>
              </a:ext>
            </a:extLst>
          </p:cNvPr>
          <p:cNvSpPr txBox="1"/>
          <p:nvPr/>
        </p:nvSpPr>
        <p:spPr>
          <a:xfrm>
            <a:off x="7259738" y="4635766"/>
            <a:ext cx="332142" cy="369332"/>
          </a:xfrm>
          <a:prstGeom prst="rect">
            <a:avLst/>
          </a:prstGeom>
          <a:noFill/>
        </p:spPr>
        <p:txBody>
          <a:bodyPr wrap="none" rtlCol="0">
            <a:spAutoFit/>
          </a:bodyPr>
          <a:lstStyle/>
          <a:p>
            <a:r>
              <a:rPr lang="pt-BR" dirty="0"/>
              <a:t>U</a:t>
            </a:r>
          </a:p>
        </p:txBody>
      </p:sp>
      <p:cxnSp>
        <p:nvCxnSpPr>
          <p:cNvPr id="60" name="Conector de Seta Reta 59">
            <a:extLst>
              <a:ext uri="{FF2B5EF4-FFF2-40B4-BE49-F238E27FC236}">
                <a16:creationId xmlns:a16="http://schemas.microsoft.com/office/drawing/2014/main" id="{7FCABAC5-2F49-4E48-B115-E0B8EC58A698}"/>
              </a:ext>
            </a:extLst>
          </p:cNvPr>
          <p:cNvCxnSpPr>
            <a:cxnSpLocks/>
          </p:cNvCxnSpPr>
          <p:nvPr/>
        </p:nvCxnSpPr>
        <p:spPr>
          <a:xfrm rot="16200000">
            <a:off x="8021390" y="3185545"/>
            <a:ext cx="0" cy="432000"/>
          </a:xfrm>
          <a:prstGeom prst="straightConnector1">
            <a:avLst/>
          </a:prstGeom>
          <a:ln w="38100">
            <a:solidFill>
              <a:srgbClr val="0070C0"/>
            </a:solidFill>
            <a:tailEnd type="triangle"/>
          </a:ln>
        </p:spPr>
        <p:style>
          <a:lnRef idx="3">
            <a:schemeClr val="accent2"/>
          </a:lnRef>
          <a:fillRef idx="0">
            <a:schemeClr val="accent2"/>
          </a:fillRef>
          <a:effectRef idx="2">
            <a:schemeClr val="accent2"/>
          </a:effectRef>
          <a:fontRef idx="minor">
            <a:schemeClr val="tx1"/>
          </a:fontRef>
        </p:style>
      </p:cxnSp>
      <p:cxnSp>
        <p:nvCxnSpPr>
          <p:cNvPr id="61" name="Conector de Seta Reta 60">
            <a:extLst>
              <a:ext uri="{FF2B5EF4-FFF2-40B4-BE49-F238E27FC236}">
                <a16:creationId xmlns:a16="http://schemas.microsoft.com/office/drawing/2014/main" id="{EBDA2018-5973-43EC-AC5C-1EBD3AAFAA9C}"/>
              </a:ext>
            </a:extLst>
          </p:cNvPr>
          <p:cNvCxnSpPr>
            <a:cxnSpLocks/>
          </p:cNvCxnSpPr>
          <p:nvPr/>
        </p:nvCxnSpPr>
        <p:spPr>
          <a:xfrm>
            <a:off x="8673749" y="3422804"/>
            <a:ext cx="0" cy="432000"/>
          </a:xfrm>
          <a:prstGeom prst="straightConnector1">
            <a:avLst/>
          </a:prstGeom>
          <a:ln w="38100">
            <a:solidFill>
              <a:srgbClr val="0070C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43188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FEE6CC1-5643-4D24-933B-0B4CCBC68725}"/>
              </a:ext>
            </a:extLst>
          </p:cNvPr>
          <p:cNvSpPr/>
          <p:nvPr/>
        </p:nvSpPr>
        <p:spPr>
          <a:xfrm>
            <a:off x="2559077" y="244516"/>
            <a:ext cx="7423251" cy="584775"/>
          </a:xfrm>
          <a:prstGeom prst="rect">
            <a:avLst/>
          </a:prstGeom>
        </p:spPr>
        <p:txBody>
          <a:bodyPr wrap="none">
            <a:spAutoFit/>
          </a:bodyPr>
          <a:lstStyle/>
          <a:p>
            <a:r>
              <a:rPr lang="pt-BR" sz="3200" b="1" dirty="0">
                <a:solidFill>
                  <a:srgbClr val="FF0000"/>
                </a:solidFill>
                <a:effectLst>
                  <a:outerShdw blurRad="50800" dist="50800" dir="5400000" algn="ctr" rotWithShape="0">
                    <a:schemeClr val="tx1"/>
                  </a:outerShdw>
                </a:effectLst>
              </a:rPr>
              <a:t>PROJETO  CONVERSÃO NO IPEN - PROCON</a:t>
            </a:r>
            <a:r>
              <a:rPr lang="pt-BR" sz="2400" b="1" dirty="0">
                <a:solidFill>
                  <a:srgbClr val="FF0000"/>
                </a:solidFill>
                <a:effectLst>
                  <a:outerShdw blurRad="50800" dist="50800" dir="5400000" algn="ctr" rotWithShape="0">
                    <a:schemeClr val="tx1"/>
                  </a:outerShdw>
                </a:effectLst>
              </a:rPr>
              <a:t> </a:t>
            </a:r>
            <a:endParaRPr lang="pt-BR" sz="3200" b="1" dirty="0">
              <a:solidFill>
                <a:srgbClr val="FF0000"/>
              </a:solidFill>
              <a:effectLst>
                <a:outerShdw blurRad="50800" dist="50800" dir="5400000" algn="ctr" rotWithShape="0">
                  <a:schemeClr val="tx1"/>
                </a:outerShdw>
              </a:effectLst>
            </a:endParaRPr>
          </a:p>
        </p:txBody>
      </p:sp>
      <p:sp>
        <p:nvSpPr>
          <p:cNvPr id="5" name="Retângulo 4">
            <a:extLst>
              <a:ext uri="{FF2B5EF4-FFF2-40B4-BE49-F238E27FC236}">
                <a16:creationId xmlns:a16="http://schemas.microsoft.com/office/drawing/2014/main" id="{9E77DC8C-B819-4705-9C9D-3488C8BFF6F3}"/>
              </a:ext>
            </a:extLst>
          </p:cNvPr>
          <p:cNvSpPr/>
          <p:nvPr/>
        </p:nvSpPr>
        <p:spPr>
          <a:xfrm>
            <a:off x="2475892" y="980729"/>
            <a:ext cx="7488832" cy="1384995"/>
          </a:xfrm>
          <a:prstGeom prst="rect">
            <a:avLst/>
          </a:prstGeom>
        </p:spPr>
        <p:txBody>
          <a:bodyPr wrap="square">
            <a:spAutoFit/>
          </a:bodyPr>
          <a:lstStyle/>
          <a:p>
            <a:r>
              <a:rPr lang="pt-BR" sz="1400" dirty="0"/>
              <a:t>Em 1979, no agora Instituto de Pesquisas Energéticas e Nucleares, IPEN, ocorrem os primeiros experimentos para a precipitação e filtração contínua de DUA. Nessa época é firmado um convênio entre o Ministério de Minas e Energia e a Secretaria do Planejamento, com interveniência do Conselho de Segurança Nacional e da CNEN, objetivando a integração dos trabalhos realizados no IEA nas áreas do Ciclo do Combustível Nuclear para o desenvolvimento de tecnologia de produção do </a:t>
            </a:r>
            <a:r>
              <a:rPr lang="pt-BR" sz="1400" dirty="0" err="1"/>
              <a:t>hexafluoreto</a:t>
            </a:r>
            <a:r>
              <a:rPr lang="pt-BR" sz="1400" dirty="0"/>
              <a:t> de urânio UF</a:t>
            </a:r>
            <a:r>
              <a:rPr lang="pt-BR" sz="1400" baseline="-25000" dirty="0"/>
              <a:t>6</a:t>
            </a:r>
            <a:r>
              <a:rPr lang="pt-BR" sz="1400" dirty="0"/>
              <a:t>. </a:t>
            </a:r>
          </a:p>
        </p:txBody>
      </p:sp>
      <p:sp>
        <p:nvSpPr>
          <p:cNvPr id="7" name="Seta: Entalhada para a Direita 6">
            <a:extLst>
              <a:ext uri="{FF2B5EF4-FFF2-40B4-BE49-F238E27FC236}">
                <a16:creationId xmlns:a16="http://schemas.microsoft.com/office/drawing/2014/main" id="{85429A15-CDB3-4511-A5B3-BF40AFDD3E2A}"/>
              </a:ext>
            </a:extLst>
          </p:cNvPr>
          <p:cNvSpPr/>
          <p:nvPr/>
        </p:nvSpPr>
        <p:spPr>
          <a:xfrm>
            <a:off x="1919536" y="1268760"/>
            <a:ext cx="484348" cy="720080"/>
          </a:xfrm>
          <a:prstGeom prst="notchedRightArrow">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8" name="Seta: Entalhada para a Direita 7">
            <a:extLst>
              <a:ext uri="{FF2B5EF4-FFF2-40B4-BE49-F238E27FC236}">
                <a16:creationId xmlns:a16="http://schemas.microsoft.com/office/drawing/2014/main" id="{A420FBA5-9E6C-485F-B724-9254123B40A8}"/>
              </a:ext>
            </a:extLst>
          </p:cNvPr>
          <p:cNvSpPr/>
          <p:nvPr/>
        </p:nvSpPr>
        <p:spPr>
          <a:xfrm>
            <a:off x="1919536" y="2492896"/>
            <a:ext cx="484348" cy="720080"/>
          </a:xfrm>
          <a:prstGeom prst="notchedRightArrow">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9" name="Seta: Entalhada para a Direita 8">
            <a:extLst>
              <a:ext uri="{FF2B5EF4-FFF2-40B4-BE49-F238E27FC236}">
                <a16:creationId xmlns:a16="http://schemas.microsoft.com/office/drawing/2014/main" id="{578D39A2-ECEA-4174-95AC-C6E88A60B8F1}"/>
              </a:ext>
            </a:extLst>
          </p:cNvPr>
          <p:cNvSpPr/>
          <p:nvPr/>
        </p:nvSpPr>
        <p:spPr>
          <a:xfrm>
            <a:off x="1919536" y="3598441"/>
            <a:ext cx="484348" cy="720080"/>
          </a:xfrm>
          <a:prstGeom prst="notchedRightArrow">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10" name="Seta: Entalhada para a Direita 9">
            <a:extLst>
              <a:ext uri="{FF2B5EF4-FFF2-40B4-BE49-F238E27FC236}">
                <a16:creationId xmlns:a16="http://schemas.microsoft.com/office/drawing/2014/main" id="{ECFDE58E-8E9C-4205-9DAF-8F6358CF0D4C}"/>
              </a:ext>
            </a:extLst>
          </p:cNvPr>
          <p:cNvSpPr/>
          <p:nvPr/>
        </p:nvSpPr>
        <p:spPr>
          <a:xfrm>
            <a:off x="1919536" y="4581128"/>
            <a:ext cx="484348" cy="720080"/>
          </a:xfrm>
          <a:prstGeom prst="notchedRightArrow">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11" name="Seta: Entalhada para a Direita 10">
            <a:extLst>
              <a:ext uri="{FF2B5EF4-FFF2-40B4-BE49-F238E27FC236}">
                <a16:creationId xmlns:a16="http://schemas.microsoft.com/office/drawing/2014/main" id="{7C305E41-F1EB-45EE-AC65-D64233620C5B}"/>
              </a:ext>
            </a:extLst>
          </p:cNvPr>
          <p:cNvSpPr/>
          <p:nvPr/>
        </p:nvSpPr>
        <p:spPr>
          <a:xfrm>
            <a:off x="1919536" y="5733256"/>
            <a:ext cx="484348" cy="720080"/>
          </a:xfrm>
          <a:prstGeom prst="notchedRightArrow">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B42A7CBD-BBC0-4F87-AC5C-EE79B9A75790}"/>
              </a:ext>
            </a:extLst>
          </p:cNvPr>
          <p:cNvSpPr/>
          <p:nvPr/>
        </p:nvSpPr>
        <p:spPr>
          <a:xfrm>
            <a:off x="2475892" y="2492897"/>
            <a:ext cx="7992888" cy="954107"/>
          </a:xfrm>
          <a:prstGeom prst="rect">
            <a:avLst/>
          </a:prstGeom>
          <a:noFill/>
        </p:spPr>
        <p:txBody>
          <a:bodyPr wrap="square">
            <a:spAutoFit/>
          </a:bodyPr>
          <a:lstStyle/>
          <a:p>
            <a:r>
              <a:rPr lang="pt-BR" sz="1400" dirty="0"/>
              <a:t>Surgiu, então, </a:t>
            </a:r>
            <a:r>
              <a:rPr lang="pt-BR" sz="1400" dirty="0">
                <a:solidFill>
                  <a:srgbClr val="FF0000"/>
                </a:solidFill>
              </a:rPr>
              <a:t>a </a:t>
            </a:r>
            <a:r>
              <a:rPr lang="pt-BR" sz="1400" b="1" u="sng" dirty="0">
                <a:solidFill>
                  <a:srgbClr val="FF0000"/>
                </a:solidFill>
              </a:rPr>
              <a:t>ÁREA DE CONVERSÃO </a:t>
            </a:r>
            <a:r>
              <a:rPr lang="pt-BR" sz="1400" dirty="0"/>
              <a:t>como resultado dos trabalhos de P&amp;D, científicos e tecnológicos, sobre o Ciclo do Combustível Nuclear. Em 1980 ocorre a criação do </a:t>
            </a:r>
            <a:r>
              <a:rPr lang="pt-BR" sz="1400" b="1" u="sng" dirty="0">
                <a:solidFill>
                  <a:srgbClr val="FF0000"/>
                </a:solidFill>
              </a:rPr>
              <a:t>PROJETO CONVERSÃO (PROCON), </a:t>
            </a:r>
            <a:r>
              <a:rPr lang="pt-BR" sz="1400" dirty="0"/>
              <a:t>convênio entre o Ministério de Minas e Energia e o Governo do Estado de São Paulo, para a produção de UF</a:t>
            </a:r>
            <a:r>
              <a:rPr lang="pt-BR" sz="1400" baseline="-25000" dirty="0"/>
              <a:t>6</a:t>
            </a:r>
            <a:r>
              <a:rPr lang="pt-BR" sz="1400" dirty="0"/>
              <a:t>. </a:t>
            </a:r>
          </a:p>
        </p:txBody>
      </p:sp>
      <p:sp>
        <p:nvSpPr>
          <p:cNvPr id="13" name="Retângulo 12">
            <a:extLst>
              <a:ext uri="{FF2B5EF4-FFF2-40B4-BE49-F238E27FC236}">
                <a16:creationId xmlns:a16="http://schemas.microsoft.com/office/drawing/2014/main" id="{EB7C3012-F686-466D-BD4D-D6D2EC88BB50}"/>
              </a:ext>
            </a:extLst>
          </p:cNvPr>
          <p:cNvSpPr/>
          <p:nvPr/>
        </p:nvSpPr>
        <p:spPr>
          <a:xfrm>
            <a:off x="2493497" y="3598441"/>
            <a:ext cx="7488831" cy="738664"/>
          </a:xfrm>
          <a:prstGeom prst="rect">
            <a:avLst/>
          </a:prstGeom>
        </p:spPr>
        <p:txBody>
          <a:bodyPr wrap="square">
            <a:spAutoFit/>
          </a:bodyPr>
          <a:lstStyle/>
          <a:p>
            <a:r>
              <a:rPr lang="pt-BR" sz="1400" dirty="0"/>
              <a:t>Ao longo de cerca de 10 anos este Projeto foi responsável pela produção, em unidades pilotos, do </a:t>
            </a:r>
            <a:r>
              <a:rPr lang="pt-BR" sz="1400" dirty="0" err="1"/>
              <a:t>hexafluoreto</a:t>
            </a:r>
            <a:r>
              <a:rPr lang="pt-BR" sz="1400" dirty="0"/>
              <a:t> de urânio a partir do </a:t>
            </a:r>
            <a:r>
              <a:rPr lang="pt-BR" sz="1400" dirty="0" err="1"/>
              <a:t>yellow</a:t>
            </a:r>
            <a:r>
              <a:rPr lang="pt-BR" sz="1400" dirty="0"/>
              <a:t> </a:t>
            </a:r>
            <a:r>
              <a:rPr lang="pt-BR" sz="1400" dirty="0" err="1"/>
              <a:t>cake</a:t>
            </a:r>
            <a:r>
              <a:rPr lang="pt-BR" sz="1400" dirty="0"/>
              <a:t>, compreendendo as etapas de purificação, produção de UO</a:t>
            </a:r>
            <a:r>
              <a:rPr lang="pt-BR" sz="1400" baseline="-25000" dirty="0"/>
              <a:t>3</a:t>
            </a:r>
            <a:r>
              <a:rPr lang="pt-BR" sz="1400" dirty="0"/>
              <a:t>, Redução a UO</a:t>
            </a:r>
            <a:r>
              <a:rPr lang="pt-BR" sz="1400" baseline="-25000" dirty="0"/>
              <a:t>2</a:t>
            </a:r>
            <a:r>
              <a:rPr lang="pt-BR" sz="1400" dirty="0"/>
              <a:t> e fluoretação para obtenção de UF</a:t>
            </a:r>
            <a:r>
              <a:rPr lang="pt-BR" sz="1400" baseline="-25000" dirty="0"/>
              <a:t>4</a:t>
            </a:r>
            <a:r>
              <a:rPr lang="pt-BR" sz="1400" dirty="0"/>
              <a:t> e obtenção do gás UF</a:t>
            </a:r>
            <a:r>
              <a:rPr lang="pt-BR" sz="1400" baseline="-25000" dirty="0"/>
              <a:t>6</a:t>
            </a:r>
            <a:r>
              <a:rPr lang="pt-BR" sz="1400" dirty="0"/>
              <a:t>.</a:t>
            </a:r>
          </a:p>
        </p:txBody>
      </p:sp>
      <p:sp>
        <p:nvSpPr>
          <p:cNvPr id="14" name="Retângulo 13">
            <a:extLst>
              <a:ext uri="{FF2B5EF4-FFF2-40B4-BE49-F238E27FC236}">
                <a16:creationId xmlns:a16="http://schemas.microsoft.com/office/drawing/2014/main" id="{F27BE042-2961-4D88-85F3-2551C4A5E0EB}"/>
              </a:ext>
            </a:extLst>
          </p:cNvPr>
          <p:cNvSpPr/>
          <p:nvPr/>
        </p:nvSpPr>
        <p:spPr>
          <a:xfrm>
            <a:off x="2475892" y="4581128"/>
            <a:ext cx="8118648" cy="738664"/>
          </a:xfrm>
          <a:prstGeom prst="rect">
            <a:avLst/>
          </a:prstGeom>
        </p:spPr>
        <p:txBody>
          <a:bodyPr wrap="square">
            <a:spAutoFit/>
          </a:bodyPr>
          <a:lstStyle/>
          <a:p>
            <a:r>
              <a:rPr lang="pt-BR" sz="1400" dirty="0"/>
              <a:t>Em 1981 é dado início a um Convênio com o Ministério da Marinha, o qual regulamenta a participação do IPEN no programa de desenvolvimento da tecnologia de propulsão nuclear . </a:t>
            </a:r>
          </a:p>
          <a:p>
            <a:r>
              <a:rPr lang="pt-BR" sz="1400" dirty="0"/>
              <a:t>Em 1982 é iniciada a operação das usinas do</a:t>
            </a:r>
            <a:r>
              <a:rPr lang="pt-BR" sz="1400" dirty="0">
                <a:solidFill>
                  <a:srgbClr val="FF0000"/>
                </a:solidFill>
              </a:rPr>
              <a:t> </a:t>
            </a:r>
            <a:r>
              <a:rPr lang="pt-BR" sz="1400" b="1" u="sng" dirty="0">
                <a:solidFill>
                  <a:srgbClr val="FF0000"/>
                </a:solidFill>
              </a:rPr>
              <a:t>PROCON</a:t>
            </a:r>
            <a:r>
              <a:rPr lang="pt-BR" sz="1400" b="1" u="sng" dirty="0">
                <a:solidFill>
                  <a:srgbClr val="FFC000"/>
                </a:solidFill>
              </a:rPr>
              <a:t>.</a:t>
            </a:r>
          </a:p>
        </p:txBody>
      </p:sp>
      <p:sp>
        <p:nvSpPr>
          <p:cNvPr id="15" name="Retângulo 14">
            <a:extLst>
              <a:ext uri="{FF2B5EF4-FFF2-40B4-BE49-F238E27FC236}">
                <a16:creationId xmlns:a16="http://schemas.microsoft.com/office/drawing/2014/main" id="{DCF9086E-8A6E-4B66-AC83-D2329D7B288C}"/>
              </a:ext>
            </a:extLst>
          </p:cNvPr>
          <p:cNvSpPr/>
          <p:nvPr/>
        </p:nvSpPr>
        <p:spPr>
          <a:xfrm>
            <a:off x="2475892" y="5563816"/>
            <a:ext cx="7992888" cy="954107"/>
          </a:xfrm>
          <a:prstGeom prst="rect">
            <a:avLst/>
          </a:prstGeom>
        </p:spPr>
        <p:txBody>
          <a:bodyPr wrap="square">
            <a:spAutoFit/>
          </a:bodyPr>
          <a:lstStyle/>
          <a:p>
            <a:r>
              <a:rPr lang="pt-BR" sz="1400" dirty="0"/>
              <a:t>Em 1990 foi transferido ao CTM-Aramar, Ministério da Marinha, 20 toneladas de UF</a:t>
            </a:r>
            <a:r>
              <a:rPr lang="pt-BR" sz="1400" baseline="-25000" dirty="0"/>
              <a:t>6</a:t>
            </a:r>
            <a:r>
              <a:rPr lang="pt-BR" sz="1400" dirty="0"/>
              <a:t> para uso nos experimentos de enriquecimento isotópico. O </a:t>
            </a:r>
            <a:r>
              <a:rPr lang="pt-BR" sz="1400" b="1" u="sng" dirty="0">
                <a:solidFill>
                  <a:srgbClr val="FF0000"/>
                </a:solidFill>
              </a:rPr>
              <a:t>Projeto Conversão – PROCON </a:t>
            </a:r>
            <a:r>
              <a:rPr lang="pt-BR" sz="1400" dirty="0"/>
              <a:t>foi encerrado em 1997, tendo processado um total de cerca de 35 toneladas de UF</a:t>
            </a:r>
            <a:r>
              <a:rPr lang="pt-BR" sz="1400" baseline="-25000" dirty="0"/>
              <a:t>6</a:t>
            </a:r>
            <a:r>
              <a:rPr lang="pt-BR" sz="1400" dirty="0"/>
              <a:t>. Nessa época, toda a tecnologia de conversão até a obtenção do UF</a:t>
            </a:r>
            <a:r>
              <a:rPr lang="pt-BR" sz="1400" baseline="-25000" dirty="0"/>
              <a:t>6</a:t>
            </a:r>
            <a:r>
              <a:rPr lang="pt-BR" sz="1400" dirty="0"/>
              <a:t> foi transferida para o CTM-Aramar. Tendo cumprido seu papel histórico,</a:t>
            </a:r>
          </a:p>
        </p:txBody>
      </p:sp>
    </p:spTree>
    <p:extLst>
      <p:ext uri="{BB962C8B-B14F-4D97-AF65-F5344CB8AC3E}">
        <p14:creationId xmlns:p14="http://schemas.microsoft.com/office/powerpoint/2010/main" val="294829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animBg="1"/>
      <p:bldP spid="11" grpId="0" animBg="1"/>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AA655E3B-DAA6-4BE1-910B-E78A7ECBD49F}"/>
              </a:ext>
            </a:extLst>
          </p:cNvPr>
          <p:cNvPicPr>
            <a:picLocks noChangeAspect="1"/>
          </p:cNvPicPr>
          <p:nvPr/>
        </p:nvPicPr>
        <p:blipFill rotWithShape="1">
          <a:blip r:embed="rId2"/>
          <a:srcRect l="2608" t="1747" r="3507" b="2214"/>
          <a:stretch/>
        </p:blipFill>
        <p:spPr>
          <a:xfrm>
            <a:off x="5167809" y="517558"/>
            <a:ext cx="597138" cy="912294"/>
          </a:xfrm>
          <a:prstGeom prst="rect">
            <a:avLst/>
          </a:prstGeom>
          <a:ln>
            <a:noFill/>
          </a:ln>
          <a:effectLst>
            <a:outerShdw blurRad="292100" dist="139700" dir="2700000" algn="tl" rotWithShape="0">
              <a:srgbClr val="333333">
                <a:alpha val="65000"/>
              </a:srgbClr>
            </a:outerShdw>
          </a:effectLst>
        </p:spPr>
      </p:pic>
      <p:pic>
        <p:nvPicPr>
          <p:cNvPr id="21" name="Picture 2" descr="http://www.mar.mil.br/ctmsp/imagens/imagem_ciclo_combustivel.gif">
            <a:extLst>
              <a:ext uri="{FF2B5EF4-FFF2-40B4-BE49-F238E27FC236}">
                <a16:creationId xmlns:a16="http://schemas.microsoft.com/office/drawing/2014/main" id="{A34183F7-76A7-40FD-A100-7A4CB96D42EA}"/>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56170" y="1429852"/>
            <a:ext cx="5904656" cy="3998296"/>
          </a:xfrm>
          <a:prstGeom prst="rect">
            <a:avLst/>
          </a:prstGeom>
          <a:noFill/>
        </p:spPr>
      </p:pic>
      <p:pic>
        <p:nvPicPr>
          <p:cNvPr id="22" name="Picture 2" descr="http://www.mar.mil.br/ctmsp/imagens/imagem_ciclo_combustivel.gif">
            <a:extLst>
              <a:ext uri="{FF2B5EF4-FFF2-40B4-BE49-F238E27FC236}">
                <a16:creationId xmlns:a16="http://schemas.microsoft.com/office/drawing/2014/main" id="{310E0C45-BB7D-41FA-A5BB-C47073418677}"/>
              </a:ext>
            </a:extLst>
          </p:cNvPr>
          <p:cNvPicPr>
            <a:picLocks noChangeAspect="1" noChangeArrowheads="1"/>
          </p:cNvPicPr>
          <p:nvPr/>
        </p:nvPicPr>
        <p:blipFill rotWithShape="1">
          <a:blip r:embed="rId3" cstate="print">
            <a:clrChange>
              <a:clrFrom>
                <a:srgbClr val="FFFFFF"/>
              </a:clrFrom>
              <a:clrTo>
                <a:srgbClr val="FFFFFF">
                  <a:alpha val="0"/>
                </a:srgbClr>
              </a:clrTo>
            </a:clrChange>
          </a:blip>
          <a:srcRect l="53584" t="80503" r="28124" b="6662"/>
          <a:stretch/>
        </p:blipFill>
        <p:spPr bwMode="auto">
          <a:xfrm rot="20751232">
            <a:off x="2307852" y="5119605"/>
            <a:ext cx="2012894" cy="734519"/>
          </a:xfrm>
          <a:prstGeom prst="rect">
            <a:avLst/>
          </a:prstGeom>
          <a:noFill/>
        </p:spPr>
      </p:pic>
      <p:sp>
        <p:nvSpPr>
          <p:cNvPr id="23" name="CaixaDeTexto 22">
            <a:extLst>
              <a:ext uri="{FF2B5EF4-FFF2-40B4-BE49-F238E27FC236}">
                <a16:creationId xmlns:a16="http://schemas.microsoft.com/office/drawing/2014/main" id="{AA3375FA-A36F-4DAE-9BF8-2545B0FEB744}"/>
              </a:ext>
            </a:extLst>
          </p:cNvPr>
          <p:cNvSpPr txBox="1"/>
          <p:nvPr/>
        </p:nvSpPr>
        <p:spPr>
          <a:xfrm>
            <a:off x="920065" y="5878452"/>
            <a:ext cx="2520280" cy="261610"/>
          </a:xfrm>
          <a:prstGeom prst="rect">
            <a:avLst/>
          </a:prstGeom>
          <a:solidFill>
            <a:schemeClr val="bg2">
              <a:lumMod val="50000"/>
            </a:schemeClr>
          </a:solidFill>
          <a:effectLst>
            <a:outerShdw blurRad="50800" dist="50800" dir="5400000" algn="ctr" rotWithShape="0">
              <a:schemeClr val="bg1">
                <a:lumMod val="50000"/>
              </a:schemeClr>
            </a:outerShdw>
          </a:effectLst>
        </p:spPr>
        <p:txBody>
          <a:bodyPr wrap="square" rtlCol="0">
            <a:spAutoFit/>
          </a:bodyPr>
          <a:lstStyle/>
          <a:p>
            <a:pPr algn="ctr"/>
            <a:r>
              <a:rPr lang="pt-BR" sz="1050" b="1" dirty="0">
                <a:solidFill>
                  <a:schemeClr val="bg1"/>
                </a:solidFill>
                <a:effectLst>
                  <a:outerShdw blurRad="50800" dist="50800" dir="5400000" algn="ctr" rotWithShape="0">
                    <a:schemeClr val="bg1">
                      <a:lumMod val="65000"/>
                    </a:schemeClr>
                  </a:outerShdw>
                </a:effectLst>
              </a:rPr>
              <a:t>Produção radioisótopos / Teste materiais</a:t>
            </a:r>
          </a:p>
        </p:txBody>
      </p:sp>
      <p:pic>
        <p:nvPicPr>
          <p:cNvPr id="24" name="Imagem 23">
            <a:extLst>
              <a:ext uri="{FF2B5EF4-FFF2-40B4-BE49-F238E27FC236}">
                <a16:creationId xmlns:a16="http://schemas.microsoft.com/office/drawing/2014/main" id="{84C0AD81-2E88-4958-B82A-EFA53E0981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6170" y="5157192"/>
            <a:ext cx="502271" cy="6701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7" name="Conector: Angulado 26">
            <a:extLst>
              <a:ext uri="{FF2B5EF4-FFF2-40B4-BE49-F238E27FC236}">
                <a16:creationId xmlns:a16="http://schemas.microsoft.com/office/drawing/2014/main" id="{21F90D72-2887-4F44-A74D-5A03914492C8}"/>
              </a:ext>
            </a:extLst>
          </p:cNvPr>
          <p:cNvCxnSpPr/>
          <p:nvPr/>
        </p:nvCxnSpPr>
        <p:spPr>
          <a:xfrm>
            <a:off x="5888617" y="908720"/>
            <a:ext cx="2232248" cy="432048"/>
          </a:xfrm>
          <a:prstGeom prst="bentConnector3">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8" name="CaixaDeTexto 27">
            <a:extLst>
              <a:ext uri="{FF2B5EF4-FFF2-40B4-BE49-F238E27FC236}">
                <a16:creationId xmlns:a16="http://schemas.microsoft.com/office/drawing/2014/main" id="{5C536128-5D04-43CD-9BE3-DE1575309B3E}"/>
              </a:ext>
            </a:extLst>
          </p:cNvPr>
          <p:cNvSpPr txBox="1"/>
          <p:nvPr/>
        </p:nvSpPr>
        <p:spPr>
          <a:xfrm>
            <a:off x="8061289" y="860630"/>
            <a:ext cx="995594" cy="646331"/>
          </a:xfrm>
          <a:prstGeom prst="rect">
            <a:avLst/>
          </a:prstGeom>
          <a:noFill/>
        </p:spPr>
        <p:txBody>
          <a:bodyPr wrap="none" rtlCol="0">
            <a:spAutoFit/>
          </a:bodyPr>
          <a:lstStyle/>
          <a:p>
            <a:r>
              <a:rPr lang="pt-BR" dirty="0"/>
              <a:t>FRANÇA</a:t>
            </a:r>
          </a:p>
          <a:p>
            <a:r>
              <a:rPr lang="pt-BR" dirty="0"/>
              <a:t>CANADÁ</a:t>
            </a:r>
          </a:p>
        </p:txBody>
      </p:sp>
      <p:sp>
        <p:nvSpPr>
          <p:cNvPr id="29" name="CaixaDeTexto 28">
            <a:extLst>
              <a:ext uri="{FF2B5EF4-FFF2-40B4-BE49-F238E27FC236}">
                <a16:creationId xmlns:a16="http://schemas.microsoft.com/office/drawing/2014/main" id="{91D0299E-4D68-4957-A0B3-577E689307D4}"/>
              </a:ext>
            </a:extLst>
          </p:cNvPr>
          <p:cNvSpPr txBox="1"/>
          <p:nvPr/>
        </p:nvSpPr>
        <p:spPr>
          <a:xfrm>
            <a:off x="1640145" y="1988840"/>
            <a:ext cx="516488" cy="369332"/>
          </a:xfrm>
          <a:prstGeom prst="rect">
            <a:avLst/>
          </a:prstGeom>
          <a:noFill/>
        </p:spPr>
        <p:txBody>
          <a:bodyPr wrap="none" rtlCol="0">
            <a:spAutoFit/>
          </a:bodyPr>
          <a:lstStyle/>
          <a:p>
            <a:r>
              <a:rPr lang="pt-BR" dirty="0"/>
              <a:t>INB</a:t>
            </a:r>
          </a:p>
        </p:txBody>
      </p:sp>
      <p:sp>
        <p:nvSpPr>
          <p:cNvPr id="30" name="CaixaDeTexto 29">
            <a:extLst>
              <a:ext uri="{FF2B5EF4-FFF2-40B4-BE49-F238E27FC236}">
                <a16:creationId xmlns:a16="http://schemas.microsoft.com/office/drawing/2014/main" id="{518EA1F3-8E9B-439F-ADF6-CD063072023A}"/>
              </a:ext>
            </a:extLst>
          </p:cNvPr>
          <p:cNvSpPr txBox="1"/>
          <p:nvPr/>
        </p:nvSpPr>
        <p:spPr>
          <a:xfrm>
            <a:off x="3889390" y="1095799"/>
            <a:ext cx="516488" cy="369332"/>
          </a:xfrm>
          <a:prstGeom prst="rect">
            <a:avLst/>
          </a:prstGeom>
          <a:noFill/>
        </p:spPr>
        <p:txBody>
          <a:bodyPr wrap="none" rtlCol="0">
            <a:spAutoFit/>
          </a:bodyPr>
          <a:lstStyle/>
          <a:p>
            <a:r>
              <a:rPr lang="pt-BR" dirty="0"/>
              <a:t>INB</a:t>
            </a:r>
          </a:p>
        </p:txBody>
      </p:sp>
      <p:sp>
        <p:nvSpPr>
          <p:cNvPr id="31" name="CaixaDeTexto 30">
            <a:extLst>
              <a:ext uri="{FF2B5EF4-FFF2-40B4-BE49-F238E27FC236}">
                <a16:creationId xmlns:a16="http://schemas.microsoft.com/office/drawing/2014/main" id="{383F04BA-5BF1-4037-A18A-E34411E73964}"/>
              </a:ext>
            </a:extLst>
          </p:cNvPr>
          <p:cNvSpPr txBox="1"/>
          <p:nvPr/>
        </p:nvSpPr>
        <p:spPr>
          <a:xfrm>
            <a:off x="5150308" y="103684"/>
            <a:ext cx="516488" cy="369332"/>
          </a:xfrm>
          <a:prstGeom prst="rect">
            <a:avLst/>
          </a:prstGeom>
          <a:noFill/>
        </p:spPr>
        <p:txBody>
          <a:bodyPr wrap="none" rtlCol="0">
            <a:spAutoFit/>
          </a:bodyPr>
          <a:lstStyle/>
          <a:p>
            <a:r>
              <a:rPr lang="pt-BR" dirty="0"/>
              <a:t>INB</a:t>
            </a:r>
          </a:p>
        </p:txBody>
      </p:sp>
      <p:sp>
        <p:nvSpPr>
          <p:cNvPr id="32" name="CaixaDeTexto 31">
            <a:extLst>
              <a:ext uri="{FF2B5EF4-FFF2-40B4-BE49-F238E27FC236}">
                <a16:creationId xmlns:a16="http://schemas.microsoft.com/office/drawing/2014/main" id="{4910B879-E4C9-4800-B2D8-FD7655B09BC2}"/>
              </a:ext>
            </a:extLst>
          </p:cNvPr>
          <p:cNvSpPr txBox="1"/>
          <p:nvPr/>
        </p:nvSpPr>
        <p:spPr>
          <a:xfrm>
            <a:off x="7544801" y="3065359"/>
            <a:ext cx="516488" cy="369332"/>
          </a:xfrm>
          <a:prstGeom prst="rect">
            <a:avLst/>
          </a:prstGeom>
          <a:noFill/>
        </p:spPr>
        <p:txBody>
          <a:bodyPr wrap="none" rtlCol="0">
            <a:spAutoFit/>
          </a:bodyPr>
          <a:lstStyle/>
          <a:p>
            <a:r>
              <a:rPr lang="pt-BR" dirty="0"/>
              <a:t>INB</a:t>
            </a:r>
          </a:p>
        </p:txBody>
      </p:sp>
      <p:sp>
        <p:nvSpPr>
          <p:cNvPr id="33" name="CaixaDeTexto 32">
            <a:extLst>
              <a:ext uri="{FF2B5EF4-FFF2-40B4-BE49-F238E27FC236}">
                <a16:creationId xmlns:a16="http://schemas.microsoft.com/office/drawing/2014/main" id="{D069F16F-427A-4D3D-8A51-E9BD4808478B}"/>
              </a:ext>
            </a:extLst>
          </p:cNvPr>
          <p:cNvSpPr txBox="1"/>
          <p:nvPr/>
        </p:nvSpPr>
        <p:spPr>
          <a:xfrm>
            <a:off x="6320665" y="4700103"/>
            <a:ext cx="516488" cy="369332"/>
          </a:xfrm>
          <a:prstGeom prst="rect">
            <a:avLst/>
          </a:prstGeom>
          <a:noFill/>
        </p:spPr>
        <p:txBody>
          <a:bodyPr wrap="none" rtlCol="0">
            <a:spAutoFit/>
          </a:bodyPr>
          <a:lstStyle/>
          <a:p>
            <a:r>
              <a:rPr lang="pt-BR" dirty="0"/>
              <a:t>INB</a:t>
            </a:r>
          </a:p>
        </p:txBody>
      </p:sp>
      <p:sp>
        <p:nvSpPr>
          <p:cNvPr id="34" name="CaixaDeTexto 33">
            <a:extLst>
              <a:ext uri="{FF2B5EF4-FFF2-40B4-BE49-F238E27FC236}">
                <a16:creationId xmlns:a16="http://schemas.microsoft.com/office/drawing/2014/main" id="{54838593-F5E6-40B3-878C-3C9F15A1EC6B}"/>
              </a:ext>
            </a:extLst>
          </p:cNvPr>
          <p:cNvSpPr txBox="1"/>
          <p:nvPr/>
        </p:nvSpPr>
        <p:spPr>
          <a:xfrm>
            <a:off x="4092446" y="5243482"/>
            <a:ext cx="516488" cy="369332"/>
          </a:xfrm>
          <a:prstGeom prst="rect">
            <a:avLst/>
          </a:prstGeom>
          <a:noFill/>
        </p:spPr>
        <p:txBody>
          <a:bodyPr wrap="none" rtlCol="0">
            <a:spAutoFit/>
          </a:bodyPr>
          <a:lstStyle/>
          <a:p>
            <a:r>
              <a:rPr lang="pt-BR" dirty="0"/>
              <a:t>INB</a:t>
            </a:r>
          </a:p>
        </p:txBody>
      </p:sp>
      <p:cxnSp>
        <p:nvCxnSpPr>
          <p:cNvPr id="36" name="Conector: Angulado 35">
            <a:extLst>
              <a:ext uri="{FF2B5EF4-FFF2-40B4-BE49-F238E27FC236}">
                <a16:creationId xmlns:a16="http://schemas.microsoft.com/office/drawing/2014/main" id="{DA7DF978-804E-4293-9CC1-8CB67F0F0A50}"/>
              </a:ext>
            </a:extLst>
          </p:cNvPr>
          <p:cNvCxnSpPr>
            <a:cxnSpLocks/>
          </p:cNvCxnSpPr>
          <p:nvPr/>
        </p:nvCxnSpPr>
        <p:spPr>
          <a:xfrm rot="10800000" flipV="1">
            <a:off x="7425978" y="1506961"/>
            <a:ext cx="864096" cy="758639"/>
          </a:xfrm>
          <a:prstGeom prst="bentConnector3">
            <a:avLst>
              <a:gd name="adj1" fmla="val -4113"/>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CA95E195-B63A-4F82-AC71-475918EBBE82}"/>
              </a:ext>
            </a:extLst>
          </p:cNvPr>
          <p:cNvSpPr/>
          <p:nvPr/>
        </p:nvSpPr>
        <p:spPr>
          <a:xfrm>
            <a:off x="8153271" y="4473876"/>
            <a:ext cx="3738524" cy="1754326"/>
          </a:xfrm>
          <a:prstGeom prst="rect">
            <a:avLst/>
          </a:prstGeom>
          <a:noFill/>
        </p:spPr>
        <p:txBody>
          <a:bodyPr wrap="none" lIns="91440" tIns="45720" rIns="91440" bIns="45720">
            <a:spAutoFit/>
          </a:bodyPr>
          <a:lstStyle/>
          <a:p>
            <a:pPr algn="ctr"/>
            <a:r>
              <a:rPr lang="pt-BR" sz="5400" b="1" cap="none" spc="0" dirty="0">
                <a:ln w="9525">
                  <a:solidFill>
                    <a:schemeClr val="bg1"/>
                  </a:solidFill>
                  <a:prstDash val="solid"/>
                </a:ln>
                <a:solidFill>
                  <a:srgbClr val="0000FF"/>
                </a:solidFill>
                <a:effectLst>
                  <a:outerShdw blurRad="12700" dist="38100" dir="2700000" algn="tl" rotWithShape="0">
                    <a:schemeClr val="bg1">
                      <a:lumMod val="50000"/>
                    </a:schemeClr>
                  </a:outerShdw>
                </a:effectLst>
              </a:rPr>
              <a:t>Conversão</a:t>
            </a:r>
            <a:r>
              <a:rPr lang="pt-BR"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 </a:t>
            </a:r>
          </a:p>
          <a:p>
            <a:pPr algn="ctr"/>
            <a:r>
              <a:rPr lang="pt-BR" sz="5400" b="1" cap="none" spc="0" dirty="0">
                <a:ln w="9525">
                  <a:solidFill>
                    <a:schemeClr val="bg1"/>
                  </a:solidFill>
                  <a:prstDash val="solid"/>
                </a:ln>
                <a:solidFill>
                  <a:srgbClr val="0000FF"/>
                </a:solidFill>
                <a:effectLst>
                  <a:outerShdw blurRad="12700" dist="38100" dir="2700000" algn="tl" rotWithShape="0">
                    <a:schemeClr val="bg1">
                      <a:lumMod val="50000"/>
                    </a:schemeClr>
                  </a:outerShdw>
                </a:effectLst>
              </a:rPr>
              <a:t>BRASIL (???)</a:t>
            </a:r>
          </a:p>
        </p:txBody>
      </p:sp>
    </p:spTree>
    <p:extLst>
      <p:ext uri="{BB962C8B-B14F-4D97-AF65-F5344CB8AC3E}">
        <p14:creationId xmlns:p14="http://schemas.microsoft.com/office/powerpoint/2010/main" val="2063824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FFA2454C-ED13-4A6A-8CB3-B40B6F3971D8}"/>
              </a:ext>
            </a:extLst>
          </p:cNvPr>
          <p:cNvSpPr/>
          <p:nvPr/>
        </p:nvSpPr>
        <p:spPr>
          <a:xfrm>
            <a:off x="644237" y="920651"/>
            <a:ext cx="10903526" cy="5909310"/>
          </a:xfrm>
          <a:prstGeom prst="rect">
            <a:avLst/>
          </a:prstGeom>
        </p:spPr>
        <p:txBody>
          <a:bodyPr wrap="square">
            <a:spAutoFit/>
          </a:bodyPr>
          <a:lstStyle/>
          <a:p>
            <a:pPr marL="285750" indent="-285750">
              <a:buClr>
                <a:srgbClr val="FF0000"/>
              </a:buClr>
              <a:buFont typeface="Wingdings" panose="05000000000000000000" pitchFamily="2" charset="2"/>
              <a:buChar char="ü"/>
            </a:pPr>
            <a:r>
              <a:rPr lang="pt-BR" b="1" i="0" dirty="0">
                <a:solidFill>
                  <a:srgbClr val="000066"/>
                </a:solidFill>
                <a:effectLst/>
              </a:rPr>
              <a:t>Descoberta de urânio</a:t>
            </a:r>
          </a:p>
          <a:p>
            <a:pPr>
              <a:buClr>
                <a:srgbClr val="FF0000"/>
              </a:buClr>
            </a:pPr>
            <a:r>
              <a:rPr lang="pt-BR" b="0" i="0" dirty="0">
                <a:solidFill>
                  <a:srgbClr val="000000"/>
                </a:solidFill>
                <a:effectLst/>
              </a:rPr>
              <a:t>O urânio foi descoberto em 1789 por Martin </a:t>
            </a:r>
            <a:r>
              <a:rPr lang="pt-BR" b="0" i="0" dirty="0" err="1">
                <a:solidFill>
                  <a:srgbClr val="000000"/>
                </a:solidFill>
                <a:effectLst/>
              </a:rPr>
              <a:t>Klaproth</a:t>
            </a:r>
            <a:r>
              <a:rPr lang="pt-BR" b="0" i="0" dirty="0">
                <a:solidFill>
                  <a:srgbClr val="000000"/>
                </a:solidFill>
                <a:effectLst/>
              </a:rPr>
              <a:t>, um químico alemão, que isolou um óxido de urânio enquanto analisava amostras de </a:t>
            </a:r>
            <a:r>
              <a:rPr lang="pt-BR" b="0" i="0" dirty="0" err="1">
                <a:solidFill>
                  <a:srgbClr val="000000"/>
                </a:solidFill>
                <a:effectLst/>
              </a:rPr>
              <a:t>pitchblenda</a:t>
            </a:r>
            <a:r>
              <a:rPr lang="pt-BR" b="0" i="0" dirty="0">
                <a:solidFill>
                  <a:srgbClr val="000000"/>
                </a:solidFill>
                <a:effectLst/>
              </a:rPr>
              <a:t> das minas de prata de </a:t>
            </a:r>
            <a:r>
              <a:rPr lang="pt-BR" b="0" i="0" dirty="0" err="1">
                <a:solidFill>
                  <a:srgbClr val="000000"/>
                </a:solidFill>
                <a:effectLst/>
              </a:rPr>
              <a:t>Joachimsal</a:t>
            </a:r>
            <a:r>
              <a:rPr lang="pt-BR" b="0" i="0" dirty="0">
                <a:solidFill>
                  <a:srgbClr val="000000"/>
                </a:solidFill>
                <a:effectLst/>
              </a:rPr>
              <a:t> no antigo Reino da Boêmia, localizadas na atual República Tcheca.</a:t>
            </a:r>
          </a:p>
          <a:p>
            <a:pPr marL="285750" indent="-285750">
              <a:buClr>
                <a:srgbClr val="FF0000"/>
              </a:buClr>
              <a:buFont typeface="Wingdings" panose="05000000000000000000" pitchFamily="2" charset="2"/>
              <a:buChar char="ü"/>
            </a:pPr>
            <a:r>
              <a:rPr lang="pt-BR" b="1" i="0" dirty="0">
                <a:solidFill>
                  <a:srgbClr val="000066"/>
                </a:solidFill>
                <a:effectLst/>
              </a:rPr>
              <a:t>Descoberta da </a:t>
            </a:r>
            <a:r>
              <a:rPr lang="pt-BR" b="1" i="0" dirty="0" err="1">
                <a:solidFill>
                  <a:srgbClr val="000066"/>
                </a:solidFill>
                <a:effectLst/>
              </a:rPr>
              <a:t>fissionabilidade</a:t>
            </a:r>
            <a:r>
              <a:rPr lang="pt-BR" b="1" i="0" dirty="0">
                <a:solidFill>
                  <a:srgbClr val="000066"/>
                </a:solidFill>
                <a:effectLst/>
              </a:rPr>
              <a:t> do urânio</a:t>
            </a:r>
          </a:p>
          <a:p>
            <a:pPr>
              <a:buClr>
                <a:srgbClr val="FF0000"/>
              </a:buClr>
            </a:pPr>
            <a:r>
              <a:rPr lang="pt-BR" b="0" i="0" dirty="0">
                <a:solidFill>
                  <a:srgbClr val="000000"/>
                </a:solidFill>
                <a:effectLst/>
              </a:rPr>
              <a:t>Demorou até 1938 para descobrir que o urânio poderia ser dividido para liberar energia, ou seja, fissão. Isso foi realizado por Otto Hahn e Fritz </a:t>
            </a:r>
            <a:r>
              <a:rPr lang="pt-BR" b="0" i="0" dirty="0" err="1">
                <a:solidFill>
                  <a:srgbClr val="000000"/>
                </a:solidFill>
                <a:effectLst/>
              </a:rPr>
              <a:t>Strassman</a:t>
            </a:r>
            <a:r>
              <a:rPr lang="pt-BR" b="0" i="0" dirty="0">
                <a:solidFill>
                  <a:srgbClr val="000000"/>
                </a:solidFill>
                <a:effectLst/>
              </a:rPr>
              <a:t>.</a:t>
            </a:r>
          </a:p>
          <a:p>
            <a:pPr marL="285750" indent="-285750">
              <a:buClr>
                <a:srgbClr val="FF0000"/>
              </a:buClr>
              <a:buFont typeface="Wingdings" panose="05000000000000000000" pitchFamily="2" charset="2"/>
              <a:buChar char="ü"/>
            </a:pPr>
            <a:r>
              <a:rPr lang="pt-BR" b="1" i="0" dirty="0">
                <a:solidFill>
                  <a:srgbClr val="000066"/>
                </a:solidFill>
                <a:effectLst/>
              </a:rPr>
              <a:t>Descoberta da radioatividade do urânio</a:t>
            </a:r>
          </a:p>
          <a:p>
            <a:pPr>
              <a:buClr>
                <a:srgbClr val="FF0000"/>
              </a:buClr>
            </a:pPr>
            <a:r>
              <a:rPr lang="pt-BR" b="0" i="0" dirty="0">
                <a:solidFill>
                  <a:srgbClr val="000000"/>
                </a:solidFill>
                <a:effectLst/>
              </a:rPr>
              <a:t>Henri Antoine Becquerel descobriu que o urânio era radioativo em 1896.</a:t>
            </a:r>
          </a:p>
          <a:p>
            <a:pPr marL="285750" indent="-285750">
              <a:buFont typeface="Arial" panose="020B0604020202020204" pitchFamily="34" charset="0"/>
              <a:buChar char="•"/>
            </a:pPr>
            <a:r>
              <a:rPr lang="pt-BR" b="1" i="0" dirty="0">
                <a:solidFill>
                  <a:srgbClr val="000066"/>
                </a:solidFill>
                <a:effectLst/>
              </a:rPr>
              <a:t>Comparações de peso do cilindro DUF </a:t>
            </a:r>
            <a:r>
              <a:rPr lang="pt-BR" b="1" i="0" baseline="-25000" dirty="0">
                <a:solidFill>
                  <a:srgbClr val="000066"/>
                </a:solidFill>
                <a:effectLst/>
              </a:rPr>
              <a:t>6</a:t>
            </a:r>
            <a:endParaRPr lang="pt-BR" b="1" i="0" dirty="0">
              <a:solidFill>
                <a:srgbClr val="000066"/>
              </a:solidFill>
              <a:effectLst/>
            </a:endParaRPr>
          </a:p>
          <a:p>
            <a:r>
              <a:rPr lang="pt-BR" b="0" i="0" dirty="0">
                <a:solidFill>
                  <a:srgbClr val="000000"/>
                </a:solidFill>
                <a:effectLst/>
              </a:rPr>
              <a:t>Um cruzador da classe </a:t>
            </a:r>
            <a:r>
              <a:rPr lang="pt-BR" b="0" i="0" dirty="0" err="1">
                <a:solidFill>
                  <a:srgbClr val="000000"/>
                </a:solidFill>
                <a:effectLst/>
              </a:rPr>
              <a:t>Ticonderoga</a:t>
            </a:r>
            <a:r>
              <a:rPr lang="pt-BR" b="0" i="0" dirty="0">
                <a:solidFill>
                  <a:srgbClr val="000000"/>
                </a:solidFill>
                <a:effectLst/>
              </a:rPr>
              <a:t> tem aproximadamente o mesmo peso que 706 cilindros de hexafluoreto de urânio (UF </a:t>
            </a:r>
            <a:r>
              <a:rPr lang="pt-BR" b="0" i="0" baseline="-25000" dirty="0">
                <a:solidFill>
                  <a:srgbClr val="000000"/>
                </a:solidFill>
                <a:effectLst/>
              </a:rPr>
              <a:t>6</a:t>
            </a:r>
            <a:r>
              <a:rPr lang="pt-BR" b="0" i="0" dirty="0">
                <a:solidFill>
                  <a:srgbClr val="000000"/>
                </a:solidFill>
                <a:effectLst/>
              </a:rPr>
              <a:t> ). </a:t>
            </a:r>
          </a:p>
          <a:p>
            <a:pPr marL="285750" indent="-285750">
              <a:buFont typeface="Arial" panose="020B0604020202020204" pitchFamily="34" charset="0"/>
              <a:buChar char="•"/>
            </a:pPr>
            <a:r>
              <a:rPr lang="pt-BR" b="1" i="0" dirty="0">
                <a:solidFill>
                  <a:srgbClr val="000066"/>
                </a:solidFill>
                <a:effectLst/>
              </a:rPr>
              <a:t>Comparações de peso do cilindro DUF </a:t>
            </a:r>
            <a:r>
              <a:rPr lang="pt-BR" b="1" i="0" baseline="-25000" dirty="0">
                <a:solidFill>
                  <a:srgbClr val="000066"/>
                </a:solidFill>
                <a:effectLst/>
              </a:rPr>
              <a:t>6</a:t>
            </a:r>
            <a:endParaRPr lang="pt-BR" b="1" i="0" dirty="0">
              <a:solidFill>
                <a:srgbClr val="000066"/>
              </a:solidFill>
              <a:effectLst/>
            </a:endParaRPr>
          </a:p>
          <a:p>
            <a:r>
              <a:rPr lang="pt-BR" b="0" i="0" dirty="0">
                <a:solidFill>
                  <a:srgbClr val="000000"/>
                </a:solidFill>
                <a:effectLst/>
              </a:rPr>
              <a:t>7.142 cilindros de UF </a:t>
            </a:r>
            <a:r>
              <a:rPr lang="pt-BR" b="0" i="0" baseline="-25000" dirty="0">
                <a:solidFill>
                  <a:srgbClr val="000000"/>
                </a:solidFill>
                <a:effectLst/>
              </a:rPr>
              <a:t>6</a:t>
            </a:r>
            <a:r>
              <a:rPr lang="pt-BR" b="0" i="0" dirty="0">
                <a:solidFill>
                  <a:srgbClr val="000000"/>
                </a:solidFill>
                <a:effectLst/>
              </a:rPr>
              <a:t> pesam tanto quanto um porta-aviões da classe </a:t>
            </a:r>
            <a:r>
              <a:rPr lang="pt-BR" b="0" i="0" dirty="0" err="1">
                <a:solidFill>
                  <a:srgbClr val="000000"/>
                </a:solidFill>
                <a:effectLst/>
              </a:rPr>
              <a:t>Nimitz</a:t>
            </a:r>
            <a:r>
              <a:rPr lang="pt-BR" b="0" i="0" dirty="0">
                <a:solidFill>
                  <a:srgbClr val="000000"/>
                </a:solidFill>
                <a:effectLst/>
              </a:rPr>
              <a:t>. </a:t>
            </a:r>
          </a:p>
          <a:p>
            <a:pPr marL="285750" indent="-285750">
              <a:buFont typeface="Arial" panose="020B0604020202020204" pitchFamily="34" charset="0"/>
              <a:buChar char="•"/>
            </a:pPr>
            <a:r>
              <a:rPr lang="pt-BR" b="1" i="0" dirty="0">
                <a:solidFill>
                  <a:srgbClr val="000066"/>
                </a:solidFill>
                <a:effectLst/>
              </a:rPr>
              <a:t>Energia de urânio</a:t>
            </a:r>
          </a:p>
          <a:p>
            <a:r>
              <a:rPr lang="pt-BR" b="0" i="0" dirty="0">
                <a:solidFill>
                  <a:srgbClr val="000000"/>
                </a:solidFill>
                <a:effectLst/>
              </a:rPr>
              <a:t>Uma tonelada de urânio natural pode produzir mais de 40 milhões de quilowatts-hora de eletricidade. Isso equivale a queimar 16.000 toneladas de carvão ou 80.000 barris de petróleo.</a:t>
            </a:r>
          </a:p>
          <a:p>
            <a:pPr marL="285750" indent="-285750">
              <a:buClr>
                <a:srgbClr val="FF0000"/>
              </a:buClr>
              <a:buFont typeface="Wingdings" panose="05000000000000000000" pitchFamily="2" charset="2"/>
              <a:buChar char="ü"/>
            </a:pPr>
            <a:r>
              <a:rPr lang="pt-BR" b="1" i="0" dirty="0">
                <a:solidFill>
                  <a:srgbClr val="000066"/>
                </a:solidFill>
                <a:effectLst/>
              </a:rPr>
              <a:t>Isolamento de urânio</a:t>
            </a:r>
          </a:p>
          <a:p>
            <a:r>
              <a:rPr lang="pt-BR" b="0" i="0" dirty="0">
                <a:solidFill>
                  <a:srgbClr val="000000"/>
                </a:solidFill>
                <a:effectLst/>
              </a:rPr>
              <a:t>O urânio foi isolado em 1841 pelo químico francês </a:t>
            </a:r>
            <a:r>
              <a:rPr lang="pt-BR" b="0" i="0" dirty="0" err="1">
                <a:solidFill>
                  <a:srgbClr val="000000"/>
                </a:solidFill>
                <a:effectLst/>
              </a:rPr>
              <a:t>Eugène</a:t>
            </a:r>
            <a:r>
              <a:rPr lang="pt-BR" b="0" i="0" dirty="0">
                <a:solidFill>
                  <a:srgbClr val="000000"/>
                </a:solidFill>
                <a:effectLst/>
              </a:rPr>
              <a:t> </a:t>
            </a:r>
            <a:r>
              <a:rPr lang="pt-BR" b="0" i="0" dirty="0" err="1">
                <a:solidFill>
                  <a:srgbClr val="000000"/>
                </a:solidFill>
                <a:effectLst/>
              </a:rPr>
              <a:t>Péligot</a:t>
            </a:r>
            <a:r>
              <a:rPr lang="pt-BR" b="0" i="0" dirty="0">
                <a:solidFill>
                  <a:srgbClr val="000000"/>
                </a:solidFill>
                <a:effectLst/>
              </a:rPr>
              <a:t>.</a:t>
            </a:r>
          </a:p>
          <a:p>
            <a:pPr marL="285750" indent="-285750">
              <a:buClr>
                <a:srgbClr val="FF0000"/>
              </a:buClr>
              <a:buFont typeface="Wingdings" panose="05000000000000000000" pitchFamily="2" charset="2"/>
              <a:buChar char="ü"/>
            </a:pPr>
            <a:r>
              <a:rPr lang="pt-BR" b="1" i="0" dirty="0">
                <a:solidFill>
                  <a:srgbClr val="000066"/>
                </a:solidFill>
                <a:effectLst/>
              </a:rPr>
              <a:t>Nomeação de urânio</a:t>
            </a:r>
          </a:p>
          <a:p>
            <a:r>
              <a:rPr lang="pt-BR" b="0" i="0" dirty="0">
                <a:solidFill>
                  <a:srgbClr val="000000"/>
                </a:solidFill>
                <a:effectLst/>
              </a:rPr>
              <a:t>Urânio recebeu o nome do planeta Urano, descoberto apenas oito anos antes em 1781.</a:t>
            </a:r>
          </a:p>
        </p:txBody>
      </p:sp>
      <p:sp>
        <p:nvSpPr>
          <p:cNvPr id="5" name="CaixaDeTexto 4">
            <a:extLst>
              <a:ext uri="{FF2B5EF4-FFF2-40B4-BE49-F238E27FC236}">
                <a16:creationId xmlns:a16="http://schemas.microsoft.com/office/drawing/2014/main" id="{5FD00FDD-3946-43EC-AB06-10F4A4A6B0D1}"/>
              </a:ext>
            </a:extLst>
          </p:cNvPr>
          <p:cNvSpPr txBox="1"/>
          <p:nvPr/>
        </p:nvSpPr>
        <p:spPr>
          <a:xfrm>
            <a:off x="3775166" y="274320"/>
            <a:ext cx="4929555" cy="646331"/>
          </a:xfrm>
          <a:prstGeom prst="rect">
            <a:avLst/>
          </a:prstGeom>
          <a:noFill/>
        </p:spPr>
        <p:txBody>
          <a:bodyPr wrap="none" rtlCol="0">
            <a:spAutoFit/>
          </a:bodyPr>
          <a:lstStyle/>
          <a:p>
            <a:r>
              <a:rPr lang="pt-BR" sz="3600" b="1" dirty="0">
                <a:solidFill>
                  <a:srgbClr val="FF0000"/>
                </a:solidFill>
                <a:effectLst>
                  <a:outerShdw blurRad="50800" dist="50800" dir="5400000" algn="ctr" rotWithShape="0">
                    <a:schemeClr val="tx1"/>
                  </a:outerShdw>
                </a:effectLst>
              </a:rPr>
              <a:t>Curiosidades do URÂNIO</a:t>
            </a:r>
          </a:p>
        </p:txBody>
      </p:sp>
    </p:spTree>
    <p:extLst>
      <p:ext uri="{BB962C8B-B14F-4D97-AF65-F5344CB8AC3E}">
        <p14:creationId xmlns:p14="http://schemas.microsoft.com/office/powerpoint/2010/main" val="4171809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37BC0BB-5915-490D-B743-3F5C25BD182E}"/>
              </a:ext>
            </a:extLst>
          </p:cNvPr>
          <p:cNvSpPr/>
          <p:nvPr/>
        </p:nvSpPr>
        <p:spPr>
          <a:xfrm>
            <a:off x="955963" y="889843"/>
            <a:ext cx="10667999" cy="5078313"/>
          </a:xfrm>
          <a:prstGeom prst="rect">
            <a:avLst/>
          </a:prstGeom>
        </p:spPr>
        <p:txBody>
          <a:bodyPr wrap="square">
            <a:spAutoFit/>
          </a:bodyPr>
          <a:lstStyle/>
          <a:p>
            <a:pPr marL="285750" indent="-285750">
              <a:buFont typeface="Arial" panose="020B0604020202020204" pitchFamily="34" charset="0"/>
              <a:buChar char="•"/>
            </a:pPr>
            <a:r>
              <a:rPr lang="pt-BR" b="1" i="0" dirty="0">
                <a:solidFill>
                  <a:srgbClr val="000066"/>
                </a:solidFill>
                <a:effectLst/>
              </a:rPr>
              <a:t>Abundância natural de urânio</a:t>
            </a:r>
          </a:p>
          <a:p>
            <a:r>
              <a:rPr lang="pt-BR" b="0" i="0" dirty="0">
                <a:solidFill>
                  <a:srgbClr val="000000"/>
                </a:solidFill>
                <a:effectLst/>
              </a:rPr>
              <a:t>Concentração - o urânio ocupa o 48º lugar entre os elementos mais abundantes encontrados nas rochas naturais da crosta terrestre.</a:t>
            </a:r>
          </a:p>
          <a:p>
            <a:pPr marL="285750" indent="-285750">
              <a:buFont typeface="Arial" panose="020B0604020202020204" pitchFamily="34" charset="0"/>
              <a:buChar char="•"/>
            </a:pPr>
            <a:r>
              <a:rPr lang="pt-BR" b="1" i="0" dirty="0">
                <a:solidFill>
                  <a:srgbClr val="000066"/>
                </a:solidFill>
                <a:effectLst/>
              </a:rPr>
              <a:t>Energia Nuclear e Emissões de Carbono</a:t>
            </a:r>
          </a:p>
          <a:p>
            <a:r>
              <a:rPr lang="pt-BR" b="0" i="0" dirty="0">
                <a:solidFill>
                  <a:srgbClr val="000000"/>
                </a:solidFill>
                <a:effectLst/>
              </a:rPr>
              <a:t>As usinas nucleares ajudaram a evitar 90% de todas as emissões de carbono evitadas no setor de energia dos EUA entre 1981 e 1994.</a:t>
            </a:r>
          </a:p>
          <a:p>
            <a:pPr marL="285750" indent="-285750">
              <a:buFont typeface="Arial" panose="020B0604020202020204" pitchFamily="34" charset="0"/>
              <a:buChar char="•"/>
            </a:pPr>
            <a:r>
              <a:rPr lang="pt-BR" b="1" i="0" dirty="0">
                <a:solidFill>
                  <a:srgbClr val="000066"/>
                </a:solidFill>
                <a:effectLst/>
              </a:rPr>
              <a:t>Preço do urânio</a:t>
            </a:r>
          </a:p>
          <a:p>
            <a:r>
              <a:rPr lang="pt-BR" b="0" i="0" dirty="0">
                <a:solidFill>
                  <a:srgbClr val="000000"/>
                </a:solidFill>
                <a:effectLst/>
              </a:rPr>
              <a:t>O preço do urânio era de aproximadamente US$ 4,9 por quilograma no início de 2003. Em meados de 2006, o preço havia subido para aproximadamente US$ 20,45 por quilograma. No início de 2007, o preço aproximava-se de US$ 45,00 por kg.</a:t>
            </a:r>
          </a:p>
          <a:p>
            <a:pPr marL="285750" indent="-285750">
              <a:buFont typeface="Arial" panose="020B0604020202020204" pitchFamily="34" charset="0"/>
              <a:buChar char="•"/>
            </a:pPr>
            <a:r>
              <a:rPr lang="pt-BR" b="1" i="0" dirty="0">
                <a:solidFill>
                  <a:srgbClr val="000066"/>
                </a:solidFill>
                <a:effectLst/>
              </a:rPr>
              <a:t>Usinas nucleares dos EUA</a:t>
            </a:r>
          </a:p>
          <a:p>
            <a:r>
              <a:rPr lang="pt-BR" b="0" i="0" dirty="0">
                <a:solidFill>
                  <a:srgbClr val="000000"/>
                </a:solidFill>
                <a:effectLst/>
              </a:rPr>
              <a:t>Atualmente, existem 104 usinas nucleares americanas em operação que produzem mais de 20% da eletricidade dos EUA. </a:t>
            </a:r>
          </a:p>
          <a:p>
            <a:pPr marL="285750" indent="-285750">
              <a:buFont typeface="Arial" panose="020B0604020202020204" pitchFamily="34" charset="0"/>
              <a:buChar char="•"/>
            </a:pPr>
            <a:r>
              <a:rPr lang="pt-BR" b="1" i="0" dirty="0">
                <a:solidFill>
                  <a:srgbClr val="000066"/>
                </a:solidFill>
                <a:effectLst/>
              </a:rPr>
              <a:t>Abundância de urânio</a:t>
            </a:r>
          </a:p>
          <a:p>
            <a:r>
              <a:rPr lang="pt-BR" b="0" i="0" dirty="0">
                <a:solidFill>
                  <a:srgbClr val="000000"/>
                </a:solidFill>
                <a:effectLst/>
              </a:rPr>
              <a:t>O urânio é 40 vezes mais abundante naturalmente que a prata.</a:t>
            </a:r>
          </a:p>
          <a:p>
            <a:pPr marL="285750" indent="-285750">
              <a:buFont typeface="Arial" panose="020B0604020202020204" pitchFamily="34" charset="0"/>
              <a:buChar char="•"/>
            </a:pPr>
            <a:r>
              <a:rPr lang="pt-BR" b="1" i="0" dirty="0">
                <a:solidFill>
                  <a:srgbClr val="000066"/>
                </a:solidFill>
                <a:effectLst/>
              </a:rPr>
              <a:t>Beisebol de urânio</a:t>
            </a:r>
          </a:p>
          <a:p>
            <a:r>
              <a:rPr lang="pt-BR" dirty="0">
                <a:solidFill>
                  <a:srgbClr val="000000"/>
                </a:solidFill>
              </a:rPr>
              <a:t>Uma bola de </a:t>
            </a:r>
            <a:r>
              <a:rPr lang="pt-BR" b="0" i="0" dirty="0">
                <a:solidFill>
                  <a:srgbClr val="000000"/>
                </a:solidFill>
                <a:effectLst/>
              </a:rPr>
              <a:t>beisebol (circunferência 22,9-23,5cm) pesa cerca de 149gramas. Uma bola de urânio </a:t>
            </a:r>
            <a:r>
              <a:rPr lang="pt-BR" dirty="0">
                <a:solidFill>
                  <a:srgbClr val="000000"/>
                </a:solidFill>
              </a:rPr>
              <a:t>com as mesmas dimensões </a:t>
            </a:r>
            <a:r>
              <a:rPr lang="pt-BR" b="0" i="0" dirty="0">
                <a:solidFill>
                  <a:srgbClr val="000000"/>
                </a:solidFill>
                <a:effectLst/>
              </a:rPr>
              <a:t>pesaria mais de 8,5 quilos</a:t>
            </a:r>
          </a:p>
        </p:txBody>
      </p:sp>
      <p:sp>
        <p:nvSpPr>
          <p:cNvPr id="3" name="CaixaDeTexto 2">
            <a:extLst>
              <a:ext uri="{FF2B5EF4-FFF2-40B4-BE49-F238E27FC236}">
                <a16:creationId xmlns:a16="http://schemas.microsoft.com/office/drawing/2014/main" id="{32605ADB-465A-4BDC-8606-8ED83BFD2931}"/>
              </a:ext>
            </a:extLst>
          </p:cNvPr>
          <p:cNvSpPr txBox="1"/>
          <p:nvPr/>
        </p:nvSpPr>
        <p:spPr>
          <a:xfrm>
            <a:off x="7226604" y="156754"/>
            <a:ext cx="4397358" cy="584775"/>
          </a:xfrm>
          <a:prstGeom prst="rect">
            <a:avLst/>
          </a:prstGeom>
          <a:noFill/>
        </p:spPr>
        <p:txBody>
          <a:bodyPr wrap="none" rtlCol="0">
            <a:spAutoFit/>
          </a:bodyPr>
          <a:lstStyle/>
          <a:p>
            <a:r>
              <a:rPr lang="pt-BR" sz="3200" b="1" dirty="0">
                <a:solidFill>
                  <a:srgbClr val="FF0000"/>
                </a:solidFill>
                <a:effectLst>
                  <a:outerShdw blurRad="50800" dist="50800" dir="5400000" algn="ctr" rotWithShape="0">
                    <a:schemeClr val="tx1"/>
                  </a:outerShdw>
                </a:effectLst>
              </a:rPr>
              <a:t>Curiosidades do URÂNIO</a:t>
            </a:r>
          </a:p>
        </p:txBody>
      </p:sp>
    </p:spTree>
    <p:extLst>
      <p:ext uri="{BB962C8B-B14F-4D97-AF65-F5344CB8AC3E}">
        <p14:creationId xmlns:p14="http://schemas.microsoft.com/office/powerpoint/2010/main" val="538360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0C2446F9-1E4E-457F-B1C1-57C62F869E11}"/>
              </a:ext>
            </a:extLst>
          </p:cNvPr>
          <p:cNvSpPr txBox="1"/>
          <p:nvPr/>
        </p:nvSpPr>
        <p:spPr>
          <a:xfrm>
            <a:off x="948279" y="1720840"/>
            <a:ext cx="5717564" cy="4247317"/>
          </a:xfrm>
          <a:prstGeom prst="rect">
            <a:avLst/>
          </a:prstGeom>
          <a:noFill/>
        </p:spPr>
        <p:txBody>
          <a:bodyPr wrap="square" rtlCol="0">
            <a:spAutoFit/>
          </a:bodyPr>
          <a:lstStyle/>
          <a:p>
            <a:r>
              <a:rPr lang="pt-BR" dirty="0"/>
              <a:t>Trata-se da segunda etapa do ciclo do combustível, preparatória para o enriquecimento do urânio natural de 0,7%  para:</a:t>
            </a:r>
          </a:p>
          <a:p>
            <a:endParaRPr lang="pt-BR" dirty="0"/>
          </a:p>
          <a:p>
            <a:pPr marL="285750" indent="-285750">
              <a:buFont typeface="Arial" panose="020B0604020202020204" pitchFamily="34" charset="0"/>
              <a:buChar char="•"/>
            </a:pPr>
            <a:r>
              <a:rPr lang="pt-BR" dirty="0"/>
              <a:t>cerca de 4 a 5% de proporção do isótopo físsil ( 235U), de modo a possibilitar seu uso como combustível de reatores a água leve, como é o caso das usinas Angra 1, Angra 2 e Angra 3, do Brasil;</a:t>
            </a:r>
          </a:p>
          <a:p>
            <a:endParaRPr lang="pt-BR" dirty="0"/>
          </a:p>
          <a:p>
            <a:pPr marL="285750" indent="-285750">
              <a:buFont typeface="Arial" panose="020B0604020202020204" pitchFamily="34" charset="0"/>
              <a:buChar char="•"/>
            </a:pPr>
            <a:r>
              <a:rPr lang="pt-BR" dirty="0"/>
              <a:t>cerca de 20% de proporção do isótopo físsil ( 235U), de modo a possibilitar seu uso como combustível de reatores de pesquisa, como é o caso do Reator IEA R1(IPEN/SP), Reator IPEN MB 01(IPEN/SP), Reator Argonauta (IEN/RJ), do Brasil</a:t>
            </a:r>
          </a:p>
          <a:p>
            <a:pPr marL="285750" indent="-285750">
              <a:buFont typeface="Arial" panose="020B0604020202020204" pitchFamily="34" charset="0"/>
              <a:buChar char="•"/>
            </a:pPr>
            <a:endParaRPr lang="pt-BR" dirty="0"/>
          </a:p>
        </p:txBody>
      </p:sp>
      <p:sp>
        <p:nvSpPr>
          <p:cNvPr id="9" name="Title 1">
            <a:extLst>
              <a:ext uri="{FF2B5EF4-FFF2-40B4-BE49-F238E27FC236}">
                <a16:creationId xmlns:a16="http://schemas.microsoft.com/office/drawing/2014/main" id="{51E7DA43-4677-44C6-831C-031B8EF0FCE4}"/>
              </a:ext>
            </a:extLst>
          </p:cNvPr>
          <p:cNvSpPr txBox="1">
            <a:spLocks/>
          </p:cNvSpPr>
          <p:nvPr/>
        </p:nvSpPr>
        <p:spPr>
          <a:xfrm>
            <a:off x="625084" y="332656"/>
            <a:ext cx="3601045" cy="753923"/>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b="1" dirty="0" err="1">
                <a:solidFill>
                  <a:srgbClr val="FF0000"/>
                </a:solidFill>
                <a:effectLst>
                  <a:outerShdw blurRad="50800" dist="50800" dir="5400000" algn="ctr" rotWithShape="0">
                    <a:schemeClr val="tx1"/>
                  </a:outerShdw>
                </a:effectLst>
                <a:latin typeface="+mn-lt"/>
              </a:rPr>
              <a:t>Conversão</a:t>
            </a:r>
            <a:endParaRPr lang="en-US" b="1" dirty="0">
              <a:solidFill>
                <a:srgbClr val="FF0000"/>
              </a:solidFill>
              <a:effectLst>
                <a:outerShdw blurRad="50800" dist="50800" dir="5400000" algn="ctr" rotWithShape="0">
                  <a:schemeClr val="tx1"/>
                </a:outerShdw>
              </a:effectLst>
              <a:latin typeface="+mn-lt"/>
            </a:endParaRPr>
          </a:p>
        </p:txBody>
      </p:sp>
      <p:pic>
        <p:nvPicPr>
          <p:cNvPr id="4" name="Content Placeholder 9" descr="oxido-de-uranio-como-material-radioativo.jpg">
            <a:extLst>
              <a:ext uri="{FF2B5EF4-FFF2-40B4-BE49-F238E27FC236}">
                <a16:creationId xmlns:a16="http://schemas.microsoft.com/office/drawing/2014/main" id="{BC6AC9D5-549F-4C21-A657-2D54110723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5843" y="332656"/>
            <a:ext cx="3672408" cy="27543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hemical Conversion | World Nuclear Transport Institute">
            <a:extLst>
              <a:ext uri="{FF2B5EF4-FFF2-40B4-BE49-F238E27FC236}">
                <a16:creationId xmlns:a16="http://schemas.microsoft.com/office/drawing/2014/main" id="{B16830C0-F48F-4717-A13A-3729D712B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843" y="3573016"/>
            <a:ext cx="3672408" cy="27565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4576501E-E2BC-4EEC-9D53-C8E7D3441C2B}"/>
              </a:ext>
            </a:extLst>
          </p:cNvPr>
          <p:cNvSpPr txBox="1"/>
          <p:nvPr/>
        </p:nvSpPr>
        <p:spPr>
          <a:xfrm>
            <a:off x="10499874" y="2420888"/>
            <a:ext cx="1296144" cy="369332"/>
          </a:xfrm>
          <a:prstGeom prst="rect">
            <a:avLst/>
          </a:prstGeom>
          <a:noFill/>
        </p:spPr>
        <p:txBody>
          <a:bodyPr wrap="square" rtlCol="0">
            <a:spAutoFit/>
          </a:bodyPr>
          <a:lstStyle/>
          <a:p>
            <a:r>
              <a:rPr lang="pt-BR" b="1" dirty="0" err="1"/>
              <a:t>Yellowcake</a:t>
            </a:r>
            <a:endParaRPr lang="pt-BR" b="1" dirty="0"/>
          </a:p>
        </p:txBody>
      </p:sp>
      <p:sp>
        <p:nvSpPr>
          <p:cNvPr id="8" name="CaixaDeTexto 7">
            <a:extLst>
              <a:ext uri="{FF2B5EF4-FFF2-40B4-BE49-F238E27FC236}">
                <a16:creationId xmlns:a16="http://schemas.microsoft.com/office/drawing/2014/main" id="{CC05330B-1AFC-4C40-8851-95056E4A2226}"/>
              </a:ext>
            </a:extLst>
          </p:cNvPr>
          <p:cNvSpPr txBox="1"/>
          <p:nvPr/>
        </p:nvSpPr>
        <p:spPr>
          <a:xfrm>
            <a:off x="10610770" y="4457420"/>
            <a:ext cx="1633484" cy="400110"/>
          </a:xfrm>
          <a:prstGeom prst="rect">
            <a:avLst/>
          </a:prstGeom>
          <a:noFill/>
        </p:spPr>
        <p:txBody>
          <a:bodyPr wrap="square" rtlCol="0">
            <a:spAutoFit/>
          </a:bodyPr>
          <a:lstStyle/>
          <a:p>
            <a:r>
              <a:rPr lang="pt-BR" sz="2000" b="1" dirty="0"/>
              <a:t>UF</a:t>
            </a:r>
            <a:r>
              <a:rPr lang="pt-BR" sz="2000" b="1" baseline="-25000" dirty="0"/>
              <a:t>6</a:t>
            </a:r>
            <a:r>
              <a:rPr lang="pt-BR" sz="2000" b="1" dirty="0"/>
              <a:t> natural</a:t>
            </a:r>
          </a:p>
        </p:txBody>
      </p:sp>
      <p:sp>
        <p:nvSpPr>
          <p:cNvPr id="10" name="Seta: para Baixo 9">
            <a:extLst>
              <a:ext uri="{FF2B5EF4-FFF2-40B4-BE49-F238E27FC236}">
                <a16:creationId xmlns:a16="http://schemas.microsoft.com/office/drawing/2014/main" id="{CBADD248-AF22-4C61-A75D-8A5B8C8DD3C4}"/>
              </a:ext>
            </a:extLst>
          </p:cNvPr>
          <p:cNvSpPr/>
          <p:nvPr/>
        </p:nvSpPr>
        <p:spPr>
          <a:xfrm>
            <a:off x="10811543" y="3065150"/>
            <a:ext cx="576064" cy="115212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176029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64A096C3-7F43-4F67-B2CF-3F368817F698}"/>
              </a:ext>
            </a:extLst>
          </p:cNvPr>
          <p:cNvSpPr/>
          <p:nvPr/>
        </p:nvSpPr>
        <p:spPr>
          <a:xfrm>
            <a:off x="921328" y="394692"/>
            <a:ext cx="10072253" cy="6463308"/>
          </a:xfrm>
          <a:prstGeom prst="rect">
            <a:avLst/>
          </a:prstGeom>
        </p:spPr>
        <p:txBody>
          <a:bodyPr wrap="square">
            <a:spAutoFit/>
          </a:bodyPr>
          <a:lstStyle/>
          <a:p>
            <a:pPr marL="285750" indent="-285750">
              <a:buFont typeface="Arial" panose="020B0604020202020204" pitchFamily="34" charset="0"/>
              <a:buChar char="•"/>
            </a:pPr>
            <a:r>
              <a:rPr lang="pt-BR" b="1" i="0" dirty="0">
                <a:solidFill>
                  <a:srgbClr val="000066"/>
                </a:solidFill>
                <a:effectLst/>
              </a:rPr>
              <a:t>Ponto de queima de urânio</a:t>
            </a:r>
          </a:p>
          <a:p>
            <a:r>
              <a:rPr lang="pt-BR" b="0" i="0" dirty="0">
                <a:solidFill>
                  <a:srgbClr val="000000"/>
                </a:solidFill>
                <a:effectLst/>
              </a:rPr>
              <a:t>O urânio finamente dividido queima prontamente no ar entre 150 e 175 graus Celsius (300 a 350 graus Fahrenheit).</a:t>
            </a:r>
          </a:p>
          <a:p>
            <a:pPr marL="285750" indent="-285750">
              <a:buFont typeface="Arial" panose="020B0604020202020204" pitchFamily="34" charset="0"/>
              <a:buChar char="•"/>
            </a:pPr>
            <a:r>
              <a:rPr lang="pt-BR" b="1" i="0" dirty="0">
                <a:solidFill>
                  <a:srgbClr val="000066"/>
                </a:solidFill>
                <a:effectLst/>
              </a:rPr>
              <a:t>Densidade de urânio</a:t>
            </a:r>
          </a:p>
          <a:p>
            <a:r>
              <a:rPr lang="pt-BR" b="0" i="0" dirty="0">
                <a:solidFill>
                  <a:srgbClr val="000000"/>
                </a:solidFill>
                <a:effectLst/>
              </a:rPr>
              <a:t>O urânio é muito denso. Com cerca de 19 gramas por centímetro cúbico, é 1,6 vezes mais denso que o chumbo. A densidade aumenta o peso. Por exemplo, enquanto um galão de leite pesa cerca de 8 libras, um recipiente de galão de urânio pesa cerca de 150 libras.</a:t>
            </a:r>
          </a:p>
          <a:p>
            <a:pPr marL="285750" indent="-285750">
              <a:buFont typeface="Arial" panose="020B0604020202020204" pitchFamily="34" charset="0"/>
              <a:buChar char="•"/>
            </a:pPr>
            <a:r>
              <a:rPr lang="pt-BR" b="1" i="0" dirty="0">
                <a:solidFill>
                  <a:srgbClr val="000066"/>
                </a:solidFill>
                <a:effectLst/>
              </a:rPr>
              <a:t>Vidro de urânio</a:t>
            </a:r>
          </a:p>
          <a:p>
            <a:r>
              <a:rPr lang="pt-BR" b="0" i="0" dirty="0">
                <a:solidFill>
                  <a:srgbClr val="000000"/>
                </a:solidFill>
                <a:effectLst/>
              </a:rPr>
              <a:t>O urânio tem sido usado para colorir vidro há quase 2 milênios. Um objeto de vidro cor de urânio foi encontrado perto de Nápoles, na Itália, e datado de cerca de 79 </a:t>
            </a:r>
            <a:r>
              <a:rPr lang="pt-BR" b="0" i="0" dirty="0" err="1">
                <a:solidFill>
                  <a:srgbClr val="000000"/>
                </a:solidFill>
                <a:effectLst/>
              </a:rPr>
              <a:t>dC</a:t>
            </a:r>
            <a:r>
              <a:rPr lang="pt-BR" b="0" i="0" dirty="0">
                <a:solidFill>
                  <a:srgbClr val="000000"/>
                </a:solidFill>
                <a:effectLst/>
              </a:rPr>
              <a:t> O óxido de urânio adicionado ao vidro produz um tom amarelo a esverdeado.</a:t>
            </a:r>
          </a:p>
          <a:p>
            <a:pPr marL="285750" indent="-285750">
              <a:buFont typeface="Arial" panose="020B0604020202020204" pitchFamily="34" charset="0"/>
              <a:buChar char="•"/>
            </a:pPr>
            <a:r>
              <a:rPr lang="pt-BR" b="1" i="0" dirty="0">
                <a:solidFill>
                  <a:srgbClr val="000066"/>
                </a:solidFill>
                <a:effectLst/>
              </a:rPr>
              <a:t>Proporções de isótopos de urânio</a:t>
            </a:r>
          </a:p>
          <a:p>
            <a:r>
              <a:rPr lang="pt-BR" b="0" i="0" dirty="0">
                <a:solidFill>
                  <a:srgbClr val="000000"/>
                </a:solidFill>
                <a:effectLst/>
              </a:rPr>
              <a:t>O urânio de ocorrência natural é 99,2745% do urânio-238, com o urânio-235 (o isótopo produtor de energia) perfazendo cerca de 0,720% e o urânio-234 preenchendo o restante em menos de 0,0055%.</a:t>
            </a:r>
          </a:p>
          <a:p>
            <a:pPr marL="285750" indent="-285750">
              <a:buFont typeface="Arial" panose="020B0604020202020204" pitchFamily="34" charset="0"/>
              <a:buChar char="•"/>
            </a:pPr>
            <a:r>
              <a:rPr lang="pt-BR" b="1" i="0" dirty="0">
                <a:solidFill>
                  <a:srgbClr val="000066"/>
                </a:solidFill>
                <a:effectLst/>
              </a:rPr>
              <a:t>Ponto de fusão de urânio</a:t>
            </a:r>
          </a:p>
          <a:p>
            <a:r>
              <a:rPr lang="pt-BR" b="0" i="0" dirty="0">
                <a:solidFill>
                  <a:srgbClr val="000000"/>
                </a:solidFill>
                <a:effectLst/>
              </a:rPr>
              <a:t>O urânio ferve a cerca de 3.818 graus Celsius (cerca de 6.904 graus Fahrenheit).</a:t>
            </a:r>
          </a:p>
          <a:p>
            <a:pPr marL="285750" indent="-285750">
              <a:buFont typeface="Arial" panose="020B0604020202020204" pitchFamily="34" charset="0"/>
              <a:buChar char="•"/>
            </a:pPr>
            <a:r>
              <a:rPr lang="pt-BR" b="1" i="0" dirty="0">
                <a:solidFill>
                  <a:srgbClr val="000066"/>
                </a:solidFill>
                <a:effectLst/>
              </a:rPr>
              <a:t>Núcleo de urânio</a:t>
            </a:r>
          </a:p>
          <a:p>
            <a:r>
              <a:rPr lang="pt-BR" b="0" i="0" dirty="0">
                <a:solidFill>
                  <a:srgbClr val="000000"/>
                </a:solidFill>
                <a:effectLst/>
              </a:rPr>
              <a:t>Um átomo de urânio-238 possui 92 prótons e 146 nêutrons em seu núcleo.</a:t>
            </a:r>
          </a:p>
          <a:p>
            <a:pPr marL="285750" indent="-285750">
              <a:buFont typeface="Arial" panose="020B0604020202020204" pitchFamily="34" charset="0"/>
              <a:buChar char="•"/>
            </a:pPr>
            <a:r>
              <a:rPr lang="pt-BR" b="1" dirty="0">
                <a:solidFill>
                  <a:srgbClr val="000066"/>
                </a:solidFill>
              </a:rPr>
              <a:t>Produção Mundial de Urânio</a:t>
            </a:r>
          </a:p>
          <a:p>
            <a:r>
              <a:rPr lang="pt-BR" dirty="0"/>
              <a:t>A produção mundial de urânio em 2019 foi de </a:t>
            </a:r>
            <a:r>
              <a:rPr lang="pt-BR" b="1" dirty="0"/>
              <a:t>53.498</a:t>
            </a:r>
            <a:r>
              <a:rPr lang="pt-BR" dirty="0"/>
              <a:t> toneladas</a:t>
            </a:r>
          </a:p>
          <a:p>
            <a:pPr marL="285750" indent="-285750">
              <a:buFont typeface="Arial" panose="020B0604020202020204" pitchFamily="34" charset="0"/>
              <a:buChar char="•"/>
            </a:pPr>
            <a:r>
              <a:rPr lang="pt-BR" b="1" dirty="0">
                <a:solidFill>
                  <a:srgbClr val="000066"/>
                </a:solidFill>
              </a:rPr>
              <a:t>Produção mundial de energia nuclear</a:t>
            </a:r>
          </a:p>
          <a:p>
            <a:r>
              <a:rPr lang="pt-BR" dirty="0"/>
              <a:t>Em todo o mundo, existem 440 usinas nucleares que fornecem cerca de 16,3% da eletricidade do mundo.</a:t>
            </a:r>
          </a:p>
          <a:p>
            <a:endParaRPr lang="pt-BR" b="0" i="0" dirty="0">
              <a:solidFill>
                <a:srgbClr val="000000"/>
              </a:solidFill>
              <a:effectLst/>
            </a:endParaRPr>
          </a:p>
        </p:txBody>
      </p:sp>
      <p:sp>
        <p:nvSpPr>
          <p:cNvPr id="3" name="CaixaDeTexto 2">
            <a:extLst>
              <a:ext uri="{FF2B5EF4-FFF2-40B4-BE49-F238E27FC236}">
                <a16:creationId xmlns:a16="http://schemas.microsoft.com/office/drawing/2014/main" id="{7B334524-72FA-4A64-99BD-696BFC7A8BAA}"/>
              </a:ext>
            </a:extLst>
          </p:cNvPr>
          <p:cNvSpPr txBox="1"/>
          <p:nvPr/>
        </p:nvSpPr>
        <p:spPr>
          <a:xfrm>
            <a:off x="5839097" y="71526"/>
            <a:ext cx="4929555" cy="646331"/>
          </a:xfrm>
          <a:prstGeom prst="rect">
            <a:avLst/>
          </a:prstGeom>
          <a:noFill/>
        </p:spPr>
        <p:txBody>
          <a:bodyPr wrap="none" rtlCol="0">
            <a:spAutoFit/>
          </a:bodyPr>
          <a:lstStyle/>
          <a:p>
            <a:r>
              <a:rPr lang="pt-BR" sz="3600" b="1" dirty="0">
                <a:solidFill>
                  <a:srgbClr val="FF0000"/>
                </a:solidFill>
                <a:effectLst>
                  <a:outerShdw blurRad="50800" dist="50800" dir="5400000" algn="ctr" rotWithShape="0">
                    <a:schemeClr val="tx1"/>
                  </a:outerShdw>
                </a:effectLst>
              </a:rPr>
              <a:t>Curiosidades do URÂNIO</a:t>
            </a:r>
          </a:p>
        </p:txBody>
      </p:sp>
    </p:spTree>
    <p:extLst>
      <p:ext uri="{BB962C8B-B14F-4D97-AF65-F5344CB8AC3E}">
        <p14:creationId xmlns:p14="http://schemas.microsoft.com/office/powerpoint/2010/main" val="795984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A547C4E-E9BC-4B8F-A596-62D2F4413B57}"/>
              </a:ext>
            </a:extLst>
          </p:cNvPr>
          <p:cNvPicPr>
            <a:picLocks noChangeAspect="1"/>
          </p:cNvPicPr>
          <p:nvPr/>
        </p:nvPicPr>
        <p:blipFill>
          <a:blip r:embed="rId3"/>
          <a:stretch>
            <a:fillRect/>
          </a:stretch>
        </p:blipFill>
        <p:spPr>
          <a:xfrm>
            <a:off x="5881243" y="373663"/>
            <a:ext cx="5141224" cy="6237515"/>
          </a:xfrm>
          <a:prstGeom prst="rect">
            <a:avLst/>
          </a:prstGeom>
        </p:spPr>
      </p:pic>
      <p:sp>
        <p:nvSpPr>
          <p:cNvPr id="3" name="Retângulo 2">
            <a:extLst>
              <a:ext uri="{FF2B5EF4-FFF2-40B4-BE49-F238E27FC236}">
                <a16:creationId xmlns:a16="http://schemas.microsoft.com/office/drawing/2014/main" id="{FA2DF5A8-0165-4EB0-8413-3DD728681849}"/>
              </a:ext>
            </a:extLst>
          </p:cNvPr>
          <p:cNvSpPr/>
          <p:nvPr/>
        </p:nvSpPr>
        <p:spPr>
          <a:xfrm>
            <a:off x="10236104" y="1043795"/>
            <a:ext cx="653143" cy="5567383"/>
          </a:xfrm>
          <a:prstGeom prst="rect">
            <a:avLst/>
          </a:prstGeom>
          <a:solidFill>
            <a:srgbClr val="FFFF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a:extLst>
              <a:ext uri="{FF2B5EF4-FFF2-40B4-BE49-F238E27FC236}">
                <a16:creationId xmlns:a16="http://schemas.microsoft.com/office/drawing/2014/main" id="{9F0A4884-3A99-4BC6-939D-B36C496EF65A}"/>
              </a:ext>
            </a:extLst>
          </p:cNvPr>
          <p:cNvSpPr/>
          <p:nvPr/>
        </p:nvSpPr>
        <p:spPr>
          <a:xfrm>
            <a:off x="7323826" y="1043795"/>
            <a:ext cx="802093" cy="5567383"/>
          </a:xfrm>
          <a:prstGeom prst="rect">
            <a:avLst/>
          </a:prstGeom>
          <a:solidFill>
            <a:srgbClr val="FFFF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3976A688-09EA-4E86-85E9-DA098D583CAF}"/>
              </a:ext>
            </a:extLst>
          </p:cNvPr>
          <p:cNvSpPr txBox="1"/>
          <p:nvPr/>
        </p:nvSpPr>
        <p:spPr>
          <a:xfrm>
            <a:off x="2157314" y="2644170"/>
            <a:ext cx="3227487" cy="1569660"/>
          </a:xfrm>
          <a:prstGeom prst="rect">
            <a:avLst/>
          </a:prstGeom>
          <a:noFill/>
          <a:effectLst>
            <a:outerShdw blurRad="203200" dist="50800" dir="6600000" algn="ctr" rotWithShape="0">
              <a:schemeClr val="tx1"/>
            </a:outerShdw>
          </a:effectLst>
        </p:spPr>
        <p:txBody>
          <a:bodyPr wrap="none" rtlCol="0">
            <a:spAutoFit/>
          </a:bodyPr>
          <a:lstStyle/>
          <a:p>
            <a:pPr algn="ctr"/>
            <a:r>
              <a:rPr lang="pt-BR" sz="2400" b="1" dirty="0">
                <a:solidFill>
                  <a:srgbClr val="FF0000"/>
                </a:solidFill>
                <a:effectLst>
                  <a:outerShdw blurRad="50800" dist="50800" dir="5400000" algn="ctr" rotWithShape="0">
                    <a:schemeClr val="tx1"/>
                  </a:outerShdw>
                </a:effectLst>
              </a:rPr>
              <a:t>REATORES NUCLEARES </a:t>
            </a:r>
          </a:p>
          <a:p>
            <a:pPr algn="ctr"/>
            <a:r>
              <a:rPr lang="pt-BR" sz="2400" b="1" dirty="0">
                <a:solidFill>
                  <a:srgbClr val="FF0000"/>
                </a:solidFill>
                <a:effectLst>
                  <a:outerShdw blurRad="50800" dist="50800" dir="5400000" algn="ctr" rotWithShape="0">
                    <a:schemeClr val="tx1"/>
                  </a:outerShdw>
                </a:effectLst>
              </a:rPr>
              <a:t>NO MUNDO</a:t>
            </a:r>
          </a:p>
          <a:p>
            <a:pPr algn="ctr"/>
            <a:r>
              <a:rPr lang="pt-BR" sz="2400" b="1" dirty="0">
                <a:solidFill>
                  <a:srgbClr val="FF0000"/>
                </a:solidFill>
                <a:effectLst>
                  <a:outerShdw blurRad="50800" dist="50800" dir="5400000" algn="ctr" rotWithShape="0">
                    <a:schemeClr val="tx1"/>
                  </a:outerShdw>
                </a:effectLst>
              </a:rPr>
              <a:t> E A NECESSIDADE </a:t>
            </a:r>
          </a:p>
          <a:p>
            <a:pPr algn="ctr"/>
            <a:r>
              <a:rPr lang="pt-BR" sz="2400" b="1" dirty="0">
                <a:solidFill>
                  <a:srgbClr val="FF0000"/>
                </a:solidFill>
                <a:effectLst>
                  <a:outerShdw blurRad="50800" dist="50800" dir="5400000" algn="ctr" rotWithShape="0">
                    <a:schemeClr val="tx1"/>
                  </a:outerShdw>
                </a:effectLst>
              </a:rPr>
              <a:t>REQUERIDA DE URÂNIO</a:t>
            </a:r>
          </a:p>
        </p:txBody>
      </p:sp>
    </p:spTree>
    <p:extLst>
      <p:ext uri="{BB962C8B-B14F-4D97-AF65-F5344CB8AC3E}">
        <p14:creationId xmlns:p14="http://schemas.microsoft.com/office/powerpoint/2010/main" val="1591427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9630" y="404665"/>
            <a:ext cx="4847791" cy="4207517"/>
          </a:xfrm>
          <a:prstGeom prst="rect">
            <a:avLst/>
          </a:prstGeom>
          <a:solidFill>
            <a:srgbClr val="FFFFFF">
              <a:shade val="85000"/>
            </a:srgbClr>
          </a:solidFill>
          <a:ln>
            <a:noFill/>
          </a:ln>
          <a:effectLst>
            <a:reflection blurRad="12700" stA="38000" endPos="28000" dist="5000" dir="5400000" sy="-100000" algn="bl" rotWithShape="0"/>
          </a:effectLst>
        </p:spPr>
      </p:pic>
      <p:sp>
        <p:nvSpPr>
          <p:cNvPr id="5" name="Título 1"/>
          <p:cNvSpPr txBox="1">
            <a:spLocks/>
          </p:cNvSpPr>
          <p:nvPr/>
        </p:nvSpPr>
        <p:spPr>
          <a:xfrm>
            <a:off x="1780493" y="4221088"/>
            <a:ext cx="8678287" cy="2290192"/>
          </a:xfrm>
          <a:prstGeom prst="rect">
            <a:avLst/>
          </a:prstGeom>
          <a:effectLst>
            <a:outerShdw blurRad="50800" dist="50800" dir="5400000" algn="ctr" rotWithShape="0">
              <a:schemeClr val="tx1"/>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3600" b="1">
                <a:solidFill>
                  <a:srgbClr val="FF0000"/>
                </a:solidFill>
              </a:rPr>
              <a:t>- </a:t>
            </a:r>
            <a:r>
              <a:rPr lang="pt-BR" sz="3600" b="1">
                <a:solidFill>
                  <a:srgbClr val="FF0000"/>
                </a:solidFill>
                <a:effectLst>
                  <a:outerShdw blurRad="38100" dist="38100" dir="2700000" algn="tl">
                    <a:srgbClr val="000000">
                      <a:alpha val="43137"/>
                    </a:srgbClr>
                  </a:outerShdw>
                </a:effectLst>
                <a:latin typeface="Calibri" pitchFamily="34" charset="0"/>
              </a:rPr>
              <a:t>PROCESSAMENTO</a:t>
            </a:r>
          </a:p>
          <a:p>
            <a:pPr algn="r"/>
            <a:r>
              <a:rPr lang="pt-BR" sz="3600" b="1">
                <a:solidFill>
                  <a:srgbClr val="FF0000"/>
                </a:solidFill>
                <a:effectLst>
                  <a:outerShdw blurRad="38100" dist="38100" dir="2700000" algn="tl">
                    <a:srgbClr val="000000">
                      <a:alpha val="43137"/>
                    </a:srgbClr>
                  </a:outerShdw>
                </a:effectLst>
                <a:latin typeface="Calibri" pitchFamily="34" charset="0"/>
              </a:rPr>
              <a:t>DE COMBUSTÍVEIS NUCLEARES I</a:t>
            </a:r>
            <a:endParaRPr lang="pt-BR" sz="3600" b="1" dirty="0">
              <a:solidFill>
                <a:srgbClr val="FF0000"/>
              </a:solidFill>
              <a:effectLst>
                <a:outerShdw blurRad="38100" dist="38100" dir="2700000" algn="tl">
                  <a:srgbClr val="000000">
                    <a:alpha val="43137"/>
                  </a:srgbClr>
                </a:outerShdw>
              </a:effectLst>
              <a:latin typeface="Calibri" pitchFamily="34" charset="0"/>
            </a:endParaRPr>
          </a:p>
        </p:txBody>
      </p:sp>
      <p:sp>
        <p:nvSpPr>
          <p:cNvPr id="7" name="CaixaDeTexto 6"/>
          <p:cNvSpPr txBox="1"/>
          <p:nvPr/>
        </p:nvSpPr>
        <p:spPr>
          <a:xfrm>
            <a:off x="7552712" y="5877273"/>
            <a:ext cx="2858796" cy="830997"/>
          </a:xfrm>
          <a:prstGeom prst="rect">
            <a:avLst/>
          </a:prstGeom>
          <a:noFill/>
        </p:spPr>
        <p:txBody>
          <a:bodyPr wrap="none" rtlCol="0">
            <a:spAutoFit/>
          </a:bodyPr>
          <a:lstStyle/>
          <a:p>
            <a:pPr algn="r"/>
            <a:r>
              <a:rPr lang="pt-BR" sz="1600" dirty="0" err="1"/>
              <a:t>Humberto.G</a:t>
            </a:r>
            <a:r>
              <a:rPr lang="pt-BR" sz="1600" dirty="0"/>
              <a:t>. </a:t>
            </a:r>
            <a:r>
              <a:rPr lang="pt-BR" sz="1600" dirty="0" err="1"/>
              <a:t>Riella</a:t>
            </a:r>
            <a:r>
              <a:rPr lang="pt-BR" sz="1600" dirty="0"/>
              <a:t> / Elita Urano</a:t>
            </a:r>
          </a:p>
          <a:p>
            <a:pPr algn="r"/>
            <a:r>
              <a:rPr lang="pt-BR" sz="1600" dirty="0"/>
              <a:t>elitaucf@usp.br</a:t>
            </a:r>
          </a:p>
          <a:p>
            <a:pPr algn="r"/>
            <a:r>
              <a:rPr lang="pt-BR" sz="1600" dirty="0"/>
              <a:t>3133 9266 ou 3133 9269</a:t>
            </a:r>
          </a:p>
        </p:txBody>
      </p:sp>
      <p:grpSp>
        <p:nvGrpSpPr>
          <p:cNvPr id="2" name="Agrupar 1">
            <a:extLst>
              <a:ext uri="{FF2B5EF4-FFF2-40B4-BE49-F238E27FC236}">
                <a16:creationId xmlns:a16="http://schemas.microsoft.com/office/drawing/2014/main" id="{40F6AE58-727E-412D-A048-CC10DFD6684E}"/>
              </a:ext>
            </a:extLst>
          </p:cNvPr>
          <p:cNvGrpSpPr/>
          <p:nvPr/>
        </p:nvGrpSpPr>
        <p:grpSpPr>
          <a:xfrm>
            <a:off x="9048329" y="89027"/>
            <a:ext cx="1515999" cy="1575041"/>
            <a:chOff x="7524327" y="1007406"/>
            <a:chExt cx="1515999" cy="1575041"/>
          </a:xfrm>
        </p:grpSpPr>
        <p:pic>
          <p:nvPicPr>
            <p:cNvPr id="9" name="Imagem 8">
              <a:extLst>
                <a:ext uri="{FF2B5EF4-FFF2-40B4-BE49-F238E27FC236}">
                  <a16:creationId xmlns:a16="http://schemas.microsoft.com/office/drawing/2014/main" id="{7A72DC03-2007-44DC-938A-1C068AEFA60D}"/>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7886282" y="2169096"/>
              <a:ext cx="792088" cy="413351"/>
            </a:xfrm>
            <a:prstGeom prst="rect">
              <a:avLst/>
            </a:prstGeom>
          </p:spPr>
        </p:pic>
        <p:pic>
          <p:nvPicPr>
            <p:cNvPr id="34818" name="Picture 2" descr="Organizing Committee | Induscon">
              <a:extLst>
                <a:ext uri="{FF2B5EF4-FFF2-40B4-BE49-F238E27FC236}">
                  <a16:creationId xmlns:a16="http://schemas.microsoft.com/office/drawing/2014/main" id="{8B117489-0907-47B3-B3BB-97FDB4222B86}"/>
                </a:ext>
              </a:extLst>
            </p:cNvPr>
            <p:cNvPicPr>
              <a:picLocks noChangeAspect="1" noChangeArrowheads="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7" y="1007406"/>
              <a:ext cx="1515999" cy="115910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tângulo 2">
            <a:extLst>
              <a:ext uri="{FF2B5EF4-FFF2-40B4-BE49-F238E27FC236}">
                <a16:creationId xmlns:a16="http://schemas.microsoft.com/office/drawing/2014/main" id="{AD81FE53-3BC3-4AC7-8E22-25B593F64ACB}"/>
              </a:ext>
            </a:extLst>
          </p:cNvPr>
          <p:cNvSpPr/>
          <p:nvPr/>
        </p:nvSpPr>
        <p:spPr>
          <a:xfrm>
            <a:off x="4377927" y="4860450"/>
            <a:ext cx="2534668" cy="584775"/>
          </a:xfrm>
          <a:prstGeom prst="rect">
            <a:avLst/>
          </a:prstGeom>
        </p:spPr>
        <p:txBody>
          <a:bodyPr wrap="none">
            <a:spAutoFit/>
          </a:bodyPr>
          <a:lstStyle/>
          <a:p>
            <a:r>
              <a:rPr lang="pt-BR" sz="3200" b="1" dirty="0">
                <a:latin typeface="Arial Black" panose="020B0A04020102020204" pitchFamily="34" charset="0"/>
              </a:rPr>
              <a:t>PMT 3530 </a:t>
            </a:r>
            <a:endParaRPr lang="pt-BR" sz="3200" dirty="0"/>
          </a:p>
        </p:txBody>
      </p:sp>
    </p:spTree>
    <p:extLst>
      <p:ext uri="{BB962C8B-B14F-4D97-AF65-F5344CB8AC3E}">
        <p14:creationId xmlns:p14="http://schemas.microsoft.com/office/powerpoint/2010/main" val="3154456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1E7DA43-4677-44C6-831C-031B8EF0FCE4}"/>
              </a:ext>
            </a:extLst>
          </p:cNvPr>
          <p:cNvSpPr txBox="1">
            <a:spLocks/>
          </p:cNvSpPr>
          <p:nvPr/>
        </p:nvSpPr>
        <p:spPr>
          <a:xfrm>
            <a:off x="1495303" y="523058"/>
            <a:ext cx="6752569" cy="753923"/>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b="1" dirty="0" err="1">
                <a:solidFill>
                  <a:srgbClr val="FF0000"/>
                </a:solidFill>
                <a:effectLst>
                  <a:outerShdw blurRad="50800" dist="50800" dir="5400000" algn="ctr" rotWithShape="0">
                    <a:schemeClr val="tx1"/>
                  </a:outerShdw>
                </a:effectLst>
                <a:latin typeface="+mn-lt"/>
              </a:rPr>
              <a:t>Urânio</a:t>
            </a:r>
            <a:r>
              <a:rPr lang="en-US" b="1" dirty="0">
                <a:solidFill>
                  <a:srgbClr val="FF0000"/>
                </a:solidFill>
                <a:effectLst>
                  <a:outerShdw blurRad="50800" dist="50800" dir="5400000" algn="ctr" rotWithShape="0">
                    <a:schemeClr val="tx1"/>
                  </a:outerShdw>
                </a:effectLst>
                <a:latin typeface="+mn-lt"/>
              </a:rPr>
              <a:t> e </a:t>
            </a:r>
            <a:r>
              <a:rPr lang="en-US" b="1" dirty="0" err="1">
                <a:solidFill>
                  <a:srgbClr val="FF0000"/>
                </a:solidFill>
                <a:effectLst>
                  <a:outerShdw blurRad="50800" dist="50800" dir="5400000" algn="ctr" rotWithShape="0">
                    <a:schemeClr val="tx1"/>
                  </a:outerShdw>
                </a:effectLst>
                <a:latin typeface="+mn-lt"/>
              </a:rPr>
              <a:t>seus</a:t>
            </a:r>
            <a:r>
              <a:rPr lang="en-US" b="1" dirty="0">
                <a:solidFill>
                  <a:srgbClr val="FF0000"/>
                </a:solidFill>
                <a:effectLst>
                  <a:outerShdw blurRad="50800" dist="50800" dir="5400000" algn="ctr" rotWithShape="0">
                    <a:schemeClr val="tx1"/>
                  </a:outerShdw>
                </a:effectLst>
                <a:latin typeface="+mn-lt"/>
              </a:rPr>
              <a:t> </a:t>
            </a:r>
            <a:r>
              <a:rPr lang="en-US" b="1" dirty="0" err="1">
                <a:solidFill>
                  <a:srgbClr val="FF0000"/>
                </a:solidFill>
                <a:effectLst>
                  <a:outerShdw blurRad="50800" dist="50800" dir="5400000" algn="ctr" rotWithShape="0">
                    <a:schemeClr val="tx1"/>
                  </a:outerShdw>
                </a:effectLst>
                <a:latin typeface="+mn-lt"/>
              </a:rPr>
              <a:t>compostos</a:t>
            </a:r>
            <a:endParaRPr lang="en-US" b="1" dirty="0">
              <a:solidFill>
                <a:srgbClr val="FF0000"/>
              </a:solidFill>
              <a:effectLst>
                <a:outerShdw blurRad="50800" dist="50800" dir="5400000" algn="ctr" rotWithShape="0">
                  <a:schemeClr val="tx1"/>
                </a:outerShdw>
              </a:effectLst>
              <a:latin typeface="+mn-lt"/>
            </a:endParaRPr>
          </a:p>
        </p:txBody>
      </p:sp>
      <p:sp>
        <p:nvSpPr>
          <p:cNvPr id="2" name="Retângulo 1">
            <a:extLst>
              <a:ext uri="{FF2B5EF4-FFF2-40B4-BE49-F238E27FC236}">
                <a16:creationId xmlns:a16="http://schemas.microsoft.com/office/drawing/2014/main" id="{6A7F95A1-7209-44C5-BF4C-1C2AF06D4D4F}"/>
              </a:ext>
            </a:extLst>
          </p:cNvPr>
          <p:cNvSpPr/>
          <p:nvPr/>
        </p:nvSpPr>
        <p:spPr>
          <a:xfrm>
            <a:off x="2929975" y="5296529"/>
            <a:ext cx="2598788" cy="369332"/>
          </a:xfrm>
          <a:prstGeom prst="rect">
            <a:avLst/>
          </a:prstGeom>
        </p:spPr>
        <p:txBody>
          <a:bodyPr wrap="none">
            <a:spAutoFit/>
          </a:bodyPr>
          <a:lstStyle/>
          <a:p>
            <a:r>
              <a:rPr lang="pt-BR" b="1" i="0" dirty="0">
                <a:solidFill>
                  <a:srgbClr val="000066"/>
                </a:solidFill>
                <a:effectLst/>
                <a:latin typeface="verdana" panose="020B0604030504040204" pitchFamily="34" charset="0"/>
              </a:rPr>
              <a:t>Minérios de urânio</a:t>
            </a:r>
          </a:p>
        </p:txBody>
      </p:sp>
      <p:pic>
        <p:nvPicPr>
          <p:cNvPr id="12290" name="Picture 2" descr="U3O8 Price Update: Q1 2020 in Review | Investing News Network">
            <a:extLst>
              <a:ext uri="{FF2B5EF4-FFF2-40B4-BE49-F238E27FC236}">
                <a16:creationId xmlns:a16="http://schemas.microsoft.com/office/drawing/2014/main" id="{7F9788EE-F427-4DED-93DB-9EB8CEF3DC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10" r="3434"/>
          <a:stretch/>
        </p:blipFill>
        <p:spPr bwMode="auto">
          <a:xfrm>
            <a:off x="1571153" y="1746413"/>
            <a:ext cx="3957610" cy="3311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3314" name="Picture 2" descr="A extração do Urânio no Brasil: dos anos 50 até hoje | Urânio em ...">
            <a:extLst>
              <a:ext uri="{FF2B5EF4-FFF2-40B4-BE49-F238E27FC236}">
                <a16:creationId xmlns:a16="http://schemas.microsoft.com/office/drawing/2014/main" id="{8F6A2B25-7189-44B8-9755-065F83F24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1159" y="1773265"/>
            <a:ext cx="3893427" cy="3257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10" name="Retângulo 9">
            <a:extLst>
              <a:ext uri="{FF2B5EF4-FFF2-40B4-BE49-F238E27FC236}">
                <a16:creationId xmlns:a16="http://schemas.microsoft.com/office/drawing/2014/main" id="{95A67A3B-CD21-48D7-9B8D-6D544E12208E}"/>
              </a:ext>
            </a:extLst>
          </p:cNvPr>
          <p:cNvSpPr/>
          <p:nvPr/>
        </p:nvSpPr>
        <p:spPr>
          <a:xfrm>
            <a:off x="7411452" y="5296529"/>
            <a:ext cx="2783134" cy="369332"/>
          </a:xfrm>
          <a:prstGeom prst="rect">
            <a:avLst/>
          </a:prstGeom>
        </p:spPr>
        <p:txBody>
          <a:bodyPr wrap="none">
            <a:spAutoFit/>
          </a:bodyPr>
          <a:lstStyle/>
          <a:p>
            <a:r>
              <a:rPr lang="pt-BR" b="1" i="0" dirty="0">
                <a:solidFill>
                  <a:srgbClr val="000066"/>
                </a:solidFill>
                <a:effectLst/>
                <a:latin typeface="verdana" panose="020B0604030504040204" pitchFamily="34" charset="0"/>
              </a:rPr>
              <a:t>Diuranato de urânio</a:t>
            </a:r>
          </a:p>
        </p:txBody>
      </p:sp>
    </p:spTree>
    <p:extLst>
      <p:ext uri="{BB962C8B-B14F-4D97-AF65-F5344CB8AC3E}">
        <p14:creationId xmlns:p14="http://schemas.microsoft.com/office/powerpoint/2010/main" val="2284496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1E7DA43-4677-44C6-831C-031B8EF0FCE4}"/>
              </a:ext>
            </a:extLst>
          </p:cNvPr>
          <p:cNvSpPr txBox="1">
            <a:spLocks/>
          </p:cNvSpPr>
          <p:nvPr/>
        </p:nvSpPr>
        <p:spPr>
          <a:xfrm>
            <a:off x="-3185164" y="681457"/>
            <a:ext cx="10688375" cy="753923"/>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b="1" dirty="0" err="1">
                <a:solidFill>
                  <a:srgbClr val="FF0000"/>
                </a:solidFill>
                <a:effectLst>
                  <a:outerShdw blurRad="50800" dist="50800" dir="5400000" algn="ctr" rotWithShape="0">
                    <a:schemeClr val="tx1"/>
                  </a:outerShdw>
                </a:effectLst>
                <a:latin typeface="+mn-lt"/>
              </a:rPr>
              <a:t>Urânio</a:t>
            </a:r>
            <a:r>
              <a:rPr lang="en-US" b="1" dirty="0">
                <a:solidFill>
                  <a:srgbClr val="FF0000"/>
                </a:solidFill>
                <a:effectLst>
                  <a:outerShdw blurRad="50800" dist="50800" dir="5400000" algn="ctr" rotWithShape="0">
                    <a:schemeClr val="tx1"/>
                  </a:outerShdw>
                </a:effectLst>
                <a:latin typeface="+mn-lt"/>
              </a:rPr>
              <a:t> e </a:t>
            </a:r>
            <a:r>
              <a:rPr lang="en-US" b="1" dirty="0" err="1">
                <a:solidFill>
                  <a:srgbClr val="FF0000"/>
                </a:solidFill>
                <a:effectLst>
                  <a:outerShdw blurRad="50800" dist="50800" dir="5400000" algn="ctr" rotWithShape="0">
                    <a:schemeClr val="tx1"/>
                  </a:outerShdw>
                </a:effectLst>
                <a:latin typeface="+mn-lt"/>
              </a:rPr>
              <a:t>seus</a:t>
            </a:r>
            <a:r>
              <a:rPr lang="en-US" b="1" dirty="0">
                <a:solidFill>
                  <a:srgbClr val="FF0000"/>
                </a:solidFill>
                <a:effectLst>
                  <a:outerShdw blurRad="50800" dist="50800" dir="5400000" algn="ctr" rotWithShape="0">
                    <a:schemeClr val="tx1"/>
                  </a:outerShdw>
                </a:effectLst>
                <a:latin typeface="+mn-lt"/>
              </a:rPr>
              <a:t> </a:t>
            </a:r>
            <a:r>
              <a:rPr lang="en-US" b="1" dirty="0" err="1">
                <a:solidFill>
                  <a:srgbClr val="FF0000"/>
                </a:solidFill>
                <a:effectLst>
                  <a:outerShdw blurRad="50800" dist="50800" dir="5400000" algn="ctr" rotWithShape="0">
                    <a:schemeClr val="tx1"/>
                  </a:outerShdw>
                </a:effectLst>
                <a:latin typeface="+mn-lt"/>
              </a:rPr>
              <a:t>compostos</a:t>
            </a:r>
            <a:endParaRPr lang="en-US" b="1" dirty="0">
              <a:solidFill>
                <a:srgbClr val="FF0000"/>
              </a:solidFill>
              <a:effectLst>
                <a:outerShdw blurRad="50800" dist="50800" dir="5400000" algn="ctr" rotWithShape="0">
                  <a:schemeClr val="tx1"/>
                </a:outerShdw>
              </a:effectLst>
              <a:latin typeface="+mn-lt"/>
            </a:endParaRPr>
          </a:p>
        </p:txBody>
      </p:sp>
      <p:sp>
        <p:nvSpPr>
          <p:cNvPr id="2" name="Retângulo 1">
            <a:extLst>
              <a:ext uri="{FF2B5EF4-FFF2-40B4-BE49-F238E27FC236}">
                <a16:creationId xmlns:a16="http://schemas.microsoft.com/office/drawing/2014/main" id="{6A7F95A1-7209-44C5-BF4C-1C2AF06D4D4F}"/>
              </a:ext>
            </a:extLst>
          </p:cNvPr>
          <p:cNvSpPr/>
          <p:nvPr/>
        </p:nvSpPr>
        <p:spPr>
          <a:xfrm>
            <a:off x="784421" y="2013929"/>
            <a:ext cx="4129657" cy="369332"/>
          </a:xfrm>
          <a:prstGeom prst="rect">
            <a:avLst/>
          </a:prstGeom>
        </p:spPr>
        <p:txBody>
          <a:bodyPr wrap="none">
            <a:spAutoFit/>
          </a:bodyPr>
          <a:lstStyle/>
          <a:p>
            <a:r>
              <a:rPr lang="pt-BR" b="1" i="0" dirty="0">
                <a:solidFill>
                  <a:srgbClr val="000066"/>
                </a:solidFill>
                <a:effectLst/>
                <a:latin typeface="verdana" panose="020B0604030504040204" pitchFamily="34" charset="0"/>
              </a:rPr>
              <a:t>Óxidos de urânio - U</a:t>
            </a:r>
            <a:r>
              <a:rPr lang="pt-BR" b="1" i="0" baseline="-25000" dirty="0">
                <a:solidFill>
                  <a:srgbClr val="000066"/>
                </a:solidFill>
                <a:effectLst/>
                <a:latin typeface="verdana" panose="020B0604030504040204" pitchFamily="34" charset="0"/>
              </a:rPr>
              <a:t>3</a:t>
            </a:r>
            <a:r>
              <a:rPr lang="pt-BR" b="1" i="0" dirty="0">
                <a:solidFill>
                  <a:srgbClr val="000066"/>
                </a:solidFill>
                <a:effectLst/>
                <a:latin typeface="verdana" panose="020B0604030504040204" pitchFamily="34" charset="0"/>
              </a:rPr>
              <a:t>O</a:t>
            </a:r>
            <a:r>
              <a:rPr lang="pt-BR" b="1" i="0" baseline="-25000" dirty="0">
                <a:solidFill>
                  <a:srgbClr val="000066"/>
                </a:solidFill>
                <a:effectLst/>
                <a:latin typeface="verdana" panose="020B0604030504040204" pitchFamily="34" charset="0"/>
              </a:rPr>
              <a:t>8</a:t>
            </a:r>
            <a:r>
              <a:rPr lang="pt-BR" b="1" i="0" dirty="0">
                <a:solidFill>
                  <a:srgbClr val="000066"/>
                </a:solidFill>
                <a:effectLst/>
                <a:latin typeface="verdana" panose="020B0604030504040204" pitchFamily="34" charset="0"/>
              </a:rPr>
              <a:t> e UO</a:t>
            </a:r>
            <a:r>
              <a:rPr lang="pt-BR" b="1" i="0" baseline="-25000" dirty="0">
                <a:solidFill>
                  <a:srgbClr val="000066"/>
                </a:solidFill>
                <a:effectLst/>
                <a:latin typeface="verdana" panose="020B0604030504040204" pitchFamily="34" charset="0"/>
              </a:rPr>
              <a:t>2</a:t>
            </a:r>
            <a:endParaRPr lang="pt-BR" b="1" i="0" dirty="0">
              <a:solidFill>
                <a:srgbClr val="000066"/>
              </a:solidFill>
              <a:effectLst/>
              <a:latin typeface="verdana" panose="020B0604030504040204" pitchFamily="34" charset="0"/>
            </a:endParaRPr>
          </a:p>
        </p:txBody>
      </p:sp>
      <p:sp>
        <p:nvSpPr>
          <p:cNvPr id="3" name="Retângulo 2">
            <a:extLst>
              <a:ext uri="{FF2B5EF4-FFF2-40B4-BE49-F238E27FC236}">
                <a16:creationId xmlns:a16="http://schemas.microsoft.com/office/drawing/2014/main" id="{06349D51-2B1E-4518-A53F-B56E0C671DE2}"/>
              </a:ext>
            </a:extLst>
          </p:cNvPr>
          <p:cNvSpPr/>
          <p:nvPr/>
        </p:nvSpPr>
        <p:spPr>
          <a:xfrm>
            <a:off x="784421" y="2383261"/>
            <a:ext cx="6369414" cy="3416320"/>
          </a:xfrm>
          <a:prstGeom prst="rect">
            <a:avLst/>
          </a:prstGeom>
        </p:spPr>
        <p:txBody>
          <a:bodyPr wrap="square">
            <a:spAutoFit/>
          </a:bodyPr>
          <a:lstStyle/>
          <a:p>
            <a:r>
              <a:rPr lang="pt-BR" b="0" i="0" dirty="0">
                <a:solidFill>
                  <a:srgbClr val="000000"/>
                </a:solidFill>
                <a:effectLst/>
                <a:latin typeface="verdana" panose="020B0604030504040204" pitchFamily="34" charset="0"/>
              </a:rPr>
              <a:t>Ambas as formas de óxido são sólidos com baixa solubilidade em água e são relativamente estáveis ​​em uma ampla gama de condições ambientais. O </a:t>
            </a:r>
            <a:r>
              <a:rPr lang="pt-BR" b="0" i="0" dirty="0" err="1">
                <a:solidFill>
                  <a:srgbClr val="000000"/>
                </a:solidFill>
                <a:effectLst/>
                <a:latin typeface="verdana" panose="020B0604030504040204" pitchFamily="34" charset="0"/>
              </a:rPr>
              <a:t>octóxido</a:t>
            </a:r>
            <a:r>
              <a:rPr lang="pt-BR" b="0" i="0" dirty="0">
                <a:solidFill>
                  <a:srgbClr val="000000"/>
                </a:solidFill>
                <a:effectLst/>
                <a:latin typeface="verdana" panose="020B0604030504040204" pitchFamily="34" charset="0"/>
              </a:rPr>
              <a:t> de </a:t>
            </a:r>
            <a:r>
              <a:rPr lang="pt-BR" b="0" i="0" dirty="0" err="1">
                <a:solidFill>
                  <a:srgbClr val="000000"/>
                </a:solidFill>
                <a:effectLst/>
                <a:latin typeface="verdana" panose="020B0604030504040204" pitchFamily="34" charset="0"/>
              </a:rPr>
              <a:t>triurânio</a:t>
            </a:r>
            <a:r>
              <a:rPr lang="pt-BR" b="0" i="0" dirty="0">
                <a:solidFill>
                  <a:srgbClr val="000000"/>
                </a:solidFill>
                <a:effectLst/>
                <a:latin typeface="verdana" panose="020B0604030504040204" pitchFamily="34" charset="0"/>
              </a:rPr>
              <a:t> (U</a:t>
            </a:r>
            <a:r>
              <a:rPr lang="pt-BR" b="0" i="0" baseline="-25000" dirty="0">
                <a:solidFill>
                  <a:srgbClr val="000000"/>
                </a:solidFill>
                <a:effectLst/>
                <a:latin typeface="verdana" panose="020B0604030504040204" pitchFamily="34" charset="0"/>
              </a:rPr>
              <a:t>3</a:t>
            </a:r>
            <a:r>
              <a:rPr lang="pt-BR" b="0" i="0" dirty="0">
                <a:solidFill>
                  <a:srgbClr val="000000"/>
                </a:solidFill>
                <a:effectLst/>
                <a:latin typeface="verdana" panose="020B0604030504040204" pitchFamily="34" charset="0"/>
              </a:rPr>
              <a:t>O</a:t>
            </a:r>
            <a:r>
              <a:rPr lang="pt-BR" b="0" i="0" baseline="-25000" dirty="0">
                <a:solidFill>
                  <a:srgbClr val="000000"/>
                </a:solidFill>
                <a:effectLst/>
                <a:latin typeface="verdana" panose="020B0604030504040204" pitchFamily="34" charset="0"/>
              </a:rPr>
              <a:t>8</a:t>
            </a:r>
            <a:r>
              <a:rPr lang="pt-BR" b="0" i="0" dirty="0">
                <a:solidFill>
                  <a:srgbClr val="000000"/>
                </a:solidFill>
                <a:effectLst/>
                <a:latin typeface="verdana" panose="020B0604030504040204" pitchFamily="34" charset="0"/>
              </a:rPr>
              <a:t> ) é a forma mais estável de urânio e é a forma mais comum na natureza. O dióxido de urânio (UO</a:t>
            </a:r>
            <a:r>
              <a:rPr lang="pt-BR" b="0" i="0" baseline="-25000" dirty="0">
                <a:solidFill>
                  <a:srgbClr val="000000"/>
                </a:solidFill>
                <a:effectLst/>
                <a:latin typeface="verdana" panose="020B0604030504040204" pitchFamily="34" charset="0"/>
              </a:rPr>
              <a:t>2</a:t>
            </a:r>
            <a:r>
              <a:rPr lang="pt-BR" b="0" i="0" dirty="0">
                <a:solidFill>
                  <a:srgbClr val="000000"/>
                </a:solidFill>
                <a:effectLst/>
                <a:latin typeface="verdana" panose="020B0604030504040204" pitchFamily="34" charset="0"/>
              </a:rPr>
              <a:t> ) é a forma na qual o urânio é mais comumente usado como combustível de reator nuclear. À temperatura ambiente, o UO</a:t>
            </a:r>
            <a:r>
              <a:rPr lang="pt-BR" b="0" i="0" baseline="-25000" dirty="0">
                <a:solidFill>
                  <a:srgbClr val="000000"/>
                </a:solidFill>
                <a:effectLst/>
                <a:latin typeface="verdana" panose="020B0604030504040204" pitchFamily="34" charset="0"/>
              </a:rPr>
              <a:t>2</a:t>
            </a:r>
            <a:r>
              <a:rPr lang="pt-BR" b="0" i="0" dirty="0">
                <a:solidFill>
                  <a:srgbClr val="000000"/>
                </a:solidFill>
                <a:effectLst/>
                <a:latin typeface="verdana" panose="020B0604030504040204" pitchFamily="34" charset="0"/>
              </a:rPr>
              <a:t> se converterá gradualmente em U</a:t>
            </a:r>
            <a:r>
              <a:rPr lang="pt-BR" b="0" i="0" baseline="-25000" dirty="0">
                <a:solidFill>
                  <a:srgbClr val="000000"/>
                </a:solidFill>
                <a:effectLst/>
                <a:latin typeface="verdana" panose="020B0604030504040204" pitchFamily="34" charset="0"/>
              </a:rPr>
              <a:t>3</a:t>
            </a:r>
            <a:r>
              <a:rPr lang="pt-BR" b="0" i="0" dirty="0">
                <a:solidFill>
                  <a:srgbClr val="000000"/>
                </a:solidFill>
                <a:effectLst/>
                <a:latin typeface="verdana" panose="020B0604030504040204" pitchFamily="34" charset="0"/>
              </a:rPr>
              <a:t>O</a:t>
            </a:r>
            <a:r>
              <a:rPr lang="pt-BR" b="0" i="0" baseline="-25000" dirty="0">
                <a:solidFill>
                  <a:srgbClr val="000000"/>
                </a:solidFill>
                <a:effectLst/>
                <a:latin typeface="verdana" panose="020B0604030504040204" pitchFamily="34" charset="0"/>
              </a:rPr>
              <a:t>8</a:t>
            </a:r>
            <a:r>
              <a:rPr lang="pt-BR" b="0" i="0" dirty="0">
                <a:solidFill>
                  <a:srgbClr val="000000"/>
                </a:solidFill>
                <a:effectLst/>
                <a:latin typeface="verdana" panose="020B0604030504040204" pitchFamily="34" charset="0"/>
              </a:rPr>
              <a:t> . Devido à sua estabilidade, os óxidos de urânio são geralmente considerados a forma química preferida para armazenamento ou descarte.</a:t>
            </a:r>
            <a:endParaRPr lang="pt-BR" dirty="0"/>
          </a:p>
        </p:txBody>
      </p:sp>
      <p:pic>
        <p:nvPicPr>
          <p:cNvPr id="12292" name="Picture 4" descr="3 O Ciclo do Combustível Nuclear">
            <a:extLst>
              <a:ext uri="{FF2B5EF4-FFF2-40B4-BE49-F238E27FC236}">
                <a16:creationId xmlns:a16="http://schemas.microsoft.com/office/drawing/2014/main" id="{DC5D5748-CCB5-473F-9624-3E842EF15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3211" y="2198595"/>
            <a:ext cx="4422900" cy="3139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298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1E7DA43-4677-44C6-831C-031B8EF0FCE4}"/>
              </a:ext>
            </a:extLst>
          </p:cNvPr>
          <p:cNvSpPr txBox="1">
            <a:spLocks/>
          </p:cNvSpPr>
          <p:nvPr/>
        </p:nvSpPr>
        <p:spPr>
          <a:xfrm>
            <a:off x="-3534540" y="171291"/>
            <a:ext cx="10688375" cy="753923"/>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b="1" dirty="0" err="1">
                <a:solidFill>
                  <a:srgbClr val="FF0000"/>
                </a:solidFill>
                <a:effectLst>
                  <a:outerShdw blurRad="50800" dist="50800" dir="5400000" algn="ctr" rotWithShape="0">
                    <a:schemeClr val="tx1"/>
                  </a:outerShdw>
                </a:effectLst>
                <a:latin typeface="+mn-lt"/>
              </a:rPr>
              <a:t>Urânio</a:t>
            </a:r>
            <a:r>
              <a:rPr lang="en-US" b="1" dirty="0">
                <a:solidFill>
                  <a:srgbClr val="FF0000"/>
                </a:solidFill>
                <a:effectLst>
                  <a:outerShdw blurRad="50800" dist="50800" dir="5400000" algn="ctr" rotWithShape="0">
                    <a:schemeClr val="tx1"/>
                  </a:outerShdw>
                </a:effectLst>
                <a:latin typeface="+mn-lt"/>
              </a:rPr>
              <a:t> e </a:t>
            </a:r>
            <a:r>
              <a:rPr lang="en-US" b="1" dirty="0" err="1">
                <a:solidFill>
                  <a:srgbClr val="FF0000"/>
                </a:solidFill>
                <a:effectLst>
                  <a:outerShdw blurRad="50800" dist="50800" dir="5400000" algn="ctr" rotWithShape="0">
                    <a:schemeClr val="tx1"/>
                  </a:outerShdw>
                </a:effectLst>
                <a:latin typeface="+mn-lt"/>
              </a:rPr>
              <a:t>seus</a:t>
            </a:r>
            <a:r>
              <a:rPr lang="en-US" b="1" dirty="0">
                <a:solidFill>
                  <a:srgbClr val="FF0000"/>
                </a:solidFill>
                <a:effectLst>
                  <a:outerShdw blurRad="50800" dist="50800" dir="5400000" algn="ctr" rotWithShape="0">
                    <a:schemeClr val="tx1"/>
                  </a:outerShdw>
                </a:effectLst>
                <a:latin typeface="+mn-lt"/>
              </a:rPr>
              <a:t> </a:t>
            </a:r>
            <a:r>
              <a:rPr lang="en-US" b="1" dirty="0" err="1">
                <a:solidFill>
                  <a:srgbClr val="FF0000"/>
                </a:solidFill>
                <a:effectLst>
                  <a:outerShdw blurRad="50800" dist="50800" dir="5400000" algn="ctr" rotWithShape="0">
                    <a:schemeClr val="tx1"/>
                  </a:outerShdw>
                </a:effectLst>
                <a:latin typeface="+mn-lt"/>
              </a:rPr>
              <a:t>compostos</a:t>
            </a:r>
            <a:endParaRPr lang="en-US" b="1" dirty="0">
              <a:solidFill>
                <a:srgbClr val="FF0000"/>
              </a:solidFill>
              <a:effectLst>
                <a:outerShdw blurRad="50800" dist="50800" dir="5400000" algn="ctr" rotWithShape="0">
                  <a:schemeClr val="tx1"/>
                </a:outerShdw>
              </a:effectLst>
              <a:latin typeface="+mn-lt"/>
            </a:endParaRPr>
          </a:p>
        </p:txBody>
      </p:sp>
      <p:sp>
        <p:nvSpPr>
          <p:cNvPr id="4" name="Retângulo 3">
            <a:extLst>
              <a:ext uri="{FF2B5EF4-FFF2-40B4-BE49-F238E27FC236}">
                <a16:creationId xmlns:a16="http://schemas.microsoft.com/office/drawing/2014/main" id="{94D021D4-B0BC-435F-8085-E6E971F1431A}"/>
              </a:ext>
            </a:extLst>
          </p:cNvPr>
          <p:cNvSpPr/>
          <p:nvPr/>
        </p:nvSpPr>
        <p:spPr>
          <a:xfrm>
            <a:off x="484094" y="1284299"/>
            <a:ext cx="6096000" cy="2308324"/>
          </a:xfrm>
          <a:prstGeom prst="rect">
            <a:avLst/>
          </a:prstGeom>
        </p:spPr>
        <p:txBody>
          <a:bodyPr>
            <a:spAutoFit/>
          </a:bodyPr>
          <a:lstStyle/>
          <a:p>
            <a:r>
              <a:rPr lang="pt-BR" b="1" i="0" dirty="0">
                <a:solidFill>
                  <a:srgbClr val="000066"/>
                </a:solidFill>
                <a:effectLst/>
                <a:latin typeface="verdana" panose="020B0604030504040204" pitchFamily="34" charset="0"/>
              </a:rPr>
              <a:t>Hexafluoreto de urânio (UF</a:t>
            </a:r>
            <a:r>
              <a:rPr lang="pt-BR" b="1" i="0" baseline="-25000" dirty="0">
                <a:solidFill>
                  <a:srgbClr val="000066"/>
                </a:solidFill>
                <a:effectLst/>
                <a:latin typeface="verdana" panose="020B0604030504040204" pitchFamily="34" charset="0"/>
              </a:rPr>
              <a:t>6</a:t>
            </a:r>
            <a:r>
              <a:rPr lang="pt-BR" b="1" i="0" dirty="0">
                <a:solidFill>
                  <a:srgbClr val="000066"/>
                </a:solidFill>
                <a:effectLst/>
                <a:latin typeface="verdana" panose="020B0604030504040204" pitchFamily="34" charset="0"/>
              </a:rPr>
              <a:t>)</a:t>
            </a:r>
          </a:p>
          <a:p>
            <a:r>
              <a:rPr lang="pt-BR" b="0" i="0" dirty="0">
                <a:solidFill>
                  <a:srgbClr val="000000"/>
                </a:solidFill>
                <a:effectLst/>
                <a:latin typeface="verdana" panose="020B0604030504040204" pitchFamily="34" charset="0"/>
              </a:rPr>
              <a:t>O hexafluoreto de urânio (UF</a:t>
            </a:r>
            <a:r>
              <a:rPr lang="pt-BR" b="0" i="0" baseline="-25000" dirty="0">
                <a:solidFill>
                  <a:srgbClr val="000000"/>
                </a:solidFill>
                <a:effectLst/>
                <a:latin typeface="verdana" panose="020B0604030504040204" pitchFamily="34" charset="0"/>
              </a:rPr>
              <a:t>6</a:t>
            </a:r>
            <a:r>
              <a:rPr lang="pt-BR" b="0" i="0" dirty="0">
                <a:solidFill>
                  <a:srgbClr val="000000"/>
                </a:solidFill>
                <a:effectLst/>
                <a:latin typeface="verdana" panose="020B0604030504040204" pitchFamily="34" charset="0"/>
              </a:rPr>
              <a:t> ) é a forma química de urânio usada durante o processo de enriquecimento de urânio. Dentro de uma faixa razoável de temperatura e pressão, pode ser um sólido, líquido ou gás. O UF </a:t>
            </a:r>
            <a:r>
              <a:rPr lang="pt-BR" b="0" i="0" baseline="-25000" dirty="0">
                <a:solidFill>
                  <a:srgbClr val="000000"/>
                </a:solidFill>
                <a:effectLst/>
                <a:latin typeface="verdana" panose="020B0604030504040204" pitchFamily="34" charset="0"/>
              </a:rPr>
              <a:t>6</a:t>
            </a:r>
            <a:r>
              <a:rPr lang="pt-BR" b="0" i="0" dirty="0">
                <a:solidFill>
                  <a:srgbClr val="000000"/>
                </a:solidFill>
                <a:effectLst/>
                <a:latin typeface="verdana" panose="020B0604030504040204" pitchFamily="34" charset="0"/>
              </a:rPr>
              <a:t> sólido é um material branco, denso e cristalino que se assemelha a sal-gema. </a:t>
            </a:r>
          </a:p>
        </p:txBody>
      </p:sp>
      <p:sp>
        <p:nvSpPr>
          <p:cNvPr id="5" name="Retângulo 4">
            <a:extLst>
              <a:ext uri="{FF2B5EF4-FFF2-40B4-BE49-F238E27FC236}">
                <a16:creationId xmlns:a16="http://schemas.microsoft.com/office/drawing/2014/main" id="{0A61F7E1-98BE-4B72-A21F-1246E076F548}"/>
              </a:ext>
            </a:extLst>
          </p:cNvPr>
          <p:cNvSpPr/>
          <p:nvPr/>
        </p:nvSpPr>
        <p:spPr>
          <a:xfrm>
            <a:off x="484095" y="3951708"/>
            <a:ext cx="6096000" cy="2308324"/>
          </a:xfrm>
          <a:prstGeom prst="rect">
            <a:avLst/>
          </a:prstGeom>
        </p:spPr>
        <p:txBody>
          <a:bodyPr wrap="square">
            <a:spAutoFit/>
          </a:bodyPr>
          <a:lstStyle/>
          <a:p>
            <a:r>
              <a:rPr lang="pt-BR" b="1" i="0" dirty="0">
                <a:solidFill>
                  <a:srgbClr val="000066"/>
                </a:solidFill>
                <a:effectLst/>
                <a:latin typeface="verdana" panose="020B0604030504040204" pitchFamily="34" charset="0"/>
              </a:rPr>
              <a:t>Tetrafluoreto de urânio (UF</a:t>
            </a:r>
            <a:r>
              <a:rPr lang="pt-BR" b="1" i="0" baseline="-25000" dirty="0">
                <a:solidFill>
                  <a:srgbClr val="000066"/>
                </a:solidFill>
                <a:effectLst/>
                <a:latin typeface="verdana" panose="020B0604030504040204" pitchFamily="34" charset="0"/>
              </a:rPr>
              <a:t>4</a:t>
            </a:r>
            <a:r>
              <a:rPr lang="pt-BR" b="1" i="0" dirty="0">
                <a:solidFill>
                  <a:srgbClr val="000066"/>
                </a:solidFill>
                <a:effectLst/>
                <a:latin typeface="verdana" panose="020B0604030504040204" pitchFamily="34" charset="0"/>
              </a:rPr>
              <a:t>)</a:t>
            </a:r>
          </a:p>
          <a:p>
            <a:r>
              <a:rPr lang="pt-BR" b="0" i="0" dirty="0">
                <a:solidFill>
                  <a:srgbClr val="000000"/>
                </a:solidFill>
                <a:effectLst/>
                <a:latin typeface="verdana" panose="020B0604030504040204" pitchFamily="34" charset="0"/>
              </a:rPr>
              <a:t>O tetrafluoreto de urânio (UF </a:t>
            </a:r>
            <a:r>
              <a:rPr lang="pt-BR" b="0" i="0" baseline="-25000" dirty="0">
                <a:solidFill>
                  <a:srgbClr val="000000"/>
                </a:solidFill>
                <a:effectLst/>
                <a:latin typeface="verdana" panose="020B0604030504040204" pitchFamily="34" charset="0"/>
              </a:rPr>
              <a:t>4</a:t>
            </a:r>
            <a:r>
              <a:rPr lang="pt-BR" b="0" i="0" dirty="0">
                <a:solidFill>
                  <a:srgbClr val="000000"/>
                </a:solidFill>
                <a:effectLst/>
                <a:latin typeface="verdana" panose="020B0604030504040204" pitchFamily="34" charset="0"/>
              </a:rPr>
              <a:t> ) é frequentemente chamado de sal verde devido à sua cor característica. Geralmente é um intermediário na conversão do UF </a:t>
            </a:r>
            <a:r>
              <a:rPr lang="pt-BR" b="0" i="0" baseline="-25000" dirty="0">
                <a:solidFill>
                  <a:srgbClr val="000000"/>
                </a:solidFill>
                <a:effectLst/>
                <a:latin typeface="verdana" panose="020B0604030504040204" pitchFamily="34" charset="0"/>
              </a:rPr>
              <a:t>6</a:t>
            </a:r>
            <a:r>
              <a:rPr lang="pt-BR" b="0" i="0" dirty="0">
                <a:solidFill>
                  <a:srgbClr val="000000"/>
                </a:solidFill>
                <a:effectLst/>
                <a:latin typeface="verdana" panose="020B0604030504040204" pitchFamily="34" charset="0"/>
              </a:rPr>
              <a:t> em óxido de urânio (U</a:t>
            </a:r>
            <a:r>
              <a:rPr lang="pt-BR" b="0" i="0" baseline="-25000" dirty="0">
                <a:solidFill>
                  <a:srgbClr val="000000"/>
                </a:solidFill>
                <a:effectLst/>
                <a:latin typeface="verdana" panose="020B0604030504040204" pitchFamily="34" charset="0"/>
              </a:rPr>
              <a:t>3</a:t>
            </a:r>
            <a:r>
              <a:rPr lang="pt-BR" b="0" i="0" dirty="0">
                <a:solidFill>
                  <a:srgbClr val="000000"/>
                </a:solidFill>
                <a:effectLst/>
                <a:latin typeface="verdana" panose="020B0604030504040204" pitchFamily="34" charset="0"/>
              </a:rPr>
              <a:t>O</a:t>
            </a:r>
            <a:r>
              <a:rPr lang="pt-BR" b="0" i="0" baseline="-25000" dirty="0">
                <a:solidFill>
                  <a:srgbClr val="000000"/>
                </a:solidFill>
                <a:effectLst/>
                <a:latin typeface="verdana" panose="020B0604030504040204" pitchFamily="34" charset="0"/>
              </a:rPr>
              <a:t>8</a:t>
            </a:r>
            <a:r>
              <a:rPr lang="pt-BR" b="0" i="0" dirty="0">
                <a:solidFill>
                  <a:srgbClr val="000000"/>
                </a:solidFill>
                <a:effectLst/>
                <a:latin typeface="verdana" panose="020B0604030504040204" pitchFamily="34" charset="0"/>
              </a:rPr>
              <a:t> ou UO</a:t>
            </a:r>
            <a:r>
              <a:rPr lang="pt-BR" b="0" i="0" baseline="-25000" dirty="0">
                <a:solidFill>
                  <a:srgbClr val="000000"/>
                </a:solidFill>
                <a:effectLst/>
                <a:latin typeface="verdana" panose="020B0604030504040204" pitchFamily="34" charset="0"/>
              </a:rPr>
              <a:t>2</a:t>
            </a:r>
            <a:r>
              <a:rPr lang="pt-BR" b="0" i="0" dirty="0">
                <a:solidFill>
                  <a:srgbClr val="000000"/>
                </a:solidFill>
                <a:effectLst/>
                <a:latin typeface="verdana" panose="020B0604030504040204" pitchFamily="34" charset="0"/>
              </a:rPr>
              <a:t>) ou metal de urânio, porque pode ser facilmente convertido em qualquer uma dessas formas. </a:t>
            </a:r>
          </a:p>
        </p:txBody>
      </p:sp>
      <p:pic>
        <p:nvPicPr>
          <p:cNvPr id="10" name="Picture 2" descr="Consulte a legenda abaixo para descrição da imagem">
            <a:extLst>
              <a:ext uri="{FF2B5EF4-FFF2-40B4-BE49-F238E27FC236}">
                <a16:creationId xmlns:a16="http://schemas.microsoft.com/office/drawing/2014/main" id="{556F0325-647D-498F-BF48-E735BA8B3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1160" y="1104756"/>
            <a:ext cx="4276746" cy="2667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1" name="Imagem 10" descr="ccn02_6.gif">
            <a:extLst>
              <a:ext uri="{FF2B5EF4-FFF2-40B4-BE49-F238E27FC236}">
                <a16:creationId xmlns:a16="http://schemas.microsoft.com/office/drawing/2014/main" id="{FD7D9F85-0A10-45C3-8EEE-CC0B77101AAD}"/>
              </a:ext>
            </a:extLst>
          </p:cNvPr>
          <p:cNvPicPr>
            <a:picLocks noChangeAspect="1"/>
          </p:cNvPicPr>
          <p:nvPr/>
        </p:nvPicPr>
        <p:blipFill rotWithShape="1">
          <a:blip r:embed="rId4" cstate="print"/>
          <a:srcRect t="8413" b="8463"/>
          <a:stretch/>
        </p:blipFill>
        <p:spPr>
          <a:xfrm>
            <a:off x="6818468" y="3592623"/>
            <a:ext cx="2481174" cy="2808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3070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1E7DA43-4677-44C6-831C-031B8EF0FCE4}"/>
              </a:ext>
            </a:extLst>
          </p:cNvPr>
          <p:cNvSpPr txBox="1">
            <a:spLocks/>
          </p:cNvSpPr>
          <p:nvPr/>
        </p:nvSpPr>
        <p:spPr>
          <a:xfrm>
            <a:off x="-3456719" y="344705"/>
            <a:ext cx="10688375" cy="753923"/>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b="1" dirty="0" err="1">
                <a:solidFill>
                  <a:srgbClr val="FF0000"/>
                </a:solidFill>
                <a:effectLst>
                  <a:outerShdw blurRad="50800" dist="50800" dir="5400000" algn="ctr" rotWithShape="0">
                    <a:schemeClr val="tx1"/>
                  </a:outerShdw>
                </a:effectLst>
                <a:latin typeface="+mn-lt"/>
              </a:rPr>
              <a:t>Urânio</a:t>
            </a:r>
            <a:r>
              <a:rPr lang="en-US" b="1" dirty="0">
                <a:solidFill>
                  <a:srgbClr val="FF0000"/>
                </a:solidFill>
                <a:effectLst>
                  <a:outerShdw blurRad="50800" dist="50800" dir="5400000" algn="ctr" rotWithShape="0">
                    <a:schemeClr val="tx1"/>
                  </a:outerShdw>
                </a:effectLst>
                <a:latin typeface="+mn-lt"/>
              </a:rPr>
              <a:t> e </a:t>
            </a:r>
            <a:r>
              <a:rPr lang="en-US" b="1" dirty="0" err="1">
                <a:solidFill>
                  <a:srgbClr val="FF0000"/>
                </a:solidFill>
                <a:effectLst>
                  <a:outerShdw blurRad="50800" dist="50800" dir="5400000" algn="ctr" rotWithShape="0">
                    <a:schemeClr val="tx1"/>
                  </a:outerShdw>
                </a:effectLst>
                <a:latin typeface="+mn-lt"/>
              </a:rPr>
              <a:t>seus</a:t>
            </a:r>
            <a:r>
              <a:rPr lang="en-US" b="1" dirty="0">
                <a:solidFill>
                  <a:srgbClr val="FF0000"/>
                </a:solidFill>
                <a:effectLst>
                  <a:outerShdw blurRad="50800" dist="50800" dir="5400000" algn="ctr" rotWithShape="0">
                    <a:schemeClr val="tx1"/>
                  </a:outerShdw>
                </a:effectLst>
                <a:latin typeface="+mn-lt"/>
              </a:rPr>
              <a:t> </a:t>
            </a:r>
            <a:r>
              <a:rPr lang="en-US" b="1" dirty="0" err="1">
                <a:solidFill>
                  <a:srgbClr val="FF0000"/>
                </a:solidFill>
                <a:effectLst>
                  <a:outerShdw blurRad="50800" dist="50800" dir="5400000" algn="ctr" rotWithShape="0">
                    <a:schemeClr val="tx1"/>
                  </a:outerShdw>
                </a:effectLst>
                <a:latin typeface="+mn-lt"/>
              </a:rPr>
              <a:t>compostos</a:t>
            </a:r>
            <a:endParaRPr lang="en-US" b="1" dirty="0">
              <a:solidFill>
                <a:srgbClr val="FF0000"/>
              </a:solidFill>
              <a:effectLst>
                <a:outerShdw blurRad="50800" dist="50800" dir="5400000" algn="ctr" rotWithShape="0">
                  <a:schemeClr val="tx1"/>
                </a:outerShdw>
              </a:effectLst>
              <a:latin typeface="+mn-lt"/>
            </a:endParaRPr>
          </a:p>
        </p:txBody>
      </p:sp>
      <p:sp>
        <p:nvSpPr>
          <p:cNvPr id="2" name="Retângulo 1">
            <a:extLst>
              <a:ext uri="{FF2B5EF4-FFF2-40B4-BE49-F238E27FC236}">
                <a16:creationId xmlns:a16="http://schemas.microsoft.com/office/drawing/2014/main" id="{1303DFFB-F6C3-4121-B176-8920C36C2CC7}"/>
              </a:ext>
            </a:extLst>
          </p:cNvPr>
          <p:cNvSpPr/>
          <p:nvPr/>
        </p:nvSpPr>
        <p:spPr>
          <a:xfrm>
            <a:off x="727857" y="1594501"/>
            <a:ext cx="6096000" cy="3970318"/>
          </a:xfrm>
          <a:prstGeom prst="rect">
            <a:avLst/>
          </a:prstGeom>
        </p:spPr>
        <p:txBody>
          <a:bodyPr>
            <a:spAutoFit/>
          </a:bodyPr>
          <a:lstStyle/>
          <a:p>
            <a:r>
              <a:rPr lang="pt-BR" b="1" i="0" dirty="0">
                <a:solidFill>
                  <a:srgbClr val="000066"/>
                </a:solidFill>
                <a:effectLst/>
                <a:latin typeface="verdana" panose="020B0604030504040204" pitchFamily="34" charset="0"/>
              </a:rPr>
              <a:t>Metal de urânio</a:t>
            </a:r>
          </a:p>
          <a:p>
            <a:r>
              <a:rPr lang="pt-BR" b="0" i="0" dirty="0">
                <a:solidFill>
                  <a:srgbClr val="000000"/>
                </a:solidFill>
                <a:effectLst/>
                <a:latin typeface="verdana" panose="020B0604030504040204" pitchFamily="34" charset="0"/>
              </a:rPr>
              <a:t>O metal de urânio é pesado, branco prateado, maleável, dúctil e mais macio que o aço. É um dos materiais mais densos conhecidos (19g/cm</a:t>
            </a:r>
            <a:r>
              <a:rPr lang="pt-BR" b="0" i="0" baseline="30000" dirty="0">
                <a:solidFill>
                  <a:srgbClr val="000000"/>
                </a:solidFill>
                <a:effectLst/>
                <a:latin typeface="verdana" panose="020B0604030504040204" pitchFamily="34" charset="0"/>
              </a:rPr>
              <a:t>3</a:t>
            </a:r>
            <a:r>
              <a:rPr lang="pt-BR" b="0" i="0" dirty="0">
                <a:solidFill>
                  <a:srgbClr val="000000"/>
                </a:solidFill>
                <a:effectLst/>
                <a:latin typeface="verdana" panose="020B0604030504040204" pitchFamily="34" charset="0"/>
              </a:rPr>
              <a:t>), sendo 1,6 vezes mais denso que o chumbo. O metal de urânio não é tão estável quanto o U</a:t>
            </a:r>
            <a:r>
              <a:rPr lang="pt-BR" b="0" i="0" baseline="-25000" dirty="0">
                <a:solidFill>
                  <a:srgbClr val="000000"/>
                </a:solidFill>
                <a:effectLst/>
                <a:latin typeface="verdana" panose="020B0604030504040204" pitchFamily="34" charset="0"/>
              </a:rPr>
              <a:t>3</a:t>
            </a:r>
            <a:r>
              <a:rPr lang="pt-BR" b="0" i="0" dirty="0">
                <a:solidFill>
                  <a:srgbClr val="000000"/>
                </a:solidFill>
                <a:effectLst/>
                <a:latin typeface="verdana" panose="020B0604030504040204" pitchFamily="34" charset="0"/>
              </a:rPr>
              <a:t>O</a:t>
            </a:r>
            <a:r>
              <a:rPr lang="pt-BR" b="0" i="0" baseline="-25000" dirty="0">
                <a:solidFill>
                  <a:srgbClr val="000000"/>
                </a:solidFill>
                <a:effectLst/>
                <a:latin typeface="verdana" panose="020B0604030504040204" pitchFamily="34" charset="0"/>
              </a:rPr>
              <a:t>8</a:t>
            </a:r>
            <a:r>
              <a:rPr lang="pt-BR" b="0" i="0" dirty="0">
                <a:solidFill>
                  <a:srgbClr val="000000"/>
                </a:solidFill>
                <a:effectLst/>
                <a:latin typeface="verdana" panose="020B0604030504040204" pitchFamily="34" charset="0"/>
              </a:rPr>
              <a:t> ou o UO</a:t>
            </a:r>
            <a:r>
              <a:rPr lang="pt-BR" b="0" i="0" baseline="-25000" dirty="0">
                <a:solidFill>
                  <a:srgbClr val="000000"/>
                </a:solidFill>
                <a:effectLst/>
                <a:latin typeface="verdana" panose="020B0604030504040204" pitchFamily="34" charset="0"/>
              </a:rPr>
              <a:t>2</a:t>
            </a:r>
            <a:r>
              <a:rPr lang="pt-BR" b="0" i="0" dirty="0">
                <a:solidFill>
                  <a:srgbClr val="000000"/>
                </a:solidFill>
                <a:effectLst/>
                <a:latin typeface="verdana" panose="020B0604030504040204" pitchFamily="34" charset="0"/>
              </a:rPr>
              <a:t> porque está sujeito à oxidação da superfície. Mancha-se no ar, com o filme de óxido impedindo maior oxidação de metais maciços à temperatura ambiente. A água ataca o metal de urânio lentamente à temperatura ambiente e rapidamente a temperaturas mais altas. O pó ou chips de urânio metálico inflamam-se espontaneamente no ar à temperatura ambiente.</a:t>
            </a:r>
          </a:p>
        </p:txBody>
      </p:sp>
      <p:pic>
        <p:nvPicPr>
          <p:cNvPr id="14338" name="Picture 2" descr="Uranio 235 : a maior meia vida. Na... - Para gostar da Química ...">
            <a:extLst>
              <a:ext uri="{FF2B5EF4-FFF2-40B4-BE49-F238E27FC236}">
                <a16:creationId xmlns:a16="http://schemas.microsoft.com/office/drawing/2014/main" id="{BBE8E0DF-8402-485A-8901-2D56550BE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217" y="1294905"/>
            <a:ext cx="3255118" cy="4268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72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F0F55F1-805C-4FC7-B6C1-A2D1B1136FD0}"/>
              </a:ext>
            </a:extLst>
          </p:cNvPr>
          <p:cNvSpPr txBox="1"/>
          <p:nvPr/>
        </p:nvSpPr>
        <p:spPr>
          <a:xfrm>
            <a:off x="6283531" y="411051"/>
            <a:ext cx="1219199" cy="369332"/>
          </a:xfrm>
          <a:prstGeom prst="rect">
            <a:avLst/>
          </a:prstGeom>
          <a:noFill/>
        </p:spPr>
        <p:txBody>
          <a:bodyPr wrap="square" rtlCol="0">
            <a:spAutoFit/>
          </a:bodyPr>
          <a:lstStyle/>
          <a:p>
            <a:r>
              <a:rPr lang="pt-BR" dirty="0"/>
              <a:t>Minerais</a:t>
            </a:r>
          </a:p>
        </p:txBody>
      </p:sp>
      <p:cxnSp>
        <p:nvCxnSpPr>
          <p:cNvPr id="6" name="Conector de Seta Reta 5">
            <a:extLst>
              <a:ext uri="{FF2B5EF4-FFF2-40B4-BE49-F238E27FC236}">
                <a16:creationId xmlns:a16="http://schemas.microsoft.com/office/drawing/2014/main" id="{C8C52337-1711-4794-A5F0-398E02686265}"/>
              </a:ext>
            </a:extLst>
          </p:cNvPr>
          <p:cNvCxnSpPr>
            <a:cxnSpLocks/>
          </p:cNvCxnSpPr>
          <p:nvPr/>
        </p:nvCxnSpPr>
        <p:spPr>
          <a:xfrm>
            <a:off x="7491127" y="60368"/>
            <a:ext cx="0" cy="1110753"/>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1" name="CaixaDeTexto 10">
            <a:extLst>
              <a:ext uri="{FF2B5EF4-FFF2-40B4-BE49-F238E27FC236}">
                <a16:creationId xmlns:a16="http://schemas.microsoft.com/office/drawing/2014/main" id="{974C6243-AA93-4E12-8306-0CD141FFFC38}"/>
              </a:ext>
            </a:extLst>
          </p:cNvPr>
          <p:cNvSpPr txBox="1"/>
          <p:nvPr/>
        </p:nvSpPr>
        <p:spPr>
          <a:xfrm>
            <a:off x="7502730" y="145456"/>
            <a:ext cx="2336797" cy="923330"/>
          </a:xfrm>
          <a:prstGeom prst="rect">
            <a:avLst/>
          </a:prstGeom>
          <a:noFill/>
        </p:spPr>
        <p:txBody>
          <a:bodyPr wrap="square" rtlCol="0">
            <a:spAutoFit/>
          </a:bodyPr>
          <a:lstStyle/>
          <a:p>
            <a:pPr marL="285750" indent="-285750">
              <a:buFont typeface="Arial" panose="020B0604020202020204" pitchFamily="34" charset="0"/>
              <a:buChar char="•"/>
            </a:pPr>
            <a:r>
              <a:rPr lang="pt-BR" dirty="0"/>
              <a:t>Monazita</a:t>
            </a:r>
          </a:p>
          <a:p>
            <a:pPr marL="285750" indent="-285750">
              <a:buFont typeface="Arial" panose="020B0604020202020204" pitchFamily="34" charset="0"/>
              <a:buChar char="•"/>
            </a:pPr>
            <a:r>
              <a:rPr lang="pt-BR" dirty="0"/>
              <a:t>Poços de Caldas</a:t>
            </a:r>
          </a:p>
          <a:p>
            <a:pPr marL="285750" indent="-285750">
              <a:buFont typeface="Arial" panose="020B0604020202020204" pitchFamily="34" charset="0"/>
              <a:buChar char="•"/>
            </a:pPr>
            <a:r>
              <a:rPr lang="pt-BR" dirty="0"/>
              <a:t>Rochas fosfatadas</a:t>
            </a:r>
          </a:p>
        </p:txBody>
      </p:sp>
      <p:sp>
        <p:nvSpPr>
          <p:cNvPr id="12" name="CaixaDeTexto 11">
            <a:extLst>
              <a:ext uri="{FF2B5EF4-FFF2-40B4-BE49-F238E27FC236}">
                <a16:creationId xmlns:a16="http://schemas.microsoft.com/office/drawing/2014/main" id="{09189958-B2A1-4120-B111-DAA2D0161990}"/>
              </a:ext>
            </a:extLst>
          </p:cNvPr>
          <p:cNvSpPr txBox="1"/>
          <p:nvPr/>
        </p:nvSpPr>
        <p:spPr>
          <a:xfrm>
            <a:off x="6936673" y="1144962"/>
            <a:ext cx="1219199" cy="369332"/>
          </a:xfrm>
          <a:prstGeom prst="rect">
            <a:avLst/>
          </a:prstGeom>
          <a:noFill/>
        </p:spPr>
        <p:txBody>
          <a:bodyPr wrap="square" rtlCol="0">
            <a:spAutoFit/>
          </a:bodyPr>
          <a:lstStyle/>
          <a:p>
            <a:r>
              <a:rPr lang="pt-BR" dirty="0"/>
              <a:t>Lixiviação</a:t>
            </a:r>
          </a:p>
        </p:txBody>
      </p:sp>
      <p:sp>
        <p:nvSpPr>
          <p:cNvPr id="13" name="CaixaDeTexto 12">
            <a:extLst>
              <a:ext uri="{FF2B5EF4-FFF2-40B4-BE49-F238E27FC236}">
                <a16:creationId xmlns:a16="http://schemas.microsoft.com/office/drawing/2014/main" id="{E0328463-625A-45A7-A7E3-D5097B8B7555}"/>
              </a:ext>
            </a:extLst>
          </p:cNvPr>
          <p:cNvSpPr txBox="1"/>
          <p:nvPr/>
        </p:nvSpPr>
        <p:spPr>
          <a:xfrm>
            <a:off x="6675415" y="1377514"/>
            <a:ext cx="1741716" cy="646331"/>
          </a:xfrm>
          <a:prstGeom prst="rect">
            <a:avLst/>
          </a:prstGeom>
          <a:noFill/>
        </p:spPr>
        <p:txBody>
          <a:bodyPr wrap="square" rtlCol="0">
            <a:spAutoFit/>
          </a:bodyPr>
          <a:lstStyle/>
          <a:p>
            <a:pPr algn="ctr"/>
            <a:r>
              <a:rPr lang="pt-BR" dirty="0"/>
              <a:t>“Concentração”</a:t>
            </a:r>
          </a:p>
          <a:p>
            <a:pPr algn="ctr"/>
            <a:r>
              <a:rPr lang="pt-BR" dirty="0" err="1"/>
              <a:t>Yellow</a:t>
            </a:r>
            <a:r>
              <a:rPr lang="pt-BR" dirty="0"/>
              <a:t> </a:t>
            </a:r>
            <a:r>
              <a:rPr lang="pt-BR" dirty="0" err="1"/>
              <a:t>cake</a:t>
            </a:r>
            <a:endParaRPr lang="pt-BR" dirty="0"/>
          </a:p>
        </p:txBody>
      </p:sp>
      <p:sp>
        <p:nvSpPr>
          <p:cNvPr id="14" name="CaixaDeTexto 13">
            <a:extLst>
              <a:ext uri="{FF2B5EF4-FFF2-40B4-BE49-F238E27FC236}">
                <a16:creationId xmlns:a16="http://schemas.microsoft.com/office/drawing/2014/main" id="{D6A5269B-2417-4303-981A-C2938968BDB7}"/>
              </a:ext>
            </a:extLst>
          </p:cNvPr>
          <p:cNvSpPr txBox="1"/>
          <p:nvPr/>
        </p:nvSpPr>
        <p:spPr>
          <a:xfrm>
            <a:off x="8714672" y="1171121"/>
            <a:ext cx="2336797" cy="646331"/>
          </a:xfrm>
          <a:prstGeom prst="rect">
            <a:avLst/>
          </a:prstGeom>
          <a:noFill/>
        </p:spPr>
        <p:txBody>
          <a:bodyPr wrap="square" rtlCol="0">
            <a:spAutoFit/>
          </a:bodyPr>
          <a:lstStyle/>
          <a:p>
            <a:pPr marL="285750" indent="-285750">
              <a:buFont typeface="Arial" panose="020B0604020202020204" pitchFamily="34" charset="0"/>
              <a:buChar char="•"/>
            </a:pPr>
            <a:r>
              <a:rPr lang="pt-BR" dirty="0"/>
              <a:t>Na</a:t>
            </a:r>
            <a:r>
              <a:rPr lang="pt-BR" sz="1400" dirty="0"/>
              <a:t>2</a:t>
            </a:r>
            <a:r>
              <a:rPr lang="pt-BR" dirty="0"/>
              <a:t>U</a:t>
            </a:r>
            <a:r>
              <a:rPr lang="pt-BR" sz="1400" dirty="0"/>
              <a:t>2</a:t>
            </a:r>
            <a:r>
              <a:rPr lang="pt-BR" dirty="0"/>
              <a:t>O</a:t>
            </a:r>
            <a:r>
              <a:rPr lang="pt-BR" sz="1400" dirty="0"/>
              <a:t>7        </a:t>
            </a:r>
            <a:r>
              <a:rPr lang="pt-BR" dirty="0"/>
              <a:t>DUS</a:t>
            </a:r>
          </a:p>
          <a:p>
            <a:pPr marL="285750" indent="-285750">
              <a:buFont typeface="Arial" panose="020B0604020202020204" pitchFamily="34" charset="0"/>
              <a:buChar char="•"/>
            </a:pPr>
            <a:r>
              <a:rPr lang="pt-BR" dirty="0"/>
              <a:t>(</a:t>
            </a:r>
            <a:r>
              <a:rPr lang="pt-BR" sz="1600" dirty="0"/>
              <a:t>NH4)2U2</a:t>
            </a:r>
            <a:r>
              <a:rPr lang="pt-BR" dirty="0"/>
              <a:t>O</a:t>
            </a:r>
            <a:r>
              <a:rPr lang="pt-BR" sz="1600" dirty="0"/>
              <a:t>7  </a:t>
            </a:r>
            <a:r>
              <a:rPr lang="pt-BR" dirty="0"/>
              <a:t>DUA</a:t>
            </a:r>
          </a:p>
        </p:txBody>
      </p:sp>
      <p:sp>
        <p:nvSpPr>
          <p:cNvPr id="8" name="Colchete Esquerdo 7">
            <a:extLst>
              <a:ext uri="{FF2B5EF4-FFF2-40B4-BE49-F238E27FC236}">
                <a16:creationId xmlns:a16="http://schemas.microsoft.com/office/drawing/2014/main" id="{D1E95673-2EE3-4656-87DB-195A52D55E9F}"/>
              </a:ext>
            </a:extLst>
          </p:cNvPr>
          <p:cNvSpPr/>
          <p:nvPr/>
        </p:nvSpPr>
        <p:spPr>
          <a:xfrm>
            <a:off x="8678389" y="1069257"/>
            <a:ext cx="145143" cy="954588"/>
          </a:xfrm>
          <a:prstGeom prst="lef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6" name="Conector de Seta Reta 15">
            <a:extLst>
              <a:ext uri="{FF2B5EF4-FFF2-40B4-BE49-F238E27FC236}">
                <a16:creationId xmlns:a16="http://schemas.microsoft.com/office/drawing/2014/main" id="{0E95A61F-06D7-434E-A400-C6DB806B4DFB}"/>
              </a:ext>
            </a:extLst>
          </p:cNvPr>
          <p:cNvCxnSpPr>
            <a:cxnSpLocks/>
          </p:cNvCxnSpPr>
          <p:nvPr/>
        </p:nvCxnSpPr>
        <p:spPr>
          <a:xfrm>
            <a:off x="7386618" y="2023845"/>
            <a:ext cx="0" cy="3960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7" name="Retângulo 16">
            <a:extLst>
              <a:ext uri="{FF2B5EF4-FFF2-40B4-BE49-F238E27FC236}">
                <a16:creationId xmlns:a16="http://schemas.microsoft.com/office/drawing/2014/main" id="{D9F8135B-8CAE-4634-9A63-D6B0E0016D65}"/>
              </a:ext>
            </a:extLst>
          </p:cNvPr>
          <p:cNvSpPr/>
          <p:nvPr/>
        </p:nvSpPr>
        <p:spPr>
          <a:xfrm>
            <a:off x="5543266" y="3036263"/>
            <a:ext cx="1375698" cy="369332"/>
          </a:xfrm>
          <a:prstGeom prst="rect">
            <a:avLst/>
          </a:prstGeom>
        </p:spPr>
        <p:txBody>
          <a:bodyPr wrap="none">
            <a:spAutoFit/>
          </a:bodyPr>
          <a:lstStyle/>
          <a:p>
            <a:r>
              <a:rPr lang="pt-BR" dirty="0"/>
              <a:t>(NH</a:t>
            </a:r>
            <a:r>
              <a:rPr lang="pt-BR" sz="1400" dirty="0"/>
              <a:t>4</a:t>
            </a:r>
            <a:r>
              <a:rPr lang="pt-BR" dirty="0"/>
              <a:t>)</a:t>
            </a:r>
            <a:r>
              <a:rPr lang="pt-BR" sz="1400" dirty="0"/>
              <a:t>2</a:t>
            </a:r>
            <a:r>
              <a:rPr lang="pt-BR" dirty="0"/>
              <a:t>U</a:t>
            </a:r>
            <a:r>
              <a:rPr lang="pt-BR" sz="1400" dirty="0"/>
              <a:t>2</a:t>
            </a:r>
            <a:r>
              <a:rPr lang="pt-BR" dirty="0"/>
              <a:t>O</a:t>
            </a:r>
            <a:r>
              <a:rPr lang="pt-BR" sz="1400" dirty="0"/>
              <a:t>7</a:t>
            </a:r>
            <a:r>
              <a:rPr lang="pt-BR" dirty="0"/>
              <a:t> </a:t>
            </a:r>
          </a:p>
        </p:txBody>
      </p:sp>
      <p:sp>
        <p:nvSpPr>
          <p:cNvPr id="18" name="CaixaDeTexto 17">
            <a:extLst>
              <a:ext uri="{FF2B5EF4-FFF2-40B4-BE49-F238E27FC236}">
                <a16:creationId xmlns:a16="http://schemas.microsoft.com/office/drawing/2014/main" id="{A80843C7-3ED6-4C35-A40D-2305C6F9163F}"/>
              </a:ext>
            </a:extLst>
          </p:cNvPr>
          <p:cNvSpPr txBox="1"/>
          <p:nvPr/>
        </p:nvSpPr>
        <p:spPr>
          <a:xfrm>
            <a:off x="6709633" y="2349702"/>
            <a:ext cx="1861407" cy="369332"/>
          </a:xfrm>
          <a:prstGeom prst="rect">
            <a:avLst/>
          </a:prstGeom>
          <a:noFill/>
        </p:spPr>
        <p:txBody>
          <a:bodyPr wrap="none" rtlCol="0">
            <a:spAutoFit/>
          </a:bodyPr>
          <a:lstStyle/>
          <a:p>
            <a:r>
              <a:rPr lang="pt-BR" dirty="0"/>
              <a:t>UO</a:t>
            </a:r>
            <a:r>
              <a:rPr lang="pt-BR" sz="1600" dirty="0"/>
              <a:t>2</a:t>
            </a:r>
            <a:r>
              <a:rPr lang="pt-BR" dirty="0"/>
              <a:t>(NO</a:t>
            </a:r>
            <a:r>
              <a:rPr lang="pt-BR" sz="1600" dirty="0"/>
              <a:t>3</a:t>
            </a:r>
            <a:r>
              <a:rPr lang="pt-BR" dirty="0"/>
              <a:t>)</a:t>
            </a:r>
            <a:r>
              <a:rPr lang="pt-BR" sz="1600" dirty="0"/>
              <a:t>2</a:t>
            </a:r>
            <a:r>
              <a:rPr lang="pt-BR" dirty="0"/>
              <a:t> 6H</a:t>
            </a:r>
            <a:r>
              <a:rPr lang="pt-BR" sz="1600" dirty="0"/>
              <a:t>2</a:t>
            </a:r>
            <a:r>
              <a:rPr lang="pt-BR" dirty="0"/>
              <a:t>O</a:t>
            </a:r>
          </a:p>
        </p:txBody>
      </p:sp>
      <p:sp>
        <p:nvSpPr>
          <p:cNvPr id="21" name="CaixaDeTexto 20">
            <a:extLst>
              <a:ext uri="{FF2B5EF4-FFF2-40B4-BE49-F238E27FC236}">
                <a16:creationId xmlns:a16="http://schemas.microsoft.com/office/drawing/2014/main" id="{58D4F2D7-CC45-4E6A-A042-3FDE6E1A7E9B}"/>
              </a:ext>
            </a:extLst>
          </p:cNvPr>
          <p:cNvSpPr txBox="1"/>
          <p:nvPr/>
        </p:nvSpPr>
        <p:spPr>
          <a:xfrm>
            <a:off x="7201199" y="3030683"/>
            <a:ext cx="588623" cy="369332"/>
          </a:xfrm>
          <a:prstGeom prst="rect">
            <a:avLst/>
          </a:prstGeom>
          <a:noFill/>
        </p:spPr>
        <p:txBody>
          <a:bodyPr wrap="none" rtlCol="0">
            <a:spAutoFit/>
          </a:bodyPr>
          <a:lstStyle/>
          <a:p>
            <a:r>
              <a:rPr lang="pt-BR" dirty="0"/>
              <a:t>UO</a:t>
            </a:r>
            <a:r>
              <a:rPr lang="pt-BR" sz="1600" dirty="0"/>
              <a:t>3</a:t>
            </a:r>
            <a:endParaRPr lang="pt-BR" dirty="0"/>
          </a:p>
        </p:txBody>
      </p:sp>
      <p:sp>
        <p:nvSpPr>
          <p:cNvPr id="22" name="CaixaDeTexto 21">
            <a:extLst>
              <a:ext uri="{FF2B5EF4-FFF2-40B4-BE49-F238E27FC236}">
                <a16:creationId xmlns:a16="http://schemas.microsoft.com/office/drawing/2014/main" id="{21FACE17-10A8-4833-BEDD-63E4123EC1B1}"/>
              </a:ext>
            </a:extLst>
          </p:cNvPr>
          <p:cNvSpPr txBox="1"/>
          <p:nvPr/>
        </p:nvSpPr>
        <p:spPr>
          <a:xfrm>
            <a:off x="8180257" y="3036263"/>
            <a:ext cx="679994" cy="369332"/>
          </a:xfrm>
          <a:prstGeom prst="rect">
            <a:avLst/>
          </a:prstGeom>
          <a:noFill/>
        </p:spPr>
        <p:txBody>
          <a:bodyPr wrap="none" rtlCol="0">
            <a:spAutoFit/>
          </a:bodyPr>
          <a:lstStyle/>
          <a:p>
            <a:r>
              <a:rPr lang="pt-BR" dirty="0"/>
              <a:t>U</a:t>
            </a:r>
            <a:r>
              <a:rPr lang="pt-BR" sz="1400" dirty="0"/>
              <a:t>3</a:t>
            </a:r>
            <a:r>
              <a:rPr lang="pt-BR" dirty="0"/>
              <a:t>O</a:t>
            </a:r>
            <a:r>
              <a:rPr lang="pt-BR" sz="1600" dirty="0"/>
              <a:t>8</a:t>
            </a:r>
            <a:endParaRPr lang="pt-BR" dirty="0"/>
          </a:p>
        </p:txBody>
      </p:sp>
      <p:sp>
        <p:nvSpPr>
          <p:cNvPr id="24" name="CaixaDeTexto 23">
            <a:extLst>
              <a:ext uri="{FF2B5EF4-FFF2-40B4-BE49-F238E27FC236}">
                <a16:creationId xmlns:a16="http://schemas.microsoft.com/office/drawing/2014/main" id="{96BEADF3-3AB2-49E4-A731-75BCAF3BF7ED}"/>
              </a:ext>
            </a:extLst>
          </p:cNvPr>
          <p:cNvSpPr txBox="1"/>
          <p:nvPr/>
        </p:nvSpPr>
        <p:spPr>
          <a:xfrm>
            <a:off x="9187554" y="3018007"/>
            <a:ext cx="1112805" cy="369332"/>
          </a:xfrm>
          <a:prstGeom prst="rect">
            <a:avLst/>
          </a:prstGeom>
          <a:noFill/>
        </p:spPr>
        <p:txBody>
          <a:bodyPr wrap="none" rtlCol="0">
            <a:spAutoFit/>
          </a:bodyPr>
          <a:lstStyle/>
          <a:p>
            <a:r>
              <a:rPr lang="pt-BR" dirty="0"/>
              <a:t>UO</a:t>
            </a:r>
            <a:r>
              <a:rPr lang="pt-BR" sz="1600" dirty="0"/>
              <a:t>4.2H2O</a:t>
            </a:r>
            <a:endParaRPr lang="pt-BR" dirty="0"/>
          </a:p>
        </p:txBody>
      </p:sp>
      <p:cxnSp>
        <p:nvCxnSpPr>
          <p:cNvPr id="25" name="Conector de Seta Reta 24">
            <a:extLst>
              <a:ext uri="{FF2B5EF4-FFF2-40B4-BE49-F238E27FC236}">
                <a16:creationId xmlns:a16="http://schemas.microsoft.com/office/drawing/2014/main" id="{ADE648D7-825D-400C-90BF-336DB6B206B7}"/>
              </a:ext>
            </a:extLst>
          </p:cNvPr>
          <p:cNvCxnSpPr>
            <a:cxnSpLocks/>
          </p:cNvCxnSpPr>
          <p:nvPr/>
        </p:nvCxnSpPr>
        <p:spPr>
          <a:xfrm rot="16200000">
            <a:off x="7004296" y="2943131"/>
            <a:ext cx="0" cy="4320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6" name="Conector de Seta Reta 25">
            <a:extLst>
              <a:ext uri="{FF2B5EF4-FFF2-40B4-BE49-F238E27FC236}">
                <a16:creationId xmlns:a16="http://schemas.microsoft.com/office/drawing/2014/main" id="{90860FAC-71F1-4812-AEFF-347540DACE89}"/>
              </a:ext>
            </a:extLst>
          </p:cNvPr>
          <p:cNvCxnSpPr>
            <a:cxnSpLocks/>
          </p:cNvCxnSpPr>
          <p:nvPr/>
        </p:nvCxnSpPr>
        <p:spPr>
          <a:xfrm rot="16200000">
            <a:off x="8005822" y="2999349"/>
            <a:ext cx="0" cy="4320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7" name="Conector de Seta Reta 26">
            <a:extLst>
              <a:ext uri="{FF2B5EF4-FFF2-40B4-BE49-F238E27FC236}">
                <a16:creationId xmlns:a16="http://schemas.microsoft.com/office/drawing/2014/main" id="{CC221F7D-2636-4CC0-891F-ABC2B84AC79B}"/>
              </a:ext>
            </a:extLst>
          </p:cNvPr>
          <p:cNvCxnSpPr>
            <a:cxnSpLocks/>
          </p:cNvCxnSpPr>
          <p:nvPr/>
        </p:nvCxnSpPr>
        <p:spPr>
          <a:xfrm rot="16200000">
            <a:off x="9009022" y="2999349"/>
            <a:ext cx="0" cy="432000"/>
          </a:xfrm>
          <a:prstGeom prst="straightConnector1">
            <a:avLst/>
          </a:prstGeom>
          <a:ln w="38100">
            <a:solidFill>
              <a:srgbClr val="FF0000"/>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8" name="Conector de Seta Reta 27">
            <a:extLst>
              <a:ext uri="{FF2B5EF4-FFF2-40B4-BE49-F238E27FC236}">
                <a16:creationId xmlns:a16="http://schemas.microsoft.com/office/drawing/2014/main" id="{2FB4F6A5-C8F3-4EF4-99B2-0A1312871D8E}"/>
              </a:ext>
            </a:extLst>
          </p:cNvPr>
          <p:cNvCxnSpPr>
            <a:cxnSpLocks/>
          </p:cNvCxnSpPr>
          <p:nvPr/>
        </p:nvCxnSpPr>
        <p:spPr>
          <a:xfrm flipH="1">
            <a:off x="6070533" y="2719033"/>
            <a:ext cx="848431" cy="298634"/>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0" name="Conector de Seta Reta 29">
            <a:extLst>
              <a:ext uri="{FF2B5EF4-FFF2-40B4-BE49-F238E27FC236}">
                <a16:creationId xmlns:a16="http://schemas.microsoft.com/office/drawing/2014/main" id="{E396B6FF-C1FD-429C-9150-83B2B10AE23E}"/>
              </a:ext>
            </a:extLst>
          </p:cNvPr>
          <p:cNvCxnSpPr>
            <a:cxnSpLocks/>
          </p:cNvCxnSpPr>
          <p:nvPr/>
        </p:nvCxnSpPr>
        <p:spPr>
          <a:xfrm>
            <a:off x="7495510" y="2652350"/>
            <a:ext cx="0" cy="4320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2" name="Conector de Seta Reta 31">
            <a:extLst>
              <a:ext uri="{FF2B5EF4-FFF2-40B4-BE49-F238E27FC236}">
                <a16:creationId xmlns:a16="http://schemas.microsoft.com/office/drawing/2014/main" id="{0EAD0977-E859-4C61-A1F6-E894D28B53C5}"/>
              </a:ext>
            </a:extLst>
          </p:cNvPr>
          <p:cNvCxnSpPr>
            <a:cxnSpLocks/>
          </p:cNvCxnSpPr>
          <p:nvPr/>
        </p:nvCxnSpPr>
        <p:spPr>
          <a:xfrm>
            <a:off x="8295966" y="2708192"/>
            <a:ext cx="1075338" cy="338687"/>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5" name="CaixaDeTexto 34">
            <a:extLst>
              <a:ext uri="{FF2B5EF4-FFF2-40B4-BE49-F238E27FC236}">
                <a16:creationId xmlns:a16="http://schemas.microsoft.com/office/drawing/2014/main" id="{39CF21EB-DA2C-42F5-AF67-D163FDE16F0D}"/>
              </a:ext>
            </a:extLst>
          </p:cNvPr>
          <p:cNvSpPr txBox="1"/>
          <p:nvPr/>
        </p:nvSpPr>
        <p:spPr>
          <a:xfrm>
            <a:off x="7227317" y="3711665"/>
            <a:ext cx="588623" cy="369332"/>
          </a:xfrm>
          <a:prstGeom prst="rect">
            <a:avLst/>
          </a:prstGeom>
          <a:noFill/>
        </p:spPr>
        <p:txBody>
          <a:bodyPr wrap="none" rtlCol="0">
            <a:spAutoFit/>
          </a:bodyPr>
          <a:lstStyle/>
          <a:p>
            <a:r>
              <a:rPr lang="pt-BR" dirty="0"/>
              <a:t>UO</a:t>
            </a:r>
            <a:r>
              <a:rPr lang="pt-BR" sz="1600" dirty="0"/>
              <a:t>2</a:t>
            </a:r>
            <a:endParaRPr lang="pt-BR" dirty="0"/>
          </a:p>
        </p:txBody>
      </p:sp>
      <p:cxnSp>
        <p:nvCxnSpPr>
          <p:cNvPr id="36" name="Conector de Seta Reta 35">
            <a:extLst>
              <a:ext uri="{FF2B5EF4-FFF2-40B4-BE49-F238E27FC236}">
                <a16:creationId xmlns:a16="http://schemas.microsoft.com/office/drawing/2014/main" id="{7E427389-B3B0-4ACC-9571-0590CF889256}"/>
              </a:ext>
            </a:extLst>
          </p:cNvPr>
          <p:cNvCxnSpPr>
            <a:cxnSpLocks/>
          </p:cNvCxnSpPr>
          <p:nvPr/>
        </p:nvCxnSpPr>
        <p:spPr>
          <a:xfrm>
            <a:off x="7606118" y="2023845"/>
            <a:ext cx="0" cy="3960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7" name="Conector de Seta Reta 36">
            <a:extLst>
              <a:ext uri="{FF2B5EF4-FFF2-40B4-BE49-F238E27FC236}">
                <a16:creationId xmlns:a16="http://schemas.microsoft.com/office/drawing/2014/main" id="{799C853E-0988-491E-AD07-874B08682F22}"/>
              </a:ext>
            </a:extLst>
          </p:cNvPr>
          <p:cNvCxnSpPr>
            <a:cxnSpLocks/>
          </p:cNvCxnSpPr>
          <p:nvPr/>
        </p:nvCxnSpPr>
        <p:spPr>
          <a:xfrm>
            <a:off x="7521628" y="3325550"/>
            <a:ext cx="0" cy="4320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8" name="Conector de Seta Reta 37">
            <a:extLst>
              <a:ext uri="{FF2B5EF4-FFF2-40B4-BE49-F238E27FC236}">
                <a16:creationId xmlns:a16="http://schemas.microsoft.com/office/drawing/2014/main" id="{04BA1645-BB6D-402F-884B-850EE9B84FCA}"/>
              </a:ext>
            </a:extLst>
          </p:cNvPr>
          <p:cNvCxnSpPr>
            <a:cxnSpLocks/>
          </p:cNvCxnSpPr>
          <p:nvPr/>
        </p:nvCxnSpPr>
        <p:spPr>
          <a:xfrm flipH="1">
            <a:off x="7875785" y="3499401"/>
            <a:ext cx="644469" cy="409058"/>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9" name="Conector de Seta Reta 38">
            <a:extLst>
              <a:ext uri="{FF2B5EF4-FFF2-40B4-BE49-F238E27FC236}">
                <a16:creationId xmlns:a16="http://schemas.microsoft.com/office/drawing/2014/main" id="{BB3B60C8-1EA5-4F6C-91DB-60A798F62714}"/>
              </a:ext>
            </a:extLst>
          </p:cNvPr>
          <p:cNvCxnSpPr>
            <a:cxnSpLocks/>
          </p:cNvCxnSpPr>
          <p:nvPr/>
        </p:nvCxnSpPr>
        <p:spPr>
          <a:xfrm>
            <a:off x="7546273" y="4915568"/>
            <a:ext cx="0" cy="4320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40" name="Conector de Seta Reta 39">
            <a:extLst>
              <a:ext uri="{FF2B5EF4-FFF2-40B4-BE49-F238E27FC236}">
                <a16:creationId xmlns:a16="http://schemas.microsoft.com/office/drawing/2014/main" id="{92AB9640-A7B8-4E5D-8775-78EE39B1E3D9}"/>
              </a:ext>
            </a:extLst>
          </p:cNvPr>
          <p:cNvCxnSpPr>
            <a:cxnSpLocks/>
          </p:cNvCxnSpPr>
          <p:nvPr/>
        </p:nvCxnSpPr>
        <p:spPr>
          <a:xfrm>
            <a:off x="7521628" y="4080997"/>
            <a:ext cx="0" cy="4320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1" name="CaixaDeTexto 40">
            <a:extLst>
              <a:ext uri="{FF2B5EF4-FFF2-40B4-BE49-F238E27FC236}">
                <a16:creationId xmlns:a16="http://schemas.microsoft.com/office/drawing/2014/main" id="{F9C8507D-68A4-4CD9-B7A5-B2545174501A}"/>
              </a:ext>
            </a:extLst>
          </p:cNvPr>
          <p:cNvSpPr txBox="1"/>
          <p:nvPr/>
        </p:nvSpPr>
        <p:spPr>
          <a:xfrm>
            <a:off x="7251227" y="4577312"/>
            <a:ext cx="554960" cy="369332"/>
          </a:xfrm>
          <a:prstGeom prst="rect">
            <a:avLst/>
          </a:prstGeom>
          <a:noFill/>
        </p:spPr>
        <p:txBody>
          <a:bodyPr wrap="none" rtlCol="0">
            <a:spAutoFit/>
          </a:bodyPr>
          <a:lstStyle/>
          <a:p>
            <a:r>
              <a:rPr lang="pt-BR" dirty="0"/>
              <a:t>UF4</a:t>
            </a:r>
          </a:p>
        </p:txBody>
      </p:sp>
      <p:sp>
        <p:nvSpPr>
          <p:cNvPr id="46" name="CaixaDeTexto 45">
            <a:extLst>
              <a:ext uri="{FF2B5EF4-FFF2-40B4-BE49-F238E27FC236}">
                <a16:creationId xmlns:a16="http://schemas.microsoft.com/office/drawing/2014/main" id="{9CECE6A7-F6BC-4F4B-B9AE-CBA044049F35}"/>
              </a:ext>
            </a:extLst>
          </p:cNvPr>
          <p:cNvSpPr txBox="1"/>
          <p:nvPr/>
        </p:nvSpPr>
        <p:spPr>
          <a:xfrm>
            <a:off x="7997829" y="5828085"/>
            <a:ext cx="1731564" cy="369332"/>
          </a:xfrm>
          <a:prstGeom prst="rect">
            <a:avLst/>
          </a:prstGeom>
          <a:noFill/>
        </p:spPr>
        <p:txBody>
          <a:bodyPr wrap="none" rtlCol="0">
            <a:spAutoFit/>
          </a:bodyPr>
          <a:lstStyle/>
          <a:p>
            <a:r>
              <a:rPr lang="pt-BR" dirty="0"/>
              <a:t>UF</a:t>
            </a:r>
            <a:r>
              <a:rPr lang="pt-BR" sz="1600" dirty="0"/>
              <a:t>6</a:t>
            </a:r>
            <a:r>
              <a:rPr lang="pt-BR" dirty="0"/>
              <a:t> enriquecido</a:t>
            </a:r>
          </a:p>
        </p:txBody>
      </p:sp>
      <p:cxnSp>
        <p:nvCxnSpPr>
          <p:cNvPr id="47" name="Conector de Seta Reta 46">
            <a:extLst>
              <a:ext uri="{FF2B5EF4-FFF2-40B4-BE49-F238E27FC236}">
                <a16:creationId xmlns:a16="http://schemas.microsoft.com/office/drawing/2014/main" id="{CA9B2A2C-7134-4439-95D5-1A7B0AAC664B}"/>
              </a:ext>
            </a:extLst>
          </p:cNvPr>
          <p:cNvCxnSpPr>
            <a:cxnSpLocks/>
          </p:cNvCxnSpPr>
          <p:nvPr/>
        </p:nvCxnSpPr>
        <p:spPr>
          <a:xfrm flipH="1">
            <a:off x="7143143" y="5592848"/>
            <a:ext cx="372367" cy="308006"/>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9" name="CaixaDeTexto 48">
            <a:extLst>
              <a:ext uri="{FF2B5EF4-FFF2-40B4-BE49-F238E27FC236}">
                <a16:creationId xmlns:a16="http://schemas.microsoft.com/office/drawing/2014/main" id="{0A26DD89-A887-4393-A85C-A9EC29C3E9C3}"/>
              </a:ext>
            </a:extLst>
          </p:cNvPr>
          <p:cNvSpPr txBox="1"/>
          <p:nvPr/>
        </p:nvSpPr>
        <p:spPr>
          <a:xfrm>
            <a:off x="5409363" y="5786812"/>
            <a:ext cx="1859996" cy="369332"/>
          </a:xfrm>
          <a:prstGeom prst="rect">
            <a:avLst/>
          </a:prstGeom>
          <a:noFill/>
        </p:spPr>
        <p:txBody>
          <a:bodyPr wrap="none" rtlCol="0">
            <a:spAutoFit/>
          </a:bodyPr>
          <a:lstStyle/>
          <a:p>
            <a:r>
              <a:rPr lang="pt-BR" dirty="0"/>
              <a:t>UF</a:t>
            </a:r>
            <a:r>
              <a:rPr lang="pt-BR" sz="1400" dirty="0"/>
              <a:t>6</a:t>
            </a:r>
            <a:r>
              <a:rPr lang="pt-BR" dirty="0"/>
              <a:t> empobrecido</a:t>
            </a:r>
          </a:p>
        </p:txBody>
      </p:sp>
      <p:cxnSp>
        <p:nvCxnSpPr>
          <p:cNvPr id="51" name="Conector de Seta Reta 50">
            <a:extLst>
              <a:ext uri="{FF2B5EF4-FFF2-40B4-BE49-F238E27FC236}">
                <a16:creationId xmlns:a16="http://schemas.microsoft.com/office/drawing/2014/main" id="{B6C7C919-4FB2-4F8E-BBE4-0334034A5714}"/>
              </a:ext>
            </a:extLst>
          </p:cNvPr>
          <p:cNvCxnSpPr>
            <a:cxnSpLocks/>
          </p:cNvCxnSpPr>
          <p:nvPr/>
        </p:nvCxnSpPr>
        <p:spPr>
          <a:xfrm>
            <a:off x="7654008" y="5592848"/>
            <a:ext cx="443808" cy="302426"/>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5" name="CaixaDeTexto 54">
            <a:extLst>
              <a:ext uri="{FF2B5EF4-FFF2-40B4-BE49-F238E27FC236}">
                <a16:creationId xmlns:a16="http://schemas.microsoft.com/office/drawing/2014/main" id="{F675AE36-74B4-4E1E-9C6C-469025123210}"/>
              </a:ext>
            </a:extLst>
          </p:cNvPr>
          <p:cNvSpPr txBox="1"/>
          <p:nvPr/>
        </p:nvSpPr>
        <p:spPr>
          <a:xfrm>
            <a:off x="9484227" y="3826324"/>
            <a:ext cx="2455096" cy="369332"/>
          </a:xfrm>
          <a:prstGeom prst="rect">
            <a:avLst/>
          </a:prstGeom>
          <a:noFill/>
        </p:spPr>
        <p:txBody>
          <a:bodyPr wrap="none" rtlCol="0">
            <a:spAutoFit/>
          </a:bodyPr>
          <a:lstStyle/>
          <a:p>
            <a:r>
              <a:rPr lang="pt-BR" dirty="0"/>
              <a:t>(NH</a:t>
            </a:r>
            <a:r>
              <a:rPr lang="pt-BR" sz="1400" dirty="0"/>
              <a:t>4</a:t>
            </a:r>
            <a:r>
              <a:rPr lang="pt-BR" dirty="0"/>
              <a:t>)4UO</a:t>
            </a:r>
            <a:r>
              <a:rPr lang="pt-BR" sz="1600" dirty="0"/>
              <a:t>4.2H2O   - TCAU</a:t>
            </a:r>
            <a:endParaRPr lang="pt-BR" dirty="0"/>
          </a:p>
        </p:txBody>
      </p:sp>
      <p:cxnSp>
        <p:nvCxnSpPr>
          <p:cNvPr id="73" name="Conector reto 72">
            <a:extLst>
              <a:ext uri="{FF2B5EF4-FFF2-40B4-BE49-F238E27FC236}">
                <a16:creationId xmlns:a16="http://schemas.microsoft.com/office/drawing/2014/main" id="{439CCFBF-11C8-4FC6-A289-A4B04960BC6B}"/>
              </a:ext>
            </a:extLst>
          </p:cNvPr>
          <p:cNvCxnSpPr>
            <a:cxnSpLocks/>
          </p:cNvCxnSpPr>
          <p:nvPr/>
        </p:nvCxnSpPr>
        <p:spPr>
          <a:xfrm flipH="1">
            <a:off x="5131381" y="6270186"/>
            <a:ext cx="3430622"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77" name="Conector reto 76">
            <a:extLst>
              <a:ext uri="{FF2B5EF4-FFF2-40B4-BE49-F238E27FC236}">
                <a16:creationId xmlns:a16="http://schemas.microsoft.com/office/drawing/2014/main" id="{358C3CDA-8A18-468F-9429-9BC8120908E0}"/>
              </a:ext>
            </a:extLst>
          </p:cNvPr>
          <p:cNvCxnSpPr/>
          <p:nvPr/>
        </p:nvCxnSpPr>
        <p:spPr>
          <a:xfrm flipV="1">
            <a:off x="5131381" y="3333200"/>
            <a:ext cx="0" cy="29520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Conector de Seta Reta 78">
            <a:extLst>
              <a:ext uri="{FF2B5EF4-FFF2-40B4-BE49-F238E27FC236}">
                <a16:creationId xmlns:a16="http://schemas.microsoft.com/office/drawing/2014/main" id="{8435A899-7EEA-4A91-8D0E-852170A7B8AF}"/>
              </a:ext>
            </a:extLst>
          </p:cNvPr>
          <p:cNvCxnSpPr/>
          <p:nvPr/>
        </p:nvCxnSpPr>
        <p:spPr>
          <a:xfrm>
            <a:off x="5131381" y="3325550"/>
            <a:ext cx="321695"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ector reto 81">
            <a:extLst>
              <a:ext uri="{FF2B5EF4-FFF2-40B4-BE49-F238E27FC236}">
                <a16:creationId xmlns:a16="http://schemas.microsoft.com/office/drawing/2014/main" id="{5DB1B984-E38B-4A94-9CAE-639D52289D67}"/>
              </a:ext>
            </a:extLst>
          </p:cNvPr>
          <p:cNvCxnSpPr>
            <a:cxnSpLocks/>
          </p:cNvCxnSpPr>
          <p:nvPr/>
        </p:nvCxnSpPr>
        <p:spPr>
          <a:xfrm flipH="1">
            <a:off x="8571040" y="4218086"/>
            <a:ext cx="1562689" cy="1701024"/>
          </a:xfrm>
          <a:prstGeom prst="line">
            <a:avLst/>
          </a:prstGeom>
          <a:ln w="28575">
            <a:solidFill>
              <a:srgbClr val="0070C0"/>
            </a:solidFill>
            <a:headEnd type="triangle" w="lg" len="lg"/>
            <a:tailEnd type="none" w="med" len="med"/>
          </a:ln>
        </p:spPr>
        <p:style>
          <a:lnRef idx="1">
            <a:schemeClr val="dk1"/>
          </a:lnRef>
          <a:fillRef idx="0">
            <a:schemeClr val="dk1"/>
          </a:fillRef>
          <a:effectRef idx="0">
            <a:schemeClr val="dk1"/>
          </a:effectRef>
          <a:fontRef idx="minor">
            <a:schemeClr val="tx1"/>
          </a:fontRef>
        </p:style>
      </p:cxnSp>
      <p:cxnSp>
        <p:nvCxnSpPr>
          <p:cNvPr id="87" name="Conector reto 86">
            <a:extLst>
              <a:ext uri="{FF2B5EF4-FFF2-40B4-BE49-F238E27FC236}">
                <a16:creationId xmlns:a16="http://schemas.microsoft.com/office/drawing/2014/main" id="{83B7A481-AEB2-4466-8CA6-ACC29BFA40B8}"/>
              </a:ext>
            </a:extLst>
          </p:cNvPr>
          <p:cNvCxnSpPr>
            <a:cxnSpLocks/>
          </p:cNvCxnSpPr>
          <p:nvPr/>
        </p:nvCxnSpPr>
        <p:spPr>
          <a:xfrm rot="16200000">
            <a:off x="8633684" y="3238811"/>
            <a:ext cx="21598" cy="1505613"/>
          </a:xfrm>
          <a:prstGeom prst="line">
            <a:avLst/>
          </a:prstGeom>
          <a:ln w="28575">
            <a:solidFill>
              <a:srgbClr val="0070C0"/>
            </a:solidFill>
            <a:headEnd type="triangle" w="lg" len="lg"/>
            <a:tailEnd type="none" w="med" len="med"/>
          </a:ln>
        </p:spPr>
        <p:style>
          <a:lnRef idx="1">
            <a:schemeClr val="dk1"/>
          </a:lnRef>
          <a:fillRef idx="0">
            <a:schemeClr val="dk1"/>
          </a:fillRef>
          <a:effectRef idx="0">
            <a:schemeClr val="dk1"/>
          </a:effectRef>
          <a:fontRef idx="minor">
            <a:schemeClr val="tx1"/>
          </a:fontRef>
        </p:style>
      </p:cxnSp>
      <p:cxnSp>
        <p:nvCxnSpPr>
          <p:cNvPr id="89" name="Conector reto 88">
            <a:extLst>
              <a:ext uri="{FF2B5EF4-FFF2-40B4-BE49-F238E27FC236}">
                <a16:creationId xmlns:a16="http://schemas.microsoft.com/office/drawing/2014/main" id="{97328168-D3FA-486A-B33B-BDEC4CE98194}"/>
              </a:ext>
            </a:extLst>
          </p:cNvPr>
          <p:cNvCxnSpPr>
            <a:cxnSpLocks/>
          </p:cNvCxnSpPr>
          <p:nvPr/>
        </p:nvCxnSpPr>
        <p:spPr>
          <a:xfrm flipV="1">
            <a:off x="7753907" y="4055046"/>
            <a:ext cx="3689" cy="2412000"/>
          </a:xfrm>
          <a:prstGeom prst="line">
            <a:avLst/>
          </a:prstGeom>
          <a:ln w="28575">
            <a:solidFill>
              <a:srgbClr val="0070C0"/>
            </a:solidFill>
            <a:headEnd type="triangle" w="lg" len="lg"/>
            <a:tailEnd type="none" w="med" len="med"/>
          </a:ln>
        </p:spPr>
        <p:style>
          <a:lnRef idx="1">
            <a:schemeClr val="dk1"/>
          </a:lnRef>
          <a:fillRef idx="0">
            <a:schemeClr val="dk1"/>
          </a:fillRef>
          <a:effectRef idx="0">
            <a:schemeClr val="dk1"/>
          </a:effectRef>
          <a:fontRef idx="minor">
            <a:schemeClr val="tx1"/>
          </a:fontRef>
        </p:style>
      </p:cxnSp>
      <p:sp>
        <p:nvSpPr>
          <p:cNvPr id="93" name="CaixaDeTexto 92">
            <a:extLst>
              <a:ext uri="{FF2B5EF4-FFF2-40B4-BE49-F238E27FC236}">
                <a16:creationId xmlns:a16="http://schemas.microsoft.com/office/drawing/2014/main" id="{DCE0CCAD-32E7-4332-8A1C-D11AAEBA0835}"/>
              </a:ext>
            </a:extLst>
          </p:cNvPr>
          <p:cNvSpPr txBox="1"/>
          <p:nvPr/>
        </p:nvSpPr>
        <p:spPr>
          <a:xfrm>
            <a:off x="6625057" y="6399064"/>
            <a:ext cx="2125903" cy="369332"/>
          </a:xfrm>
          <a:prstGeom prst="rect">
            <a:avLst/>
          </a:prstGeom>
          <a:noFill/>
        </p:spPr>
        <p:txBody>
          <a:bodyPr wrap="none" rtlCol="0">
            <a:spAutoFit/>
          </a:bodyPr>
          <a:lstStyle/>
          <a:p>
            <a:r>
              <a:rPr lang="pt-BR" dirty="0"/>
              <a:t>Combustível Nuclear</a:t>
            </a:r>
          </a:p>
        </p:txBody>
      </p:sp>
      <p:cxnSp>
        <p:nvCxnSpPr>
          <p:cNvPr id="95" name="Conector reto 94">
            <a:extLst>
              <a:ext uri="{FF2B5EF4-FFF2-40B4-BE49-F238E27FC236}">
                <a16:creationId xmlns:a16="http://schemas.microsoft.com/office/drawing/2014/main" id="{2FBB102F-2A5B-4E1D-BF7F-61FD74C8E92E}"/>
              </a:ext>
            </a:extLst>
          </p:cNvPr>
          <p:cNvCxnSpPr/>
          <p:nvPr/>
        </p:nvCxnSpPr>
        <p:spPr>
          <a:xfrm>
            <a:off x="8562003" y="6134779"/>
            <a:ext cx="0" cy="1354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Conector reto 95">
            <a:extLst>
              <a:ext uri="{FF2B5EF4-FFF2-40B4-BE49-F238E27FC236}">
                <a16:creationId xmlns:a16="http://schemas.microsoft.com/office/drawing/2014/main" id="{A3B371F3-6723-4D25-9565-9318262546CC}"/>
              </a:ext>
            </a:extLst>
          </p:cNvPr>
          <p:cNvCxnSpPr>
            <a:cxnSpLocks/>
          </p:cNvCxnSpPr>
          <p:nvPr/>
        </p:nvCxnSpPr>
        <p:spPr>
          <a:xfrm flipH="1">
            <a:off x="8658596" y="4224237"/>
            <a:ext cx="1924797" cy="2073619"/>
          </a:xfrm>
          <a:prstGeom prst="line">
            <a:avLst/>
          </a:prstGeom>
          <a:ln w="28575">
            <a:solidFill>
              <a:srgbClr val="FF0000"/>
            </a:solidFill>
            <a:prstDash val="dash"/>
            <a:headEnd type="triangle" w="lg" len="lg"/>
            <a:tailEnd type="none" w="med" len="med"/>
          </a:ln>
        </p:spPr>
        <p:style>
          <a:lnRef idx="1">
            <a:schemeClr val="dk1"/>
          </a:lnRef>
          <a:fillRef idx="0">
            <a:schemeClr val="dk1"/>
          </a:fillRef>
          <a:effectRef idx="0">
            <a:schemeClr val="dk1"/>
          </a:effectRef>
          <a:fontRef idx="minor">
            <a:schemeClr val="tx1"/>
          </a:fontRef>
        </p:style>
      </p:cxnSp>
      <p:cxnSp>
        <p:nvCxnSpPr>
          <p:cNvPr id="99" name="Conector reto 98">
            <a:extLst>
              <a:ext uri="{FF2B5EF4-FFF2-40B4-BE49-F238E27FC236}">
                <a16:creationId xmlns:a16="http://schemas.microsoft.com/office/drawing/2014/main" id="{7C0C5E98-36A6-4EE9-893B-417766040FDE}"/>
              </a:ext>
            </a:extLst>
          </p:cNvPr>
          <p:cNvCxnSpPr>
            <a:cxnSpLocks/>
          </p:cNvCxnSpPr>
          <p:nvPr/>
        </p:nvCxnSpPr>
        <p:spPr>
          <a:xfrm flipH="1">
            <a:off x="6231115" y="6367646"/>
            <a:ext cx="2376000" cy="0"/>
          </a:xfrm>
          <a:prstGeom prst="line">
            <a:avLst/>
          </a:prstGeom>
          <a:ln w="28575">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100" name="Conector reto 99">
            <a:extLst>
              <a:ext uri="{FF2B5EF4-FFF2-40B4-BE49-F238E27FC236}">
                <a16:creationId xmlns:a16="http://schemas.microsoft.com/office/drawing/2014/main" id="{6C1BEF6D-8056-4AFD-B47B-32F75F935CCA}"/>
              </a:ext>
            </a:extLst>
          </p:cNvPr>
          <p:cNvCxnSpPr/>
          <p:nvPr/>
        </p:nvCxnSpPr>
        <p:spPr>
          <a:xfrm>
            <a:off x="6261484" y="6156552"/>
            <a:ext cx="0" cy="252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1" name="Conector reto 100">
            <a:extLst>
              <a:ext uri="{FF2B5EF4-FFF2-40B4-BE49-F238E27FC236}">
                <a16:creationId xmlns:a16="http://schemas.microsoft.com/office/drawing/2014/main" id="{9F94A328-8F01-4CB2-842F-095D2071FA29}"/>
              </a:ext>
            </a:extLst>
          </p:cNvPr>
          <p:cNvCxnSpPr>
            <a:cxnSpLocks/>
          </p:cNvCxnSpPr>
          <p:nvPr/>
        </p:nvCxnSpPr>
        <p:spPr>
          <a:xfrm rot="16200000">
            <a:off x="8632160" y="3346170"/>
            <a:ext cx="21598" cy="1505613"/>
          </a:xfrm>
          <a:prstGeom prst="line">
            <a:avLst/>
          </a:prstGeom>
          <a:ln w="28575">
            <a:solidFill>
              <a:srgbClr val="FF0000"/>
            </a:solidFill>
            <a:prstDash val="dash"/>
            <a:headEnd type="triangle" w="lg" len="lg"/>
            <a:tailEnd type="none" w="med" len="med"/>
          </a:ln>
        </p:spPr>
        <p:style>
          <a:lnRef idx="1">
            <a:schemeClr val="dk1"/>
          </a:lnRef>
          <a:fillRef idx="0">
            <a:schemeClr val="dk1"/>
          </a:fillRef>
          <a:effectRef idx="0">
            <a:schemeClr val="dk1"/>
          </a:effectRef>
          <a:fontRef idx="minor">
            <a:schemeClr val="tx1"/>
          </a:fontRef>
        </p:style>
      </p:cxnSp>
      <p:cxnSp>
        <p:nvCxnSpPr>
          <p:cNvPr id="103" name="Conector reto 102">
            <a:extLst>
              <a:ext uri="{FF2B5EF4-FFF2-40B4-BE49-F238E27FC236}">
                <a16:creationId xmlns:a16="http://schemas.microsoft.com/office/drawing/2014/main" id="{5B6B7BA3-90B4-4220-85A1-D66DA66F8CC8}"/>
              </a:ext>
            </a:extLst>
          </p:cNvPr>
          <p:cNvCxnSpPr>
            <a:cxnSpLocks/>
          </p:cNvCxnSpPr>
          <p:nvPr/>
        </p:nvCxnSpPr>
        <p:spPr>
          <a:xfrm flipV="1">
            <a:off x="6673438" y="4809200"/>
            <a:ext cx="437336" cy="5227"/>
          </a:xfrm>
          <a:prstGeom prst="line">
            <a:avLst/>
          </a:prstGeom>
          <a:ln w="28575">
            <a:solidFill>
              <a:srgbClr val="FF0000"/>
            </a:solidFill>
            <a:prstDash val="dash"/>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06" name="Conector de Seta Reta 105">
            <a:extLst>
              <a:ext uri="{FF2B5EF4-FFF2-40B4-BE49-F238E27FC236}">
                <a16:creationId xmlns:a16="http://schemas.microsoft.com/office/drawing/2014/main" id="{3AAF0633-1852-4EAF-A476-65A10DDA7DC2}"/>
              </a:ext>
            </a:extLst>
          </p:cNvPr>
          <p:cNvCxnSpPr>
            <a:cxnSpLocks/>
          </p:cNvCxnSpPr>
          <p:nvPr/>
        </p:nvCxnSpPr>
        <p:spPr>
          <a:xfrm rot="16200000">
            <a:off x="6825875" y="4446774"/>
            <a:ext cx="0" cy="432000"/>
          </a:xfrm>
          <a:prstGeom prst="straightConnector1">
            <a:avLst/>
          </a:prstGeom>
          <a:ln w="38100">
            <a:solidFill>
              <a:srgbClr val="FF0000"/>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07" name="Conector reto 106">
            <a:extLst>
              <a:ext uri="{FF2B5EF4-FFF2-40B4-BE49-F238E27FC236}">
                <a16:creationId xmlns:a16="http://schemas.microsoft.com/office/drawing/2014/main" id="{E491216B-58A8-4203-8FEB-29D292C30609}"/>
              </a:ext>
            </a:extLst>
          </p:cNvPr>
          <p:cNvCxnSpPr>
            <a:cxnSpLocks/>
          </p:cNvCxnSpPr>
          <p:nvPr/>
        </p:nvCxnSpPr>
        <p:spPr>
          <a:xfrm flipH="1">
            <a:off x="6372986" y="4956399"/>
            <a:ext cx="920098" cy="911000"/>
          </a:xfrm>
          <a:prstGeom prst="line">
            <a:avLst/>
          </a:prstGeom>
          <a:ln w="28575">
            <a:solidFill>
              <a:srgbClr val="FF0000"/>
            </a:solidFill>
            <a:prstDash val="dash"/>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42" name="CaixaDeTexto 41">
            <a:extLst>
              <a:ext uri="{FF2B5EF4-FFF2-40B4-BE49-F238E27FC236}">
                <a16:creationId xmlns:a16="http://schemas.microsoft.com/office/drawing/2014/main" id="{9EAB3141-910D-4A21-9F85-4EB93B6D054B}"/>
              </a:ext>
            </a:extLst>
          </p:cNvPr>
          <p:cNvSpPr txBox="1"/>
          <p:nvPr/>
        </p:nvSpPr>
        <p:spPr>
          <a:xfrm>
            <a:off x="7296896" y="5271226"/>
            <a:ext cx="582211" cy="369332"/>
          </a:xfrm>
          <a:prstGeom prst="rect">
            <a:avLst/>
          </a:prstGeom>
          <a:noFill/>
        </p:spPr>
        <p:txBody>
          <a:bodyPr wrap="none" rtlCol="0">
            <a:spAutoFit/>
          </a:bodyPr>
          <a:lstStyle/>
          <a:p>
            <a:r>
              <a:rPr lang="pt-BR" dirty="0"/>
              <a:t>UF</a:t>
            </a:r>
            <a:r>
              <a:rPr lang="pt-BR" sz="1400" dirty="0"/>
              <a:t>6</a:t>
            </a:r>
            <a:r>
              <a:rPr lang="pt-BR" dirty="0"/>
              <a:t> </a:t>
            </a:r>
          </a:p>
        </p:txBody>
      </p:sp>
      <p:sp>
        <p:nvSpPr>
          <p:cNvPr id="109" name="CaixaDeTexto 108">
            <a:extLst>
              <a:ext uri="{FF2B5EF4-FFF2-40B4-BE49-F238E27FC236}">
                <a16:creationId xmlns:a16="http://schemas.microsoft.com/office/drawing/2014/main" id="{C0B9FE6D-AF32-4EE4-A62E-7504BFFBC535}"/>
              </a:ext>
            </a:extLst>
          </p:cNvPr>
          <p:cNvSpPr txBox="1"/>
          <p:nvPr/>
        </p:nvSpPr>
        <p:spPr>
          <a:xfrm rot="18726643">
            <a:off x="8434425" y="4839309"/>
            <a:ext cx="1347741" cy="369332"/>
          </a:xfrm>
          <a:prstGeom prst="rect">
            <a:avLst/>
          </a:prstGeom>
          <a:noFill/>
        </p:spPr>
        <p:txBody>
          <a:bodyPr wrap="none" rtlCol="0">
            <a:spAutoFit/>
          </a:bodyPr>
          <a:lstStyle/>
          <a:p>
            <a:r>
              <a:rPr lang="pt-BR" b="1" dirty="0">
                <a:solidFill>
                  <a:schemeClr val="accent5">
                    <a:lumMod val="50000"/>
                  </a:schemeClr>
                </a:solidFill>
              </a:rPr>
              <a:t>reconversão</a:t>
            </a:r>
          </a:p>
        </p:txBody>
      </p:sp>
      <p:sp>
        <p:nvSpPr>
          <p:cNvPr id="110" name="CaixaDeTexto 109">
            <a:extLst>
              <a:ext uri="{FF2B5EF4-FFF2-40B4-BE49-F238E27FC236}">
                <a16:creationId xmlns:a16="http://schemas.microsoft.com/office/drawing/2014/main" id="{2C58E980-4CAD-4424-AAA9-EE7DC0CAE028}"/>
              </a:ext>
            </a:extLst>
          </p:cNvPr>
          <p:cNvSpPr txBox="1"/>
          <p:nvPr/>
        </p:nvSpPr>
        <p:spPr>
          <a:xfrm>
            <a:off x="6082285" y="4039758"/>
            <a:ext cx="1558051" cy="400110"/>
          </a:xfrm>
          <a:prstGeom prst="rect">
            <a:avLst/>
          </a:prstGeom>
          <a:noFill/>
        </p:spPr>
        <p:txBody>
          <a:bodyPr wrap="square" rtlCol="0">
            <a:spAutoFit/>
          </a:bodyPr>
          <a:lstStyle/>
          <a:p>
            <a:pPr algn="ctr"/>
            <a:r>
              <a:rPr lang="pt-BR" sz="2000" b="1" dirty="0">
                <a:solidFill>
                  <a:srgbClr val="FF0000"/>
                </a:solidFill>
              </a:rPr>
              <a:t>conversão</a:t>
            </a:r>
          </a:p>
        </p:txBody>
      </p:sp>
      <p:sp>
        <p:nvSpPr>
          <p:cNvPr id="111" name="CaixaDeTexto 110">
            <a:extLst>
              <a:ext uri="{FF2B5EF4-FFF2-40B4-BE49-F238E27FC236}">
                <a16:creationId xmlns:a16="http://schemas.microsoft.com/office/drawing/2014/main" id="{B0298F58-AC5A-4C6D-A5EA-0FE07CBABC40}"/>
              </a:ext>
            </a:extLst>
          </p:cNvPr>
          <p:cNvSpPr txBox="1"/>
          <p:nvPr/>
        </p:nvSpPr>
        <p:spPr>
          <a:xfrm>
            <a:off x="6242644" y="4546162"/>
            <a:ext cx="332142" cy="369332"/>
          </a:xfrm>
          <a:prstGeom prst="rect">
            <a:avLst/>
          </a:prstGeom>
          <a:noFill/>
        </p:spPr>
        <p:txBody>
          <a:bodyPr wrap="none" rtlCol="0">
            <a:spAutoFit/>
          </a:bodyPr>
          <a:lstStyle/>
          <a:p>
            <a:r>
              <a:rPr lang="pt-BR" dirty="0"/>
              <a:t>U</a:t>
            </a:r>
          </a:p>
        </p:txBody>
      </p:sp>
      <p:cxnSp>
        <p:nvCxnSpPr>
          <p:cNvPr id="112" name="Conector de Seta Reta 111">
            <a:extLst>
              <a:ext uri="{FF2B5EF4-FFF2-40B4-BE49-F238E27FC236}">
                <a16:creationId xmlns:a16="http://schemas.microsoft.com/office/drawing/2014/main" id="{C4622060-D107-4D44-87E5-2DB677E6D26E}"/>
              </a:ext>
            </a:extLst>
          </p:cNvPr>
          <p:cNvCxnSpPr>
            <a:cxnSpLocks/>
          </p:cNvCxnSpPr>
          <p:nvPr/>
        </p:nvCxnSpPr>
        <p:spPr>
          <a:xfrm rot="16200000">
            <a:off x="7004296" y="3095941"/>
            <a:ext cx="0" cy="432000"/>
          </a:xfrm>
          <a:prstGeom prst="straightConnector1">
            <a:avLst/>
          </a:prstGeom>
          <a:ln w="38100">
            <a:solidFill>
              <a:srgbClr val="0070C0"/>
            </a:solidFill>
            <a:tailEnd type="triangle"/>
          </a:ln>
        </p:spPr>
        <p:style>
          <a:lnRef idx="3">
            <a:schemeClr val="accent2"/>
          </a:lnRef>
          <a:fillRef idx="0">
            <a:schemeClr val="accent2"/>
          </a:fillRef>
          <a:effectRef idx="2">
            <a:schemeClr val="accent2"/>
          </a:effectRef>
          <a:fontRef idx="minor">
            <a:schemeClr val="tx1"/>
          </a:fontRef>
        </p:style>
      </p:cxnSp>
      <p:cxnSp>
        <p:nvCxnSpPr>
          <p:cNvPr id="113" name="Conector de Seta Reta 112">
            <a:extLst>
              <a:ext uri="{FF2B5EF4-FFF2-40B4-BE49-F238E27FC236}">
                <a16:creationId xmlns:a16="http://schemas.microsoft.com/office/drawing/2014/main" id="{405E1FD1-4D33-4EDE-8E33-1EFD03A7C65F}"/>
              </a:ext>
            </a:extLst>
          </p:cNvPr>
          <p:cNvCxnSpPr>
            <a:cxnSpLocks/>
          </p:cNvCxnSpPr>
          <p:nvPr/>
        </p:nvCxnSpPr>
        <p:spPr>
          <a:xfrm>
            <a:off x="7656655" y="3333200"/>
            <a:ext cx="0" cy="432000"/>
          </a:xfrm>
          <a:prstGeom prst="straightConnector1">
            <a:avLst/>
          </a:prstGeom>
          <a:ln w="38100">
            <a:solidFill>
              <a:srgbClr val="0070C0"/>
            </a:solidFill>
            <a:tailEnd type="triangle"/>
          </a:ln>
        </p:spPr>
        <p:style>
          <a:lnRef idx="3">
            <a:schemeClr val="accent2"/>
          </a:lnRef>
          <a:fillRef idx="0">
            <a:schemeClr val="accent2"/>
          </a:fillRef>
          <a:effectRef idx="2">
            <a:schemeClr val="accent2"/>
          </a:effectRef>
          <a:fontRef idx="minor">
            <a:schemeClr val="tx1"/>
          </a:fontRef>
        </p:style>
      </p:cxnSp>
      <p:sp>
        <p:nvSpPr>
          <p:cNvPr id="114" name="CaixaDeTexto 113">
            <a:extLst>
              <a:ext uri="{FF2B5EF4-FFF2-40B4-BE49-F238E27FC236}">
                <a16:creationId xmlns:a16="http://schemas.microsoft.com/office/drawing/2014/main" id="{F0EC6466-37D2-4A88-85F4-25358EF779BF}"/>
              </a:ext>
            </a:extLst>
          </p:cNvPr>
          <p:cNvSpPr txBox="1"/>
          <p:nvPr/>
        </p:nvSpPr>
        <p:spPr>
          <a:xfrm>
            <a:off x="1121815" y="1191128"/>
            <a:ext cx="3690306" cy="646331"/>
          </a:xfrm>
          <a:prstGeom prst="rect">
            <a:avLst/>
          </a:prstGeom>
          <a:noFill/>
          <a:effectLst>
            <a:outerShdw blurRad="50800" dist="50800" dir="5400000" algn="ctr" rotWithShape="0">
              <a:schemeClr val="tx1"/>
            </a:outerShdw>
          </a:effectLst>
        </p:spPr>
        <p:txBody>
          <a:bodyPr wrap="none" rtlCol="0">
            <a:spAutoFit/>
          </a:bodyPr>
          <a:lstStyle/>
          <a:p>
            <a:r>
              <a:rPr lang="pt-BR" sz="3600" b="1" dirty="0">
                <a:solidFill>
                  <a:srgbClr val="FF0000"/>
                </a:solidFill>
              </a:rPr>
              <a:t>CICLO DO URÂNIO</a:t>
            </a:r>
          </a:p>
        </p:txBody>
      </p:sp>
      <p:pic>
        <p:nvPicPr>
          <p:cNvPr id="4098" name="Picture 2" descr="Consulte a legenda abaixo para descrição da imagem">
            <a:extLst>
              <a:ext uri="{FF2B5EF4-FFF2-40B4-BE49-F238E27FC236}">
                <a16:creationId xmlns:a16="http://schemas.microsoft.com/office/drawing/2014/main" id="{C929CB22-E4D0-4E35-8AB7-15F59C025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67" y="2431989"/>
            <a:ext cx="3811459" cy="2377209"/>
          </a:xfrm>
          <a:prstGeom prst="rect">
            <a:avLst/>
          </a:prstGeom>
          <a:noFill/>
          <a:extLst>
            <a:ext uri="{909E8E84-426E-40DD-AFC4-6F175D3DCCD1}">
              <a14:hiddenFill xmlns:a14="http://schemas.microsoft.com/office/drawing/2010/main">
                <a:solidFill>
                  <a:srgbClr val="FFFFFF"/>
                </a:solidFill>
              </a14:hiddenFill>
            </a:ext>
          </a:extLst>
        </p:spPr>
      </p:pic>
      <p:sp>
        <p:nvSpPr>
          <p:cNvPr id="115" name="Retângulo 114">
            <a:extLst>
              <a:ext uri="{FF2B5EF4-FFF2-40B4-BE49-F238E27FC236}">
                <a16:creationId xmlns:a16="http://schemas.microsoft.com/office/drawing/2014/main" id="{FA1164FA-8C08-4A5C-A7BC-5F2536EDF446}"/>
              </a:ext>
            </a:extLst>
          </p:cNvPr>
          <p:cNvSpPr/>
          <p:nvPr/>
        </p:nvSpPr>
        <p:spPr>
          <a:xfrm>
            <a:off x="672614" y="4979422"/>
            <a:ext cx="3751594" cy="923330"/>
          </a:xfrm>
          <a:prstGeom prst="rect">
            <a:avLst/>
          </a:prstGeom>
        </p:spPr>
        <p:txBody>
          <a:bodyPr wrap="square">
            <a:spAutoFit/>
          </a:bodyPr>
          <a:lstStyle/>
          <a:p>
            <a:r>
              <a:rPr lang="pt-BR" b="0" i="0" dirty="0">
                <a:solidFill>
                  <a:srgbClr val="000000"/>
                </a:solidFill>
                <a:effectLst/>
                <a:latin typeface="verdana" panose="020B0604030504040204" pitchFamily="34" charset="0"/>
              </a:rPr>
              <a:t>O hexafluoreto de urânio [UF</a:t>
            </a:r>
            <a:r>
              <a:rPr lang="pt-BR" b="0" i="0" baseline="-25000" dirty="0">
                <a:solidFill>
                  <a:srgbClr val="000000"/>
                </a:solidFill>
                <a:effectLst/>
                <a:latin typeface="verdana" panose="020B0604030504040204" pitchFamily="34" charset="0"/>
              </a:rPr>
              <a:t>6</a:t>
            </a:r>
            <a:r>
              <a:rPr lang="pt-BR" b="0" i="0" dirty="0">
                <a:solidFill>
                  <a:srgbClr val="000000"/>
                </a:solidFill>
                <a:effectLst/>
                <a:latin typeface="verdana" panose="020B0604030504040204" pitchFamily="34" charset="0"/>
              </a:rPr>
              <a:t>] é um sólido cristalino branco que se assemelha a sal-gema</a:t>
            </a:r>
            <a:endParaRPr lang="pt-BR" dirty="0"/>
          </a:p>
        </p:txBody>
      </p:sp>
    </p:spTree>
    <p:extLst>
      <p:ext uri="{BB962C8B-B14F-4D97-AF65-F5344CB8AC3E}">
        <p14:creationId xmlns:p14="http://schemas.microsoft.com/office/powerpoint/2010/main" val="98084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FEE6CC1-5643-4D24-933B-0B4CCBC68725}"/>
              </a:ext>
            </a:extLst>
          </p:cNvPr>
          <p:cNvSpPr/>
          <p:nvPr/>
        </p:nvSpPr>
        <p:spPr>
          <a:xfrm>
            <a:off x="4837043" y="199732"/>
            <a:ext cx="6546574" cy="830997"/>
          </a:xfrm>
          <a:prstGeom prst="rect">
            <a:avLst/>
          </a:prstGeom>
        </p:spPr>
        <p:txBody>
          <a:bodyPr wrap="square">
            <a:spAutoFit/>
          </a:bodyPr>
          <a:lstStyle/>
          <a:p>
            <a:pPr algn="r"/>
            <a:r>
              <a:rPr lang="pt-BR" sz="4800" b="1" dirty="0">
                <a:solidFill>
                  <a:srgbClr val="FF0000"/>
                </a:solidFill>
                <a:effectLst>
                  <a:outerShdw blurRad="50800" dist="50800" dir="5400000" algn="ctr" rotWithShape="0">
                    <a:schemeClr val="tx1"/>
                  </a:outerShdw>
                </a:effectLst>
              </a:rPr>
              <a:t>UF</a:t>
            </a:r>
            <a:r>
              <a:rPr lang="pt-BR" sz="4000" b="1" dirty="0">
                <a:solidFill>
                  <a:srgbClr val="FF0000"/>
                </a:solidFill>
                <a:effectLst>
                  <a:outerShdw blurRad="50800" dist="50800" dir="5400000" algn="ctr" rotWithShape="0">
                    <a:schemeClr val="tx1"/>
                  </a:outerShdw>
                </a:effectLst>
              </a:rPr>
              <a:t>6 – Qual a sua finalidade</a:t>
            </a:r>
          </a:p>
        </p:txBody>
      </p:sp>
      <p:sp>
        <p:nvSpPr>
          <p:cNvPr id="1025" name="Retângulo 1024">
            <a:extLst>
              <a:ext uri="{FF2B5EF4-FFF2-40B4-BE49-F238E27FC236}">
                <a16:creationId xmlns:a16="http://schemas.microsoft.com/office/drawing/2014/main" id="{F4FC20EB-7B50-414C-9E9F-1A3E0EB27194}"/>
              </a:ext>
            </a:extLst>
          </p:cNvPr>
          <p:cNvSpPr/>
          <p:nvPr/>
        </p:nvSpPr>
        <p:spPr>
          <a:xfrm>
            <a:off x="914400" y="1690952"/>
            <a:ext cx="10045148" cy="4524315"/>
          </a:xfrm>
          <a:prstGeom prst="rect">
            <a:avLst/>
          </a:prstGeom>
        </p:spPr>
        <p:txBody>
          <a:bodyPr wrap="square">
            <a:spAutoFit/>
          </a:bodyPr>
          <a:lstStyle/>
          <a:p>
            <a:pPr marL="285750" indent="-285750">
              <a:buFont typeface="Arial" panose="020B0604020202020204" pitchFamily="34" charset="0"/>
              <a:buChar char="•"/>
            </a:pPr>
            <a:r>
              <a:rPr lang="pt-BR" b="0" i="0" u="none" strike="noStrike" dirty="0">
                <a:effectLst/>
                <a:hlinkClick r:id="rId3" tooltip="Saiba mais sobre o hexafluoreto de urânio nas páginas de tópicos geradas pela IA da ScienceDirect">
                  <a:extLst>
                    <a:ext uri="{A12FA001-AC4F-418D-AE19-62706E023703}">
                      <ahyp:hlinkClr xmlns:ahyp="http://schemas.microsoft.com/office/drawing/2018/hyperlinkcolor" val="tx"/>
                    </a:ext>
                  </a:extLst>
                </a:hlinkClick>
              </a:rPr>
              <a:t>O hexafluoreto de urânio</a:t>
            </a:r>
            <a:r>
              <a:rPr lang="pt-BR" b="0" i="0" dirty="0">
                <a:effectLst/>
              </a:rPr>
              <a:t> (UF</a:t>
            </a:r>
            <a:r>
              <a:rPr lang="pt-BR" b="0" i="0" baseline="-25000" dirty="0">
                <a:effectLst/>
              </a:rPr>
              <a:t>6</a:t>
            </a:r>
            <a:r>
              <a:rPr lang="pt-BR" b="0" i="0" dirty="0">
                <a:effectLst/>
              </a:rPr>
              <a:t>)</a:t>
            </a:r>
          </a:p>
          <a:p>
            <a:r>
              <a:rPr lang="pt-BR" dirty="0"/>
              <a:t>      P</a:t>
            </a:r>
            <a:r>
              <a:rPr lang="pt-BR" b="0" i="0" dirty="0">
                <a:effectLst/>
              </a:rPr>
              <a:t>rodução mundial de cerca de 60.000 toneladas em 2010 foi toda utilizada na indústria nuclear. </a:t>
            </a:r>
          </a:p>
          <a:p>
            <a:pPr marL="285750" indent="-285750">
              <a:buFont typeface="Arial" panose="020B0604020202020204" pitchFamily="34" charset="0"/>
              <a:buChar char="•"/>
            </a:pPr>
            <a:endParaRPr lang="pt-BR" b="0" i="0" dirty="0">
              <a:effectLst/>
            </a:endParaRPr>
          </a:p>
          <a:p>
            <a:pPr marL="285750" indent="-285750">
              <a:buFont typeface="Arial" panose="020B0604020202020204" pitchFamily="34" charset="0"/>
              <a:buChar char="•"/>
            </a:pPr>
            <a:r>
              <a:rPr lang="pt-BR" b="0" i="0" dirty="0">
                <a:effectLst/>
              </a:rPr>
              <a:t>Atualmente, a maioria dos 441(500) reatores comerciais de energia nuclear no mundo exige urânio enriquecido no</a:t>
            </a:r>
            <a:r>
              <a:rPr lang="pt-BR" b="0" i="0" u="none" strike="noStrike" dirty="0">
                <a:effectLst/>
                <a:hlinkClick r:id="rId4" tooltip="Saiba mais sobre o Isótopo nas páginas de tópicos gerados por IA do ScienceDirect">
                  <a:extLst>
                    <a:ext uri="{A12FA001-AC4F-418D-AE19-62706E023703}">
                      <ahyp:hlinkClr xmlns:ahyp="http://schemas.microsoft.com/office/drawing/2018/hyperlinkcolor" val="tx"/>
                    </a:ext>
                  </a:extLst>
                </a:hlinkClick>
              </a:rPr>
              <a:t> isótopo</a:t>
            </a:r>
            <a:r>
              <a:rPr lang="pt-BR" b="0" i="0" baseline="30000" dirty="0">
                <a:effectLst/>
              </a:rPr>
              <a:t> 235 </a:t>
            </a:r>
            <a:r>
              <a:rPr lang="pt-BR" b="0" i="0" dirty="0">
                <a:effectLst/>
              </a:rPr>
              <a:t>U para seu combustível; </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b="0" i="0" dirty="0">
                <a:effectLst/>
              </a:rPr>
              <a:t>Apenas </a:t>
            </a:r>
            <a:r>
              <a:rPr lang="pt-BR" b="0" i="0" baseline="30000" dirty="0">
                <a:effectLst/>
              </a:rPr>
              <a:t>235 </a:t>
            </a:r>
            <a:r>
              <a:rPr lang="pt-BR" b="0" i="0" dirty="0">
                <a:effectLst/>
              </a:rPr>
              <a:t>U podem liberar energia por fissão. </a:t>
            </a:r>
          </a:p>
          <a:p>
            <a:pPr marL="265113" indent="-265113"/>
            <a:r>
              <a:rPr lang="pt-BR" b="0" i="0" dirty="0">
                <a:effectLst/>
              </a:rPr>
              <a:t>     Os enriquecimentos isotópicos comerciais e em desenvolvimento envolvem um </a:t>
            </a:r>
            <a:r>
              <a:rPr lang="pt-BR" b="0" i="0" u="none" strike="noStrike" dirty="0">
                <a:effectLst/>
                <a:hlinkClick r:id="rId5" tooltip="Saiba mais sobre o composto de urânio nas páginas dos tópicos gerados pela IA da ScienceDirect">
                  <a:extLst>
                    <a:ext uri="{A12FA001-AC4F-418D-AE19-62706E023703}">
                      <ahyp:hlinkClr xmlns:ahyp="http://schemas.microsoft.com/office/drawing/2018/hyperlinkcolor" val="tx"/>
                    </a:ext>
                  </a:extLst>
                </a:hlinkClick>
              </a:rPr>
              <a:t>composto</a:t>
            </a:r>
            <a:r>
              <a:rPr lang="pt-BR" b="0" i="0" dirty="0">
                <a:effectLst/>
              </a:rPr>
              <a:t> gasoso     de </a:t>
            </a:r>
            <a:r>
              <a:rPr lang="pt-BR" b="0" i="0" u="none" strike="noStrike" dirty="0">
                <a:effectLst/>
                <a:hlinkClick r:id="rId5" tooltip="Saiba mais sobre o composto de urânio nas páginas dos tópicos gerados pela IA da ScienceDirect">
                  <a:extLst>
                    <a:ext uri="{A12FA001-AC4F-418D-AE19-62706E023703}">
                      <ahyp:hlinkClr xmlns:ahyp="http://schemas.microsoft.com/office/drawing/2018/hyperlinkcolor" val="tx"/>
                    </a:ext>
                  </a:extLst>
                </a:hlinkClick>
              </a:rPr>
              <a:t>urânio</a:t>
            </a:r>
            <a:r>
              <a:rPr lang="pt-BR" b="0" i="0" dirty="0">
                <a:effectLst/>
              </a:rPr>
              <a:t> . </a:t>
            </a:r>
          </a:p>
          <a:p>
            <a:pPr marL="265113" indent="-265113"/>
            <a:r>
              <a:rPr lang="pt-BR" b="0" i="0" dirty="0">
                <a:effectLst/>
              </a:rPr>
              <a:t>     Os processos comerciais são difusão e </a:t>
            </a:r>
            <a:r>
              <a:rPr lang="pt-BR" b="0" i="0" strike="noStrike" dirty="0">
                <a:effectLst/>
                <a:hlinkClick r:id="rId6" tooltip="Saiba mais sobre a centrifugação nas páginas de tópicos gerados por IA do ScienceDirect">
                  <a:extLst>
                    <a:ext uri="{A12FA001-AC4F-418D-AE19-62706E023703}">
                      <ahyp:hlinkClr xmlns:ahyp="http://schemas.microsoft.com/office/drawing/2018/hyperlinkcolor" val="tx"/>
                    </a:ext>
                  </a:extLst>
                </a:hlinkClick>
              </a:rPr>
              <a:t>centrifugação</a:t>
            </a:r>
            <a:r>
              <a:rPr lang="pt-BR" b="0" i="0" dirty="0">
                <a:effectLst/>
              </a:rPr>
              <a:t> , enquanto a excitação a laser está em  desenvolvimento.</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b="0" i="0" dirty="0">
                <a:effectLst/>
              </a:rPr>
              <a:t>UF </a:t>
            </a:r>
            <a:r>
              <a:rPr lang="pt-BR" b="0" i="0" baseline="-25000" dirty="0">
                <a:effectLst/>
              </a:rPr>
              <a:t>6 </a:t>
            </a:r>
            <a:r>
              <a:rPr lang="pt-BR" b="0" i="0" dirty="0">
                <a:effectLst/>
              </a:rPr>
              <a:t>, o único </a:t>
            </a:r>
            <a:r>
              <a:rPr lang="pt-BR" b="0" i="0" u="none" strike="noStrike" dirty="0">
                <a:effectLst/>
                <a:hlinkClick r:id="rId7" tooltip="Saiba mais sobre o Volatile Agent nas páginas de tópicos gerados pela IA da ScienceDirect">
                  <a:extLst>
                    <a:ext uri="{A12FA001-AC4F-418D-AE19-62706E023703}">
                      <ahyp:hlinkClr xmlns:ahyp="http://schemas.microsoft.com/office/drawing/2018/hyperlinkcolor" val="tx"/>
                    </a:ext>
                  </a:extLst>
                </a:hlinkClick>
              </a:rPr>
              <a:t>composto volátil</a:t>
            </a:r>
            <a:r>
              <a:rPr lang="pt-BR" b="0" i="0" u="none" strike="noStrike" dirty="0">
                <a:effectLst/>
              </a:rPr>
              <a:t> </a:t>
            </a:r>
            <a:r>
              <a:rPr lang="pt-BR" b="0" i="0" dirty="0">
                <a:effectLst/>
              </a:rPr>
              <a:t>de urânio, sublima a 56,2 ° C, apesar de seu alto peso molecular. Esta propriedade é combinada com a relativa estabilidade química do UF</a:t>
            </a:r>
            <a:r>
              <a:rPr lang="pt-BR" b="0" i="0" baseline="-25000" dirty="0">
                <a:effectLst/>
              </a:rPr>
              <a:t>6 </a:t>
            </a:r>
            <a:r>
              <a:rPr lang="pt-BR" b="0" i="0" dirty="0">
                <a:effectLst/>
              </a:rPr>
              <a:t>. Além disso, o </a:t>
            </a:r>
            <a:r>
              <a:rPr lang="pt-BR" b="0" i="0" u="none" strike="noStrike" dirty="0">
                <a:effectLst/>
                <a:hlinkClick r:id="rId8" tooltip="Saiba mais sobre o átomo de flúor nas páginas de tópicos gerados por IA do ScienceDirect">
                  <a:extLst>
                    <a:ext uri="{A12FA001-AC4F-418D-AE19-62706E023703}">
                      <ahyp:hlinkClr xmlns:ahyp="http://schemas.microsoft.com/office/drawing/2018/hyperlinkcolor" val="tx"/>
                    </a:ext>
                  </a:extLst>
                </a:hlinkClick>
              </a:rPr>
              <a:t>flúor</a:t>
            </a:r>
            <a:r>
              <a:rPr lang="pt-BR" b="0" i="0" dirty="0">
                <a:effectLst/>
              </a:rPr>
              <a:t> possui apenas um único isótopo estável natural (</a:t>
            </a:r>
            <a:r>
              <a:rPr lang="pt-BR" b="0" i="0" baseline="30000" dirty="0">
                <a:effectLst/>
              </a:rPr>
              <a:t>19</a:t>
            </a:r>
            <a:r>
              <a:rPr lang="pt-BR" b="0" i="0" dirty="0">
                <a:effectLst/>
              </a:rPr>
              <a:t>F) e existem apenas dois </a:t>
            </a:r>
            <a:r>
              <a:rPr lang="pt-BR" b="0" i="0" dirty="0" err="1">
                <a:effectLst/>
              </a:rPr>
              <a:t>isotopômeros</a:t>
            </a:r>
            <a:r>
              <a:rPr lang="pt-BR" b="0" i="0" dirty="0">
                <a:effectLst/>
              </a:rPr>
              <a:t> de UF</a:t>
            </a:r>
            <a:r>
              <a:rPr lang="pt-BR" b="0" i="0" baseline="-25000" dirty="0">
                <a:effectLst/>
              </a:rPr>
              <a:t>6</a:t>
            </a:r>
            <a:r>
              <a:rPr lang="pt-BR" b="0" i="0" dirty="0">
                <a:effectLst/>
              </a:rPr>
              <a:t> e diferem em seu peso molecular apenas devido à presença de </a:t>
            </a:r>
            <a:r>
              <a:rPr lang="pt-BR" b="0" i="0" baseline="30000" dirty="0">
                <a:effectLst/>
              </a:rPr>
              <a:t>235</a:t>
            </a:r>
            <a:r>
              <a:rPr lang="pt-BR" b="0" i="0" dirty="0">
                <a:effectLst/>
              </a:rPr>
              <a:t> U e </a:t>
            </a:r>
            <a:r>
              <a:rPr lang="pt-BR" b="0" i="0" baseline="30000" dirty="0">
                <a:effectLst/>
              </a:rPr>
              <a:t>238.</a:t>
            </a:r>
            <a:endParaRPr lang="pt-BR" dirty="0"/>
          </a:p>
        </p:txBody>
      </p:sp>
      <p:sp>
        <p:nvSpPr>
          <p:cNvPr id="1027" name="CaixaDeTexto 1026">
            <a:extLst>
              <a:ext uri="{FF2B5EF4-FFF2-40B4-BE49-F238E27FC236}">
                <a16:creationId xmlns:a16="http://schemas.microsoft.com/office/drawing/2014/main" id="{69967A88-FF3A-4560-9765-F0F6ED32D27C}"/>
              </a:ext>
            </a:extLst>
          </p:cNvPr>
          <p:cNvSpPr txBox="1"/>
          <p:nvPr/>
        </p:nvSpPr>
        <p:spPr>
          <a:xfrm>
            <a:off x="914400" y="1197352"/>
            <a:ext cx="6390019" cy="369332"/>
          </a:xfrm>
          <a:prstGeom prst="rect">
            <a:avLst/>
          </a:prstGeom>
          <a:noFill/>
        </p:spPr>
        <p:txBody>
          <a:bodyPr wrap="none" rtlCol="0">
            <a:spAutoFit/>
          </a:bodyPr>
          <a:lstStyle/>
          <a:p>
            <a:r>
              <a:rPr lang="pt-BR" b="0" i="0" dirty="0">
                <a:solidFill>
                  <a:srgbClr val="2E2E2E"/>
                </a:solidFill>
                <a:effectLst/>
                <a:latin typeface="NexusSerif"/>
              </a:rPr>
              <a:t>DESEMPENHA UM PAPEL FUNDAMENTAL NA INDÚSTRIA NUCLEAR</a:t>
            </a:r>
            <a:endParaRPr lang="pt-BR" dirty="0"/>
          </a:p>
        </p:txBody>
      </p:sp>
    </p:spTree>
    <p:extLst>
      <p:ext uri="{BB962C8B-B14F-4D97-AF65-F5344CB8AC3E}">
        <p14:creationId xmlns:p14="http://schemas.microsoft.com/office/powerpoint/2010/main" val="156773702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6451</Words>
  <Application>Microsoft Office PowerPoint</Application>
  <PresentationFormat>Widescreen</PresentationFormat>
  <Paragraphs>521</Paragraphs>
  <Slides>32</Slides>
  <Notes>25</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32</vt:i4>
      </vt:variant>
    </vt:vector>
  </HeadingPairs>
  <TitlesOfParts>
    <vt:vector size="40" baseType="lpstr">
      <vt:lpstr>Arial</vt:lpstr>
      <vt:lpstr>Arial Black</vt:lpstr>
      <vt:lpstr>Calibri</vt:lpstr>
      <vt:lpstr>Calibri Light</vt:lpstr>
      <vt:lpstr>NexusSerif</vt:lpstr>
      <vt:lpstr>Verdana</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Elita Fontenele Urano de Carvalho</dc:creator>
  <cp:lastModifiedBy>Elita Fontenele Urano de Carvalho</cp:lastModifiedBy>
  <cp:revision>53</cp:revision>
  <dcterms:created xsi:type="dcterms:W3CDTF">2020-05-16T01:12:15Z</dcterms:created>
  <dcterms:modified xsi:type="dcterms:W3CDTF">2020-05-17T05:16:22Z</dcterms:modified>
</cp:coreProperties>
</file>