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8" r:id="rId3"/>
    <p:sldId id="259" r:id="rId4"/>
    <p:sldId id="272" r:id="rId5"/>
    <p:sldId id="263" r:id="rId6"/>
    <p:sldId id="271" r:id="rId7"/>
    <p:sldId id="270" r:id="rId8"/>
    <p:sldId id="276" r:id="rId9"/>
    <p:sldId id="274" r:id="rId10"/>
    <p:sldId id="279" r:id="rId11"/>
    <p:sldId id="287" r:id="rId12"/>
    <p:sldId id="280" r:id="rId13"/>
    <p:sldId id="283" r:id="rId14"/>
    <p:sldId id="285" r:id="rId15"/>
    <p:sldId id="288" r:id="rId16"/>
    <p:sldId id="284" r:id="rId17"/>
    <p:sldId id="278" r:id="rId18"/>
    <p:sldId id="289" r:id="rId19"/>
    <p:sldId id="290" r:id="rId20"/>
    <p:sldId id="257" r:id="rId21"/>
    <p:sldId id="277" r:id="rId22"/>
    <p:sldId id="262" r:id="rId23"/>
    <p:sldId id="265" r:id="rId24"/>
    <p:sldId id="292" r:id="rId25"/>
    <p:sldId id="291" r:id="rId26"/>
    <p:sldId id="269" r:id="rId27"/>
    <p:sldId id="261" r:id="rId28"/>
    <p:sldId id="260" r:id="rId29"/>
    <p:sldId id="266" r:id="rId30"/>
    <p:sldId id="267" r:id="rId31"/>
    <p:sldId id="268" r:id="rId32"/>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6" d="100"/>
          <a:sy n="116" d="100"/>
        </p:scale>
        <p:origin x="39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 Id="rId8" Type="http://schemas.openxmlformats.org/officeDocument/2006/relationships/slide" Target="slides/slide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smtClean="0"/>
              <a:t>Clique para editar o título mestre</a:t>
            </a:r>
            <a:endParaRPr lang="pt-B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3787B01C-7C2F-4D9A-9271-1278179454D5}" type="datetimeFigureOut">
              <a:rPr lang="pt-BR" smtClean="0">
                <a:solidFill>
                  <a:prstClr val="black">
                    <a:tint val="75000"/>
                  </a:prstClr>
                </a:solidFill>
              </a:rPr>
              <a:pPr/>
              <a:t>06/06/2018</a:t>
            </a:fld>
            <a:endParaRPr lang="pt-BR">
              <a:solidFill>
                <a:prstClr val="black">
                  <a:tint val="75000"/>
                </a:prstClr>
              </a:solidFill>
            </a:endParaRPr>
          </a:p>
        </p:txBody>
      </p:sp>
      <p:sp>
        <p:nvSpPr>
          <p:cNvPr id="5" name="Espaço Reservado para Rodapé 4"/>
          <p:cNvSpPr>
            <a:spLocks noGrp="1"/>
          </p:cNvSpPr>
          <p:nvPr>
            <p:ph type="ftr" sz="quarter" idx="11"/>
          </p:nvPr>
        </p:nvSpPr>
        <p:spPr/>
        <p:txBody>
          <a:bodyPr/>
          <a:lstStyle/>
          <a:p>
            <a:endParaRPr lang="pt-BR">
              <a:solidFill>
                <a:prstClr val="black">
                  <a:tint val="75000"/>
                </a:prstClr>
              </a:solidFill>
            </a:endParaRPr>
          </a:p>
        </p:txBody>
      </p:sp>
      <p:sp>
        <p:nvSpPr>
          <p:cNvPr id="6" name="Espaço Reservado para Número de Slide 5"/>
          <p:cNvSpPr>
            <a:spLocks noGrp="1"/>
          </p:cNvSpPr>
          <p:nvPr>
            <p:ph type="sldNum" sz="quarter" idx="12"/>
          </p:nvPr>
        </p:nvSpPr>
        <p:spPr/>
        <p:txBody>
          <a:bodyPr/>
          <a:lstStyle/>
          <a:p>
            <a:fld id="{204E422D-BD00-40AA-B5B3-DDF14413A233}"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387081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3787B01C-7C2F-4D9A-9271-1278179454D5}" type="datetimeFigureOut">
              <a:rPr lang="pt-BR" smtClean="0">
                <a:solidFill>
                  <a:prstClr val="black">
                    <a:tint val="75000"/>
                  </a:prstClr>
                </a:solidFill>
              </a:rPr>
              <a:pPr/>
              <a:t>06/06/2018</a:t>
            </a:fld>
            <a:endParaRPr lang="pt-BR">
              <a:solidFill>
                <a:prstClr val="black">
                  <a:tint val="75000"/>
                </a:prstClr>
              </a:solidFill>
            </a:endParaRPr>
          </a:p>
        </p:txBody>
      </p:sp>
      <p:sp>
        <p:nvSpPr>
          <p:cNvPr id="5" name="Espaço Reservado para Rodapé 4"/>
          <p:cNvSpPr>
            <a:spLocks noGrp="1"/>
          </p:cNvSpPr>
          <p:nvPr>
            <p:ph type="ftr" sz="quarter" idx="11"/>
          </p:nvPr>
        </p:nvSpPr>
        <p:spPr/>
        <p:txBody>
          <a:bodyPr/>
          <a:lstStyle/>
          <a:p>
            <a:endParaRPr lang="pt-BR">
              <a:solidFill>
                <a:prstClr val="black">
                  <a:tint val="75000"/>
                </a:prstClr>
              </a:solidFill>
            </a:endParaRPr>
          </a:p>
        </p:txBody>
      </p:sp>
      <p:sp>
        <p:nvSpPr>
          <p:cNvPr id="6" name="Espaço Reservado para Número de Slide 5"/>
          <p:cNvSpPr>
            <a:spLocks noGrp="1"/>
          </p:cNvSpPr>
          <p:nvPr>
            <p:ph type="sldNum" sz="quarter" idx="12"/>
          </p:nvPr>
        </p:nvSpPr>
        <p:spPr/>
        <p:txBody>
          <a:bodyPr/>
          <a:lstStyle/>
          <a:p>
            <a:fld id="{204E422D-BD00-40AA-B5B3-DDF14413A233}"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2533396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3787B01C-7C2F-4D9A-9271-1278179454D5}" type="datetimeFigureOut">
              <a:rPr lang="pt-BR" smtClean="0">
                <a:solidFill>
                  <a:prstClr val="black">
                    <a:tint val="75000"/>
                  </a:prstClr>
                </a:solidFill>
              </a:rPr>
              <a:pPr/>
              <a:t>06/06/2018</a:t>
            </a:fld>
            <a:endParaRPr lang="pt-BR">
              <a:solidFill>
                <a:prstClr val="black">
                  <a:tint val="75000"/>
                </a:prstClr>
              </a:solidFill>
            </a:endParaRPr>
          </a:p>
        </p:txBody>
      </p:sp>
      <p:sp>
        <p:nvSpPr>
          <p:cNvPr id="5" name="Espaço Reservado para Rodapé 4"/>
          <p:cNvSpPr>
            <a:spLocks noGrp="1"/>
          </p:cNvSpPr>
          <p:nvPr>
            <p:ph type="ftr" sz="quarter" idx="11"/>
          </p:nvPr>
        </p:nvSpPr>
        <p:spPr/>
        <p:txBody>
          <a:bodyPr/>
          <a:lstStyle/>
          <a:p>
            <a:endParaRPr lang="pt-BR">
              <a:solidFill>
                <a:prstClr val="black">
                  <a:tint val="75000"/>
                </a:prstClr>
              </a:solidFill>
            </a:endParaRPr>
          </a:p>
        </p:txBody>
      </p:sp>
      <p:sp>
        <p:nvSpPr>
          <p:cNvPr id="6" name="Espaço Reservado para Número de Slide 5"/>
          <p:cNvSpPr>
            <a:spLocks noGrp="1"/>
          </p:cNvSpPr>
          <p:nvPr>
            <p:ph type="sldNum" sz="quarter" idx="12"/>
          </p:nvPr>
        </p:nvSpPr>
        <p:spPr/>
        <p:txBody>
          <a:bodyPr/>
          <a:lstStyle/>
          <a:p>
            <a:fld id="{204E422D-BD00-40AA-B5B3-DDF14413A233}"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16394154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x-none"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lang="en-US"/>
          </a:p>
        </p:txBody>
      </p:sp>
      <p:sp>
        <p:nvSpPr>
          <p:cNvPr id="4" name="Date Placeholder 3"/>
          <p:cNvSpPr>
            <a:spLocks noGrp="1"/>
          </p:cNvSpPr>
          <p:nvPr>
            <p:ph type="dt" sz="half" idx="10"/>
          </p:nvPr>
        </p:nvSpPr>
        <p:spPr/>
        <p:txBody>
          <a:bodyPr/>
          <a:lstStyle/>
          <a:p>
            <a:fld id="{9D91BE9A-956E-1244-B4E8-4D8E7D6B585C}" type="datetime1">
              <a:rPr lang="pt-BR" smtClean="0">
                <a:solidFill>
                  <a:prstClr val="black">
                    <a:tint val="75000"/>
                  </a:prstClr>
                </a:solidFill>
              </a:rPr>
              <a:pPr/>
              <a:t>06/06/2018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0A572F-C8A3-C54A-B001-D23CF5A0A2FA}"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28315264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idx="1"/>
          </p:nvPr>
        </p:nvSpPr>
        <p:spPr/>
        <p:txBody>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BBD1B73B-D092-654E-98D0-70CF242727D7}" type="datetime1">
              <a:rPr lang="pt-BR" smtClean="0">
                <a:solidFill>
                  <a:prstClr val="black">
                    <a:tint val="75000"/>
                  </a:prstClr>
                </a:solidFill>
              </a:rPr>
              <a:pPr/>
              <a:t>06/06/2018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0A572F-C8A3-C54A-B001-D23CF5A0A2FA}"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4722099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x-none"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Click to edit Master text styles</a:t>
            </a:r>
          </a:p>
        </p:txBody>
      </p:sp>
      <p:sp>
        <p:nvSpPr>
          <p:cNvPr id="4" name="Date Placeholder 3"/>
          <p:cNvSpPr>
            <a:spLocks noGrp="1"/>
          </p:cNvSpPr>
          <p:nvPr>
            <p:ph type="dt" sz="half" idx="10"/>
          </p:nvPr>
        </p:nvSpPr>
        <p:spPr/>
        <p:txBody>
          <a:bodyPr/>
          <a:lstStyle/>
          <a:p>
            <a:fld id="{616B89EA-4CC2-D342-B435-CA0BB09B8940}" type="datetime1">
              <a:rPr lang="pt-BR" smtClean="0">
                <a:solidFill>
                  <a:prstClr val="black">
                    <a:tint val="75000"/>
                  </a:prstClr>
                </a:solidFill>
              </a:rPr>
              <a:pPr/>
              <a:t>06/06/2018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0A572F-C8A3-C54A-B001-D23CF5A0A2FA}"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8526741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Date Placeholder 4"/>
          <p:cNvSpPr>
            <a:spLocks noGrp="1"/>
          </p:cNvSpPr>
          <p:nvPr>
            <p:ph type="dt" sz="half" idx="10"/>
          </p:nvPr>
        </p:nvSpPr>
        <p:spPr/>
        <p:txBody>
          <a:bodyPr/>
          <a:lstStyle/>
          <a:p>
            <a:fld id="{64569B06-6D28-8A49-8235-0608FBDDCD89}" type="datetime1">
              <a:rPr lang="pt-BR" smtClean="0">
                <a:solidFill>
                  <a:prstClr val="black">
                    <a:tint val="75000"/>
                  </a:prstClr>
                </a:solidFill>
              </a:rPr>
              <a:pPr/>
              <a:t>06/06/2018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0A572F-C8A3-C54A-B001-D23CF5A0A2FA}"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16447762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x-none"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7" name="Date Placeholder 6"/>
          <p:cNvSpPr>
            <a:spLocks noGrp="1"/>
          </p:cNvSpPr>
          <p:nvPr>
            <p:ph type="dt" sz="half" idx="10"/>
          </p:nvPr>
        </p:nvSpPr>
        <p:spPr/>
        <p:txBody>
          <a:bodyPr/>
          <a:lstStyle/>
          <a:p>
            <a:fld id="{F2A77F56-3A7B-F14F-A19D-5A2D2F939EA5}" type="datetime1">
              <a:rPr lang="pt-BR" smtClean="0">
                <a:solidFill>
                  <a:prstClr val="black">
                    <a:tint val="75000"/>
                  </a:prstClr>
                </a:solidFill>
              </a:rPr>
              <a:pPr/>
              <a:t>06/06/2018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0A572F-C8A3-C54A-B001-D23CF5A0A2FA}"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25495160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Date Placeholder 2"/>
          <p:cNvSpPr>
            <a:spLocks noGrp="1"/>
          </p:cNvSpPr>
          <p:nvPr>
            <p:ph type="dt" sz="half" idx="10"/>
          </p:nvPr>
        </p:nvSpPr>
        <p:spPr/>
        <p:txBody>
          <a:bodyPr/>
          <a:lstStyle/>
          <a:p>
            <a:fld id="{00D2E1DC-1DC3-FE41-9AB6-126D0E86D03A}" type="datetime1">
              <a:rPr lang="pt-BR" smtClean="0">
                <a:solidFill>
                  <a:prstClr val="black">
                    <a:tint val="75000"/>
                  </a:prstClr>
                </a:solidFill>
              </a:rPr>
              <a:pPr/>
              <a:t>06/06/2018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0A572F-C8A3-C54A-B001-D23CF5A0A2FA}"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19417340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CC8217-851D-E840-9D98-90E6E574AA46}" type="datetime1">
              <a:rPr lang="pt-BR" smtClean="0">
                <a:solidFill>
                  <a:prstClr val="black">
                    <a:tint val="75000"/>
                  </a:prstClr>
                </a:solidFill>
              </a:rPr>
              <a:pPr/>
              <a:t>06/06/2018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0A572F-C8A3-C54A-B001-D23CF5A0A2FA}"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338378193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x-none"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78D98C75-806D-774F-ADF6-670155A0FE2C}" type="datetime1">
              <a:rPr lang="pt-BR" smtClean="0">
                <a:solidFill>
                  <a:prstClr val="black">
                    <a:tint val="75000"/>
                  </a:prstClr>
                </a:solidFill>
              </a:rPr>
              <a:pPr/>
              <a:t>06/06/2018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0A572F-C8A3-C54A-B001-D23CF5A0A2FA}"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3518108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3787B01C-7C2F-4D9A-9271-1278179454D5}" type="datetimeFigureOut">
              <a:rPr lang="pt-BR" smtClean="0">
                <a:solidFill>
                  <a:prstClr val="black">
                    <a:tint val="75000"/>
                  </a:prstClr>
                </a:solidFill>
              </a:rPr>
              <a:pPr/>
              <a:t>06/06/2018</a:t>
            </a:fld>
            <a:endParaRPr lang="pt-BR">
              <a:solidFill>
                <a:prstClr val="black">
                  <a:tint val="75000"/>
                </a:prstClr>
              </a:solidFill>
            </a:endParaRPr>
          </a:p>
        </p:txBody>
      </p:sp>
      <p:sp>
        <p:nvSpPr>
          <p:cNvPr id="5" name="Espaço Reservado para Rodapé 4"/>
          <p:cNvSpPr>
            <a:spLocks noGrp="1"/>
          </p:cNvSpPr>
          <p:nvPr>
            <p:ph type="ftr" sz="quarter" idx="11"/>
          </p:nvPr>
        </p:nvSpPr>
        <p:spPr/>
        <p:txBody>
          <a:bodyPr/>
          <a:lstStyle/>
          <a:p>
            <a:endParaRPr lang="pt-BR">
              <a:solidFill>
                <a:prstClr val="black">
                  <a:tint val="75000"/>
                </a:prstClr>
              </a:solidFill>
            </a:endParaRPr>
          </a:p>
        </p:txBody>
      </p:sp>
      <p:sp>
        <p:nvSpPr>
          <p:cNvPr id="6" name="Espaço Reservado para Número de Slide 5"/>
          <p:cNvSpPr>
            <a:spLocks noGrp="1"/>
          </p:cNvSpPr>
          <p:nvPr>
            <p:ph type="sldNum" sz="quarter" idx="12"/>
          </p:nvPr>
        </p:nvSpPr>
        <p:spPr/>
        <p:txBody>
          <a:bodyPr/>
          <a:lstStyle/>
          <a:p>
            <a:fld id="{204E422D-BD00-40AA-B5B3-DDF14413A233}"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2054477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x-none"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5B8D503A-03CF-F54C-988C-4CCFE5FA344C}" type="datetime1">
              <a:rPr lang="pt-BR" smtClean="0">
                <a:solidFill>
                  <a:prstClr val="black">
                    <a:tint val="75000"/>
                  </a:prstClr>
                </a:solidFill>
              </a:rPr>
              <a:pPr/>
              <a:t>06/06/2018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0A572F-C8A3-C54A-B001-D23CF5A0A2FA}"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26607870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58164B23-3667-0B43-8570-E4E396A15278}" type="datetime1">
              <a:rPr lang="pt-BR" smtClean="0">
                <a:solidFill>
                  <a:prstClr val="black">
                    <a:tint val="75000"/>
                  </a:prstClr>
                </a:solidFill>
              </a:rPr>
              <a:pPr/>
              <a:t>06/06/2018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0A572F-C8A3-C54A-B001-D23CF5A0A2FA}"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31945202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x-none"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614E9409-B4C9-B541-9225-B2842352052B}" type="datetime1">
              <a:rPr lang="pt-BR" smtClean="0">
                <a:solidFill>
                  <a:prstClr val="black">
                    <a:tint val="75000"/>
                  </a:prstClr>
                </a:solidFill>
              </a:rPr>
              <a:pPr/>
              <a:t>06/06/2018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0A572F-C8A3-C54A-B001-D23CF5A0A2FA}"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3239002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smtClean="0"/>
              <a:t>Clique para editar o título mestre</a:t>
            </a:r>
            <a:endParaRPr lang="pt-B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3787B01C-7C2F-4D9A-9271-1278179454D5}" type="datetimeFigureOut">
              <a:rPr lang="pt-BR" smtClean="0">
                <a:solidFill>
                  <a:prstClr val="black">
                    <a:tint val="75000"/>
                  </a:prstClr>
                </a:solidFill>
              </a:rPr>
              <a:pPr/>
              <a:t>06/06/2018</a:t>
            </a:fld>
            <a:endParaRPr lang="pt-BR">
              <a:solidFill>
                <a:prstClr val="black">
                  <a:tint val="75000"/>
                </a:prstClr>
              </a:solidFill>
            </a:endParaRPr>
          </a:p>
        </p:txBody>
      </p:sp>
      <p:sp>
        <p:nvSpPr>
          <p:cNvPr id="5" name="Espaço Reservado para Rodapé 4"/>
          <p:cNvSpPr>
            <a:spLocks noGrp="1"/>
          </p:cNvSpPr>
          <p:nvPr>
            <p:ph type="ftr" sz="quarter" idx="11"/>
          </p:nvPr>
        </p:nvSpPr>
        <p:spPr/>
        <p:txBody>
          <a:bodyPr/>
          <a:lstStyle/>
          <a:p>
            <a:endParaRPr lang="pt-BR">
              <a:solidFill>
                <a:prstClr val="black">
                  <a:tint val="75000"/>
                </a:prstClr>
              </a:solidFill>
            </a:endParaRPr>
          </a:p>
        </p:txBody>
      </p:sp>
      <p:sp>
        <p:nvSpPr>
          <p:cNvPr id="6" name="Espaço Reservado para Número de Slide 5"/>
          <p:cNvSpPr>
            <a:spLocks noGrp="1"/>
          </p:cNvSpPr>
          <p:nvPr>
            <p:ph type="sldNum" sz="quarter" idx="12"/>
          </p:nvPr>
        </p:nvSpPr>
        <p:spPr/>
        <p:txBody>
          <a:bodyPr/>
          <a:lstStyle/>
          <a:p>
            <a:fld id="{204E422D-BD00-40AA-B5B3-DDF14413A233}"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3048029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838200" y="1825625"/>
            <a:ext cx="5181600" cy="435133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6172200" y="1825625"/>
            <a:ext cx="5181600" cy="435133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3787B01C-7C2F-4D9A-9271-1278179454D5}" type="datetimeFigureOut">
              <a:rPr lang="pt-BR" smtClean="0">
                <a:solidFill>
                  <a:prstClr val="black">
                    <a:tint val="75000"/>
                  </a:prstClr>
                </a:solidFill>
              </a:rPr>
              <a:pPr/>
              <a:t>06/06/2018</a:t>
            </a:fld>
            <a:endParaRPr lang="pt-BR">
              <a:solidFill>
                <a:prstClr val="black">
                  <a:tint val="75000"/>
                </a:prstClr>
              </a:solidFill>
            </a:endParaRPr>
          </a:p>
        </p:txBody>
      </p:sp>
      <p:sp>
        <p:nvSpPr>
          <p:cNvPr id="6" name="Espaço Reservado para Rodapé 5"/>
          <p:cNvSpPr>
            <a:spLocks noGrp="1"/>
          </p:cNvSpPr>
          <p:nvPr>
            <p:ph type="ftr" sz="quarter" idx="11"/>
          </p:nvPr>
        </p:nvSpPr>
        <p:spPr/>
        <p:txBody>
          <a:bodyPr/>
          <a:lstStyle/>
          <a:p>
            <a:endParaRPr lang="pt-BR">
              <a:solidFill>
                <a:prstClr val="black">
                  <a:tint val="75000"/>
                </a:prstClr>
              </a:solidFill>
            </a:endParaRPr>
          </a:p>
        </p:txBody>
      </p:sp>
      <p:sp>
        <p:nvSpPr>
          <p:cNvPr id="7" name="Espaço Reservado para Número de Slide 6"/>
          <p:cNvSpPr>
            <a:spLocks noGrp="1"/>
          </p:cNvSpPr>
          <p:nvPr>
            <p:ph type="sldNum" sz="quarter" idx="12"/>
          </p:nvPr>
        </p:nvSpPr>
        <p:spPr/>
        <p:txBody>
          <a:bodyPr/>
          <a:lstStyle/>
          <a:p>
            <a:fld id="{204E422D-BD00-40AA-B5B3-DDF14413A233}"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19334512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smtClean="0"/>
              <a:t>Clique para editar o título mestre</a:t>
            </a:r>
            <a:endParaRPr lang="pt-B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3787B01C-7C2F-4D9A-9271-1278179454D5}" type="datetimeFigureOut">
              <a:rPr lang="pt-BR" smtClean="0">
                <a:solidFill>
                  <a:prstClr val="black">
                    <a:tint val="75000"/>
                  </a:prstClr>
                </a:solidFill>
              </a:rPr>
              <a:pPr/>
              <a:t>06/06/2018</a:t>
            </a:fld>
            <a:endParaRPr lang="pt-BR">
              <a:solidFill>
                <a:prstClr val="black">
                  <a:tint val="75000"/>
                </a:prstClr>
              </a:solidFill>
            </a:endParaRPr>
          </a:p>
        </p:txBody>
      </p:sp>
      <p:sp>
        <p:nvSpPr>
          <p:cNvPr id="8" name="Espaço Reservado para Rodapé 7"/>
          <p:cNvSpPr>
            <a:spLocks noGrp="1"/>
          </p:cNvSpPr>
          <p:nvPr>
            <p:ph type="ftr" sz="quarter" idx="11"/>
          </p:nvPr>
        </p:nvSpPr>
        <p:spPr/>
        <p:txBody>
          <a:bodyPr/>
          <a:lstStyle/>
          <a:p>
            <a:endParaRPr lang="pt-BR">
              <a:solidFill>
                <a:prstClr val="black">
                  <a:tint val="75000"/>
                </a:prstClr>
              </a:solidFill>
            </a:endParaRPr>
          </a:p>
        </p:txBody>
      </p:sp>
      <p:sp>
        <p:nvSpPr>
          <p:cNvPr id="9" name="Espaço Reservado para Número de Slide 8"/>
          <p:cNvSpPr>
            <a:spLocks noGrp="1"/>
          </p:cNvSpPr>
          <p:nvPr>
            <p:ph type="sldNum" sz="quarter" idx="12"/>
          </p:nvPr>
        </p:nvSpPr>
        <p:spPr/>
        <p:txBody>
          <a:bodyPr/>
          <a:lstStyle/>
          <a:p>
            <a:fld id="{204E422D-BD00-40AA-B5B3-DDF14413A233}"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2581605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3787B01C-7C2F-4D9A-9271-1278179454D5}" type="datetimeFigureOut">
              <a:rPr lang="pt-BR" smtClean="0">
                <a:solidFill>
                  <a:prstClr val="black">
                    <a:tint val="75000"/>
                  </a:prstClr>
                </a:solidFill>
              </a:rPr>
              <a:pPr/>
              <a:t>06/06/2018</a:t>
            </a:fld>
            <a:endParaRPr lang="pt-BR">
              <a:solidFill>
                <a:prstClr val="black">
                  <a:tint val="75000"/>
                </a:prstClr>
              </a:solidFill>
            </a:endParaRPr>
          </a:p>
        </p:txBody>
      </p:sp>
      <p:sp>
        <p:nvSpPr>
          <p:cNvPr id="4" name="Espaço Reservado para Rodapé 3"/>
          <p:cNvSpPr>
            <a:spLocks noGrp="1"/>
          </p:cNvSpPr>
          <p:nvPr>
            <p:ph type="ftr" sz="quarter" idx="11"/>
          </p:nvPr>
        </p:nvSpPr>
        <p:spPr/>
        <p:txBody>
          <a:bodyPr/>
          <a:lstStyle/>
          <a:p>
            <a:endParaRPr lang="pt-BR">
              <a:solidFill>
                <a:prstClr val="black">
                  <a:tint val="75000"/>
                </a:prstClr>
              </a:solidFill>
            </a:endParaRPr>
          </a:p>
        </p:txBody>
      </p:sp>
      <p:sp>
        <p:nvSpPr>
          <p:cNvPr id="5" name="Espaço Reservado para Número de Slide 4"/>
          <p:cNvSpPr>
            <a:spLocks noGrp="1"/>
          </p:cNvSpPr>
          <p:nvPr>
            <p:ph type="sldNum" sz="quarter" idx="12"/>
          </p:nvPr>
        </p:nvSpPr>
        <p:spPr/>
        <p:txBody>
          <a:bodyPr/>
          <a:lstStyle/>
          <a:p>
            <a:fld id="{204E422D-BD00-40AA-B5B3-DDF14413A233}"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497536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3787B01C-7C2F-4D9A-9271-1278179454D5}" type="datetimeFigureOut">
              <a:rPr lang="pt-BR" smtClean="0">
                <a:solidFill>
                  <a:prstClr val="black">
                    <a:tint val="75000"/>
                  </a:prstClr>
                </a:solidFill>
              </a:rPr>
              <a:pPr/>
              <a:t>06/06/2018</a:t>
            </a:fld>
            <a:endParaRPr lang="pt-BR">
              <a:solidFill>
                <a:prstClr val="black">
                  <a:tint val="75000"/>
                </a:prstClr>
              </a:solidFill>
            </a:endParaRPr>
          </a:p>
        </p:txBody>
      </p:sp>
      <p:sp>
        <p:nvSpPr>
          <p:cNvPr id="3" name="Espaço Reservado para Rodapé 2"/>
          <p:cNvSpPr>
            <a:spLocks noGrp="1"/>
          </p:cNvSpPr>
          <p:nvPr>
            <p:ph type="ftr" sz="quarter" idx="11"/>
          </p:nvPr>
        </p:nvSpPr>
        <p:spPr/>
        <p:txBody>
          <a:bodyPr/>
          <a:lstStyle/>
          <a:p>
            <a:endParaRPr lang="pt-BR">
              <a:solidFill>
                <a:prstClr val="black">
                  <a:tint val="75000"/>
                </a:prstClr>
              </a:solidFill>
            </a:endParaRPr>
          </a:p>
        </p:txBody>
      </p:sp>
      <p:sp>
        <p:nvSpPr>
          <p:cNvPr id="4" name="Espaço Reservado para Número de Slide 3"/>
          <p:cNvSpPr>
            <a:spLocks noGrp="1"/>
          </p:cNvSpPr>
          <p:nvPr>
            <p:ph type="sldNum" sz="quarter" idx="12"/>
          </p:nvPr>
        </p:nvSpPr>
        <p:spPr/>
        <p:txBody>
          <a:bodyPr/>
          <a:lstStyle/>
          <a:p>
            <a:fld id="{204E422D-BD00-40AA-B5B3-DDF14413A233}"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1017574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3787B01C-7C2F-4D9A-9271-1278179454D5}" type="datetimeFigureOut">
              <a:rPr lang="pt-BR" smtClean="0">
                <a:solidFill>
                  <a:prstClr val="black">
                    <a:tint val="75000"/>
                  </a:prstClr>
                </a:solidFill>
              </a:rPr>
              <a:pPr/>
              <a:t>06/06/2018</a:t>
            </a:fld>
            <a:endParaRPr lang="pt-BR">
              <a:solidFill>
                <a:prstClr val="black">
                  <a:tint val="75000"/>
                </a:prstClr>
              </a:solidFill>
            </a:endParaRPr>
          </a:p>
        </p:txBody>
      </p:sp>
      <p:sp>
        <p:nvSpPr>
          <p:cNvPr id="6" name="Espaço Reservado para Rodapé 5"/>
          <p:cNvSpPr>
            <a:spLocks noGrp="1"/>
          </p:cNvSpPr>
          <p:nvPr>
            <p:ph type="ftr" sz="quarter" idx="11"/>
          </p:nvPr>
        </p:nvSpPr>
        <p:spPr/>
        <p:txBody>
          <a:bodyPr/>
          <a:lstStyle/>
          <a:p>
            <a:endParaRPr lang="pt-BR">
              <a:solidFill>
                <a:prstClr val="black">
                  <a:tint val="75000"/>
                </a:prstClr>
              </a:solidFill>
            </a:endParaRPr>
          </a:p>
        </p:txBody>
      </p:sp>
      <p:sp>
        <p:nvSpPr>
          <p:cNvPr id="7" name="Espaço Reservado para Número de Slide 6"/>
          <p:cNvSpPr>
            <a:spLocks noGrp="1"/>
          </p:cNvSpPr>
          <p:nvPr>
            <p:ph type="sldNum" sz="quarter" idx="12"/>
          </p:nvPr>
        </p:nvSpPr>
        <p:spPr/>
        <p:txBody>
          <a:bodyPr/>
          <a:lstStyle/>
          <a:p>
            <a:fld id="{204E422D-BD00-40AA-B5B3-DDF14413A233}"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3672624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3787B01C-7C2F-4D9A-9271-1278179454D5}" type="datetimeFigureOut">
              <a:rPr lang="pt-BR" smtClean="0">
                <a:solidFill>
                  <a:prstClr val="black">
                    <a:tint val="75000"/>
                  </a:prstClr>
                </a:solidFill>
              </a:rPr>
              <a:pPr/>
              <a:t>06/06/2018</a:t>
            </a:fld>
            <a:endParaRPr lang="pt-BR">
              <a:solidFill>
                <a:prstClr val="black">
                  <a:tint val="75000"/>
                </a:prstClr>
              </a:solidFill>
            </a:endParaRPr>
          </a:p>
        </p:txBody>
      </p:sp>
      <p:sp>
        <p:nvSpPr>
          <p:cNvPr id="6" name="Espaço Reservado para Rodapé 5"/>
          <p:cNvSpPr>
            <a:spLocks noGrp="1"/>
          </p:cNvSpPr>
          <p:nvPr>
            <p:ph type="ftr" sz="quarter" idx="11"/>
          </p:nvPr>
        </p:nvSpPr>
        <p:spPr/>
        <p:txBody>
          <a:bodyPr/>
          <a:lstStyle/>
          <a:p>
            <a:endParaRPr lang="pt-BR">
              <a:solidFill>
                <a:prstClr val="black">
                  <a:tint val="75000"/>
                </a:prstClr>
              </a:solidFill>
            </a:endParaRPr>
          </a:p>
        </p:txBody>
      </p:sp>
      <p:sp>
        <p:nvSpPr>
          <p:cNvPr id="7" name="Espaço Reservado para Número de Slide 6"/>
          <p:cNvSpPr>
            <a:spLocks noGrp="1"/>
          </p:cNvSpPr>
          <p:nvPr>
            <p:ph type="sldNum" sz="quarter" idx="12"/>
          </p:nvPr>
        </p:nvSpPr>
        <p:spPr/>
        <p:txBody>
          <a:bodyPr/>
          <a:lstStyle/>
          <a:p>
            <a:fld id="{204E422D-BD00-40AA-B5B3-DDF14413A233}"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35904582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87B01C-7C2F-4D9A-9271-1278179454D5}" type="datetimeFigureOut">
              <a:rPr lang="pt-BR" smtClean="0">
                <a:solidFill>
                  <a:prstClr val="black">
                    <a:tint val="75000"/>
                  </a:prstClr>
                </a:solidFill>
              </a:rPr>
              <a:pPr/>
              <a:t>06/06/2018</a:t>
            </a:fld>
            <a:endParaRPr lang="pt-BR">
              <a:solidFill>
                <a:prstClr val="black">
                  <a:tint val="75000"/>
                </a:prstClr>
              </a:solidFill>
            </a:endParaRP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solidFill>
                <a:prstClr val="black">
                  <a:tint val="75000"/>
                </a:prstClr>
              </a:solidFill>
            </a:endParaRP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4E422D-BD00-40AA-B5B3-DDF14413A233}"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p14="http://schemas.microsoft.com/office/powerpoint/2010/main" val="15531555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x-none"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13F29551-7E5A-D747-BF04-B61942C3313C}" type="datetime1">
              <a:rPr lang="pt-BR" smtClean="0">
                <a:solidFill>
                  <a:prstClr val="black">
                    <a:tint val="75000"/>
                  </a:prstClr>
                </a:solidFill>
              </a:rPr>
              <a:pPr defTabSz="457200"/>
              <a:t>06/06/2018</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6D0A572F-C8A3-C54A-B001-D23CF5A0A2FA}" type="slidenum">
              <a:rPr lang="en-US" smtClean="0">
                <a:solidFill>
                  <a:prstClr val="black">
                    <a:tint val="75000"/>
                  </a:prstClr>
                </a:solidFill>
              </a:rPr>
              <a:pPr defTabSz="457200"/>
              <a:t>‹nº›</a:t>
            </a:fld>
            <a:endParaRPr lang="en-US">
              <a:solidFill>
                <a:prstClr val="black">
                  <a:tint val="75000"/>
                </a:prstClr>
              </a:solidFill>
            </a:endParaRPr>
          </a:p>
        </p:txBody>
      </p:sp>
    </p:spTree>
    <p:extLst>
      <p:ext uri="{BB962C8B-B14F-4D97-AF65-F5344CB8AC3E}">
        <p14:creationId xmlns:p14="http://schemas.microsoft.com/office/powerpoint/2010/main" val="302777190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829700"/>
            <a:ext cx="10363200" cy="1470025"/>
          </a:xfrm>
        </p:spPr>
        <p:txBody>
          <a:bodyPr>
            <a:normAutofit fontScale="90000"/>
          </a:bodyPr>
          <a:lstStyle/>
          <a:p>
            <a:r>
              <a:rPr lang="en-US" dirty="0">
                <a:latin typeface="HP Simplified" panose="020B0606020204020204" pitchFamily="34" charset="0"/>
              </a:rPr>
              <a:t/>
            </a:r>
            <a:br>
              <a:rPr lang="en-US" dirty="0">
                <a:latin typeface="HP Simplified" panose="020B0606020204020204" pitchFamily="34" charset="0"/>
              </a:rPr>
            </a:br>
            <a:r>
              <a:rPr lang="en-US" b="1" dirty="0" err="1" smtClean="0">
                <a:latin typeface="Garamond" panose="02020404030301010803" pitchFamily="18" charset="0"/>
              </a:rPr>
              <a:t>Sociologia</a:t>
            </a:r>
            <a:r>
              <a:rPr lang="en-US" b="1" dirty="0" smtClean="0">
                <a:latin typeface="Garamond" panose="02020404030301010803" pitchFamily="18" charset="0"/>
              </a:rPr>
              <a:t> III</a:t>
            </a:r>
            <a:br>
              <a:rPr lang="en-US" b="1" dirty="0" smtClean="0">
                <a:latin typeface="Garamond" panose="02020404030301010803" pitchFamily="18" charset="0"/>
              </a:rPr>
            </a:br>
            <a:r>
              <a:rPr lang="pt-BR" sz="3100" dirty="0">
                <a:latin typeface="Garamond" panose="02020404030301010803" pitchFamily="18" charset="0"/>
              </a:rPr>
              <a:t>Docentes responsáveis: Prof. Dr. Alexandre Braga </a:t>
            </a:r>
            <a:r>
              <a:rPr lang="pt-BR" sz="3100" dirty="0" err="1">
                <a:latin typeface="Garamond" panose="02020404030301010803" pitchFamily="18" charset="0"/>
              </a:rPr>
              <a:t>Massella</a:t>
            </a:r>
            <a:r>
              <a:rPr lang="pt-BR" sz="3100" dirty="0">
                <a:latin typeface="Garamond" panose="02020404030301010803" pitchFamily="18" charset="0"/>
              </a:rPr>
              <a:t/>
            </a:r>
            <a:br>
              <a:rPr lang="pt-BR" sz="3100" dirty="0">
                <a:latin typeface="Garamond" panose="02020404030301010803" pitchFamily="18" charset="0"/>
              </a:rPr>
            </a:br>
            <a:r>
              <a:rPr lang="pt-BR" sz="3100" dirty="0">
                <a:latin typeface="Garamond" panose="02020404030301010803" pitchFamily="18" charset="0"/>
              </a:rPr>
              <a:t>			     </a:t>
            </a:r>
            <a:r>
              <a:rPr lang="pt-BR" sz="3100" dirty="0" err="1">
                <a:latin typeface="Garamond" panose="02020404030301010803" pitchFamily="18" charset="0"/>
              </a:rPr>
              <a:t>Profª</a:t>
            </a:r>
            <a:r>
              <a:rPr lang="pt-BR" sz="3100" dirty="0">
                <a:latin typeface="Garamond" panose="02020404030301010803" pitchFamily="18" charset="0"/>
              </a:rPr>
              <a:t> </a:t>
            </a:r>
            <a:r>
              <a:rPr lang="pt-BR" sz="3100" dirty="0" err="1">
                <a:latin typeface="Garamond" panose="02020404030301010803" pitchFamily="18" charset="0"/>
              </a:rPr>
              <a:t>Drª</a:t>
            </a:r>
            <a:r>
              <a:rPr lang="pt-BR" sz="3100" dirty="0">
                <a:latin typeface="Garamond" panose="02020404030301010803" pitchFamily="18" charset="0"/>
              </a:rPr>
              <a:t> Bianca Freire-Medeiros</a:t>
            </a:r>
            <a:r>
              <a:rPr lang="en-US" b="1" dirty="0" smtClean="0">
                <a:latin typeface="Garamond" panose="02020404030301010803" pitchFamily="18" charset="0"/>
              </a:rPr>
              <a:t/>
            </a:r>
            <a:br>
              <a:rPr lang="en-US" b="1" dirty="0" smtClean="0">
                <a:latin typeface="Garamond" panose="02020404030301010803" pitchFamily="18" charset="0"/>
              </a:rPr>
            </a:br>
            <a:endParaRPr lang="en-US" sz="3600" dirty="0">
              <a:latin typeface="HP Simplified" panose="020B0606020204020204" pitchFamily="34" charset="0"/>
            </a:endParaRPr>
          </a:p>
        </p:txBody>
      </p:sp>
      <p:sp>
        <p:nvSpPr>
          <p:cNvPr id="3" name="Subtitle 2"/>
          <p:cNvSpPr>
            <a:spLocks noGrp="1"/>
          </p:cNvSpPr>
          <p:nvPr>
            <p:ph type="subTitle" idx="1"/>
          </p:nvPr>
        </p:nvSpPr>
        <p:spPr>
          <a:xfrm>
            <a:off x="1828800" y="3402106"/>
            <a:ext cx="8534400" cy="2191870"/>
          </a:xfrm>
        </p:spPr>
        <p:txBody>
          <a:bodyPr>
            <a:noAutofit/>
          </a:bodyPr>
          <a:lstStyle/>
          <a:p>
            <a:endParaRPr lang="pt-BR" sz="2800" b="1" dirty="0" smtClean="0">
              <a:solidFill>
                <a:schemeClr val="tx1"/>
              </a:solidFill>
              <a:latin typeface="Garamond" panose="02020404030301010803" pitchFamily="18" charset="0"/>
            </a:endParaRPr>
          </a:p>
          <a:p>
            <a:r>
              <a:rPr lang="pt-BR" sz="2800" b="1" dirty="0" smtClean="0">
                <a:solidFill>
                  <a:schemeClr val="tx1"/>
                </a:solidFill>
                <a:latin typeface="Garamond" panose="02020404030301010803" pitchFamily="18" charset="0"/>
              </a:rPr>
              <a:t>Unidade </a:t>
            </a:r>
            <a:r>
              <a:rPr lang="pt-BR" sz="2800" b="1" dirty="0">
                <a:solidFill>
                  <a:schemeClr val="tx1"/>
                </a:solidFill>
                <a:latin typeface="Garamond" panose="02020404030301010803" pitchFamily="18" charset="0"/>
              </a:rPr>
              <a:t>III: Interpretação e sentido</a:t>
            </a:r>
            <a:endParaRPr lang="pt-BR" sz="2800" dirty="0">
              <a:solidFill>
                <a:schemeClr val="tx1"/>
              </a:solidFill>
              <a:latin typeface="Garamond" panose="02020404030301010803" pitchFamily="18" charset="0"/>
            </a:endParaRPr>
          </a:p>
          <a:p>
            <a:pPr lvl="0"/>
            <a:r>
              <a:rPr lang="pt-BR" sz="2800" b="1" dirty="0">
                <a:solidFill>
                  <a:schemeClr val="tx1"/>
                </a:solidFill>
                <a:latin typeface="Garamond" panose="02020404030301010803" pitchFamily="18" charset="0"/>
              </a:rPr>
              <a:t> Aula 11: A </a:t>
            </a:r>
            <a:r>
              <a:rPr lang="pt-BR" sz="2800" b="1" dirty="0" smtClean="0">
                <a:solidFill>
                  <a:schemeClr val="tx1"/>
                </a:solidFill>
                <a:latin typeface="Garamond" panose="02020404030301010803" pitchFamily="18" charset="0"/>
              </a:rPr>
              <a:t>etnometodologia </a:t>
            </a:r>
            <a:r>
              <a:rPr lang="pt-BR" sz="2800" b="1" dirty="0">
                <a:solidFill>
                  <a:schemeClr val="tx1"/>
                </a:solidFill>
                <a:latin typeface="Garamond" panose="02020404030301010803" pitchFamily="18" charset="0"/>
              </a:rPr>
              <a:t>de </a:t>
            </a:r>
            <a:r>
              <a:rPr lang="pt-BR" sz="2800" b="1" dirty="0" smtClean="0">
                <a:solidFill>
                  <a:schemeClr val="tx1"/>
                </a:solidFill>
                <a:latin typeface="Garamond" panose="02020404030301010803" pitchFamily="18" charset="0"/>
              </a:rPr>
              <a:t>Garfinkel</a:t>
            </a:r>
          </a:p>
          <a:p>
            <a:pPr lvl="0"/>
            <a:r>
              <a:rPr lang="pt-BR" sz="2800" b="1" dirty="0" smtClean="0">
                <a:solidFill>
                  <a:schemeClr val="tx1"/>
                </a:solidFill>
                <a:latin typeface="Garamond" panose="02020404030301010803" pitchFamily="18" charset="0"/>
              </a:rPr>
              <a:t>Prof. Dra. Bruna Gisi</a:t>
            </a:r>
            <a:endParaRPr lang="pt-BR" sz="2800" b="1" dirty="0">
              <a:solidFill>
                <a:schemeClr val="tx1"/>
              </a:solidFill>
              <a:latin typeface="Garamond" panose="02020404030301010803" pitchFamily="18" charset="0"/>
            </a:endParaRPr>
          </a:p>
        </p:txBody>
      </p:sp>
      <p:pic>
        <p:nvPicPr>
          <p:cNvPr id="4" name="Picture 3" descr="logo-Sociologia.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81922" y="73198"/>
            <a:ext cx="2787299" cy="1170027"/>
          </a:xfrm>
          <a:prstGeom prst="rect">
            <a:avLst/>
          </a:prstGeom>
        </p:spPr>
      </p:pic>
      <p:pic>
        <p:nvPicPr>
          <p:cNvPr id="5" name="Picture 4" descr="Logo USP.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11895" y="73198"/>
            <a:ext cx="1170027" cy="1170027"/>
          </a:xfrm>
          <a:prstGeom prst="rect">
            <a:avLst/>
          </a:prstGeom>
        </p:spPr>
      </p:pic>
      <p:sp>
        <p:nvSpPr>
          <p:cNvPr id="7" name="Slide Number Placeholder 6"/>
          <p:cNvSpPr>
            <a:spLocks noGrp="1"/>
          </p:cNvSpPr>
          <p:nvPr>
            <p:ph type="sldNum" sz="quarter" idx="12"/>
          </p:nvPr>
        </p:nvSpPr>
        <p:spPr/>
        <p:txBody>
          <a:bodyPr/>
          <a:lstStyle/>
          <a:p>
            <a:fld id="{6D0A572F-C8A3-C54A-B001-D23CF5A0A2FA}" type="slidenum">
              <a:rPr lang="en-US" smtClean="0">
                <a:solidFill>
                  <a:prstClr val="black">
                    <a:tint val="75000"/>
                  </a:prstClr>
                </a:solidFill>
              </a:rPr>
              <a:pPr/>
              <a:t>1</a:t>
            </a:fld>
            <a:endParaRPr lang="en-US">
              <a:solidFill>
                <a:prstClr val="black">
                  <a:tint val="75000"/>
                </a:prstClr>
              </a:solidFill>
            </a:endParaRPr>
          </a:p>
        </p:txBody>
      </p:sp>
    </p:spTree>
    <p:extLst>
      <p:ext uri="{BB962C8B-B14F-4D97-AF65-F5344CB8AC3E}">
        <p14:creationId xmlns:p14="http://schemas.microsoft.com/office/powerpoint/2010/main" val="36082529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n-US" sz="2800" b="1" dirty="0" err="1">
                <a:latin typeface="Garamond" panose="02020404030301010803" pitchFamily="18" charset="0"/>
              </a:rPr>
              <a:t>Sociologia</a:t>
            </a:r>
            <a:r>
              <a:rPr lang="en-US" sz="2800" b="1" dirty="0">
                <a:latin typeface="Garamond" panose="02020404030301010803" pitchFamily="18" charset="0"/>
              </a:rPr>
              <a:t> III</a:t>
            </a:r>
            <a:r>
              <a:rPr lang="pt-BR" sz="2800" b="1" dirty="0" smtClean="0">
                <a:latin typeface="Garamond" panose="02020404030301010803" pitchFamily="18" charset="0"/>
              </a:rPr>
              <a:t> </a:t>
            </a:r>
            <a:r>
              <a:rPr lang="pt-BR" sz="2800" b="1" dirty="0">
                <a:latin typeface="Garamond" panose="02020404030301010803" pitchFamily="18" charset="0"/>
              </a:rPr>
              <a:t/>
            </a:r>
            <a:br>
              <a:rPr lang="pt-BR" sz="2800" b="1" dirty="0">
                <a:latin typeface="Garamond" panose="02020404030301010803" pitchFamily="18" charset="0"/>
              </a:rPr>
            </a:br>
            <a:r>
              <a:rPr lang="pt-BR" sz="2400" b="1" dirty="0">
                <a:latin typeface="Garamond" panose="02020404030301010803" pitchFamily="18" charset="0"/>
              </a:rPr>
              <a:t> </a:t>
            </a:r>
            <a:r>
              <a:rPr lang="pt-BR" sz="2800" b="1" dirty="0">
                <a:latin typeface="Garamond" panose="02020404030301010803" pitchFamily="18" charset="0"/>
              </a:rPr>
              <a:t>Unidade III: Interpretação e sentido</a:t>
            </a:r>
            <a:r>
              <a:rPr lang="pt-BR" sz="2800" dirty="0">
                <a:latin typeface="Garamond" panose="02020404030301010803" pitchFamily="18" charset="0"/>
              </a:rPr>
              <a:t/>
            </a:r>
            <a:br>
              <a:rPr lang="pt-BR" sz="2800" dirty="0">
                <a:latin typeface="Garamond" panose="02020404030301010803" pitchFamily="18" charset="0"/>
              </a:rPr>
            </a:br>
            <a:r>
              <a:rPr lang="pt-BR" sz="2800" b="1" dirty="0">
                <a:latin typeface="Garamond" panose="02020404030301010803" pitchFamily="18" charset="0"/>
              </a:rPr>
              <a:t> Aula 11: A etnometodologia de </a:t>
            </a:r>
            <a:r>
              <a:rPr lang="pt-BR" sz="2800" b="1" dirty="0" smtClean="0">
                <a:latin typeface="Garamond" panose="02020404030301010803" pitchFamily="18" charset="0"/>
              </a:rPr>
              <a:t>Garfinkel</a:t>
            </a:r>
            <a:endParaRPr lang="pt-BR" sz="2800" dirty="0">
              <a:latin typeface="Garamond" panose="02020404030301010803" pitchFamily="18" charset="0"/>
            </a:endParaRPr>
          </a:p>
        </p:txBody>
      </p:sp>
      <p:sp>
        <p:nvSpPr>
          <p:cNvPr id="3" name="Espaço Reservado para Conteúdo 2"/>
          <p:cNvSpPr>
            <a:spLocks noGrp="1"/>
          </p:cNvSpPr>
          <p:nvPr>
            <p:ph idx="1"/>
          </p:nvPr>
        </p:nvSpPr>
        <p:spPr/>
        <p:txBody>
          <a:bodyPr>
            <a:normAutofit fontScale="70000" lnSpcReduction="20000"/>
          </a:bodyPr>
          <a:lstStyle/>
          <a:p>
            <a:pPr marL="0" indent="0">
              <a:buNone/>
            </a:pPr>
            <a:r>
              <a:rPr lang="pt-BR" b="1" dirty="0">
                <a:latin typeface="Garamond" panose="02020404030301010803" pitchFamily="18" charset="0"/>
              </a:rPr>
              <a:t>Parte I – </a:t>
            </a:r>
            <a:r>
              <a:rPr lang="pt-BR" i="1" dirty="0">
                <a:latin typeface="Garamond" panose="02020404030301010803" pitchFamily="18" charset="0"/>
              </a:rPr>
              <a:t>Visão geral sobre </a:t>
            </a:r>
            <a:r>
              <a:rPr lang="pt-BR" i="1" dirty="0" err="1" smtClean="0">
                <a:latin typeface="Garamond" panose="02020404030301010803" pitchFamily="18" charset="0"/>
              </a:rPr>
              <a:t>etnometodologia</a:t>
            </a:r>
            <a:endParaRPr lang="pt-BR" i="1" dirty="0" smtClean="0">
              <a:latin typeface="Garamond" panose="02020404030301010803" pitchFamily="18" charset="0"/>
            </a:endParaRPr>
          </a:p>
          <a:p>
            <a:pPr marL="0" indent="0">
              <a:buNone/>
            </a:pPr>
            <a:r>
              <a:rPr lang="pt-BR" b="1" dirty="0" smtClean="0">
                <a:latin typeface="Garamond" panose="02020404030301010803" pitchFamily="18" charset="0"/>
              </a:rPr>
              <a:t>1.4. – Respondendo ao problema da ordem I: relação entre normas e ações</a:t>
            </a:r>
          </a:p>
          <a:p>
            <a:pPr marL="0" indent="0" algn="just">
              <a:buNone/>
            </a:pPr>
            <a:r>
              <a:rPr lang="pt-BR" i="1" dirty="0" smtClean="0">
                <a:latin typeface="Garamond" panose="02020404030301010803" pitchFamily="18" charset="0"/>
                <a:sym typeface="Wingdings" panose="05000000000000000000" pitchFamily="2" charset="2"/>
              </a:rPr>
              <a:t>Exemplo J. </a:t>
            </a:r>
            <a:r>
              <a:rPr lang="pt-BR" i="1" dirty="0" err="1" smtClean="0">
                <a:latin typeface="Garamond" panose="02020404030301010803" pitchFamily="18" charset="0"/>
                <a:sym typeface="Wingdings" panose="05000000000000000000" pitchFamily="2" charset="2"/>
              </a:rPr>
              <a:t>Heritage</a:t>
            </a:r>
            <a:r>
              <a:rPr lang="pt-BR" i="1" dirty="0" smtClean="0">
                <a:latin typeface="Garamond" panose="02020404030301010803" pitchFamily="18" charset="0"/>
                <a:sym typeface="Wingdings" panose="05000000000000000000" pitchFamily="2" charset="2"/>
              </a:rPr>
              <a:t> (1992): </a:t>
            </a:r>
            <a:r>
              <a:rPr lang="pt-BR" dirty="0" smtClean="0">
                <a:latin typeface="Garamond" panose="02020404030301010803" pitchFamily="18" charset="0"/>
                <a:sym typeface="Wingdings" panose="05000000000000000000" pitchFamily="2" charset="2"/>
              </a:rPr>
              <a:t>Troca interacional na qual duas pessoas se cumprimentam</a:t>
            </a:r>
          </a:p>
          <a:p>
            <a:pPr marL="0" indent="0" algn="just">
              <a:buNone/>
            </a:pPr>
            <a:r>
              <a:rPr lang="pt-BR" dirty="0">
                <a:latin typeface="Garamond" panose="02020404030301010803" pitchFamily="18" charset="0"/>
              </a:rPr>
              <a:t>Considere, para começar, uma situação na qual um ator social está caminhando no corredor de um escritório, interativamente desengajado de qualquer outro da cena. A partir do momento em que esse ator é cumprimentado por outro, suas circunstâncias são radicalmente reconstituídas de uma situação de desengajamento mútuo entre as partes para outra na qual algum, ao menos mínimo, engajamento é proposto pelo outro. (...) Mais do que isso, este primeiro cumprimento transforma a cena para as duas partes – para quem cumprimenta (que passa de uma circunstância de desengajamento para uma de engajamento que ele/a propõe, via norma, ser retribuída) e para o receptor do cumprimento (que precisa lidar com essa circunstância reconstituída) (p. 106 - </a:t>
            </a:r>
            <a:r>
              <a:rPr lang="pt-BR" i="1" dirty="0">
                <a:latin typeface="Garamond" panose="02020404030301010803" pitchFamily="18" charset="0"/>
              </a:rPr>
              <a:t>tradução minha</a:t>
            </a:r>
            <a:r>
              <a:rPr lang="pt-BR" dirty="0">
                <a:latin typeface="Garamond" panose="02020404030301010803" pitchFamily="18" charset="0"/>
              </a:rPr>
              <a:t>)</a:t>
            </a:r>
          </a:p>
          <a:p>
            <a:pPr algn="just">
              <a:buFontTx/>
              <a:buChar char="-"/>
            </a:pPr>
            <a:r>
              <a:rPr lang="pt-BR" dirty="0">
                <a:latin typeface="Garamond" panose="02020404030301010803" pitchFamily="18" charset="0"/>
                <a:sym typeface="Wingdings" panose="05000000000000000000" pitchFamily="2" charset="2"/>
              </a:rPr>
              <a:t>A resposta (seja de acordo ou contra a regra) reconstitui novamente a cena que precisará ser interpretada novamente – no caso de não resposta: </a:t>
            </a:r>
            <a:r>
              <a:rPr lang="pt-BR" dirty="0">
                <a:latin typeface="Garamond" panose="02020404030301010803" pitchFamily="18" charset="0"/>
              </a:rPr>
              <a:t>o recipiente pode não ter ouvido, não ter reconhecido a pessoa, pode querer declarar inimizade etc.</a:t>
            </a:r>
          </a:p>
          <a:p>
            <a:pPr algn="just">
              <a:buFontTx/>
              <a:buChar char="-"/>
            </a:pPr>
            <a:r>
              <a:rPr lang="pt-BR" dirty="0">
                <a:latin typeface="Garamond" panose="02020404030301010803" pitchFamily="18" charset="0"/>
              </a:rPr>
              <a:t>A norma é usada para interpretar no que a ação consiste: confere inteligibilidade para o “curso normal da ação” e visibilidade para os cursos alternativos de ação</a:t>
            </a:r>
          </a:p>
          <a:p>
            <a:pPr marL="0" indent="0" algn="just">
              <a:buNone/>
            </a:pPr>
            <a:endParaRPr lang="pt-BR" dirty="0" smtClean="0">
              <a:latin typeface="Garamond" panose="02020404030301010803" pitchFamily="18" charset="0"/>
              <a:sym typeface="Wingdings" panose="05000000000000000000" pitchFamily="2" charset="2"/>
            </a:endParaRPr>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10</a:t>
            </a:fld>
            <a:endParaRPr lang="en-US">
              <a:solidFill>
                <a:prstClr val="black">
                  <a:tint val="75000"/>
                </a:prstClr>
              </a:solidFill>
            </a:endParaRPr>
          </a:p>
        </p:txBody>
      </p:sp>
    </p:spTree>
    <p:extLst>
      <p:ext uri="{BB962C8B-B14F-4D97-AF65-F5344CB8AC3E}">
        <p14:creationId xmlns:p14="http://schemas.microsoft.com/office/powerpoint/2010/main" val="2136812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n-US" sz="2800" b="1" dirty="0" err="1">
                <a:latin typeface="Garamond" panose="02020404030301010803" pitchFamily="18" charset="0"/>
              </a:rPr>
              <a:t>Sociologia</a:t>
            </a:r>
            <a:r>
              <a:rPr lang="en-US" sz="2800" b="1" dirty="0">
                <a:latin typeface="Garamond" panose="02020404030301010803" pitchFamily="18" charset="0"/>
              </a:rPr>
              <a:t> III</a:t>
            </a:r>
            <a:r>
              <a:rPr lang="pt-BR" sz="2800" b="1" dirty="0" smtClean="0">
                <a:latin typeface="Garamond" panose="02020404030301010803" pitchFamily="18" charset="0"/>
              </a:rPr>
              <a:t> </a:t>
            </a:r>
            <a:r>
              <a:rPr lang="pt-BR" sz="2800" b="1" dirty="0">
                <a:latin typeface="Garamond" panose="02020404030301010803" pitchFamily="18" charset="0"/>
              </a:rPr>
              <a:t/>
            </a:r>
            <a:br>
              <a:rPr lang="pt-BR" sz="2800" b="1" dirty="0">
                <a:latin typeface="Garamond" panose="02020404030301010803" pitchFamily="18" charset="0"/>
              </a:rPr>
            </a:br>
            <a:r>
              <a:rPr lang="pt-BR" sz="2400" b="1" dirty="0">
                <a:latin typeface="Garamond" panose="02020404030301010803" pitchFamily="18" charset="0"/>
              </a:rPr>
              <a:t> </a:t>
            </a:r>
            <a:r>
              <a:rPr lang="pt-BR" sz="2800" b="1" dirty="0">
                <a:latin typeface="Garamond" panose="02020404030301010803" pitchFamily="18" charset="0"/>
              </a:rPr>
              <a:t>Unidade III: Interpretação e sentido</a:t>
            </a:r>
            <a:r>
              <a:rPr lang="pt-BR" sz="2800" dirty="0">
                <a:latin typeface="Garamond" panose="02020404030301010803" pitchFamily="18" charset="0"/>
              </a:rPr>
              <a:t/>
            </a:r>
            <a:br>
              <a:rPr lang="pt-BR" sz="2800" dirty="0">
                <a:latin typeface="Garamond" panose="02020404030301010803" pitchFamily="18" charset="0"/>
              </a:rPr>
            </a:br>
            <a:r>
              <a:rPr lang="pt-BR" sz="2800" b="1" dirty="0">
                <a:latin typeface="Garamond" panose="02020404030301010803" pitchFamily="18" charset="0"/>
              </a:rPr>
              <a:t> Aula 11: A etnometodologia de </a:t>
            </a:r>
            <a:r>
              <a:rPr lang="pt-BR" sz="2800" b="1" dirty="0" smtClean="0">
                <a:latin typeface="Garamond" panose="02020404030301010803" pitchFamily="18" charset="0"/>
              </a:rPr>
              <a:t>Garfinkel</a:t>
            </a:r>
            <a:endParaRPr lang="pt-BR" sz="2800" dirty="0">
              <a:latin typeface="Garamond" panose="02020404030301010803" pitchFamily="18" charset="0"/>
            </a:endParaRPr>
          </a:p>
        </p:txBody>
      </p:sp>
      <p:sp>
        <p:nvSpPr>
          <p:cNvPr id="3" name="Espaço Reservado para Conteúdo 2"/>
          <p:cNvSpPr>
            <a:spLocks noGrp="1"/>
          </p:cNvSpPr>
          <p:nvPr>
            <p:ph idx="1"/>
          </p:nvPr>
        </p:nvSpPr>
        <p:spPr/>
        <p:txBody>
          <a:bodyPr>
            <a:normAutofit fontScale="70000" lnSpcReduction="20000"/>
          </a:bodyPr>
          <a:lstStyle/>
          <a:p>
            <a:pPr marL="0" indent="0">
              <a:buNone/>
            </a:pPr>
            <a:r>
              <a:rPr lang="pt-BR" b="1" dirty="0">
                <a:latin typeface="Garamond" panose="02020404030301010803" pitchFamily="18" charset="0"/>
              </a:rPr>
              <a:t>Parte I – </a:t>
            </a:r>
            <a:r>
              <a:rPr lang="pt-BR" i="1" dirty="0">
                <a:latin typeface="Garamond" panose="02020404030301010803" pitchFamily="18" charset="0"/>
              </a:rPr>
              <a:t>Visão geral sobre </a:t>
            </a:r>
            <a:r>
              <a:rPr lang="pt-BR" i="1" dirty="0" err="1" smtClean="0">
                <a:latin typeface="Garamond" panose="02020404030301010803" pitchFamily="18" charset="0"/>
              </a:rPr>
              <a:t>etnometodologia</a:t>
            </a:r>
            <a:endParaRPr lang="pt-BR" i="1" dirty="0" smtClean="0">
              <a:latin typeface="Garamond" panose="02020404030301010803" pitchFamily="18" charset="0"/>
            </a:endParaRPr>
          </a:p>
          <a:p>
            <a:pPr marL="0" indent="0">
              <a:buNone/>
            </a:pPr>
            <a:r>
              <a:rPr lang="pt-BR" b="1" dirty="0">
                <a:latin typeface="Garamond" panose="02020404030301010803" pitchFamily="18" charset="0"/>
              </a:rPr>
              <a:t>1.4. – Respondendo ao problema da ordem I: relação entre normas e ações</a:t>
            </a:r>
          </a:p>
          <a:p>
            <a:pPr>
              <a:buFont typeface="Wingdings" panose="05000000000000000000" pitchFamily="2" charset="2"/>
              <a:buChar char="à"/>
            </a:pPr>
            <a:r>
              <a:rPr lang="pt-BR" i="1" dirty="0">
                <a:latin typeface="Garamond" panose="02020404030301010803" pitchFamily="18" charset="0"/>
                <a:sym typeface="Wingdings" panose="05000000000000000000" pitchFamily="2" charset="2"/>
              </a:rPr>
              <a:t>Compreensões comuns:</a:t>
            </a:r>
          </a:p>
          <a:p>
            <a:pPr marL="0" indent="0">
              <a:buNone/>
            </a:pPr>
            <a:r>
              <a:rPr lang="pt-BR" dirty="0" smtClean="0">
                <a:latin typeface="Garamond" panose="02020404030301010803" pitchFamily="18" charset="0"/>
              </a:rPr>
              <a:t>“Os teóricos em ciências sociais - ... – têm usado a padronização para conceber o caráter e as consequências das ações que obedecem às expectativas padronizadas. Em geral, eles têm reconhecido, mas também negligenciado, o fato de que é por meio destas mesmas ações que as pessoas descobrem, criam e sustentam essa padronização. Uma consequência importante e dominante dessa negligência é enganar-se sobre a natureza e as condições das ações aceitáveis. (...) Por “sedado cultural” (cultural dope) </a:t>
            </a:r>
            <a:r>
              <a:rPr lang="pt-BR" dirty="0" err="1" smtClean="0">
                <a:latin typeface="Garamond" panose="02020404030301010803" pitchFamily="18" charset="0"/>
              </a:rPr>
              <a:t>refiro-se</a:t>
            </a:r>
            <a:r>
              <a:rPr lang="pt-BR" dirty="0" smtClean="0">
                <a:latin typeface="Garamond" panose="02020404030301010803" pitchFamily="18" charset="0"/>
              </a:rPr>
              <a:t> ao homem-na-sociedade-dos-sociólogos que produz as características estáveis da sociedade, ao agir de acordo com alternativas preestabelecidas e legítimas de ação, fornecidas pela cultural comum” (p. 149) – As racionalidades de senso comum dos julgamentos realizados ao longo das situações são tratados como epifenômenos.</a:t>
            </a:r>
          </a:p>
          <a:p>
            <a:pPr marL="0" indent="0">
              <a:buNone/>
            </a:pPr>
            <a:r>
              <a:rPr lang="pt-BR" dirty="0" smtClean="0">
                <a:latin typeface="Garamond" panose="02020404030301010803" pitchFamily="18" charset="0"/>
              </a:rPr>
              <a:t>“O estudo do conhecimento de senso comum e das atividades de senso comum consiste em tratar como fenômenos problemáticos os métodos reais, através dos quais os membros de uma sociedade, fazendo sociologia, leiga ou profissional, tornam passiveis de observação as estruturas sociais das atividades cotidianas”</a:t>
            </a:r>
          </a:p>
          <a:p>
            <a:pPr marL="0" indent="0">
              <a:buNone/>
            </a:pPr>
            <a:endParaRPr lang="pt-BR" i="1" dirty="0" smtClean="0">
              <a:latin typeface="Garamond" panose="02020404030301010803" pitchFamily="18" charset="0"/>
            </a:endParaRPr>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11</a:t>
            </a:fld>
            <a:endParaRPr lang="en-US">
              <a:solidFill>
                <a:prstClr val="black">
                  <a:tint val="75000"/>
                </a:prstClr>
              </a:solidFill>
            </a:endParaRPr>
          </a:p>
        </p:txBody>
      </p:sp>
    </p:spTree>
    <p:extLst>
      <p:ext uri="{BB962C8B-B14F-4D97-AF65-F5344CB8AC3E}">
        <p14:creationId xmlns:p14="http://schemas.microsoft.com/office/powerpoint/2010/main" val="42280231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n-US" sz="2800" b="1" dirty="0" err="1">
                <a:latin typeface="Garamond" panose="02020404030301010803" pitchFamily="18" charset="0"/>
              </a:rPr>
              <a:t>Sociologia</a:t>
            </a:r>
            <a:r>
              <a:rPr lang="en-US" sz="2800" b="1" dirty="0">
                <a:latin typeface="Garamond" panose="02020404030301010803" pitchFamily="18" charset="0"/>
              </a:rPr>
              <a:t> III</a:t>
            </a:r>
            <a:r>
              <a:rPr lang="pt-BR" sz="2800" b="1" dirty="0" smtClean="0">
                <a:latin typeface="Garamond" panose="02020404030301010803" pitchFamily="18" charset="0"/>
              </a:rPr>
              <a:t> </a:t>
            </a:r>
            <a:r>
              <a:rPr lang="pt-BR" sz="2800" b="1" dirty="0">
                <a:latin typeface="Garamond" panose="02020404030301010803" pitchFamily="18" charset="0"/>
              </a:rPr>
              <a:t/>
            </a:r>
            <a:br>
              <a:rPr lang="pt-BR" sz="2800" b="1" dirty="0">
                <a:latin typeface="Garamond" panose="02020404030301010803" pitchFamily="18" charset="0"/>
              </a:rPr>
            </a:br>
            <a:r>
              <a:rPr lang="pt-BR" sz="2400" b="1" dirty="0">
                <a:latin typeface="Garamond" panose="02020404030301010803" pitchFamily="18" charset="0"/>
              </a:rPr>
              <a:t> </a:t>
            </a:r>
            <a:r>
              <a:rPr lang="pt-BR" sz="2800" b="1" dirty="0">
                <a:latin typeface="Garamond" panose="02020404030301010803" pitchFamily="18" charset="0"/>
              </a:rPr>
              <a:t>Unidade III: Interpretação e sentido</a:t>
            </a:r>
            <a:r>
              <a:rPr lang="pt-BR" sz="2800" dirty="0">
                <a:latin typeface="Garamond" panose="02020404030301010803" pitchFamily="18" charset="0"/>
              </a:rPr>
              <a:t/>
            </a:r>
            <a:br>
              <a:rPr lang="pt-BR" sz="2800" dirty="0">
                <a:latin typeface="Garamond" panose="02020404030301010803" pitchFamily="18" charset="0"/>
              </a:rPr>
            </a:br>
            <a:r>
              <a:rPr lang="pt-BR" sz="2800" b="1" dirty="0">
                <a:latin typeface="Garamond" panose="02020404030301010803" pitchFamily="18" charset="0"/>
              </a:rPr>
              <a:t> Aula 11: A etnometodologia de </a:t>
            </a:r>
            <a:r>
              <a:rPr lang="pt-BR" sz="2800" b="1" dirty="0" smtClean="0">
                <a:latin typeface="Garamond" panose="02020404030301010803" pitchFamily="18" charset="0"/>
              </a:rPr>
              <a:t>Garfinkel</a:t>
            </a:r>
            <a:endParaRPr lang="pt-BR" sz="2800" dirty="0">
              <a:latin typeface="Garamond" panose="02020404030301010803" pitchFamily="18" charset="0"/>
            </a:endParaRPr>
          </a:p>
        </p:txBody>
      </p:sp>
      <p:graphicFrame>
        <p:nvGraphicFramePr>
          <p:cNvPr id="6" name="Espaço Reservado para Conteúdo 5"/>
          <p:cNvGraphicFramePr>
            <a:graphicFrameLocks noGrp="1"/>
          </p:cNvGraphicFramePr>
          <p:nvPr>
            <p:ph idx="1"/>
            <p:extLst>
              <p:ext uri="{D42A27DB-BD31-4B8C-83A1-F6EECF244321}">
                <p14:modId xmlns:p14="http://schemas.microsoft.com/office/powerpoint/2010/main" val="3614395951"/>
              </p:ext>
            </p:extLst>
          </p:nvPr>
        </p:nvGraphicFramePr>
        <p:xfrm>
          <a:off x="2487827" y="1968844"/>
          <a:ext cx="7331675" cy="4451800"/>
        </p:xfrm>
        <a:graphic>
          <a:graphicData uri="http://schemas.openxmlformats.org/drawingml/2006/table">
            <a:tbl>
              <a:tblPr/>
              <a:tblGrid>
                <a:gridCol w="741365"/>
                <a:gridCol w="1725100"/>
                <a:gridCol w="4865210"/>
              </a:tblGrid>
              <a:tr h="1108047">
                <a:tc>
                  <a:txBody>
                    <a:bodyPr/>
                    <a:lstStyle/>
                    <a:p>
                      <a:pPr algn="ctr" fontAlgn="ctr"/>
                      <a:r>
                        <a:rPr lang="pt-BR" sz="1400" b="1" i="0" u="none" strike="noStrike" dirty="0">
                          <a:solidFill>
                            <a:srgbClr val="000000"/>
                          </a:solidFill>
                          <a:effectLst/>
                          <a:latin typeface="Garamond" panose="02020404030301010803" pitchFamily="18" charset="0"/>
                        </a:rPr>
                        <a:t>Marido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1400" b="0" i="0" u="none" strike="noStrike" dirty="0">
                          <a:solidFill>
                            <a:srgbClr val="000000"/>
                          </a:solidFill>
                          <a:effectLst/>
                          <a:latin typeface="Garamond" panose="02020404030301010803" pitchFamily="18" charset="0"/>
                        </a:rPr>
                        <a:t>Dana conseguiu pôr uma moeda no </a:t>
                      </a:r>
                      <a:r>
                        <a:rPr lang="pt-BR" sz="1400" b="0" i="0" u="none" strike="noStrike" dirty="0" smtClean="0">
                          <a:solidFill>
                            <a:srgbClr val="000000"/>
                          </a:solidFill>
                          <a:effectLst/>
                          <a:latin typeface="Garamond" panose="02020404030301010803" pitchFamily="18" charset="0"/>
                        </a:rPr>
                        <a:t>parquímetro </a:t>
                      </a:r>
                      <a:r>
                        <a:rPr lang="pt-BR" sz="1400" b="0" i="0" u="none" strike="noStrike" dirty="0">
                          <a:solidFill>
                            <a:srgbClr val="000000"/>
                          </a:solidFill>
                          <a:effectLst/>
                          <a:latin typeface="Garamond" panose="02020404030301010803" pitchFamily="18" charset="0"/>
                        </a:rPr>
                        <a:t>hoje sem precisar ser levantado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1400" b="0" i="1" u="none" strike="noStrike" dirty="0">
                          <a:solidFill>
                            <a:srgbClr val="000000"/>
                          </a:solidFill>
                          <a:effectLst/>
                          <a:latin typeface="Garamond" panose="02020404030301010803" pitchFamily="18" charset="0"/>
                        </a:rPr>
                        <a:t>Esta tarde, ao trazer Dana, no nosso filho de 4 anos, da </a:t>
                      </a:r>
                      <a:r>
                        <a:rPr lang="pt-BR" sz="1400" b="0" i="1" u="none" strike="noStrike" dirty="0" smtClean="0">
                          <a:solidFill>
                            <a:srgbClr val="000000"/>
                          </a:solidFill>
                          <a:effectLst/>
                          <a:latin typeface="Garamond" panose="02020404030301010803" pitchFamily="18" charset="0"/>
                        </a:rPr>
                        <a:t>creche </a:t>
                      </a:r>
                      <a:r>
                        <a:rPr lang="pt-BR" sz="1400" b="0" i="1" u="none" strike="noStrike" dirty="0">
                          <a:solidFill>
                            <a:srgbClr val="000000"/>
                          </a:solidFill>
                          <a:effectLst/>
                          <a:latin typeface="Garamond" panose="02020404030301010803" pitchFamily="18" charset="0"/>
                        </a:rPr>
                        <a:t>para casa, ele conseguiu alcançar alto o suficiente para pôr uma moedinha dentro de um </a:t>
                      </a:r>
                      <a:r>
                        <a:rPr lang="pt-BR" sz="1400" b="0" i="1" u="none" strike="noStrike" dirty="0" smtClean="0">
                          <a:solidFill>
                            <a:srgbClr val="000000"/>
                          </a:solidFill>
                          <a:effectLst/>
                          <a:latin typeface="Garamond" panose="02020404030301010803" pitchFamily="18" charset="0"/>
                        </a:rPr>
                        <a:t>parquímetro</a:t>
                      </a:r>
                      <a:r>
                        <a:rPr lang="pt-BR" sz="1400" b="0" i="1" u="none" strike="noStrike" dirty="0">
                          <a:solidFill>
                            <a:srgbClr val="000000"/>
                          </a:solidFill>
                          <a:effectLst/>
                          <a:latin typeface="Garamond" panose="02020404030301010803" pitchFamily="18" charset="0"/>
                        </a:rPr>
                        <a:t>, quando estacionamos numa zona de parquímetro, enquanto que antes ele sempre tinha que ser levantado para conseguir alcançar aquela altura.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08047">
                <a:tc>
                  <a:txBody>
                    <a:bodyPr/>
                    <a:lstStyle/>
                    <a:p>
                      <a:pPr algn="ctr" fontAlgn="ctr"/>
                      <a:r>
                        <a:rPr lang="pt-BR" sz="1400" b="1" i="0" u="none" strike="noStrike">
                          <a:solidFill>
                            <a:srgbClr val="000000"/>
                          </a:solidFill>
                          <a:effectLst/>
                          <a:latin typeface="Garamond" panose="02020404030301010803" pitchFamily="18" charset="0"/>
                        </a:rPr>
                        <a:t>Esposa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1400" b="0" i="0" u="none" strike="noStrike" dirty="0" smtClean="0">
                          <a:solidFill>
                            <a:srgbClr val="000000"/>
                          </a:solidFill>
                          <a:effectLst/>
                          <a:latin typeface="Garamond" panose="02020404030301010803" pitchFamily="18" charset="0"/>
                        </a:rPr>
                        <a:t> Você </a:t>
                      </a:r>
                      <a:r>
                        <a:rPr lang="pt-BR" sz="1400" b="0" i="0" u="none" strike="noStrike" dirty="0">
                          <a:solidFill>
                            <a:srgbClr val="000000"/>
                          </a:solidFill>
                          <a:effectLst/>
                          <a:latin typeface="Garamond" panose="02020404030301010803" pitchFamily="18" charset="0"/>
                        </a:rPr>
                        <a:t>levou ele à loja de discos?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1400" b="0" i="1" u="none" strike="noStrike" dirty="0">
                          <a:solidFill>
                            <a:srgbClr val="000000"/>
                          </a:solidFill>
                          <a:effectLst/>
                          <a:latin typeface="Garamond" panose="02020404030301010803" pitchFamily="18" charset="0"/>
                        </a:rPr>
                        <a:t>Já que ele pôs um </a:t>
                      </a:r>
                      <a:r>
                        <a:rPr lang="pt-BR" sz="1400" b="0" i="1" u="none" strike="noStrike" dirty="0" smtClean="0">
                          <a:solidFill>
                            <a:srgbClr val="000000"/>
                          </a:solidFill>
                          <a:effectLst/>
                          <a:latin typeface="Garamond" panose="02020404030301010803" pitchFamily="18" charset="0"/>
                        </a:rPr>
                        <a:t>centavo </a:t>
                      </a:r>
                      <a:r>
                        <a:rPr lang="pt-BR" sz="1400" b="0" i="1" u="none" strike="noStrike" dirty="0">
                          <a:solidFill>
                            <a:srgbClr val="000000"/>
                          </a:solidFill>
                          <a:effectLst/>
                          <a:latin typeface="Garamond" panose="02020404030301010803" pitchFamily="18" charset="0"/>
                        </a:rPr>
                        <a:t>no </a:t>
                      </a:r>
                      <a:r>
                        <a:rPr lang="pt-BR" sz="1400" b="0" i="1" u="none" strike="noStrike" dirty="0" smtClean="0">
                          <a:solidFill>
                            <a:srgbClr val="000000"/>
                          </a:solidFill>
                          <a:effectLst/>
                          <a:latin typeface="Garamond" panose="02020404030301010803" pitchFamily="18" charset="0"/>
                        </a:rPr>
                        <a:t>parquímetro</a:t>
                      </a:r>
                      <a:r>
                        <a:rPr lang="pt-BR" sz="1400" b="0" i="1" u="none" strike="noStrike" dirty="0">
                          <a:solidFill>
                            <a:srgbClr val="000000"/>
                          </a:solidFill>
                          <a:effectLst/>
                          <a:latin typeface="Garamond" panose="02020404030301010803" pitchFamily="18" charset="0"/>
                        </a:rPr>
                        <a:t>, isso quer dizer que </a:t>
                      </a:r>
                      <a:r>
                        <a:rPr lang="pt-BR" sz="1400" b="0" i="1" u="none" strike="noStrike" dirty="0" smtClean="0">
                          <a:solidFill>
                            <a:srgbClr val="000000"/>
                          </a:solidFill>
                          <a:effectLst/>
                          <a:latin typeface="Garamond" panose="02020404030301010803" pitchFamily="18" charset="0"/>
                        </a:rPr>
                        <a:t>você </a:t>
                      </a:r>
                      <a:r>
                        <a:rPr lang="pt-BR" sz="1400" b="0" i="1" u="none" strike="noStrike" dirty="0">
                          <a:solidFill>
                            <a:srgbClr val="000000"/>
                          </a:solidFill>
                          <a:effectLst/>
                          <a:latin typeface="Garamond" panose="02020404030301010803" pitchFamily="18" charset="0"/>
                        </a:rPr>
                        <a:t>parou enquanto ele estava com você. Eu sei que você parou na loja de discos no caminho de ida para a creche ou no caminho de volta. Foi no caminho de volta, de forma que ele estava com você, ou você parou lá a caminho da creche e em outro lugar no caminho de volta?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9102">
                <a:tc>
                  <a:txBody>
                    <a:bodyPr/>
                    <a:lstStyle/>
                    <a:p>
                      <a:pPr algn="ctr" fontAlgn="ctr"/>
                      <a:r>
                        <a:rPr lang="pt-BR" sz="1400" b="1" i="0" u="none" strike="noStrike">
                          <a:solidFill>
                            <a:srgbClr val="000000"/>
                          </a:solidFill>
                          <a:effectLst/>
                          <a:latin typeface="Garamond" panose="02020404030301010803" pitchFamily="18" charset="0"/>
                        </a:rPr>
                        <a:t>Marido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1400" b="0" i="0" u="none" strike="noStrike" dirty="0">
                          <a:solidFill>
                            <a:srgbClr val="000000"/>
                          </a:solidFill>
                          <a:effectLst/>
                          <a:latin typeface="Garamond" panose="02020404030301010803" pitchFamily="18" charset="0"/>
                        </a:rPr>
                        <a:t>Não. Ao sapateiro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1400" b="0" i="1" u="none" strike="noStrike" dirty="0">
                          <a:solidFill>
                            <a:srgbClr val="000000"/>
                          </a:solidFill>
                          <a:effectLst/>
                          <a:latin typeface="Garamond" panose="02020404030301010803" pitchFamily="18" charset="0"/>
                        </a:rPr>
                        <a:t>Não. Parei na loja de discos a caminho da creche e parei no sapateiro a caminho de casa, quando ele estava comigo.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9102">
                <a:tc>
                  <a:txBody>
                    <a:bodyPr/>
                    <a:lstStyle/>
                    <a:p>
                      <a:pPr algn="ctr" fontAlgn="ctr"/>
                      <a:r>
                        <a:rPr lang="pt-BR" sz="1400" b="1" i="0" u="none" strike="noStrike">
                          <a:solidFill>
                            <a:srgbClr val="000000"/>
                          </a:solidFill>
                          <a:effectLst/>
                          <a:latin typeface="Garamond" panose="02020404030301010803" pitchFamily="18" charset="0"/>
                        </a:rPr>
                        <a:t>Esposa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1400" b="0" i="0" u="none" strike="noStrike" dirty="0">
                          <a:solidFill>
                            <a:srgbClr val="000000"/>
                          </a:solidFill>
                          <a:effectLst/>
                          <a:latin typeface="Garamond" panose="02020404030301010803" pitchFamily="18" charset="0"/>
                        </a:rPr>
                        <a:t>Para quê?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1400" b="0" i="1" u="none" strike="noStrike" dirty="0">
                          <a:solidFill>
                            <a:srgbClr val="000000"/>
                          </a:solidFill>
                          <a:effectLst/>
                          <a:latin typeface="Garamond" panose="02020404030301010803" pitchFamily="18" charset="0"/>
                        </a:rPr>
                        <a:t>Conheço uma razão pela qual você poderia ter parado no sapateiro. Qual foi o motivo de fato?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68751">
                <a:tc>
                  <a:txBody>
                    <a:bodyPr/>
                    <a:lstStyle/>
                    <a:p>
                      <a:pPr algn="ctr" fontAlgn="ctr"/>
                      <a:r>
                        <a:rPr lang="pt-BR" sz="1400" b="1" i="0" u="none" strike="noStrike">
                          <a:solidFill>
                            <a:srgbClr val="000000"/>
                          </a:solidFill>
                          <a:effectLst/>
                          <a:latin typeface="Garamond" panose="02020404030301010803" pitchFamily="18" charset="0"/>
                        </a:rPr>
                        <a:t>Marido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1400" b="0" i="0" u="none" strike="noStrike" dirty="0">
                          <a:solidFill>
                            <a:srgbClr val="000000"/>
                          </a:solidFill>
                          <a:effectLst/>
                          <a:latin typeface="Garamond" panose="02020404030301010803" pitchFamily="18" charset="0"/>
                        </a:rPr>
                        <a:t>Comprei cadarços novos para meus sapatos.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1400" b="0" i="1" u="none" strike="noStrike" dirty="0">
                          <a:solidFill>
                            <a:srgbClr val="000000"/>
                          </a:solidFill>
                          <a:effectLst/>
                          <a:latin typeface="Garamond" panose="02020404030301010803" pitchFamily="18" charset="0"/>
                        </a:rPr>
                        <a:t>Como você deve lembrar, eu arrebentei um dos </a:t>
                      </a:r>
                      <a:r>
                        <a:rPr lang="pt-BR" sz="1400" b="0" i="1" u="none" strike="noStrike" dirty="0" err="1">
                          <a:solidFill>
                            <a:srgbClr val="000000"/>
                          </a:solidFill>
                          <a:effectLst/>
                          <a:latin typeface="Garamond" panose="02020404030301010803" pitchFamily="18" charset="0"/>
                        </a:rPr>
                        <a:t>cadrços</a:t>
                      </a:r>
                      <a:r>
                        <a:rPr lang="pt-BR" sz="1400" b="0" i="1" u="none" strike="noStrike" dirty="0">
                          <a:solidFill>
                            <a:srgbClr val="000000"/>
                          </a:solidFill>
                          <a:effectLst/>
                          <a:latin typeface="Garamond" panose="02020404030301010803" pitchFamily="18" charset="0"/>
                        </a:rPr>
                        <a:t> dos meus sapatos marrons no outro dia, </a:t>
                      </a:r>
                      <a:r>
                        <a:rPr lang="pt-BR" sz="1400" b="0" i="1" u="none" strike="noStrike" dirty="0" err="1">
                          <a:solidFill>
                            <a:srgbClr val="000000"/>
                          </a:solidFill>
                          <a:effectLst/>
                          <a:latin typeface="Garamond" panose="02020404030301010803" pitchFamily="18" charset="0"/>
                        </a:rPr>
                        <a:t>entao</a:t>
                      </a:r>
                      <a:r>
                        <a:rPr lang="pt-BR" sz="1400" b="0" i="1" u="none" strike="noStrike" dirty="0">
                          <a:solidFill>
                            <a:srgbClr val="000000"/>
                          </a:solidFill>
                          <a:effectLst/>
                          <a:latin typeface="Garamond" panose="02020404030301010803" pitchFamily="18" charset="0"/>
                        </a:rPr>
                        <a:t> eu parei lá para comprar cadarços novos.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68751">
                <a:tc>
                  <a:txBody>
                    <a:bodyPr/>
                    <a:lstStyle/>
                    <a:p>
                      <a:pPr algn="ctr" fontAlgn="ctr"/>
                      <a:r>
                        <a:rPr lang="pt-BR" sz="1400" b="1" i="0" u="none" strike="noStrike" dirty="0">
                          <a:solidFill>
                            <a:srgbClr val="000000"/>
                          </a:solidFill>
                          <a:effectLst/>
                          <a:latin typeface="Garamond" panose="02020404030301010803" pitchFamily="18" charset="0"/>
                        </a:rPr>
                        <a:t>Esposa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1400" b="0" i="0" u="none" strike="noStrike" dirty="0">
                          <a:solidFill>
                            <a:srgbClr val="000000"/>
                          </a:solidFill>
                          <a:effectLst/>
                          <a:latin typeface="Garamond" panose="02020404030301010803" pitchFamily="18" charset="0"/>
                        </a:rPr>
                        <a:t>Seus </a:t>
                      </a:r>
                      <a:r>
                        <a:rPr lang="pt-BR" sz="1400" b="0" i="0" u="none" strike="noStrike" dirty="0" err="1">
                          <a:solidFill>
                            <a:srgbClr val="000000"/>
                          </a:solidFill>
                          <a:effectLst/>
                          <a:latin typeface="Garamond" panose="02020404030301010803" pitchFamily="18" charset="0"/>
                        </a:rPr>
                        <a:t>mocassins</a:t>
                      </a:r>
                      <a:r>
                        <a:rPr lang="pt-BR" sz="1400" b="0" i="0" u="none" strike="noStrike" dirty="0">
                          <a:solidFill>
                            <a:srgbClr val="000000"/>
                          </a:solidFill>
                          <a:effectLst/>
                          <a:latin typeface="Garamond" panose="02020404030301010803" pitchFamily="18" charset="0"/>
                        </a:rPr>
                        <a:t> precisam de saltos novos urgentemente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1400" b="0" i="1" u="none" strike="noStrike" dirty="0">
                          <a:solidFill>
                            <a:srgbClr val="000000"/>
                          </a:solidFill>
                          <a:effectLst/>
                          <a:latin typeface="Garamond" panose="02020404030301010803" pitchFamily="18" charset="0"/>
                        </a:rPr>
                        <a:t>Pensei em outra coisa que você poderia ter feito lá. Poderia ter levado seus </a:t>
                      </a:r>
                      <a:r>
                        <a:rPr lang="pt-BR" sz="1400" b="0" i="1" u="none" strike="noStrike" dirty="0" err="1">
                          <a:solidFill>
                            <a:srgbClr val="000000"/>
                          </a:solidFill>
                          <a:effectLst/>
                          <a:latin typeface="Garamond" panose="02020404030301010803" pitchFamily="18" charset="0"/>
                        </a:rPr>
                        <a:t>mocassins</a:t>
                      </a:r>
                      <a:r>
                        <a:rPr lang="pt-BR" sz="1400" b="0" i="1" u="none" strike="noStrike" dirty="0">
                          <a:solidFill>
                            <a:srgbClr val="000000"/>
                          </a:solidFill>
                          <a:effectLst/>
                          <a:latin typeface="Garamond" panose="02020404030301010803" pitchFamily="18" charset="0"/>
                        </a:rPr>
                        <a:t> pretos que precisam urgentemente de novos saltos. É melhor cuidar logo disso.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12</a:t>
            </a:fld>
            <a:endParaRPr lang="en-US">
              <a:solidFill>
                <a:prstClr val="black">
                  <a:tint val="75000"/>
                </a:prstClr>
              </a:solidFill>
            </a:endParaRPr>
          </a:p>
        </p:txBody>
      </p:sp>
    </p:spTree>
    <p:extLst>
      <p:ext uri="{BB962C8B-B14F-4D97-AF65-F5344CB8AC3E}">
        <p14:creationId xmlns:p14="http://schemas.microsoft.com/office/powerpoint/2010/main" val="1338263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n-US" sz="2800" b="1" dirty="0" err="1">
                <a:latin typeface="Garamond" panose="02020404030301010803" pitchFamily="18" charset="0"/>
              </a:rPr>
              <a:t>Sociologia</a:t>
            </a:r>
            <a:r>
              <a:rPr lang="en-US" sz="2800" b="1" dirty="0">
                <a:latin typeface="Garamond" panose="02020404030301010803" pitchFamily="18" charset="0"/>
              </a:rPr>
              <a:t> III</a:t>
            </a:r>
            <a:r>
              <a:rPr lang="pt-BR" sz="2800" b="1" dirty="0" smtClean="0">
                <a:latin typeface="Garamond" panose="02020404030301010803" pitchFamily="18" charset="0"/>
              </a:rPr>
              <a:t> </a:t>
            </a:r>
            <a:r>
              <a:rPr lang="pt-BR" sz="2800" b="1" dirty="0">
                <a:latin typeface="Garamond" panose="02020404030301010803" pitchFamily="18" charset="0"/>
              </a:rPr>
              <a:t/>
            </a:r>
            <a:br>
              <a:rPr lang="pt-BR" sz="2800" b="1" dirty="0">
                <a:latin typeface="Garamond" panose="02020404030301010803" pitchFamily="18" charset="0"/>
              </a:rPr>
            </a:br>
            <a:r>
              <a:rPr lang="pt-BR" sz="2400" b="1" dirty="0">
                <a:latin typeface="Garamond" panose="02020404030301010803" pitchFamily="18" charset="0"/>
              </a:rPr>
              <a:t> </a:t>
            </a:r>
            <a:r>
              <a:rPr lang="pt-BR" sz="2800" b="1" dirty="0">
                <a:latin typeface="Garamond" panose="02020404030301010803" pitchFamily="18" charset="0"/>
              </a:rPr>
              <a:t>Unidade III: Interpretação e sentido</a:t>
            </a:r>
            <a:r>
              <a:rPr lang="pt-BR" sz="2800" dirty="0">
                <a:latin typeface="Garamond" panose="02020404030301010803" pitchFamily="18" charset="0"/>
              </a:rPr>
              <a:t/>
            </a:r>
            <a:br>
              <a:rPr lang="pt-BR" sz="2800" dirty="0">
                <a:latin typeface="Garamond" panose="02020404030301010803" pitchFamily="18" charset="0"/>
              </a:rPr>
            </a:br>
            <a:r>
              <a:rPr lang="pt-BR" sz="2800" b="1" dirty="0">
                <a:latin typeface="Garamond" panose="02020404030301010803" pitchFamily="18" charset="0"/>
              </a:rPr>
              <a:t> Aula 11: A etnometodologia de </a:t>
            </a:r>
            <a:r>
              <a:rPr lang="pt-BR" sz="2800" b="1" dirty="0" smtClean="0">
                <a:latin typeface="Garamond" panose="02020404030301010803" pitchFamily="18" charset="0"/>
              </a:rPr>
              <a:t>Garfinkel</a:t>
            </a:r>
            <a:endParaRPr lang="pt-BR" sz="2800" dirty="0">
              <a:latin typeface="Garamond" panose="02020404030301010803" pitchFamily="18" charset="0"/>
            </a:endParaRPr>
          </a:p>
        </p:txBody>
      </p:sp>
      <p:sp>
        <p:nvSpPr>
          <p:cNvPr id="3" name="Espaço Reservado para Conteúdo 2"/>
          <p:cNvSpPr>
            <a:spLocks noGrp="1"/>
          </p:cNvSpPr>
          <p:nvPr>
            <p:ph idx="1"/>
          </p:nvPr>
        </p:nvSpPr>
        <p:spPr/>
        <p:txBody>
          <a:bodyPr>
            <a:normAutofit fontScale="85000" lnSpcReduction="10000"/>
          </a:bodyPr>
          <a:lstStyle/>
          <a:p>
            <a:pPr marL="0" indent="0">
              <a:buNone/>
            </a:pPr>
            <a:r>
              <a:rPr lang="pt-BR" b="1" dirty="0">
                <a:latin typeface="Garamond" panose="02020404030301010803" pitchFamily="18" charset="0"/>
              </a:rPr>
              <a:t>Parte I – </a:t>
            </a:r>
            <a:r>
              <a:rPr lang="pt-BR" i="1" dirty="0">
                <a:latin typeface="Garamond" panose="02020404030301010803" pitchFamily="18" charset="0"/>
              </a:rPr>
              <a:t>Visão geral sobre </a:t>
            </a:r>
            <a:r>
              <a:rPr lang="pt-BR" i="1" dirty="0" err="1" smtClean="0">
                <a:latin typeface="Garamond" panose="02020404030301010803" pitchFamily="18" charset="0"/>
              </a:rPr>
              <a:t>etnometodologia</a:t>
            </a:r>
            <a:endParaRPr lang="pt-BR" i="1" dirty="0" smtClean="0">
              <a:latin typeface="Garamond" panose="02020404030301010803" pitchFamily="18" charset="0"/>
            </a:endParaRPr>
          </a:p>
          <a:p>
            <a:pPr marL="0" indent="0">
              <a:buNone/>
            </a:pPr>
            <a:r>
              <a:rPr lang="pt-BR" b="1" dirty="0" smtClean="0">
                <a:latin typeface="Garamond" panose="02020404030301010803" pitchFamily="18" charset="0"/>
              </a:rPr>
              <a:t>1.4. – Respondendo ao problema da ordem I: relação entre normas e ações</a:t>
            </a:r>
          </a:p>
          <a:p>
            <a:pPr>
              <a:buFont typeface="Wingdings" panose="05000000000000000000" pitchFamily="2" charset="2"/>
              <a:buChar char="à"/>
            </a:pPr>
            <a:r>
              <a:rPr lang="pt-BR" dirty="0" smtClean="0">
                <a:latin typeface="Garamond" panose="02020404030301010803" pitchFamily="18" charset="0"/>
                <a:sym typeface="Wingdings" panose="05000000000000000000" pitchFamily="2" charset="2"/>
              </a:rPr>
              <a:t>Compreensões comuns:</a:t>
            </a:r>
          </a:p>
          <a:p>
            <a:pPr>
              <a:buFontTx/>
              <a:buChar char="-"/>
            </a:pPr>
            <a:r>
              <a:rPr lang="pt-BR" dirty="0" smtClean="0">
                <a:latin typeface="Garamond" panose="02020404030301010803" pitchFamily="18" charset="0"/>
                <a:sym typeface="Wingdings" panose="05000000000000000000" pitchFamily="2" charset="2"/>
              </a:rPr>
              <a:t>A demanda por maior clareza, precisão, distinção – se a compreensão do que foi dito dependesse de uma descrição literal, a tarefa foi vista como impossível – percepção de que a própria descrição desenvolvia a conversa (caráter constitutivo do relato) -  maneira de realizar a tarefa multiplicava suas características </a:t>
            </a:r>
          </a:p>
          <a:p>
            <a:pPr marL="0" indent="0">
              <a:buNone/>
            </a:pPr>
            <a:r>
              <a:rPr lang="pt-BR" i="1" dirty="0" smtClean="0">
                <a:latin typeface="Garamond" panose="02020404030301010803" pitchFamily="18" charset="0"/>
                <a:sym typeface="Wingdings" panose="05000000000000000000" pitchFamily="2" charset="2"/>
              </a:rPr>
              <a:t>Argumento: </a:t>
            </a:r>
            <a:r>
              <a:rPr lang="pt-BR" dirty="0" smtClean="0">
                <a:latin typeface="Garamond" panose="02020404030301010803" pitchFamily="18" charset="0"/>
                <a:sym typeface="Wingdings" panose="05000000000000000000" pitchFamily="2" charset="2"/>
              </a:rPr>
              <a:t>O entendimento comum não consiste em concordância compartilhada sobre questões substantivas, mas é de natureza </a:t>
            </a:r>
            <a:r>
              <a:rPr lang="pt-BR" u="sng" dirty="0" smtClean="0">
                <a:latin typeface="Garamond" panose="02020404030301010803" pitchFamily="18" charset="0"/>
                <a:sym typeface="Wingdings" panose="05000000000000000000" pitchFamily="2" charset="2"/>
              </a:rPr>
              <a:t>procedimental</a:t>
            </a:r>
            <a:r>
              <a:rPr lang="pt-BR" dirty="0" smtClean="0">
                <a:latin typeface="Garamond" panose="02020404030301010803" pitchFamily="18" charset="0"/>
                <a:sym typeface="Wingdings" panose="05000000000000000000" pitchFamily="2" charset="2"/>
              </a:rPr>
              <a:t> – </a:t>
            </a:r>
            <a:r>
              <a:rPr lang="pt-BR" dirty="0">
                <a:latin typeface="Garamond" panose="02020404030301010803" pitchFamily="18" charset="0"/>
                <a:sym typeface="Wingdings" panose="05000000000000000000" pitchFamily="2" charset="2"/>
              </a:rPr>
              <a:t>Suposição e </a:t>
            </a:r>
            <a:r>
              <a:rPr lang="pt-BR" u="sng" dirty="0">
                <a:latin typeface="Garamond" panose="02020404030301010803" pitchFamily="18" charset="0"/>
                <a:sym typeface="Wingdings" panose="05000000000000000000" pitchFamily="2" charset="2"/>
              </a:rPr>
              <a:t>confiança </a:t>
            </a:r>
            <a:r>
              <a:rPr lang="pt-BR" dirty="0">
                <a:latin typeface="Garamond" panose="02020404030301010803" pitchFamily="18" charset="0"/>
                <a:sym typeface="Wingdings" panose="05000000000000000000" pitchFamily="2" charset="2"/>
              </a:rPr>
              <a:t>de que o outro, enquanto membro competente, deve ser capaz de enxergar a correspondência entre o que se diz e o que se quer </a:t>
            </a:r>
            <a:r>
              <a:rPr lang="pt-BR" dirty="0" smtClean="0">
                <a:latin typeface="Garamond" panose="02020404030301010803" pitchFamily="18" charset="0"/>
                <a:sym typeface="Wingdings" panose="05000000000000000000" pitchFamily="2" charset="2"/>
              </a:rPr>
              <a:t>dizer – compreender em razão de estar sujeito a uma jurisdição de regras, como racional</a:t>
            </a:r>
          </a:p>
          <a:p>
            <a:pPr marL="0" indent="0">
              <a:buNone/>
            </a:pPr>
            <a:endParaRPr lang="pt-BR" dirty="0" smtClean="0">
              <a:latin typeface="Garamond" panose="02020404030301010803" pitchFamily="18" charset="0"/>
            </a:endParaRPr>
          </a:p>
          <a:p>
            <a:pPr marL="0" indent="0">
              <a:buNone/>
            </a:pPr>
            <a:endParaRPr lang="pt-BR" b="1" dirty="0" smtClean="0">
              <a:latin typeface="Garamond" panose="02020404030301010803" pitchFamily="18" charset="0"/>
            </a:endParaRPr>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13</a:t>
            </a:fld>
            <a:endParaRPr lang="en-US">
              <a:solidFill>
                <a:prstClr val="black">
                  <a:tint val="75000"/>
                </a:prstClr>
              </a:solidFill>
            </a:endParaRPr>
          </a:p>
        </p:txBody>
      </p:sp>
    </p:spTree>
    <p:extLst>
      <p:ext uri="{BB962C8B-B14F-4D97-AF65-F5344CB8AC3E}">
        <p14:creationId xmlns:p14="http://schemas.microsoft.com/office/powerpoint/2010/main" val="32011005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n-US" sz="2800" b="1" dirty="0" err="1">
                <a:latin typeface="Garamond" panose="02020404030301010803" pitchFamily="18" charset="0"/>
              </a:rPr>
              <a:t>Sociologia</a:t>
            </a:r>
            <a:r>
              <a:rPr lang="en-US" sz="2800" b="1" dirty="0">
                <a:latin typeface="Garamond" panose="02020404030301010803" pitchFamily="18" charset="0"/>
              </a:rPr>
              <a:t> III</a:t>
            </a:r>
            <a:r>
              <a:rPr lang="pt-BR" sz="2800" b="1" dirty="0" smtClean="0">
                <a:latin typeface="Garamond" panose="02020404030301010803" pitchFamily="18" charset="0"/>
              </a:rPr>
              <a:t> </a:t>
            </a:r>
            <a:r>
              <a:rPr lang="pt-BR" sz="2800" b="1" dirty="0">
                <a:latin typeface="Garamond" panose="02020404030301010803" pitchFamily="18" charset="0"/>
              </a:rPr>
              <a:t/>
            </a:r>
            <a:br>
              <a:rPr lang="pt-BR" sz="2800" b="1" dirty="0">
                <a:latin typeface="Garamond" panose="02020404030301010803" pitchFamily="18" charset="0"/>
              </a:rPr>
            </a:br>
            <a:r>
              <a:rPr lang="pt-BR" sz="2400" b="1" dirty="0">
                <a:latin typeface="Garamond" panose="02020404030301010803" pitchFamily="18" charset="0"/>
              </a:rPr>
              <a:t> </a:t>
            </a:r>
            <a:r>
              <a:rPr lang="pt-BR" sz="2800" b="1" dirty="0">
                <a:latin typeface="Garamond" panose="02020404030301010803" pitchFamily="18" charset="0"/>
              </a:rPr>
              <a:t>Unidade III: Interpretação e sentido</a:t>
            </a:r>
            <a:r>
              <a:rPr lang="pt-BR" sz="2800" dirty="0">
                <a:latin typeface="Garamond" panose="02020404030301010803" pitchFamily="18" charset="0"/>
              </a:rPr>
              <a:t/>
            </a:r>
            <a:br>
              <a:rPr lang="pt-BR" sz="2800" dirty="0">
                <a:latin typeface="Garamond" panose="02020404030301010803" pitchFamily="18" charset="0"/>
              </a:rPr>
            </a:br>
            <a:r>
              <a:rPr lang="pt-BR" sz="2800" b="1" dirty="0">
                <a:latin typeface="Garamond" panose="02020404030301010803" pitchFamily="18" charset="0"/>
              </a:rPr>
              <a:t> Aula 11: A etnometodologia de </a:t>
            </a:r>
            <a:r>
              <a:rPr lang="pt-BR" sz="2800" b="1" dirty="0" smtClean="0">
                <a:latin typeface="Garamond" panose="02020404030301010803" pitchFamily="18" charset="0"/>
              </a:rPr>
              <a:t>Garfinkel</a:t>
            </a:r>
            <a:endParaRPr lang="pt-BR" sz="2800" dirty="0">
              <a:latin typeface="Garamond" panose="02020404030301010803" pitchFamily="18" charset="0"/>
            </a:endParaRPr>
          </a:p>
        </p:txBody>
      </p:sp>
      <p:sp>
        <p:nvSpPr>
          <p:cNvPr id="3" name="Espaço Reservado para Conteúdo 2"/>
          <p:cNvSpPr>
            <a:spLocks noGrp="1"/>
          </p:cNvSpPr>
          <p:nvPr>
            <p:ph idx="1"/>
          </p:nvPr>
        </p:nvSpPr>
        <p:spPr/>
        <p:txBody>
          <a:bodyPr>
            <a:normAutofit fontScale="77500" lnSpcReduction="20000"/>
          </a:bodyPr>
          <a:lstStyle/>
          <a:p>
            <a:pPr marL="0" indent="0">
              <a:buNone/>
            </a:pPr>
            <a:r>
              <a:rPr lang="pt-BR" b="1" dirty="0">
                <a:latin typeface="Garamond" panose="02020404030301010803" pitchFamily="18" charset="0"/>
              </a:rPr>
              <a:t>Parte I – </a:t>
            </a:r>
            <a:r>
              <a:rPr lang="pt-BR" i="1" dirty="0">
                <a:latin typeface="Garamond" panose="02020404030301010803" pitchFamily="18" charset="0"/>
              </a:rPr>
              <a:t>Visão geral sobre </a:t>
            </a:r>
            <a:r>
              <a:rPr lang="pt-BR" i="1" dirty="0" err="1" smtClean="0">
                <a:latin typeface="Garamond" panose="02020404030301010803" pitchFamily="18" charset="0"/>
              </a:rPr>
              <a:t>etnometodologia</a:t>
            </a:r>
            <a:endParaRPr lang="pt-BR" i="1" dirty="0" smtClean="0">
              <a:latin typeface="Garamond" panose="02020404030301010803" pitchFamily="18" charset="0"/>
            </a:endParaRPr>
          </a:p>
          <a:p>
            <a:pPr marL="0" indent="0">
              <a:buNone/>
            </a:pPr>
            <a:r>
              <a:rPr lang="pt-BR" b="1" dirty="0" smtClean="0">
                <a:latin typeface="Garamond" panose="02020404030301010803" pitchFamily="18" charset="0"/>
              </a:rPr>
              <a:t>1.4. – Respondendo ao problema da ordem I: relação entre normas e ações</a:t>
            </a:r>
          </a:p>
          <a:p>
            <a:pPr>
              <a:buFont typeface="Wingdings" panose="05000000000000000000" pitchFamily="2" charset="2"/>
              <a:buChar char="à"/>
            </a:pPr>
            <a:r>
              <a:rPr lang="pt-BR" dirty="0" smtClean="0">
                <a:latin typeface="Garamond" panose="02020404030301010803" pitchFamily="18" charset="0"/>
                <a:sym typeface="Wingdings" panose="05000000000000000000" pitchFamily="2" charset="2"/>
              </a:rPr>
              <a:t>Compreensões comuns:</a:t>
            </a:r>
          </a:p>
          <a:p>
            <a:pPr marL="0" indent="0">
              <a:buNone/>
            </a:pPr>
            <a:r>
              <a:rPr lang="pt-BR" i="1" dirty="0">
                <a:latin typeface="Garamond" panose="02020404030301010803" pitchFamily="18" charset="0"/>
                <a:sym typeface="Wingdings" panose="05000000000000000000" pitchFamily="2" charset="2"/>
              </a:rPr>
              <a:t>Caráter moral da compreensão comum: </a:t>
            </a:r>
            <a:r>
              <a:rPr lang="pt-BR" dirty="0">
                <a:latin typeface="Garamond" panose="02020404030301010803" pitchFamily="18" charset="0"/>
                <a:sym typeface="Wingdings" panose="05000000000000000000" pitchFamily="2" charset="2"/>
              </a:rPr>
              <a:t>Dado o caráter ocasional do sentido das frases, do caráter vago do referencial, a possibilidade de reinterpretação ao longo do tempo, a falta de especificidade cientifica, a ‘compreensão comum’ realizada pelas partes da conversa só pode ocorrer preenchendo o background de interpretações ‘vistas, mas não percebidas’ para o que quer que seja dito. A falha em realizar essa tarefa ameaça a própria possibilidade de compreensão mútua e, com ela, a existência de um mundo compartilhado – o padrão subjacente é assumido a priori para interpretar as aparências e, assume-se que ele está operando apesar das aparências</a:t>
            </a:r>
          </a:p>
          <a:p>
            <a:pPr marL="0" indent="0">
              <a:buNone/>
            </a:pPr>
            <a:r>
              <a:rPr lang="pt-BR" dirty="0">
                <a:latin typeface="Garamond" panose="02020404030301010803" pitchFamily="18" charset="0"/>
                <a:sym typeface="Wingdings" panose="05000000000000000000" pitchFamily="2" charset="2"/>
              </a:rPr>
              <a:t>– a manutenção da reciprocidade de perspectivas é algo que os atores confiam que os outros vão manter como algo de necessidade </a:t>
            </a:r>
            <a:r>
              <a:rPr lang="pt-BR" u="sng" dirty="0">
                <a:latin typeface="Garamond" panose="02020404030301010803" pitchFamily="18" charset="0"/>
                <a:sym typeface="Wingdings" panose="05000000000000000000" pitchFamily="2" charset="2"/>
              </a:rPr>
              <a:t>moral</a:t>
            </a:r>
            <a:r>
              <a:rPr lang="pt-BR" dirty="0">
                <a:latin typeface="Garamond" panose="02020404030301010803" pitchFamily="18" charset="0"/>
                <a:sym typeface="Wingdings" panose="05000000000000000000" pitchFamily="2" charset="2"/>
              </a:rPr>
              <a:t>  - a força das regras não deriva de um consenso moral, mas do fato de que se a conduta não pode ser interpretada de acordo com as regras a organização das circunstâncias reais se desintegra</a:t>
            </a:r>
          </a:p>
          <a:p>
            <a:pPr marL="0" indent="0">
              <a:buNone/>
            </a:pPr>
            <a:endParaRPr lang="pt-BR" dirty="0" smtClean="0">
              <a:latin typeface="Garamond" panose="02020404030301010803" pitchFamily="18" charset="0"/>
            </a:endParaRPr>
          </a:p>
          <a:p>
            <a:pPr marL="0" indent="0">
              <a:buNone/>
            </a:pPr>
            <a:endParaRPr lang="pt-BR" b="1" dirty="0" smtClean="0">
              <a:latin typeface="Garamond" panose="02020404030301010803" pitchFamily="18" charset="0"/>
            </a:endParaRPr>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14</a:t>
            </a:fld>
            <a:endParaRPr lang="en-US">
              <a:solidFill>
                <a:prstClr val="black">
                  <a:tint val="75000"/>
                </a:prstClr>
              </a:solidFill>
            </a:endParaRPr>
          </a:p>
        </p:txBody>
      </p:sp>
    </p:spTree>
    <p:extLst>
      <p:ext uri="{BB962C8B-B14F-4D97-AF65-F5344CB8AC3E}">
        <p14:creationId xmlns:p14="http://schemas.microsoft.com/office/powerpoint/2010/main" val="31967062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n-US" sz="2800" b="1" dirty="0" err="1">
                <a:latin typeface="Garamond" panose="02020404030301010803" pitchFamily="18" charset="0"/>
              </a:rPr>
              <a:t>Sociologia</a:t>
            </a:r>
            <a:r>
              <a:rPr lang="en-US" sz="2800" b="1" dirty="0">
                <a:latin typeface="Garamond" panose="02020404030301010803" pitchFamily="18" charset="0"/>
              </a:rPr>
              <a:t> III</a:t>
            </a:r>
            <a:r>
              <a:rPr lang="pt-BR" sz="2800" b="1" dirty="0" smtClean="0">
                <a:latin typeface="Garamond" panose="02020404030301010803" pitchFamily="18" charset="0"/>
              </a:rPr>
              <a:t> </a:t>
            </a:r>
            <a:r>
              <a:rPr lang="pt-BR" sz="2800" b="1" dirty="0">
                <a:latin typeface="Garamond" panose="02020404030301010803" pitchFamily="18" charset="0"/>
              </a:rPr>
              <a:t/>
            </a:r>
            <a:br>
              <a:rPr lang="pt-BR" sz="2800" b="1" dirty="0">
                <a:latin typeface="Garamond" panose="02020404030301010803" pitchFamily="18" charset="0"/>
              </a:rPr>
            </a:br>
            <a:r>
              <a:rPr lang="pt-BR" sz="2400" b="1" dirty="0">
                <a:latin typeface="Garamond" panose="02020404030301010803" pitchFamily="18" charset="0"/>
              </a:rPr>
              <a:t> </a:t>
            </a:r>
            <a:r>
              <a:rPr lang="pt-BR" sz="2800" b="1" dirty="0">
                <a:latin typeface="Garamond" panose="02020404030301010803" pitchFamily="18" charset="0"/>
              </a:rPr>
              <a:t>Unidade III: Interpretação e sentido</a:t>
            </a:r>
            <a:r>
              <a:rPr lang="pt-BR" sz="2800" dirty="0">
                <a:latin typeface="Garamond" panose="02020404030301010803" pitchFamily="18" charset="0"/>
              </a:rPr>
              <a:t/>
            </a:r>
            <a:br>
              <a:rPr lang="pt-BR" sz="2800" dirty="0">
                <a:latin typeface="Garamond" panose="02020404030301010803" pitchFamily="18" charset="0"/>
              </a:rPr>
            </a:br>
            <a:r>
              <a:rPr lang="pt-BR" sz="2800" b="1" dirty="0">
                <a:latin typeface="Garamond" panose="02020404030301010803" pitchFamily="18" charset="0"/>
              </a:rPr>
              <a:t> Aula 11: A etnometodologia de </a:t>
            </a:r>
            <a:r>
              <a:rPr lang="pt-BR" sz="2800" b="1" dirty="0" smtClean="0">
                <a:latin typeface="Garamond" panose="02020404030301010803" pitchFamily="18" charset="0"/>
              </a:rPr>
              <a:t>Garfinkel</a:t>
            </a:r>
            <a:endParaRPr lang="pt-BR" sz="2800" dirty="0">
              <a:latin typeface="Garamond" panose="02020404030301010803" pitchFamily="18" charset="0"/>
            </a:endParaRPr>
          </a:p>
        </p:txBody>
      </p:sp>
      <p:sp>
        <p:nvSpPr>
          <p:cNvPr id="3" name="Espaço Reservado para Conteúdo 2"/>
          <p:cNvSpPr>
            <a:spLocks noGrp="1"/>
          </p:cNvSpPr>
          <p:nvPr>
            <p:ph idx="1"/>
          </p:nvPr>
        </p:nvSpPr>
        <p:spPr/>
        <p:txBody>
          <a:bodyPr>
            <a:normAutofit fontScale="70000" lnSpcReduction="20000"/>
          </a:bodyPr>
          <a:lstStyle/>
          <a:p>
            <a:pPr marL="0" indent="0">
              <a:buNone/>
            </a:pPr>
            <a:r>
              <a:rPr lang="pt-BR" b="1" dirty="0">
                <a:latin typeface="Garamond" panose="02020404030301010803" pitchFamily="18" charset="0"/>
              </a:rPr>
              <a:t>Parte I – </a:t>
            </a:r>
            <a:r>
              <a:rPr lang="pt-BR" i="1" dirty="0">
                <a:latin typeface="Garamond" panose="02020404030301010803" pitchFamily="18" charset="0"/>
              </a:rPr>
              <a:t>Visão geral sobre </a:t>
            </a:r>
            <a:r>
              <a:rPr lang="pt-BR" i="1" dirty="0" err="1" smtClean="0">
                <a:latin typeface="Garamond" panose="02020404030301010803" pitchFamily="18" charset="0"/>
              </a:rPr>
              <a:t>etnometodologia</a:t>
            </a:r>
            <a:endParaRPr lang="pt-BR" i="1" dirty="0" smtClean="0">
              <a:latin typeface="Garamond" panose="02020404030301010803" pitchFamily="18" charset="0"/>
            </a:endParaRPr>
          </a:p>
          <a:p>
            <a:pPr marL="0" indent="0">
              <a:buNone/>
            </a:pPr>
            <a:r>
              <a:rPr lang="pt-BR" b="1" dirty="0">
                <a:latin typeface="Garamond" panose="02020404030301010803" pitchFamily="18" charset="0"/>
              </a:rPr>
              <a:t>1.4. – Respondendo ao problema da ordem I: relação entre normas e ações</a:t>
            </a:r>
          </a:p>
          <a:p>
            <a:pPr>
              <a:buFont typeface="Wingdings" panose="05000000000000000000" pitchFamily="2" charset="2"/>
              <a:buChar char="à"/>
            </a:pPr>
            <a:r>
              <a:rPr lang="pt-BR" i="1" dirty="0" smtClean="0">
                <a:latin typeface="Garamond" panose="02020404030301010803" pitchFamily="18" charset="0"/>
                <a:sym typeface="Wingdings" panose="05000000000000000000" pitchFamily="2" charset="2"/>
              </a:rPr>
              <a:t>Método documentário de interpretação</a:t>
            </a:r>
          </a:p>
          <a:p>
            <a:pPr marL="0" indent="0">
              <a:buNone/>
            </a:pPr>
            <a:r>
              <a:rPr lang="pt-BR" dirty="0" smtClean="0">
                <a:latin typeface="Garamond" panose="02020404030301010803" pitchFamily="18" charset="0"/>
                <a:sym typeface="Wingdings" panose="05000000000000000000" pitchFamily="2" charset="2"/>
              </a:rPr>
              <a:t>“Descrição do trabalho pelo qual decisões de sentido e de fato são gerenciadas e o modo como um corpo de conhecimento factual de estruturas sociais é agrupado em situações de escolha de senso comum” (p. 157)</a:t>
            </a:r>
          </a:p>
          <a:p>
            <a:pPr marL="0" indent="0">
              <a:buNone/>
            </a:pPr>
            <a:r>
              <a:rPr lang="pt-BR" dirty="0" smtClean="0">
                <a:latin typeface="Garamond" panose="02020404030301010803" pitchFamily="18" charset="0"/>
                <a:sym typeface="Wingdings" panose="05000000000000000000" pitchFamily="2" charset="2"/>
              </a:rPr>
              <a:t>“O método consiste em tratar uma aparência real como ‘o documento de’, como ‘apontando para’, como ‘apresentando em nome de’ um padrão pressuposto subjacente. Não só é o padrão subjacente derivado de suas evidencias documentárias individuais, como também as evidências documentárias individuais, por sua vez, são interpretadas com base em ‘o que se sabe’ sobre o padrão subjacente. Cada um é usado para elaborar o outro”</a:t>
            </a:r>
          </a:p>
          <a:p>
            <a:pPr marL="0" indent="0">
              <a:buNone/>
            </a:pPr>
            <a:r>
              <a:rPr lang="pt-BR" i="1" dirty="0" smtClean="0">
                <a:latin typeface="Garamond" panose="02020404030301010803" pitchFamily="18" charset="0"/>
                <a:sym typeface="Wingdings" panose="05000000000000000000" pitchFamily="2" charset="2"/>
              </a:rPr>
              <a:t>Exemplos: </a:t>
            </a:r>
            <a:r>
              <a:rPr lang="pt-BR" dirty="0" smtClean="0">
                <a:latin typeface="Garamond" panose="02020404030301010803" pitchFamily="18" charset="0"/>
                <a:sym typeface="Wingdings" panose="05000000000000000000" pitchFamily="2" charset="2"/>
              </a:rPr>
              <a:t>necessidade cotidianas de reconhecer sobre o que uma pessoa está falando;  reconhecer objetos, gestos; decisão sobre ocorrências sociologicamente analisadas; interpretar as respostas a um questionário</a:t>
            </a:r>
          </a:p>
          <a:p>
            <a:pPr marL="0" indent="0">
              <a:buNone/>
            </a:pPr>
            <a:r>
              <a:rPr lang="pt-BR" i="1" dirty="0">
                <a:latin typeface="Garamond" panose="02020404030301010803" pitchFamily="18" charset="0"/>
                <a:sym typeface="Wingdings" panose="05000000000000000000" pitchFamily="2" charset="2"/>
              </a:rPr>
              <a:t>	</a:t>
            </a:r>
            <a:r>
              <a:rPr lang="pt-BR" dirty="0" smtClean="0">
                <a:latin typeface="Garamond" panose="02020404030301010803" pitchFamily="18" charset="0"/>
                <a:sym typeface="Wingdings" panose="05000000000000000000" pitchFamily="2" charset="2"/>
              </a:rPr>
              <a:t>trabalho de estabelecer correspondência de significado entre ocorrência observada e ocorrência pretendida</a:t>
            </a:r>
            <a:endParaRPr lang="pt-BR" dirty="0">
              <a:latin typeface="Garamond" panose="02020404030301010803" pitchFamily="18" charset="0"/>
              <a:sym typeface="Wingdings" panose="05000000000000000000" pitchFamily="2" charset="2"/>
            </a:endParaRPr>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15</a:t>
            </a:fld>
            <a:endParaRPr lang="en-US">
              <a:solidFill>
                <a:prstClr val="black">
                  <a:tint val="75000"/>
                </a:prstClr>
              </a:solidFill>
            </a:endParaRPr>
          </a:p>
        </p:txBody>
      </p:sp>
    </p:spTree>
    <p:extLst>
      <p:ext uri="{BB962C8B-B14F-4D97-AF65-F5344CB8AC3E}">
        <p14:creationId xmlns:p14="http://schemas.microsoft.com/office/powerpoint/2010/main" val="28154768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n-US" sz="2800" b="1" dirty="0" err="1">
                <a:latin typeface="Garamond" panose="02020404030301010803" pitchFamily="18" charset="0"/>
              </a:rPr>
              <a:t>Sociologia</a:t>
            </a:r>
            <a:r>
              <a:rPr lang="en-US" sz="2800" b="1" dirty="0">
                <a:latin typeface="Garamond" panose="02020404030301010803" pitchFamily="18" charset="0"/>
              </a:rPr>
              <a:t> III</a:t>
            </a:r>
            <a:r>
              <a:rPr lang="pt-BR" sz="2800" b="1" dirty="0" smtClean="0">
                <a:latin typeface="Garamond" panose="02020404030301010803" pitchFamily="18" charset="0"/>
              </a:rPr>
              <a:t> </a:t>
            </a:r>
            <a:r>
              <a:rPr lang="pt-BR" sz="2800" b="1" dirty="0">
                <a:latin typeface="Garamond" panose="02020404030301010803" pitchFamily="18" charset="0"/>
              </a:rPr>
              <a:t/>
            </a:r>
            <a:br>
              <a:rPr lang="pt-BR" sz="2800" b="1" dirty="0">
                <a:latin typeface="Garamond" panose="02020404030301010803" pitchFamily="18" charset="0"/>
              </a:rPr>
            </a:br>
            <a:r>
              <a:rPr lang="pt-BR" sz="2400" b="1" dirty="0">
                <a:latin typeface="Garamond" panose="02020404030301010803" pitchFamily="18" charset="0"/>
              </a:rPr>
              <a:t> </a:t>
            </a:r>
            <a:r>
              <a:rPr lang="pt-BR" sz="2800" b="1" dirty="0">
                <a:latin typeface="Garamond" panose="02020404030301010803" pitchFamily="18" charset="0"/>
              </a:rPr>
              <a:t>Unidade III: Interpretação e sentido</a:t>
            </a:r>
            <a:r>
              <a:rPr lang="pt-BR" sz="2800" dirty="0">
                <a:latin typeface="Garamond" panose="02020404030301010803" pitchFamily="18" charset="0"/>
              </a:rPr>
              <a:t/>
            </a:r>
            <a:br>
              <a:rPr lang="pt-BR" sz="2800" dirty="0">
                <a:latin typeface="Garamond" panose="02020404030301010803" pitchFamily="18" charset="0"/>
              </a:rPr>
            </a:br>
            <a:r>
              <a:rPr lang="pt-BR" sz="2800" b="1" dirty="0">
                <a:latin typeface="Garamond" panose="02020404030301010803" pitchFamily="18" charset="0"/>
              </a:rPr>
              <a:t> Aula 11: A etnometodologia de </a:t>
            </a:r>
            <a:r>
              <a:rPr lang="pt-BR" sz="2800" b="1" dirty="0" smtClean="0">
                <a:latin typeface="Garamond" panose="02020404030301010803" pitchFamily="18" charset="0"/>
              </a:rPr>
              <a:t>Garfinkel</a:t>
            </a:r>
            <a:endParaRPr lang="pt-BR" sz="2800" dirty="0">
              <a:latin typeface="Garamond" panose="02020404030301010803" pitchFamily="18" charset="0"/>
            </a:endParaRPr>
          </a:p>
        </p:txBody>
      </p:sp>
      <p:sp>
        <p:nvSpPr>
          <p:cNvPr id="3" name="Espaço Reservado para Conteúdo 2"/>
          <p:cNvSpPr>
            <a:spLocks noGrp="1"/>
          </p:cNvSpPr>
          <p:nvPr>
            <p:ph idx="1"/>
          </p:nvPr>
        </p:nvSpPr>
        <p:spPr/>
        <p:txBody>
          <a:bodyPr>
            <a:normAutofit fontScale="70000" lnSpcReduction="20000"/>
          </a:bodyPr>
          <a:lstStyle/>
          <a:p>
            <a:pPr marL="0" indent="0">
              <a:buNone/>
            </a:pPr>
            <a:r>
              <a:rPr lang="pt-BR" b="1" dirty="0">
                <a:latin typeface="Garamond" panose="02020404030301010803" pitchFamily="18" charset="0"/>
              </a:rPr>
              <a:t>Parte I – </a:t>
            </a:r>
            <a:r>
              <a:rPr lang="pt-BR" i="1" dirty="0">
                <a:latin typeface="Garamond" panose="02020404030301010803" pitchFamily="18" charset="0"/>
              </a:rPr>
              <a:t>Visão geral sobre </a:t>
            </a:r>
            <a:r>
              <a:rPr lang="pt-BR" i="1" dirty="0" err="1" smtClean="0">
                <a:latin typeface="Garamond" panose="02020404030301010803" pitchFamily="18" charset="0"/>
              </a:rPr>
              <a:t>etnometodologia</a:t>
            </a:r>
            <a:endParaRPr lang="pt-BR" i="1" dirty="0" smtClean="0">
              <a:latin typeface="Garamond" panose="02020404030301010803" pitchFamily="18" charset="0"/>
            </a:endParaRPr>
          </a:p>
          <a:p>
            <a:pPr marL="0" indent="0">
              <a:buNone/>
            </a:pPr>
            <a:r>
              <a:rPr lang="pt-BR" b="1" dirty="0" smtClean="0">
                <a:latin typeface="Garamond" panose="02020404030301010803" pitchFamily="18" charset="0"/>
              </a:rPr>
              <a:t>1.5. Respondendo ao problema da ordem II: reflexividade e </a:t>
            </a:r>
            <a:r>
              <a:rPr lang="pt-BR" b="1" dirty="0" err="1" smtClean="0">
                <a:latin typeface="Garamond" panose="02020404030301010803" pitchFamily="18" charset="0"/>
              </a:rPr>
              <a:t>indicialidade</a:t>
            </a:r>
            <a:r>
              <a:rPr lang="pt-BR" b="1" dirty="0" smtClean="0">
                <a:latin typeface="Garamond" panose="02020404030301010803" pitchFamily="18" charset="0"/>
              </a:rPr>
              <a:t> na produção da </a:t>
            </a:r>
            <a:r>
              <a:rPr lang="pt-BR" b="1" dirty="0" err="1" smtClean="0">
                <a:latin typeface="Garamond" panose="02020404030301010803" pitchFamily="18" charset="0"/>
              </a:rPr>
              <a:t>relatabilidade</a:t>
            </a:r>
            <a:r>
              <a:rPr lang="pt-BR" b="1" dirty="0" smtClean="0">
                <a:latin typeface="Garamond" panose="02020404030301010803" pitchFamily="18" charset="0"/>
              </a:rPr>
              <a:t> racional das atividades</a:t>
            </a:r>
          </a:p>
          <a:p>
            <a:pPr marL="0" indent="0">
              <a:buNone/>
            </a:pPr>
            <a:r>
              <a:rPr lang="pt-BR" i="1" dirty="0" err="1" smtClean="0">
                <a:latin typeface="Garamond" panose="02020404030301010803" pitchFamily="18" charset="0"/>
              </a:rPr>
              <a:t>Accountability</a:t>
            </a:r>
            <a:r>
              <a:rPr lang="pt-BR" i="1" dirty="0" smtClean="0">
                <a:latin typeface="Garamond" panose="02020404030301010803" pitchFamily="18" charset="0"/>
              </a:rPr>
              <a:t> e reflexividade</a:t>
            </a:r>
          </a:p>
          <a:p>
            <a:pPr>
              <a:buFontTx/>
              <a:buChar char="-"/>
            </a:pPr>
            <a:r>
              <a:rPr lang="pt-BR" dirty="0" smtClean="0">
                <a:latin typeface="Garamond" panose="02020404030301010803" pitchFamily="18" charset="0"/>
              </a:rPr>
              <a:t>As atividades através das quais os membros administram e produzem situações de afazeres cotidianos organizados são idênticas aos procedimentos empregados pelos membros para tornar essas situações relatáveis” (p. 93) – as práticas de relato e os relatos tem caráter reflexivo e incarnado</a:t>
            </a:r>
          </a:p>
          <a:p>
            <a:pPr>
              <a:buFontTx/>
              <a:buChar char="-"/>
            </a:pPr>
            <a:r>
              <a:rPr lang="pt-BR" dirty="0" err="1" smtClean="0">
                <a:latin typeface="Garamond" panose="02020404030301010803" pitchFamily="18" charset="0"/>
              </a:rPr>
              <a:t>Accountability</a:t>
            </a:r>
            <a:r>
              <a:rPr lang="pt-BR" dirty="0" smtClean="0">
                <a:latin typeface="Garamond" panose="02020404030301010803" pitchFamily="18" charset="0"/>
              </a:rPr>
              <a:t> racional das ações como realização pratica e continua do s membros – pelas práticas de relatar os membros tornam as atividades comuns e familiares reconhecíveis como atividades comuns e familiares – ao mesmo tempo que o membro reconhece no cenário presenciado que esse cenário tem sentido, objetividade e familiaridade o </a:t>
            </a:r>
            <a:r>
              <a:rPr lang="pt-BR" i="1" dirty="0" smtClean="0">
                <a:latin typeface="Garamond" panose="02020404030301010803" pitchFamily="18" charset="0"/>
              </a:rPr>
              <a:t>como </a:t>
            </a:r>
            <a:r>
              <a:rPr lang="pt-BR" dirty="0" smtClean="0">
                <a:latin typeface="Garamond" panose="02020404030301010803" pitchFamily="18" charset="0"/>
              </a:rPr>
              <a:t>dessa realização não é problemático, é feito habilidosamente e é conhecido vagamente – como algo não relatável</a:t>
            </a:r>
          </a:p>
          <a:p>
            <a:pPr>
              <a:buFontTx/>
              <a:buChar char="-"/>
            </a:pPr>
            <a:r>
              <a:rPr lang="pt-BR" dirty="0" smtClean="0">
                <a:latin typeface="Garamond" panose="02020404030301010803" pitchFamily="18" charset="0"/>
              </a:rPr>
              <a:t>O caráter racional, metódico e objetivo dos </a:t>
            </a:r>
            <a:r>
              <a:rPr lang="pt-BR" dirty="0" err="1" smtClean="0">
                <a:latin typeface="Garamond" panose="02020404030301010803" pitchFamily="18" charset="0"/>
              </a:rPr>
              <a:t>accounts</a:t>
            </a:r>
            <a:r>
              <a:rPr lang="pt-BR" dirty="0" smtClean="0">
                <a:latin typeface="Garamond" panose="02020404030301010803" pitchFamily="18" charset="0"/>
              </a:rPr>
              <a:t> não é independente das ocasiões socialmente organizadas em que são usadas – para sua racionalidade, os </a:t>
            </a:r>
            <a:r>
              <a:rPr lang="pt-BR" dirty="0" err="1" smtClean="0">
                <a:latin typeface="Garamond" panose="02020404030301010803" pitchFamily="18" charset="0"/>
              </a:rPr>
              <a:t>accounts</a:t>
            </a:r>
            <a:r>
              <a:rPr lang="pt-BR" dirty="0" smtClean="0">
                <a:latin typeface="Garamond" panose="02020404030301010803" pitchFamily="18" charset="0"/>
              </a:rPr>
              <a:t> estão essencialmente ligados às ocasiões de uso porque são um atributo das ocasiões de uso </a:t>
            </a:r>
            <a:r>
              <a:rPr lang="pt-BR" dirty="0" smtClean="0">
                <a:latin typeface="Garamond" panose="02020404030301010803" pitchFamily="18" charset="0"/>
                <a:sym typeface="Wingdings" panose="05000000000000000000" pitchFamily="2" charset="2"/>
              </a:rPr>
              <a:t> reflexividade</a:t>
            </a:r>
            <a:endParaRPr lang="pt-BR" dirty="0" smtClean="0">
              <a:latin typeface="Garamond" panose="02020404030301010803" pitchFamily="18" charset="0"/>
            </a:endParaRPr>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16</a:t>
            </a:fld>
            <a:endParaRPr lang="en-US">
              <a:solidFill>
                <a:prstClr val="black">
                  <a:tint val="75000"/>
                </a:prstClr>
              </a:solidFill>
            </a:endParaRPr>
          </a:p>
        </p:txBody>
      </p:sp>
    </p:spTree>
    <p:extLst>
      <p:ext uri="{BB962C8B-B14F-4D97-AF65-F5344CB8AC3E}">
        <p14:creationId xmlns:p14="http://schemas.microsoft.com/office/powerpoint/2010/main" val="36257193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n-US" sz="2800" b="1" dirty="0" err="1">
                <a:latin typeface="Garamond" panose="02020404030301010803" pitchFamily="18" charset="0"/>
              </a:rPr>
              <a:t>Sociologia</a:t>
            </a:r>
            <a:r>
              <a:rPr lang="en-US" sz="2800" b="1" dirty="0">
                <a:latin typeface="Garamond" panose="02020404030301010803" pitchFamily="18" charset="0"/>
              </a:rPr>
              <a:t> III</a:t>
            </a:r>
            <a:r>
              <a:rPr lang="pt-BR" sz="2800" b="1" dirty="0" smtClean="0">
                <a:latin typeface="Garamond" panose="02020404030301010803" pitchFamily="18" charset="0"/>
              </a:rPr>
              <a:t> </a:t>
            </a:r>
            <a:r>
              <a:rPr lang="pt-BR" sz="2800" b="1" dirty="0">
                <a:latin typeface="Garamond" panose="02020404030301010803" pitchFamily="18" charset="0"/>
              </a:rPr>
              <a:t/>
            </a:r>
            <a:br>
              <a:rPr lang="pt-BR" sz="2800" b="1" dirty="0">
                <a:latin typeface="Garamond" panose="02020404030301010803" pitchFamily="18" charset="0"/>
              </a:rPr>
            </a:br>
            <a:r>
              <a:rPr lang="pt-BR" sz="2400" b="1" dirty="0">
                <a:latin typeface="Garamond" panose="02020404030301010803" pitchFamily="18" charset="0"/>
              </a:rPr>
              <a:t> </a:t>
            </a:r>
            <a:r>
              <a:rPr lang="pt-BR" sz="2800" b="1" dirty="0">
                <a:latin typeface="Garamond" panose="02020404030301010803" pitchFamily="18" charset="0"/>
              </a:rPr>
              <a:t>Unidade III: Interpretação e sentido</a:t>
            </a:r>
            <a:r>
              <a:rPr lang="pt-BR" sz="2800" dirty="0">
                <a:latin typeface="Garamond" panose="02020404030301010803" pitchFamily="18" charset="0"/>
              </a:rPr>
              <a:t/>
            </a:r>
            <a:br>
              <a:rPr lang="pt-BR" sz="2800" dirty="0">
                <a:latin typeface="Garamond" panose="02020404030301010803" pitchFamily="18" charset="0"/>
              </a:rPr>
            </a:br>
            <a:r>
              <a:rPr lang="pt-BR" sz="2800" b="1" dirty="0">
                <a:latin typeface="Garamond" panose="02020404030301010803" pitchFamily="18" charset="0"/>
              </a:rPr>
              <a:t> Aula 11: A etnometodologia de </a:t>
            </a:r>
            <a:r>
              <a:rPr lang="pt-BR" sz="2800" b="1" dirty="0" smtClean="0">
                <a:latin typeface="Garamond" panose="02020404030301010803" pitchFamily="18" charset="0"/>
              </a:rPr>
              <a:t>Garfinkel</a:t>
            </a:r>
            <a:endParaRPr lang="pt-BR" sz="2800" dirty="0">
              <a:latin typeface="Garamond" panose="02020404030301010803" pitchFamily="18" charset="0"/>
            </a:endParaRPr>
          </a:p>
        </p:txBody>
      </p:sp>
      <p:sp>
        <p:nvSpPr>
          <p:cNvPr id="3" name="Espaço Reservado para Conteúdo 2"/>
          <p:cNvSpPr>
            <a:spLocks noGrp="1"/>
          </p:cNvSpPr>
          <p:nvPr>
            <p:ph idx="1"/>
          </p:nvPr>
        </p:nvSpPr>
        <p:spPr/>
        <p:txBody>
          <a:bodyPr>
            <a:normAutofit fontScale="77500" lnSpcReduction="20000"/>
          </a:bodyPr>
          <a:lstStyle/>
          <a:p>
            <a:pPr marL="0" indent="0">
              <a:buNone/>
            </a:pPr>
            <a:r>
              <a:rPr lang="pt-BR" b="1" dirty="0">
                <a:latin typeface="Garamond" panose="02020404030301010803" pitchFamily="18" charset="0"/>
              </a:rPr>
              <a:t>Parte I – </a:t>
            </a:r>
            <a:r>
              <a:rPr lang="pt-BR" i="1" dirty="0">
                <a:latin typeface="Garamond" panose="02020404030301010803" pitchFamily="18" charset="0"/>
              </a:rPr>
              <a:t>Visão geral sobre </a:t>
            </a:r>
            <a:r>
              <a:rPr lang="pt-BR" i="1" dirty="0" err="1" smtClean="0">
                <a:latin typeface="Garamond" panose="02020404030301010803" pitchFamily="18" charset="0"/>
              </a:rPr>
              <a:t>etnometodologia</a:t>
            </a:r>
            <a:endParaRPr lang="pt-BR" i="1" dirty="0" smtClean="0">
              <a:latin typeface="Garamond" panose="02020404030301010803" pitchFamily="18" charset="0"/>
            </a:endParaRPr>
          </a:p>
          <a:p>
            <a:pPr marL="0" indent="0">
              <a:buNone/>
            </a:pPr>
            <a:r>
              <a:rPr lang="pt-BR" b="1" dirty="0" smtClean="0">
                <a:latin typeface="Garamond" panose="02020404030301010803" pitchFamily="18" charset="0"/>
              </a:rPr>
              <a:t>1.5. Respondendo ao problema da ordem II: reflexividade e </a:t>
            </a:r>
            <a:r>
              <a:rPr lang="pt-BR" b="1" dirty="0" err="1" smtClean="0">
                <a:latin typeface="Garamond" panose="02020404030301010803" pitchFamily="18" charset="0"/>
              </a:rPr>
              <a:t>indexicalidade</a:t>
            </a:r>
            <a:r>
              <a:rPr lang="pt-BR" b="1" dirty="0" smtClean="0">
                <a:latin typeface="Garamond" panose="02020404030301010803" pitchFamily="18" charset="0"/>
              </a:rPr>
              <a:t> na produção da </a:t>
            </a:r>
            <a:r>
              <a:rPr lang="pt-BR" b="1" dirty="0" err="1" smtClean="0">
                <a:latin typeface="Garamond" panose="02020404030301010803" pitchFamily="18" charset="0"/>
              </a:rPr>
              <a:t>relatabilidade</a:t>
            </a:r>
            <a:r>
              <a:rPr lang="pt-BR" b="1" dirty="0" smtClean="0">
                <a:latin typeface="Garamond" panose="02020404030301010803" pitchFamily="18" charset="0"/>
              </a:rPr>
              <a:t> racional das atividades</a:t>
            </a:r>
          </a:p>
          <a:p>
            <a:pPr marL="0" indent="0">
              <a:buNone/>
            </a:pPr>
            <a:r>
              <a:rPr lang="pt-BR" i="1" dirty="0">
                <a:latin typeface="Garamond" panose="02020404030301010803" pitchFamily="18" charset="0"/>
              </a:rPr>
              <a:t>Propriedades indiciais dos relatos </a:t>
            </a:r>
          </a:p>
          <a:p>
            <a:pPr marL="0" indent="0">
              <a:buNone/>
            </a:pPr>
            <a:r>
              <a:rPr lang="pt-BR" u="sng" dirty="0">
                <a:latin typeface="Garamond" panose="02020404030301010803" pitchFamily="18" charset="0"/>
              </a:rPr>
              <a:t>Expressões </a:t>
            </a:r>
            <a:r>
              <a:rPr lang="pt-BR" u="sng" dirty="0" err="1" smtClean="0">
                <a:latin typeface="Garamond" panose="02020404030301010803" pitchFamily="18" charset="0"/>
              </a:rPr>
              <a:t>indexicais</a:t>
            </a:r>
            <a:r>
              <a:rPr lang="pt-BR" u="sng" dirty="0">
                <a:latin typeface="Garamond" panose="02020404030301010803" pitchFamily="18" charset="0"/>
              </a:rPr>
              <a:t>: </a:t>
            </a:r>
            <a:r>
              <a:rPr lang="pt-BR" dirty="0">
                <a:latin typeface="Garamond" panose="02020404030301010803" pitchFamily="18" charset="0"/>
              </a:rPr>
              <a:t>“As expressões indiciais são expressões, como por exemplo ‘isto’, ‘eu’, ‘você’ </a:t>
            </a:r>
            <a:r>
              <a:rPr lang="pt-BR" dirty="0" err="1">
                <a:latin typeface="Garamond" panose="02020404030301010803" pitchFamily="18" charset="0"/>
              </a:rPr>
              <a:t>etc</a:t>
            </a:r>
            <a:r>
              <a:rPr lang="pt-BR" dirty="0">
                <a:latin typeface="Garamond" panose="02020404030301010803" pitchFamily="18" charset="0"/>
              </a:rPr>
              <a:t>, que tiram seu sentido do </a:t>
            </a:r>
            <a:r>
              <a:rPr lang="pt-BR" dirty="0" smtClean="0">
                <a:latin typeface="Garamond" panose="02020404030301010803" pitchFamily="18" charset="0"/>
              </a:rPr>
              <a:t>contexto” (</a:t>
            </a:r>
            <a:r>
              <a:rPr lang="pt-BR" dirty="0">
                <a:latin typeface="Garamond" panose="02020404030301010803" pitchFamily="18" charset="0"/>
              </a:rPr>
              <a:t>COULON, p. 32-33</a:t>
            </a:r>
            <a:r>
              <a:rPr lang="pt-BR" dirty="0" smtClean="0">
                <a:latin typeface="Garamond" panose="02020404030301010803" pitchFamily="18" charset="0"/>
              </a:rPr>
              <a:t>); expressões cujo sentido não pode ser decidido pelo receptor sem assumir algo da biografia e dos propósitos de quem usa e das circunstancias da frase; são usadas para fazer afirmações inequívocas, mas mudam em ‘valor de verdade’.</a:t>
            </a:r>
          </a:p>
          <a:p>
            <a:pPr marL="0" indent="0">
              <a:buNone/>
            </a:pPr>
            <a:r>
              <a:rPr lang="pt-BR" dirty="0" smtClean="0">
                <a:latin typeface="Garamond" panose="02020404030301010803" pitchFamily="18" charset="0"/>
              </a:rPr>
              <a:t>- Necessidade de remediar as expressões </a:t>
            </a:r>
            <a:r>
              <a:rPr lang="pt-BR" dirty="0" err="1" smtClean="0">
                <a:latin typeface="Garamond" panose="02020404030301010803" pitchFamily="18" charset="0"/>
              </a:rPr>
              <a:t>indexicais</a:t>
            </a:r>
            <a:r>
              <a:rPr lang="pt-BR" dirty="0" smtClean="0">
                <a:latin typeface="Garamond" panose="02020404030301010803" pitchFamily="18" charset="0"/>
              </a:rPr>
              <a:t> substituindo-as por objetivas – mas isso é sempre feito somente “para os propósitos práticos”</a:t>
            </a:r>
            <a:endParaRPr lang="pt-BR" dirty="0">
              <a:latin typeface="Garamond" panose="02020404030301010803" pitchFamily="18" charset="0"/>
            </a:endParaRPr>
          </a:p>
          <a:p>
            <a:pPr marL="0" indent="0">
              <a:buNone/>
            </a:pPr>
            <a:r>
              <a:rPr lang="pt-BR" dirty="0">
                <a:latin typeface="Garamond" panose="02020404030301010803" pitchFamily="18" charset="0"/>
              </a:rPr>
              <a:t>- Desinteresse dos membros – não estão interessados nas circunstancias práticas, tomam a reflexividade dos </a:t>
            </a:r>
            <a:r>
              <a:rPr lang="pt-BR" dirty="0" err="1">
                <a:latin typeface="Garamond" panose="02020404030301010803" pitchFamily="18" charset="0"/>
              </a:rPr>
              <a:t>accounts</a:t>
            </a:r>
            <a:r>
              <a:rPr lang="pt-BR" dirty="0">
                <a:latin typeface="Garamond" panose="02020404030301010803" pitchFamily="18" charset="0"/>
              </a:rPr>
              <a:t> </a:t>
            </a:r>
            <a:r>
              <a:rPr lang="pt-BR" dirty="0" smtClean="0">
                <a:latin typeface="Garamond" panose="02020404030301010803" pitchFamily="18" charset="0"/>
              </a:rPr>
              <a:t>‘como dada’ – os membros sabem, exigem e contam com a reflexividade para produzir e reconhecer a adequação racional de seus procedimentos – mas não estão interessados significa que produzem “práticas razoáveis”</a:t>
            </a:r>
            <a:endParaRPr lang="pt-BR" dirty="0">
              <a:latin typeface="Garamond" panose="02020404030301010803" pitchFamily="18" charset="0"/>
            </a:endParaRPr>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17</a:t>
            </a:fld>
            <a:endParaRPr lang="en-US">
              <a:solidFill>
                <a:prstClr val="black">
                  <a:tint val="75000"/>
                </a:prstClr>
              </a:solidFill>
            </a:endParaRPr>
          </a:p>
        </p:txBody>
      </p:sp>
    </p:spTree>
    <p:extLst>
      <p:ext uri="{BB962C8B-B14F-4D97-AF65-F5344CB8AC3E}">
        <p14:creationId xmlns:p14="http://schemas.microsoft.com/office/powerpoint/2010/main" val="23752577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n-US" sz="2800" b="1" dirty="0" err="1">
                <a:latin typeface="Garamond" panose="02020404030301010803" pitchFamily="18" charset="0"/>
              </a:rPr>
              <a:t>Sociologia</a:t>
            </a:r>
            <a:r>
              <a:rPr lang="en-US" sz="2800" b="1" dirty="0">
                <a:latin typeface="Garamond" panose="02020404030301010803" pitchFamily="18" charset="0"/>
              </a:rPr>
              <a:t> III</a:t>
            </a:r>
            <a:r>
              <a:rPr lang="pt-BR" sz="2800" b="1" dirty="0" smtClean="0">
                <a:latin typeface="Garamond" panose="02020404030301010803" pitchFamily="18" charset="0"/>
              </a:rPr>
              <a:t> </a:t>
            </a:r>
            <a:r>
              <a:rPr lang="pt-BR" sz="2800" b="1" dirty="0">
                <a:latin typeface="Garamond" panose="02020404030301010803" pitchFamily="18" charset="0"/>
              </a:rPr>
              <a:t/>
            </a:r>
            <a:br>
              <a:rPr lang="pt-BR" sz="2800" b="1" dirty="0">
                <a:latin typeface="Garamond" panose="02020404030301010803" pitchFamily="18" charset="0"/>
              </a:rPr>
            </a:br>
            <a:r>
              <a:rPr lang="pt-BR" sz="2400" b="1" dirty="0">
                <a:latin typeface="Garamond" panose="02020404030301010803" pitchFamily="18" charset="0"/>
              </a:rPr>
              <a:t> </a:t>
            </a:r>
            <a:r>
              <a:rPr lang="pt-BR" sz="2800" b="1" dirty="0">
                <a:latin typeface="Garamond" panose="02020404030301010803" pitchFamily="18" charset="0"/>
              </a:rPr>
              <a:t>Unidade III: Interpretação e sentido</a:t>
            </a:r>
            <a:r>
              <a:rPr lang="pt-BR" sz="2800" dirty="0">
                <a:latin typeface="Garamond" panose="02020404030301010803" pitchFamily="18" charset="0"/>
              </a:rPr>
              <a:t/>
            </a:r>
            <a:br>
              <a:rPr lang="pt-BR" sz="2800" dirty="0">
                <a:latin typeface="Garamond" panose="02020404030301010803" pitchFamily="18" charset="0"/>
              </a:rPr>
            </a:br>
            <a:r>
              <a:rPr lang="pt-BR" sz="2800" b="1" dirty="0">
                <a:latin typeface="Garamond" panose="02020404030301010803" pitchFamily="18" charset="0"/>
              </a:rPr>
              <a:t> Aula 11: A etnometodologia de </a:t>
            </a:r>
            <a:r>
              <a:rPr lang="pt-BR" sz="2800" b="1" dirty="0" smtClean="0">
                <a:latin typeface="Garamond" panose="02020404030301010803" pitchFamily="18" charset="0"/>
              </a:rPr>
              <a:t>Garfinkel</a:t>
            </a:r>
            <a:endParaRPr lang="pt-BR" sz="2800" dirty="0">
              <a:latin typeface="Garamond" panose="02020404030301010803" pitchFamily="18" charset="0"/>
            </a:endParaRPr>
          </a:p>
        </p:txBody>
      </p:sp>
      <p:sp>
        <p:nvSpPr>
          <p:cNvPr id="3" name="Espaço Reservado para Conteúdo 2"/>
          <p:cNvSpPr>
            <a:spLocks noGrp="1"/>
          </p:cNvSpPr>
          <p:nvPr>
            <p:ph idx="1"/>
          </p:nvPr>
        </p:nvSpPr>
        <p:spPr/>
        <p:txBody>
          <a:bodyPr>
            <a:normAutofit/>
          </a:bodyPr>
          <a:lstStyle/>
          <a:p>
            <a:pPr marL="0" indent="0" algn="ctr">
              <a:buNone/>
            </a:pPr>
            <a:endParaRPr lang="pt-BR" b="1" dirty="0" smtClean="0">
              <a:latin typeface="Garamond" panose="02020404030301010803" pitchFamily="18" charset="0"/>
            </a:endParaRPr>
          </a:p>
          <a:p>
            <a:pPr marL="0" indent="0" algn="ctr">
              <a:buNone/>
            </a:pPr>
            <a:endParaRPr lang="pt-BR" b="1" dirty="0">
              <a:latin typeface="Garamond" panose="02020404030301010803" pitchFamily="18" charset="0"/>
            </a:endParaRPr>
          </a:p>
          <a:p>
            <a:pPr marL="0" indent="0" algn="ctr">
              <a:buNone/>
            </a:pPr>
            <a:endParaRPr lang="pt-BR" b="1" dirty="0" smtClean="0">
              <a:latin typeface="Garamond" panose="02020404030301010803" pitchFamily="18" charset="0"/>
            </a:endParaRPr>
          </a:p>
          <a:p>
            <a:pPr marL="0" indent="0" algn="ctr">
              <a:buNone/>
            </a:pPr>
            <a:r>
              <a:rPr lang="pt-BR" b="1" dirty="0" smtClean="0">
                <a:latin typeface="Garamond" panose="02020404030301010803" pitchFamily="18" charset="0"/>
              </a:rPr>
              <a:t>Parte II</a:t>
            </a:r>
            <a:endParaRPr lang="pt-BR" dirty="0">
              <a:latin typeface="Garamond" panose="02020404030301010803" pitchFamily="18" charset="0"/>
            </a:endParaRPr>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18</a:t>
            </a:fld>
            <a:endParaRPr lang="en-US">
              <a:solidFill>
                <a:prstClr val="black">
                  <a:tint val="75000"/>
                </a:prstClr>
              </a:solidFill>
            </a:endParaRPr>
          </a:p>
        </p:txBody>
      </p:sp>
    </p:spTree>
    <p:extLst>
      <p:ext uri="{BB962C8B-B14F-4D97-AF65-F5344CB8AC3E}">
        <p14:creationId xmlns:p14="http://schemas.microsoft.com/office/powerpoint/2010/main" val="31688851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n-US" sz="2800" b="1" dirty="0" err="1">
                <a:latin typeface="Garamond" panose="02020404030301010803" pitchFamily="18" charset="0"/>
              </a:rPr>
              <a:t>Sociologia</a:t>
            </a:r>
            <a:r>
              <a:rPr lang="en-US" sz="2800" b="1" dirty="0">
                <a:latin typeface="Garamond" panose="02020404030301010803" pitchFamily="18" charset="0"/>
              </a:rPr>
              <a:t> III</a:t>
            </a:r>
            <a:r>
              <a:rPr lang="pt-BR" sz="2800" b="1" dirty="0" smtClean="0">
                <a:latin typeface="Garamond" panose="02020404030301010803" pitchFamily="18" charset="0"/>
              </a:rPr>
              <a:t> </a:t>
            </a:r>
            <a:r>
              <a:rPr lang="pt-BR" sz="2800" b="1" dirty="0">
                <a:latin typeface="Garamond" panose="02020404030301010803" pitchFamily="18" charset="0"/>
              </a:rPr>
              <a:t/>
            </a:r>
            <a:br>
              <a:rPr lang="pt-BR" sz="2800" b="1" dirty="0">
                <a:latin typeface="Garamond" panose="02020404030301010803" pitchFamily="18" charset="0"/>
              </a:rPr>
            </a:br>
            <a:r>
              <a:rPr lang="pt-BR" sz="2400" b="1" dirty="0">
                <a:latin typeface="Garamond" panose="02020404030301010803" pitchFamily="18" charset="0"/>
              </a:rPr>
              <a:t> </a:t>
            </a:r>
            <a:r>
              <a:rPr lang="pt-BR" sz="2800" b="1" dirty="0">
                <a:latin typeface="Garamond" panose="02020404030301010803" pitchFamily="18" charset="0"/>
              </a:rPr>
              <a:t>Unidade III: Interpretação e sentido</a:t>
            </a:r>
            <a:r>
              <a:rPr lang="pt-BR" sz="2800" dirty="0">
                <a:latin typeface="Garamond" panose="02020404030301010803" pitchFamily="18" charset="0"/>
              </a:rPr>
              <a:t/>
            </a:r>
            <a:br>
              <a:rPr lang="pt-BR" sz="2800" dirty="0">
                <a:latin typeface="Garamond" panose="02020404030301010803" pitchFamily="18" charset="0"/>
              </a:rPr>
            </a:br>
            <a:r>
              <a:rPr lang="pt-BR" sz="2800" b="1" dirty="0">
                <a:latin typeface="Garamond" panose="02020404030301010803" pitchFamily="18" charset="0"/>
              </a:rPr>
              <a:t> Aula 11: A etnometodologia de </a:t>
            </a:r>
            <a:r>
              <a:rPr lang="pt-BR" sz="2800" b="1" dirty="0" smtClean="0">
                <a:latin typeface="Garamond" panose="02020404030301010803" pitchFamily="18" charset="0"/>
              </a:rPr>
              <a:t>Garfinkel</a:t>
            </a:r>
            <a:endParaRPr lang="pt-BR" sz="2800" dirty="0">
              <a:latin typeface="Garamond" panose="02020404030301010803" pitchFamily="18" charset="0"/>
            </a:endParaRPr>
          </a:p>
        </p:txBody>
      </p:sp>
      <p:sp>
        <p:nvSpPr>
          <p:cNvPr id="3" name="Espaço Reservado para Conteúdo 2"/>
          <p:cNvSpPr>
            <a:spLocks noGrp="1"/>
          </p:cNvSpPr>
          <p:nvPr>
            <p:ph idx="1"/>
          </p:nvPr>
        </p:nvSpPr>
        <p:spPr/>
        <p:txBody>
          <a:bodyPr>
            <a:normAutofit fontScale="92500" lnSpcReduction="10000"/>
          </a:bodyPr>
          <a:lstStyle/>
          <a:p>
            <a:pPr marL="0" indent="0">
              <a:buNone/>
            </a:pPr>
            <a:r>
              <a:rPr lang="pt-BR" b="1" u="sng" dirty="0" smtClean="0">
                <a:latin typeface="Garamond" panose="02020404030301010803" pitchFamily="18" charset="0"/>
              </a:rPr>
              <a:t>2.1. Inspiração</a:t>
            </a:r>
            <a:r>
              <a:rPr lang="pt-BR" b="1" u="sng" dirty="0">
                <a:latin typeface="Garamond" panose="02020404030301010803" pitchFamily="18" charset="0"/>
              </a:rPr>
              <a:t>: </a:t>
            </a:r>
            <a:r>
              <a:rPr lang="pt-BR" b="1" dirty="0">
                <a:latin typeface="Garamond" panose="02020404030301010803" pitchFamily="18" charset="0"/>
              </a:rPr>
              <a:t>“The Social </a:t>
            </a:r>
            <a:r>
              <a:rPr lang="pt-BR" b="1" dirty="0" err="1">
                <a:latin typeface="Garamond" panose="02020404030301010803" pitchFamily="18" charset="0"/>
              </a:rPr>
              <a:t>Organization</a:t>
            </a:r>
            <a:r>
              <a:rPr lang="pt-BR" b="1" dirty="0">
                <a:latin typeface="Garamond" panose="02020404030301010803" pitchFamily="18" charset="0"/>
              </a:rPr>
              <a:t> </a:t>
            </a:r>
            <a:r>
              <a:rPr lang="pt-BR" b="1" dirty="0" err="1">
                <a:latin typeface="Garamond" panose="02020404030301010803" pitchFamily="18" charset="0"/>
              </a:rPr>
              <a:t>of</a:t>
            </a:r>
            <a:r>
              <a:rPr lang="pt-BR" b="1" dirty="0">
                <a:latin typeface="Garamond" panose="02020404030301010803" pitchFamily="18" charset="0"/>
              </a:rPr>
              <a:t> </a:t>
            </a:r>
            <a:r>
              <a:rPr lang="pt-BR" b="1" dirty="0" err="1">
                <a:latin typeface="Garamond" panose="02020404030301010803" pitchFamily="18" charset="0"/>
              </a:rPr>
              <a:t>Juvenile</a:t>
            </a:r>
            <a:r>
              <a:rPr lang="pt-BR" b="1" dirty="0">
                <a:latin typeface="Garamond" panose="02020404030301010803" pitchFamily="18" charset="0"/>
              </a:rPr>
              <a:t> Justice” </a:t>
            </a:r>
            <a:r>
              <a:rPr lang="pt-BR" b="1" dirty="0" smtClean="0">
                <a:latin typeface="Garamond" panose="02020404030301010803" pitchFamily="18" charset="0"/>
              </a:rPr>
              <a:t>(1968) – </a:t>
            </a:r>
            <a:r>
              <a:rPr lang="pt-BR" b="1" dirty="0">
                <a:latin typeface="Garamond" panose="02020404030301010803" pitchFamily="18" charset="0"/>
              </a:rPr>
              <a:t>Aaron </a:t>
            </a:r>
            <a:r>
              <a:rPr lang="pt-BR" b="1" dirty="0" err="1" smtClean="0">
                <a:latin typeface="Garamond" panose="02020404030301010803" pitchFamily="18" charset="0"/>
              </a:rPr>
              <a:t>Cicourel</a:t>
            </a:r>
            <a:endParaRPr lang="pt-BR" b="1" dirty="0">
              <a:latin typeface="Garamond" panose="02020404030301010803" pitchFamily="18" charset="0"/>
            </a:endParaRPr>
          </a:p>
          <a:p>
            <a:pPr marL="0" indent="0" algn="just">
              <a:buNone/>
            </a:pPr>
            <a:r>
              <a:rPr lang="pt-BR" u="sng" dirty="0" smtClean="0">
                <a:latin typeface="Garamond" panose="02020404030301010803" pitchFamily="18" charset="0"/>
              </a:rPr>
              <a:t>Questão:</a:t>
            </a:r>
            <a:r>
              <a:rPr lang="pt-BR" dirty="0" smtClean="0">
                <a:latin typeface="Garamond" panose="02020404030301010803" pitchFamily="18" charset="0"/>
              </a:rPr>
              <a:t> como, no processamento rotineiro de jovens pelas organizações do sistema de justiça juvenil, os atores desse sistema decidem sobre a existência de delinquência? </a:t>
            </a:r>
          </a:p>
          <a:p>
            <a:pPr marL="0" indent="0" algn="just">
              <a:buNone/>
            </a:pPr>
            <a:r>
              <a:rPr lang="pt-BR" u="sng" dirty="0" smtClean="0">
                <a:latin typeface="Garamond" panose="02020404030301010803" pitchFamily="18" charset="0"/>
              </a:rPr>
              <a:t>Justificativa da abordagem:</a:t>
            </a:r>
            <a:r>
              <a:rPr lang="pt-BR" dirty="0" smtClean="0">
                <a:latin typeface="Garamond" panose="02020404030301010803" pitchFamily="18" charset="0"/>
              </a:rPr>
              <a:t> a </a:t>
            </a:r>
            <a:r>
              <a:rPr lang="pt-BR" dirty="0">
                <a:latin typeface="Garamond" panose="02020404030301010803" pitchFamily="18" charset="0"/>
              </a:rPr>
              <a:t>análise da organização social cotidiana dessas instituições permite tornar problemáticos os rótulos legais e os tipos de raciocínio legal que são empregados pelos atores para transformar acontecimentos, comportamentos e características em evidências da plausibilidade de suas </a:t>
            </a:r>
            <a:r>
              <a:rPr lang="pt-BR" dirty="0" smtClean="0">
                <a:latin typeface="Garamond" panose="02020404030301010803" pitchFamily="18" charset="0"/>
              </a:rPr>
              <a:t>decisões - é preciso investigar empiricamente como a orientação por um sistema legal é articulada à decisões práticas – como os atores dessas organizações constroem suas decisões de modo a torna-las “razoáveis”</a:t>
            </a:r>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19</a:t>
            </a:fld>
            <a:endParaRPr lang="en-US">
              <a:solidFill>
                <a:prstClr val="black">
                  <a:tint val="75000"/>
                </a:prstClr>
              </a:solidFill>
            </a:endParaRPr>
          </a:p>
        </p:txBody>
      </p:sp>
    </p:spTree>
    <p:extLst>
      <p:ext uri="{BB962C8B-B14F-4D97-AF65-F5344CB8AC3E}">
        <p14:creationId xmlns:p14="http://schemas.microsoft.com/office/powerpoint/2010/main" val="2025279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n-US" sz="2800" b="1" dirty="0" err="1">
                <a:latin typeface="Garamond" panose="02020404030301010803" pitchFamily="18" charset="0"/>
              </a:rPr>
              <a:t>Sociologia</a:t>
            </a:r>
            <a:r>
              <a:rPr lang="en-US" sz="2800" b="1" dirty="0">
                <a:latin typeface="Garamond" panose="02020404030301010803" pitchFamily="18" charset="0"/>
              </a:rPr>
              <a:t> III</a:t>
            </a:r>
            <a:r>
              <a:rPr lang="pt-BR" sz="2800" b="1" dirty="0" smtClean="0">
                <a:latin typeface="Garamond" panose="02020404030301010803" pitchFamily="18" charset="0"/>
              </a:rPr>
              <a:t> </a:t>
            </a:r>
            <a:r>
              <a:rPr lang="pt-BR" sz="2800" b="1" dirty="0">
                <a:latin typeface="Garamond" panose="02020404030301010803" pitchFamily="18" charset="0"/>
              </a:rPr>
              <a:t/>
            </a:r>
            <a:br>
              <a:rPr lang="pt-BR" sz="2800" b="1" dirty="0">
                <a:latin typeface="Garamond" panose="02020404030301010803" pitchFamily="18" charset="0"/>
              </a:rPr>
            </a:br>
            <a:r>
              <a:rPr lang="pt-BR" sz="2400" b="1" dirty="0">
                <a:latin typeface="Garamond" panose="02020404030301010803" pitchFamily="18" charset="0"/>
              </a:rPr>
              <a:t> </a:t>
            </a:r>
            <a:r>
              <a:rPr lang="pt-BR" sz="2800" b="1" dirty="0">
                <a:latin typeface="Garamond" panose="02020404030301010803" pitchFamily="18" charset="0"/>
              </a:rPr>
              <a:t>Unidade III: Interpretação e sentido</a:t>
            </a:r>
            <a:r>
              <a:rPr lang="pt-BR" sz="2800" dirty="0">
                <a:latin typeface="Garamond" panose="02020404030301010803" pitchFamily="18" charset="0"/>
              </a:rPr>
              <a:t/>
            </a:r>
            <a:br>
              <a:rPr lang="pt-BR" sz="2800" dirty="0">
                <a:latin typeface="Garamond" panose="02020404030301010803" pitchFamily="18" charset="0"/>
              </a:rPr>
            </a:br>
            <a:r>
              <a:rPr lang="pt-BR" sz="2800" b="1" dirty="0">
                <a:latin typeface="Garamond" panose="02020404030301010803" pitchFamily="18" charset="0"/>
              </a:rPr>
              <a:t> Aula 11: A etnometodologia de </a:t>
            </a:r>
            <a:r>
              <a:rPr lang="pt-BR" sz="2800" b="1" dirty="0" smtClean="0">
                <a:latin typeface="Garamond" panose="02020404030301010803" pitchFamily="18" charset="0"/>
              </a:rPr>
              <a:t>Garfinkel</a:t>
            </a:r>
            <a:endParaRPr lang="pt-BR" sz="2800" dirty="0">
              <a:latin typeface="Garamond" panose="02020404030301010803" pitchFamily="18" charset="0"/>
            </a:endParaRPr>
          </a:p>
        </p:txBody>
      </p:sp>
      <p:sp>
        <p:nvSpPr>
          <p:cNvPr id="3" name="Espaço Reservado para Conteúdo 2"/>
          <p:cNvSpPr>
            <a:spLocks noGrp="1"/>
          </p:cNvSpPr>
          <p:nvPr>
            <p:ph idx="1"/>
          </p:nvPr>
        </p:nvSpPr>
        <p:spPr/>
        <p:txBody>
          <a:bodyPr>
            <a:normAutofit fontScale="70000" lnSpcReduction="20000"/>
          </a:bodyPr>
          <a:lstStyle/>
          <a:p>
            <a:pPr marL="0" indent="0">
              <a:buNone/>
            </a:pPr>
            <a:r>
              <a:rPr lang="pt-BR" b="1" i="1" u="sng" dirty="0" smtClean="0">
                <a:latin typeface="Garamond" panose="02020404030301010803" pitchFamily="18" charset="0"/>
              </a:rPr>
              <a:t>Estrutura da aula</a:t>
            </a:r>
          </a:p>
          <a:p>
            <a:pPr marL="0" indent="0">
              <a:buNone/>
            </a:pPr>
            <a:r>
              <a:rPr lang="pt-BR" b="1" dirty="0" smtClean="0">
                <a:latin typeface="Garamond" panose="02020404030301010803" pitchFamily="18" charset="0"/>
              </a:rPr>
              <a:t>Parte I – </a:t>
            </a:r>
            <a:r>
              <a:rPr lang="pt-BR" i="1" dirty="0" smtClean="0">
                <a:latin typeface="Garamond" panose="02020404030301010803" pitchFamily="18" charset="0"/>
              </a:rPr>
              <a:t>Visão geral sobre etnometodologia</a:t>
            </a:r>
          </a:p>
          <a:p>
            <a:pPr marL="0" indent="0">
              <a:buNone/>
            </a:pPr>
            <a:r>
              <a:rPr lang="pt-BR" b="1" dirty="0">
                <a:latin typeface="Garamond" panose="02020404030301010803" pitchFamily="18" charset="0"/>
              </a:rPr>
              <a:t>	</a:t>
            </a:r>
            <a:r>
              <a:rPr lang="pt-BR" dirty="0" smtClean="0">
                <a:latin typeface="Garamond" panose="02020404030301010803" pitchFamily="18" charset="0"/>
              </a:rPr>
              <a:t>1.1. O que é </a:t>
            </a:r>
            <a:r>
              <a:rPr lang="pt-BR" dirty="0" err="1" smtClean="0">
                <a:latin typeface="Garamond" panose="02020404030301010803" pitchFamily="18" charset="0"/>
              </a:rPr>
              <a:t>etnometodologia</a:t>
            </a:r>
            <a:r>
              <a:rPr lang="pt-BR" dirty="0" smtClean="0">
                <a:latin typeface="Garamond" panose="02020404030301010803" pitchFamily="18" charset="0"/>
              </a:rPr>
              <a:t>?</a:t>
            </a:r>
          </a:p>
          <a:p>
            <a:pPr marL="0" indent="0">
              <a:buNone/>
            </a:pPr>
            <a:r>
              <a:rPr lang="pt-BR" dirty="0">
                <a:latin typeface="Garamond" panose="02020404030301010803" pitchFamily="18" charset="0"/>
              </a:rPr>
              <a:t>	</a:t>
            </a:r>
            <a:r>
              <a:rPr lang="pt-BR" dirty="0" smtClean="0">
                <a:latin typeface="Garamond" panose="02020404030301010803" pitchFamily="18" charset="0"/>
              </a:rPr>
              <a:t>1.2</a:t>
            </a:r>
            <a:r>
              <a:rPr lang="pt-BR" dirty="0">
                <a:latin typeface="Garamond" panose="02020404030301010803" pitchFamily="18" charset="0"/>
              </a:rPr>
              <a:t>. O problema da ordem e a objetividade dos fatos </a:t>
            </a:r>
            <a:r>
              <a:rPr lang="pt-BR" dirty="0" smtClean="0">
                <a:latin typeface="Garamond" panose="02020404030301010803" pitchFamily="18" charset="0"/>
              </a:rPr>
              <a:t>sociais</a:t>
            </a:r>
          </a:p>
          <a:p>
            <a:pPr marL="0" indent="0">
              <a:buNone/>
            </a:pPr>
            <a:r>
              <a:rPr lang="pt-BR" dirty="0">
                <a:latin typeface="Garamond" panose="02020404030301010803" pitchFamily="18" charset="0"/>
                <a:sym typeface="Wingdings" panose="05000000000000000000" pitchFamily="2" charset="2"/>
              </a:rPr>
              <a:t>	</a:t>
            </a:r>
            <a:r>
              <a:rPr lang="pt-BR" dirty="0" smtClean="0">
                <a:latin typeface="Garamond" panose="02020404030301010803" pitchFamily="18" charset="0"/>
                <a:sym typeface="Wingdings" panose="05000000000000000000" pitchFamily="2" charset="2"/>
              </a:rPr>
              <a:t>1.3</a:t>
            </a:r>
            <a:r>
              <a:rPr lang="pt-BR" dirty="0">
                <a:latin typeface="Garamond" panose="02020404030301010803" pitchFamily="18" charset="0"/>
                <a:sym typeface="Wingdings" panose="05000000000000000000" pitchFamily="2" charset="2"/>
              </a:rPr>
              <a:t>. Atitude analítica – crítica à sociologia</a:t>
            </a:r>
          </a:p>
          <a:p>
            <a:pPr marL="0" indent="0">
              <a:buNone/>
            </a:pPr>
            <a:r>
              <a:rPr lang="pt-BR" dirty="0" smtClean="0">
                <a:latin typeface="Garamond" panose="02020404030301010803" pitchFamily="18" charset="0"/>
              </a:rPr>
              <a:t>	1.4</a:t>
            </a:r>
            <a:r>
              <a:rPr lang="pt-BR" dirty="0">
                <a:latin typeface="Garamond" panose="02020404030301010803" pitchFamily="18" charset="0"/>
              </a:rPr>
              <a:t>. </a:t>
            </a:r>
            <a:r>
              <a:rPr lang="pt-BR" dirty="0" smtClean="0">
                <a:latin typeface="Garamond" panose="02020404030301010803" pitchFamily="18" charset="0"/>
              </a:rPr>
              <a:t>Respondendo </a:t>
            </a:r>
            <a:r>
              <a:rPr lang="pt-BR" dirty="0">
                <a:latin typeface="Garamond" panose="02020404030301010803" pitchFamily="18" charset="0"/>
              </a:rPr>
              <a:t>ao problema da ordem I: relação entre normas e ações</a:t>
            </a:r>
          </a:p>
          <a:p>
            <a:pPr marL="0" indent="0">
              <a:buNone/>
            </a:pPr>
            <a:r>
              <a:rPr lang="pt-BR" dirty="0" smtClean="0">
                <a:latin typeface="Garamond" panose="02020404030301010803" pitchFamily="18" charset="0"/>
              </a:rPr>
              <a:t>	1.5</a:t>
            </a:r>
            <a:r>
              <a:rPr lang="pt-BR" dirty="0">
                <a:latin typeface="Garamond" panose="02020404030301010803" pitchFamily="18" charset="0"/>
              </a:rPr>
              <a:t>. Respondendo ao problema da ordem II: reflexividade e </a:t>
            </a:r>
            <a:r>
              <a:rPr lang="pt-BR" dirty="0" err="1">
                <a:latin typeface="Garamond" panose="02020404030301010803" pitchFamily="18" charset="0"/>
              </a:rPr>
              <a:t>indicialidade</a:t>
            </a:r>
            <a:r>
              <a:rPr lang="pt-BR" dirty="0">
                <a:latin typeface="Garamond" panose="02020404030301010803" pitchFamily="18" charset="0"/>
              </a:rPr>
              <a:t> na produção da </a:t>
            </a:r>
            <a:r>
              <a:rPr lang="pt-BR" dirty="0" smtClean="0">
                <a:latin typeface="Garamond" panose="02020404030301010803" pitchFamily="18" charset="0"/>
              </a:rPr>
              <a:t>	</a:t>
            </a:r>
            <a:r>
              <a:rPr lang="pt-BR" dirty="0" err="1" smtClean="0">
                <a:latin typeface="Garamond" panose="02020404030301010803" pitchFamily="18" charset="0"/>
              </a:rPr>
              <a:t>relatabilidade</a:t>
            </a:r>
            <a:r>
              <a:rPr lang="pt-BR" dirty="0" smtClean="0">
                <a:latin typeface="Garamond" panose="02020404030301010803" pitchFamily="18" charset="0"/>
              </a:rPr>
              <a:t> </a:t>
            </a:r>
            <a:r>
              <a:rPr lang="pt-BR" dirty="0">
                <a:latin typeface="Garamond" panose="02020404030301010803" pitchFamily="18" charset="0"/>
              </a:rPr>
              <a:t>racional das atividades</a:t>
            </a:r>
          </a:p>
          <a:p>
            <a:pPr marL="0" indent="0">
              <a:buNone/>
            </a:pPr>
            <a:r>
              <a:rPr lang="pt-BR" b="1" dirty="0" smtClean="0">
                <a:latin typeface="Garamond" panose="02020404030301010803" pitchFamily="18" charset="0"/>
              </a:rPr>
              <a:t>Parte II – </a:t>
            </a:r>
            <a:r>
              <a:rPr lang="pt-BR" i="1" dirty="0" smtClean="0">
                <a:latin typeface="Garamond" panose="02020404030301010803" pitchFamily="18" charset="0"/>
              </a:rPr>
              <a:t>Exemplo de emprego da abordagem: A pesquisa sobre o processo de execução de medidas socioeducativas</a:t>
            </a:r>
          </a:p>
          <a:p>
            <a:pPr marL="0" indent="0">
              <a:buNone/>
            </a:pPr>
            <a:r>
              <a:rPr lang="pt-BR" b="1" dirty="0" smtClean="0">
                <a:latin typeface="Garamond" panose="02020404030301010803" pitchFamily="18" charset="0"/>
              </a:rPr>
              <a:t>	</a:t>
            </a:r>
            <a:r>
              <a:rPr lang="pt-BR" dirty="0" smtClean="0">
                <a:latin typeface="Garamond" panose="02020404030301010803" pitchFamily="18" charset="0"/>
              </a:rPr>
              <a:t>2.1. </a:t>
            </a:r>
            <a:r>
              <a:rPr lang="pt-BR" dirty="0">
                <a:latin typeface="Garamond" panose="02020404030301010803" pitchFamily="18" charset="0"/>
              </a:rPr>
              <a:t>Inspiração: “The Social </a:t>
            </a:r>
            <a:r>
              <a:rPr lang="pt-BR" dirty="0" err="1">
                <a:latin typeface="Garamond" panose="02020404030301010803" pitchFamily="18" charset="0"/>
              </a:rPr>
              <a:t>Organization</a:t>
            </a:r>
            <a:r>
              <a:rPr lang="pt-BR" dirty="0">
                <a:latin typeface="Garamond" panose="02020404030301010803" pitchFamily="18" charset="0"/>
              </a:rPr>
              <a:t> </a:t>
            </a:r>
            <a:r>
              <a:rPr lang="pt-BR" dirty="0" err="1">
                <a:latin typeface="Garamond" panose="02020404030301010803" pitchFamily="18" charset="0"/>
              </a:rPr>
              <a:t>of</a:t>
            </a:r>
            <a:r>
              <a:rPr lang="pt-BR" dirty="0">
                <a:latin typeface="Garamond" panose="02020404030301010803" pitchFamily="18" charset="0"/>
              </a:rPr>
              <a:t> </a:t>
            </a:r>
            <a:r>
              <a:rPr lang="pt-BR" dirty="0" err="1">
                <a:latin typeface="Garamond" panose="02020404030301010803" pitchFamily="18" charset="0"/>
              </a:rPr>
              <a:t>Juvenile</a:t>
            </a:r>
            <a:r>
              <a:rPr lang="pt-BR" dirty="0">
                <a:latin typeface="Garamond" panose="02020404030301010803" pitchFamily="18" charset="0"/>
              </a:rPr>
              <a:t> Justice” – Aaron 			</a:t>
            </a:r>
            <a:r>
              <a:rPr lang="pt-BR" dirty="0" err="1" smtClean="0">
                <a:latin typeface="Garamond" panose="02020404030301010803" pitchFamily="18" charset="0"/>
              </a:rPr>
              <a:t>Cicourel</a:t>
            </a:r>
            <a:endParaRPr lang="pt-BR" dirty="0">
              <a:latin typeface="Garamond" panose="02020404030301010803" pitchFamily="18" charset="0"/>
            </a:endParaRPr>
          </a:p>
          <a:p>
            <a:pPr marL="0" indent="0">
              <a:buNone/>
            </a:pPr>
            <a:r>
              <a:rPr lang="pt-BR" dirty="0" smtClean="0">
                <a:latin typeface="Garamond" panose="02020404030301010803" pitchFamily="18" charset="0"/>
              </a:rPr>
              <a:t>	2.2. Motivação </a:t>
            </a:r>
            <a:r>
              <a:rPr lang="pt-BR" dirty="0">
                <a:latin typeface="Garamond" panose="02020404030301010803" pitchFamily="18" charset="0"/>
              </a:rPr>
              <a:t>para adoção da abordagem </a:t>
            </a:r>
            <a:r>
              <a:rPr lang="pt-BR" dirty="0" err="1" smtClean="0">
                <a:latin typeface="Garamond" panose="02020404030301010803" pitchFamily="18" charset="0"/>
              </a:rPr>
              <a:t>etnometodológica</a:t>
            </a:r>
            <a:endParaRPr lang="pt-BR" dirty="0" smtClean="0">
              <a:latin typeface="Garamond" panose="02020404030301010803" pitchFamily="18" charset="0"/>
            </a:endParaRPr>
          </a:p>
          <a:p>
            <a:pPr marL="0" indent="0">
              <a:buNone/>
            </a:pPr>
            <a:r>
              <a:rPr lang="pt-BR" dirty="0" smtClean="0">
                <a:latin typeface="Garamond" panose="02020404030301010803" pitchFamily="18" charset="0"/>
              </a:rPr>
              <a:t>	2.3. </a:t>
            </a:r>
            <a:r>
              <a:rPr lang="pt-BR" dirty="0">
                <a:latin typeface="Garamond" panose="02020404030301010803" pitchFamily="18" charset="0"/>
              </a:rPr>
              <a:t>Desenho da pesquisa e </a:t>
            </a:r>
            <a:r>
              <a:rPr lang="pt-BR" dirty="0" smtClean="0">
                <a:latin typeface="Garamond" panose="02020404030301010803" pitchFamily="18" charset="0"/>
              </a:rPr>
              <a:t>alguns resultados</a:t>
            </a:r>
            <a:endParaRPr lang="pt-BR" dirty="0">
              <a:latin typeface="Garamond" panose="02020404030301010803" pitchFamily="18" charset="0"/>
            </a:endParaRPr>
          </a:p>
          <a:p>
            <a:pPr marL="0" indent="0">
              <a:buNone/>
            </a:pPr>
            <a:endParaRPr lang="pt-BR" b="1" dirty="0" smtClean="0">
              <a:latin typeface="Garamond" panose="02020404030301010803" pitchFamily="18" charset="0"/>
            </a:endParaRPr>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2</a:t>
            </a:fld>
            <a:endParaRPr lang="en-US">
              <a:solidFill>
                <a:prstClr val="black">
                  <a:tint val="75000"/>
                </a:prstClr>
              </a:solidFill>
            </a:endParaRPr>
          </a:p>
        </p:txBody>
      </p:sp>
    </p:spTree>
    <p:extLst>
      <p:ext uri="{BB962C8B-B14F-4D97-AF65-F5344CB8AC3E}">
        <p14:creationId xmlns:p14="http://schemas.microsoft.com/office/powerpoint/2010/main" val="11412694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n-US" sz="2800" b="1" dirty="0" err="1">
                <a:latin typeface="Garamond" panose="02020404030301010803" pitchFamily="18" charset="0"/>
              </a:rPr>
              <a:t>Sociologia</a:t>
            </a:r>
            <a:r>
              <a:rPr lang="en-US" sz="2800" b="1" dirty="0">
                <a:latin typeface="Garamond" panose="02020404030301010803" pitchFamily="18" charset="0"/>
              </a:rPr>
              <a:t> III</a:t>
            </a:r>
            <a:r>
              <a:rPr lang="pt-BR" sz="2800" b="1" dirty="0" smtClean="0">
                <a:latin typeface="Garamond" panose="02020404030301010803" pitchFamily="18" charset="0"/>
              </a:rPr>
              <a:t> </a:t>
            </a:r>
            <a:r>
              <a:rPr lang="pt-BR" sz="2800" b="1" dirty="0">
                <a:latin typeface="Garamond" panose="02020404030301010803" pitchFamily="18" charset="0"/>
              </a:rPr>
              <a:t/>
            </a:r>
            <a:br>
              <a:rPr lang="pt-BR" sz="2800" b="1" dirty="0">
                <a:latin typeface="Garamond" panose="02020404030301010803" pitchFamily="18" charset="0"/>
              </a:rPr>
            </a:br>
            <a:r>
              <a:rPr lang="pt-BR" sz="2400" b="1" dirty="0">
                <a:latin typeface="Garamond" panose="02020404030301010803" pitchFamily="18" charset="0"/>
              </a:rPr>
              <a:t> </a:t>
            </a:r>
            <a:r>
              <a:rPr lang="pt-BR" sz="2800" b="1" dirty="0">
                <a:latin typeface="Garamond" panose="02020404030301010803" pitchFamily="18" charset="0"/>
              </a:rPr>
              <a:t>Unidade III: Interpretação e sentido</a:t>
            </a:r>
            <a:r>
              <a:rPr lang="pt-BR" sz="2800" dirty="0">
                <a:latin typeface="Garamond" panose="02020404030301010803" pitchFamily="18" charset="0"/>
              </a:rPr>
              <a:t/>
            </a:r>
            <a:br>
              <a:rPr lang="pt-BR" sz="2800" dirty="0">
                <a:latin typeface="Garamond" panose="02020404030301010803" pitchFamily="18" charset="0"/>
              </a:rPr>
            </a:br>
            <a:r>
              <a:rPr lang="pt-BR" sz="2800" b="1" dirty="0">
                <a:latin typeface="Garamond" panose="02020404030301010803" pitchFamily="18" charset="0"/>
              </a:rPr>
              <a:t> Aula 11: A etnometodologia de </a:t>
            </a:r>
            <a:r>
              <a:rPr lang="pt-BR" sz="2800" b="1" dirty="0" smtClean="0">
                <a:latin typeface="Garamond" panose="02020404030301010803" pitchFamily="18" charset="0"/>
              </a:rPr>
              <a:t>Garfinkel</a:t>
            </a:r>
            <a:endParaRPr lang="pt-BR" sz="2800" dirty="0">
              <a:latin typeface="Garamond" panose="02020404030301010803" pitchFamily="18" charset="0"/>
            </a:endParaRPr>
          </a:p>
        </p:txBody>
      </p:sp>
      <p:sp>
        <p:nvSpPr>
          <p:cNvPr id="3" name="Espaço Reservado para Conteúdo 2"/>
          <p:cNvSpPr>
            <a:spLocks noGrp="1"/>
          </p:cNvSpPr>
          <p:nvPr>
            <p:ph idx="1"/>
          </p:nvPr>
        </p:nvSpPr>
        <p:spPr/>
        <p:txBody>
          <a:bodyPr>
            <a:normAutofit fontScale="85000" lnSpcReduction="10000"/>
          </a:bodyPr>
          <a:lstStyle/>
          <a:p>
            <a:pPr marL="0" indent="0">
              <a:buNone/>
            </a:pPr>
            <a:r>
              <a:rPr lang="pt-BR" b="1" u="sng" dirty="0" smtClean="0">
                <a:latin typeface="Garamond" panose="02020404030301010803" pitchFamily="18" charset="0"/>
              </a:rPr>
              <a:t>2.1. Inspiração</a:t>
            </a:r>
            <a:r>
              <a:rPr lang="pt-BR" b="1" u="sng" dirty="0">
                <a:latin typeface="Garamond" panose="02020404030301010803" pitchFamily="18" charset="0"/>
              </a:rPr>
              <a:t>: </a:t>
            </a:r>
            <a:r>
              <a:rPr lang="pt-BR" dirty="0">
                <a:latin typeface="Garamond" panose="02020404030301010803" pitchFamily="18" charset="0"/>
              </a:rPr>
              <a:t>“The Social </a:t>
            </a:r>
            <a:r>
              <a:rPr lang="pt-BR" dirty="0" err="1">
                <a:latin typeface="Garamond" panose="02020404030301010803" pitchFamily="18" charset="0"/>
              </a:rPr>
              <a:t>Organization</a:t>
            </a:r>
            <a:r>
              <a:rPr lang="pt-BR" dirty="0">
                <a:latin typeface="Garamond" panose="02020404030301010803" pitchFamily="18" charset="0"/>
              </a:rPr>
              <a:t> </a:t>
            </a:r>
            <a:r>
              <a:rPr lang="pt-BR" dirty="0" err="1">
                <a:latin typeface="Garamond" panose="02020404030301010803" pitchFamily="18" charset="0"/>
              </a:rPr>
              <a:t>of</a:t>
            </a:r>
            <a:r>
              <a:rPr lang="pt-BR" dirty="0">
                <a:latin typeface="Garamond" panose="02020404030301010803" pitchFamily="18" charset="0"/>
              </a:rPr>
              <a:t> </a:t>
            </a:r>
            <a:r>
              <a:rPr lang="pt-BR" dirty="0" err="1">
                <a:latin typeface="Garamond" panose="02020404030301010803" pitchFamily="18" charset="0"/>
              </a:rPr>
              <a:t>Juvenile</a:t>
            </a:r>
            <a:r>
              <a:rPr lang="pt-BR" dirty="0">
                <a:latin typeface="Garamond" panose="02020404030301010803" pitchFamily="18" charset="0"/>
              </a:rPr>
              <a:t> Justice” </a:t>
            </a:r>
            <a:r>
              <a:rPr lang="pt-BR" dirty="0" smtClean="0">
                <a:latin typeface="Garamond" panose="02020404030301010803" pitchFamily="18" charset="0"/>
              </a:rPr>
              <a:t>(1968) – </a:t>
            </a:r>
            <a:r>
              <a:rPr lang="pt-BR" dirty="0">
                <a:latin typeface="Garamond" panose="02020404030301010803" pitchFamily="18" charset="0"/>
              </a:rPr>
              <a:t>Aaron </a:t>
            </a:r>
            <a:r>
              <a:rPr lang="pt-BR" dirty="0" err="1" smtClean="0">
                <a:latin typeface="Garamond" panose="02020404030301010803" pitchFamily="18" charset="0"/>
              </a:rPr>
              <a:t>Cicourel</a:t>
            </a:r>
            <a:endParaRPr lang="pt-BR" dirty="0" smtClean="0">
              <a:latin typeface="Garamond" panose="02020404030301010803" pitchFamily="18" charset="0"/>
            </a:endParaRPr>
          </a:p>
          <a:p>
            <a:pPr marL="0" indent="0" algn="just">
              <a:buNone/>
            </a:pPr>
            <a:r>
              <a:rPr lang="pt-BR" u="sng" dirty="0" smtClean="0">
                <a:latin typeface="Garamond" panose="02020404030301010803" pitchFamily="18" charset="0"/>
              </a:rPr>
              <a:t>Definição de organização burocrática:</a:t>
            </a:r>
            <a:r>
              <a:rPr lang="pt-BR" dirty="0" smtClean="0">
                <a:latin typeface="Garamond" panose="02020404030301010803" pitchFamily="18" charset="0"/>
              </a:rPr>
              <a:t> </a:t>
            </a:r>
            <a:r>
              <a:rPr lang="pt-BR" dirty="0">
                <a:latin typeface="Garamond" panose="02020404030301010803" pitchFamily="18" charset="0"/>
              </a:rPr>
              <a:t>(...) regras procedimentais gerais são estabelecidas para os membros, e esses desenvolvem e empregam suas próprias teorias, receitas, e atalhos para atender às exigências gerais aceitáveis para eles e tácita ou explicitamente aceitáveis para os outros membros que atuam como ‘supervisores’ ou alguma forma de controle externo (CICOUREL, 1968, p.1 – </a:t>
            </a:r>
            <a:r>
              <a:rPr lang="pt-BR" i="1" dirty="0">
                <a:latin typeface="Garamond" panose="02020404030301010803" pitchFamily="18" charset="0"/>
              </a:rPr>
              <a:t>tradução minha</a:t>
            </a:r>
            <a:r>
              <a:rPr lang="pt-BR" dirty="0">
                <a:latin typeface="Garamond" panose="02020404030301010803" pitchFamily="18" charset="0"/>
              </a:rPr>
              <a:t>)</a:t>
            </a:r>
            <a:endParaRPr lang="pt-BR" dirty="0" smtClean="0">
              <a:latin typeface="Garamond" panose="02020404030301010803" pitchFamily="18" charset="0"/>
            </a:endParaRPr>
          </a:p>
          <a:p>
            <a:pPr marL="0" indent="0" algn="just">
              <a:buNone/>
            </a:pPr>
            <a:r>
              <a:rPr lang="pt-BR" dirty="0" smtClean="0">
                <a:latin typeface="Garamond" panose="02020404030301010803" pitchFamily="18" charset="0"/>
              </a:rPr>
              <a:t>- Os </a:t>
            </a:r>
            <a:r>
              <a:rPr lang="pt-BR" dirty="0">
                <a:latin typeface="Garamond" panose="02020404030301010803" pitchFamily="18" charset="0"/>
              </a:rPr>
              <a:t>membros utilizam expectativas de fundo como esquema interpretativo para tornar um ambiente de objetos reconhecível e inteligível – estudar como os atores subscrevem a interpretações típicas das categorias empregadas e, dessa forma, chegam a </a:t>
            </a:r>
            <a:r>
              <a:rPr lang="pt-BR" dirty="0" smtClean="0">
                <a:latin typeface="Garamond" panose="02020404030301010803" pitchFamily="18" charset="0"/>
              </a:rPr>
              <a:t>decisões </a:t>
            </a:r>
            <a:r>
              <a:rPr lang="pt-BR" dirty="0">
                <a:latin typeface="Garamond" panose="02020404030301010803" pitchFamily="18" charset="0"/>
              </a:rPr>
              <a:t>racionais </a:t>
            </a:r>
          </a:p>
          <a:p>
            <a:pPr marL="0" indent="0" algn="just">
              <a:buNone/>
            </a:pPr>
            <a:r>
              <a:rPr lang="pt-BR" dirty="0" smtClean="0">
                <a:latin typeface="Garamond" panose="02020404030301010803" pitchFamily="18" charset="0"/>
              </a:rPr>
              <a:t>- Analisa </a:t>
            </a:r>
            <a:r>
              <a:rPr lang="pt-BR" dirty="0">
                <a:latin typeface="Garamond" panose="02020404030301010803" pitchFamily="18" charset="0"/>
              </a:rPr>
              <a:t>como as teorias nativas sobre delinquência aplicadas por leigos, policiais, juízes, para decidir sobre a existência de delinquência </a:t>
            </a:r>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20</a:t>
            </a:fld>
            <a:endParaRPr lang="en-US">
              <a:solidFill>
                <a:prstClr val="black">
                  <a:tint val="75000"/>
                </a:prstClr>
              </a:solidFill>
            </a:endParaRPr>
          </a:p>
        </p:txBody>
      </p:sp>
    </p:spTree>
    <p:extLst>
      <p:ext uri="{BB962C8B-B14F-4D97-AF65-F5344CB8AC3E}">
        <p14:creationId xmlns:p14="http://schemas.microsoft.com/office/powerpoint/2010/main" val="16869444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n-US" sz="2800" b="1" dirty="0" err="1">
                <a:latin typeface="Garamond" panose="02020404030301010803" pitchFamily="18" charset="0"/>
              </a:rPr>
              <a:t>Sociologia</a:t>
            </a:r>
            <a:r>
              <a:rPr lang="en-US" sz="2800" b="1" dirty="0">
                <a:latin typeface="Garamond" panose="02020404030301010803" pitchFamily="18" charset="0"/>
              </a:rPr>
              <a:t> III</a:t>
            </a:r>
            <a:r>
              <a:rPr lang="pt-BR" sz="2800" b="1" dirty="0" smtClean="0">
                <a:latin typeface="Garamond" panose="02020404030301010803" pitchFamily="18" charset="0"/>
              </a:rPr>
              <a:t> </a:t>
            </a:r>
            <a:r>
              <a:rPr lang="pt-BR" sz="2800" b="1" dirty="0">
                <a:latin typeface="Garamond" panose="02020404030301010803" pitchFamily="18" charset="0"/>
              </a:rPr>
              <a:t/>
            </a:r>
            <a:br>
              <a:rPr lang="pt-BR" sz="2800" b="1" dirty="0">
                <a:latin typeface="Garamond" panose="02020404030301010803" pitchFamily="18" charset="0"/>
              </a:rPr>
            </a:br>
            <a:r>
              <a:rPr lang="pt-BR" sz="2400" b="1" dirty="0">
                <a:latin typeface="Garamond" panose="02020404030301010803" pitchFamily="18" charset="0"/>
              </a:rPr>
              <a:t> </a:t>
            </a:r>
            <a:r>
              <a:rPr lang="pt-BR" sz="2800" b="1" dirty="0">
                <a:latin typeface="Garamond" panose="02020404030301010803" pitchFamily="18" charset="0"/>
              </a:rPr>
              <a:t>Unidade III: Interpretação e sentido</a:t>
            </a:r>
            <a:r>
              <a:rPr lang="pt-BR" sz="2800" dirty="0">
                <a:latin typeface="Garamond" panose="02020404030301010803" pitchFamily="18" charset="0"/>
              </a:rPr>
              <a:t/>
            </a:r>
            <a:br>
              <a:rPr lang="pt-BR" sz="2800" dirty="0">
                <a:latin typeface="Garamond" panose="02020404030301010803" pitchFamily="18" charset="0"/>
              </a:rPr>
            </a:br>
            <a:r>
              <a:rPr lang="pt-BR" sz="2800" b="1" dirty="0">
                <a:latin typeface="Garamond" panose="02020404030301010803" pitchFamily="18" charset="0"/>
              </a:rPr>
              <a:t> Aula 11: A etnometodologia de </a:t>
            </a:r>
            <a:r>
              <a:rPr lang="pt-BR" sz="2800" b="1" dirty="0" smtClean="0">
                <a:latin typeface="Garamond" panose="02020404030301010803" pitchFamily="18" charset="0"/>
              </a:rPr>
              <a:t>Garfinkel</a:t>
            </a:r>
            <a:endParaRPr lang="pt-BR" sz="2800" dirty="0">
              <a:latin typeface="Garamond" panose="02020404030301010803" pitchFamily="18" charset="0"/>
            </a:endParaRPr>
          </a:p>
        </p:txBody>
      </p:sp>
      <p:sp>
        <p:nvSpPr>
          <p:cNvPr id="3" name="Espaço Reservado para Conteúdo 2"/>
          <p:cNvSpPr>
            <a:spLocks noGrp="1"/>
          </p:cNvSpPr>
          <p:nvPr>
            <p:ph idx="1"/>
          </p:nvPr>
        </p:nvSpPr>
        <p:spPr/>
        <p:txBody>
          <a:bodyPr>
            <a:normAutofit fontScale="70000" lnSpcReduction="20000"/>
          </a:bodyPr>
          <a:lstStyle/>
          <a:p>
            <a:pPr marL="0" indent="0" algn="just">
              <a:buNone/>
            </a:pPr>
            <a:r>
              <a:rPr lang="pt-BR" b="1" u="sng" dirty="0" smtClean="0">
                <a:latin typeface="Garamond" panose="02020404030301010803" pitchFamily="18" charset="0"/>
              </a:rPr>
              <a:t>2.1. </a:t>
            </a:r>
            <a:r>
              <a:rPr lang="pt-BR" b="1" u="sng" dirty="0">
                <a:latin typeface="Garamond" panose="02020404030301010803" pitchFamily="18" charset="0"/>
              </a:rPr>
              <a:t>Inspiração: </a:t>
            </a:r>
            <a:r>
              <a:rPr lang="pt-BR" dirty="0">
                <a:latin typeface="Garamond" panose="02020404030301010803" pitchFamily="18" charset="0"/>
              </a:rPr>
              <a:t>“The Social </a:t>
            </a:r>
            <a:r>
              <a:rPr lang="pt-BR" dirty="0" err="1">
                <a:latin typeface="Garamond" panose="02020404030301010803" pitchFamily="18" charset="0"/>
              </a:rPr>
              <a:t>Organization</a:t>
            </a:r>
            <a:r>
              <a:rPr lang="pt-BR" dirty="0">
                <a:latin typeface="Garamond" panose="02020404030301010803" pitchFamily="18" charset="0"/>
              </a:rPr>
              <a:t> </a:t>
            </a:r>
            <a:r>
              <a:rPr lang="pt-BR" dirty="0" err="1">
                <a:latin typeface="Garamond" panose="02020404030301010803" pitchFamily="18" charset="0"/>
              </a:rPr>
              <a:t>of</a:t>
            </a:r>
            <a:r>
              <a:rPr lang="pt-BR" dirty="0">
                <a:latin typeface="Garamond" panose="02020404030301010803" pitchFamily="18" charset="0"/>
              </a:rPr>
              <a:t> </a:t>
            </a:r>
            <a:r>
              <a:rPr lang="pt-BR" dirty="0" err="1">
                <a:latin typeface="Garamond" panose="02020404030301010803" pitchFamily="18" charset="0"/>
              </a:rPr>
              <a:t>Juvenile</a:t>
            </a:r>
            <a:r>
              <a:rPr lang="pt-BR" dirty="0">
                <a:latin typeface="Garamond" panose="02020404030301010803" pitchFamily="18" charset="0"/>
              </a:rPr>
              <a:t> Justice” (1968) – Aaron </a:t>
            </a:r>
            <a:r>
              <a:rPr lang="pt-BR" dirty="0" err="1">
                <a:latin typeface="Garamond" panose="02020404030301010803" pitchFamily="18" charset="0"/>
              </a:rPr>
              <a:t>Cicourel</a:t>
            </a:r>
            <a:endParaRPr lang="pt-BR" dirty="0">
              <a:latin typeface="Garamond" panose="02020404030301010803" pitchFamily="18" charset="0"/>
            </a:endParaRPr>
          </a:p>
          <a:p>
            <a:pPr marL="0" indent="0" algn="just">
              <a:buNone/>
            </a:pPr>
            <a:r>
              <a:rPr lang="pt-BR" i="1" u="sng" dirty="0" smtClean="0">
                <a:latin typeface="Garamond" panose="02020404030301010803" pitchFamily="18" charset="0"/>
              </a:rPr>
              <a:t>Argumento Central: </a:t>
            </a:r>
            <a:endParaRPr lang="pt-BR" i="1" u="sng" dirty="0">
              <a:latin typeface="Garamond" panose="02020404030301010803" pitchFamily="18" charset="0"/>
            </a:endParaRPr>
          </a:p>
          <a:p>
            <a:pPr algn="just">
              <a:lnSpc>
                <a:spcPct val="120000"/>
              </a:lnSpc>
              <a:buFontTx/>
              <a:buChar char="-"/>
            </a:pPr>
            <a:r>
              <a:rPr lang="pt-BR" dirty="0">
                <a:latin typeface="Garamond" panose="02020404030301010803" pitchFamily="18" charset="0"/>
              </a:rPr>
              <a:t>Os atores operam como </a:t>
            </a:r>
            <a:r>
              <a:rPr lang="pt-BR" i="1" dirty="0">
                <a:latin typeface="Garamond" panose="02020404030301010803" pitchFamily="18" charset="0"/>
              </a:rPr>
              <a:t>teorias práticas </a:t>
            </a:r>
            <a:r>
              <a:rPr lang="pt-BR" dirty="0">
                <a:latin typeface="Garamond" panose="02020404030301010803" pitchFamily="18" charset="0"/>
              </a:rPr>
              <a:t>da delinquência e expectativas de fundo que funcionam como “esquema interpretativo” permitindo a construção de tipos e padrões já conhecidos pelo sistema e com isso, constroem definições legais da situação aceitáveis para os demais - Esse processo de tipificação, evidente na formulação de relatos </a:t>
            </a:r>
            <a:r>
              <a:rPr lang="pt-BR" dirty="0" smtClean="0">
                <a:latin typeface="Garamond" panose="02020404030301010803" pitchFamily="18" charset="0"/>
              </a:rPr>
              <a:t>(</a:t>
            </a:r>
            <a:r>
              <a:rPr lang="pt-BR" i="1" dirty="0" err="1" smtClean="0">
                <a:latin typeface="Garamond" panose="02020404030301010803" pitchFamily="18" charset="0"/>
              </a:rPr>
              <a:t>accounts</a:t>
            </a:r>
            <a:r>
              <a:rPr lang="pt-BR" i="1" dirty="0" smtClean="0">
                <a:latin typeface="Garamond" panose="02020404030301010803" pitchFamily="18" charset="0"/>
              </a:rPr>
              <a:t>) </a:t>
            </a:r>
            <a:r>
              <a:rPr lang="pt-BR" dirty="0" smtClean="0">
                <a:latin typeface="Garamond" panose="02020404030301010803" pitchFamily="18" charset="0"/>
              </a:rPr>
              <a:t>orais </a:t>
            </a:r>
            <a:r>
              <a:rPr lang="pt-BR" dirty="0">
                <a:latin typeface="Garamond" panose="02020404030301010803" pitchFamily="18" charset="0"/>
              </a:rPr>
              <a:t>e escritos sobre “o que aconteceu”, “preparam” o caso do adolescente a partir de padrões consistentes de codificação das informações em categorias tomadas como tendo sentido óbvio – os relatos operam, assim, a ‘objetivação’ do evento ou objeto e da decisão</a:t>
            </a:r>
          </a:p>
          <a:p>
            <a:pPr algn="just">
              <a:lnSpc>
                <a:spcPct val="120000"/>
              </a:lnSpc>
              <a:buFontTx/>
              <a:buChar char="-"/>
            </a:pPr>
            <a:r>
              <a:rPr lang="pt-BR" dirty="0">
                <a:latin typeface="Garamond" panose="02020404030301010803" pitchFamily="18" charset="0"/>
              </a:rPr>
              <a:t>Delinquente juvenil como </a:t>
            </a:r>
            <a:r>
              <a:rPr lang="pt-BR" i="1" dirty="0">
                <a:latin typeface="Garamond" panose="02020404030301010803" pitchFamily="18" charset="0"/>
              </a:rPr>
              <a:t>produto emergente </a:t>
            </a:r>
            <a:r>
              <a:rPr lang="pt-BR" dirty="0">
                <a:latin typeface="Garamond" panose="02020404030301010803" pitchFamily="18" charset="0"/>
              </a:rPr>
              <a:t>do processamento de jovens pelo sistema de justiça juvenil - o “jovem delinquente” seria um produto emergente que, assim como um boato, é transformado, construído e reforçado por um processo de tipificação progressiva que torna as informações mais concisas e seletivas e mais compatíveis com as suposições das organizações da justiça juvenil.</a:t>
            </a:r>
          </a:p>
          <a:p>
            <a:pPr marL="0" indent="0">
              <a:buNone/>
            </a:pPr>
            <a:endParaRPr lang="pt-BR" dirty="0" smtClean="0">
              <a:latin typeface="Garamond" panose="02020404030301010803" pitchFamily="18" charset="0"/>
            </a:endParaRPr>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21</a:t>
            </a:fld>
            <a:endParaRPr lang="en-US">
              <a:solidFill>
                <a:prstClr val="black">
                  <a:tint val="75000"/>
                </a:prstClr>
              </a:solidFill>
            </a:endParaRPr>
          </a:p>
        </p:txBody>
      </p:sp>
    </p:spTree>
    <p:extLst>
      <p:ext uri="{BB962C8B-B14F-4D97-AF65-F5344CB8AC3E}">
        <p14:creationId xmlns:p14="http://schemas.microsoft.com/office/powerpoint/2010/main" val="25409184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n-US" sz="2800" b="1" dirty="0" err="1">
                <a:latin typeface="Garamond" panose="02020404030301010803" pitchFamily="18" charset="0"/>
              </a:rPr>
              <a:t>Sociologia</a:t>
            </a:r>
            <a:r>
              <a:rPr lang="en-US" sz="2800" b="1" dirty="0">
                <a:latin typeface="Garamond" panose="02020404030301010803" pitchFamily="18" charset="0"/>
              </a:rPr>
              <a:t> III</a:t>
            </a:r>
            <a:r>
              <a:rPr lang="pt-BR" sz="2800" b="1" dirty="0" smtClean="0">
                <a:latin typeface="Garamond" panose="02020404030301010803" pitchFamily="18" charset="0"/>
              </a:rPr>
              <a:t> </a:t>
            </a:r>
            <a:r>
              <a:rPr lang="pt-BR" sz="2800" b="1" dirty="0">
                <a:latin typeface="Garamond" panose="02020404030301010803" pitchFamily="18" charset="0"/>
              </a:rPr>
              <a:t/>
            </a:r>
            <a:br>
              <a:rPr lang="pt-BR" sz="2800" b="1" dirty="0">
                <a:latin typeface="Garamond" panose="02020404030301010803" pitchFamily="18" charset="0"/>
              </a:rPr>
            </a:br>
            <a:r>
              <a:rPr lang="pt-BR" sz="2400" b="1" dirty="0">
                <a:latin typeface="Garamond" panose="02020404030301010803" pitchFamily="18" charset="0"/>
              </a:rPr>
              <a:t> </a:t>
            </a:r>
            <a:r>
              <a:rPr lang="pt-BR" sz="2800" b="1" dirty="0">
                <a:latin typeface="Garamond" panose="02020404030301010803" pitchFamily="18" charset="0"/>
              </a:rPr>
              <a:t>Unidade III: Interpretação e sentido</a:t>
            </a:r>
            <a:r>
              <a:rPr lang="pt-BR" sz="2800" dirty="0">
                <a:latin typeface="Garamond" panose="02020404030301010803" pitchFamily="18" charset="0"/>
              </a:rPr>
              <a:t/>
            </a:r>
            <a:br>
              <a:rPr lang="pt-BR" sz="2800" dirty="0">
                <a:latin typeface="Garamond" panose="02020404030301010803" pitchFamily="18" charset="0"/>
              </a:rPr>
            </a:br>
            <a:r>
              <a:rPr lang="pt-BR" sz="2800" b="1" dirty="0">
                <a:latin typeface="Garamond" panose="02020404030301010803" pitchFamily="18" charset="0"/>
              </a:rPr>
              <a:t> Aula 11: A etnometodologia de </a:t>
            </a:r>
            <a:r>
              <a:rPr lang="pt-BR" sz="2800" b="1" dirty="0" smtClean="0">
                <a:latin typeface="Garamond" panose="02020404030301010803" pitchFamily="18" charset="0"/>
              </a:rPr>
              <a:t>Garfinkel</a:t>
            </a:r>
            <a:endParaRPr lang="pt-BR" sz="2800" dirty="0">
              <a:latin typeface="Garamond" panose="02020404030301010803" pitchFamily="18" charset="0"/>
            </a:endParaRPr>
          </a:p>
        </p:txBody>
      </p:sp>
      <p:sp>
        <p:nvSpPr>
          <p:cNvPr id="3" name="Espaço Reservado para Conteúdo 2"/>
          <p:cNvSpPr>
            <a:spLocks noGrp="1"/>
          </p:cNvSpPr>
          <p:nvPr>
            <p:ph idx="1"/>
          </p:nvPr>
        </p:nvSpPr>
        <p:spPr/>
        <p:txBody>
          <a:bodyPr>
            <a:normAutofit/>
          </a:bodyPr>
          <a:lstStyle/>
          <a:p>
            <a:pPr marL="0" indent="0">
              <a:buNone/>
            </a:pPr>
            <a:r>
              <a:rPr lang="pt-BR" b="1" dirty="0" smtClean="0">
                <a:latin typeface="Garamond" panose="02020404030301010803" pitchFamily="18" charset="0"/>
              </a:rPr>
              <a:t>2.2 Motivação para adoção da abordagem etnometodológica </a:t>
            </a:r>
          </a:p>
          <a:p>
            <a:pPr marL="0" indent="0">
              <a:buNone/>
            </a:pPr>
            <a:r>
              <a:rPr lang="pt-BR" b="1" i="1" dirty="0" smtClean="0">
                <a:latin typeface="Garamond" panose="02020404030301010803" pitchFamily="18" charset="0"/>
              </a:rPr>
              <a:t>Problematização do conhecimento produzido sobre o tema: </a:t>
            </a:r>
          </a:p>
          <a:p>
            <a:pPr marL="0" indent="0">
              <a:buNone/>
            </a:pPr>
            <a:r>
              <a:rPr lang="pt-BR" dirty="0" smtClean="0">
                <a:latin typeface="Garamond" panose="02020404030301010803" pitchFamily="18" charset="0"/>
              </a:rPr>
              <a:t>Centralidade da avaliação das práticas: </a:t>
            </a:r>
          </a:p>
          <a:p>
            <a:pPr marL="0" indent="0">
              <a:buNone/>
            </a:pPr>
            <a:r>
              <a:rPr lang="pt-BR" dirty="0" smtClean="0">
                <a:latin typeface="Garamond" panose="02020404030301010803" pitchFamily="18" charset="0"/>
              </a:rPr>
              <a:t>- contradição entre o que está estabelecido em lei (no Estatuto da Criança e do Adolescente) e o funcionamento práticos desses instituições </a:t>
            </a:r>
          </a:p>
          <a:p>
            <a:pPr marL="0" indent="0">
              <a:buNone/>
            </a:pPr>
            <a:r>
              <a:rPr lang="pt-BR" b="1" i="1" dirty="0">
                <a:latin typeface="Garamond" panose="02020404030301010803" pitchFamily="18" charset="0"/>
              </a:rPr>
              <a:t>	</a:t>
            </a:r>
            <a:r>
              <a:rPr lang="pt-BR" dirty="0" smtClean="0">
                <a:latin typeface="Garamond" panose="02020404030301010803" pitchFamily="18" charset="0"/>
              </a:rPr>
              <a:t>explicada pela existência de alguma lógica ou finalidade empírica</a:t>
            </a:r>
          </a:p>
          <a:p>
            <a:pPr>
              <a:buFontTx/>
              <a:buChar char="-"/>
            </a:pPr>
            <a:r>
              <a:rPr lang="pt-BR" dirty="0" smtClean="0">
                <a:latin typeface="Garamond" panose="02020404030301010803" pitchFamily="18" charset="0"/>
              </a:rPr>
              <a:t>Visão de que a perspectiva dos atores das instituições “dissimula” ou “esconde” a realidade</a:t>
            </a:r>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22</a:t>
            </a:fld>
            <a:endParaRPr lang="en-US">
              <a:solidFill>
                <a:prstClr val="black">
                  <a:tint val="75000"/>
                </a:prstClr>
              </a:solidFill>
            </a:endParaRPr>
          </a:p>
        </p:txBody>
      </p:sp>
    </p:spTree>
    <p:extLst>
      <p:ext uri="{BB962C8B-B14F-4D97-AF65-F5344CB8AC3E}">
        <p14:creationId xmlns:p14="http://schemas.microsoft.com/office/powerpoint/2010/main" val="19014823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n-US" sz="2800" b="1" dirty="0" err="1">
                <a:latin typeface="Garamond" panose="02020404030301010803" pitchFamily="18" charset="0"/>
              </a:rPr>
              <a:t>Sociologia</a:t>
            </a:r>
            <a:r>
              <a:rPr lang="en-US" sz="2800" b="1" dirty="0">
                <a:latin typeface="Garamond" panose="02020404030301010803" pitchFamily="18" charset="0"/>
              </a:rPr>
              <a:t> III</a:t>
            </a:r>
            <a:r>
              <a:rPr lang="pt-BR" sz="2800" b="1" dirty="0" smtClean="0">
                <a:latin typeface="Garamond" panose="02020404030301010803" pitchFamily="18" charset="0"/>
              </a:rPr>
              <a:t> </a:t>
            </a:r>
            <a:r>
              <a:rPr lang="pt-BR" sz="2800" b="1" dirty="0">
                <a:latin typeface="Garamond" panose="02020404030301010803" pitchFamily="18" charset="0"/>
              </a:rPr>
              <a:t/>
            </a:r>
            <a:br>
              <a:rPr lang="pt-BR" sz="2800" b="1" dirty="0">
                <a:latin typeface="Garamond" panose="02020404030301010803" pitchFamily="18" charset="0"/>
              </a:rPr>
            </a:br>
            <a:r>
              <a:rPr lang="pt-BR" sz="2400" b="1" dirty="0">
                <a:latin typeface="Garamond" panose="02020404030301010803" pitchFamily="18" charset="0"/>
              </a:rPr>
              <a:t> </a:t>
            </a:r>
            <a:r>
              <a:rPr lang="pt-BR" sz="2800" b="1" dirty="0">
                <a:latin typeface="Garamond" panose="02020404030301010803" pitchFamily="18" charset="0"/>
              </a:rPr>
              <a:t>Unidade III: Interpretação e sentido</a:t>
            </a:r>
            <a:r>
              <a:rPr lang="pt-BR" sz="2800" dirty="0">
                <a:latin typeface="Garamond" panose="02020404030301010803" pitchFamily="18" charset="0"/>
              </a:rPr>
              <a:t/>
            </a:r>
            <a:br>
              <a:rPr lang="pt-BR" sz="2800" dirty="0">
                <a:latin typeface="Garamond" panose="02020404030301010803" pitchFamily="18" charset="0"/>
              </a:rPr>
            </a:br>
            <a:r>
              <a:rPr lang="pt-BR" sz="2800" b="1" dirty="0">
                <a:latin typeface="Garamond" panose="02020404030301010803" pitchFamily="18" charset="0"/>
              </a:rPr>
              <a:t> Aula 11: A etnometodologia de </a:t>
            </a:r>
            <a:r>
              <a:rPr lang="pt-BR" sz="2800" b="1" dirty="0" smtClean="0">
                <a:latin typeface="Garamond" panose="02020404030301010803" pitchFamily="18" charset="0"/>
              </a:rPr>
              <a:t>Garfinkel</a:t>
            </a:r>
            <a:endParaRPr lang="pt-BR" sz="2800" dirty="0">
              <a:latin typeface="Garamond" panose="02020404030301010803" pitchFamily="18" charset="0"/>
            </a:endParaRPr>
          </a:p>
        </p:txBody>
      </p:sp>
      <p:sp>
        <p:nvSpPr>
          <p:cNvPr id="3" name="Espaço Reservado para Conteúdo 2"/>
          <p:cNvSpPr>
            <a:spLocks noGrp="1"/>
          </p:cNvSpPr>
          <p:nvPr>
            <p:ph idx="1"/>
          </p:nvPr>
        </p:nvSpPr>
        <p:spPr/>
        <p:txBody>
          <a:bodyPr>
            <a:normAutofit fontScale="85000" lnSpcReduction="20000"/>
          </a:bodyPr>
          <a:lstStyle/>
          <a:p>
            <a:pPr marL="0" indent="0">
              <a:buNone/>
            </a:pPr>
            <a:r>
              <a:rPr lang="pt-BR" b="1" dirty="0" smtClean="0">
                <a:latin typeface="Garamond" panose="02020404030301010803" pitchFamily="18" charset="0"/>
              </a:rPr>
              <a:t>2.2 Motivação para adoção da abordagem etnometodológica </a:t>
            </a:r>
          </a:p>
          <a:p>
            <a:pPr marL="0" indent="0">
              <a:buNone/>
            </a:pPr>
            <a:r>
              <a:rPr lang="pt-BR" b="1" i="1" dirty="0" smtClean="0">
                <a:latin typeface="Garamond" panose="02020404030301010803" pitchFamily="18" charset="0"/>
              </a:rPr>
              <a:t>Questão política: </a:t>
            </a:r>
            <a:r>
              <a:rPr lang="pt-BR" i="1" dirty="0" smtClean="0">
                <a:latin typeface="Garamond" panose="02020404030301010803" pitchFamily="18" charset="0"/>
              </a:rPr>
              <a:t>Como </a:t>
            </a:r>
            <a:r>
              <a:rPr lang="pt-BR" i="1" dirty="0">
                <a:latin typeface="Garamond" panose="02020404030301010803" pitchFamily="18" charset="0"/>
              </a:rPr>
              <a:t>pesquisar práticas e instituições com as quais se discorda </a:t>
            </a:r>
            <a:r>
              <a:rPr lang="pt-BR" i="1" dirty="0" smtClean="0">
                <a:latin typeface="Garamond" panose="02020404030301010803" pitchFamily="18" charset="0"/>
              </a:rPr>
              <a:t>politicamente?</a:t>
            </a:r>
          </a:p>
          <a:p>
            <a:pPr marL="0" indent="0">
              <a:buNone/>
            </a:pPr>
            <a:r>
              <a:rPr lang="pt-BR" dirty="0" smtClean="0">
                <a:latin typeface="Garamond" panose="02020404030301010803" pitchFamily="18" charset="0"/>
                <a:sym typeface="Wingdings" panose="05000000000000000000" pitchFamily="2" charset="2"/>
              </a:rPr>
              <a:t> </a:t>
            </a:r>
            <a:r>
              <a:rPr lang="pt-BR" dirty="0" smtClean="0">
                <a:latin typeface="Garamond" panose="02020404030301010803" pitchFamily="18" charset="0"/>
              </a:rPr>
              <a:t>Há algo a conhecer nessas práticas e instituições?</a:t>
            </a:r>
            <a:r>
              <a:rPr lang="pt-BR" dirty="0">
                <a:latin typeface="Garamond" panose="02020404030301010803" pitchFamily="18" charset="0"/>
              </a:rPr>
              <a:t>	</a:t>
            </a:r>
            <a:endParaRPr lang="pt-BR" dirty="0" smtClean="0">
              <a:latin typeface="Garamond" panose="02020404030301010803" pitchFamily="18" charset="0"/>
            </a:endParaRPr>
          </a:p>
          <a:p>
            <a:pPr marL="0" indent="0">
              <a:buNone/>
            </a:pPr>
            <a:r>
              <a:rPr lang="pt-BR" dirty="0" smtClean="0">
                <a:latin typeface="Garamond" panose="02020404030301010803" pitchFamily="18" charset="0"/>
              </a:rPr>
              <a:t>	suspender as certezas para descobrir o que torna possível a realização cotidiana desse conjunto de práticas </a:t>
            </a:r>
          </a:p>
          <a:p>
            <a:pPr marL="0" indent="0" algn="just">
              <a:buNone/>
            </a:pPr>
            <a:r>
              <a:rPr lang="pt-BR" dirty="0" smtClean="0">
                <a:latin typeface="Garamond" panose="02020404030301010803" pitchFamily="18" charset="0"/>
              </a:rPr>
              <a:t>Essa </a:t>
            </a:r>
            <a:r>
              <a:rPr lang="pt-BR" dirty="0">
                <a:latin typeface="Garamond" panose="02020404030301010803" pitchFamily="18" charset="0"/>
              </a:rPr>
              <a:t>chave de análise nos permite olhar para as instituições e para as práticas perguntando como elas são possíveis, questionar o que torna possível sua existência </a:t>
            </a:r>
            <a:r>
              <a:rPr lang="pt-BR" dirty="0" smtClean="0">
                <a:latin typeface="Garamond" panose="02020404030301010803" pitchFamily="18" charset="0"/>
              </a:rPr>
              <a:t>cotidiana </a:t>
            </a:r>
          </a:p>
          <a:p>
            <a:pPr lvl="1" algn="just">
              <a:buFont typeface="Wingdings" panose="05000000000000000000" pitchFamily="2" charset="2"/>
              <a:buChar char="à"/>
            </a:pPr>
            <a:r>
              <a:rPr lang="pt-BR" dirty="0" smtClean="0">
                <a:latin typeface="Garamond" panose="02020404030301010803" pitchFamily="18" charset="0"/>
                <a:sym typeface="Wingdings" panose="05000000000000000000" pitchFamily="2" charset="2"/>
              </a:rPr>
              <a:t>A</a:t>
            </a:r>
            <a:r>
              <a:rPr lang="pt-BR" dirty="0" smtClean="0">
                <a:latin typeface="Garamond" panose="02020404030301010803" pitchFamily="18" charset="0"/>
              </a:rPr>
              <a:t>brir </a:t>
            </a:r>
            <a:r>
              <a:rPr lang="pt-BR" dirty="0">
                <a:latin typeface="Garamond" panose="02020404030301010803" pitchFamily="18" charset="0"/>
              </a:rPr>
              <a:t>de fato um dado fenômeno para a pesquisa – a pergunta do como, dos mecanismos contínuos e cotidianos daquela realidade – é abri-lo também para a </a:t>
            </a:r>
            <a:r>
              <a:rPr lang="pt-BR" dirty="0" smtClean="0">
                <a:latin typeface="Garamond" panose="02020404030301010803" pitchFamily="18" charset="0"/>
              </a:rPr>
              <a:t>ação</a:t>
            </a:r>
            <a:r>
              <a:rPr lang="pt-BR" dirty="0">
                <a:latin typeface="Garamond" panose="02020404030301010803" pitchFamily="18" charset="0"/>
              </a:rPr>
              <a:t> </a:t>
            </a:r>
            <a:r>
              <a:rPr lang="pt-BR" dirty="0" smtClean="0">
                <a:latin typeface="Garamond" panose="02020404030301010803" pitchFamily="18" charset="0"/>
              </a:rPr>
              <a:t>- A </a:t>
            </a:r>
            <a:r>
              <a:rPr lang="pt-BR" dirty="0">
                <a:latin typeface="Garamond" panose="02020404030301010803" pitchFamily="18" charset="0"/>
              </a:rPr>
              <a:t>etnometodologia, ao defender o caráter trabalhoso da vida social, e a competência de seus membros para fazer a vida social acontecer - está entre as perspectivas teóricas que permitem tirar a necessidade dos diferentes elementos e objetos que formam a vida social, tiram o caráter necessário e, portanto, eterno, dos fenômenos. </a:t>
            </a:r>
            <a:endParaRPr lang="pt-BR" dirty="0" smtClean="0">
              <a:latin typeface="Garamond" panose="02020404030301010803" pitchFamily="18" charset="0"/>
            </a:endParaRPr>
          </a:p>
          <a:p>
            <a:pPr marL="0" indent="0" algn="just">
              <a:buNone/>
            </a:pPr>
            <a:endParaRPr lang="pt-BR" dirty="0" smtClean="0">
              <a:latin typeface="Garamond" panose="02020404030301010803" pitchFamily="18" charset="0"/>
            </a:endParaRPr>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23</a:t>
            </a:fld>
            <a:endParaRPr lang="en-US">
              <a:solidFill>
                <a:prstClr val="black">
                  <a:tint val="75000"/>
                </a:prstClr>
              </a:solidFill>
            </a:endParaRPr>
          </a:p>
        </p:txBody>
      </p:sp>
    </p:spTree>
    <p:extLst>
      <p:ext uri="{BB962C8B-B14F-4D97-AF65-F5344CB8AC3E}">
        <p14:creationId xmlns:p14="http://schemas.microsoft.com/office/powerpoint/2010/main" val="1319525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n-US" sz="2800" b="1" dirty="0" err="1">
                <a:latin typeface="Garamond" panose="02020404030301010803" pitchFamily="18" charset="0"/>
              </a:rPr>
              <a:t>Sociologia</a:t>
            </a:r>
            <a:r>
              <a:rPr lang="en-US" sz="2800" b="1" dirty="0">
                <a:latin typeface="Garamond" panose="02020404030301010803" pitchFamily="18" charset="0"/>
              </a:rPr>
              <a:t> III</a:t>
            </a:r>
            <a:r>
              <a:rPr lang="pt-BR" sz="2800" b="1" dirty="0" smtClean="0">
                <a:latin typeface="Garamond" panose="02020404030301010803" pitchFamily="18" charset="0"/>
              </a:rPr>
              <a:t> </a:t>
            </a:r>
            <a:r>
              <a:rPr lang="pt-BR" sz="2800" b="1" dirty="0">
                <a:latin typeface="Garamond" panose="02020404030301010803" pitchFamily="18" charset="0"/>
              </a:rPr>
              <a:t/>
            </a:r>
            <a:br>
              <a:rPr lang="pt-BR" sz="2800" b="1" dirty="0">
                <a:latin typeface="Garamond" panose="02020404030301010803" pitchFamily="18" charset="0"/>
              </a:rPr>
            </a:br>
            <a:r>
              <a:rPr lang="pt-BR" sz="2400" b="1" dirty="0">
                <a:latin typeface="Garamond" panose="02020404030301010803" pitchFamily="18" charset="0"/>
              </a:rPr>
              <a:t> </a:t>
            </a:r>
            <a:r>
              <a:rPr lang="pt-BR" sz="2800" b="1" dirty="0">
                <a:latin typeface="Garamond" panose="02020404030301010803" pitchFamily="18" charset="0"/>
              </a:rPr>
              <a:t>Unidade III: Interpretação e sentido</a:t>
            </a:r>
            <a:r>
              <a:rPr lang="pt-BR" sz="2800" dirty="0">
                <a:latin typeface="Garamond" panose="02020404030301010803" pitchFamily="18" charset="0"/>
              </a:rPr>
              <a:t/>
            </a:r>
            <a:br>
              <a:rPr lang="pt-BR" sz="2800" dirty="0">
                <a:latin typeface="Garamond" panose="02020404030301010803" pitchFamily="18" charset="0"/>
              </a:rPr>
            </a:br>
            <a:r>
              <a:rPr lang="pt-BR" sz="2800" b="1" dirty="0">
                <a:latin typeface="Garamond" panose="02020404030301010803" pitchFamily="18" charset="0"/>
              </a:rPr>
              <a:t> Aula 11: A etnometodologia de </a:t>
            </a:r>
            <a:r>
              <a:rPr lang="pt-BR" sz="2800" b="1" dirty="0" smtClean="0">
                <a:latin typeface="Garamond" panose="02020404030301010803" pitchFamily="18" charset="0"/>
              </a:rPr>
              <a:t>Garfinkel</a:t>
            </a:r>
            <a:endParaRPr lang="pt-BR" sz="2800" dirty="0">
              <a:latin typeface="Garamond" panose="02020404030301010803" pitchFamily="18" charset="0"/>
            </a:endParaRPr>
          </a:p>
        </p:txBody>
      </p:sp>
      <p:sp>
        <p:nvSpPr>
          <p:cNvPr id="3" name="Espaço Reservado para Conteúdo 2"/>
          <p:cNvSpPr>
            <a:spLocks noGrp="1"/>
          </p:cNvSpPr>
          <p:nvPr>
            <p:ph idx="1"/>
          </p:nvPr>
        </p:nvSpPr>
        <p:spPr/>
        <p:txBody>
          <a:bodyPr>
            <a:normAutofit fontScale="55000" lnSpcReduction="20000"/>
          </a:bodyPr>
          <a:lstStyle/>
          <a:p>
            <a:pPr marL="0" indent="0">
              <a:buNone/>
            </a:pPr>
            <a:r>
              <a:rPr lang="pt-BR" b="1" dirty="0" smtClean="0">
                <a:latin typeface="Garamond" panose="02020404030301010803" pitchFamily="18" charset="0"/>
              </a:rPr>
              <a:t>2.2 </a:t>
            </a:r>
            <a:r>
              <a:rPr lang="pt-BR" b="1" dirty="0">
                <a:latin typeface="Garamond" panose="02020404030301010803" pitchFamily="18" charset="0"/>
              </a:rPr>
              <a:t>Motivação para adoção da abordagem etnometodológica </a:t>
            </a:r>
          </a:p>
          <a:p>
            <a:pPr marL="0" indent="0">
              <a:buNone/>
            </a:pPr>
            <a:r>
              <a:rPr lang="pt-BR" b="1" dirty="0" smtClean="0">
                <a:latin typeface="Garamond" panose="02020404030301010803" pitchFamily="18" charset="0"/>
              </a:rPr>
              <a:t>Alternativa: </a:t>
            </a:r>
            <a:r>
              <a:rPr lang="pt-BR" i="1" dirty="0" smtClean="0">
                <a:latin typeface="Garamond" panose="02020404030301010803" pitchFamily="18" charset="0"/>
              </a:rPr>
              <a:t>atitude analítica:</a:t>
            </a:r>
            <a:r>
              <a:rPr lang="pt-BR" dirty="0" smtClean="0">
                <a:latin typeface="Garamond" panose="02020404030301010803" pitchFamily="18" charset="0"/>
              </a:rPr>
              <a:t> </a:t>
            </a:r>
            <a:r>
              <a:rPr lang="pt-BR" dirty="0">
                <a:latin typeface="Garamond" panose="02020404030301010803" pitchFamily="18" charset="0"/>
              </a:rPr>
              <a:t>suspender os padrões e lógicas que explicam </a:t>
            </a:r>
            <a:r>
              <a:rPr lang="pt-BR" i="1" dirty="0">
                <a:latin typeface="Garamond" panose="02020404030301010803" pitchFamily="18" charset="0"/>
              </a:rPr>
              <a:t>a priori </a:t>
            </a:r>
            <a:r>
              <a:rPr lang="pt-BR" dirty="0">
                <a:latin typeface="Garamond" panose="02020404030301010803" pitchFamily="18" charset="0"/>
              </a:rPr>
              <a:t>a existência e funcionamento das práticas e percepções investigadas – e que sustentam sua avaliação </a:t>
            </a:r>
            <a:r>
              <a:rPr lang="pt-BR" dirty="0" smtClean="0">
                <a:latin typeface="Garamond" panose="02020404030301010803" pitchFamily="18" charset="0"/>
              </a:rPr>
              <a:t>- </a:t>
            </a:r>
            <a:r>
              <a:rPr lang="pt-BR" dirty="0">
                <a:latin typeface="Garamond" panose="02020404030301010803" pitchFamily="18" charset="0"/>
              </a:rPr>
              <a:t>perde-se o referente a partir do qual se avalia a contradição entre “discurso” e “prática</a:t>
            </a:r>
            <a:r>
              <a:rPr lang="pt-BR" dirty="0" smtClean="0">
                <a:latin typeface="Garamond" panose="02020404030301010803" pitchFamily="18" charset="0"/>
              </a:rPr>
              <a:t>”</a:t>
            </a:r>
          </a:p>
          <a:p>
            <a:pPr marL="0" indent="0">
              <a:buNone/>
            </a:pPr>
            <a:r>
              <a:rPr lang="pt-BR" i="1" dirty="0" smtClean="0">
                <a:latin typeface="Garamond" panose="02020404030301010803" pitchFamily="18" charset="0"/>
              </a:rPr>
              <a:t>Caráter produtivo das instituições responsáveis pelo controle do crime: </a:t>
            </a:r>
            <a:r>
              <a:rPr lang="pt-BR" dirty="0" smtClean="0">
                <a:latin typeface="Garamond" panose="02020404030301010803" pitchFamily="18" charset="0"/>
              </a:rPr>
              <a:t>(</a:t>
            </a:r>
            <a:r>
              <a:rPr lang="pt-BR" dirty="0" err="1" smtClean="0">
                <a:latin typeface="Garamond" panose="02020404030301010803" pitchFamily="18" charset="0"/>
              </a:rPr>
              <a:t>cicourel</a:t>
            </a:r>
            <a:r>
              <a:rPr lang="pt-BR" dirty="0" smtClean="0">
                <a:latin typeface="Garamond" panose="02020404030301010803" pitchFamily="18" charset="0"/>
              </a:rPr>
              <a:t>) – algo de significativo e produzido acontece nas praticas diárias e cotidianas</a:t>
            </a:r>
          </a:p>
          <a:p>
            <a:pPr>
              <a:buFont typeface="Wingdings" panose="05000000000000000000" pitchFamily="2" charset="2"/>
              <a:buChar char="à"/>
            </a:pPr>
            <a:r>
              <a:rPr lang="pt-BR" dirty="0" smtClean="0">
                <a:latin typeface="Garamond" panose="02020404030301010803" pitchFamily="18" charset="0"/>
              </a:rPr>
              <a:t>A </a:t>
            </a:r>
            <a:r>
              <a:rPr lang="pt-BR" dirty="0">
                <a:latin typeface="Garamond" panose="02020404030301010803" pitchFamily="18" charset="0"/>
              </a:rPr>
              <a:t>proposta </a:t>
            </a:r>
            <a:r>
              <a:rPr lang="pt-BR" dirty="0" smtClean="0">
                <a:latin typeface="Garamond" panose="02020404030301010803" pitchFamily="18" charset="0"/>
              </a:rPr>
              <a:t>foi </a:t>
            </a:r>
            <a:r>
              <a:rPr lang="pt-BR" dirty="0">
                <a:latin typeface="Garamond" panose="02020404030301010803" pitchFamily="18" charset="0"/>
              </a:rPr>
              <a:t>eleger como foco de pesquisa e análise as práticas dos atores responsáveis pela execução da medida de internação e a forma como eles elaboram a razoabilidade dessas mesmas práticas evocando os contextos de significação que as tornam compreensíveis. Ao invés de contradizer as formulações dos atores investigados sobre suas práticas, de ver através delas a partir da afirmação de como as coisas realmente são, de buscar o que elas escondem e dissimulam sobre as instituições ou ainda qual sua função; trata-se de atribuir relevância analítica ao </a:t>
            </a:r>
            <a:r>
              <a:rPr lang="pt-BR" i="1" dirty="0">
                <a:latin typeface="Garamond" panose="02020404030301010803" pitchFamily="18" charset="0"/>
              </a:rPr>
              <a:t>óbvio </a:t>
            </a:r>
            <a:r>
              <a:rPr lang="pt-BR" dirty="0">
                <a:latin typeface="Garamond" panose="02020404030301010803" pitchFamily="18" charset="0"/>
              </a:rPr>
              <a:t>e</a:t>
            </a:r>
            <a:r>
              <a:rPr lang="pt-BR" i="1" dirty="0">
                <a:latin typeface="Garamond" panose="02020404030301010803" pitchFamily="18" charset="0"/>
              </a:rPr>
              <a:t> necessário</a:t>
            </a:r>
            <a:r>
              <a:rPr lang="pt-BR" dirty="0">
                <a:latin typeface="Garamond" panose="02020404030301010803" pitchFamily="18" charset="0"/>
              </a:rPr>
              <a:t> na formulação dos atores sobre as práticas investigadas. </a:t>
            </a:r>
            <a:endParaRPr lang="pt-BR" dirty="0" smtClean="0">
              <a:latin typeface="Garamond" panose="02020404030301010803" pitchFamily="18" charset="0"/>
            </a:endParaRPr>
          </a:p>
          <a:p>
            <a:pPr>
              <a:buFont typeface="Wingdings" panose="05000000000000000000" pitchFamily="2" charset="2"/>
              <a:buChar char="à"/>
            </a:pPr>
            <a:r>
              <a:rPr lang="pt-BR" dirty="0" smtClean="0">
                <a:latin typeface="Garamond" panose="02020404030301010803" pitchFamily="18" charset="0"/>
              </a:rPr>
              <a:t>Construção </a:t>
            </a:r>
            <a:r>
              <a:rPr lang="pt-BR" dirty="0">
                <a:latin typeface="Garamond" panose="02020404030301010803" pitchFamily="18" charset="0"/>
              </a:rPr>
              <a:t>dos elementos determinados, necessários e óbvios das práticas por compreender que aí reside dimensões decisivas dos mecanismos que sustentam as diversas ordens locais – como por exemplo, a medida de internação – como fatos objetivos e independentes do trabalho contínuo, local e contingente de sua realização e organização</a:t>
            </a:r>
            <a:r>
              <a:rPr lang="pt-BR" dirty="0" smtClean="0">
                <a:latin typeface="Garamond" panose="02020404030301010803" pitchFamily="18" charset="0"/>
              </a:rPr>
              <a:t>.</a:t>
            </a:r>
          </a:p>
          <a:p>
            <a:pPr algn="just">
              <a:buFontTx/>
              <a:buChar char="-"/>
            </a:pPr>
            <a:r>
              <a:rPr lang="pt-BR" dirty="0" smtClean="0">
                <a:latin typeface="Garamond" panose="02020404030301010803" pitchFamily="18" charset="0"/>
              </a:rPr>
              <a:t>Abordagem </a:t>
            </a:r>
            <a:r>
              <a:rPr lang="pt-BR" dirty="0">
                <a:latin typeface="Garamond" panose="02020404030301010803" pitchFamily="18" charset="0"/>
              </a:rPr>
              <a:t>sobre medidas socioeducativas: conjunto de práticas que realizam cotidianamente essa forma de intervenção (alternativas: como </a:t>
            </a:r>
            <a:r>
              <a:rPr lang="pt-BR" dirty="0" smtClean="0">
                <a:latin typeface="Garamond" panose="02020404030301010803" pitchFamily="18" charset="0"/>
              </a:rPr>
              <a:t>política </a:t>
            </a:r>
            <a:r>
              <a:rPr lang="pt-BR" dirty="0">
                <a:latin typeface="Garamond" panose="02020404030301010803" pitchFamily="18" charset="0"/>
              </a:rPr>
              <a:t>pública, como </a:t>
            </a:r>
            <a:r>
              <a:rPr lang="pt-BR" dirty="0" smtClean="0">
                <a:latin typeface="Garamond" panose="02020404030301010803" pitchFamily="18" charset="0"/>
              </a:rPr>
              <a:t>forma de controle social; como instrumento de ressocialização de infratores)</a:t>
            </a:r>
            <a:endParaRPr lang="pt-BR" dirty="0">
              <a:latin typeface="Garamond" panose="02020404030301010803" pitchFamily="18" charset="0"/>
            </a:endParaRPr>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24</a:t>
            </a:fld>
            <a:endParaRPr lang="en-US">
              <a:solidFill>
                <a:prstClr val="black">
                  <a:tint val="75000"/>
                </a:prstClr>
              </a:solidFill>
            </a:endParaRPr>
          </a:p>
        </p:txBody>
      </p:sp>
    </p:spTree>
    <p:extLst>
      <p:ext uri="{BB962C8B-B14F-4D97-AF65-F5344CB8AC3E}">
        <p14:creationId xmlns:p14="http://schemas.microsoft.com/office/powerpoint/2010/main" val="81155645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n-US" sz="2800" b="1" dirty="0" err="1">
                <a:latin typeface="Garamond" panose="02020404030301010803" pitchFamily="18" charset="0"/>
              </a:rPr>
              <a:t>Sociologia</a:t>
            </a:r>
            <a:r>
              <a:rPr lang="en-US" sz="2800" b="1" dirty="0">
                <a:latin typeface="Garamond" panose="02020404030301010803" pitchFamily="18" charset="0"/>
              </a:rPr>
              <a:t> III</a:t>
            </a:r>
            <a:r>
              <a:rPr lang="pt-BR" sz="2800" b="1" dirty="0" smtClean="0">
                <a:latin typeface="Garamond" panose="02020404030301010803" pitchFamily="18" charset="0"/>
              </a:rPr>
              <a:t> </a:t>
            </a:r>
            <a:r>
              <a:rPr lang="pt-BR" sz="2800" b="1" dirty="0">
                <a:latin typeface="Garamond" panose="02020404030301010803" pitchFamily="18" charset="0"/>
              </a:rPr>
              <a:t/>
            </a:r>
            <a:br>
              <a:rPr lang="pt-BR" sz="2800" b="1" dirty="0">
                <a:latin typeface="Garamond" panose="02020404030301010803" pitchFamily="18" charset="0"/>
              </a:rPr>
            </a:br>
            <a:r>
              <a:rPr lang="pt-BR" sz="2400" b="1" dirty="0">
                <a:latin typeface="Garamond" panose="02020404030301010803" pitchFamily="18" charset="0"/>
              </a:rPr>
              <a:t> </a:t>
            </a:r>
            <a:r>
              <a:rPr lang="pt-BR" sz="2800" b="1" dirty="0">
                <a:latin typeface="Garamond" panose="02020404030301010803" pitchFamily="18" charset="0"/>
              </a:rPr>
              <a:t>Unidade III: Interpretação e sentido</a:t>
            </a:r>
            <a:r>
              <a:rPr lang="pt-BR" sz="2800" dirty="0">
                <a:latin typeface="Garamond" panose="02020404030301010803" pitchFamily="18" charset="0"/>
              </a:rPr>
              <a:t/>
            </a:r>
            <a:br>
              <a:rPr lang="pt-BR" sz="2800" dirty="0">
                <a:latin typeface="Garamond" panose="02020404030301010803" pitchFamily="18" charset="0"/>
              </a:rPr>
            </a:br>
            <a:r>
              <a:rPr lang="pt-BR" sz="2800" b="1" dirty="0">
                <a:latin typeface="Garamond" panose="02020404030301010803" pitchFamily="18" charset="0"/>
              </a:rPr>
              <a:t> Aula 11: A etnometodologia de </a:t>
            </a:r>
            <a:r>
              <a:rPr lang="pt-BR" sz="2800" b="1" dirty="0" smtClean="0">
                <a:latin typeface="Garamond" panose="02020404030301010803" pitchFamily="18" charset="0"/>
              </a:rPr>
              <a:t>Garfinkel</a:t>
            </a:r>
            <a:endParaRPr lang="pt-BR" sz="2800" dirty="0">
              <a:latin typeface="Garamond" panose="02020404030301010803" pitchFamily="18" charset="0"/>
            </a:endParaRPr>
          </a:p>
        </p:txBody>
      </p:sp>
      <p:sp>
        <p:nvSpPr>
          <p:cNvPr id="3" name="Espaço Reservado para Conteúdo 2"/>
          <p:cNvSpPr>
            <a:spLocks noGrp="1"/>
          </p:cNvSpPr>
          <p:nvPr>
            <p:ph idx="1"/>
          </p:nvPr>
        </p:nvSpPr>
        <p:spPr/>
        <p:txBody>
          <a:bodyPr>
            <a:normAutofit lnSpcReduction="10000"/>
          </a:bodyPr>
          <a:lstStyle/>
          <a:p>
            <a:pPr marL="0" indent="0">
              <a:buNone/>
            </a:pPr>
            <a:r>
              <a:rPr lang="pt-BR" b="1" dirty="0" smtClean="0">
                <a:latin typeface="Garamond" panose="02020404030301010803" pitchFamily="18" charset="0"/>
              </a:rPr>
              <a:t>2.2 </a:t>
            </a:r>
            <a:r>
              <a:rPr lang="pt-BR" b="1" dirty="0">
                <a:latin typeface="Garamond" panose="02020404030301010803" pitchFamily="18" charset="0"/>
              </a:rPr>
              <a:t>Motivação para adoção da abordagem etnometodológica </a:t>
            </a:r>
          </a:p>
          <a:p>
            <a:pPr marL="0" indent="0" algn="just">
              <a:buNone/>
            </a:pPr>
            <a:r>
              <a:rPr lang="pt-BR" dirty="0">
                <a:latin typeface="Garamond" panose="02020404030301010803" pitchFamily="18" charset="0"/>
              </a:rPr>
              <a:t>Que as pessoas ‘racionalizam’ as ações passadas, situações presentes e prospecções futuras de si e dos outros é bem conhecido. Se eu estivesse dizendo somente isso, este relatório consistiria em mais uma versão autoritária do que todo mundo sabe. Ao invés disso, eu usei o caso para indicar porque as pessoas exigem isso umas das outras, e para descobrir de maneira renovada e como fenômeno sociológico, de que maneira ‘ser capaz de dar boas razões’ não é somente dependente, mas contribui para a manutenção das rotinas estáveis da vida cotidiana por ser produzido ‘de dentro’ das situações como atributo das </a:t>
            </a:r>
            <a:r>
              <a:rPr lang="pt-BR" dirty="0" smtClean="0">
                <a:latin typeface="Garamond" panose="02020404030301010803" pitchFamily="18" charset="0"/>
              </a:rPr>
              <a:t>situações (GARFINKEL, 1967, p.158)</a:t>
            </a:r>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25</a:t>
            </a:fld>
            <a:endParaRPr lang="en-US">
              <a:solidFill>
                <a:prstClr val="black">
                  <a:tint val="75000"/>
                </a:prstClr>
              </a:solidFill>
            </a:endParaRPr>
          </a:p>
        </p:txBody>
      </p:sp>
    </p:spTree>
    <p:extLst>
      <p:ext uri="{BB962C8B-B14F-4D97-AF65-F5344CB8AC3E}">
        <p14:creationId xmlns:p14="http://schemas.microsoft.com/office/powerpoint/2010/main" val="27814684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n-US" sz="2800" b="1" dirty="0" err="1">
                <a:latin typeface="Garamond" panose="02020404030301010803" pitchFamily="18" charset="0"/>
              </a:rPr>
              <a:t>Sociologia</a:t>
            </a:r>
            <a:r>
              <a:rPr lang="en-US" sz="2800" b="1" dirty="0">
                <a:latin typeface="Garamond" panose="02020404030301010803" pitchFamily="18" charset="0"/>
              </a:rPr>
              <a:t> III</a:t>
            </a:r>
            <a:r>
              <a:rPr lang="pt-BR" sz="2800" b="1" dirty="0" smtClean="0">
                <a:latin typeface="Garamond" panose="02020404030301010803" pitchFamily="18" charset="0"/>
              </a:rPr>
              <a:t> </a:t>
            </a:r>
            <a:r>
              <a:rPr lang="pt-BR" sz="2800" b="1" dirty="0">
                <a:latin typeface="Garamond" panose="02020404030301010803" pitchFamily="18" charset="0"/>
              </a:rPr>
              <a:t/>
            </a:r>
            <a:br>
              <a:rPr lang="pt-BR" sz="2800" b="1" dirty="0">
                <a:latin typeface="Garamond" panose="02020404030301010803" pitchFamily="18" charset="0"/>
              </a:rPr>
            </a:br>
            <a:r>
              <a:rPr lang="pt-BR" sz="2400" b="1" dirty="0">
                <a:latin typeface="Garamond" panose="02020404030301010803" pitchFamily="18" charset="0"/>
              </a:rPr>
              <a:t> </a:t>
            </a:r>
            <a:r>
              <a:rPr lang="pt-BR" sz="2800" b="1" dirty="0">
                <a:latin typeface="Garamond" panose="02020404030301010803" pitchFamily="18" charset="0"/>
              </a:rPr>
              <a:t>Unidade III: Interpretação e sentido</a:t>
            </a:r>
            <a:r>
              <a:rPr lang="pt-BR" sz="2800" dirty="0">
                <a:latin typeface="Garamond" panose="02020404030301010803" pitchFamily="18" charset="0"/>
              </a:rPr>
              <a:t/>
            </a:r>
            <a:br>
              <a:rPr lang="pt-BR" sz="2800" dirty="0">
                <a:latin typeface="Garamond" panose="02020404030301010803" pitchFamily="18" charset="0"/>
              </a:rPr>
            </a:br>
            <a:r>
              <a:rPr lang="pt-BR" sz="2800" b="1" dirty="0">
                <a:latin typeface="Garamond" panose="02020404030301010803" pitchFamily="18" charset="0"/>
              </a:rPr>
              <a:t> Aula 11: A etnometodologia de </a:t>
            </a:r>
            <a:r>
              <a:rPr lang="pt-BR" sz="2800" b="1" dirty="0" smtClean="0">
                <a:latin typeface="Garamond" panose="02020404030301010803" pitchFamily="18" charset="0"/>
              </a:rPr>
              <a:t>Garfinkel</a:t>
            </a:r>
            <a:endParaRPr lang="pt-BR" sz="2800" dirty="0">
              <a:latin typeface="Garamond" panose="02020404030301010803" pitchFamily="18" charset="0"/>
            </a:endParaRPr>
          </a:p>
        </p:txBody>
      </p:sp>
      <p:sp>
        <p:nvSpPr>
          <p:cNvPr id="3" name="Espaço Reservado para Conteúdo 2"/>
          <p:cNvSpPr>
            <a:spLocks noGrp="1"/>
          </p:cNvSpPr>
          <p:nvPr>
            <p:ph idx="1"/>
          </p:nvPr>
        </p:nvSpPr>
        <p:spPr/>
        <p:txBody>
          <a:bodyPr>
            <a:normAutofit fontScale="92500" lnSpcReduction="20000"/>
          </a:bodyPr>
          <a:lstStyle/>
          <a:p>
            <a:pPr marL="0" indent="0">
              <a:buNone/>
            </a:pPr>
            <a:r>
              <a:rPr lang="pt-BR" b="1" dirty="0" smtClean="0">
                <a:latin typeface="Garamond" panose="02020404030301010803" pitchFamily="18" charset="0"/>
              </a:rPr>
              <a:t>2.3. Desenho da pesquisa e resultados</a:t>
            </a:r>
          </a:p>
          <a:p>
            <a:pPr marL="0" indent="0">
              <a:buNone/>
            </a:pPr>
            <a:r>
              <a:rPr lang="pt-BR" b="1" dirty="0" smtClean="0">
                <a:latin typeface="Garamond" panose="02020404030301010803" pitchFamily="18" charset="0"/>
              </a:rPr>
              <a:t>Título:</a:t>
            </a:r>
            <a:r>
              <a:rPr lang="pt-BR" dirty="0" smtClean="0">
                <a:latin typeface="Garamond" panose="02020404030301010803" pitchFamily="18" charset="0"/>
              </a:rPr>
              <a:t> A </a:t>
            </a:r>
            <a:r>
              <a:rPr lang="pt-BR" dirty="0">
                <a:latin typeface="Garamond" panose="02020404030301010803" pitchFamily="18" charset="0"/>
              </a:rPr>
              <a:t>racionalidade prática do isolamento institucional: um estudo da execução da medida de internação em São </a:t>
            </a:r>
            <a:r>
              <a:rPr lang="pt-BR" dirty="0" smtClean="0">
                <a:latin typeface="Garamond" panose="02020404030301010803" pitchFamily="18" charset="0"/>
              </a:rPr>
              <a:t>Paulo</a:t>
            </a:r>
          </a:p>
          <a:p>
            <a:pPr marL="0" indent="0">
              <a:buNone/>
            </a:pPr>
            <a:r>
              <a:rPr lang="pt-BR" b="1" dirty="0" smtClean="0">
                <a:latin typeface="Garamond" panose="02020404030301010803" pitchFamily="18" charset="0"/>
              </a:rPr>
              <a:t>Tema: </a:t>
            </a:r>
            <a:r>
              <a:rPr lang="pt-BR" dirty="0" smtClean="0">
                <a:latin typeface="Garamond" panose="02020404030301010803" pitchFamily="18" charset="0"/>
              </a:rPr>
              <a:t>Isolamento institucional de adolescentes autores de atos infracionais</a:t>
            </a:r>
            <a:endParaRPr lang="pt-BR" b="1" dirty="0" smtClean="0">
              <a:latin typeface="Garamond" panose="02020404030301010803" pitchFamily="18" charset="0"/>
            </a:endParaRPr>
          </a:p>
          <a:p>
            <a:pPr marL="0" indent="0">
              <a:buNone/>
            </a:pPr>
            <a:r>
              <a:rPr lang="pt-BR" b="1" dirty="0" smtClean="0">
                <a:latin typeface="Garamond" panose="02020404030301010803" pitchFamily="18" charset="0"/>
              </a:rPr>
              <a:t>Objeto: </a:t>
            </a:r>
            <a:r>
              <a:rPr lang="pt-BR" dirty="0" smtClean="0">
                <a:latin typeface="Garamond" panose="02020404030301010803" pitchFamily="18" charset="0"/>
              </a:rPr>
              <a:t>Processo de execução da medida de interação pelo sistema socioeducativo e pela justiça juvenil</a:t>
            </a:r>
            <a:r>
              <a:rPr lang="pt-BR" dirty="0">
                <a:latin typeface="Garamond" panose="02020404030301010803" pitchFamily="18" charset="0"/>
              </a:rPr>
              <a:t>	</a:t>
            </a:r>
            <a:endParaRPr lang="pt-BR" dirty="0" smtClean="0">
              <a:latin typeface="Garamond" panose="02020404030301010803" pitchFamily="18" charset="0"/>
            </a:endParaRPr>
          </a:p>
          <a:p>
            <a:pPr marL="0" indent="0">
              <a:buNone/>
            </a:pPr>
            <a:r>
              <a:rPr lang="pt-BR" dirty="0" smtClean="0">
                <a:latin typeface="Garamond" panose="02020404030301010803" pitchFamily="18" charset="0"/>
              </a:rPr>
              <a:t>	</a:t>
            </a:r>
            <a:r>
              <a:rPr lang="pt-BR" dirty="0" smtClean="0">
                <a:latin typeface="Garamond" panose="02020404030301010803" pitchFamily="18" charset="0"/>
                <a:sym typeface="Wingdings" panose="05000000000000000000" pitchFamily="2" charset="2"/>
              </a:rPr>
              <a:t></a:t>
            </a:r>
            <a:r>
              <a:rPr lang="pt-BR" dirty="0" smtClean="0">
                <a:latin typeface="Garamond" panose="02020404030301010803" pitchFamily="18" charset="0"/>
              </a:rPr>
              <a:t>Porque o interesse no processo de execução da medida de internação?</a:t>
            </a:r>
          </a:p>
          <a:p>
            <a:pPr marL="0" indent="0">
              <a:buNone/>
            </a:pPr>
            <a:r>
              <a:rPr lang="pt-BR" b="1" dirty="0">
                <a:latin typeface="Garamond" panose="02020404030301010803" pitchFamily="18" charset="0"/>
              </a:rPr>
              <a:t>Problema:</a:t>
            </a:r>
            <a:r>
              <a:rPr lang="pt-BR" dirty="0">
                <a:latin typeface="Garamond" panose="02020404030301010803" pitchFamily="18" charset="0"/>
              </a:rPr>
              <a:t> </a:t>
            </a:r>
            <a:r>
              <a:rPr lang="pt-BR" i="1" dirty="0">
                <a:latin typeface="Garamond" panose="02020404030301010803" pitchFamily="18" charset="0"/>
              </a:rPr>
              <a:t>O que sustenta a racionalidade prática do isolamento institucional como medida para adolescentes autores de atos infracionais?</a:t>
            </a:r>
            <a:endParaRPr lang="pt-BR" dirty="0">
              <a:latin typeface="Garamond" panose="02020404030301010803" pitchFamily="18" charset="0"/>
            </a:endParaRPr>
          </a:p>
          <a:p>
            <a:pPr marL="0" indent="0">
              <a:buNone/>
            </a:pPr>
            <a:r>
              <a:rPr lang="pt-BR" b="1" dirty="0" smtClean="0">
                <a:latin typeface="Garamond" panose="02020404030301010803" pitchFamily="18" charset="0"/>
              </a:rPr>
              <a:t>Referencial empírico: </a:t>
            </a:r>
            <a:r>
              <a:rPr lang="pt-BR" dirty="0" smtClean="0">
                <a:latin typeface="Garamond" panose="02020404030301010803" pitchFamily="18" charset="0"/>
              </a:rPr>
              <a:t>os dois contextos organizacionais responsáveis por esse processo em São Paulo - o </a:t>
            </a:r>
            <a:r>
              <a:rPr lang="pt-BR" dirty="0">
                <a:latin typeface="Garamond" panose="02020404030301010803" pitchFamily="18" charset="0"/>
              </a:rPr>
              <a:t>Fórum Brás e a Fundação </a:t>
            </a:r>
            <a:r>
              <a:rPr lang="pt-BR" dirty="0" smtClean="0">
                <a:latin typeface="Garamond" panose="02020404030301010803" pitchFamily="18" charset="0"/>
              </a:rPr>
              <a:t>CASA.</a:t>
            </a:r>
          </a:p>
          <a:p>
            <a:pPr marL="0" indent="0">
              <a:buNone/>
            </a:pPr>
            <a:r>
              <a:rPr lang="pt-BR" b="1" dirty="0" smtClean="0">
                <a:latin typeface="Garamond" panose="02020404030301010803" pitchFamily="18" charset="0"/>
              </a:rPr>
              <a:t>Material:</a:t>
            </a:r>
            <a:r>
              <a:rPr lang="pt-BR" dirty="0" smtClean="0">
                <a:latin typeface="Garamond" panose="02020404030301010803" pitchFamily="18" charset="0"/>
              </a:rPr>
              <a:t> entrevistas </a:t>
            </a:r>
            <a:r>
              <a:rPr lang="pt-BR" dirty="0">
                <a:latin typeface="Garamond" panose="02020404030301010803" pitchFamily="18" charset="0"/>
              </a:rPr>
              <a:t>e documentos </a:t>
            </a:r>
            <a:r>
              <a:rPr lang="pt-BR" dirty="0" smtClean="0">
                <a:latin typeface="Garamond" panose="02020404030301010803" pitchFamily="18" charset="0"/>
              </a:rPr>
              <a:t>institucionais</a:t>
            </a:r>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26</a:t>
            </a:fld>
            <a:endParaRPr lang="en-US">
              <a:solidFill>
                <a:prstClr val="black">
                  <a:tint val="75000"/>
                </a:prstClr>
              </a:solidFill>
            </a:endParaRPr>
          </a:p>
        </p:txBody>
      </p:sp>
    </p:spTree>
    <p:extLst>
      <p:ext uri="{BB962C8B-B14F-4D97-AF65-F5344CB8AC3E}">
        <p14:creationId xmlns:p14="http://schemas.microsoft.com/office/powerpoint/2010/main" val="20799261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n-US" sz="2800" b="1" dirty="0" err="1">
                <a:latin typeface="Garamond" panose="02020404030301010803" pitchFamily="18" charset="0"/>
              </a:rPr>
              <a:t>Sociologia</a:t>
            </a:r>
            <a:r>
              <a:rPr lang="en-US" sz="2800" b="1" dirty="0">
                <a:latin typeface="Garamond" panose="02020404030301010803" pitchFamily="18" charset="0"/>
              </a:rPr>
              <a:t> III</a:t>
            </a:r>
            <a:r>
              <a:rPr lang="pt-BR" sz="2800" b="1" dirty="0" smtClean="0">
                <a:latin typeface="Garamond" panose="02020404030301010803" pitchFamily="18" charset="0"/>
              </a:rPr>
              <a:t> </a:t>
            </a:r>
            <a:r>
              <a:rPr lang="pt-BR" sz="2800" b="1" dirty="0">
                <a:latin typeface="Garamond" panose="02020404030301010803" pitchFamily="18" charset="0"/>
              </a:rPr>
              <a:t/>
            </a:r>
            <a:br>
              <a:rPr lang="pt-BR" sz="2800" b="1" dirty="0">
                <a:latin typeface="Garamond" panose="02020404030301010803" pitchFamily="18" charset="0"/>
              </a:rPr>
            </a:br>
            <a:r>
              <a:rPr lang="pt-BR" sz="2400" b="1" dirty="0">
                <a:latin typeface="Garamond" panose="02020404030301010803" pitchFamily="18" charset="0"/>
              </a:rPr>
              <a:t> </a:t>
            </a:r>
            <a:r>
              <a:rPr lang="pt-BR" sz="2800" b="1" dirty="0">
                <a:latin typeface="Garamond" panose="02020404030301010803" pitchFamily="18" charset="0"/>
              </a:rPr>
              <a:t>Unidade III: Interpretação e sentido</a:t>
            </a:r>
            <a:r>
              <a:rPr lang="pt-BR" sz="2800" dirty="0">
                <a:latin typeface="Garamond" panose="02020404030301010803" pitchFamily="18" charset="0"/>
              </a:rPr>
              <a:t/>
            </a:r>
            <a:br>
              <a:rPr lang="pt-BR" sz="2800" dirty="0">
                <a:latin typeface="Garamond" panose="02020404030301010803" pitchFamily="18" charset="0"/>
              </a:rPr>
            </a:br>
            <a:r>
              <a:rPr lang="pt-BR" sz="2800" b="1" dirty="0">
                <a:latin typeface="Garamond" panose="02020404030301010803" pitchFamily="18" charset="0"/>
              </a:rPr>
              <a:t> Aula 11: A etnometodologia de </a:t>
            </a:r>
            <a:r>
              <a:rPr lang="pt-BR" sz="2800" b="1" dirty="0" smtClean="0">
                <a:latin typeface="Garamond" panose="02020404030301010803" pitchFamily="18" charset="0"/>
              </a:rPr>
              <a:t>Garfinkel</a:t>
            </a:r>
            <a:endParaRPr lang="pt-BR" sz="2800" dirty="0">
              <a:latin typeface="Garamond" panose="02020404030301010803" pitchFamily="18" charset="0"/>
            </a:endParaRPr>
          </a:p>
        </p:txBody>
      </p:sp>
      <p:sp>
        <p:nvSpPr>
          <p:cNvPr id="3" name="Espaço Reservado para Conteúdo 2"/>
          <p:cNvSpPr>
            <a:spLocks noGrp="1"/>
          </p:cNvSpPr>
          <p:nvPr>
            <p:ph idx="1"/>
          </p:nvPr>
        </p:nvSpPr>
        <p:spPr/>
        <p:txBody>
          <a:bodyPr>
            <a:normAutofit/>
          </a:bodyPr>
          <a:lstStyle/>
          <a:p>
            <a:pPr marL="0" indent="0" algn="just">
              <a:buNone/>
            </a:pPr>
            <a:r>
              <a:rPr lang="pt-BR" b="1" dirty="0">
                <a:latin typeface="Garamond" panose="02020404030301010803" pitchFamily="18" charset="0"/>
              </a:rPr>
              <a:t>2.3. Desenho da pesquisa e resultados</a:t>
            </a:r>
          </a:p>
          <a:p>
            <a:pPr marL="0" indent="0" algn="just">
              <a:buNone/>
            </a:pPr>
            <a:r>
              <a:rPr lang="pt-BR" b="1" dirty="0" smtClean="0">
                <a:latin typeface="Garamond" panose="02020404030301010803" pitchFamily="18" charset="0"/>
              </a:rPr>
              <a:t>Tese:</a:t>
            </a:r>
            <a:r>
              <a:rPr lang="pt-BR" dirty="0" smtClean="0">
                <a:latin typeface="Garamond" panose="02020404030301010803" pitchFamily="18" charset="0"/>
              </a:rPr>
              <a:t> </a:t>
            </a:r>
            <a:r>
              <a:rPr lang="pt-BR" dirty="0">
                <a:latin typeface="Garamond" panose="02020404030301010803" pitchFamily="18" charset="0"/>
              </a:rPr>
              <a:t>O trabalho busca demonstrar de que maneira a racionalidade prática do isolamento institucional é sustentada por procedimentos interpretativos empregados pelos atores de ambas as organizações investigadas que transformam fatores “estruturais” – elaborados como causas do ato infracional –, em características individuais transformáveis pela ação institucional e pelo adolescente. </a:t>
            </a:r>
            <a:endParaRPr lang="pt-BR" dirty="0" smtClean="0">
              <a:latin typeface="Garamond" panose="02020404030301010803" pitchFamily="18" charset="0"/>
            </a:endParaRPr>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27</a:t>
            </a:fld>
            <a:endParaRPr lang="en-US">
              <a:solidFill>
                <a:prstClr val="black">
                  <a:tint val="75000"/>
                </a:prstClr>
              </a:solidFill>
            </a:endParaRPr>
          </a:p>
        </p:txBody>
      </p:sp>
    </p:spTree>
    <p:extLst>
      <p:ext uri="{BB962C8B-B14F-4D97-AF65-F5344CB8AC3E}">
        <p14:creationId xmlns:p14="http://schemas.microsoft.com/office/powerpoint/2010/main" val="13295274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n-US" sz="2800" b="1" dirty="0" err="1">
                <a:latin typeface="Garamond" panose="02020404030301010803" pitchFamily="18" charset="0"/>
              </a:rPr>
              <a:t>Sociologia</a:t>
            </a:r>
            <a:r>
              <a:rPr lang="en-US" sz="2800" b="1" dirty="0">
                <a:latin typeface="Garamond" panose="02020404030301010803" pitchFamily="18" charset="0"/>
              </a:rPr>
              <a:t> III</a:t>
            </a:r>
            <a:r>
              <a:rPr lang="pt-BR" sz="2800" b="1" dirty="0" smtClean="0">
                <a:latin typeface="Garamond" panose="02020404030301010803" pitchFamily="18" charset="0"/>
              </a:rPr>
              <a:t> </a:t>
            </a:r>
            <a:r>
              <a:rPr lang="pt-BR" sz="2800" b="1" dirty="0">
                <a:latin typeface="Garamond" panose="02020404030301010803" pitchFamily="18" charset="0"/>
              </a:rPr>
              <a:t/>
            </a:r>
            <a:br>
              <a:rPr lang="pt-BR" sz="2800" b="1" dirty="0">
                <a:latin typeface="Garamond" panose="02020404030301010803" pitchFamily="18" charset="0"/>
              </a:rPr>
            </a:br>
            <a:r>
              <a:rPr lang="pt-BR" sz="2400" b="1" dirty="0">
                <a:latin typeface="Garamond" panose="02020404030301010803" pitchFamily="18" charset="0"/>
              </a:rPr>
              <a:t> </a:t>
            </a:r>
            <a:r>
              <a:rPr lang="pt-BR" sz="2800" b="1" dirty="0">
                <a:latin typeface="Garamond" panose="02020404030301010803" pitchFamily="18" charset="0"/>
              </a:rPr>
              <a:t>Unidade III: Interpretação e sentido</a:t>
            </a:r>
            <a:r>
              <a:rPr lang="pt-BR" sz="2800" dirty="0">
                <a:latin typeface="Garamond" panose="02020404030301010803" pitchFamily="18" charset="0"/>
              </a:rPr>
              <a:t/>
            </a:r>
            <a:br>
              <a:rPr lang="pt-BR" sz="2800" dirty="0">
                <a:latin typeface="Garamond" panose="02020404030301010803" pitchFamily="18" charset="0"/>
              </a:rPr>
            </a:br>
            <a:r>
              <a:rPr lang="pt-BR" sz="2800" b="1" dirty="0">
                <a:latin typeface="Garamond" panose="02020404030301010803" pitchFamily="18" charset="0"/>
              </a:rPr>
              <a:t> Aula 11: A etnometodologia de </a:t>
            </a:r>
            <a:r>
              <a:rPr lang="pt-BR" sz="2800" b="1" dirty="0" smtClean="0">
                <a:latin typeface="Garamond" panose="02020404030301010803" pitchFamily="18" charset="0"/>
              </a:rPr>
              <a:t>Garfinkel</a:t>
            </a:r>
            <a:endParaRPr lang="pt-BR" sz="2800" dirty="0">
              <a:latin typeface="Garamond" panose="02020404030301010803" pitchFamily="18" charset="0"/>
            </a:endParaRPr>
          </a:p>
        </p:txBody>
      </p:sp>
      <p:sp>
        <p:nvSpPr>
          <p:cNvPr id="3" name="Espaço Reservado para Conteúdo 2"/>
          <p:cNvSpPr>
            <a:spLocks noGrp="1"/>
          </p:cNvSpPr>
          <p:nvPr>
            <p:ph idx="1"/>
          </p:nvPr>
        </p:nvSpPr>
        <p:spPr/>
        <p:txBody>
          <a:bodyPr>
            <a:normAutofit fontScale="85000" lnSpcReduction="10000"/>
          </a:bodyPr>
          <a:lstStyle/>
          <a:p>
            <a:pPr marL="0" indent="0" algn="just">
              <a:buNone/>
            </a:pPr>
            <a:r>
              <a:rPr lang="pt-BR" b="1" dirty="0">
                <a:latin typeface="Garamond" panose="02020404030301010803" pitchFamily="18" charset="0"/>
              </a:rPr>
              <a:t>2.3. Desenho da pesquisa e resultados</a:t>
            </a:r>
          </a:p>
          <a:p>
            <a:pPr marL="0" indent="0" algn="just">
              <a:buNone/>
            </a:pPr>
            <a:r>
              <a:rPr lang="pt-BR" i="1" dirty="0" smtClean="0">
                <a:latin typeface="Garamond" panose="02020404030301010803" pitchFamily="18" charset="0"/>
              </a:rPr>
              <a:t>Exemplo </a:t>
            </a:r>
            <a:r>
              <a:rPr lang="pt-BR" i="1" dirty="0">
                <a:latin typeface="Garamond" panose="02020404030301010803" pitchFamily="18" charset="0"/>
              </a:rPr>
              <a:t>desses procedimentos </a:t>
            </a:r>
            <a:r>
              <a:rPr lang="pt-BR" i="1" dirty="0" smtClean="0">
                <a:latin typeface="Garamond" panose="02020404030301010803" pitchFamily="18" charset="0"/>
              </a:rPr>
              <a:t>interpretativos:</a:t>
            </a:r>
          </a:p>
          <a:p>
            <a:pPr marL="0" indent="0" algn="just">
              <a:buNone/>
            </a:pPr>
            <a:r>
              <a:rPr lang="pt-BR" i="1" dirty="0" smtClean="0">
                <a:latin typeface="Garamond" panose="02020404030301010803" pitchFamily="18" charset="0"/>
              </a:rPr>
              <a:t>Fundação CASA</a:t>
            </a:r>
          </a:p>
          <a:p>
            <a:pPr algn="just">
              <a:buFontTx/>
              <a:buChar char="-"/>
            </a:pPr>
            <a:r>
              <a:rPr lang="pt-BR" dirty="0" smtClean="0">
                <a:latin typeface="Garamond" panose="02020404030301010803" pitchFamily="18" charset="0"/>
              </a:rPr>
              <a:t>De que maneira os funcionários das unidades de internação produzem a decisão de liberar o adolescente? </a:t>
            </a:r>
            <a:r>
              <a:rPr lang="pt-BR" dirty="0" smtClean="0">
                <a:latin typeface="Garamond" panose="02020404030301010803" pitchFamily="18" charset="0"/>
                <a:sym typeface="Wingdings" panose="05000000000000000000" pitchFamily="2" charset="2"/>
              </a:rPr>
              <a:t> efeito da medida como produto emergente</a:t>
            </a:r>
            <a:endParaRPr lang="pt-BR" dirty="0" smtClean="0">
              <a:latin typeface="Garamond" panose="02020404030301010803" pitchFamily="18" charset="0"/>
            </a:endParaRPr>
          </a:p>
          <a:p>
            <a:pPr algn="just">
              <a:buFont typeface="Wingdings" panose="05000000000000000000" pitchFamily="2" charset="2"/>
              <a:buChar char="à"/>
            </a:pPr>
            <a:r>
              <a:rPr lang="pt-BR" dirty="0" smtClean="0">
                <a:latin typeface="Garamond" panose="02020404030301010803" pitchFamily="18" charset="0"/>
                <a:sym typeface="Wingdings" panose="05000000000000000000" pitchFamily="2" charset="2"/>
              </a:rPr>
              <a:t>Relatórios “para fora” – problema prático de produção da fachada institucional</a:t>
            </a:r>
          </a:p>
          <a:p>
            <a:pPr algn="just">
              <a:buFont typeface="Wingdings" panose="05000000000000000000" pitchFamily="2" charset="2"/>
              <a:buChar char="à"/>
            </a:pPr>
            <a:r>
              <a:rPr lang="pt-BR" dirty="0" smtClean="0">
                <a:latin typeface="Garamond" panose="02020404030301010803" pitchFamily="18" charset="0"/>
                <a:sym typeface="Wingdings" panose="05000000000000000000" pitchFamily="2" charset="2"/>
              </a:rPr>
              <a:t>Relatórios “para dentro” – instrumento para lidar com outro problema prático nas unidades: manutenção da ordem interna da unidade</a:t>
            </a:r>
          </a:p>
          <a:p>
            <a:pPr lvl="1" algn="just">
              <a:buFontTx/>
              <a:buChar char="-"/>
            </a:pPr>
            <a:r>
              <a:rPr lang="pt-BR" dirty="0" smtClean="0">
                <a:latin typeface="Garamond" panose="02020404030301010803" pitchFamily="18" charset="0"/>
                <a:sym typeface="Wingdings" panose="05000000000000000000" pitchFamily="2" charset="2"/>
              </a:rPr>
              <a:t>Como? </a:t>
            </a:r>
          </a:p>
          <a:p>
            <a:pPr lvl="1" algn="just">
              <a:buFontTx/>
              <a:buChar char="-"/>
            </a:pPr>
            <a:r>
              <a:rPr lang="pt-BR" dirty="0" smtClean="0">
                <a:latin typeface="Garamond" panose="02020404030301010803" pitchFamily="18" charset="0"/>
                <a:sym typeface="Wingdings" panose="05000000000000000000" pitchFamily="2" charset="2"/>
              </a:rPr>
              <a:t>Vinculação entre o sistema de prêmios e sanções e a liberação da unidade  avaliação constante do comportamento  utilização do tempo indeterminado para negociar o comportamento do adolescente  “nossa arma é a caneta” </a:t>
            </a:r>
            <a:endParaRPr lang="pt-BR" dirty="0">
              <a:latin typeface="Garamond" panose="02020404030301010803" pitchFamily="18" charset="0"/>
            </a:endParaRPr>
          </a:p>
          <a:p>
            <a:pPr marL="0" indent="0" algn="just">
              <a:buNone/>
            </a:pPr>
            <a:endParaRPr lang="pt-BR" dirty="0" smtClean="0">
              <a:latin typeface="Garamond" panose="02020404030301010803" pitchFamily="18" charset="0"/>
            </a:endParaRPr>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28</a:t>
            </a:fld>
            <a:endParaRPr lang="en-US">
              <a:solidFill>
                <a:prstClr val="black">
                  <a:tint val="75000"/>
                </a:prstClr>
              </a:solidFill>
            </a:endParaRPr>
          </a:p>
        </p:txBody>
      </p:sp>
    </p:spTree>
    <p:extLst>
      <p:ext uri="{BB962C8B-B14F-4D97-AF65-F5344CB8AC3E}">
        <p14:creationId xmlns:p14="http://schemas.microsoft.com/office/powerpoint/2010/main" val="295794658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n-US" sz="2800" b="1" dirty="0" err="1">
                <a:latin typeface="Garamond" panose="02020404030301010803" pitchFamily="18" charset="0"/>
              </a:rPr>
              <a:t>Sociologia</a:t>
            </a:r>
            <a:r>
              <a:rPr lang="en-US" sz="2800" b="1" dirty="0">
                <a:latin typeface="Garamond" panose="02020404030301010803" pitchFamily="18" charset="0"/>
              </a:rPr>
              <a:t> III</a:t>
            </a:r>
            <a:r>
              <a:rPr lang="pt-BR" sz="2800" b="1" dirty="0" smtClean="0">
                <a:latin typeface="Garamond" panose="02020404030301010803" pitchFamily="18" charset="0"/>
              </a:rPr>
              <a:t> </a:t>
            </a:r>
            <a:r>
              <a:rPr lang="pt-BR" sz="2800" b="1" dirty="0">
                <a:latin typeface="Garamond" panose="02020404030301010803" pitchFamily="18" charset="0"/>
              </a:rPr>
              <a:t/>
            </a:r>
            <a:br>
              <a:rPr lang="pt-BR" sz="2800" b="1" dirty="0">
                <a:latin typeface="Garamond" panose="02020404030301010803" pitchFamily="18" charset="0"/>
              </a:rPr>
            </a:br>
            <a:r>
              <a:rPr lang="pt-BR" sz="2400" b="1" dirty="0">
                <a:latin typeface="Garamond" panose="02020404030301010803" pitchFamily="18" charset="0"/>
              </a:rPr>
              <a:t> </a:t>
            </a:r>
            <a:r>
              <a:rPr lang="pt-BR" sz="2800" b="1" dirty="0">
                <a:latin typeface="Garamond" panose="02020404030301010803" pitchFamily="18" charset="0"/>
              </a:rPr>
              <a:t>Unidade III: Interpretação e sentido</a:t>
            </a:r>
            <a:r>
              <a:rPr lang="pt-BR" sz="2800" dirty="0">
                <a:latin typeface="Garamond" panose="02020404030301010803" pitchFamily="18" charset="0"/>
              </a:rPr>
              <a:t/>
            </a:r>
            <a:br>
              <a:rPr lang="pt-BR" sz="2800" dirty="0">
                <a:latin typeface="Garamond" panose="02020404030301010803" pitchFamily="18" charset="0"/>
              </a:rPr>
            </a:br>
            <a:r>
              <a:rPr lang="pt-BR" sz="2800" b="1" dirty="0">
                <a:latin typeface="Garamond" panose="02020404030301010803" pitchFamily="18" charset="0"/>
              </a:rPr>
              <a:t> Aula 11: A etnometodologia de </a:t>
            </a:r>
            <a:r>
              <a:rPr lang="pt-BR" sz="2800" b="1" dirty="0" smtClean="0">
                <a:latin typeface="Garamond" panose="02020404030301010803" pitchFamily="18" charset="0"/>
              </a:rPr>
              <a:t>Garfinkel</a:t>
            </a:r>
            <a:endParaRPr lang="pt-BR" sz="2800" dirty="0">
              <a:latin typeface="Garamond" panose="02020404030301010803" pitchFamily="18" charset="0"/>
            </a:endParaRPr>
          </a:p>
        </p:txBody>
      </p:sp>
      <p:sp>
        <p:nvSpPr>
          <p:cNvPr id="3" name="Espaço Reservado para Conteúdo 2"/>
          <p:cNvSpPr>
            <a:spLocks noGrp="1"/>
          </p:cNvSpPr>
          <p:nvPr>
            <p:ph idx="1"/>
          </p:nvPr>
        </p:nvSpPr>
        <p:spPr/>
        <p:txBody>
          <a:bodyPr>
            <a:normAutofit fontScale="92500" lnSpcReduction="20000"/>
          </a:bodyPr>
          <a:lstStyle/>
          <a:p>
            <a:pPr marL="0" indent="0" algn="just">
              <a:buNone/>
            </a:pPr>
            <a:r>
              <a:rPr lang="pt-BR" b="1" dirty="0">
                <a:latin typeface="Garamond" panose="02020404030301010803" pitchFamily="18" charset="0"/>
              </a:rPr>
              <a:t>2.3. Desenho da pesquisa e resultados</a:t>
            </a:r>
          </a:p>
          <a:p>
            <a:pPr marL="0" indent="0" algn="just">
              <a:buNone/>
            </a:pPr>
            <a:r>
              <a:rPr lang="pt-BR" i="1" dirty="0">
                <a:latin typeface="Garamond" panose="02020404030301010803" pitchFamily="18" charset="0"/>
              </a:rPr>
              <a:t>Exemplo desses procedimentos interpretativos:</a:t>
            </a:r>
          </a:p>
          <a:p>
            <a:pPr marL="0" indent="0" algn="just">
              <a:buNone/>
            </a:pPr>
            <a:r>
              <a:rPr lang="pt-BR" i="1" dirty="0">
                <a:latin typeface="Garamond" panose="02020404030301010803" pitchFamily="18" charset="0"/>
              </a:rPr>
              <a:t>Fundação CASA</a:t>
            </a:r>
          </a:p>
          <a:p>
            <a:pPr algn="just">
              <a:buFont typeface="Wingdings" panose="05000000000000000000" pitchFamily="2" charset="2"/>
              <a:buChar char="à"/>
            </a:pPr>
            <a:r>
              <a:rPr lang="pt-BR" dirty="0" smtClean="0">
                <a:latin typeface="Garamond" panose="02020404030301010803" pitchFamily="18" charset="0"/>
              </a:rPr>
              <a:t>Interpretar </a:t>
            </a:r>
            <a:r>
              <a:rPr lang="pt-BR" dirty="0">
                <a:latin typeface="Garamond" panose="02020404030301010803" pitchFamily="18" charset="0"/>
              </a:rPr>
              <a:t>o comportamento dos adolescentes na unidade como índice de transformação para fora - operação que, ao estabelecer continuidade entre “dentro” e “fora”, sustenta o raciocínio de que quanto mais submetido à instituição, mais preparado o adolescente está para sair dela</a:t>
            </a:r>
            <a:r>
              <a:rPr lang="pt-BR" dirty="0" smtClean="0">
                <a:latin typeface="Garamond" panose="02020404030301010803" pitchFamily="18" charset="0"/>
              </a:rPr>
              <a:t>.</a:t>
            </a:r>
          </a:p>
          <a:p>
            <a:pPr algn="just">
              <a:buFont typeface="Wingdings" panose="05000000000000000000" pitchFamily="2" charset="2"/>
              <a:buChar char="à"/>
            </a:pPr>
            <a:r>
              <a:rPr lang="pt-BR" dirty="0">
                <a:latin typeface="Garamond" panose="02020404030301010803" pitchFamily="18" charset="0"/>
              </a:rPr>
              <a:t>E</a:t>
            </a:r>
            <a:r>
              <a:rPr lang="pt-BR" dirty="0" smtClean="0">
                <a:latin typeface="Garamond" panose="02020404030301010803" pitchFamily="18" charset="0"/>
              </a:rPr>
              <a:t>ssa </a:t>
            </a:r>
            <a:r>
              <a:rPr lang="pt-BR" dirty="0">
                <a:latin typeface="Garamond" panose="02020404030301010803" pitchFamily="18" charset="0"/>
              </a:rPr>
              <a:t>continuidade entre “dentro e fora” resultante da operação interpretativa de compreender os comportamentos do adolescente na unidade como índice de sua transformação, é usada como “chave de explicação” dos procedimentos institucionais para os </a:t>
            </a:r>
            <a:r>
              <a:rPr lang="pt-BR" dirty="0" smtClean="0">
                <a:latin typeface="Garamond" panose="02020404030301010803" pitchFamily="18" charset="0"/>
              </a:rPr>
              <a:t>adolescentes e elemento de negociação de seu comportamento. </a:t>
            </a:r>
            <a:endParaRPr lang="pt-BR" dirty="0">
              <a:latin typeface="Garamond" panose="02020404030301010803" pitchFamily="18" charset="0"/>
            </a:endParaRPr>
          </a:p>
          <a:p>
            <a:pPr marL="0" indent="0" algn="just">
              <a:buNone/>
            </a:pPr>
            <a:endParaRPr lang="pt-BR" dirty="0" smtClean="0">
              <a:latin typeface="Garamond" panose="02020404030301010803" pitchFamily="18" charset="0"/>
            </a:endParaRPr>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29</a:t>
            </a:fld>
            <a:endParaRPr lang="en-US">
              <a:solidFill>
                <a:prstClr val="black">
                  <a:tint val="75000"/>
                </a:prstClr>
              </a:solidFill>
            </a:endParaRPr>
          </a:p>
        </p:txBody>
      </p:sp>
    </p:spTree>
    <p:extLst>
      <p:ext uri="{BB962C8B-B14F-4D97-AF65-F5344CB8AC3E}">
        <p14:creationId xmlns:p14="http://schemas.microsoft.com/office/powerpoint/2010/main" val="2773597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n-US" sz="2800" b="1" dirty="0" err="1">
                <a:latin typeface="Garamond" panose="02020404030301010803" pitchFamily="18" charset="0"/>
              </a:rPr>
              <a:t>Sociologia</a:t>
            </a:r>
            <a:r>
              <a:rPr lang="en-US" sz="2800" b="1" dirty="0">
                <a:latin typeface="Garamond" panose="02020404030301010803" pitchFamily="18" charset="0"/>
              </a:rPr>
              <a:t> III</a:t>
            </a:r>
            <a:r>
              <a:rPr lang="pt-BR" sz="2800" b="1" dirty="0" smtClean="0">
                <a:latin typeface="Garamond" panose="02020404030301010803" pitchFamily="18" charset="0"/>
              </a:rPr>
              <a:t> </a:t>
            </a:r>
            <a:r>
              <a:rPr lang="pt-BR" sz="2800" b="1" dirty="0">
                <a:latin typeface="Garamond" panose="02020404030301010803" pitchFamily="18" charset="0"/>
              </a:rPr>
              <a:t/>
            </a:r>
            <a:br>
              <a:rPr lang="pt-BR" sz="2800" b="1" dirty="0">
                <a:latin typeface="Garamond" panose="02020404030301010803" pitchFamily="18" charset="0"/>
              </a:rPr>
            </a:br>
            <a:r>
              <a:rPr lang="pt-BR" sz="2400" b="1" dirty="0">
                <a:latin typeface="Garamond" panose="02020404030301010803" pitchFamily="18" charset="0"/>
              </a:rPr>
              <a:t> </a:t>
            </a:r>
            <a:r>
              <a:rPr lang="pt-BR" sz="2800" b="1" dirty="0">
                <a:latin typeface="Garamond" panose="02020404030301010803" pitchFamily="18" charset="0"/>
              </a:rPr>
              <a:t>Unidade III: Interpretação e sentido</a:t>
            </a:r>
            <a:r>
              <a:rPr lang="pt-BR" sz="2800" dirty="0">
                <a:latin typeface="Garamond" panose="02020404030301010803" pitchFamily="18" charset="0"/>
              </a:rPr>
              <a:t/>
            </a:r>
            <a:br>
              <a:rPr lang="pt-BR" sz="2800" dirty="0">
                <a:latin typeface="Garamond" panose="02020404030301010803" pitchFamily="18" charset="0"/>
              </a:rPr>
            </a:br>
            <a:r>
              <a:rPr lang="pt-BR" sz="2800" b="1" dirty="0">
                <a:latin typeface="Garamond" panose="02020404030301010803" pitchFamily="18" charset="0"/>
              </a:rPr>
              <a:t> Aula 11: A etnometodologia de </a:t>
            </a:r>
            <a:r>
              <a:rPr lang="pt-BR" sz="2800" b="1" dirty="0" smtClean="0">
                <a:latin typeface="Garamond" panose="02020404030301010803" pitchFamily="18" charset="0"/>
              </a:rPr>
              <a:t>Garfinkel</a:t>
            </a:r>
            <a:endParaRPr lang="pt-BR" sz="2800" dirty="0">
              <a:latin typeface="Garamond" panose="02020404030301010803" pitchFamily="18" charset="0"/>
            </a:endParaRPr>
          </a:p>
        </p:txBody>
      </p:sp>
      <p:sp>
        <p:nvSpPr>
          <p:cNvPr id="3" name="Espaço Reservado para Conteúdo 2"/>
          <p:cNvSpPr>
            <a:spLocks noGrp="1"/>
          </p:cNvSpPr>
          <p:nvPr>
            <p:ph idx="1"/>
          </p:nvPr>
        </p:nvSpPr>
        <p:spPr/>
        <p:txBody>
          <a:bodyPr>
            <a:normAutofit fontScale="85000" lnSpcReduction="20000"/>
          </a:bodyPr>
          <a:lstStyle/>
          <a:p>
            <a:pPr marL="0" indent="0">
              <a:buNone/>
            </a:pPr>
            <a:r>
              <a:rPr lang="pt-BR" b="1" dirty="0" smtClean="0">
                <a:latin typeface="Garamond" panose="02020404030301010803" pitchFamily="18" charset="0"/>
              </a:rPr>
              <a:t>Parte </a:t>
            </a:r>
            <a:r>
              <a:rPr lang="pt-BR" b="1" dirty="0">
                <a:latin typeface="Garamond" panose="02020404030301010803" pitchFamily="18" charset="0"/>
              </a:rPr>
              <a:t>I – </a:t>
            </a:r>
            <a:r>
              <a:rPr lang="pt-BR" i="1" dirty="0">
                <a:latin typeface="Garamond" panose="02020404030301010803" pitchFamily="18" charset="0"/>
              </a:rPr>
              <a:t>Visão geral sobre </a:t>
            </a:r>
            <a:r>
              <a:rPr lang="pt-BR" i="1" dirty="0" smtClean="0">
                <a:latin typeface="Garamond" panose="02020404030301010803" pitchFamily="18" charset="0"/>
              </a:rPr>
              <a:t>etnometodologia</a:t>
            </a:r>
          </a:p>
          <a:p>
            <a:pPr marL="0" indent="0">
              <a:buNone/>
            </a:pPr>
            <a:r>
              <a:rPr lang="pt-BR" b="1" dirty="0" smtClean="0">
                <a:latin typeface="Garamond" panose="02020404030301010803" pitchFamily="18" charset="0"/>
              </a:rPr>
              <a:t>1.1. O que é etnometodologia?</a:t>
            </a:r>
          </a:p>
          <a:p>
            <a:pPr marL="0" indent="0" algn="just">
              <a:buNone/>
            </a:pPr>
            <a:r>
              <a:rPr lang="pt-BR" i="1" dirty="0" smtClean="0">
                <a:latin typeface="Garamond" panose="02020404030301010803" pitchFamily="18" charset="0"/>
              </a:rPr>
              <a:t>“</a:t>
            </a:r>
            <a:r>
              <a:rPr lang="pt-BR" dirty="0" smtClean="0">
                <a:latin typeface="Garamond" panose="02020404030301010803" pitchFamily="18" charset="0"/>
              </a:rPr>
              <a:t>Eu uso o termo ‘</a:t>
            </a:r>
            <a:r>
              <a:rPr lang="pt-BR" dirty="0" err="1" smtClean="0">
                <a:latin typeface="Garamond" panose="02020404030301010803" pitchFamily="18" charset="0"/>
              </a:rPr>
              <a:t>etnometodologia</a:t>
            </a:r>
            <a:r>
              <a:rPr lang="pt-BR" dirty="0" smtClean="0">
                <a:latin typeface="Garamond" panose="02020404030301010803" pitchFamily="18" charset="0"/>
              </a:rPr>
              <a:t>’ para me referir à investigação das propriedades racionais de expressões </a:t>
            </a:r>
            <a:r>
              <a:rPr lang="pt-BR" dirty="0" err="1" smtClean="0">
                <a:latin typeface="Garamond" panose="02020404030301010803" pitchFamily="18" charset="0"/>
              </a:rPr>
              <a:t>indexicais</a:t>
            </a:r>
            <a:r>
              <a:rPr lang="pt-BR" dirty="0" smtClean="0">
                <a:latin typeface="Garamond" panose="02020404030301010803" pitchFamily="18" charset="0"/>
              </a:rPr>
              <a:t> e outras ações práticas como realizações contínuas e contingentes de práticas engenhosas da vida cotidiana” (GARFINKEL, 2018, p. 101)</a:t>
            </a:r>
            <a:endParaRPr lang="pt-BR" i="1" dirty="0" smtClean="0">
              <a:latin typeface="Garamond" panose="02020404030301010803" pitchFamily="18" charset="0"/>
            </a:endParaRPr>
          </a:p>
          <a:p>
            <a:pPr marL="0" indent="0" algn="just">
              <a:buNone/>
            </a:pPr>
            <a:r>
              <a:rPr lang="pt-BR" i="1" dirty="0" smtClean="0">
                <a:latin typeface="Garamond" panose="02020404030301010803" pitchFamily="18" charset="0"/>
              </a:rPr>
              <a:t>“</a:t>
            </a:r>
            <a:r>
              <a:rPr lang="pt-BR" dirty="0">
                <a:latin typeface="Garamond" panose="02020404030301010803" pitchFamily="18" charset="0"/>
              </a:rPr>
              <a:t>Os estudos </a:t>
            </a:r>
            <a:r>
              <a:rPr lang="pt-BR" dirty="0" err="1" smtClean="0">
                <a:latin typeface="Garamond" panose="02020404030301010803" pitchFamily="18" charset="0"/>
              </a:rPr>
              <a:t>etnometodológicos</a:t>
            </a:r>
            <a:r>
              <a:rPr lang="pt-BR" dirty="0" smtClean="0">
                <a:latin typeface="Garamond" panose="02020404030301010803" pitchFamily="18" charset="0"/>
              </a:rPr>
              <a:t> </a:t>
            </a:r>
            <a:r>
              <a:rPr lang="pt-BR" dirty="0">
                <a:latin typeface="Garamond" panose="02020404030301010803" pitchFamily="18" charset="0"/>
              </a:rPr>
              <a:t>analisam atividades cotidianas como métodos dos membros para fazer as mesmas atividades visivelmente-racionais-e-reportáveis-para-todos-os-fins-práticos, isto é, relatáveis, como organizações de atividades cotidianas comuns” </a:t>
            </a:r>
            <a:r>
              <a:rPr lang="pt-BR" dirty="0" smtClean="0">
                <a:latin typeface="Garamond" panose="02020404030301010803" pitchFamily="18" charset="0"/>
              </a:rPr>
              <a:t>(GARFINKEL, 2018, p</a:t>
            </a:r>
            <a:r>
              <a:rPr lang="pt-BR" dirty="0">
                <a:latin typeface="Garamond" panose="02020404030301010803" pitchFamily="18" charset="0"/>
              </a:rPr>
              <a:t>. 87</a:t>
            </a:r>
            <a:r>
              <a:rPr lang="pt-BR" dirty="0" smtClean="0">
                <a:latin typeface="Garamond" panose="02020404030301010803" pitchFamily="18" charset="0"/>
              </a:rPr>
              <a:t>)</a:t>
            </a:r>
          </a:p>
          <a:p>
            <a:pPr marL="0" indent="0" algn="just">
              <a:buNone/>
            </a:pPr>
            <a:r>
              <a:rPr lang="pt-BR" dirty="0" smtClean="0">
                <a:latin typeface="Garamond" panose="02020404030301010803" pitchFamily="18" charset="0"/>
              </a:rPr>
              <a:t>- Estudo do “conjunto de conhecimentos de senso comum e da gama de procedimentos e considerações por meio dos quais os membros ordinários da sociedade atribuem sentido às e agem nas circunstancias nas quais se encontram” (HERITGE, 1992, p. 4)</a:t>
            </a:r>
            <a:endParaRPr lang="pt-BR" dirty="0">
              <a:latin typeface="Garamond" panose="02020404030301010803" pitchFamily="18" charset="0"/>
            </a:endParaRPr>
          </a:p>
          <a:p>
            <a:pPr marL="0" indent="0">
              <a:buNone/>
            </a:pPr>
            <a:endParaRPr lang="pt-BR" b="1" dirty="0" smtClean="0">
              <a:latin typeface="Garamond" panose="02020404030301010803" pitchFamily="18" charset="0"/>
            </a:endParaRPr>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3</a:t>
            </a:fld>
            <a:endParaRPr lang="en-US">
              <a:solidFill>
                <a:prstClr val="black">
                  <a:tint val="75000"/>
                </a:prstClr>
              </a:solidFill>
            </a:endParaRPr>
          </a:p>
        </p:txBody>
      </p:sp>
    </p:spTree>
    <p:extLst>
      <p:ext uri="{BB962C8B-B14F-4D97-AF65-F5344CB8AC3E}">
        <p14:creationId xmlns:p14="http://schemas.microsoft.com/office/powerpoint/2010/main" val="82875815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n-US" sz="2800" b="1" dirty="0" err="1">
                <a:latin typeface="Garamond" panose="02020404030301010803" pitchFamily="18" charset="0"/>
              </a:rPr>
              <a:t>Sociologia</a:t>
            </a:r>
            <a:r>
              <a:rPr lang="en-US" sz="2800" b="1" dirty="0">
                <a:latin typeface="Garamond" panose="02020404030301010803" pitchFamily="18" charset="0"/>
              </a:rPr>
              <a:t> III</a:t>
            </a:r>
            <a:r>
              <a:rPr lang="pt-BR" sz="2800" b="1" dirty="0" smtClean="0">
                <a:latin typeface="Garamond" panose="02020404030301010803" pitchFamily="18" charset="0"/>
              </a:rPr>
              <a:t> </a:t>
            </a:r>
            <a:r>
              <a:rPr lang="pt-BR" sz="2800" b="1" dirty="0">
                <a:latin typeface="Garamond" panose="02020404030301010803" pitchFamily="18" charset="0"/>
              </a:rPr>
              <a:t/>
            </a:r>
            <a:br>
              <a:rPr lang="pt-BR" sz="2800" b="1" dirty="0">
                <a:latin typeface="Garamond" panose="02020404030301010803" pitchFamily="18" charset="0"/>
              </a:rPr>
            </a:br>
            <a:r>
              <a:rPr lang="pt-BR" sz="2400" b="1" dirty="0">
                <a:latin typeface="Garamond" panose="02020404030301010803" pitchFamily="18" charset="0"/>
              </a:rPr>
              <a:t> </a:t>
            </a:r>
            <a:r>
              <a:rPr lang="pt-BR" sz="2800" b="1" dirty="0">
                <a:latin typeface="Garamond" panose="02020404030301010803" pitchFamily="18" charset="0"/>
              </a:rPr>
              <a:t>Unidade III: Interpretação e sentido</a:t>
            </a:r>
            <a:r>
              <a:rPr lang="pt-BR" sz="2800" dirty="0">
                <a:latin typeface="Garamond" panose="02020404030301010803" pitchFamily="18" charset="0"/>
              </a:rPr>
              <a:t/>
            </a:r>
            <a:br>
              <a:rPr lang="pt-BR" sz="2800" dirty="0">
                <a:latin typeface="Garamond" panose="02020404030301010803" pitchFamily="18" charset="0"/>
              </a:rPr>
            </a:br>
            <a:r>
              <a:rPr lang="pt-BR" sz="2800" b="1" dirty="0">
                <a:latin typeface="Garamond" panose="02020404030301010803" pitchFamily="18" charset="0"/>
              </a:rPr>
              <a:t> Aula 11: A etnometodologia de </a:t>
            </a:r>
            <a:r>
              <a:rPr lang="pt-BR" sz="2800" b="1" dirty="0" smtClean="0">
                <a:latin typeface="Garamond" panose="02020404030301010803" pitchFamily="18" charset="0"/>
              </a:rPr>
              <a:t>Garfinkel</a:t>
            </a:r>
            <a:endParaRPr lang="pt-BR" sz="2800" dirty="0">
              <a:latin typeface="Garamond" panose="02020404030301010803" pitchFamily="18" charset="0"/>
            </a:endParaRPr>
          </a:p>
        </p:txBody>
      </p:sp>
      <p:sp>
        <p:nvSpPr>
          <p:cNvPr id="3" name="Espaço Reservado para Conteúdo 2"/>
          <p:cNvSpPr>
            <a:spLocks noGrp="1"/>
          </p:cNvSpPr>
          <p:nvPr>
            <p:ph idx="1"/>
          </p:nvPr>
        </p:nvSpPr>
        <p:spPr/>
        <p:txBody>
          <a:bodyPr>
            <a:normAutofit fontScale="70000" lnSpcReduction="20000"/>
          </a:bodyPr>
          <a:lstStyle/>
          <a:p>
            <a:pPr marL="0" indent="0" algn="just">
              <a:lnSpc>
                <a:spcPct val="120000"/>
              </a:lnSpc>
              <a:buNone/>
            </a:pPr>
            <a:r>
              <a:rPr lang="pt-BR" i="1" dirty="0">
                <a:latin typeface="Garamond" panose="02020404030301010803" pitchFamily="18" charset="0"/>
              </a:rPr>
              <a:t>O relatório também, então a escola, a gente, por exemplo, no PIA a gente percebeu que o menino é muito intolerante, então os combinados sociais ele nunca seguiu, porque a gente ligou na escola e a pessoa da escola disse ou porque ele é um menino que a gente percebeu nas primeiras semanas. Então a gente levou isso pro PIA. Depois dos três meses, quando a equipe se reúne, a gente diz: “Então, só que a gente pensou nessa possibilidade de jogos superativos pra essa sala porque a gente tem um número maior de meninos que não são tolerantes às regras e aos combinados sociais”. Então a gente diz pro juiz: “Nós temos esse diagnóstico, esse tratamento e esse resultado”. (...) A discussão de caso </a:t>
            </a:r>
            <a:r>
              <a:rPr lang="pt-BR" dirty="0">
                <a:latin typeface="Garamond" panose="02020404030301010803" pitchFamily="18" charset="0"/>
              </a:rPr>
              <a:t>[com o adolescente]</a:t>
            </a:r>
            <a:r>
              <a:rPr lang="pt-BR" i="1" dirty="0">
                <a:latin typeface="Garamond" panose="02020404030301010803" pitchFamily="18" charset="0"/>
              </a:rPr>
              <a:t>, eles sabem disso, e ele vai dizer assim, oh: “Eu fiz isso, isso e isso dessa forma. Nisso, isso e isso eu pequei”. Quando ele tem essa percepção da própria vida, é um sinal, assim, é um ganho admirável, porque não é simplesmente a pressa de ir embora, ele já entendeu que se ele fizer alguma coisa na sociedade vai ter consequências, boas ou ruins, e ficar privado de liberdade não é bom, então eles sabem que vai precisar ter essa noção total, assim. A minha liberdade acaba aqui porque a sua começa. Então até onde foi positivo ou foi negativo o que ele fez? Eles trazem, assim, e é com o passar do tempo que eles vão trazendo essas coisas. A pressa de ir embora, ela vai sendo preenchida, somada com essas percepções, assim, do que eu fiz, da auto avaliação </a:t>
            </a:r>
            <a:r>
              <a:rPr lang="pt-BR" dirty="0">
                <a:latin typeface="Garamond" panose="02020404030301010803" pitchFamily="18" charset="0"/>
              </a:rPr>
              <a:t>(Agente Pedagógico 2 – Unidade 2)</a:t>
            </a:r>
          </a:p>
          <a:p>
            <a:pPr marL="0" indent="0" algn="just">
              <a:buNone/>
            </a:pPr>
            <a:endParaRPr lang="pt-BR" dirty="0" smtClean="0">
              <a:latin typeface="Garamond" panose="02020404030301010803" pitchFamily="18" charset="0"/>
            </a:endParaRPr>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30</a:t>
            </a:fld>
            <a:endParaRPr lang="en-US">
              <a:solidFill>
                <a:prstClr val="black">
                  <a:tint val="75000"/>
                </a:prstClr>
              </a:solidFill>
            </a:endParaRPr>
          </a:p>
        </p:txBody>
      </p:sp>
    </p:spTree>
    <p:extLst>
      <p:ext uri="{BB962C8B-B14F-4D97-AF65-F5344CB8AC3E}">
        <p14:creationId xmlns:p14="http://schemas.microsoft.com/office/powerpoint/2010/main" val="32308682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n-US" sz="2800" b="1" dirty="0" err="1">
                <a:latin typeface="Garamond" panose="02020404030301010803" pitchFamily="18" charset="0"/>
              </a:rPr>
              <a:t>Sociologia</a:t>
            </a:r>
            <a:r>
              <a:rPr lang="en-US" sz="2800" b="1" dirty="0">
                <a:latin typeface="Garamond" panose="02020404030301010803" pitchFamily="18" charset="0"/>
              </a:rPr>
              <a:t> III</a:t>
            </a:r>
            <a:r>
              <a:rPr lang="pt-BR" sz="2800" b="1" dirty="0" smtClean="0">
                <a:latin typeface="Garamond" panose="02020404030301010803" pitchFamily="18" charset="0"/>
              </a:rPr>
              <a:t> </a:t>
            </a:r>
            <a:r>
              <a:rPr lang="pt-BR" sz="2800" b="1" dirty="0">
                <a:latin typeface="Garamond" panose="02020404030301010803" pitchFamily="18" charset="0"/>
              </a:rPr>
              <a:t/>
            </a:r>
            <a:br>
              <a:rPr lang="pt-BR" sz="2800" b="1" dirty="0">
                <a:latin typeface="Garamond" panose="02020404030301010803" pitchFamily="18" charset="0"/>
              </a:rPr>
            </a:br>
            <a:r>
              <a:rPr lang="pt-BR" sz="2400" b="1" dirty="0">
                <a:latin typeface="Garamond" panose="02020404030301010803" pitchFamily="18" charset="0"/>
              </a:rPr>
              <a:t> </a:t>
            </a:r>
            <a:r>
              <a:rPr lang="pt-BR" sz="2800" b="1" dirty="0">
                <a:latin typeface="Garamond" panose="02020404030301010803" pitchFamily="18" charset="0"/>
              </a:rPr>
              <a:t>Unidade III: Interpretação e sentido</a:t>
            </a:r>
            <a:r>
              <a:rPr lang="pt-BR" sz="2800" dirty="0">
                <a:latin typeface="Garamond" panose="02020404030301010803" pitchFamily="18" charset="0"/>
              </a:rPr>
              <a:t/>
            </a:r>
            <a:br>
              <a:rPr lang="pt-BR" sz="2800" dirty="0">
                <a:latin typeface="Garamond" panose="02020404030301010803" pitchFamily="18" charset="0"/>
              </a:rPr>
            </a:br>
            <a:r>
              <a:rPr lang="pt-BR" sz="2800" b="1" dirty="0">
                <a:latin typeface="Garamond" panose="02020404030301010803" pitchFamily="18" charset="0"/>
              </a:rPr>
              <a:t> Aula 11: A etnometodologia de </a:t>
            </a:r>
            <a:r>
              <a:rPr lang="pt-BR" sz="2800" b="1" dirty="0" smtClean="0">
                <a:latin typeface="Garamond" panose="02020404030301010803" pitchFamily="18" charset="0"/>
              </a:rPr>
              <a:t>Garfinkel</a:t>
            </a:r>
            <a:endParaRPr lang="pt-BR" sz="2800" dirty="0">
              <a:latin typeface="Garamond" panose="02020404030301010803" pitchFamily="18" charset="0"/>
            </a:endParaRPr>
          </a:p>
        </p:txBody>
      </p:sp>
      <p:sp>
        <p:nvSpPr>
          <p:cNvPr id="3" name="Espaço Reservado para Conteúdo 2"/>
          <p:cNvSpPr>
            <a:spLocks noGrp="1"/>
          </p:cNvSpPr>
          <p:nvPr>
            <p:ph idx="1"/>
          </p:nvPr>
        </p:nvSpPr>
        <p:spPr/>
        <p:txBody>
          <a:bodyPr>
            <a:normAutofit/>
          </a:bodyPr>
          <a:lstStyle/>
          <a:p>
            <a:pPr marL="0" indent="0">
              <a:buNone/>
            </a:pPr>
            <a:r>
              <a:rPr lang="pt-BR" b="1" dirty="0">
                <a:latin typeface="Garamond" panose="02020404030301010803" pitchFamily="18" charset="0"/>
              </a:rPr>
              <a:t>Parte I – </a:t>
            </a:r>
            <a:r>
              <a:rPr lang="pt-BR" i="1" dirty="0">
                <a:latin typeface="Garamond" panose="02020404030301010803" pitchFamily="18" charset="0"/>
              </a:rPr>
              <a:t>Visão geral sobre etnometodologia</a:t>
            </a:r>
          </a:p>
          <a:p>
            <a:pPr marL="0" indent="0">
              <a:buNone/>
            </a:pPr>
            <a:r>
              <a:rPr lang="pt-BR" b="1" dirty="0">
                <a:latin typeface="Garamond" panose="02020404030301010803" pitchFamily="18" charset="0"/>
              </a:rPr>
              <a:t>1.1. O que é </a:t>
            </a:r>
            <a:r>
              <a:rPr lang="pt-BR" b="1" dirty="0" err="1">
                <a:latin typeface="Garamond" panose="02020404030301010803" pitchFamily="18" charset="0"/>
              </a:rPr>
              <a:t>etnometodologia</a:t>
            </a:r>
            <a:r>
              <a:rPr lang="pt-BR" b="1" dirty="0">
                <a:latin typeface="Garamond" panose="02020404030301010803" pitchFamily="18" charset="0"/>
              </a:rPr>
              <a:t>?</a:t>
            </a:r>
          </a:p>
          <a:p>
            <a:pPr marL="0" indent="0">
              <a:buNone/>
            </a:pPr>
            <a:r>
              <a:rPr lang="pt-BR" i="1" dirty="0" smtClean="0">
                <a:latin typeface="Garamond" panose="02020404030301010803" pitchFamily="18" charset="0"/>
              </a:rPr>
              <a:t>Harold </a:t>
            </a:r>
            <a:r>
              <a:rPr lang="pt-BR" i="1" dirty="0" err="1" smtClean="0">
                <a:latin typeface="Garamond" panose="02020404030301010803" pitchFamily="18" charset="0"/>
              </a:rPr>
              <a:t>Garfinkel</a:t>
            </a:r>
            <a:endParaRPr lang="pt-BR" i="1" dirty="0" smtClean="0">
              <a:latin typeface="Garamond" panose="02020404030301010803" pitchFamily="18" charset="0"/>
            </a:endParaRPr>
          </a:p>
          <a:p>
            <a:pPr>
              <a:buFontTx/>
              <a:buChar char="-"/>
            </a:pPr>
            <a:r>
              <a:rPr lang="pt-BR" dirty="0" smtClean="0">
                <a:latin typeface="Garamond" panose="02020404030301010803" pitchFamily="18" charset="0"/>
              </a:rPr>
              <a:t>Nascimento: 1917 em Newark, New Jersey </a:t>
            </a:r>
          </a:p>
          <a:p>
            <a:pPr>
              <a:buFontTx/>
              <a:buChar char="-"/>
            </a:pPr>
            <a:r>
              <a:rPr lang="pt-BR" dirty="0" smtClean="0">
                <a:latin typeface="Garamond" panose="02020404030301010803" pitchFamily="18" charset="0"/>
              </a:rPr>
              <a:t>Formação: Contabilidade na </a:t>
            </a:r>
            <a:r>
              <a:rPr lang="pt-BR" dirty="0" err="1" smtClean="0">
                <a:latin typeface="Garamond" panose="02020404030301010803" pitchFamily="18" charset="0"/>
              </a:rPr>
              <a:t>University</a:t>
            </a:r>
            <a:r>
              <a:rPr lang="pt-BR" dirty="0" smtClean="0">
                <a:latin typeface="Garamond" panose="02020404030301010803" pitchFamily="18" charset="0"/>
              </a:rPr>
              <a:t> </a:t>
            </a:r>
            <a:r>
              <a:rPr lang="pt-BR" dirty="0" err="1" smtClean="0">
                <a:latin typeface="Garamond" panose="02020404030301010803" pitchFamily="18" charset="0"/>
              </a:rPr>
              <a:t>of</a:t>
            </a:r>
            <a:r>
              <a:rPr lang="pt-BR" dirty="0" smtClean="0">
                <a:latin typeface="Garamond" panose="02020404030301010803" pitchFamily="18" charset="0"/>
              </a:rPr>
              <a:t> Newark; Mestrado em Sociologia pela </a:t>
            </a:r>
            <a:r>
              <a:rPr lang="pt-BR" dirty="0" err="1" smtClean="0">
                <a:latin typeface="Garamond" panose="02020404030301010803" pitchFamily="18" charset="0"/>
              </a:rPr>
              <a:t>University</a:t>
            </a:r>
            <a:r>
              <a:rPr lang="pt-BR" dirty="0" smtClean="0">
                <a:latin typeface="Garamond" panose="02020404030301010803" pitchFamily="18" charset="0"/>
              </a:rPr>
              <a:t> </a:t>
            </a:r>
            <a:r>
              <a:rPr lang="pt-BR" dirty="0" err="1" smtClean="0">
                <a:latin typeface="Garamond" panose="02020404030301010803" pitchFamily="18" charset="0"/>
              </a:rPr>
              <a:t>of</a:t>
            </a:r>
            <a:r>
              <a:rPr lang="pt-BR" dirty="0" smtClean="0">
                <a:latin typeface="Garamond" panose="02020404030301010803" pitchFamily="18" charset="0"/>
              </a:rPr>
              <a:t> North Carolina (1942); PhD em Sociologia, Harvard </a:t>
            </a:r>
            <a:r>
              <a:rPr lang="pt-BR" dirty="0" err="1" smtClean="0">
                <a:latin typeface="Garamond" panose="02020404030301010803" pitchFamily="18" charset="0"/>
              </a:rPr>
              <a:t>University</a:t>
            </a:r>
            <a:r>
              <a:rPr lang="pt-BR" dirty="0" smtClean="0">
                <a:latin typeface="Garamond" panose="02020404030301010803" pitchFamily="18" charset="0"/>
              </a:rPr>
              <a:t> (1952) (Orientador: </a:t>
            </a:r>
            <a:r>
              <a:rPr lang="pt-BR" dirty="0" err="1" smtClean="0">
                <a:latin typeface="Garamond" panose="02020404030301010803" pitchFamily="18" charset="0"/>
              </a:rPr>
              <a:t>Talcott</a:t>
            </a:r>
            <a:r>
              <a:rPr lang="pt-BR" dirty="0" smtClean="0">
                <a:latin typeface="Garamond" panose="02020404030301010803" pitchFamily="18" charset="0"/>
              </a:rPr>
              <a:t> </a:t>
            </a:r>
            <a:r>
              <a:rPr lang="pt-BR" dirty="0" err="1" smtClean="0">
                <a:latin typeface="Garamond" panose="02020404030301010803" pitchFamily="18" charset="0"/>
              </a:rPr>
              <a:t>Parsons</a:t>
            </a:r>
            <a:r>
              <a:rPr lang="pt-BR" dirty="0" smtClean="0">
                <a:latin typeface="Garamond" panose="02020404030301010803" pitchFamily="18" charset="0"/>
              </a:rPr>
              <a:t>)</a:t>
            </a:r>
          </a:p>
          <a:p>
            <a:pPr>
              <a:buFontTx/>
              <a:buChar char="-"/>
            </a:pPr>
            <a:r>
              <a:rPr lang="pt-BR" dirty="0" smtClean="0">
                <a:latin typeface="Garamond" panose="02020404030301010803" pitchFamily="18" charset="0"/>
              </a:rPr>
              <a:t>Carreira: Professor na </a:t>
            </a:r>
            <a:r>
              <a:rPr lang="pt-BR" dirty="0" err="1" smtClean="0">
                <a:latin typeface="Garamond" panose="02020404030301010803" pitchFamily="18" charset="0"/>
              </a:rPr>
              <a:t>University</a:t>
            </a:r>
            <a:r>
              <a:rPr lang="pt-BR" dirty="0" smtClean="0">
                <a:latin typeface="Garamond" panose="02020404030301010803" pitchFamily="18" charset="0"/>
              </a:rPr>
              <a:t> </a:t>
            </a:r>
            <a:r>
              <a:rPr lang="pt-BR" dirty="0" err="1" smtClean="0">
                <a:latin typeface="Garamond" panose="02020404030301010803" pitchFamily="18" charset="0"/>
              </a:rPr>
              <a:t>of</a:t>
            </a:r>
            <a:r>
              <a:rPr lang="pt-BR" dirty="0" smtClean="0">
                <a:latin typeface="Garamond" panose="02020404030301010803" pitchFamily="18" charset="0"/>
              </a:rPr>
              <a:t> </a:t>
            </a:r>
            <a:r>
              <a:rPr lang="pt-BR" dirty="0" err="1" smtClean="0">
                <a:latin typeface="Garamond" panose="02020404030301010803" pitchFamily="18" charset="0"/>
              </a:rPr>
              <a:t>California</a:t>
            </a:r>
            <a:r>
              <a:rPr lang="pt-BR" dirty="0" smtClean="0">
                <a:latin typeface="Garamond" panose="02020404030301010803" pitchFamily="18" charset="0"/>
              </a:rPr>
              <a:t>, Los Angeles (1954-1987)</a:t>
            </a:r>
          </a:p>
          <a:p>
            <a:pPr>
              <a:buFontTx/>
              <a:buChar char="-"/>
            </a:pPr>
            <a:r>
              <a:rPr lang="pt-BR" dirty="0" smtClean="0">
                <a:latin typeface="Garamond" panose="02020404030301010803" pitchFamily="18" charset="0"/>
              </a:rPr>
              <a:t>Morte: 2011 em Los Angeles</a:t>
            </a:r>
          </a:p>
          <a:p>
            <a:pPr marL="0" indent="0">
              <a:buNone/>
            </a:pPr>
            <a:endParaRPr lang="pt-BR" dirty="0" smtClean="0">
              <a:latin typeface="Garamond" panose="02020404030301010803" pitchFamily="18" charset="0"/>
            </a:endParaRPr>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4</a:t>
            </a:fld>
            <a:endParaRPr lang="en-US">
              <a:solidFill>
                <a:prstClr val="black">
                  <a:tint val="75000"/>
                </a:prstClr>
              </a:solidFill>
            </a:endParaRPr>
          </a:p>
        </p:txBody>
      </p:sp>
    </p:spTree>
    <p:extLst>
      <p:ext uri="{BB962C8B-B14F-4D97-AF65-F5344CB8AC3E}">
        <p14:creationId xmlns:p14="http://schemas.microsoft.com/office/powerpoint/2010/main" val="24789168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n-US" sz="2800" b="1" dirty="0" err="1">
                <a:latin typeface="Garamond" panose="02020404030301010803" pitchFamily="18" charset="0"/>
              </a:rPr>
              <a:t>Sociologia</a:t>
            </a:r>
            <a:r>
              <a:rPr lang="en-US" sz="2800" b="1" dirty="0">
                <a:latin typeface="Garamond" panose="02020404030301010803" pitchFamily="18" charset="0"/>
              </a:rPr>
              <a:t> III</a:t>
            </a:r>
            <a:r>
              <a:rPr lang="pt-BR" sz="2800" b="1" dirty="0" smtClean="0">
                <a:latin typeface="Garamond" panose="02020404030301010803" pitchFamily="18" charset="0"/>
              </a:rPr>
              <a:t> </a:t>
            </a:r>
            <a:r>
              <a:rPr lang="pt-BR" sz="2800" b="1" dirty="0">
                <a:latin typeface="Garamond" panose="02020404030301010803" pitchFamily="18" charset="0"/>
              </a:rPr>
              <a:t/>
            </a:r>
            <a:br>
              <a:rPr lang="pt-BR" sz="2800" b="1" dirty="0">
                <a:latin typeface="Garamond" panose="02020404030301010803" pitchFamily="18" charset="0"/>
              </a:rPr>
            </a:br>
            <a:r>
              <a:rPr lang="pt-BR" sz="2400" b="1" dirty="0">
                <a:latin typeface="Garamond" panose="02020404030301010803" pitchFamily="18" charset="0"/>
              </a:rPr>
              <a:t> </a:t>
            </a:r>
            <a:r>
              <a:rPr lang="pt-BR" sz="2800" b="1" dirty="0">
                <a:latin typeface="Garamond" panose="02020404030301010803" pitchFamily="18" charset="0"/>
              </a:rPr>
              <a:t>Unidade III: Interpretação e sentido</a:t>
            </a:r>
            <a:r>
              <a:rPr lang="pt-BR" sz="2800" dirty="0">
                <a:latin typeface="Garamond" panose="02020404030301010803" pitchFamily="18" charset="0"/>
              </a:rPr>
              <a:t/>
            </a:r>
            <a:br>
              <a:rPr lang="pt-BR" sz="2800" dirty="0">
                <a:latin typeface="Garamond" panose="02020404030301010803" pitchFamily="18" charset="0"/>
              </a:rPr>
            </a:br>
            <a:r>
              <a:rPr lang="pt-BR" sz="2800" b="1" dirty="0">
                <a:latin typeface="Garamond" panose="02020404030301010803" pitchFamily="18" charset="0"/>
              </a:rPr>
              <a:t> Aula 11: A etnometodologia de </a:t>
            </a:r>
            <a:r>
              <a:rPr lang="pt-BR" sz="2800" b="1" dirty="0" smtClean="0">
                <a:latin typeface="Garamond" panose="02020404030301010803" pitchFamily="18" charset="0"/>
              </a:rPr>
              <a:t>Garfinkel</a:t>
            </a:r>
            <a:endParaRPr lang="pt-BR" sz="2800" dirty="0">
              <a:latin typeface="Garamond" panose="02020404030301010803" pitchFamily="18" charset="0"/>
            </a:endParaRPr>
          </a:p>
        </p:txBody>
      </p:sp>
      <p:sp>
        <p:nvSpPr>
          <p:cNvPr id="3" name="Espaço Reservado para Conteúdo 2"/>
          <p:cNvSpPr>
            <a:spLocks noGrp="1"/>
          </p:cNvSpPr>
          <p:nvPr>
            <p:ph idx="1"/>
          </p:nvPr>
        </p:nvSpPr>
        <p:spPr/>
        <p:txBody>
          <a:bodyPr>
            <a:normAutofit lnSpcReduction="10000"/>
          </a:bodyPr>
          <a:lstStyle/>
          <a:p>
            <a:pPr marL="0" indent="0">
              <a:buNone/>
            </a:pPr>
            <a:r>
              <a:rPr lang="pt-BR" b="1" dirty="0">
                <a:latin typeface="Garamond" panose="02020404030301010803" pitchFamily="18" charset="0"/>
              </a:rPr>
              <a:t>Parte I – </a:t>
            </a:r>
            <a:r>
              <a:rPr lang="pt-BR" i="1" dirty="0">
                <a:latin typeface="Garamond" panose="02020404030301010803" pitchFamily="18" charset="0"/>
              </a:rPr>
              <a:t>Visão geral sobre etnometodologia</a:t>
            </a:r>
          </a:p>
          <a:p>
            <a:pPr marL="0" indent="0">
              <a:buNone/>
            </a:pPr>
            <a:r>
              <a:rPr lang="pt-BR" b="1" dirty="0" smtClean="0">
                <a:latin typeface="Garamond" panose="02020404030301010803" pitchFamily="18" charset="0"/>
              </a:rPr>
              <a:t>1. 2</a:t>
            </a:r>
            <a:r>
              <a:rPr lang="pt-BR" b="1" dirty="0">
                <a:latin typeface="Garamond" panose="02020404030301010803" pitchFamily="18" charset="0"/>
              </a:rPr>
              <a:t>. O problema da ordem e a objetividade dos fatos sociais</a:t>
            </a:r>
          </a:p>
          <a:p>
            <a:pPr marL="0" indent="0">
              <a:buNone/>
            </a:pPr>
            <a:r>
              <a:rPr lang="pt-BR" i="1" dirty="0" err="1" smtClean="0">
                <a:latin typeface="Garamond" panose="02020404030301010803" pitchFamily="18" charset="0"/>
              </a:rPr>
              <a:t>Parsons</a:t>
            </a:r>
            <a:r>
              <a:rPr lang="pt-BR" dirty="0" smtClean="0">
                <a:latin typeface="Garamond" panose="02020404030301010803" pitchFamily="18" charset="0"/>
              </a:rPr>
              <a:t> – “problema da ordem” – quais condições tornam a ordem social possível?</a:t>
            </a:r>
          </a:p>
          <a:p>
            <a:pPr lvl="1">
              <a:buFont typeface="Wingdings" panose="05000000000000000000" pitchFamily="2" charset="2"/>
              <a:buChar char="à"/>
            </a:pPr>
            <a:r>
              <a:rPr lang="pt-BR" dirty="0" smtClean="0">
                <a:latin typeface="Garamond" panose="02020404030301010803" pitchFamily="18" charset="0"/>
                <a:sym typeface="Wingdings" panose="05000000000000000000" pitchFamily="2" charset="2"/>
              </a:rPr>
              <a:t>Modelo normativo da ação: valores e normas compartilhados influenciam os meios e os fins da ação – </a:t>
            </a:r>
            <a:r>
              <a:rPr lang="pt-BR" dirty="0">
                <a:latin typeface="Garamond" panose="02020404030301010803" pitchFamily="18" charset="0"/>
                <a:sym typeface="Wingdings" panose="05000000000000000000" pitchFamily="2" charset="2"/>
              </a:rPr>
              <a:t>importância </a:t>
            </a:r>
            <a:r>
              <a:rPr lang="pt-BR" dirty="0" smtClean="0">
                <a:latin typeface="Garamond" panose="02020404030301010803" pitchFamily="18" charset="0"/>
                <a:sym typeface="Wingdings" panose="05000000000000000000" pitchFamily="2" charset="2"/>
              </a:rPr>
              <a:t>da </a:t>
            </a:r>
            <a:r>
              <a:rPr lang="pt-BR" dirty="0">
                <a:latin typeface="Garamond" panose="02020404030301010803" pitchFamily="18" charset="0"/>
                <a:sym typeface="Wingdings" panose="05000000000000000000" pitchFamily="2" charset="2"/>
              </a:rPr>
              <a:t>internalização de normas e regras </a:t>
            </a:r>
            <a:r>
              <a:rPr lang="pt-BR" dirty="0" smtClean="0">
                <a:latin typeface="Garamond" panose="02020404030301010803" pitchFamily="18" charset="0"/>
                <a:sym typeface="Wingdings" panose="05000000000000000000" pitchFamily="2" charset="2"/>
              </a:rPr>
              <a:t>sociais como </a:t>
            </a:r>
            <a:r>
              <a:rPr lang="pt-BR" dirty="0">
                <a:latin typeface="Garamond" panose="02020404030301010803" pitchFamily="18" charset="0"/>
                <a:sym typeface="Wingdings" panose="05000000000000000000" pitchFamily="2" charset="2"/>
              </a:rPr>
              <a:t>mecanismo </a:t>
            </a:r>
            <a:r>
              <a:rPr lang="pt-BR" dirty="0" smtClean="0">
                <a:latin typeface="Garamond" panose="02020404030301010803" pitchFamily="18" charset="0"/>
                <a:sym typeface="Wingdings" panose="05000000000000000000" pitchFamily="2" charset="2"/>
              </a:rPr>
              <a:t>responde </a:t>
            </a:r>
            <a:r>
              <a:rPr lang="pt-BR" dirty="0">
                <a:latin typeface="Garamond" panose="02020404030301010803" pitchFamily="18" charset="0"/>
                <a:sym typeface="Wingdings" panose="05000000000000000000" pitchFamily="2" charset="2"/>
              </a:rPr>
              <a:t>pelo caráter </a:t>
            </a:r>
            <a:r>
              <a:rPr lang="pt-BR" dirty="0" smtClean="0">
                <a:latin typeface="Garamond" panose="02020404030301010803" pitchFamily="18" charset="0"/>
                <a:sym typeface="Wingdings" panose="05000000000000000000" pitchFamily="2" charset="2"/>
              </a:rPr>
              <a:t>ordenado/coordenado </a:t>
            </a:r>
            <a:r>
              <a:rPr lang="pt-BR" dirty="0">
                <a:latin typeface="Garamond" panose="02020404030301010803" pitchFamily="18" charset="0"/>
                <a:sym typeface="Wingdings" panose="05000000000000000000" pitchFamily="2" charset="2"/>
              </a:rPr>
              <a:t>da vida </a:t>
            </a:r>
            <a:r>
              <a:rPr lang="pt-BR" dirty="0" smtClean="0">
                <a:latin typeface="Garamond" panose="02020404030301010803" pitchFamily="18" charset="0"/>
                <a:sym typeface="Wingdings" panose="05000000000000000000" pitchFamily="2" charset="2"/>
              </a:rPr>
              <a:t>social</a:t>
            </a:r>
            <a:endParaRPr lang="pt-BR" dirty="0" smtClean="0">
              <a:latin typeface="Garamond" panose="02020404030301010803" pitchFamily="18" charset="0"/>
            </a:endParaRPr>
          </a:p>
          <a:p>
            <a:pPr marL="0" indent="0">
              <a:buNone/>
            </a:pPr>
            <a:r>
              <a:rPr lang="pt-BR" i="1" dirty="0" err="1" smtClean="0">
                <a:latin typeface="Garamond" panose="02020404030301010803" pitchFamily="18" charset="0"/>
              </a:rPr>
              <a:t>Etnometodologia</a:t>
            </a:r>
            <a:r>
              <a:rPr lang="pt-BR" dirty="0" smtClean="0">
                <a:latin typeface="Garamond" panose="02020404030301010803" pitchFamily="18" charset="0"/>
              </a:rPr>
              <a:t> – A ordem social como </a:t>
            </a:r>
            <a:r>
              <a:rPr lang="pt-BR" i="1" dirty="0" smtClean="0">
                <a:latin typeface="Garamond" panose="02020404030301010803" pitchFamily="18" charset="0"/>
              </a:rPr>
              <a:t>realização prática </a:t>
            </a:r>
            <a:r>
              <a:rPr lang="pt-BR" dirty="0" smtClean="0">
                <a:latin typeface="Garamond" panose="02020404030301010803" pitchFamily="18" charset="0"/>
              </a:rPr>
              <a:t>dos membros que envolve confiança, expectativas e interpretação – quer investigar o </a:t>
            </a:r>
            <a:r>
              <a:rPr lang="pt-BR" i="1" dirty="0" smtClean="0">
                <a:latin typeface="Garamond" panose="02020404030301010803" pitchFamily="18" charset="0"/>
              </a:rPr>
              <a:t>como </a:t>
            </a:r>
            <a:r>
              <a:rPr lang="pt-BR" dirty="0" smtClean="0">
                <a:latin typeface="Garamond" panose="02020404030301010803" pitchFamily="18" charset="0"/>
              </a:rPr>
              <a:t>dessa realização</a:t>
            </a:r>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5</a:t>
            </a:fld>
            <a:endParaRPr lang="en-US">
              <a:solidFill>
                <a:prstClr val="black">
                  <a:tint val="75000"/>
                </a:prstClr>
              </a:solidFill>
            </a:endParaRPr>
          </a:p>
        </p:txBody>
      </p:sp>
    </p:spTree>
    <p:extLst>
      <p:ext uri="{BB962C8B-B14F-4D97-AF65-F5344CB8AC3E}">
        <p14:creationId xmlns:p14="http://schemas.microsoft.com/office/powerpoint/2010/main" val="41713120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n-US" sz="2800" b="1" dirty="0" err="1">
                <a:latin typeface="Garamond" panose="02020404030301010803" pitchFamily="18" charset="0"/>
              </a:rPr>
              <a:t>Sociologia</a:t>
            </a:r>
            <a:r>
              <a:rPr lang="en-US" sz="2800" b="1" dirty="0">
                <a:latin typeface="Garamond" panose="02020404030301010803" pitchFamily="18" charset="0"/>
              </a:rPr>
              <a:t> III</a:t>
            </a:r>
            <a:r>
              <a:rPr lang="pt-BR" sz="2800" b="1" dirty="0" smtClean="0">
                <a:latin typeface="Garamond" panose="02020404030301010803" pitchFamily="18" charset="0"/>
              </a:rPr>
              <a:t> </a:t>
            </a:r>
            <a:r>
              <a:rPr lang="pt-BR" sz="2800" b="1" dirty="0">
                <a:latin typeface="Garamond" panose="02020404030301010803" pitchFamily="18" charset="0"/>
              </a:rPr>
              <a:t/>
            </a:r>
            <a:br>
              <a:rPr lang="pt-BR" sz="2800" b="1" dirty="0">
                <a:latin typeface="Garamond" panose="02020404030301010803" pitchFamily="18" charset="0"/>
              </a:rPr>
            </a:br>
            <a:r>
              <a:rPr lang="pt-BR" sz="2400" b="1" dirty="0">
                <a:latin typeface="Garamond" panose="02020404030301010803" pitchFamily="18" charset="0"/>
              </a:rPr>
              <a:t> </a:t>
            </a:r>
            <a:r>
              <a:rPr lang="pt-BR" sz="2800" b="1" dirty="0">
                <a:latin typeface="Garamond" panose="02020404030301010803" pitchFamily="18" charset="0"/>
              </a:rPr>
              <a:t>Unidade III: Interpretação e sentido</a:t>
            </a:r>
            <a:r>
              <a:rPr lang="pt-BR" sz="2800" dirty="0">
                <a:latin typeface="Garamond" panose="02020404030301010803" pitchFamily="18" charset="0"/>
              </a:rPr>
              <a:t/>
            </a:r>
            <a:br>
              <a:rPr lang="pt-BR" sz="2800" dirty="0">
                <a:latin typeface="Garamond" panose="02020404030301010803" pitchFamily="18" charset="0"/>
              </a:rPr>
            </a:br>
            <a:r>
              <a:rPr lang="pt-BR" sz="2800" b="1" dirty="0">
                <a:latin typeface="Garamond" panose="02020404030301010803" pitchFamily="18" charset="0"/>
              </a:rPr>
              <a:t> Aula 11: A etnometodologia de </a:t>
            </a:r>
            <a:r>
              <a:rPr lang="pt-BR" sz="2800" b="1" dirty="0" smtClean="0">
                <a:latin typeface="Garamond" panose="02020404030301010803" pitchFamily="18" charset="0"/>
              </a:rPr>
              <a:t>Garfinkel</a:t>
            </a:r>
            <a:endParaRPr lang="pt-BR" sz="2800" dirty="0">
              <a:latin typeface="Garamond" panose="02020404030301010803" pitchFamily="18" charset="0"/>
            </a:endParaRPr>
          </a:p>
        </p:txBody>
      </p:sp>
      <p:sp>
        <p:nvSpPr>
          <p:cNvPr id="3" name="Espaço Reservado para Conteúdo 2"/>
          <p:cNvSpPr>
            <a:spLocks noGrp="1"/>
          </p:cNvSpPr>
          <p:nvPr>
            <p:ph idx="1"/>
          </p:nvPr>
        </p:nvSpPr>
        <p:spPr/>
        <p:txBody>
          <a:bodyPr>
            <a:normAutofit fontScale="85000" lnSpcReduction="10000"/>
          </a:bodyPr>
          <a:lstStyle/>
          <a:p>
            <a:pPr marL="0" indent="0">
              <a:buNone/>
            </a:pPr>
            <a:r>
              <a:rPr lang="pt-BR" b="1" dirty="0">
                <a:latin typeface="Garamond" panose="02020404030301010803" pitchFamily="18" charset="0"/>
              </a:rPr>
              <a:t>Parte I – </a:t>
            </a:r>
            <a:r>
              <a:rPr lang="pt-BR" i="1" dirty="0">
                <a:latin typeface="Garamond" panose="02020404030301010803" pitchFamily="18" charset="0"/>
              </a:rPr>
              <a:t>Visão geral sobre </a:t>
            </a:r>
            <a:r>
              <a:rPr lang="pt-BR" i="1" dirty="0" smtClean="0">
                <a:latin typeface="Garamond" panose="02020404030301010803" pitchFamily="18" charset="0"/>
              </a:rPr>
              <a:t>etnometodologia</a:t>
            </a:r>
          </a:p>
          <a:p>
            <a:pPr marL="0" indent="0" algn="just">
              <a:buNone/>
            </a:pPr>
            <a:r>
              <a:rPr lang="pt-BR" b="1" dirty="0">
                <a:latin typeface="Garamond" panose="02020404030301010803" pitchFamily="18" charset="0"/>
              </a:rPr>
              <a:t>1. 2. O problema da ordem e a objetividade dos fatos sociais</a:t>
            </a:r>
          </a:p>
          <a:p>
            <a:pPr marL="0" indent="0" algn="just">
              <a:buNone/>
            </a:pPr>
            <a:r>
              <a:rPr lang="pt-BR" dirty="0" smtClean="0">
                <a:latin typeface="Garamond" panose="02020404030301010803" pitchFamily="18" charset="0"/>
                <a:sym typeface="Wingdings" panose="05000000000000000000" pitchFamily="2" charset="2"/>
              </a:rPr>
              <a:t> Objetividade dos fatos sociais: pressuposto X produto</a:t>
            </a:r>
            <a:endParaRPr lang="pt-BR" dirty="0" smtClean="0">
              <a:latin typeface="Garamond" panose="02020404030301010803" pitchFamily="18" charset="0"/>
            </a:endParaRPr>
          </a:p>
          <a:p>
            <a:pPr marL="0" indent="0" algn="just">
              <a:lnSpc>
                <a:spcPct val="120000"/>
              </a:lnSpc>
              <a:buNone/>
            </a:pPr>
            <a:r>
              <a:rPr lang="pt-BR" dirty="0" smtClean="0">
                <a:latin typeface="Garamond" panose="02020404030301010803" pitchFamily="18" charset="0"/>
              </a:rPr>
              <a:t>(…) </a:t>
            </a:r>
            <a:r>
              <a:rPr lang="pt-BR" dirty="0">
                <a:latin typeface="Garamond" panose="02020404030301010803" pitchFamily="18" charset="0"/>
              </a:rPr>
              <a:t>em contraste com certas versões de Durkheim, que nos ensina que a realidade objetiva dos fatos sociais é o princípio fundamental da sociologia, a lição é tomada diferentemente, e usada como política de estudo, que a realidade objetiva dos fatos sociais </a:t>
            </a:r>
            <a:r>
              <a:rPr lang="pt-BR" i="1" dirty="0">
                <a:latin typeface="Garamond" panose="02020404030301010803" pitchFamily="18" charset="0"/>
              </a:rPr>
              <a:t>enquanto </a:t>
            </a:r>
            <a:r>
              <a:rPr lang="pt-BR" dirty="0">
                <a:latin typeface="Garamond" panose="02020404030301010803" pitchFamily="18" charset="0"/>
              </a:rPr>
              <a:t>uma realização continua das atividades concertadas da vida cotidiana, sendo as maneiras ordinária e habilidosa dessa realização conhecidas, usadas e tomadas como dadas pelos membros, é, para os membros fazendo sociologia, um fenômeno fundamental (GARFINKEL, 1967, p. </a:t>
            </a:r>
            <a:r>
              <a:rPr lang="pt-BR" dirty="0" err="1">
                <a:latin typeface="Garamond" panose="02020404030301010803" pitchFamily="18" charset="0"/>
              </a:rPr>
              <a:t>vii</a:t>
            </a:r>
            <a:r>
              <a:rPr lang="pt-BR" dirty="0">
                <a:latin typeface="Garamond" panose="02020404030301010803" pitchFamily="18" charset="0"/>
              </a:rPr>
              <a:t>, </a:t>
            </a:r>
            <a:r>
              <a:rPr lang="pt-BR" i="1" dirty="0">
                <a:latin typeface="Garamond" panose="02020404030301010803" pitchFamily="18" charset="0"/>
              </a:rPr>
              <a:t>tradução minha</a:t>
            </a:r>
            <a:r>
              <a:rPr lang="pt-BR" dirty="0" smtClean="0">
                <a:latin typeface="Garamond" panose="02020404030301010803" pitchFamily="18" charset="0"/>
              </a:rPr>
              <a:t>)</a:t>
            </a:r>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6</a:t>
            </a:fld>
            <a:endParaRPr lang="en-US">
              <a:solidFill>
                <a:prstClr val="black">
                  <a:tint val="75000"/>
                </a:prstClr>
              </a:solidFill>
            </a:endParaRPr>
          </a:p>
        </p:txBody>
      </p:sp>
    </p:spTree>
    <p:extLst>
      <p:ext uri="{BB962C8B-B14F-4D97-AF65-F5344CB8AC3E}">
        <p14:creationId xmlns:p14="http://schemas.microsoft.com/office/powerpoint/2010/main" val="29587455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n-US" sz="2800" b="1" dirty="0" err="1">
                <a:latin typeface="Garamond" panose="02020404030301010803" pitchFamily="18" charset="0"/>
              </a:rPr>
              <a:t>Sociologia</a:t>
            </a:r>
            <a:r>
              <a:rPr lang="en-US" sz="2800" b="1" dirty="0">
                <a:latin typeface="Garamond" panose="02020404030301010803" pitchFamily="18" charset="0"/>
              </a:rPr>
              <a:t> III</a:t>
            </a:r>
            <a:r>
              <a:rPr lang="pt-BR" sz="2800" b="1" dirty="0" smtClean="0">
                <a:latin typeface="Garamond" panose="02020404030301010803" pitchFamily="18" charset="0"/>
              </a:rPr>
              <a:t> </a:t>
            </a:r>
            <a:r>
              <a:rPr lang="pt-BR" sz="2800" b="1" dirty="0">
                <a:latin typeface="Garamond" panose="02020404030301010803" pitchFamily="18" charset="0"/>
              </a:rPr>
              <a:t/>
            </a:r>
            <a:br>
              <a:rPr lang="pt-BR" sz="2800" b="1" dirty="0">
                <a:latin typeface="Garamond" panose="02020404030301010803" pitchFamily="18" charset="0"/>
              </a:rPr>
            </a:br>
            <a:r>
              <a:rPr lang="pt-BR" sz="2400" b="1" dirty="0">
                <a:latin typeface="Garamond" panose="02020404030301010803" pitchFamily="18" charset="0"/>
              </a:rPr>
              <a:t> </a:t>
            </a:r>
            <a:r>
              <a:rPr lang="pt-BR" sz="2800" b="1" dirty="0">
                <a:latin typeface="Garamond" panose="02020404030301010803" pitchFamily="18" charset="0"/>
              </a:rPr>
              <a:t>Unidade III: Interpretação e sentido</a:t>
            </a:r>
            <a:r>
              <a:rPr lang="pt-BR" sz="2800" dirty="0">
                <a:latin typeface="Garamond" panose="02020404030301010803" pitchFamily="18" charset="0"/>
              </a:rPr>
              <a:t/>
            </a:r>
            <a:br>
              <a:rPr lang="pt-BR" sz="2800" dirty="0">
                <a:latin typeface="Garamond" panose="02020404030301010803" pitchFamily="18" charset="0"/>
              </a:rPr>
            </a:br>
            <a:r>
              <a:rPr lang="pt-BR" sz="2800" b="1" dirty="0">
                <a:latin typeface="Garamond" panose="02020404030301010803" pitchFamily="18" charset="0"/>
              </a:rPr>
              <a:t> Aula 11: A etnometodologia de </a:t>
            </a:r>
            <a:r>
              <a:rPr lang="pt-BR" sz="2800" b="1" dirty="0" smtClean="0">
                <a:latin typeface="Garamond" panose="02020404030301010803" pitchFamily="18" charset="0"/>
              </a:rPr>
              <a:t>Garfinkel</a:t>
            </a:r>
            <a:endParaRPr lang="pt-BR" sz="2800" dirty="0">
              <a:latin typeface="Garamond" panose="02020404030301010803" pitchFamily="18" charset="0"/>
            </a:endParaRPr>
          </a:p>
        </p:txBody>
      </p:sp>
      <p:sp>
        <p:nvSpPr>
          <p:cNvPr id="3" name="Espaço Reservado para Conteúdo 2"/>
          <p:cNvSpPr>
            <a:spLocks noGrp="1"/>
          </p:cNvSpPr>
          <p:nvPr>
            <p:ph idx="1"/>
          </p:nvPr>
        </p:nvSpPr>
        <p:spPr/>
        <p:txBody>
          <a:bodyPr>
            <a:normAutofit fontScale="70000" lnSpcReduction="20000"/>
          </a:bodyPr>
          <a:lstStyle/>
          <a:p>
            <a:pPr marL="0" indent="0">
              <a:buNone/>
            </a:pPr>
            <a:r>
              <a:rPr lang="pt-BR" b="1" dirty="0" smtClean="0">
                <a:latin typeface="Garamond" panose="02020404030301010803" pitchFamily="18" charset="0"/>
              </a:rPr>
              <a:t>Parte </a:t>
            </a:r>
            <a:r>
              <a:rPr lang="pt-BR" b="1" dirty="0">
                <a:latin typeface="Garamond" panose="02020404030301010803" pitchFamily="18" charset="0"/>
              </a:rPr>
              <a:t>I – </a:t>
            </a:r>
            <a:r>
              <a:rPr lang="pt-BR" i="1" dirty="0">
                <a:latin typeface="Garamond" panose="02020404030301010803" pitchFamily="18" charset="0"/>
              </a:rPr>
              <a:t>Visão geral sobre </a:t>
            </a:r>
            <a:r>
              <a:rPr lang="pt-BR" i="1" dirty="0" err="1" smtClean="0">
                <a:latin typeface="Garamond" panose="02020404030301010803" pitchFamily="18" charset="0"/>
              </a:rPr>
              <a:t>etnometodologia</a:t>
            </a:r>
            <a:endParaRPr lang="pt-BR" i="1" dirty="0" smtClean="0">
              <a:latin typeface="Garamond" panose="02020404030301010803" pitchFamily="18" charset="0"/>
            </a:endParaRPr>
          </a:p>
          <a:p>
            <a:pPr marL="0" indent="0">
              <a:buNone/>
            </a:pPr>
            <a:r>
              <a:rPr lang="pt-BR" b="1" dirty="0" smtClean="0">
                <a:latin typeface="Garamond" panose="02020404030301010803" pitchFamily="18" charset="0"/>
              </a:rPr>
              <a:t>1. 2. O problema da ordem e a objetividade dos fatos sociais</a:t>
            </a:r>
          </a:p>
          <a:p>
            <a:pPr marL="0" indent="0">
              <a:buNone/>
            </a:pPr>
            <a:r>
              <a:rPr lang="pt-BR" b="1" dirty="0" smtClean="0">
                <a:latin typeface="Garamond" panose="02020404030301010803" pitchFamily="18" charset="0"/>
              </a:rPr>
              <a:t>Ressalvas</a:t>
            </a:r>
          </a:p>
          <a:p>
            <a:pPr marL="514350" indent="-514350" algn="just">
              <a:lnSpc>
                <a:spcPct val="120000"/>
              </a:lnSpc>
              <a:buAutoNum type="alphaLcPeriod"/>
            </a:pPr>
            <a:r>
              <a:rPr lang="pt-BR" i="1" dirty="0" smtClean="0">
                <a:latin typeface="Garamond" panose="02020404030301010803" pitchFamily="18" charset="0"/>
              </a:rPr>
              <a:t>Indivíduo X membro </a:t>
            </a:r>
            <a:r>
              <a:rPr lang="pt-BR" dirty="0" smtClean="0">
                <a:latin typeface="Garamond" panose="02020404030301010803" pitchFamily="18" charset="0"/>
              </a:rPr>
              <a:t>– não se trata da defesa que os que indivíduos escolhem e criam deliberadamente a vida social – a ordem social é uma realização coletiva – são as práticas constitutivas, baseadas em condições de confiança recíproca que fazem a coerência e o significado serem possíveis.</a:t>
            </a:r>
          </a:p>
          <a:p>
            <a:pPr marL="457200" lvl="1" indent="0" algn="just">
              <a:lnSpc>
                <a:spcPct val="120000"/>
              </a:lnSpc>
              <a:buNone/>
            </a:pPr>
            <a:r>
              <a:rPr lang="pt-BR" dirty="0" smtClean="0">
                <a:latin typeface="Garamond" panose="02020404030301010803" pitchFamily="18" charset="0"/>
              </a:rPr>
              <a:t>“Um </a:t>
            </a:r>
            <a:r>
              <a:rPr lang="pt-BR" dirty="0">
                <a:latin typeface="Garamond" panose="02020404030301010803" pitchFamily="18" charset="0"/>
              </a:rPr>
              <a:t>membro não é portanto uma pessoa que respira e pensa. É uma pessoa ditada de um conjunto de modos de agir, de métodos, de atividades, de savoir-faire, que a fazem capaz de inventar dispositivos de adaptação para dar sentido ao mundo que a cerca. É alguém que, tendo incorporado os </a:t>
            </a:r>
            <a:r>
              <a:rPr lang="pt-BR" dirty="0" err="1" smtClean="0">
                <a:latin typeface="Garamond" panose="02020404030301010803" pitchFamily="18" charset="0"/>
              </a:rPr>
              <a:t>etnométodos</a:t>
            </a:r>
            <a:r>
              <a:rPr lang="pt-BR" dirty="0" smtClean="0">
                <a:latin typeface="Garamond" panose="02020404030301010803" pitchFamily="18" charset="0"/>
              </a:rPr>
              <a:t> </a:t>
            </a:r>
            <a:r>
              <a:rPr lang="pt-BR" dirty="0">
                <a:latin typeface="Garamond" panose="02020404030301010803" pitchFamily="18" charset="0"/>
              </a:rPr>
              <a:t>de um grupo social considerado, exibe ‘naturalmente’ a competência social que o agrega a esse grupo e lhe permite fazer-se reconhecer e aceitar</a:t>
            </a:r>
            <a:r>
              <a:rPr lang="pt-BR" dirty="0" smtClean="0">
                <a:latin typeface="Garamond" panose="02020404030301010803" pitchFamily="18" charset="0"/>
              </a:rPr>
              <a:t>” (COULON, p. 48). </a:t>
            </a:r>
            <a:endParaRPr lang="pt-BR" dirty="0">
              <a:latin typeface="Garamond" panose="02020404030301010803" pitchFamily="18" charset="0"/>
            </a:endParaRPr>
          </a:p>
          <a:p>
            <a:pPr marL="514350" indent="-514350" algn="just">
              <a:lnSpc>
                <a:spcPct val="120000"/>
              </a:lnSpc>
              <a:buAutoNum type="alphaLcPeriod"/>
            </a:pPr>
            <a:r>
              <a:rPr lang="pt-BR" i="1" dirty="0" smtClean="0">
                <a:latin typeface="Garamond" panose="02020404030301010803" pitchFamily="18" charset="0"/>
              </a:rPr>
              <a:t>O como da objetividade X recusa da objetividade</a:t>
            </a:r>
            <a:r>
              <a:rPr lang="pt-BR" dirty="0" smtClean="0">
                <a:latin typeface="Garamond" panose="02020404030301010803" pitchFamily="18" charset="0"/>
              </a:rPr>
              <a:t>: </a:t>
            </a:r>
            <a:r>
              <a:rPr lang="pt-BR" u="sng" dirty="0" smtClean="0">
                <a:latin typeface="Garamond" panose="02020404030301010803" pitchFamily="18" charset="0"/>
              </a:rPr>
              <a:t>Não</a:t>
            </a:r>
            <a:r>
              <a:rPr lang="pt-BR" dirty="0" smtClean="0">
                <a:latin typeface="Garamond" panose="02020404030301010803" pitchFamily="18" charset="0"/>
              </a:rPr>
              <a:t> defende que o mundo social </a:t>
            </a:r>
            <a:r>
              <a:rPr lang="pt-BR" dirty="0" smtClean="0">
                <a:latin typeface="Garamond" panose="02020404030301010803" pitchFamily="18" charset="0"/>
              </a:rPr>
              <a:t>é subjetivo ou </a:t>
            </a:r>
            <a:r>
              <a:rPr lang="pt-BR" dirty="0" smtClean="0">
                <a:latin typeface="Garamond" panose="02020404030301010803" pitchFamily="18" charset="0"/>
              </a:rPr>
              <a:t>que a perspectiva dos indivíduos é determinante da realidade social</a:t>
            </a:r>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7</a:t>
            </a:fld>
            <a:endParaRPr lang="en-US">
              <a:solidFill>
                <a:prstClr val="black">
                  <a:tint val="75000"/>
                </a:prstClr>
              </a:solidFill>
            </a:endParaRPr>
          </a:p>
        </p:txBody>
      </p:sp>
    </p:spTree>
    <p:extLst>
      <p:ext uri="{BB962C8B-B14F-4D97-AF65-F5344CB8AC3E}">
        <p14:creationId xmlns:p14="http://schemas.microsoft.com/office/powerpoint/2010/main" val="25445121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n-US" sz="2800" b="1" dirty="0" err="1">
                <a:latin typeface="Garamond" panose="02020404030301010803" pitchFamily="18" charset="0"/>
              </a:rPr>
              <a:t>Sociologia</a:t>
            </a:r>
            <a:r>
              <a:rPr lang="en-US" sz="2800" b="1" dirty="0">
                <a:latin typeface="Garamond" panose="02020404030301010803" pitchFamily="18" charset="0"/>
              </a:rPr>
              <a:t> III</a:t>
            </a:r>
            <a:r>
              <a:rPr lang="pt-BR" sz="2800" b="1" dirty="0" smtClean="0">
                <a:latin typeface="Garamond" panose="02020404030301010803" pitchFamily="18" charset="0"/>
              </a:rPr>
              <a:t> </a:t>
            </a:r>
            <a:r>
              <a:rPr lang="pt-BR" sz="2800" b="1" dirty="0">
                <a:latin typeface="Garamond" panose="02020404030301010803" pitchFamily="18" charset="0"/>
              </a:rPr>
              <a:t/>
            </a:r>
            <a:br>
              <a:rPr lang="pt-BR" sz="2800" b="1" dirty="0">
                <a:latin typeface="Garamond" panose="02020404030301010803" pitchFamily="18" charset="0"/>
              </a:rPr>
            </a:br>
            <a:r>
              <a:rPr lang="pt-BR" sz="2400" b="1" dirty="0">
                <a:latin typeface="Garamond" panose="02020404030301010803" pitchFamily="18" charset="0"/>
              </a:rPr>
              <a:t> </a:t>
            </a:r>
            <a:r>
              <a:rPr lang="pt-BR" sz="2800" b="1" dirty="0">
                <a:latin typeface="Garamond" panose="02020404030301010803" pitchFamily="18" charset="0"/>
              </a:rPr>
              <a:t>Unidade III: Interpretação e sentido</a:t>
            </a:r>
            <a:r>
              <a:rPr lang="pt-BR" sz="2800" dirty="0">
                <a:latin typeface="Garamond" panose="02020404030301010803" pitchFamily="18" charset="0"/>
              </a:rPr>
              <a:t/>
            </a:r>
            <a:br>
              <a:rPr lang="pt-BR" sz="2800" dirty="0">
                <a:latin typeface="Garamond" panose="02020404030301010803" pitchFamily="18" charset="0"/>
              </a:rPr>
            </a:br>
            <a:r>
              <a:rPr lang="pt-BR" sz="2800" b="1" dirty="0">
                <a:latin typeface="Garamond" panose="02020404030301010803" pitchFamily="18" charset="0"/>
              </a:rPr>
              <a:t> Aula 11: A etnometodologia de </a:t>
            </a:r>
            <a:r>
              <a:rPr lang="pt-BR" sz="2800" b="1" dirty="0" smtClean="0">
                <a:latin typeface="Garamond" panose="02020404030301010803" pitchFamily="18" charset="0"/>
              </a:rPr>
              <a:t>Garfinkel</a:t>
            </a:r>
            <a:endParaRPr lang="pt-BR" sz="2800" dirty="0">
              <a:latin typeface="Garamond" panose="02020404030301010803" pitchFamily="18" charset="0"/>
            </a:endParaRPr>
          </a:p>
        </p:txBody>
      </p:sp>
      <p:sp>
        <p:nvSpPr>
          <p:cNvPr id="3" name="Espaço Reservado para Conteúdo 2"/>
          <p:cNvSpPr>
            <a:spLocks noGrp="1"/>
          </p:cNvSpPr>
          <p:nvPr>
            <p:ph idx="1"/>
          </p:nvPr>
        </p:nvSpPr>
        <p:spPr/>
        <p:txBody>
          <a:bodyPr>
            <a:normAutofit/>
          </a:bodyPr>
          <a:lstStyle/>
          <a:p>
            <a:pPr marL="0" indent="0">
              <a:buNone/>
            </a:pPr>
            <a:r>
              <a:rPr lang="pt-BR" b="1" dirty="0">
                <a:latin typeface="Garamond" panose="02020404030301010803" pitchFamily="18" charset="0"/>
              </a:rPr>
              <a:t>Parte I – </a:t>
            </a:r>
            <a:r>
              <a:rPr lang="pt-BR" i="1" dirty="0">
                <a:latin typeface="Garamond" panose="02020404030301010803" pitchFamily="18" charset="0"/>
              </a:rPr>
              <a:t>Visão geral sobre </a:t>
            </a:r>
            <a:r>
              <a:rPr lang="pt-BR" i="1" dirty="0" err="1" smtClean="0">
                <a:latin typeface="Garamond" panose="02020404030301010803" pitchFamily="18" charset="0"/>
              </a:rPr>
              <a:t>etnometodologia</a:t>
            </a:r>
            <a:endParaRPr lang="pt-BR" i="1" dirty="0" smtClean="0">
              <a:latin typeface="Garamond" panose="02020404030301010803" pitchFamily="18" charset="0"/>
            </a:endParaRPr>
          </a:p>
          <a:p>
            <a:pPr marL="0" indent="0" algn="just">
              <a:buNone/>
            </a:pPr>
            <a:r>
              <a:rPr lang="pt-BR" b="1" dirty="0" smtClean="0">
                <a:latin typeface="Garamond" panose="02020404030301010803" pitchFamily="18" charset="0"/>
                <a:sym typeface="Wingdings" panose="05000000000000000000" pitchFamily="2" charset="2"/>
              </a:rPr>
              <a:t>1.3. </a:t>
            </a:r>
            <a:r>
              <a:rPr lang="pt-BR" b="1" smtClean="0">
                <a:latin typeface="Garamond" panose="02020404030301010803" pitchFamily="18" charset="0"/>
                <a:sym typeface="Wingdings" panose="05000000000000000000" pitchFamily="2" charset="2"/>
              </a:rPr>
              <a:t>Atitude analítica</a:t>
            </a:r>
            <a:endParaRPr lang="pt-BR" b="1" dirty="0" smtClean="0">
              <a:latin typeface="Garamond" panose="02020404030301010803" pitchFamily="18" charset="0"/>
              <a:sym typeface="Wingdings" panose="05000000000000000000" pitchFamily="2" charset="2"/>
            </a:endParaRPr>
          </a:p>
          <a:p>
            <a:pPr algn="just">
              <a:buFont typeface="Wingdings" panose="05000000000000000000" pitchFamily="2" charset="2"/>
              <a:buChar char="à"/>
            </a:pPr>
            <a:r>
              <a:rPr lang="pt-BR" dirty="0" smtClean="0">
                <a:latin typeface="Garamond" panose="02020404030301010803" pitchFamily="18" charset="0"/>
                <a:sym typeface="Wingdings" panose="05000000000000000000" pitchFamily="2" charset="2"/>
              </a:rPr>
              <a:t>Atitude </a:t>
            </a:r>
            <a:r>
              <a:rPr lang="pt-BR" dirty="0">
                <a:latin typeface="Garamond" panose="02020404030301010803" pitchFamily="18" charset="0"/>
                <a:sym typeface="Wingdings" panose="05000000000000000000" pitchFamily="2" charset="2"/>
              </a:rPr>
              <a:t>analítica: </a:t>
            </a:r>
            <a:endParaRPr lang="pt-BR" dirty="0" smtClean="0">
              <a:latin typeface="Garamond" panose="02020404030301010803" pitchFamily="18" charset="0"/>
              <a:sym typeface="Wingdings" panose="05000000000000000000" pitchFamily="2" charset="2"/>
            </a:endParaRPr>
          </a:p>
          <a:p>
            <a:pPr marL="0" indent="0" algn="just">
              <a:buNone/>
            </a:pPr>
            <a:r>
              <a:rPr lang="pt-BR" dirty="0" smtClean="0">
                <a:latin typeface="Garamond" panose="02020404030301010803" pitchFamily="18" charset="0"/>
                <a:sym typeface="Wingdings" panose="05000000000000000000" pitchFamily="2" charset="2"/>
              </a:rPr>
              <a:t>suspensão </a:t>
            </a:r>
            <a:r>
              <a:rPr lang="pt-BR" i="1" dirty="0">
                <a:latin typeface="Garamond" panose="02020404030301010803" pitchFamily="18" charset="0"/>
              </a:rPr>
              <a:t>da crença </a:t>
            </a:r>
            <a:r>
              <a:rPr lang="pt-BR" dirty="0">
                <a:latin typeface="Garamond" panose="02020404030301010803" pitchFamily="18" charset="0"/>
              </a:rPr>
              <a:t>na existência de uma realidade objetiva que explica </a:t>
            </a:r>
            <a:r>
              <a:rPr lang="pt-BR" i="1" dirty="0">
                <a:latin typeface="Garamond" panose="02020404030301010803" pitchFamily="18" charset="0"/>
              </a:rPr>
              <a:t>a priori</a:t>
            </a:r>
            <a:r>
              <a:rPr lang="pt-BR" dirty="0">
                <a:latin typeface="Garamond" panose="02020404030301010803" pitchFamily="18" charset="0"/>
              </a:rPr>
              <a:t> o caráter estável, ordenado e racional dos fenômenos sociais</a:t>
            </a:r>
          </a:p>
          <a:p>
            <a:pPr marL="0" indent="0" algn="just">
              <a:buNone/>
            </a:pPr>
            <a:r>
              <a:rPr lang="pt-BR" i="1" dirty="0">
                <a:latin typeface="Garamond" panose="02020404030301010803" pitchFamily="18" charset="0"/>
              </a:rPr>
              <a:t>	</a:t>
            </a:r>
            <a:r>
              <a:rPr lang="pt-BR" i="1" dirty="0" smtClean="0">
                <a:latin typeface="Garamond" panose="02020404030301010803" pitchFamily="18" charset="0"/>
              </a:rPr>
              <a:t>Diferença com </a:t>
            </a:r>
            <a:r>
              <a:rPr lang="pt-BR" i="1" dirty="0">
                <a:latin typeface="Garamond" panose="02020404030301010803" pitchFamily="18" charset="0"/>
              </a:rPr>
              <a:t>a “atitude da vida cotidiana”: </a:t>
            </a:r>
            <a:r>
              <a:rPr lang="pt-BR" dirty="0">
                <a:latin typeface="Garamond" panose="02020404030301010803" pitchFamily="18" charset="0"/>
              </a:rPr>
              <a:t>crença – ou suspensão da dúvida -  na existência de um mundo </a:t>
            </a:r>
            <a:r>
              <a:rPr lang="pt-BR" dirty="0" smtClean="0">
                <a:latin typeface="Garamond" panose="02020404030301010803" pitchFamily="18" charset="0"/>
              </a:rPr>
              <a:t>objetivo. As coisas são o que parecem ser; os outros percebem a realidade de maneira idêntica. Experiência dos eventos e situações como típicos e familiares </a:t>
            </a:r>
            <a:endParaRPr lang="pt-BR" i="1" dirty="0">
              <a:latin typeface="Garamond" panose="02020404030301010803" pitchFamily="18" charset="0"/>
            </a:endParaRPr>
          </a:p>
          <a:p>
            <a:pPr marL="0" indent="0">
              <a:buNone/>
            </a:pPr>
            <a:endParaRPr lang="pt-BR" i="1" dirty="0" smtClean="0">
              <a:latin typeface="Garamond" panose="02020404030301010803" pitchFamily="18" charset="0"/>
            </a:endParaRPr>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8</a:t>
            </a:fld>
            <a:endParaRPr lang="en-US">
              <a:solidFill>
                <a:prstClr val="black">
                  <a:tint val="75000"/>
                </a:prstClr>
              </a:solidFill>
            </a:endParaRPr>
          </a:p>
        </p:txBody>
      </p:sp>
    </p:spTree>
    <p:extLst>
      <p:ext uri="{BB962C8B-B14F-4D97-AF65-F5344CB8AC3E}">
        <p14:creationId xmlns:p14="http://schemas.microsoft.com/office/powerpoint/2010/main" val="10509124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en-US" sz="2800" b="1" dirty="0" err="1">
                <a:latin typeface="Garamond" panose="02020404030301010803" pitchFamily="18" charset="0"/>
              </a:rPr>
              <a:t>Sociologia</a:t>
            </a:r>
            <a:r>
              <a:rPr lang="en-US" sz="2800" b="1" dirty="0">
                <a:latin typeface="Garamond" panose="02020404030301010803" pitchFamily="18" charset="0"/>
              </a:rPr>
              <a:t> III</a:t>
            </a:r>
            <a:r>
              <a:rPr lang="pt-BR" sz="2800" b="1" dirty="0" smtClean="0">
                <a:latin typeface="Garamond" panose="02020404030301010803" pitchFamily="18" charset="0"/>
              </a:rPr>
              <a:t> </a:t>
            </a:r>
            <a:r>
              <a:rPr lang="pt-BR" sz="2800" b="1" dirty="0">
                <a:latin typeface="Garamond" panose="02020404030301010803" pitchFamily="18" charset="0"/>
              </a:rPr>
              <a:t/>
            </a:r>
            <a:br>
              <a:rPr lang="pt-BR" sz="2800" b="1" dirty="0">
                <a:latin typeface="Garamond" panose="02020404030301010803" pitchFamily="18" charset="0"/>
              </a:rPr>
            </a:br>
            <a:r>
              <a:rPr lang="pt-BR" sz="2400" b="1" dirty="0">
                <a:latin typeface="Garamond" panose="02020404030301010803" pitchFamily="18" charset="0"/>
              </a:rPr>
              <a:t> </a:t>
            </a:r>
            <a:r>
              <a:rPr lang="pt-BR" sz="2800" b="1" dirty="0">
                <a:latin typeface="Garamond" panose="02020404030301010803" pitchFamily="18" charset="0"/>
              </a:rPr>
              <a:t>Unidade III: Interpretação e sentido</a:t>
            </a:r>
            <a:r>
              <a:rPr lang="pt-BR" sz="2800" dirty="0">
                <a:latin typeface="Garamond" panose="02020404030301010803" pitchFamily="18" charset="0"/>
              </a:rPr>
              <a:t/>
            </a:r>
            <a:br>
              <a:rPr lang="pt-BR" sz="2800" dirty="0">
                <a:latin typeface="Garamond" panose="02020404030301010803" pitchFamily="18" charset="0"/>
              </a:rPr>
            </a:br>
            <a:r>
              <a:rPr lang="pt-BR" sz="2800" b="1" dirty="0">
                <a:latin typeface="Garamond" panose="02020404030301010803" pitchFamily="18" charset="0"/>
              </a:rPr>
              <a:t> Aula 11: A etnometodologia de </a:t>
            </a:r>
            <a:r>
              <a:rPr lang="pt-BR" sz="2800" b="1" dirty="0" smtClean="0">
                <a:latin typeface="Garamond" panose="02020404030301010803" pitchFamily="18" charset="0"/>
              </a:rPr>
              <a:t>Garfinkel</a:t>
            </a:r>
            <a:endParaRPr lang="pt-BR" sz="2800" dirty="0">
              <a:latin typeface="Garamond" panose="02020404030301010803" pitchFamily="18" charset="0"/>
            </a:endParaRPr>
          </a:p>
        </p:txBody>
      </p:sp>
      <p:sp>
        <p:nvSpPr>
          <p:cNvPr id="3" name="Espaço Reservado para Conteúdo 2"/>
          <p:cNvSpPr>
            <a:spLocks noGrp="1"/>
          </p:cNvSpPr>
          <p:nvPr>
            <p:ph idx="1"/>
          </p:nvPr>
        </p:nvSpPr>
        <p:spPr/>
        <p:txBody>
          <a:bodyPr>
            <a:normAutofit fontScale="92500" lnSpcReduction="10000"/>
          </a:bodyPr>
          <a:lstStyle/>
          <a:p>
            <a:pPr marL="0" indent="0">
              <a:buNone/>
            </a:pPr>
            <a:r>
              <a:rPr lang="pt-BR" b="1" dirty="0">
                <a:latin typeface="Garamond" panose="02020404030301010803" pitchFamily="18" charset="0"/>
              </a:rPr>
              <a:t>Parte I – </a:t>
            </a:r>
            <a:r>
              <a:rPr lang="pt-BR" i="1" dirty="0">
                <a:latin typeface="Garamond" panose="02020404030301010803" pitchFamily="18" charset="0"/>
              </a:rPr>
              <a:t>Visão geral sobre </a:t>
            </a:r>
            <a:r>
              <a:rPr lang="pt-BR" i="1" dirty="0" err="1" smtClean="0">
                <a:latin typeface="Garamond" panose="02020404030301010803" pitchFamily="18" charset="0"/>
              </a:rPr>
              <a:t>etnometodologia</a:t>
            </a:r>
            <a:endParaRPr lang="pt-BR" i="1" dirty="0" smtClean="0">
              <a:latin typeface="Garamond" panose="02020404030301010803" pitchFamily="18" charset="0"/>
            </a:endParaRPr>
          </a:p>
          <a:p>
            <a:pPr marL="0" indent="0">
              <a:buNone/>
            </a:pPr>
            <a:r>
              <a:rPr lang="pt-BR" b="1" dirty="0" smtClean="0">
                <a:latin typeface="Garamond" panose="02020404030301010803" pitchFamily="18" charset="0"/>
              </a:rPr>
              <a:t>1.4. – Respondendo ao problema da ordem I: relação entre normas e ações</a:t>
            </a:r>
          </a:p>
          <a:p>
            <a:pPr marL="0" indent="0" algn="just">
              <a:buNone/>
            </a:pPr>
            <a:r>
              <a:rPr lang="pt-BR" i="1" dirty="0" smtClean="0">
                <a:latin typeface="Garamond" panose="02020404030301010803" pitchFamily="18" charset="0"/>
                <a:sym typeface="Wingdings" panose="05000000000000000000" pitchFamily="2" charset="2"/>
              </a:rPr>
              <a:t>Exemplo J. </a:t>
            </a:r>
            <a:r>
              <a:rPr lang="pt-BR" i="1" dirty="0" err="1" smtClean="0">
                <a:latin typeface="Garamond" panose="02020404030301010803" pitchFamily="18" charset="0"/>
                <a:sym typeface="Wingdings" panose="05000000000000000000" pitchFamily="2" charset="2"/>
              </a:rPr>
              <a:t>Heritage</a:t>
            </a:r>
            <a:r>
              <a:rPr lang="pt-BR" i="1" dirty="0" smtClean="0">
                <a:latin typeface="Garamond" panose="02020404030301010803" pitchFamily="18" charset="0"/>
                <a:sym typeface="Wingdings" panose="05000000000000000000" pitchFamily="2" charset="2"/>
              </a:rPr>
              <a:t> (1992): </a:t>
            </a:r>
            <a:r>
              <a:rPr lang="pt-BR" dirty="0" smtClean="0">
                <a:latin typeface="Garamond" panose="02020404030301010803" pitchFamily="18" charset="0"/>
                <a:sym typeface="Wingdings" panose="05000000000000000000" pitchFamily="2" charset="2"/>
              </a:rPr>
              <a:t>Troca interacional na qual duas pessoas se cumprimentam</a:t>
            </a:r>
          </a:p>
          <a:p>
            <a:pPr lvl="1" algn="just">
              <a:buFontTx/>
              <a:buChar char="-"/>
            </a:pPr>
            <a:r>
              <a:rPr lang="pt-BR" u="sng" dirty="0" smtClean="0">
                <a:latin typeface="Garamond" panose="02020404030301010803" pitchFamily="18" charset="0"/>
                <a:sym typeface="Wingdings" panose="05000000000000000000" pitchFamily="2" charset="2"/>
              </a:rPr>
              <a:t>regra:</a:t>
            </a:r>
            <a:r>
              <a:rPr lang="pt-BR" dirty="0" smtClean="0">
                <a:latin typeface="Garamond" panose="02020404030301010803" pitchFamily="18" charset="0"/>
                <a:sym typeface="Wingdings" panose="05000000000000000000" pitchFamily="2" charset="2"/>
              </a:rPr>
              <a:t> </a:t>
            </a:r>
            <a:r>
              <a:rPr lang="pt-BR" dirty="0">
                <a:latin typeface="Garamond" panose="02020404030301010803" pitchFamily="18" charset="0"/>
              </a:rPr>
              <a:t>se a situação é concebida do ponto de vista de quem é cumprimentado, a maioria dos membros </a:t>
            </a:r>
            <a:r>
              <a:rPr lang="pt-BR" dirty="0" smtClean="0">
                <a:latin typeface="Garamond" panose="02020404030301010803" pitchFamily="18" charset="0"/>
              </a:rPr>
              <a:t>diria </a:t>
            </a:r>
            <a:r>
              <a:rPr lang="pt-BR" dirty="0">
                <a:latin typeface="Garamond" panose="02020404030301010803" pitchFamily="18" charset="0"/>
              </a:rPr>
              <a:t>que a regra é retornar o cumprimento</a:t>
            </a:r>
            <a:r>
              <a:rPr lang="pt-BR" dirty="0" smtClean="0">
                <a:latin typeface="Garamond" panose="02020404030301010803" pitchFamily="18" charset="0"/>
              </a:rPr>
              <a:t>.</a:t>
            </a:r>
            <a:endParaRPr lang="pt-BR" dirty="0" smtClean="0">
              <a:latin typeface="Garamond" panose="02020404030301010803" pitchFamily="18" charset="0"/>
              <a:sym typeface="Wingdings" panose="05000000000000000000" pitchFamily="2" charset="2"/>
            </a:endParaRPr>
          </a:p>
          <a:p>
            <a:pPr>
              <a:buFont typeface="Wingdings" panose="05000000000000000000" pitchFamily="2" charset="2"/>
              <a:buChar char="à"/>
            </a:pPr>
            <a:r>
              <a:rPr lang="pt-BR" u="sng" dirty="0" smtClean="0">
                <a:latin typeface="Garamond" panose="02020404030301010803" pitchFamily="18" charset="0"/>
                <a:sym typeface="Wingdings" panose="05000000000000000000" pitchFamily="2" charset="2"/>
              </a:rPr>
              <a:t>Modelo de conduta governada por regras: </a:t>
            </a:r>
            <a:r>
              <a:rPr lang="pt-BR" dirty="0" smtClean="0">
                <a:latin typeface="Garamond" panose="02020404030301010803" pitchFamily="18" charset="0"/>
                <a:sym typeface="Wingdings" panose="05000000000000000000" pitchFamily="2" charset="2"/>
              </a:rPr>
              <a:t>as ações dos indivíduos são coordenadas porque ambos aprenderam e internalizaram a mesma regra</a:t>
            </a:r>
          </a:p>
          <a:p>
            <a:pPr>
              <a:buFont typeface="Wingdings" panose="05000000000000000000" pitchFamily="2" charset="2"/>
              <a:buChar char="à"/>
            </a:pPr>
            <a:r>
              <a:rPr lang="pt-BR" u="sng" dirty="0" smtClean="0">
                <a:latin typeface="Garamond" panose="02020404030301010803" pitchFamily="18" charset="0"/>
                <a:sym typeface="Wingdings" panose="05000000000000000000" pitchFamily="2" charset="2"/>
              </a:rPr>
              <a:t>Crítica ao modelo:</a:t>
            </a:r>
            <a:r>
              <a:rPr lang="pt-BR" dirty="0" smtClean="0">
                <a:latin typeface="Garamond" panose="02020404030301010803" pitchFamily="18" charset="0"/>
                <a:sym typeface="Wingdings" panose="05000000000000000000" pitchFamily="2" charset="2"/>
              </a:rPr>
              <a:t> os atores </a:t>
            </a:r>
            <a:r>
              <a:rPr lang="pt-BR" i="1" dirty="0" smtClean="0">
                <a:latin typeface="Garamond" panose="02020404030301010803" pitchFamily="18" charset="0"/>
                <a:sym typeface="Wingdings" panose="05000000000000000000" pitchFamily="2" charset="2"/>
              </a:rPr>
              <a:t>sempre </a:t>
            </a:r>
            <a:r>
              <a:rPr lang="pt-BR" dirty="0" smtClean="0">
                <a:latin typeface="Garamond" panose="02020404030301010803" pitchFamily="18" charset="0"/>
                <a:sym typeface="Wingdings" panose="05000000000000000000" pitchFamily="2" charset="2"/>
              </a:rPr>
              <a:t>são colocados em situação de escolha e as ações </a:t>
            </a:r>
            <a:r>
              <a:rPr lang="pt-BR" i="1" dirty="0" smtClean="0">
                <a:latin typeface="Garamond" panose="02020404030301010803" pitchFamily="18" charset="0"/>
                <a:sym typeface="Wingdings" panose="05000000000000000000" pitchFamily="2" charset="2"/>
              </a:rPr>
              <a:t>sempre </a:t>
            </a:r>
            <a:r>
              <a:rPr lang="pt-BR" dirty="0" smtClean="0">
                <a:latin typeface="Garamond" panose="02020404030301010803" pitchFamily="18" charset="0"/>
                <a:sym typeface="Wingdings" panose="05000000000000000000" pitchFamily="2" charset="2"/>
              </a:rPr>
              <a:t>reconstituem a cena em que ocorrem</a:t>
            </a:r>
          </a:p>
        </p:txBody>
      </p:sp>
      <p:sp>
        <p:nvSpPr>
          <p:cNvPr id="4" name="Espaço Reservado para Número de Slide 3"/>
          <p:cNvSpPr>
            <a:spLocks noGrp="1"/>
          </p:cNvSpPr>
          <p:nvPr>
            <p:ph type="sldNum" sz="quarter" idx="12"/>
          </p:nvPr>
        </p:nvSpPr>
        <p:spPr/>
        <p:txBody>
          <a:bodyPr/>
          <a:lstStyle/>
          <a:p>
            <a:fld id="{6D0A572F-C8A3-C54A-B001-D23CF5A0A2FA}" type="slidenum">
              <a:rPr lang="en-US" smtClean="0">
                <a:solidFill>
                  <a:prstClr val="black">
                    <a:tint val="75000"/>
                  </a:prstClr>
                </a:solidFill>
              </a:rPr>
              <a:pPr/>
              <a:t>9</a:t>
            </a:fld>
            <a:endParaRPr lang="en-US">
              <a:solidFill>
                <a:prstClr val="black">
                  <a:tint val="75000"/>
                </a:prstClr>
              </a:solidFill>
            </a:endParaRPr>
          </a:p>
        </p:txBody>
      </p:sp>
    </p:spTree>
    <p:extLst>
      <p:ext uri="{BB962C8B-B14F-4D97-AF65-F5344CB8AC3E}">
        <p14:creationId xmlns:p14="http://schemas.microsoft.com/office/powerpoint/2010/main" val="375028191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1049</TotalTime>
  <Words>4136</Words>
  <Application>Microsoft Office PowerPoint</Application>
  <PresentationFormat>Widescreen</PresentationFormat>
  <Paragraphs>230</Paragraphs>
  <Slides>30</Slides>
  <Notes>0</Notes>
  <HiddenSlides>0</HiddenSlides>
  <MMClips>0</MMClips>
  <ScaleCrop>false</ScaleCrop>
  <HeadingPairs>
    <vt:vector size="6" baseType="variant">
      <vt:variant>
        <vt:lpstr>Fontes usadas</vt:lpstr>
      </vt:variant>
      <vt:variant>
        <vt:i4>6</vt:i4>
      </vt:variant>
      <vt:variant>
        <vt:lpstr>Tema</vt:lpstr>
      </vt:variant>
      <vt:variant>
        <vt:i4>2</vt:i4>
      </vt:variant>
      <vt:variant>
        <vt:lpstr>Títulos de slides</vt:lpstr>
      </vt:variant>
      <vt:variant>
        <vt:i4>30</vt:i4>
      </vt:variant>
    </vt:vector>
  </HeadingPairs>
  <TitlesOfParts>
    <vt:vector size="38" baseType="lpstr">
      <vt:lpstr>Arial</vt:lpstr>
      <vt:lpstr>Calibri</vt:lpstr>
      <vt:lpstr>Calibri Light</vt:lpstr>
      <vt:lpstr>Garamond</vt:lpstr>
      <vt:lpstr>HP Simplified</vt:lpstr>
      <vt:lpstr>Wingdings</vt:lpstr>
      <vt:lpstr>1_Tema do Office</vt:lpstr>
      <vt:lpstr>Office Theme</vt:lpstr>
      <vt:lpstr> Sociologia III Docentes responsáveis: Prof. Dr. Alexandre Braga Massella         Profª Drª Bianca Freire-Medeiros </vt:lpstr>
      <vt:lpstr>Sociologia III   Unidade III: Interpretação e sentido  Aula 11: A etnometodologia de Garfinkel</vt:lpstr>
      <vt:lpstr>Sociologia III   Unidade III: Interpretação e sentido  Aula 11: A etnometodologia de Garfinkel</vt:lpstr>
      <vt:lpstr>Sociologia III   Unidade III: Interpretação e sentido  Aula 11: A etnometodologia de Garfinkel</vt:lpstr>
      <vt:lpstr>Sociologia III   Unidade III: Interpretação e sentido  Aula 11: A etnometodologia de Garfinkel</vt:lpstr>
      <vt:lpstr>Sociologia III   Unidade III: Interpretação e sentido  Aula 11: A etnometodologia de Garfinkel</vt:lpstr>
      <vt:lpstr>Sociologia III   Unidade III: Interpretação e sentido  Aula 11: A etnometodologia de Garfinkel</vt:lpstr>
      <vt:lpstr>Sociologia III   Unidade III: Interpretação e sentido  Aula 11: A etnometodologia de Garfinkel</vt:lpstr>
      <vt:lpstr>Sociologia III   Unidade III: Interpretação e sentido  Aula 11: A etnometodologia de Garfinkel</vt:lpstr>
      <vt:lpstr>Sociologia III   Unidade III: Interpretação e sentido  Aula 11: A etnometodologia de Garfinkel</vt:lpstr>
      <vt:lpstr>Sociologia III   Unidade III: Interpretação e sentido  Aula 11: A etnometodologia de Garfinkel</vt:lpstr>
      <vt:lpstr>Sociologia III   Unidade III: Interpretação e sentido  Aula 11: A etnometodologia de Garfinkel</vt:lpstr>
      <vt:lpstr>Sociologia III   Unidade III: Interpretação e sentido  Aula 11: A etnometodologia de Garfinkel</vt:lpstr>
      <vt:lpstr>Sociologia III   Unidade III: Interpretação e sentido  Aula 11: A etnometodologia de Garfinkel</vt:lpstr>
      <vt:lpstr>Sociologia III   Unidade III: Interpretação e sentido  Aula 11: A etnometodologia de Garfinkel</vt:lpstr>
      <vt:lpstr>Sociologia III   Unidade III: Interpretação e sentido  Aula 11: A etnometodologia de Garfinkel</vt:lpstr>
      <vt:lpstr>Sociologia III   Unidade III: Interpretação e sentido  Aula 11: A etnometodologia de Garfinkel</vt:lpstr>
      <vt:lpstr>Sociologia III   Unidade III: Interpretação e sentido  Aula 11: A etnometodologia de Garfinkel</vt:lpstr>
      <vt:lpstr>Sociologia III   Unidade III: Interpretação e sentido  Aula 11: A etnometodologia de Garfinkel</vt:lpstr>
      <vt:lpstr>Sociologia III   Unidade III: Interpretação e sentido  Aula 11: A etnometodologia de Garfinkel</vt:lpstr>
      <vt:lpstr>Sociologia III   Unidade III: Interpretação e sentido  Aula 11: A etnometodologia de Garfinkel</vt:lpstr>
      <vt:lpstr>Sociologia III   Unidade III: Interpretação e sentido  Aula 11: A etnometodologia de Garfinkel</vt:lpstr>
      <vt:lpstr>Sociologia III   Unidade III: Interpretação e sentido  Aula 11: A etnometodologia de Garfinkel</vt:lpstr>
      <vt:lpstr>Sociologia III   Unidade III: Interpretação e sentido  Aula 11: A etnometodologia de Garfinkel</vt:lpstr>
      <vt:lpstr>Sociologia III   Unidade III: Interpretação e sentido  Aula 11: A etnometodologia de Garfinkel</vt:lpstr>
      <vt:lpstr>Sociologia III   Unidade III: Interpretação e sentido  Aula 11: A etnometodologia de Garfinkel</vt:lpstr>
      <vt:lpstr>Sociologia III   Unidade III: Interpretação e sentido  Aula 11: A etnometodologia de Garfinkel</vt:lpstr>
      <vt:lpstr>Sociologia III   Unidade III: Interpretação e sentido  Aula 11: A etnometodologia de Garfinkel</vt:lpstr>
      <vt:lpstr>Sociologia III   Unidade III: Interpretação e sentido  Aula 11: A etnometodologia de Garfinkel</vt:lpstr>
      <vt:lpstr>Sociologia III   Unidade III: Interpretação e sentido  Aula 11: A etnometodologia de Garfinkel</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Sociologia III Docentes responsáveis: Prof. Dr. Alexandre Braga Massella         Profª Drª Bianca Freire-Medeiros</dc:title>
  <dc:creator>bruna gisi</dc:creator>
  <cp:lastModifiedBy>Bruna Gisi Martins de Almeida</cp:lastModifiedBy>
  <cp:revision>57</cp:revision>
  <dcterms:created xsi:type="dcterms:W3CDTF">2018-05-14T23:55:22Z</dcterms:created>
  <dcterms:modified xsi:type="dcterms:W3CDTF">2018-06-06T19:49:53Z</dcterms:modified>
</cp:coreProperties>
</file>