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75" r:id="rId5"/>
    <p:sldId id="277" r:id="rId6"/>
    <p:sldId id="278" r:id="rId7"/>
    <p:sldId id="279" r:id="rId8"/>
    <p:sldId id="285" r:id="rId9"/>
    <p:sldId id="281" r:id="rId10"/>
    <p:sldId id="282" r:id="rId11"/>
    <p:sldId id="283" r:id="rId12"/>
    <p:sldId id="284" r:id="rId13"/>
    <p:sldId id="271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30F51E-A23F-4D65-820B-45EFF63C7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578C30-CCA4-4FBB-8952-25C78A109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ECEF09-1AAB-4C61-995F-521292AE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85D027-3D1F-4039-91C7-533EB73B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1D346C-489F-4AE4-A172-7AA018C4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69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D4D3B-DAFA-4C1F-B54C-8F689133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CD200C-4F49-4301-9E0F-A138D299C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A0ECB0-A8A2-4F81-BE3C-EAAD7274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16AE76-1131-416B-BA57-B66EF7C3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CFCE9E-4C02-4049-AFB8-C34AEBBE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43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35D776-7841-4E05-9961-B69FFECE8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2B652B7-D493-40B6-8CD5-99038B090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F4AE12-D3EF-4B47-ADD1-7595BBA4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4F2EC6-D4CF-42AF-A44B-CED3FE9A0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D3D8C0-3F97-486A-86C2-EEC89FE83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21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5877C-2DBF-49B7-9805-5B109858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8BEA4A-C9CD-4D03-B890-9780204FD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00C6CB-EA12-4519-A46D-E806D92D4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8A36C1-6954-4D6A-9F80-D17EE57B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51C6EC-8079-495A-8E02-F5BE76E3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933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AC8C9-1FC8-4B29-A347-DAC134C2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D9F1B5-A903-4BD3-B0C6-05AF32724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8AFE1D-6243-4C80-8B3A-4DF60AA0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7493B0-0768-4DB1-979E-B7CBD46E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7EC9EC-38CE-4079-98C8-A7D1487F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30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8882C-9936-4ECA-BF79-0339417C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D91AB-E941-4199-8F3B-75EF227D8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441566-B432-4163-9CE8-75ECE102D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317946-0CE2-4AD6-8F44-A622AFBD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D062AB-A064-42A3-BAE0-AE35EAA2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C8C16-FE13-4118-939F-26EDA37B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5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E367A-7D82-4900-B18C-9E683975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07CCDC-D929-4871-9290-EC2A693D3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2D3F814-F2EA-4D05-AA1F-061FF233A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5B25C7-6714-4034-844D-9A7A02C52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77F267-1CE5-4EA3-BBA0-8BC043FA4B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622F5CB-E36D-44D7-BD0A-7C31F2E0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C6A3CA8-F0E3-48DC-883C-FAF3E0E6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A018934-0950-4244-9176-9D7CB474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97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F3F2BD-61DA-48E9-8FA2-5638B9BF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C7FE07-DA42-4F2C-9291-29E40B9C0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CA0530-B18F-4CCC-9388-3C27D0DA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9EC54D-5723-446B-92A8-0A1AC893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92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A9800A-63E6-45A2-B7FC-12E68369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93068-74E2-45A4-B84E-37E79AD21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940BE07-2A12-4459-ACAA-0CB471B3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5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FFD99-9C30-44CB-86BC-7942FA2D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57CC0-37DD-497E-9325-6795DC9AA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EE70D-D058-47CC-8B30-A4E2ECC7D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52598B-7B25-4E9E-961D-6E7E80CE4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523ED6-4F94-48CA-AFCA-03A498AF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49AC45-60DE-40A8-8FFC-5EC2CA19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74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78477-16BF-4721-B58F-E203B13A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F661AB-6BDF-43C7-BA2E-7502A26180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0293CA1-B8B2-4A8D-A8E5-A3FF70922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6A4BA6-886A-4113-B4E1-20D4B3A4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83A5BC-7F18-4AC8-8A52-A0A336EA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EAF656-60DC-4A5D-A9B9-BB92A28F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44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E09B04-BFD2-488C-AD31-D6226F31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46BC0F-735E-4F11-B0C2-6A4FA785C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FD0A58-DFB2-423F-BBAB-95B18C016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714D-4E89-4BCF-BD2A-E6EA47701B94}" type="datetimeFigureOut">
              <a:rPr lang="pt-BR" smtClean="0"/>
              <a:t>01/04/2020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12482A-35E1-40EB-88C3-AC66F22C5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14E845-41FF-4E07-ABD6-2AA347F6D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AB74-E2DE-45DF-BAAA-B5D64953B1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81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23829-85A0-4E3D-9B88-017FCE1B4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Organizações e Regimes internacionais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38F117-B36D-45E8-BBAC-21F127CC43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Um déficit democrático?</a:t>
            </a:r>
          </a:p>
        </p:txBody>
      </p:sp>
    </p:spTree>
    <p:extLst>
      <p:ext uri="{BB962C8B-B14F-4D97-AF65-F5344CB8AC3E}">
        <p14:creationId xmlns:p14="http://schemas.microsoft.com/office/powerpoint/2010/main" val="2942246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das sociedade civil (IV)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pt-BR" dirty="0"/>
              <a:t>c) Movimentos de resistência</a:t>
            </a:r>
          </a:p>
          <a:p>
            <a:pPr>
              <a:defRPr/>
            </a:pPr>
            <a:r>
              <a:rPr lang="pt-BR" dirty="0"/>
              <a:t>Fórum para protestos, particularmente contra o impacto negativo da globalização </a:t>
            </a:r>
          </a:p>
          <a:p>
            <a:pPr>
              <a:defRPr/>
            </a:pPr>
            <a:r>
              <a:rPr lang="pt-BR" dirty="0"/>
              <a:t>MAS, são movimentos diferentes e fragmentados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Os movimentos atuais: contra governos, contra os partidos estabelecidos, contra regimes totalitários, contra bancos, contra ‘o sistema’, contra o ‘capitalismo’. </a:t>
            </a:r>
          </a:p>
          <a:p>
            <a:pPr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7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Criticas 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Problemas práticos: </a:t>
            </a:r>
            <a:r>
              <a:rPr lang="pt-BR" altLang="pt-BR" i="1" dirty="0"/>
              <a:t>Como </a:t>
            </a:r>
            <a:r>
              <a:rPr lang="pt-BR" altLang="pt-BR" dirty="0"/>
              <a:t>integrar a sociedade civil e quem?</a:t>
            </a:r>
          </a:p>
          <a:p>
            <a:pPr eaLnBrk="1" hangingPunct="1"/>
            <a:r>
              <a:rPr lang="pt-BR" altLang="pt-BR" dirty="0"/>
              <a:t>Como avaliar a legitimidade desses grupos? </a:t>
            </a:r>
          </a:p>
          <a:p>
            <a:pPr eaLnBrk="1" hangingPunct="1"/>
            <a:r>
              <a:rPr lang="pt-BR" altLang="pt-BR" dirty="0"/>
              <a:t>Quem faz parte desses grupos?</a:t>
            </a:r>
          </a:p>
          <a:p>
            <a:pPr eaLnBrk="1" hangingPunct="1"/>
            <a:r>
              <a:rPr lang="pt-BR" altLang="pt-BR" dirty="0"/>
              <a:t>Quem faz parte da ‘sociedade civil’? O termo é uma inovação do mundo desenvolvido </a:t>
            </a:r>
          </a:p>
          <a:p>
            <a:pPr eaLnBrk="1" hangingPunct="1"/>
            <a:r>
              <a:rPr lang="pt-BR" altLang="pt-BR" dirty="0"/>
              <a:t>Democracia interna? </a:t>
            </a:r>
          </a:p>
          <a:p>
            <a:pPr marL="0" indent="0" eaLnBrk="1" hangingPunct="1">
              <a:buNone/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1909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7C96B-9B35-4DC7-8A4C-837790B0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Pontos de reflexão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FBFED1-923E-4A29-A754-A2980663D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democracia e representação dentro de uma organização internacional?</a:t>
            </a:r>
          </a:p>
          <a:p>
            <a:r>
              <a:rPr lang="pt-BR" dirty="0"/>
              <a:t>Uma organização internacional tem que ser democrática?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Quais são os objetivos de uma organização internacional? </a:t>
            </a:r>
          </a:p>
          <a:p>
            <a:r>
              <a:rPr lang="pt-BR" dirty="0"/>
              <a:t>O que democracia significa/significaria para o funcionamento de uma </a:t>
            </a:r>
            <a:r>
              <a:rPr lang="pt-BR"/>
              <a:t>organização internacional? </a:t>
            </a:r>
          </a:p>
        </p:txBody>
      </p:sp>
    </p:spTree>
    <p:extLst>
      <p:ext uri="{BB962C8B-B14F-4D97-AF65-F5344CB8AC3E}">
        <p14:creationId xmlns:p14="http://schemas.microsoft.com/office/powerpoint/2010/main" val="157227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3C520-3FAB-4439-AA6A-5943BF6E9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caso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776FBB-2B72-4F1B-A4A5-4356E2DE2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nível global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As </a:t>
            </a:r>
            <a:r>
              <a:rPr lang="pt-BR"/>
              <a:t>Nações Unidas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OTAN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OMC</a:t>
            </a:r>
          </a:p>
          <a:p>
            <a:r>
              <a:rPr lang="pt-BR" dirty="0"/>
              <a:t>No nível regional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União Europeia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Mercosul </a:t>
            </a:r>
          </a:p>
        </p:txBody>
      </p:sp>
    </p:spTree>
    <p:extLst>
      <p:ext uri="{BB962C8B-B14F-4D97-AF65-F5344CB8AC3E}">
        <p14:creationId xmlns:p14="http://schemas.microsoft.com/office/powerpoint/2010/main" val="161449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b="1" dirty="0">
                <a:latin typeface="Arial" panose="020B0604020202020204" pitchFamily="34" charset="0"/>
              </a:rPr>
              <a:t>A questão do déficit democrático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altLang="pt-BR" sz="32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Na opinião de Andrew </a:t>
            </a:r>
            <a:r>
              <a:rPr lang="pt-BR" altLang="pt-BR" sz="32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+mj-cs"/>
              </a:rPr>
              <a:t>Moravcsik</a:t>
            </a:r>
            <a:endParaRPr lang="en-US" altLang="pt-BR" sz="36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pt-BR" sz="3600" dirty="0"/>
              <a:t>IS GLOBAL GOVERNANCE – THE STRUCTURE OF INTERNATIONAL institutions – democratically legitimate, or does it suffer from a ‘democratic deficit’? This is emerging as one of the central questions – perhaps </a:t>
            </a:r>
            <a:r>
              <a:rPr lang="en-US" altLang="pt-BR" sz="3600" i="1" dirty="0"/>
              <a:t>the </a:t>
            </a:r>
            <a:r>
              <a:rPr lang="en-US" altLang="pt-BR" sz="3600" dirty="0"/>
              <a:t>central question – in contemporary world politics.</a:t>
            </a:r>
          </a:p>
          <a:p>
            <a:r>
              <a:rPr lang="pt-BR" altLang="pt-BR" sz="3600" dirty="0"/>
              <a:t>Ao se questionar se as Organizações Internacionais podem ser democráticas, Robert Dahl enfatiza que muitos observadores concordam que permanece déficit democrático na União Europeia, apesar de estruturas nominalmente democráticas, como eleições populares e um parlamento, estarem ‘pro forma’ em seu devido lugar.</a:t>
            </a:r>
          </a:p>
          <a:p>
            <a:endParaRPr lang="en-US" altLang="pt-BR" sz="3600" dirty="0"/>
          </a:p>
          <a:p>
            <a:pPr marL="0" indent="0" eaLnBrk="1" hangingPunct="1">
              <a:buNone/>
            </a:pPr>
            <a:endParaRPr lang="pt-BR" altLang="pt-BR" sz="3600" dirty="0"/>
          </a:p>
          <a:p>
            <a:pPr eaLnBrk="1" hangingPunct="1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31798525"/>
      </p:ext>
    </p:extLst>
  </p:cSld>
  <p:clrMapOvr>
    <a:masterClrMapping/>
  </p:clrMapOvr>
  <p:transition advTm="5990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600"/>
              <a:t>Como definir déficit democrático ?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pt-BR" altLang="pt-BR" sz="3600" dirty="0"/>
              <a:t>No atual contexto de regionalização e de globalização, decisões que irão afetar diretamente o cotidiano das pessoas são tomadas, cada vez mais, em foros internacionais, como, por exemplo, no âmbito da Organização Internacional do Comércio (OMC).</a:t>
            </a:r>
          </a:p>
          <a:p>
            <a:pPr eaLnBrk="1" hangingPunct="1"/>
            <a:r>
              <a:rPr lang="pt-BR" altLang="pt-BR" sz="3600" dirty="0"/>
              <a:t>Significa que: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3600" dirty="0"/>
              <a:t>O cidadão comum encontra-se distante das negociações e dos processos decisórios conduzidos por agentes diplomáticos do Poder Executivo, que raramente contam com a participação efetiva dos representantes eleitos pela população</a:t>
            </a:r>
          </a:p>
          <a:p>
            <a:pPr>
              <a:buFont typeface="Arial" charset="0"/>
              <a:buChar char="•"/>
              <a:defRPr/>
            </a:pPr>
            <a:r>
              <a:rPr lang="pt-BR" sz="3600" dirty="0"/>
              <a:t>Essa ausência de representação nessas instâncias decisórias leva ao que se convencionou chamar de “déficit democrático nas relações internacionais”.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3600" dirty="0"/>
              <a:t>Todavia, este problema existe, potencialmente, também no nível nacional ou regional/local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3600" dirty="0"/>
              <a:t>Representação vs. Eficiência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3600" dirty="0"/>
          </a:p>
          <a:p>
            <a:pPr>
              <a:buFont typeface="Wingdings" panose="05000000000000000000" pitchFamily="2" charset="2"/>
              <a:buChar char="Ø"/>
            </a:pPr>
            <a:endParaRPr lang="pt-BR" sz="3600" dirty="0"/>
          </a:p>
          <a:p>
            <a:pPr marL="0" indent="0">
              <a:buNone/>
            </a:pPr>
            <a:endParaRPr lang="pt-BR" sz="3600" dirty="0"/>
          </a:p>
          <a:p>
            <a:pPr eaLnBrk="1" hangingPunct="1"/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689308838"/>
      </p:ext>
    </p:extLst>
  </p:cSld>
  <p:clrMapOvr>
    <a:masterClrMapping/>
  </p:clrMapOvr>
  <p:transition advTm="59826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MAS, existe realmente um déficit democrático?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pt-BR" dirty="0"/>
              <a:t>Podemos aplicar os mesmos critérios às organizações internacionais e aos seus estados membros?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/>
              <a:t>Os estados membros não representam os interesses da sua população dentro do contexto das organizações internacionais?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Problemas de definição: o que é ‘democrático’?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dirty="0"/>
              <a:t>Que tipo de democracia?</a:t>
            </a:r>
          </a:p>
          <a:p>
            <a:pPr>
              <a:defRPr/>
            </a:pPr>
            <a:r>
              <a:rPr lang="pt-BR" dirty="0"/>
              <a:t>O crescente papel da </a:t>
            </a:r>
            <a:r>
              <a:rPr lang="pt-BR" b="1" dirty="0"/>
              <a:t>sociedade civil </a:t>
            </a:r>
            <a:r>
              <a:rPr lang="pt-BR" dirty="0"/>
              <a:t>nas organizações internacionais </a:t>
            </a: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89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Definição do termo (I)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John Locke: uma associação entre homens para proteger a propriedade privada e a própria liberdade</a:t>
            </a:r>
          </a:p>
          <a:p>
            <a:pPr eaLnBrk="1" hangingPunct="1"/>
            <a:r>
              <a:rPr lang="pt-BR" altLang="pt-BR"/>
              <a:t>Marx: A sociedade civil é igual às atividades da classe capitalista </a:t>
            </a:r>
          </a:p>
          <a:p>
            <a:pPr eaLnBrk="1" hangingPunct="1"/>
            <a:r>
              <a:rPr lang="pt-BR" altLang="pt-BR"/>
              <a:t>o espaço para interação privada e social da população  para proteger a liberdade civil.</a:t>
            </a:r>
          </a:p>
        </p:txBody>
      </p:sp>
    </p:spTree>
    <p:extLst>
      <p:ext uri="{BB962C8B-B14F-4D97-AF65-F5344CB8AC3E}">
        <p14:creationId xmlns:p14="http://schemas.microsoft.com/office/powerpoint/2010/main" val="130104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Definição do termo (II)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 Sociedade civil consiste das áreas da vida social – o mundo doméstico, a esfera econômica, atividades culturais, e interações políticas – que são organizadas por acordos privados ou voluntários fora do controle direto do estado (David </a:t>
            </a:r>
            <a:r>
              <a:rPr lang="pt-BR" altLang="pt-BR" dirty="0" err="1"/>
              <a:t>Held</a:t>
            </a:r>
            <a:r>
              <a:rPr lang="pt-BR" altLang="pt-BR" dirty="0"/>
              <a:t>, 1993)</a:t>
            </a:r>
          </a:p>
        </p:txBody>
      </p:sp>
    </p:spTree>
    <p:extLst>
      <p:ext uri="{BB962C8B-B14F-4D97-AF65-F5344CB8AC3E}">
        <p14:creationId xmlns:p14="http://schemas.microsoft.com/office/powerpoint/2010/main" val="414312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 sociedade civil (I)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pt-BR" dirty="0"/>
              <a:t>Parceiro na governança global</a:t>
            </a:r>
          </a:p>
          <a:p>
            <a:pPr marL="514350" indent="-514350">
              <a:buFont typeface="Wingdings"/>
              <a:buChar char="Ø"/>
              <a:defRPr/>
            </a:pPr>
            <a:r>
              <a:rPr lang="pt-BR" dirty="0"/>
              <a:t>Governança global: a interação entre atores transnacionais para resolver problemas que afetam mais de um estado ou uma região e onde não existe um poder definitivo para assegurar observância. </a:t>
            </a:r>
          </a:p>
          <a:p>
            <a:pPr>
              <a:defRPr/>
            </a:pPr>
            <a:r>
              <a:rPr lang="pt-BR" dirty="0"/>
              <a:t>Conhecimento detalhado de uma área política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Por exemplo, as Nações Unidas facilitam a participação das organizações não-governamentais no ECOSOC (Artigo 71)</a:t>
            </a:r>
          </a:p>
          <a:p>
            <a:pPr>
              <a:defRPr/>
            </a:pPr>
            <a:r>
              <a:rPr lang="pt-BR" dirty="0"/>
              <a:t>Mais acesso às áreas e comunidades onde políticas sociais/ambientais/econômicas estão sendo aplicadas </a:t>
            </a:r>
          </a:p>
        </p:txBody>
      </p:sp>
    </p:spTree>
    <p:extLst>
      <p:ext uri="{BB962C8B-B14F-4D97-AF65-F5344CB8AC3E}">
        <p14:creationId xmlns:p14="http://schemas.microsoft.com/office/powerpoint/2010/main" val="61049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 sociedade civil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dirty="0"/>
              <a:t>Criação de normas e, assim, influência sobre a agenda política global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Uma função normativa: por exemplo, ‘desenvolvimento sustentável’ 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Um papel político: promover assuntos importantes; influenciar decisões etc. </a:t>
            </a:r>
          </a:p>
          <a:p>
            <a:pPr>
              <a:defRPr/>
            </a:pPr>
            <a:r>
              <a:rPr lang="pt-BR" dirty="0"/>
              <a:t>Fiscalização das normas e regras criadas para governar regimes internacionais: </a:t>
            </a:r>
            <a:r>
              <a:rPr lang="pt-BR" i="1" dirty="0"/>
              <a:t>Greenpeace, </a:t>
            </a:r>
            <a:r>
              <a:rPr lang="pt-BR" i="1" dirty="0" err="1"/>
              <a:t>Amnesty</a:t>
            </a:r>
            <a:r>
              <a:rPr lang="pt-BR" i="1" dirty="0"/>
              <a:t> </a:t>
            </a:r>
            <a:r>
              <a:rPr lang="pt-BR" i="1" dirty="0" err="1"/>
              <a:t>International</a:t>
            </a:r>
            <a:r>
              <a:rPr lang="pt-BR" i="1" dirty="0"/>
              <a:t> </a:t>
            </a:r>
          </a:p>
          <a:p>
            <a:pPr>
              <a:defRPr/>
            </a:pPr>
            <a:r>
              <a:rPr lang="pt-BR" dirty="0"/>
              <a:t>Aplicar políticas: por exemplo, ações humanitárias </a:t>
            </a:r>
          </a:p>
          <a:p>
            <a:pPr>
              <a:buFont typeface="Wingdings"/>
              <a:buChar char="Ø"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7205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O papel da sociedade civil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pt-BR" dirty="0"/>
              <a:t>b) Legitimar a governança global</a:t>
            </a:r>
          </a:p>
          <a:p>
            <a:pPr>
              <a:defRPr/>
            </a:pPr>
            <a:r>
              <a:rPr lang="pt-BR" dirty="0"/>
              <a:t>ONGs como maneira de fechar o ‘déficit democrático’ que existe, por exemplo no comércio internacional. 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Esses grupos representam </a:t>
            </a:r>
            <a:r>
              <a:rPr lang="pt-BR" i="1" dirty="0"/>
              <a:t>interesses </a:t>
            </a:r>
            <a:r>
              <a:rPr lang="pt-BR" dirty="0"/>
              <a:t>de pessoas comuns e permitem uma melhor representação delas. 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Um fórum para a troca de idéias</a:t>
            </a:r>
          </a:p>
          <a:p>
            <a:pPr>
              <a:buFont typeface="Wingdings"/>
              <a:buChar char="Ø"/>
              <a:defRPr/>
            </a:pPr>
            <a:r>
              <a:rPr lang="pt-BR" dirty="0"/>
              <a:t>Mobilização da opinião pública</a:t>
            </a:r>
          </a:p>
          <a:p>
            <a:pPr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164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776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Tema do Office</vt:lpstr>
      <vt:lpstr>Organizações e Regimes internacionais</vt:lpstr>
      <vt:lpstr>A questão do déficit democrático</vt:lpstr>
      <vt:lpstr>Como definir déficit democrático ?</vt:lpstr>
      <vt:lpstr>MAS, existe realmente um déficit democrático?</vt:lpstr>
      <vt:lpstr>Definição do termo (I)</vt:lpstr>
      <vt:lpstr>Definição do termo (II)</vt:lpstr>
      <vt:lpstr>O papel da sociedade civil (I)</vt:lpstr>
      <vt:lpstr>O papel da sociedade civil (II)</vt:lpstr>
      <vt:lpstr>O papel da sociedade civil (II)</vt:lpstr>
      <vt:lpstr>O papel das sociedade civil (IV)</vt:lpstr>
      <vt:lpstr>Criticas </vt:lpstr>
      <vt:lpstr>Pontos de reflexão </vt:lpstr>
      <vt:lpstr>Estudos de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Organizações e Regimes internacionais</dc:title>
  <dc:creator>Kai Lehmann</dc:creator>
  <cp:lastModifiedBy>Kai Lehmann</cp:lastModifiedBy>
  <cp:revision>14</cp:revision>
  <dcterms:created xsi:type="dcterms:W3CDTF">2020-03-27T14:06:07Z</dcterms:created>
  <dcterms:modified xsi:type="dcterms:W3CDTF">2020-04-01T12:11:04Z</dcterms:modified>
</cp:coreProperties>
</file>