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1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  <p:sldId id="275" r:id="rId13"/>
    <p:sldId id="276" r:id="rId14"/>
    <p:sldId id="277" r:id="rId15"/>
    <p:sldId id="278" r:id="rId16"/>
    <p:sldId id="280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1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5/22/18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Introdução à Ciência Política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/>
              <a:t>Interpreting Recorded Human History</a:t>
            </a:r>
            <a:br>
              <a:rPr lang="pt-BR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sz="2800" dirty="0"/>
          </a:p>
          <a:p>
            <a:r>
              <a:rPr lang="pt-BR" sz="2800" dirty="0"/>
              <a:t>Organizações v. Instituições</a:t>
            </a:r>
          </a:p>
          <a:p>
            <a:pPr lvl="1"/>
            <a:r>
              <a:rPr lang="pt-BR" sz="2400" dirty="0"/>
              <a:t>“Instituições são os padrões de interação que orientam e constrangem os relacionamentos entre os indivíduos. (...) as regras incluem leis escritas, convenções sociais formais, normas informais de comportamento, e crenças comuns sobre o mundo.”</a:t>
            </a:r>
          </a:p>
          <a:p>
            <a:pPr lvl="1"/>
            <a:r>
              <a:rPr lang="pt-BR" sz="2400" dirty="0"/>
              <a:t>“Organizações são concretas; elas são constituídas por grupos específicos de indivíduos que buscam uma combinação de objetivos comuns e individuais, através de ações parcialmente coordenadas.”</a:t>
            </a:r>
          </a:p>
          <a:p>
            <a:r>
              <a:rPr lang="pt-BR" sz="2800" dirty="0"/>
              <a:t>Definição de “rents,” p. 18</a:t>
            </a:r>
          </a:p>
        </p:txBody>
      </p:sp>
    </p:spTree>
    <p:extLst>
      <p:ext uri="{BB962C8B-B14F-4D97-AF65-F5344CB8AC3E}">
        <p14:creationId xmlns:p14="http://schemas.microsoft.com/office/powerpoint/2010/main" val="199793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br>
              <a:rPr lang="pt-BR" sz="4000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A lógica do “estado natural”</a:t>
            </a:r>
          </a:p>
          <a:p>
            <a:pPr marL="914400" lvl="1" indent="-457200">
              <a:buSzPct val="25000"/>
              <a:buFont typeface="+mj-ea"/>
              <a:buAutoNum type="circleNumDbPlain"/>
            </a:pPr>
            <a:r>
              <a:rPr lang="pt-BR" sz="2400" dirty="0"/>
              <a:t>A ameaça da violência desempenha um papel central na manutenção da ordem social</a:t>
            </a:r>
          </a:p>
          <a:p>
            <a:pPr marL="914400" lvl="1" indent="-457200">
              <a:buSzPct val="25000"/>
              <a:buFont typeface="+mj-ea"/>
              <a:buAutoNum type="circleNumDbPlain"/>
            </a:pPr>
            <a:r>
              <a:rPr lang="pt-BR" sz="2400" dirty="0"/>
              <a:t>O sistema político não é exógeno ao sistema econômico</a:t>
            </a:r>
          </a:p>
          <a:p>
            <a:pPr marL="1314450" lvl="2" indent="-457200">
              <a:buSzPct val="25000"/>
              <a:buFont typeface="Wingdings" charset="2"/>
              <a:buChar char="Ø"/>
            </a:pPr>
            <a:r>
              <a:rPr lang="pt-BR" sz="2000" dirty="0"/>
              <a:t>Porque o sistema político é um ator central na economia</a:t>
            </a:r>
          </a:p>
          <a:p>
            <a:pPr marL="914400" lvl="1" indent="-457200">
              <a:buSzPct val="25000"/>
              <a:buFont typeface="+mj-ea"/>
              <a:buAutoNum type="circleNumDbPlain"/>
            </a:pPr>
            <a:r>
              <a:rPr lang="pt-BR" sz="2400" dirty="0"/>
              <a:t>O sistema econômico não é exógeno ao sistema político</a:t>
            </a:r>
          </a:p>
          <a:p>
            <a:pPr marL="1314450" lvl="2" indent="-457200">
              <a:buSzPct val="25000"/>
              <a:buFont typeface="Wingdings" charset="2"/>
              <a:buChar char="Ø"/>
            </a:pPr>
            <a:r>
              <a:rPr lang="pt-BR" sz="2000" dirty="0"/>
              <a:t>Porque a existência de “rents” econômicas estrutura as relações políticas</a:t>
            </a:r>
          </a:p>
        </p:txBody>
      </p:sp>
    </p:spTree>
    <p:extLst>
      <p:ext uri="{BB962C8B-B14F-4D97-AF65-F5344CB8AC3E}">
        <p14:creationId xmlns:p14="http://schemas.microsoft.com/office/powerpoint/2010/main" val="33410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i="1" dirty="0"/>
              <a:t>A Teoria do Duplo Balanço</a:t>
            </a:r>
            <a:endParaRPr lang="pt-B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2800" dirty="0"/>
              <a:t>Um sistema político de acesso limitado não suportaria um sistema econômico de acesso aberto</a:t>
            </a:r>
          </a:p>
          <a:p>
            <a:pPr lvl="1"/>
            <a:r>
              <a:rPr lang="pt-BR" sz="2400" dirty="0"/>
              <a:t>O controle político sobre a “entrada” compromete a competição econômica</a:t>
            </a:r>
          </a:p>
          <a:p>
            <a:r>
              <a:rPr lang="pt-BR" sz="2800" dirty="0"/>
              <a:t>Um sistema econômico de acesso limitado não suportaria um sistema político de acesso aberto</a:t>
            </a:r>
          </a:p>
          <a:p>
            <a:pPr lvl="1"/>
            <a:r>
              <a:rPr lang="pt-BR" sz="2400" dirty="0"/>
              <a:t>A concentração de “rents” possibilita aos grupos da elite comprometerem a competição política</a:t>
            </a:r>
          </a:p>
        </p:txBody>
      </p:sp>
    </p:spTree>
    <p:extLst>
      <p:ext uri="{BB962C8B-B14F-4D97-AF65-F5344CB8AC3E}">
        <p14:creationId xmlns:p14="http://schemas.microsoft.com/office/powerpoint/2010/main" val="141893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 err="1"/>
              <a:t>Institucionalismo</a:t>
            </a:r>
            <a:r>
              <a:rPr lang="pt-BR" i="1" dirty="0"/>
              <a:t> Econômico e Economia Neoclássica</a:t>
            </a:r>
            <a:br>
              <a:rPr lang="pt-BR" dirty="0"/>
            </a:br>
            <a:endParaRPr lang="pt-B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Pressupostos (problemáticos) na economia neoclássica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A competição prevalece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A entrada é sempre possível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Direitos de propriedade existem e são “enforced”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A violência não é utilizada na alocação de recursos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Existência de uma sociedade ordenada (custos de transação = zero)</a:t>
            </a:r>
          </a:p>
        </p:txBody>
      </p:sp>
    </p:spTree>
    <p:extLst>
      <p:ext uri="{BB962C8B-B14F-4D97-AF65-F5344CB8AC3E}">
        <p14:creationId xmlns:p14="http://schemas.microsoft.com/office/powerpoint/2010/main" val="852642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/>
              <a:t>Efeitos Marginais na Economia </a:t>
            </a:r>
            <a:br>
              <a:rPr lang="pt-BR" i="1" dirty="0"/>
            </a:br>
            <a:r>
              <a:rPr lang="pt-BR" i="1" dirty="0"/>
              <a:t>e na Política</a:t>
            </a:r>
            <a:endParaRPr lang="pt-BR" sz="31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76335"/>
          </a:xfrm>
        </p:spPr>
        <p:txBody>
          <a:bodyPr>
            <a:normAutofit/>
          </a:bodyPr>
          <a:lstStyle/>
          <a:p>
            <a:r>
              <a:rPr lang="pt-BR" sz="3200" dirty="0"/>
              <a:t>Economia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sz="2800" dirty="0"/>
          </a:p>
          <a:p>
            <a:r>
              <a:rPr lang="pt-BR" sz="2800" dirty="0"/>
              <a:t>A competição ocorre na margem</a:t>
            </a:r>
          </a:p>
          <a:p>
            <a:r>
              <a:rPr lang="pt-BR" sz="2800" dirty="0"/>
              <a:t>A eliminação de rivais é marginal, não total</a:t>
            </a:r>
          </a:p>
          <a:p>
            <a:endParaRPr lang="pt-BR" sz="2800" dirty="0"/>
          </a:p>
          <a:p>
            <a:endParaRPr lang="pt-B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876334"/>
          </a:xfrm>
        </p:spPr>
        <p:txBody>
          <a:bodyPr>
            <a:normAutofit/>
          </a:bodyPr>
          <a:lstStyle/>
          <a:p>
            <a:r>
              <a:rPr lang="pt-BR" sz="3200" dirty="0"/>
              <a:t>Política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O processo político seleciona o único vencedor</a:t>
            </a:r>
          </a:p>
          <a:p>
            <a:r>
              <a:rPr lang="pt-BR" sz="2800" dirty="0"/>
              <a:t>A vida política é não-marginal</a:t>
            </a:r>
          </a:p>
          <a:p>
            <a:r>
              <a:rPr lang="pt-BR" sz="2800" dirty="0"/>
              <a:t>Potencialmente, “winner-take-all”</a:t>
            </a:r>
          </a:p>
        </p:txBody>
      </p:sp>
    </p:spTree>
    <p:extLst>
      <p:ext uri="{BB962C8B-B14F-4D97-AF65-F5344CB8AC3E}">
        <p14:creationId xmlns:p14="http://schemas.microsoft.com/office/powerpoint/2010/main" val="153319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/>
              <a:t>Transição de Ordens Limitadas para Ordens Abertas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Desenvolvimento de trocas impessoais entre os membros da elite</a:t>
            </a:r>
          </a:p>
          <a:p>
            <a:pPr lvl="1"/>
            <a:r>
              <a:rPr lang="pt-BR" sz="2400" dirty="0"/>
              <a:t>Trocas repetidas constituem um elemento central do “</a:t>
            </a:r>
            <a:r>
              <a:rPr lang="pt-BR" sz="2400" dirty="0" err="1"/>
              <a:t>enforcement</a:t>
            </a:r>
            <a:r>
              <a:rPr lang="pt-BR" sz="2400" dirty="0"/>
              <a:t>”</a:t>
            </a:r>
          </a:p>
          <a:p>
            <a:r>
              <a:rPr lang="pt-BR" sz="2800" dirty="0"/>
              <a:t>“</a:t>
            </a:r>
            <a:r>
              <a:rPr lang="pt-BR" sz="2800" dirty="0" err="1"/>
              <a:t>Doorstep</a:t>
            </a:r>
            <a:r>
              <a:rPr lang="pt-BR" sz="2800" dirty="0"/>
              <a:t> </a:t>
            </a:r>
            <a:r>
              <a:rPr lang="pt-BR" sz="2800" dirty="0" err="1"/>
              <a:t>conditions</a:t>
            </a:r>
            <a:r>
              <a:rPr lang="pt-BR" sz="2800" dirty="0"/>
              <a:t>”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sz="2000" dirty="0"/>
              <a:t>Estado de direito para as elites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sz="2000" dirty="0"/>
              <a:t>Formas perpétuas de organizações para as elites, ou “</a:t>
            </a:r>
            <a:r>
              <a:rPr lang="pt-BR" sz="2000" dirty="0" err="1"/>
              <a:t>perpetually</a:t>
            </a:r>
            <a:r>
              <a:rPr lang="pt-BR" sz="2000" dirty="0"/>
              <a:t> </a:t>
            </a:r>
            <a:r>
              <a:rPr lang="pt-BR" sz="2000" dirty="0" err="1"/>
              <a:t>lived</a:t>
            </a:r>
            <a:r>
              <a:rPr lang="pt-BR" sz="2000" dirty="0"/>
              <a:t> </a:t>
            </a:r>
            <a:r>
              <a:rPr lang="pt-BR" sz="2000" dirty="0" err="1"/>
              <a:t>organizations</a:t>
            </a:r>
            <a:r>
              <a:rPr lang="pt-BR" sz="2000" dirty="0"/>
              <a:t>”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sz="2000" dirty="0"/>
              <a:t>Controle político dos militares</a:t>
            </a:r>
          </a:p>
        </p:txBody>
      </p:sp>
    </p:spTree>
    <p:extLst>
      <p:ext uri="{BB962C8B-B14F-4D97-AF65-F5344CB8AC3E}">
        <p14:creationId xmlns:p14="http://schemas.microsoft.com/office/powerpoint/2010/main" val="406451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/>
              <a:t>Transição de Ordens Limitadas para </a:t>
            </a:r>
            <a:br>
              <a:rPr lang="pt-BR" sz="3600" dirty="0"/>
            </a:br>
            <a:r>
              <a:rPr lang="pt-BR" sz="3600" dirty="0"/>
              <a:t>Ordens Abertas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2800" dirty="0"/>
              <a:t>Mecanismos de transição: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sz="2400" dirty="0"/>
              <a:t>Mecanismo fiscal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sz="2400" dirty="0"/>
              <a:t>Mecanismo de representação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sz="2400" dirty="0"/>
              <a:t>Mecanismo de competição internacional, militar e econômica</a:t>
            </a:r>
          </a:p>
        </p:txBody>
      </p:sp>
    </p:spTree>
    <p:extLst>
      <p:ext uri="{BB962C8B-B14F-4D97-AF65-F5344CB8AC3E}">
        <p14:creationId xmlns:p14="http://schemas.microsoft.com/office/powerpoint/2010/main" val="1101983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Sociedades economicamente e politicamente competitivas não existem sem que tenhamos acesso aberto a formas organizacionais</a:t>
            </a:r>
          </a:p>
          <a:p>
            <a:r>
              <a:rPr lang="pt-BR" sz="2800" dirty="0"/>
              <a:t>Entender como sociedades mantiveram acesso aberto a formas organizacionais é a chave para a compreensão do desenvolvimento moderno</a:t>
            </a:r>
          </a:p>
        </p:txBody>
      </p:sp>
    </p:spTree>
    <p:extLst>
      <p:ext uri="{BB962C8B-B14F-4D97-AF65-F5344CB8AC3E}">
        <p14:creationId xmlns:p14="http://schemas.microsoft.com/office/powerpoint/2010/main" val="372958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Roteiro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2800" dirty="0"/>
              <a:t>Douglass North, Joseph Wallis, e Barry </a:t>
            </a:r>
            <a:r>
              <a:rPr lang="pt-BR" sz="2800" dirty="0" err="1"/>
              <a:t>Weingast</a:t>
            </a:r>
            <a:r>
              <a:rPr lang="pt-BR" sz="2800" dirty="0"/>
              <a:t> (2006)</a:t>
            </a:r>
          </a:p>
          <a:p>
            <a:pPr marL="742950" lvl="2" indent="-342900">
              <a:buSzPct val="70000"/>
              <a:buFont typeface="Wingdings" charset="2"/>
              <a:buChar char="²"/>
            </a:pPr>
            <a:r>
              <a:rPr lang="pt-BR" i="1" dirty="0"/>
              <a:t>A Conceptual Framework for Interpreting Recorded Human History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AFAE-9CC6-194C-896E-A72963052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7F3256B-5339-2B44-9665-761E6445E6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8654" y="1918952"/>
            <a:ext cx="3696236" cy="40568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386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defTabSz="457200" rtl="0">
              <a:spcBef>
                <a:spcPct val="0"/>
              </a:spcBef>
            </a:pPr>
            <a:r>
              <a:rPr lang="pt-BR" sz="3600" i="1" dirty="0"/>
              <a:t>Interpreting Recorded Human History</a:t>
            </a:r>
            <a:br>
              <a:rPr lang="pt-BR" dirty="0"/>
            </a:br>
            <a:r>
              <a:rPr lang="pt-BR" sz="2800" dirty="0"/>
              <a:t>North, Wallis, e Weingast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Teoria integrada da economia e da política</a:t>
            </a:r>
          </a:p>
          <a:p>
            <a:r>
              <a:rPr lang="pt-BR" dirty="0"/>
              <a:t>Papel principal das ordens sociais de “acesso limitado:”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/>
              <a:t>Controlar a violência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/>
              <a:t>Prover ordem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/>
              <a:t>Fomentar níveis mais altos de produção, através da especialização e da troca</a:t>
            </a:r>
          </a:p>
        </p:txBody>
      </p:sp>
    </p:spTree>
    <p:extLst>
      <p:ext uri="{BB962C8B-B14F-4D97-AF65-F5344CB8AC3E}">
        <p14:creationId xmlns:p14="http://schemas.microsoft.com/office/powerpoint/2010/main" val="54514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br>
              <a:rPr lang="pt-BR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Ordens sociais de acesso limitado v. ordens sociais de acesso aberto</a:t>
            </a:r>
          </a:p>
          <a:p>
            <a:pPr lvl="1"/>
            <a:r>
              <a:rPr lang="pt-BR" dirty="0"/>
              <a:t>As ordens sociais de acesso aberto constituem um fenômeno histórico recente</a:t>
            </a:r>
          </a:p>
          <a:p>
            <a:pPr lvl="1"/>
            <a:r>
              <a:rPr lang="pt-BR" dirty="0"/>
              <a:t>Elas garantem a ordem social através da competição política e econômica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285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br>
              <a:rPr lang="pt-BR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Ordens sociais primitivas v. ordens sociais de acesso limitado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pt-BR" sz="2400" dirty="0"/>
              <a:t>Nível de apoio a organizações complexas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pt-BR" sz="2400" dirty="0"/>
              <a:t>Grau de restrição a organizações complexas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pt-BR" sz="2400" dirty="0"/>
              <a:t>Forma de criação e distribuição de “</a:t>
            </a:r>
            <a:r>
              <a:rPr lang="pt-BR" sz="2400" dirty="0" err="1"/>
              <a:t>rents</a:t>
            </a:r>
            <a:r>
              <a:rPr lang="pt-BR" sz="24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662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br>
              <a:rPr lang="pt-BR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Acesso Limitado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Privilégios</a:t>
            </a:r>
          </a:p>
          <a:p>
            <a:r>
              <a:rPr lang="pt-BR" dirty="0"/>
              <a:t>Diferenças entre as elites e os demais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Grã-Bretanha, Holanda, França, Estados Unidos</a:t>
            </a:r>
          </a:p>
          <a:p>
            <a:pPr marL="0" indent="0">
              <a:buNone/>
            </a:pPr>
            <a:r>
              <a:rPr lang="pt-BR" dirty="0"/>
              <a:t>			     ➡️</a:t>
            </a:r>
          </a:p>
          <a:p>
            <a:pPr marL="0" indent="0">
              <a:buNone/>
            </a:pPr>
            <a:r>
              <a:rPr lang="pt-BR" dirty="0"/>
              <a:t>Coréia do Sul, Taiwan, Irlanda, Espanha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Acesso Livre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Competição sistemática</a:t>
            </a:r>
          </a:p>
          <a:p>
            <a:r>
              <a:rPr lang="pt-BR" dirty="0"/>
              <a:t>Livre acesso e mobilidade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Sec. XVIII (final) e XIX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Sec. XX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br>
              <a:rPr lang="pt-BR" sz="4000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A Teoria do Duplo Balanço</a:t>
            </a:r>
          </a:p>
          <a:p>
            <a:pPr lvl="1"/>
            <a:r>
              <a:rPr lang="pt-BR" dirty="0"/>
              <a:t>Mudanças fundamentais no sistema econômico não podem ocorrer sem alterações fundamentais no sistema político, e vice-versa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br>
              <a:rPr lang="pt-BR" sz="4000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sz="2800" dirty="0"/>
          </a:p>
          <a:p>
            <a:r>
              <a:rPr lang="pt-BR" sz="2800" dirty="0"/>
              <a:t>Ordens sociais primitivas</a:t>
            </a:r>
          </a:p>
          <a:p>
            <a:pPr lvl="1"/>
            <a:r>
              <a:rPr lang="pt-BR" sz="2400" dirty="0"/>
              <a:t>Não comportam organizações complexas</a:t>
            </a:r>
          </a:p>
          <a:p>
            <a:r>
              <a:rPr lang="pt-BR" sz="2800" dirty="0"/>
              <a:t>Ordens sociais de acesso limitado</a:t>
            </a:r>
          </a:p>
          <a:p>
            <a:pPr lvl="1"/>
            <a:r>
              <a:rPr lang="pt-BR" sz="2400" dirty="0"/>
              <a:t>Comportam organizações complexas, mas limitam o seu número</a:t>
            </a:r>
          </a:p>
          <a:p>
            <a:pPr lvl="1"/>
            <a:r>
              <a:rPr lang="pt-BR" sz="2400" dirty="0"/>
              <a:t>Criam e distribuem “rents” quando restringem a possibilidade de criar organizações</a:t>
            </a:r>
          </a:p>
          <a:p>
            <a:r>
              <a:rPr lang="pt-BR" sz="2800" dirty="0"/>
              <a:t>Ordens sociais de acesso livre</a:t>
            </a:r>
          </a:p>
          <a:p>
            <a:pPr lvl="1"/>
            <a:r>
              <a:rPr lang="pt-BR" sz="2400" dirty="0"/>
              <a:t>Apoiam o acesso livre a organizações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11108</TotalTime>
  <Words>666</Words>
  <Application>Microsoft Macintosh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Introdução à Ciência Política</vt:lpstr>
      <vt:lpstr>Roteiro</vt:lpstr>
      <vt:lpstr>PowerPoint Presentation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A Teoria do Duplo Balanço</vt:lpstr>
      <vt:lpstr>Institucionalismo Econômico e Economia Neoclássica </vt:lpstr>
      <vt:lpstr>Efeitos Marginais na Economia  e na Política</vt:lpstr>
      <vt:lpstr>Transição de Ordens Limitadas para Ordens Abertas</vt:lpstr>
      <vt:lpstr>Transição de Ordens Limitadas para  Ordens Abertas</vt:lpstr>
      <vt:lpstr>Conclusão</vt:lpstr>
    </vt:vector>
  </TitlesOfParts>
  <Company>University of Sao Paulo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171</cp:revision>
  <dcterms:created xsi:type="dcterms:W3CDTF">2012-08-17T19:15:05Z</dcterms:created>
  <dcterms:modified xsi:type="dcterms:W3CDTF">2018-05-22T13:45:35Z</dcterms:modified>
</cp:coreProperties>
</file>