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68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8F0D-5D64-4335-942D-64D23212CEB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792-FCC0-4EC8-ACEE-A16C59B92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8F0D-5D64-4335-942D-64D23212CEB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792-FCC0-4EC8-ACEE-A16C59B92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8F0D-5D64-4335-942D-64D23212CEB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792-FCC0-4EC8-ACEE-A16C59B92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8F0D-5D64-4335-942D-64D23212CEB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792-FCC0-4EC8-ACEE-A16C59B92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8F0D-5D64-4335-942D-64D23212CEB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792-FCC0-4EC8-ACEE-A16C59B92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8F0D-5D64-4335-942D-64D23212CEB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792-FCC0-4EC8-ACEE-A16C59B92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8F0D-5D64-4335-942D-64D23212CEB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792-FCC0-4EC8-ACEE-A16C59B92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8F0D-5D64-4335-942D-64D23212CEB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792-FCC0-4EC8-ACEE-A16C59B92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8F0D-5D64-4335-942D-64D23212CEB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792-FCC0-4EC8-ACEE-A16C59B92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8F0D-5D64-4335-942D-64D23212CEB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792-FCC0-4EC8-ACEE-A16C59B92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98F0D-5D64-4335-942D-64D23212CEB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3792-FCC0-4EC8-ACEE-A16C59B92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98F0D-5D64-4335-942D-64D23212CEBB}" type="datetimeFigureOut">
              <a:rPr lang="pt-BR" smtClean="0"/>
              <a:pPr/>
              <a:t>31/05/2011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03792-FCC0-4EC8-ACEE-A16C59B9289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94718"/>
            <a:ext cx="8229600" cy="3226370"/>
          </a:xfrm>
        </p:spPr>
        <p:txBody>
          <a:bodyPr>
            <a:normAutofit/>
          </a:bodyPr>
          <a:lstStyle/>
          <a:p>
            <a:r>
              <a:rPr lang="pt-BR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EXTERNALIDADES</a:t>
            </a:r>
            <a:r>
              <a:rPr lang="pt-BR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(CONTINUAÇÃO 2)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4624"/>
            <a:ext cx="9144000" cy="6813376"/>
          </a:xfrm>
        </p:spPr>
        <p:txBody>
          <a:bodyPr>
            <a:normAutofit fontScale="92500" lnSpcReduction="20000"/>
          </a:bodyPr>
          <a:lstStyle/>
          <a:p>
            <a:r>
              <a:rPr lang="pt-BR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EQUIVALÊNCIA E DISTINÇÃO ENTRE TAXA, SUBSÍDIO E REGULAÇÃO:</a:t>
            </a:r>
          </a:p>
          <a:p>
            <a:pPr algn="ctr"/>
            <a:r>
              <a:rPr lang="pt-BR" sz="2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EFEITOS NUM EXEMPLO SIMPLIFICADO DE FIRMA POLUIDORA </a:t>
            </a:r>
          </a:p>
          <a:p>
            <a:endParaRPr lang="pt-BR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2000" dirty="0"/>
              <a:t>NO INTUITO </a:t>
            </a:r>
            <a:r>
              <a:rPr lang="pt-BR" sz="2000" dirty="0" smtClean="0"/>
              <a:t>EXEMPLIFICAR E </a:t>
            </a:r>
            <a:r>
              <a:rPr lang="pt-BR" sz="2000" dirty="0"/>
              <a:t>DISTINGUIR OS EFEITOS DE TAXA, SUBSÍDIO E REGULAÇÃO, VAMOS DETERMINAR OS EFEITOS </a:t>
            </a:r>
            <a:r>
              <a:rPr lang="pt-BR" sz="2000" dirty="0" smtClean="0"/>
              <a:t>QUE </a:t>
            </a:r>
            <a:r>
              <a:rPr lang="pt-BR" sz="2000" dirty="0"/>
              <a:t>CADA UM DELES  </a:t>
            </a:r>
            <a:r>
              <a:rPr lang="pt-BR" sz="2000" dirty="0" smtClean="0"/>
              <a:t>TEM SOBRE </a:t>
            </a:r>
            <a:r>
              <a:rPr lang="pt-BR" sz="2000" dirty="0"/>
              <a:t>A ATIVIDADE DE DETERMINADA FIRMA QUE CAUSA UMA EXTERNALIDADE NEGATIVA.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A FIRMA MAXIMIZA LUCROS, OBTÉM RECEITA DA VENDA DE SUA PRODUÇÃO E INCORRE EM CUSTOS DE </a:t>
            </a:r>
            <a:r>
              <a:rPr lang="pt-BR" sz="2000" dirty="0" smtClean="0"/>
              <a:t>PRODUÇÃO, MAS TAMBÉM INCORRE EM </a:t>
            </a:r>
            <a:r>
              <a:rPr lang="pt-BR" sz="2000" dirty="0"/>
              <a:t>CUSTOS IMPOSTOS PELO GOVERNO POR CONTA DA </a:t>
            </a:r>
            <a:r>
              <a:rPr lang="pt-BR" sz="2000" dirty="0" smtClean="0"/>
              <a:t>EXTERNALIDADE </a:t>
            </a:r>
            <a:r>
              <a:rPr lang="pt-BR" sz="2000" dirty="0"/>
              <a:t>NEGATIVA QUE ELA GERA, NO INTUITO DE INDUZIR A QUE A FIRMA PRODUZA O ÓTIMO SOCIAL.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NOTE-SE, ENTRETANTO, QUE OS CUSTOS IMPOSTOS PELO GOVERNO (EX.: TRIBUTO PIGOU) À FIRMA PODEM SER OBJETO DE </a:t>
            </a:r>
            <a:r>
              <a:rPr lang="pt-BR" sz="2000" dirty="0" smtClean="0"/>
              <a:t>ALGUM AJUSTE </a:t>
            </a:r>
            <a:r>
              <a:rPr lang="pt-BR" sz="2000" dirty="0"/>
              <a:t>POR PARTE DA </a:t>
            </a:r>
            <a:r>
              <a:rPr lang="pt-BR" sz="2000" dirty="0" smtClean="0"/>
              <a:t>FIRMA. </a:t>
            </a:r>
            <a:r>
              <a:rPr lang="pt-BR" sz="2000" dirty="0"/>
              <a:t>OU SEJA, O IMPOSTO DEVIDO PELA FIRMA DEPENDE DO NÍVEL DE PRODUÇÃO INFORMADO </a:t>
            </a:r>
            <a:r>
              <a:rPr lang="pt-BR" sz="2000" dirty="0" smtClean="0"/>
              <a:t>POR ELA AO </a:t>
            </a:r>
            <a:r>
              <a:rPr lang="pt-BR" sz="2000" dirty="0"/>
              <a:t>GOVERNO (E TAMBÉM DEPENDE, OBVIAMENTE, DA ALÍQUOTA DO IMPOSTO PIGOU). NESTE SENTIDO, SE A PRODUÇÃO INFORMADA FOR MENOR QUE A PRODUÇÃO DE FATO REALIZADA, A FIRMA PAGA MENOS DE IMPOSTO (PIGOU</a:t>
            </a:r>
            <a:r>
              <a:rPr lang="pt-BR" sz="2000" dirty="0" smtClean="0"/>
              <a:t>) DO QUE SE INFORMASSE CORRETAMENTE A PRODUÇÃO. </a:t>
            </a:r>
            <a:r>
              <a:rPr lang="pt-BR" sz="2000" dirty="0"/>
              <a:t>EM SUMA, A FIRMA TEM INCENTIVO A INFORMAR UMA PRODUÇÃO MENOR DO QUE A REALIZADA E, POR ISSO, PODE SER OBJETO DE SANÇÃO </a:t>
            </a:r>
            <a:r>
              <a:rPr lang="pt-BR" sz="2000" dirty="0" smtClean="0"/>
              <a:t>TRIBUTÁRIA, O </a:t>
            </a:r>
            <a:r>
              <a:rPr lang="pt-BR" sz="2000" dirty="0"/>
              <a:t>QUE </a:t>
            </a:r>
            <a:r>
              <a:rPr lang="pt-BR" sz="2000" dirty="0" smtClean="0"/>
              <a:t>ELEVARIA </a:t>
            </a:r>
            <a:r>
              <a:rPr lang="pt-BR" sz="2000" dirty="0"/>
              <a:t>SEUS </a:t>
            </a:r>
            <a:r>
              <a:rPr lang="pt-BR" sz="2000" dirty="0" smtClean="0"/>
              <a:t>CUSTOS, CASO ISSO SEJA DETECTADO PELO GOVERNO. ASSIM SENDO, ASSUMIREMOS</a:t>
            </a:r>
            <a:r>
              <a:rPr lang="pt-BR" sz="2000" dirty="0"/>
              <a:t>, POR SIMPLIFICAÇÃO, QUE </a:t>
            </a:r>
            <a:r>
              <a:rPr lang="pt-BR" sz="2000" dirty="0" smtClean="0"/>
              <a:t>O </a:t>
            </a:r>
            <a:r>
              <a:rPr lang="pt-BR" sz="2000" dirty="0"/>
              <a:t>NÍVEL INFORMADO DEPENDE POSITIVAMENTE (MAS, NÃO INTEGRALMENTE) DO NÍVEL DE PRODUÇÃO E DEPENDE NEGATIVAMENTE DOS CUSTOS DE VERIFICAÇÃO QUE O GOVERNO TEM SOBRE A VERACIDADE DAS INFORMAÇÕES RECEBIDAS DA FIRMA.</a:t>
            </a:r>
          </a:p>
          <a:p>
            <a:r>
              <a:rPr lang="pt-BR" sz="2000" dirty="0" smtClean="0"/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18721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 </a:t>
            </a:r>
            <a:endParaRPr lang="pt-B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568952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660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2000" dirty="0" smtClean="0"/>
              <a:t> </a:t>
            </a:r>
            <a:endParaRPr lang="pt-BR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8496944" cy="496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207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pt-BR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(I): IMPOSIÇÃO DE TRIBUTO PIGOU  DE ALÍQUOTA “t”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pt-BR" sz="2000" dirty="0"/>
          </a:p>
          <a:p>
            <a:r>
              <a:rPr lang="pt-BR" sz="2000" b="1" u="sng" dirty="0"/>
              <a:t>A MAXIMIZAÇÃO DE LUCROS DA FIRMA SERÁ (DECIDE SOBRE NÍVEL “q”)</a:t>
            </a:r>
            <a:r>
              <a:rPr lang="pt-BR" sz="2000" b="1" dirty="0"/>
              <a:t>:</a:t>
            </a:r>
          </a:p>
          <a:p>
            <a:endParaRPr lang="pt-BR" sz="2000" b="1" dirty="0"/>
          </a:p>
          <a:p>
            <a:r>
              <a:rPr lang="pt-BR" sz="2400" b="1" dirty="0"/>
              <a:t>L = [</a:t>
            </a:r>
            <a:r>
              <a:rPr lang="pt-BR" sz="2400" b="1" dirty="0" err="1"/>
              <a:t>p.q</a:t>
            </a:r>
            <a:r>
              <a:rPr lang="pt-BR" sz="2400" b="1" dirty="0"/>
              <a:t>  -  C(q)  -  </a:t>
            </a:r>
            <a:r>
              <a:rPr lang="pt-BR" sz="2400" b="1" dirty="0" err="1"/>
              <a:t>t.q</a:t>
            </a:r>
            <a:r>
              <a:rPr lang="pt-BR" sz="2400" b="1" baseline="-25000" dirty="0" err="1"/>
              <a:t>i</a:t>
            </a:r>
            <a:r>
              <a:rPr lang="pt-BR" sz="2400" b="1" dirty="0" smtClean="0"/>
              <a:t>]</a:t>
            </a:r>
            <a:r>
              <a:rPr lang="pt-BR" sz="2000" dirty="0" smtClean="0"/>
              <a:t>, onde </a:t>
            </a:r>
            <a:r>
              <a:rPr lang="pt-BR" sz="2000" dirty="0" err="1" smtClean="0"/>
              <a:t>p.q</a:t>
            </a:r>
            <a:r>
              <a:rPr lang="pt-BR" sz="2000" dirty="0" smtClean="0"/>
              <a:t> = RECEITA TOTAL;  C(q) = CUSTO TOTAL; </a:t>
            </a:r>
          </a:p>
          <a:p>
            <a:r>
              <a:rPr lang="pt-BR" sz="2000" dirty="0"/>
              <a:t> </a:t>
            </a:r>
            <a:r>
              <a:rPr lang="pt-BR" sz="2000" dirty="0" smtClean="0"/>
              <a:t>                                                   </a:t>
            </a:r>
            <a:r>
              <a:rPr lang="pt-BR" sz="2000" dirty="0" err="1" smtClean="0"/>
              <a:t>t.q</a:t>
            </a:r>
            <a:r>
              <a:rPr lang="pt-BR" sz="2000" baseline="-25000" dirty="0" err="1" smtClean="0"/>
              <a:t>i</a:t>
            </a:r>
            <a:r>
              <a:rPr lang="pt-BR" sz="2000" dirty="0" smtClean="0"/>
              <a:t>  =  CUSTO DA POLUIÇÃO (“INFORMADA</a:t>
            </a:r>
            <a:r>
              <a:rPr lang="pt-BR" sz="2000" dirty="0" smtClean="0"/>
              <a:t>”);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                          p = PREÇO (“DADO PELO MERCADO”)</a:t>
            </a:r>
            <a:endParaRPr lang="pt-BR" sz="2000" dirty="0"/>
          </a:p>
          <a:p>
            <a:endParaRPr lang="pt-BR" sz="2000" dirty="0"/>
          </a:p>
          <a:p>
            <a:r>
              <a:rPr lang="pt-BR" sz="2000" b="1" u="sng" dirty="0"/>
              <a:t>CONDIÇÃO DE 1ª. ORDEM PARA UM MÁXIMO É</a:t>
            </a:r>
            <a:r>
              <a:rPr lang="pt-BR" sz="2000" b="1" dirty="0" smtClean="0"/>
              <a:t>:</a:t>
            </a:r>
          </a:p>
          <a:p>
            <a:r>
              <a:rPr lang="pt-BR" sz="2000" b="1" dirty="0" smtClean="0"/>
              <a:t>(</a:t>
            </a:r>
            <a:r>
              <a:rPr lang="pt-BR" sz="2000" b="1" dirty="0" err="1" smtClean="0"/>
              <a:t>dL</a:t>
            </a:r>
            <a:r>
              <a:rPr lang="pt-BR" sz="2000" b="1" dirty="0" smtClean="0"/>
              <a:t>/</a:t>
            </a:r>
            <a:r>
              <a:rPr lang="pt-BR" sz="2000" b="1" dirty="0" err="1" smtClean="0"/>
              <a:t>dq</a:t>
            </a:r>
            <a:r>
              <a:rPr lang="pt-BR" sz="2000" b="1" dirty="0" smtClean="0"/>
              <a:t>) = [p  –  </a:t>
            </a:r>
            <a:r>
              <a:rPr lang="pt-BR" sz="2000" b="1" dirty="0" err="1" smtClean="0"/>
              <a:t>dC</a:t>
            </a:r>
            <a:r>
              <a:rPr lang="pt-BR" sz="2000" b="1" dirty="0" smtClean="0"/>
              <a:t>(q)/</a:t>
            </a:r>
            <a:r>
              <a:rPr lang="pt-BR" sz="2000" b="1" dirty="0" err="1" smtClean="0"/>
              <a:t>dq</a:t>
            </a:r>
            <a:r>
              <a:rPr lang="pt-BR" sz="2000" b="1" dirty="0" smtClean="0"/>
              <a:t>  - </a:t>
            </a:r>
            <a:r>
              <a:rPr lang="pt-BR" sz="2000" b="1" dirty="0"/>
              <a:t>t.(</a:t>
            </a:r>
            <a:r>
              <a:rPr lang="pt-BR" sz="2000" b="1" dirty="0" err="1"/>
              <a:t>dq</a:t>
            </a:r>
            <a:r>
              <a:rPr lang="pt-BR" sz="2000" b="1" baseline="-25000" dirty="0" err="1"/>
              <a:t>i</a:t>
            </a:r>
            <a:r>
              <a:rPr lang="pt-BR" sz="2000" b="1" dirty="0"/>
              <a:t>/</a:t>
            </a:r>
            <a:r>
              <a:rPr lang="pt-BR" sz="2000" b="1" dirty="0" err="1"/>
              <a:t>dq</a:t>
            </a:r>
            <a:r>
              <a:rPr lang="pt-BR" sz="2000" b="1" dirty="0"/>
              <a:t>)]  =  0</a:t>
            </a:r>
          </a:p>
          <a:p>
            <a:endParaRPr lang="pt-BR" sz="2000" b="1" dirty="0"/>
          </a:p>
          <a:p>
            <a:r>
              <a:rPr lang="pt-BR" sz="2000" dirty="0"/>
              <a:t>(</a:t>
            </a:r>
            <a:r>
              <a:rPr lang="pt-BR" sz="2000" dirty="0" err="1"/>
              <a:t>dL</a:t>
            </a:r>
            <a:r>
              <a:rPr lang="pt-BR" sz="2000" dirty="0"/>
              <a:t>/</a:t>
            </a:r>
            <a:r>
              <a:rPr lang="pt-BR" sz="2000" dirty="0" err="1"/>
              <a:t>dq</a:t>
            </a:r>
            <a:r>
              <a:rPr lang="pt-BR" sz="2000" dirty="0"/>
              <a:t>)  = [p  -  </a:t>
            </a:r>
            <a:r>
              <a:rPr lang="pt-BR" sz="2000" dirty="0" err="1"/>
              <a:t>CMg</a:t>
            </a:r>
            <a:r>
              <a:rPr lang="pt-BR" sz="2000" baseline="30000" dirty="0" err="1"/>
              <a:t>t</a:t>
            </a:r>
            <a:r>
              <a:rPr lang="pt-BR" sz="2000" dirty="0"/>
              <a:t>  -  t.(</a:t>
            </a:r>
            <a:r>
              <a:rPr lang="pt-BR" sz="2000" dirty="0" err="1"/>
              <a:t>dq</a:t>
            </a:r>
            <a:r>
              <a:rPr lang="pt-BR" sz="2000" baseline="-25000" dirty="0" err="1"/>
              <a:t>i</a:t>
            </a:r>
            <a:r>
              <a:rPr lang="pt-BR" sz="2000" dirty="0"/>
              <a:t>/</a:t>
            </a:r>
            <a:r>
              <a:rPr lang="pt-BR" sz="2000" dirty="0" err="1"/>
              <a:t>dq</a:t>
            </a:r>
            <a:r>
              <a:rPr lang="pt-BR" sz="2000" dirty="0"/>
              <a:t>)]  =  0</a:t>
            </a:r>
          </a:p>
          <a:p>
            <a:endParaRPr lang="pt-BR" sz="2000" dirty="0"/>
          </a:p>
          <a:p>
            <a:r>
              <a:rPr lang="pt-BR" sz="2000" dirty="0"/>
              <a:t>(</a:t>
            </a:r>
            <a:r>
              <a:rPr lang="pt-BR" sz="2000" dirty="0" err="1"/>
              <a:t>dL</a:t>
            </a:r>
            <a:r>
              <a:rPr lang="pt-BR" sz="2000" dirty="0"/>
              <a:t>/</a:t>
            </a:r>
            <a:r>
              <a:rPr lang="pt-BR" sz="2000" dirty="0" err="1"/>
              <a:t>dq</a:t>
            </a:r>
            <a:r>
              <a:rPr lang="pt-BR" sz="2000" dirty="0"/>
              <a:t>)  = [p  -  </a:t>
            </a:r>
            <a:r>
              <a:rPr lang="pt-BR" sz="2000" dirty="0" err="1"/>
              <a:t>CMg</a:t>
            </a:r>
            <a:r>
              <a:rPr lang="pt-BR" sz="2000" baseline="30000" dirty="0" err="1"/>
              <a:t>t</a:t>
            </a:r>
            <a:r>
              <a:rPr lang="pt-BR" sz="2000" dirty="0"/>
              <a:t>  -  t.(</a:t>
            </a:r>
            <a:r>
              <a:rPr lang="pt-BR" sz="2000" dirty="0" err="1"/>
              <a:t>l</a:t>
            </a:r>
            <a:r>
              <a:rPr lang="pt-BR" sz="2000" baseline="30000" dirty="0" err="1"/>
              <a:t>t</a:t>
            </a:r>
            <a:r>
              <a:rPr lang="pt-BR" sz="2000" dirty="0"/>
              <a:t>  -  </a:t>
            </a:r>
            <a:r>
              <a:rPr lang="pt-BR" sz="2000" dirty="0" err="1"/>
              <a:t>v</a:t>
            </a:r>
            <a:r>
              <a:rPr lang="pt-BR" sz="2000" baseline="30000" dirty="0" err="1"/>
              <a:t>t</a:t>
            </a:r>
            <a:r>
              <a:rPr lang="pt-BR" sz="2000" dirty="0"/>
              <a:t>)]  =  0</a:t>
            </a:r>
          </a:p>
          <a:p>
            <a:endParaRPr lang="pt-BR" sz="2000" dirty="0"/>
          </a:p>
          <a:p>
            <a:r>
              <a:rPr lang="pt-BR" sz="2000" b="1" u="sng" dirty="0"/>
              <a:t>PORTANTO, SOB TRIBUTO </a:t>
            </a:r>
            <a:r>
              <a:rPr lang="pt-BR" sz="2000" b="1" u="sng" dirty="0" smtClean="0"/>
              <a:t>PIGOU, A PRODUÇÃO ÓTIMA É DEFINIDA POR</a:t>
            </a:r>
            <a:r>
              <a:rPr lang="pt-BR" sz="2000" b="1" dirty="0" smtClean="0"/>
              <a:t>:</a:t>
            </a:r>
            <a:endParaRPr lang="pt-BR" sz="2000" b="1" dirty="0"/>
          </a:p>
          <a:p>
            <a:endParaRPr lang="pt-BR" sz="2000" dirty="0"/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=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pt-BR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t.(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2996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(II): IMPOSIÇÃO DE SUBSÍDIO DE ALÍQUOTA “s”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b="1" u="sng" dirty="0"/>
              <a:t>A MAXIMIZAÇÃO DE LUCROS DA FIRMA SERÁ (DECIDE SOBRE NÍVEL “q”)</a:t>
            </a:r>
            <a:r>
              <a:rPr lang="pt-BR" sz="2000" b="1" dirty="0"/>
              <a:t>:</a:t>
            </a:r>
          </a:p>
          <a:p>
            <a:endParaRPr lang="pt-BR" sz="2000" b="1" dirty="0"/>
          </a:p>
          <a:p>
            <a:r>
              <a:rPr lang="pt-BR" sz="2000" dirty="0"/>
              <a:t>L = [</a:t>
            </a:r>
            <a:r>
              <a:rPr lang="pt-BR" sz="2000" dirty="0" err="1"/>
              <a:t>p.q</a:t>
            </a:r>
            <a:r>
              <a:rPr lang="pt-BR" sz="2000" dirty="0"/>
              <a:t>  -  C(q)  +  s.(</a:t>
            </a:r>
            <a:r>
              <a:rPr lang="pt-BR" sz="2000" dirty="0" err="1"/>
              <a:t>q</a:t>
            </a:r>
            <a:r>
              <a:rPr lang="pt-BR" sz="2000" baseline="30000" dirty="0" err="1"/>
              <a:t>MAX</a:t>
            </a:r>
            <a:r>
              <a:rPr lang="pt-BR" sz="2000" dirty="0"/>
              <a:t>  -  </a:t>
            </a:r>
            <a:r>
              <a:rPr lang="pt-BR" sz="2000" dirty="0" err="1"/>
              <a:t>q</a:t>
            </a:r>
            <a:r>
              <a:rPr lang="pt-BR" sz="2000" baseline="-25000" dirty="0" err="1"/>
              <a:t>i</a:t>
            </a:r>
            <a:r>
              <a:rPr lang="pt-BR" sz="2000" dirty="0"/>
              <a:t>]</a:t>
            </a:r>
          </a:p>
          <a:p>
            <a:endParaRPr lang="pt-BR" sz="2000" dirty="0"/>
          </a:p>
          <a:p>
            <a:r>
              <a:rPr lang="pt-BR" sz="2000" b="1" u="sng" dirty="0"/>
              <a:t>CONDIÇÃO DE 1ª. ORDEM PARA UM MÁXIMO É</a:t>
            </a:r>
            <a:r>
              <a:rPr lang="pt-BR" sz="2000" b="1" dirty="0"/>
              <a:t>:</a:t>
            </a:r>
          </a:p>
          <a:p>
            <a:endParaRPr lang="pt-BR" sz="2000" b="1" dirty="0"/>
          </a:p>
          <a:p>
            <a:r>
              <a:rPr lang="pt-BR" sz="2000" dirty="0"/>
              <a:t>(</a:t>
            </a:r>
            <a:r>
              <a:rPr lang="pt-BR" sz="2000" dirty="0" err="1"/>
              <a:t>dL</a:t>
            </a:r>
            <a:r>
              <a:rPr lang="pt-BR" sz="2000" dirty="0"/>
              <a:t>/</a:t>
            </a:r>
            <a:r>
              <a:rPr lang="pt-BR" sz="2000" dirty="0" err="1"/>
              <a:t>dq</a:t>
            </a:r>
            <a:r>
              <a:rPr lang="pt-BR" sz="2000" dirty="0"/>
              <a:t>)  = [p  -  </a:t>
            </a:r>
            <a:r>
              <a:rPr lang="pt-BR" sz="2000" dirty="0" err="1"/>
              <a:t>CMg</a:t>
            </a:r>
            <a:r>
              <a:rPr lang="pt-BR" sz="2000" baseline="30000" dirty="0" err="1"/>
              <a:t>s</a:t>
            </a:r>
            <a:r>
              <a:rPr lang="pt-BR" sz="2000" dirty="0"/>
              <a:t>  -  s.(</a:t>
            </a:r>
            <a:r>
              <a:rPr lang="pt-BR" sz="2000" dirty="0" err="1"/>
              <a:t>dq</a:t>
            </a:r>
            <a:r>
              <a:rPr lang="pt-BR" sz="2000" baseline="-25000" dirty="0" err="1"/>
              <a:t>i</a:t>
            </a:r>
            <a:r>
              <a:rPr lang="pt-BR" sz="2000" dirty="0"/>
              <a:t>/</a:t>
            </a:r>
            <a:r>
              <a:rPr lang="pt-BR" sz="2000" dirty="0" err="1"/>
              <a:t>dq</a:t>
            </a:r>
            <a:r>
              <a:rPr lang="pt-BR" sz="2000" dirty="0"/>
              <a:t>)]  =  0</a:t>
            </a:r>
          </a:p>
          <a:p>
            <a:endParaRPr lang="pt-BR" sz="2000" dirty="0"/>
          </a:p>
          <a:p>
            <a:r>
              <a:rPr lang="pt-BR" sz="2000" dirty="0"/>
              <a:t>(</a:t>
            </a:r>
            <a:r>
              <a:rPr lang="pt-BR" sz="2000" dirty="0" err="1"/>
              <a:t>dL</a:t>
            </a:r>
            <a:r>
              <a:rPr lang="pt-BR" sz="2000" dirty="0"/>
              <a:t>/</a:t>
            </a:r>
            <a:r>
              <a:rPr lang="pt-BR" sz="2000" dirty="0" err="1"/>
              <a:t>dq</a:t>
            </a:r>
            <a:r>
              <a:rPr lang="pt-BR" sz="2000" dirty="0"/>
              <a:t>)  = [p  -  </a:t>
            </a:r>
            <a:r>
              <a:rPr lang="pt-BR" sz="2000" dirty="0" err="1"/>
              <a:t>CMg</a:t>
            </a:r>
            <a:r>
              <a:rPr lang="pt-BR" sz="2000" baseline="30000" dirty="0" err="1"/>
              <a:t>s</a:t>
            </a:r>
            <a:r>
              <a:rPr lang="pt-BR" sz="2000" dirty="0"/>
              <a:t>  -  s.(</a:t>
            </a:r>
            <a:r>
              <a:rPr lang="pt-BR" sz="2000" dirty="0" err="1"/>
              <a:t>l</a:t>
            </a:r>
            <a:r>
              <a:rPr lang="pt-BR" sz="2000" baseline="30000" dirty="0" err="1"/>
              <a:t>s</a:t>
            </a:r>
            <a:r>
              <a:rPr lang="pt-BR" sz="2000" dirty="0"/>
              <a:t>  -  </a:t>
            </a:r>
            <a:r>
              <a:rPr lang="pt-BR" sz="2000" dirty="0" err="1"/>
              <a:t>v</a:t>
            </a:r>
            <a:r>
              <a:rPr lang="pt-BR" sz="2000" baseline="30000" dirty="0" err="1"/>
              <a:t>s</a:t>
            </a:r>
            <a:r>
              <a:rPr lang="pt-BR" sz="2000" dirty="0"/>
              <a:t>)]  =  0</a:t>
            </a:r>
          </a:p>
          <a:p>
            <a:endParaRPr lang="pt-BR" sz="2000" dirty="0"/>
          </a:p>
          <a:p>
            <a:r>
              <a:rPr lang="pt-BR" sz="2000" b="1" u="sng" dirty="0"/>
              <a:t>PORTANTO, SOB </a:t>
            </a:r>
            <a:r>
              <a:rPr lang="pt-BR" sz="2000" b="1" u="sng" dirty="0" smtClean="0"/>
              <a:t>SUBSÍDIO A PRODUÇÃO ÓTIMA É DEFINIDA POR</a:t>
            </a:r>
            <a:r>
              <a:rPr lang="pt-BR" sz="2000" b="1" dirty="0" smtClean="0"/>
              <a:t>:</a:t>
            </a:r>
            <a:endParaRPr lang="pt-BR" sz="2000" b="1" dirty="0"/>
          </a:p>
          <a:p>
            <a:endParaRPr lang="pt-BR" sz="2000" dirty="0"/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=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pt-BR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s.(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t-BR" sz="2000" dirty="0" smtClean="0"/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00085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CASO (III): REGULAÇÃO, COM MERCADO DE PERMISSÃO DE POLUIÇÃO “P</a:t>
            </a:r>
            <a:r>
              <a:rPr lang="pt-BR" sz="2000" b="1" u="sng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b="1" u="sng" dirty="0"/>
              <a:t>A MAXIMIZAÇÃO DE LUCROS DA FIRMA SERÁ (DECIDE SOBRE NÍVEL “q”)</a:t>
            </a:r>
            <a:r>
              <a:rPr lang="pt-BR" sz="2000" b="1" dirty="0"/>
              <a:t>:</a:t>
            </a:r>
          </a:p>
          <a:p>
            <a:endParaRPr lang="pt-BR" sz="2000" b="1" dirty="0"/>
          </a:p>
          <a:p>
            <a:r>
              <a:rPr lang="pt-BR" sz="2000" dirty="0"/>
              <a:t>L = [</a:t>
            </a:r>
            <a:r>
              <a:rPr lang="pt-BR" sz="2000" dirty="0" err="1"/>
              <a:t>p.q</a:t>
            </a:r>
            <a:r>
              <a:rPr lang="pt-BR" sz="2000" dirty="0"/>
              <a:t>  -  C(q)  -  </a:t>
            </a:r>
            <a:r>
              <a:rPr lang="pt-BR" sz="2000" dirty="0" err="1"/>
              <a:t>P</a:t>
            </a:r>
            <a:r>
              <a:rPr lang="pt-BR" sz="2000" baseline="-25000" dirty="0" err="1"/>
              <a:t>p</a:t>
            </a:r>
            <a:r>
              <a:rPr lang="pt-BR" sz="2000" dirty="0" err="1"/>
              <a:t>.q</a:t>
            </a:r>
            <a:r>
              <a:rPr lang="pt-BR" sz="2000" baseline="-25000" dirty="0" err="1"/>
              <a:t>i</a:t>
            </a:r>
            <a:r>
              <a:rPr lang="pt-BR" sz="2000" dirty="0"/>
              <a:t>]</a:t>
            </a:r>
          </a:p>
          <a:p>
            <a:endParaRPr lang="pt-BR" sz="2000" dirty="0"/>
          </a:p>
          <a:p>
            <a:r>
              <a:rPr lang="pt-BR" sz="2000" b="1" u="sng" dirty="0"/>
              <a:t>CONDIÇÃO DE 1ª. ORDEM PARA UM MÁXIMO É</a:t>
            </a:r>
            <a:r>
              <a:rPr lang="pt-BR" sz="2000" b="1" dirty="0"/>
              <a:t>:</a:t>
            </a:r>
          </a:p>
          <a:p>
            <a:endParaRPr lang="pt-BR" sz="2000" b="1" dirty="0"/>
          </a:p>
          <a:p>
            <a:r>
              <a:rPr lang="pt-BR" sz="2000" dirty="0"/>
              <a:t>(</a:t>
            </a:r>
            <a:r>
              <a:rPr lang="pt-BR" sz="2000" dirty="0" err="1"/>
              <a:t>dL</a:t>
            </a:r>
            <a:r>
              <a:rPr lang="pt-BR" sz="2000" dirty="0"/>
              <a:t>/</a:t>
            </a:r>
            <a:r>
              <a:rPr lang="pt-BR" sz="2000" dirty="0" err="1"/>
              <a:t>dq</a:t>
            </a:r>
            <a:r>
              <a:rPr lang="pt-BR" sz="2000" dirty="0"/>
              <a:t>)  = [p  -  </a:t>
            </a:r>
            <a:r>
              <a:rPr lang="pt-BR" sz="2000" dirty="0" err="1"/>
              <a:t>CMg</a:t>
            </a:r>
            <a:r>
              <a:rPr lang="pt-BR" sz="2000" baseline="30000" dirty="0" err="1"/>
              <a:t>P</a:t>
            </a:r>
            <a:r>
              <a:rPr lang="pt-BR" sz="2000" dirty="0"/>
              <a:t>  -  P</a:t>
            </a:r>
            <a:r>
              <a:rPr lang="pt-BR" sz="2000" baseline="-25000" dirty="0"/>
              <a:t>p</a:t>
            </a:r>
            <a:r>
              <a:rPr lang="pt-BR" sz="2000" dirty="0"/>
              <a:t>.(</a:t>
            </a:r>
            <a:r>
              <a:rPr lang="pt-BR" sz="2000" dirty="0" err="1"/>
              <a:t>dq</a:t>
            </a:r>
            <a:r>
              <a:rPr lang="pt-BR" sz="2000" baseline="-25000" dirty="0" err="1"/>
              <a:t>i</a:t>
            </a:r>
            <a:r>
              <a:rPr lang="pt-BR" sz="2000" dirty="0"/>
              <a:t>/</a:t>
            </a:r>
            <a:r>
              <a:rPr lang="pt-BR" sz="2000" dirty="0" err="1"/>
              <a:t>dq</a:t>
            </a:r>
            <a:r>
              <a:rPr lang="pt-BR" sz="2000" dirty="0"/>
              <a:t>)]  =  0</a:t>
            </a:r>
          </a:p>
          <a:p>
            <a:endParaRPr lang="pt-BR" sz="2000" dirty="0"/>
          </a:p>
          <a:p>
            <a:r>
              <a:rPr lang="pt-BR" sz="2000" dirty="0"/>
              <a:t>(</a:t>
            </a:r>
            <a:r>
              <a:rPr lang="pt-BR" sz="2000" dirty="0" err="1"/>
              <a:t>dL</a:t>
            </a:r>
            <a:r>
              <a:rPr lang="pt-BR" sz="2000" dirty="0"/>
              <a:t>/</a:t>
            </a:r>
            <a:r>
              <a:rPr lang="pt-BR" sz="2000" dirty="0" err="1"/>
              <a:t>dq</a:t>
            </a:r>
            <a:r>
              <a:rPr lang="pt-BR" sz="2000" dirty="0"/>
              <a:t>)  = [p  -  </a:t>
            </a:r>
            <a:r>
              <a:rPr lang="pt-BR" sz="2000" dirty="0" err="1"/>
              <a:t>CMg</a:t>
            </a:r>
            <a:r>
              <a:rPr lang="pt-BR" sz="2000" baseline="30000" dirty="0" err="1"/>
              <a:t>P</a:t>
            </a:r>
            <a:r>
              <a:rPr lang="pt-BR" sz="2000" dirty="0"/>
              <a:t>  -  P</a:t>
            </a:r>
            <a:r>
              <a:rPr lang="pt-BR" sz="2000" baseline="-25000" dirty="0"/>
              <a:t>p</a:t>
            </a:r>
            <a:r>
              <a:rPr lang="pt-BR" sz="2000" dirty="0"/>
              <a:t>.(</a:t>
            </a:r>
            <a:r>
              <a:rPr lang="pt-BR" sz="2000" dirty="0" err="1"/>
              <a:t>l</a:t>
            </a:r>
            <a:r>
              <a:rPr lang="pt-BR" sz="2000" baseline="30000" dirty="0" err="1"/>
              <a:t>P</a:t>
            </a:r>
            <a:r>
              <a:rPr lang="pt-BR" sz="2000" dirty="0"/>
              <a:t>  -  </a:t>
            </a:r>
            <a:r>
              <a:rPr lang="pt-BR" sz="2000" dirty="0" err="1"/>
              <a:t>v</a:t>
            </a:r>
            <a:r>
              <a:rPr lang="pt-BR" sz="2000" baseline="30000" dirty="0" err="1"/>
              <a:t>P</a:t>
            </a:r>
            <a:r>
              <a:rPr lang="pt-BR" sz="2000" dirty="0"/>
              <a:t>)]  =  0</a:t>
            </a:r>
          </a:p>
          <a:p>
            <a:endParaRPr lang="pt-BR" sz="2000" dirty="0"/>
          </a:p>
          <a:p>
            <a:r>
              <a:rPr lang="pt-BR" sz="2000" b="1" u="sng" dirty="0"/>
              <a:t>PORTANTO, SOB </a:t>
            </a:r>
            <a:r>
              <a:rPr lang="pt-BR" sz="2000" b="1" u="sng" dirty="0" smtClean="0"/>
              <a:t>REGULAÇÃO A PRODUÇÃO ÓTIMA É DEFINIDA POR</a:t>
            </a:r>
            <a:r>
              <a:rPr lang="pt-BR" sz="2000" b="1" dirty="0" smtClean="0"/>
              <a:t>:</a:t>
            </a:r>
            <a:endParaRPr lang="pt-BR" sz="2000" b="1" dirty="0"/>
          </a:p>
          <a:p>
            <a:endParaRPr lang="pt-BR" sz="2000" dirty="0"/>
          </a:p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=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pt-BR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+ P</a:t>
            </a:r>
            <a:r>
              <a:rPr lang="pt-BR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.(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7220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COMPARAÇÃO ENTRE OS RESULTADOS DAS DISTINTAS POLÍTICAS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p  -  t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.(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p  -  s.(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p  - 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0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.(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pt-B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ARBITRARIAMENTE IMPONDO QUE: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 = s = P</a:t>
            </a:r>
            <a:r>
              <a:rPr lang="pt-BR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 E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BENEFÍCIO PERCEBIDO PELA </a:t>
            </a:r>
            <a:endParaRPr lang="pt-B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FIRMA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MAIOR EM CASO DE SUBSÍDIO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QUE O CUSTO DE VERIFICAÇÃO É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MAIOR </a:t>
            </a:r>
          </a:p>
          <a:p>
            <a:pPr marL="0" indent="0">
              <a:buNone/>
            </a:pP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PARA SUBSÍDIOS E MERCADO DE PERMISSÃO, GERANDO AS SEGUINTES </a:t>
            </a:r>
          </a:p>
          <a:p>
            <a:pPr marL="0" indent="0">
              <a:buNone/>
            </a:pP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DESIGUALDADES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22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 </a:t>
            </a:r>
            <a:r>
              <a:rPr lang="pt-BR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22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22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E   (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22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22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pt-BR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22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ISSO RESULTA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SEGUINTE DESIGUALDADE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≈ 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pt-B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pt-B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pt-B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PORTANTO, NA SEGUINTE DESIGUALDADE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≈   </a:t>
            </a:r>
            <a:r>
              <a:rPr lang="pt-B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pt-B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SEJA, </a:t>
            </a: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POLÍTICAS </a:t>
            </a:r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DISTINTAS DE </a:t>
            </a: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INTERVENÇÃO IMPLICAM </a:t>
            </a:r>
            <a:r>
              <a:rPr lang="pt-BR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 SEGUINTES PRODUÇÕES MAXIMIZADORAS DE </a:t>
            </a: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LUCRO (I.E., SOB </a:t>
            </a:r>
            <a:r>
              <a:rPr lang="pt-BR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pt-BR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CRESCENTE)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pt-BR" sz="28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≈   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pt-BR" sz="28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pt-BR" sz="28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OBS.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HIPÓTESES ALTERNATIVAS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“l” E  “v”  PRODUZEM RESULTADOS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DISTINTOS: </a:t>
            </a:r>
          </a:p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EX.:  SE</a:t>
            </a:r>
            <a:r>
              <a:rPr lang="pt-BR" sz="2000" dirty="0" smtClean="0"/>
              <a:t> </a:t>
            </a:r>
            <a:r>
              <a:rPr lang="pt-BR" sz="2000" b="1" dirty="0" smtClean="0"/>
              <a:t>(</a:t>
            </a:r>
            <a:r>
              <a:rPr lang="pt-B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20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 </a:t>
            </a:r>
            <a:r>
              <a:rPr lang="pt-B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pt-BR" sz="20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 SE</a:t>
            </a:r>
            <a:r>
              <a:rPr lang="pt-BR" sz="2000" dirty="0" smtClean="0"/>
              <a:t> </a:t>
            </a:r>
            <a:r>
              <a:rPr lang="pt-BR" sz="2000" b="1" dirty="0" smtClean="0"/>
              <a:t>(</a:t>
            </a:r>
            <a:r>
              <a:rPr lang="pt-B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20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= </a:t>
            </a:r>
            <a:r>
              <a:rPr lang="pt-BR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20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2000" b="1" dirty="0" smtClean="0"/>
              <a:t>),</a:t>
            </a:r>
            <a:r>
              <a:rPr lang="pt-BR" sz="2000" dirty="0" smtClean="0"/>
              <a:t> </a:t>
            </a:r>
            <a:r>
              <a:rPr lang="pt-B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ENTÃO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pt-BR" sz="2000" dirty="0" smtClean="0"/>
              <a:t>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</a:t>
            </a:r>
            <a:r>
              <a:rPr lang="pt-BR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pt-BR" sz="2000" b="1" baseline="30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(EQUIVALÊNCIA)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69486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 LEGAL &amp; JUDICIÁRIO</a:t>
            </a:r>
            <a:endParaRPr lang="pt-BR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u="sng" dirty="0" smtClean="0"/>
              <a:t>O PROCESSO JUDICIÁRIO PARA TRATAR COM EXTERNALIDADES TEM CINCO LIMITAÇÕES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(1) </a:t>
            </a:r>
            <a:r>
              <a:rPr lang="en-US" sz="2000" dirty="0" smtClean="0"/>
              <a:t> EXISTEM GRANDES CUSTOS DE TRANSAÇÃO ASSOCIADOS A QUALQUER</a:t>
            </a:r>
          </a:p>
          <a:p>
            <a:r>
              <a:rPr lang="en-US" sz="2000" dirty="0" smtClean="0"/>
              <a:t>       LITÍGIO.</a:t>
            </a:r>
          </a:p>
          <a:p>
            <a:r>
              <a:rPr lang="en-US" sz="2000" b="1" dirty="0" smtClean="0"/>
              <a:t>(2)</a:t>
            </a:r>
            <a:r>
              <a:rPr lang="en-US" sz="2000" dirty="0" smtClean="0"/>
              <a:t>  DADOS ESSES CUSTO DE TRANSAÇÃO DE LITÍGIO, HÁ INCENTIVO A </a:t>
            </a:r>
          </a:p>
          <a:p>
            <a:r>
              <a:rPr lang="en-US" sz="2000" dirty="0" smtClean="0"/>
              <a:t>       GERAR EXTERNALIDADES (NEGATIVAS) ATÉ O PONTO EM QUE A PARTE </a:t>
            </a:r>
          </a:p>
          <a:p>
            <a:r>
              <a:rPr lang="en-US" sz="2000" dirty="0" smtClean="0"/>
              <a:t>       INJURIADA ESTÁ DISPOSTA A PAGAR PARA NÃO PRECISAR RECLAMAR</a:t>
            </a:r>
          </a:p>
          <a:p>
            <a:r>
              <a:rPr lang="en-US" sz="2000" dirty="0" smtClean="0"/>
              <a:t>       SEUS DIREITOS.</a:t>
            </a:r>
          </a:p>
          <a:p>
            <a:pPr>
              <a:buNone/>
            </a:pPr>
            <a:r>
              <a:rPr lang="en-US" sz="2000" b="1" dirty="0" smtClean="0"/>
              <a:t>       (3)</a:t>
            </a:r>
            <a:r>
              <a:rPr lang="en-US" sz="2000" dirty="0" smtClean="0"/>
              <a:t> COM FREQUÊNCIA HÁ INCERTEZA COM RELAÇÃO À EXTENSÃO DA INJÚRIA</a:t>
            </a:r>
          </a:p>
          <a:p>
            <a:r>
              <a:rPr lang="en-US" sz="2000" dirty="0" smtClean="0"/>
              <a:t>       E TAMBÉM COM FREQUÊNCIA HÁ MUITA AMBIGUIDADE SOBRE O </a:t>
            </a:r>
          </a:p>
          <a:p>
            <a:r>
              <a:rPr lang="en-US" sz="2000" dirty="0" smtClean="0"/>
              <a:t>       RESULTADO DA MAIORIA DAS PETIÇÕES JUDICIAIS.</a:t>
            </a:r>
          </a:p>
          <a:p>
            <a:r>
              <a:rPr lang="en-US" sz="2000" b="1" dirty="0" smtClean="0"/>
              <a:t>(4)</a:t>
            </a:r>
            <a:r>
              <a:rPr lang="en-US" sz="2000" dirty="0" smtClean="0"/>
              <a:t>  OS ALTOS CUSTOS DE LITÍGIO E A INCERTEZA COM RELAÇÃO AO </a:t>
            </a:r>
          </a:p>
          <a:p>
            <a:r>
              <a:rPr lang="en-US" sz="2000" dirty="0" smtClean="0"/>
              <a:t>       RESULTADO DO PROCESSO DE LITÍGIO IMPLICAM QUE, DE FATO, HÁ UM </a:t>
            </a:r>
          </a:p>
          <a:p>
            <a:r>
              <a:rPr lang="en-US" sz="2000" dirty="0" smtClean="0"/>
              <a:t>       ACESSO DIFERENCIADO AOS REMÉDIOS LEGAIS (HÁ JUSTIÇA?).</a:t>
            </a:r>
          </a:p>
          <a:p>
            <a:r>
              <a:rPr lang="en-US" sz="2000" b="1" dirty="0" smtClean="0"/>
              <a:t>(5)</a:t>
            </a:r>
            <a:r>
              <a:rPr lang="en-US" sz="2000" dirty="0" smtClean="0"/>
              <a:t>  QUANDO HÁ UM GRANDE NÚMERO DE PARTES PREJUDICADAS, NENHUM</a:t>
            </a:r>
          </a:p>
          <a:p>
            <a:r>
              <a:rPr lang="en-US" sz="2000" dirty="0" smtClean="0"/>
              <a:t>       INDIVÍDUO EM PARTICULAR SOFRE UMA PARTE SIGNIFICATIVA DE PERDA </a:t>
            </a:r>
          </a:p>
          <a:p>
            <a:r>
              <a:rPr lang="en-US" sz="2000" dirty="0" smtClean="0"/>
              <a:t>       DE BEM-ESTAR QUE COMPENSE ENTRAR EM LITÍGIO JUDICIAL. ALÉM </a:t>
            </a:r>
          </a:p>
          <a:p>
            <a:r>
              <a:rPr lang="en-US" sz="2000" dirty="0" smtClean="0"/>
              <a:t>       DISSO, MESMO EM CASO DE AÇÕES JUDICIAIS EM GRUPO, ELAS SÃO </a:t>
            </a:r>
          </a:p>
          <a:p>
            <a:r>
              <a:rPr lang="en-US" sz="2000" dirty="0" smtClean="0"/>
              <a:t>       DIFÍCEIS DE ORGANIZAR E SOFREM DE COMPORTAMENTO FREE-RIDER.</a:t>
            </a:r>
            <a:endParaRPr lang="pt-B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3312368"/>
          </a:xfrm>
        </p:spPr>
        <p:txBody>
          <a:bodyPr>
            <a:normAutofit fontScale="90000"/>
          </a:bodyPr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FALHA DAS SOLUÇÕES PRIVADAS AO PROBLEMA DE EXTERNALIDADE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JUSTIFICAÇÃO DA AÇÃO PÚBLICA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29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4624"/>
            <a:ext cx="9144000" cy="6768752"/>
          </a:xfrm>
        </p:spPr>
        <p:txBody>
          <a:bodyPr>
            <a:normAutofit fontScale="85000" lnSpcReduction="10000"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 BASICAMENTE TRÊS FONTES QUE GERAM FALHAS NA SOLUÇÃO PRIVADA DE EXTERNALIDADES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2000" dirty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400" b="1" dirty="0" smtClean="0"/>
              <a:t>(1)</a:t>
            </a:r>
            <a:r>
              <a:rPr lang="en-US" sz="2400" u="sng" dirty="0" smtClean="0"/>
              <a:t> </a:t>
            </a:r>
            <a:r>
              <a:rPr lang="en-US" sz="2400" b="1" u="sng" dirty="0" smtClean="0"/>
              <a:t>O PROBLEMA DE PROVISÃO DE UM BEM PÚBLICO</a:t>
            </a:r>
            <a:r>
              <a:rPr lang="en-US" sz="2400" dirty="0" smtClean="0"/>
              <a:t>.</a:t>
            </a:r>
            <a:r>
              <a:rPr lang="en-US" sz="2000" dirty="0" smtClean="0"/>
              <a:t> MUITAS EXTERNALIDADES CONTÉM A PROVISÃO DE UM BEM </a:t>
            </a:r>
            <a:r>
              <a:rPr lang="en-US" sz="2000" dirty="0" smtClean="0"/>
              <a:t>PÚBLICO, COMO O É A PROVISÃO DE AR LIMPO.  ASSIM, P.EX</a:t>
            </a:r>
            <a:r>
              <a:rPr lang="en-US" sz="2000" dirty="0" smtClean="0"/>
              <a:t>., QUANDO OS NÃO-FUMANTES ACORDAM   EM COMPENSAR OS FUMANTES PARA NÃO </a:t>
            </a:r>
            <a:r>
              <a:rPr lang="en-US" sz="2000" dirty="0" smtClean="0"/>
              <a:t>FUMAR E, DESTE MODO, DEIXAR O AR LIMPO, </a:t>
            </a:r>
            <a:r>
              <a:rPr lang="en-US" sz="2000" dirty="0" smtClean="0"/>
              <a:t>TORNA-SE LUCRATIVO UM INDIVÍDUO DIZER QUE PARA ELE É INDIFERENTE DEIXAR OS OUTROS </a:t>
            </a:r>
            <a:r>
              <a:rPr lang="en-US" sz="2000" dirty="0" smtClean="0"/>
              <a:t>FUMAR E, PORTANTO, NÃO CONTRIBUIR PARA COMPENSAR OS FUMANTES. </a:t>
            </a:r>
            <a:r>
              <a:rPr lang="en-US" sz="2000" dirty="0" smtClean="0"/>
              <a:t>OU SEJA, </a:t>
            </a:r>
            <a:r>
              <a:rPr lang="en-US" sz="2000" u="sng" dirty="0" smtClean="0"/>
              <a:t>HÁ INCENTIVO AO COMPORTAMENTO FREE-RIDER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INEFICIÊNCIA DA SOLUÇÃO PRIVADA É EXARCEBADA COM INFORMAÇÃO </a:t>
            </a:r>
          </a:p>
          <a:p>
            <a:pPr>
              <a:buNone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IMPERFEITA</a:t>
            </a:r>
            <a:r>
              <a:rPr lang="en-US" sz="2000" dirty="0" smtClean="0"/>
              <a:t>.  P.EX.. OS  FUMANTES TEM INCENTIVO A PERSUADIR OS NÃO-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FUMANTES QUE ELES REQUEREM MUITA COMPENSAÇÃO PARA DEIXAR DE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FUMAR E, POR ISSO,  A BARGANHA  PRIVADA DIRETA ENTRE AS  PARTES PODE 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SER NÃO-BEM SUCEDIDA.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           </a:t>
            </a:r>
          </a:p>
          <a:p>
            <a:endParaRPr lang="en-US" sz="2000" dirty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</a:t>
            </a:r>
            <a:r>
              <a:rPr lang="en-US" sz="2400" b="1" dirty="0" smtClean="0"/>
              <a:t>(2) </a:t>
            </a:r>
            <a:r>
              <a:rPr lang="en-US" sz="2400" b="1" u="sng" dirty="0" smtClean="0"/>
              <a:t>CUSTOS DE TRANSAÇÃO</a:t>
            </a:r>
            <a:r>
              <a:rPr lang="en-US" sz="2400" dirty="0" smtClean="0"/>
              <a:t>.</a:t>
            </a:r>
            <a:r>
              <a:rPr lang="en-US" sz="2000" dirty="0" smtClean="0"/>
              <a:t> EM MUITOS CASOS DE EXTERNALIDADES OS CUSTOS DE APROXIMAR OS INDIVÍDUOS PARA INTERNALIZAR VOLUNTARIAMENTE AS EXTERNALIDADES SÃO SIGNIFICATIVOS. A PRÓPRIA PROVISÃO DESSES </a:t>
            </a:r>
            <a:r>
              <a:rPr lang="en-US" sz="2000" dirty="0" smtClean="0"/>
              <a:t>SERVIÇOS </a:t>
            </a:r>
            <a:r>
              <a:rPr lang="en-US" sz="2000" dirty="0" smtClean="0"/>
              <a:t>ORGANIZACIONAIS É UM BEM PÚBLICO E, PORTANTO, </a:t>
            </a:r>
            <a:r>
              <a:rPr lang="en-US" sz="2000" u="sng" dirty="0" smtClean="0"/>
              <a:t>HÁ INCENTIVO PARA QUE INDIVÍDUOS ADOTEM COMPORTAMENTO FREE-RIDER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(3) </a:t>
            </a:r>
            <a:r>
              <a:rPr lang="en-US" sz="2400" b="1" u="sng" dirty="0" smtClean="0"/>
              <a:t>DIREITOS DE PROPRIEDADE</a:t>
            </a:r>
            <a:r>
              <a:rPr lang="en-US" sz="2400" dirty="0" smtClean="0"/>
              <a:t>.</a:t>
            </a:r>
            <a:r>
              <a:rPr lang="en-US" sz="2000" dirty="0" smtClean="0"/>
              <a:t> QUANDO O CONJUNTO DE DIREITOS DE PROPRIEDADE SÃO MAL DEFINIDOS E/OU INCOMPLETOS E/OU O SISTEMA LEGAL OPERA DE FORMA INEFICIENTE, A SOLUÇÃO PRIVADA PARA A EXTERNALIDADE É FREQUENTEMENTE INEFICIENTE OU IMPOSSÍVEL. </a:t>
            </a:r>
            <a:endParaRPr lang="pt-B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741368"/>
          </a:xfrm>
        </p:spPr>
        <p:txBody>
          <a:bodyPr>
            <a:normAutofit lnSpcReduction="10000"/>
          </a:bodyPr>
          <a:lstStyle/>
          <a:p>
            <a:r>
              <a:rPr lang="en-US" sz="2000" b="1" u="sng" dirty="0" smtClean="0"/>
              <a:t>A VANTAGEM DE UTILIZAR O GOVERNO</a:t>
            </a:r>
            <a:r>
              <a:rPr lang="en-US" sz="2000" dirty="0" smtClean="0"/>
              <a:t> COMO INSTRUMENTO DE LIDAR COM EXTERNALIDADES É QUE </a:t>
            </a:r>
            <a:r>
              <a:rPr lang="en-US" sz="2000" b="1" dirty="0" smtClean="0"/>
              <a:t>ELE ECONOMIZA EM CUSTOS DE TRANSAÇÃO (NÃO É PRECISO CRIAR UMA ORGANIZAÇÃO ADICIONAL PARA LIDAR COM CADA TIPO DE EXTERNALIDADE) E ELE EVITA OS PROBLEMAS DE FREE-RIDER</a:t>
            </a:r>
            <a:r>
              <a:rPr lang="en-US" sz="2000" dirty="0" smtClean="0"/>
              <a:t>, TIPICAMENTE ASSOCIADOS COM BENS PÚBLICOS.</a:t>
            </a:r>
          </a:p>
          <a:p>
            <a:endParaRPr lang="en-US" sz="2000" dirty="0"/>
          </a:p>
          <a:p>
            <a:r>
              <a:rPr lang="en-US" sz="2000" b="1" u="sng" dirty="0" smtClean="0"/>
              <a:t>ENTRE AS DESVANTAGENS DE UTILIZAR O GOVERNO</a:t>
            </a:r>
            <a:r>
              <a:rPr lang="en-US" sz="2000" u="sng" dirty="0" smtClean="0"/>
              <a:t> </a:t>
            </a:r>
            <a:r>
              <a:rPr lang="en-US" sz="2000" dirty="0" smtClean="0"/>
              <a:t>É QUE </a:t>
            </a:r>
            <a:r>
              <a:rPr lang="en-US" sz="2000" b="1" dirty="0" smtClean="0"/>
              <a:t>O MECANISMO POLÍTICO É MUITO IMPERFEITO COMO MEIO DE ALOCAR RECURSOS, MESMO PORQUE ESTÁ SUJEITO A MANIPULAÇÕES POR GRUPOS DE INTERESS</a:t>
            </a:r>
            <a:r>
              <a:rPr lang="en-US" sz="2000" dirty="0" smtClean="0"/>
              <a:t>E. ALÉM DISSO, QUALQUER REGULAÇÃO E REGRA CRIADA PELO SETOR PÚBLICO REQUER UMA BUROCRACIA PARA SUA IMPLEMENTAÇÃO, COM TODAS AS DEFICIÊNCIAS, LIMITAÇÕES E DESVIOS DE OBJETIVO QUE SÃO PECULIARES NA AÇÃO DO SETOR PÚBLICO.</a:t>
            </a:r>
          </a:p>
          <a:p>
            <a:endParaRPr lang="en-US" sz="2000" dirty="0"/>
          </a:p>
          <a:p>
            <a:r>
              <a:rPr lang="en-US" sz="2000" b="1" u="sng" dirty="0" smtClean="0"/>
              <a:t>FINALMENTE, OUTRA LIMITAÇÃO </a:t>
            </a:r>
            <a:r>
              <a:rPr lang="en-US" sz="2000" b="1" u="sng" dirty="0"/>
              <a:t>N</a:t>
            </a:r>
            <a:r>
              <a:rPr lang="en-US" sz="2000" b="1" u="sng" dirty="0" smtClean="0"/>
              <a:t>A AÇÃO PÚBLICA</a:t>
            </a:r>
            <a:r>
              <a:rPr lang="en-US" sz="2000" dirty="0" smtClean="0"/>
              <a:t> AO LIDAR COM O PROBLEMA DE EXTERNALIDADE É QUE, COMO RESSALTA O TEOREMA DE COASE, </a:t>
            </a:r>
            <a:r>
              <a:rPr lang="en-US" sz="2000" b="1" dirty="0" smtClean="0"/>
              <a:t>NÃO SABEMOS EX-ANTE A MELHOR SOLUÇÃO</a:t>
            </a:r>
            <a:r>
              <a:rPr lang="en-US" sz="2000" dirty="0" smtClean="0"/>
              <a:t>. TIPICAMENTE, A RESPOSTA DO SETOR PÚBLICO À EXTERNALIDADE CONSISTE NA ELEVAÇÃO DO </a:t>
            </a:r>
            <a:r>
              <a:rPr lang="en-US" sz="2000" dirty="0" err="1" smtClean="0"/>
              <a:t>CMg</a:t>
            </a:r>
            <a:r>
              <a:rPr lang="en-US" sz="2000" dirty="0" smtClean="0"/>
              <a:t> PRIV AO NÍVEL DO </a:t>
            </a:r>
            <a:r>
              <a:rPr lang="en-US" sz="2000" dirty="0" err="1" smtClean="0"/>
              <a:t>CMg</a:t>
            </a:r>
            <a:r>
              <a:rPr lang="en-US" sz="2000" dirty="0" smtClean="0"/>
              <a:t> SOCIAL, QUANDO EVENTUALMENTE A MELHOR SOLUÇÃO DO PONTO DE VISTA SOCIAL SERIA A DE ELIMINAR A EXTERNALIDADE POR ALGUM MECANISMO (EMBORA, CUSTOSO), OU SEJA,  REDUZIR O </a:t>
            </a:r>
            <a:r>
              <a:rPr lang="en-US" sz="2000" dirty="0" err="1" smtClean="0"/>
              <a:t>CMg</a:t>
            </a:r>
            <a:r>
              <a:rPr lang="en-US" sz="2000" dirty="0" smtClean="0"/>
              <a:t> SOCIAL AO NÍVEL DO </a:t>
            </a:r>
            <a:r>
              <a:rPr lang="en-US" sz="2000" dirty="0" err="1" smtClean="0"/>
              <a:t>CMg</a:t>
            </a:r>
            <a:r>
              <a:rPr lang="en-US" sz="2000" dirty="0" smtClean="0"/>
              <a:t> PRIV.</a:t>
            </a:r>
            <a:endParaRPr lang="pt-B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4082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REMÉDIOS PÚBLICOS ÀS EXTERNALIDADES</a:t>
            </a:r>
            <a:endParaRPr lang="pt-B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 EXISTEM QUATRO GRANDES TIPOS DE REMÉDIOS PÚBLICOS ÀS EXTERNALIDADES</a:t>
            </a:r>
            <a:r>
              <a:rPr lang="en-US" sz="2400" b="1" dirty="0" smtClean="0"/>
              <a:t>:</a:t>
            </a:r>
          </a:p>
          <a:p>
            <a:endParaRPr lang="en-US" sz="2400" dirty="0"/>
          </a:p>
          <a:p>
            <a:r>
              <a:rPr lang="en-US" sz="2400" dirty="0" smtClean="0"/>
              <a:t>  </a:t>
            </a:r>
            <a:r>
              <a:rPr lang="en-US" sz="2400" b="1" dirty="0" smtClean="0"/>
              <a:t>(1) IMPOR MULTA &amp; TAXA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 (2) SUBSIDIAR DISPÊNDIOS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 (3) IMPOR REGULAÇÕES</a:t>
            </a:r>
          </a:p>
          <a:p>
            <a:endParaRPr lang="en-US" sz="2400" dirty="0"/>
          </a:p>
          <a:p>
            <a:r>
              <a:rPr lang="en-US" sz="2400" dirty="0" smtClean="0"/>
              <a:t>  </a:t>
            </a:r>
            <a:r>
              <a:rPr lang="en-US" sz="2400" b="1" dirty="0" smtClean="0"/>
              <a:t>(4) DEFINIR DIREITOS DE PROPRIEDADE</a:t>
            </a:r>
            <a:endParaRPr lang="pt-BR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TAXAS</a:t>
            </a:r>
            <a:endParaRPr lang="pt-B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496" y="548680"/>
            <a:ext cx="9073008" cy="6309320"/>
          </a:xfrm>
        </p:spPr>
        <p:txBody>
          <a:bodyPr>
            <a:normAutofit fontScale="92500"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TRIBUTOS E OS SUBSÍDIOS SÃO DESIGNADOS PARA MINORAR OS EFEITOS DAS EXTERNALIDADES, TORNANDO O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PRIV IGUAL AO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SOCIAL E/OU TORNANDO O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PRIV IGUAL AO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BMg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SOCIAL.</a:t>
            </a:r>
          </a:p>
          <a:p>
            <a:r>
              <a:rPr lang="en-US" sz="2000" dirty="0" smtClean="0"/>
              <a:t>                   ESSES IMPOSTOS/SUBSÍDIOS SÃO CHAMADOS DE PIGOVIANOS.</a:t>
            </a:r>
          </a:p>
          <a:p>
            <a:endParaRPr lang="en-US" sz="2000" dirty="0" smtClean="0"/>
          </a:p>
          <a:p>
            <a:r>
              <a:rPr lang="en-US" sz="2000" b="1" u="sng" dirty="0" smtClean="0"/>
              <a:t>COM EXTERNALIDADE NEGATIVA</a:t>
            </a:r>
            <a:r>
              <a:rPr lang="en-US" sz="2000" u="sng" dirty="0" smtClean="0"/>
              <a:t> </a:t>
            </a:r>
            <a:r>
              <a:rPr lang="en-US" sz="2000" dirty="0" smtClean="0"/>
              <a:t>A SOLUÇÃO TRADICIONAL É A DE IMPOR UM IMPOSTO PIGOU (IMPOSTO CUJA ALÍQUOTA É IGUAL AO </a:t>
            </a:r>
            <a:r>
              <a:rPr lang="en-US" sz="2000" dirty="0" err="1" smtClean="0"/>
              <a:t>CMg</a:t>
            </a:r>
            <a:r>
              <a:rPr lang="en-US" sz="2000" dirty="0" smtClean="0"/>
              <a:t> EXT), LEVANDO O PRODUTOR, GERADOR DA EXTERNALIDADE NEGATIVA, A INTERNALIZAR O PROBLEMA DE EXTERNALIDADE NEGATIVA (EX.: POLUIÇÃO) E RESULTAR NUMA PRODUÇÃO SOCIALMENTE EFICIENTE. </a:t>
            </a:r>
          </a:p>
          <a:p>
            <a:endParaRPr lang="en-US" sz="2000" dirty="0" smtClean="0"/>
          </a:p>
          <a:p>
            <a:r>
              <a:rPr lang="en-US" sz="2000" b="1" u="sng" dirty="0" smtClean="0"/>
              <a:t>COM EXTERNALIDADE POSITIVA</a:t>
            </a:r>
            <a:r>
              <a:rPr lang="en-US" sz="2000" dirty="0" smtClean="0"/>
              <a:t>, A SOLUÇÃO TRADICIONAL APREGOA A IMPOSIÇÃO DE SUBSÍDIOS À PRODUÇÃO OU AO CONSUMO, DE FORMA QUE A PRODUÇÃO QUE GERA A EXTERNALIDADE POSITIVA SE ELEVA ATÉ O NÍVEL SOCIALMENTE  EFICIENTE. 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  </a:t>
            </a:r>
            <a:r>
              <a:rPr lang="en-US" sz="2000" b="1" u="heavy" dirty="0" smtClean="0"/>
              <a:t>NOTE-SE QUE O CASO DE EXTERNALIDADE POSITIVA</a:t>
            </a:r>
            <a:r>
              <a:rPr lang="en-US" sz="2000" dirty="0" smtClean="0"/>
              <a:t> TANTO PODE SER VISTO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COMO GERANDO A DESIGUALDADE: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CMg</a:t>
            </a:r>
            <a:r>
              <a:rPr lang="en-US" sz="2000" b="1" dirty="0" smtClean="0"/>
              <a:t> SOCIAL  &lt;  </a:t>
            </a:r>
            <a:r>
              <a:rPr lang="en-US" sz="2000" b="1" dirty="0" err="1" smtClean="0"/>
              <a:t>CMg</a:t>
            </a:r>
            <a:r>
              <a:rPr lang="en-US" sz="2000" b="1" dirty="0" smtClean="0"/>
              <a:t> PRIV,</a:t>
            </a:r>
            <a:r>
              <a:rPr lang="en-US" sz="2000" dirty="0" smtClean="0"/>
              <a:t>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QUANTO  PODE, ALTERNATIVAMENTE, SER </a:t>
            </a:r>
            <a:r>
              <a:rPr lang="en-US" sz="2000" dirty="0"/>
              <a:t>VISTO COMO GERANDO A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DESIGUALDADE</a:t>
            </a:r>
            <a:r>
              <a:rPr lang="en-US" sz="2000" dirty="0"/>
              <a:t>: </a:t>
            </a:r>
            <a:r>
              <a:rPr lang="en-US" sz="2000" b="1" dirty="0" err="1" smtClean="0"/>
              <a:t>BMg</a:t>
            </a:r>
            <a:r>
              <a:rPr lang="en-US" sz="2000" b="1" dirty="0" smtClean="0"/>
              <a:t> SOCIAL  &gt;  </a:t>
            </a:r>
            <a:r>
              <a:rPr lang="en-US" sz="2000" b="1" dirty="0" err="1" smtClean="0"/>
              <a:t>BMg</a:t>
            </a:r>
            <a:r>
              <a:rPr lang="en-US" sz="2000" b="1" dirty="0" smtClean="0"/>
              <a:t> PRIV</a:t>
            </a:r>
            <a:r>
              <a:rPr lang="en-US" sz="2000" dirty="0" smtClean="0"/>
              <a:t>.</a:t>
            </a:r>
            <a:endParaRPr lang="pt-BR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8964488" cy="6858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</a:t>
            </a:r>
            <a:endParaRPr lang="pt-BR" sz="2000" dirty="0"/>
          </a:p>
        </p:txBody>
      </p:sp>
      <p:cxnSp>
        <p:nvCxnSpPr>
          <p:cNvPr id="5" name="Conector de seta reta 4"/>
          <p:cNvCxnSpPr/>
          <p:nvPr/>
        </p:nvCxnSpPr>
        <p:spPr>
          <a:xfrm rot="5400000" flipH="1" flipV="1">
            <a:off x="863191" y="1592399"/>
            <a:ext cx="2520280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de seta reta 7"/>
          <p:cNvCxnSpPr/>
          <p:nvPr/>
        </p:nvCxnSpPr>
        <p:spPr>
          <a:xfrm>
            <a:off x="2123728" y="2851348"/>
            <a:ext cx="309634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2843808" y="1196752"/>
            <a:ext cx="2880320" cy="13681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>
            <a:off x="2195736" y="908720"/>
            <a:ext cx="2448272" cy="15121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flipV="1">
            <a:off x="2483768" y="836712"/>
            <a:ext cx="2160240" cy="10081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4716016" y="2236802"/>
            <a:ext cx="1512168" cy="40011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DEMANDA MERCADO</a:t>
            </a:r>
          </a:p>
          <a:p>
            <a:r>
              <a:rPr lang="en-US" sz="1000" b="1" dirty="0" err="1" smtClean="0"/>
              <a:t>BMg</a:t>
            </a:r>
            <a:r>
              <a:rPr lang="en-US" sz="1000" b="1" dirty="0" smtClean="0"/>
              <a:t> PRIV  = SOCIAL</a:t>
            </a:r>
            <a:endParaRPr lang="pt-BR" sz="10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5724128" y="908720"/>
            <a:ext cx="1224136" cy="40011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OFERTA MERCADO</a:t>
            </a:r>
          </a:p>
          <a:p>
            <a:r>
              <a:rPr lang="en-US" sz="1000" b="1" dirty="0" smtClean="0"/>
              <a:t>∑  </a:t>
            </a:r>
            <a:r>
              <a:rPr lang="en-US" sz="1000" b="1" dirty="0" err="1" smtClean="0"/>
              <a:t>CMg</a:t>
            </a:r>
            <a:r>
              <a:rPr lang="en-US" sz="1000" b="1" dirty="0" smtClean="0"/>
              <a:t> PRIV</a:t>
            </a:r>
            <a:endParaRPr lang="pt-BR" sz="1000" b="1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947044" y="528935"/>
            <a:ext cx="2108269" cy="307777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 </a:t>
            </a:r>
            <a:r>
              <a:rPr lang="en-US" sz="1400" b="1" dirty="0" err="1" smtClean="0"/>
              <a:t>CMg</a:t>
            </a:r>
            <a:r>
              <a:rPr lang="en-US" sz="1400" b="1" dirty="0" smtClean="0"/>
              <a:t> SOCIAL  &gt;  </a:t>
            </a:r>
            <a:r>
              <a:rPr lang="en-US" sz="1400" b="1" dirty="0" err="1" smtClean="0"/>
              <a:t>CMg</a:t>
            </a:r>
            <a:r>
              <a:rPr lang="en-US" sz="1400" b="1" dirty="0" smtClean="0"/>
              <a:t> PRIV</a:t>
            </a:r>
            <a:endParaRPr lang="pt-BR" sz="1400" b="1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4860032" y="1412776"/>
            <a:ext cx="1080120" cy="40011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IMPOSTO PIGOU</a:t>
            </a:r>
          </a:p>
          <a:p>
            <a:r>
              <a:rPr lang="en-US" sz="1000" b="1" dirty="0" err="1" smtClean="0"/>
              <a:t>CMg</a:t>
            </a:r>
            <a:r>
              <a:rPr lang="en-US" sz="1000" b="1" dirty="0" smtClean="0"/>
              <a:t> EXT</a:t>
            </a:r>
            <a:endParaRPr lang="pt-BR" sz="1000" b="1" dirty="0"/>
          </a:p>
        </p:txBody>
      </p:sp>
      <p:cxnSp>
        <p:nvCxnSpPr>
          <p:cNvPr id="25" name="Conector reto 24"/>
          <p:cNvCxnSpPr/>
          <p:nvPr/>
        </p:nvCxnSpPr>
        <p:spPr>
          <a:xfrm rot="5400000" flipH="1" flipV="1">
            <a:off x="3131840" y="1988840"/>
            <a:ext cx="172819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have direita 25"/>
          <p:cNvSpPr/>
          <p:nvPr/>
        </p:nvSpPr>
        <p:spPr>
          <a:xfrm>
            <a:off x="3923928" y="1124744"/>
            <a:ext cx="936104" cy="864096"/>
          </a:xfrm>
          <a:prstGeom prst="rightBrace">
            <a:avLst>
              <a:gd name="adj1" fmla="val 8333"/>
              <a:gd name="adj2" fmla="val 5341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8" name="Conector de seta reta 27"/>
          <p:cNvCxnSpPr/>
          <p:nvPr/>
        </p:nvCxnSpPr>
        <p:spPr>
          <a:xfrm rot="5400000" flipH="1" flipV="1">
            <a:off x="-360548" y="4545124"/>
            <a:ext cx="280831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1043608" y="5949280"/>
            <a:ext cx="3096344" cy="720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/>
          <p:nvPr/>
        </p:nvCxnSpPr>
        <p:spPr>
          <a:xfrm rot="5400000" flipH="1" flipV="1">
            <a:off x="3491880" y="4652342"/>
            <a:ext cx="288032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>
            <a:off x="4932040" y="6093296"/>
            <a:ext cx="331236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>
            <a:off x="1187624" y="3573016"/>
            <a:ext cx="2592288" cy="194421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 flipV="1">
            <a:off x="1619672" y="3573016"/>
            <a:ext cx="1728192" cy="17281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 rot="5400000" flipH="1" flipV="1">
            <a:off x="2519772" y="4257092"/>
            <a:ext cx="1440160" cy="13681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>
          <a:xfrm>
            <a:off x="5076056" y="3717032"/>
            <a:ext cx="2088232" cy="15841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5868144" y="3356992"/>
            <a:ext cx="1800200" cy="1440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 flipV="1">
            <a:off x="5364088" y="3501008"/>
            <a:ext cx="2448272" cy="20162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aixaDeTexto 46"/>
          <p:cNvSpPr txBox="1"/>
          <p:nvPr/>
        </p:nvSpPr>
        <p:spPr>
          <a:xfrm>
            <a:off x="3419872" y="5373216"/>
            <a:ext cx="1368152" cy="40011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DEMANDA MERCADO</a:t>
            </a:r>
          </a:p>
          <a:p>
            <a:r>
              <a:rPr lang="en-US" sz="1000" b="1" dirty="0" err="1" smtClean="0"/>
              <a:t>BMg</a:t>
            </a:r>
            <a:r>
              <a:rPr lang="en-US" sz="1000" b="1" dirty="0" smtClean="0"/>
              <a:t> PRIV = SOCIAL</a:t>
            </a:r>
            <a:endParaRPr lang="pt-BR" sz="1000" b="1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275856" y="3460938"/>
            <a:ext cx="1224136" cy="40011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OFERTA MERCADO</a:t>
            </a:r>
          </a:p>
          <a:p>
            <a:r>
              <a:rPr lang="en-US" sz="1000" b="1" dirty="0" smtClean="0"/>
              <a:t>∑ </a:t>
            </a:r>
            <a:r>
              <a:rPr lang="en-US" sz="1000" b="1" dirty="0" err="1" smtClean="0"/>
              <a:t>CMgPRIV</a:t>
            </a:r>
            <a:endParaRPr lang="pt-BR" sz="1000" b="1" dirty="0"/>
          </a:p>
        </p:txBody>
      </p:sp>
      <p:sp>
        <p:nvSpPr>
          <p:cNvPr id="49" name="CaixaDeTexto 48"/>
          <p:cNvSpPr txBox="1"/>
          <p:nvPr/>
        </p:nvSpPr>
        <p:spPr>
          <a:xfrm>
            <a:off x="3563888" y="3974867"/>
            <a:ext cx="864096" cy="24622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 err="1" smtClean="0"/>
              <a:t>CMgSOCIAL</a:t>
            </a:r>
            <a:endParaRPr lang="pt-BR" sz="1000" b="1" dirty="0"/>
          </a:p>
        </p:txBody>
      </p:sp>
      <p:cxnSp>
        <p:nvCxnSpPr>
          <p:cNvPr id="51" name="Conector reto 50"/>
          <p:cNvCxnSpPr/>
          <p:nvPr/>
        </p:nvCxnSpPr>
        <p:spPr>
          <a:xfrm rot="5400000" flipH="1" flipV="1">
            <a:off x="2015716" y="4905164"/>
            <a:ext cx="223224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ixaDeTexto 55"/>
          <p:cNvSpPr txBox="1"/>
          <p:nvPr/>
        </p:nvSpPr>
        <p:spPr>
          <a:xfrm>
            <a:off x="7164288" y="5157192"/>
            <a:ext cx="1440160" cy="40011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DEMANDA MERCADO </a:t>
            </a:r>
          </a:p>
          <a:p>
            <a:r>
              <a:rPr lang="en-US" sz="1000" b="1" dirty="0" err="1" smtClean="0"/>
              <a:t>BMg</a:t>
            </a:r>
            <a:r>
              <a:rPr lang="en-US" sz="1000" b="1" dirty="0" smtClean="0"/>
              <a:t> PRIV</a:t>
            </a:r>
            <a:endParaRPr lang="pt-BR" sz="1000" b="1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7668344" y="4664169"/>
            <a:ext cx="1008112" cy="276999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err="1" smtClean="0"/>
              <a:t>BMg</a:t>
            </a:r>
            <a:r>
              <a:rPr lang="en-US" sz="1200" b="1" dirty="0" smtClean="0"/>
              <a:t> SOCIAL</a:t>
            </a:r>
            <a:endParaRPr lang="pt-BR" sz="1200" b="1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7452320" y="3172906"/>
            <a:ext cx="1296144" cy="400110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u="sng" dirty="0" smtClean="0"/>
              <a:t>OFERTA MERCADO</a:t>
            </a:r>
          </a:p>
          <a:p>
            <a:r>
              <a:rPr lang="en-US" sz="1000" b="1" dirty="0" smtClean="0"/>
              <a:t> ∑ </a:t>
            </a:r>
            <a:r>
              <a:rPr lang="en-US" sz="1000" b="1" dirty="0" err="1" smtClean="0"/>
              <a:t>CMg</a:t>
            </a:r>
            <a:r>
              <a:rPr lang="en-US" sz="1000" b="1" dirty="0" smtClean="0"/>
              <a:t> PRIV</a:t>
            </a:r>
            <a:endParaRPr lang="pt-BR" sz="1000" b="1" dirty="0"/>
          </a:p>
        </p:txBody>
      </p:sp>
      <p:cxnSp>
        <p:nvCxnSpPr>
          <p:cNvPr id="60" name="Conector reto 59"/>
          <p:cNvCxnSpPr/>
          <p:nvPr/>
        </p:nvCxnSpPr>
        <p:spPr>
          <a:xfrm rot="5400000" flipH="1" flipV="1">
            <a:off x="6012160" y="5157192"/>
            <a:ext cx="1872208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Chave esquerda 60"/>
          <p:cNvSpPr/>
          <p:nvPr/>
        </p:nvSpPr>
        <p:spPr>
          <a:xfrm>
            <a:off x="6084168" y="4221088"/>
            <a:ext cx="792088" cy="864096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Chave esquerda 61"/>
          <p:cNvSpPr/>
          <p:nvPr/>
        </p:nvSpPr>
        <p:spPr>
          <a:xfrm>
            <a:off x="2051720" y="3861048"/>
            <a:ext cx="1008112" cy="1152128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CaixaDeTexto 69"/>
          <p:cNvSpPr txBox="1"/>
          <p:nvPr/>
        </p:nvSpPr>
        <p:spPr>
          <a:xfrm>
            <a:off x="1115616" y="4221088"/>
            <a:ext cx="1224136" cy="44627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u="sng" dirty="0" smtClean="0"/>
              <a:t>SUBSÍDIO PIGOU </a:t>
            </a:r>
          </a:p>
          <a:p>
            <a:r>
              <a:rPr lang="en-US" sz="1200" b="1" dirty="0" smtClean="0"/>
              <a:t>PRODUÇÃO </a:t>
            </a:r>
            <a:endParaRPr lang="pt-BR" sz="1200" b="1" dirty="0"/>
          </a:p>
        </p:txBody>
      </p:sp>
      <p:sp>
        <p:nvSpPr>
          <p:cNvPr id="71" name="CaixaDeTexto 70"/>
          <p:cNvSpPr txBox="1"/>
          <p:nvPr/>
        </p:nvSpPr>
        <p:spPr>
          <a:xfrm>
            <a:off x="5004048" y="4437112"/>
            <a:ext cx="1224136" cy="446276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u="sng" dirty="0" smtClean="0"/>
              <a:t>SUBSÍDIO PIGOU</a:t>
            </a:r>
          </a:p>
          <a:p>
            <a:r>
              <a:rPr lang="en-US" sz="1200" b="1" dirty="0" smtClean="0"/>
              <a:t>CONSUMO</a:t>
            </a:r>
            <a:endParaRPr lang="pt-BR" sz="1200" b="1" dirty="0"/>
          </a:p>
        </p:txBody>
      </p:sp>
      <p:cxnSp>
        <p:nvCxnSpPr>
          <p:cNvPr id="73" name="Conector reto 72"/>
          <p:cNvCxnSpPr/>
          <p:nvPr/>
        </p:nvCxnSpPr>
        <p:spPr>
          <a:xfrm rot="10800000">
            <a:off x="1043608" y="5013176"/>
            <a:ext cx="5904656" cy="7200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aixaDeTexto 77"/>
          <p:cNvSpPr txBox="1"/>
          <p:nvPr/>
        </p:nvSpPr>
        <p:spPr>
          <a:xfrm>
            <a:off x="179512" y="4747210"/>
            <a:ext cx="864096" cy="64633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PREÇO</a:t>
            </a:r>
          </a:p>
          <a:p>
            <a:pPr algn="ctr"/>
            <a:r>
              <a:rPr lang="en-US" sz="1200" b="1" dirty="0" smtClean="0"/>
              <a:t>DE</a:t>
            </a:r>
          </a:p>
          <a:p>
            <a:pPr algn="ctr"/>
            <a:r>
              <a:rPr lang="en-US" sz="1200" b="1" dirty="0" smtClean="0"/>
              <a:t>MERCADO</a:t>
            </a:r>
            <a:endParaRPr lang="pt-BR" sz="1200" b="1" dirty="0"/>
          </a:p>
        </p:txBody>
      </p:sp>
      <p:sp>
        <p:nvSpPr>
          <p:cNvPr id="79" name="CaixaDeTexto 78"/>
          <p:cNvSpPr txBox="1"/>
          <p:nvPr/>
        </p:nvSpPr>
        <p:spPr>
          <a:xfrm>
            <a:off x="2339752" y="3018438"/>
            <a:ext cx="2448272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EXTERNALIDADE POSITIVA</a:t>
            </a:r>
            <a:endParaRPr lang="pt-BR" sz="1600" b="1" u="sng" dirty="0"/>
          </a:p>
        </p:txBody>
      </p:sp>
      <p:sp>
        <p:nvSpPr>
          <p:cNvPr id="80" name="CaixaDeTexto 79"/>
          <p:cNvSpPr txBox="1"/>
          <p:nvPr/>
        </p:nvSpPr>
        <p:spPr>
          <a:xfrm>
            <a:off x="2339752" y="44624"/>
            <a:ext cx="2503121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EXTERNALIDADE NEGATIVA</a:t>
            </a:r>
            <a:endParaRPr lang="pt-BR" sz="1600" b="1" u="sng" dirty="0"/>
          </a:p>
        </p:txBody>
      </p:sp>
      <p:cxnSp>
        <p:nvCxnSpPr>
          <p:cNvPr id="82" name="Conector reto 81"/>
          <p:cNvCxnSpPr/>
          <p:nvPr/>
        </p:nvCxnSpPr>
        <p:spPr>
          <a:xfrm rot="10800000">
            <a:off x="2123728" y="1484784"/>
            <a:ext cx="100811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CaixaDeTexto 82"/>
          <p:cNvSpPr txBox="1"/>
          <p:nvPr/>
        </p:nvSpPr>
        <p:spPr>
          <a:xfrm>
            <a:off x="1115616" y="1196752"/>
            <a:ext cx="1008112" cy="64633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PREÇO</a:t>
            </a:r>
          </a:p>
          <a:p>
            <a:r>
              <a:rPr lang="en-US" sz="1200" b="1" dirty="0" smtClean="0"/>
              <a:t>DE</a:t>
            </a:r>
          </a:p>
          <a:p>
            <a:r>
              <a:rPr lang="en-US" sz="1200" b="1" dirty="0" smtClean="0"/>
              <a:t>MERCADO</a:t>
            </a:r>
            <a:endParaRPr lang="pt-BR" sz="1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REGULAÇÕES</a:t>
            </a:r>
            <a:endParaRPr lang="pt-B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 </a:t>
            </a:r>
            <a:r>
              <a:rPr lang="en-US" sz="2000" b="1" dirty="0" smtClean="0"/>
              <a:t>AO INVÉS DE UTILIZAR TRIBUTOS OU SUBSÍDIOS O GOVERNO MUITAS VEZES RECORRE A REGULAÇÕES PARA LIDAR COM EXTERNALIDADES NEGATIVAS.</a:t>
            </a:r>
          </a:p>
          <a:p>
            <a:endParaRPr lang="en-US" sz="2000" dirty="0" smtClean="0"/>
          </a:p>
          <a:p>
            <a:r>
              <a:rPr lang="en-US" sz="2000" dirty="0" smtClean="0"/>
              <a:t>              </a:t>
            </a:r>
            <a:r>
              <a:rPr lang="en-US" sz="2000" b="1" u="sng" dirty="0" smtClean="0"/>
              <a:t>EXEMPLOS</a:t>
            </a:r>
            <a:r>
              <a:rPr lang="en-US" sz="2000" b="1" dirty="0" smtClean="0"/>
              <a:t>:</a:t>
            </a:r>
          </a:p>
          <a:p>
            <a:r>
              <a:rPr lang="en-US" sz="2000" dirty="0" smtClean="0"/>
              <a:t>                                 </a:t>
            </a:r>
            <a:r>
              <a:rPr lang="en-US" sz="2000" b="1" dirty="0" smtClean="0"/>
              <a:t>#</a:t>
            </a:r>
            <a:r>
              <a:rPr lang="en-US" sz="2000" dirty="0" smtClean="0"/>
              <a:t> PADRÕES DE EMISSÃO DE POLUENTES</a:t>
            </a:r>
          </a:p>
          <a:p>
            <a:r>
              <a:rPr lang="en-US" sz="2000" dirty="0" smtClean="0"/>
              <a:t>                                 </a:t>
            </a:r>
            <a:r>
              <a:rPr lang="en-US" sz="2000" b="1" dirty="0" smtClean="0"/>
              <a:t>#</a:t>
            </a:r>
            <a:r>
              <a:rPr lang="en-US" sz="2000" dirty="0" smtClean="0"/>
              <a:t> REGULAÇÕES PARA PRODUÇÃO E TRANSPORTE DE</a:t>
            </a:r>
          </a:p>
          <a:p>
            <a:r>
              <a:rPr lang="en-US" sz="2000" dirty="0" smtClean="0"/>
              <a:t>                                     PRODUTOS QUÍMICOS TÓXICOS</a:t>
            </a:r>
          </a:p>
          <a:p>
            <a:r>
              <a:rPr lang="en-US" sz="2000" dirty="0" smtClean="0"/>
              <a:t>                                 </a:t>
            </a:r>
            <a:r>
              <a:rPr lang="en-US" sz="2000" b="1" dirty="0" smtClean="0"/>
              <a:t>#</a:t>
            </a:r>
            <a:r>
              <a:rPr lang="en-US" sz="2000" dirty="0" smtClean="0"/>
              <a:t> REGULAÇÕES PARA PREVENÇÃO DE ACIDENTES</a:t>
            </a:r>
          </a:p>
          <a:p>
            <a:r>
              <a:rPr lang="en-US" sz="2000" dirty="0" smtClean="0"/>
              <a:t>                                 </a:t>
            </a:r>
            <a:r>
              <a:rPr lang="en-US" sz="2000" b="1" dirty="0" smtClean="0"/>
              <a:t>#</a:t>
            </a:r>
            <a:r>
              <a:rPr lang="en-US" sz="2000" dirty="0" smtClean="0"/>
              <a:t> ÁREAS RESERVADAS A NÃO-FUMANTES</a:t>
            </a:r>
          </a:p>
          <a:p>
            <a:r>
              <a:rPr lang="en-US" sz="2000" dirty="0" smtClean="0"/>
              <a:t>                                 </a:t>
            </a:r>
            <a:r>
              <a:rPr lang="en-US" sz="2000" b="1" dirty="0" smtClean="0"/>
              <a:t>#</a:t>
            </a:r>
            <a:r>
              <a:rPr lang="en-US" sz="2000" dirty="0" smtClean="0"/>
              <a:t> RESTRIÇÕES À UTILIZAÇÃO DE RECURSOS DE USO </a:t>
            </a:r>
          </a:p>
          <a:p>
            <a:r>
              <a:rPr lang="en-US" sz="2000" dirty="0" smtClean="0"/>
              <a:t>                                    COMUM (EX.: PESCA E CAÇA)</a:t>
            </a:r>
          </a:p>
          <a:p>
            <a:r>
              <a:rPr lang="en-US" sz="2000" dirty="0" smtClean="0"/>
              <a:t>                                ETC.</a:t>
            </a:r>
          </a:p>
          <a:p>
            <a:endParaRPr lang="pt-B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784976" cy="620688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ESCOLHA ENTRE TAXAS, SUBSÍDIOS E REGULAÇÕES</a:t>
            </a:r>
            <a:endParaRPr lang="pt-BR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AUSÊNCIA DE CUSTOS DE TRANSAÇÃO, UMA ALOCAÇÃO EFICIENTE DE PARETO PODE SER ALCANÇADA TANTO PELO SISTEMA DE PREÇOS COMO POR IMPOSIÇÃO DE COMANDO CENTRAL (REGULAÇÕES). </a:t>
            </a:r>
          </a:p>
          <a:p>
            <a:endParaRPr lang="en-US" sz="2000" dirty="0" smtClean="0"/>
          </a:p>
          <a:p>
            <a:r>
              <a:rPr lang="en-US" sz="2000" u="sng" dirty="0" smtClean="0"/>
              <a:t>OU SEJA, NUM AMBIENTE SEM CUSTOS DE MONITORAMENTO O GOVERNO </a:t>
            </a:r>
            <a:r>
              <a:rPr lang="en-US" sz="2000" u="sng" dirty="0"/>
              <a:t>PODE, EM CASO DE EXTERNALIDADE </a:t>
            </a:r>
            <a:r>
              <a:rPr lang="en-US" sz="2000" u="sng" dirty="0" smtClean="0"/>
              <a:t>NEGATIVA, OBTER COM REGULAÇÃO TUDO O QUE ALCANÇA COM TAXAÇÃO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TODAVIA,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REALIDADE É QUE OS CUSTOS DE MONITORAMENTO SÃO SIGNIFCATIVOS NA ECONOMIA E, PORTANTO,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ALOCAÇÃO PARETO-EFICIENTE QUE PODE SER OBTIDA POR TRIBUTAÇÃO NÃO É OBTIDA POR REGULAÇÕES OU SUBSÍDIOS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sz="2000" dirty="0" smtClean="0"/>
          </a:p>
          <a:p>
            <a:r>
              <a:rPr lang="en-US" sz="2000" b="1" u="sng" dirty="0" smtClean="0"/>
              <a:t>OUTRAS QUESTÕES PARA ESCOLHA DO INSTRUMENTO</a:t>
            </a:r>
            <a:r>
              <a:rPr lang="en-US" sz="2000" b="1" dirty="0" smtClean="0"/>
              <a:t>:</a:t>
            </a:r>
          </a:p>
          <a:p>
            <a:r>
              <a:rPr lang="en-US" sz="2000" b="1" dirty="0" smtClean="0"/>
              <a:t>(1)</a:t>
            </a:r>
            <a:r>
              <a:rPr lang="en-US" sz="2000" dirty="0" smtClean="0"/>
              <a:t> MÉTODOS ALTERNATIVOS TEM DIFERENTES CUSTOS DE TRANSAÇÃO E DE</a:t>
            </a:r>
          </a:p>
          <a:p>
            <a:r>
              <a:rPr lang="en-US" sz="2000" dirty="0" smtClean="0"/>
              <a:t>      IMPLEMENTAÇÃO.</a:t>
            </a:r>
          </a:p>
          <a:p>
            <a:r>
              <a:rPr lang="en-US" sz="2000" b="1" dirty="0" smtClean="0"/>
              <a:t>(2)</a:t>
            </a:r>
            <a:r>
              <a:rPr lang="en-US" sz="2000" dirty="0" smtClean="0"/>
              <a:t> INFORMAÇÃO DISTINTA É REQUERIDA.</a:t>
            </a:r>
          </a:p>
          <a:p>
            <a:r>
              <a:rPr lang="en-US" sz="2000" b="1" dirty="0" smtClean="0"/>
              <a:t>(3)</a:t>
            </a:r>
            <a:r>
              <a:rPr lang="en-US" sz="2000" dirty="0" smtClean="0"/>
              <a:t> DESEMPENHO DISTINTO COM RELAÇÃO </a:t>
            </a:r>
            <a:r>
              <a:rPr lang="en-US" sz="2000" dirty="0"/>
              <a:t>À</a:t>
            </a:r>
            <a:r>
              <a:rPr lang="en-US" sz="2000" dirty="0" smtClean="0"/>
              <a:t> VOLATILIDADE OU INCERTEZA SOBRE </a:t>
            </a:r>
          </a:p>
          <a:p>
            <a:r>
              <a:rPr lang="en-US" sz="2000" dirty="0" smtClean="0"/>
              <a:t>      CUSTOS E BENEFÍCIOS.</a:t>
            </a:r>
          </a:p>
          <a:p>
            <a:r>
              <a:rPr lang="en-US" sz="2000" b="1" dirty="0" smtClean="0"/>
              <a:t>(4)</a:t>
            </a:r>
            <a:r>
              <a:rPr lang="en-US" sz="2000" dirty="0" smtClean="0"/>
              <a:t> DIFEREM COM RELAÇÃO À FACILIDADE DE SEREM POLITICAMENTE</a:t>
            </a:r>
          </a:p>
          <a:p>
            <a:r>
              <a:rPr lang="en-US" sz="2000" dirty="0" smtClean="0"/>
              <a:t>      MANIPULADOS POR GRUPOS DE INTERESSE. </a:t>
            </a:r>
            <a:endParaRPr lang="pt-B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2033</Words>
  <Application>Microsoft Office PowerPoint</Application>
  <PresentationFormat>Apresentação na tela (4:3)</PresentationFormat>
  <Paragraphs>197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EXTERNALIDADES (CONTINUAÇÃO 2)</vt:lpstr>
      <vt:lpstr>A FALHA DAS SOLUÇÕES PRIVADAS AO PROBLEMA DE EXTERNALIDADE:   JUSTIFICAÇÃO DA AÇÃO PÚBLICA</vt:lpstr>
      <vt:lpstr>Apresentação do PowerPoint</vt:lpstr>
      <vt:lpstr>Apresentação do PowerPoint</vt:lpstr>
      <vt:lpstr>REMÉDIOS PÚBLICOS ÀS EXTERNALIDADES</vt:lpstr>
      <vt:lpstr>TAXAS</vt:lpstr>
      <vt:lpstr>Apresentação do PowerPoint</vt:lpstr>
      <vt:lpstr>REGULAÇÕES</vt:lpstr>
      <vt:lpstr>ESCOLHA ENTRE TAXAS, SUBSÍDIOS E REGULAÇÕES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SISTEMA LEGAL &amp; JUDICIÁRIO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sbender</dc:creator>
  <cp:lastModifiedBy>Siegfried Bender</cp:lastModifiedBy>
  <cp:revision>103</cp:revision>
  <dcterms:created xsi:type="dcterms:W3CDTF">2010-09-02T15:29:14Z</dcterms:created>
  <dcterms:modified xsi:type="dcterms:W3CDTF">2011-05-31T03:18:19Z</dcterms:modified>
</cp:coreProperties>
</file>