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6" r:id="rId9"/>
    <p:sldId id="270" r:id="rId10"/>
    <p:sldId id="267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435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123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885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101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8541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927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993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925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672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371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01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s-ES_tradnl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_tradnl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93031-7A0E-475E-870E-382146216FE2}" type="datetimeFigureOut">
              <a:rPr lang="es-ES_tradnl" smtClean="0"/>
              <a:t>05/05/2019</a:t>
            </a:fld>
            <a:endParaRPr lang="es-ES_tradnl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8C20-916F-473B-BCFE-806BAE87310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094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Aula 10 </a:t>
            </a:r>
            <a:br>
              <a:rPr lang="es-ES_tradnl" dirty="0" smtClean="0"/>
            </a:br>
            <a:r>
              <a:rPr lang="es-ES_tradnl" dirty="0" smtClean="0"/>
              <a:t>o interregno liberal no Brasil </a:t>
            </a:r>
            <a:r>
              <a:rPr lang="es-ES_tradnl" dirty="0" err="1" smtClean="0"/>
              <a:t>desenvolvimentista</a:t>
            </a:r>
            <a:r>
              <a:rPr lang="es-ES_tradnl" dirty="0" smtClean="0"/>
              <a:t>: </a:t>
            </a:r>
            <a:r>
              <a:rPr lang="es-ES_tradnl" dirty="0" err="1" smtClean="0"/>
              <a:t>governos</a:t>
            </a:r>
            <a:r>
              <a:rPr lang="es-ES_tradnl" dirty="0" smtClean="0"/>
              <a:t> </a:t>
            </a:r>
            <a:r>
              <a:rPr lang="es-ES_tradnl" dirty="0" err="1" smtClean="0"/>
              <a:t>Dutra</a:t>
            </a:r>
            <a:r>
              <a:rPr lang="es-ES_tradnl" dirty="0" smtClean="0"/>
              <a:t> e Café </a:t>
            </a:r>
            <a:r>
              <a:rPr lang="es-ES_tradnl" dirty="0" err="1" smtClean="0"/>
              <a:t>Filho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Profa. Eliana </a:t>
            </a:r>
            <a:r>
              <a:rPr lang="es-ES_tradnl" dirty="0" err="1" smtClean="0"/>
              <a:t>Tadeu</a:t>
            </a:r>
            <a:r>
              <a:rPr lang="es-ES_tradnl" dirty="0" smtClean="0"/>
              <a:t> Terci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4622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97541"/>
            <a:ext cx="9090212" cy="567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4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dirty="0" smtClean="0"/>
              <a:t>Interregno Café Filho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9557" y="1964724"/>
            <a:ext cx="11034584" cy="448846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Eugenio </a:t>
            </a:r>
            <a:r>
              <a:rPr lang="pt-BR" altLang="pt-BR" sz="2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Gudin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altLang="pt-BR" sz="2500" dirty="0"/>
              <a:t>na Fazenda (crítico do desenvolvimentismo/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prestígio </a:t>
            </a:r>
            <a:r>
              <a:rPr lang="pt-BR" altLang="pt-BR" sz="2500" dirty="0"/>
              <a:t>junto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altLang="pt-BR" sz="2500" dirty="0"/>
              <a:t>aos credores internacionais): prioridades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pt-BR" altLang="pt-BR" sz="2500" dirty="0"/>
              <a:t>	i) 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reverter a grave crise cambial (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↓ preços dos café e vencimento de créditos de curto prazo):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pt-BR" altLang="pt-BR" sz="2500" dirty="0">
                <a:ea typeface="Calibri" panose="020F0502020204030204" pitchFamily="34" charset="0"/>
                <a:cs typeface="Calibri" panose="020F0502020204030204" pitchFamily="34" charset="0"/>
              </a:rPr>
              <a:t>	a) </a:t>
            </a:r>
            <a:r>
              <a:rPr lang="pt-BR" altLang="pt-BR" sz="2500" dirty="0" smtClean="0">
                <a:ea typeface="Calibri" panose="020F0502020204030204" pitchFamily="34" charset="0"/>
                <a:cs typeface="Calibri" panose="020F0502020204030204" pitchFamily="34" charset="0"/>
              </a:rPr>
              <a:t>contrair crédito externo;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pt-BR" altLang="pt-BR" sz="2500" dirty="0"/>
              <a:t>	b) reverter o aperto de crédito externo, facilitando a entrada de capital estrangeiro </a:t>
            </a:r>
            <a:r>
              <a:rPr lang="pt-BR" altLang="pt-BR" sz="2500" dirty="0"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altLang="pt-BR" sz="2500" dirty="0"/>
              <a:t>editou 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 </a:t>
            </a:r>
            <a:r>
              <a:rPr lang="pt-BR" altLang="pt-BR" sz="25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instrução 113 </a:t>
            </a:r>
            <a:r>
              <a:rPr lang="pt-BR" altLang="pt-BR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 </a:t>
            </a:r>
            <a:r>
              <a:rPr lang="pt-BR" altLang="pt-BR" sz="2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Sumoc</a:t>
            </a:r>
            <a:r>
              <a:rPr lang="pt-BR" altLang="pt-BR" sz="2500" dirty="0"/>
              <a:t>: autoriza a </a:t>
            </a:r>
            <a:r>
              <a:rPr lang="pt-BR" altLang="pt-BR" sz="2500" dirty="0" err="1"/>
              <a:t>Cacex</a:t>
            </a:r>
            <a:r>
              <a:rPr lang="pt-BR" altLang="pt-BR" sz="2500" dirty="0"/>
              <a:t> do BB a emitir licenças de importação sem cobertura cambial para equipamentos e bens de produção </a:t>
            </a:r>
            <a:r>
              <a:rPr lang="pt-BR" altLang="pt-BR" sz="2500" dirty="0"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pt-BR" altLang="pt-BR" sz="2500" dirty="0"/>
              <a:t> abrindo grande vantagem ao investidor externo (internar bens de capital). </a:t>
            </a:r>
            <a:endParaRPr lang="pt-BR" altLang="pt-BR" sz="25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596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 smtClean="0"/>
              <a:t>Interregno Café Filho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t-BR" altLang="pt-BR" dirty="0" err="1" smtClean="0"/>
              <a:t>ii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conter a inflação mediante  corte do gasto público e aperto do crédito</a:t>
            </a:r>
            <a:r>
              <a:rPr lang="pt-BR" altLang="pt-BR" dirty="0" smtClean="0"/>
              <a:t>:  instruções da </a:t>
            </a:r>
            <a:r>
              <a:rPr lang="pt-BR" altLang="pt-BR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Sumoc</a:t>
            </a:r>
            <a:endParaRPr lang="pt-BR" altLang="pt-B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105 </a:t>
            </a:r>
            <a:r>
              <a:rPr lang="pt-BR" altLang="pt-BR" dirty="0" smtClean="0"/>
              <a:t>– fixava os juros para depósitos a vista (3%) e a prazo(7%); </a:t>
            </a:r>
          </a:p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106 – </a:t>
            </a:r>
            <a:r>
              <a:rPr lang="pt-BR" altLang="pt-BR" dirty="0" smtClean="0"/>
              <a:t>elevação das </a:t>
            </a:r>
            <a:r>
              <a:rPr lang="pt-BR" altLang="pt-BR" dirty="0" err="1" smtClean="0"/>
              <a:t>txs</a:t>
            </a:r>
            <a:r>
              <a:rPr lang="pt-BR" altLang="pt-BR" dirty="0" smtClean="0"/>
              <a:t> de redesconto de duplicatas e</a:t>
            </a:r>
          </a:p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108 – </a:t>
            </a:r>
            <a:r>
              <a:rPr lang="pt-BR" altLang="pt-BR" dirty="0" smtClean="0"/>
              <a:t>elevava o compulsório dos bancos a serem recolhidos à caixa da </a:t>
            </a:r>
            <a:r>
              <a:rPr lang="pt-BR" altLang="pt-BR" dirty="0" err="1" smtClean="0"/>
              <a:t>Sumoc</a:t>
            </a:r>
            <a:r>
              <a:rPr lang="pt-BR" altLang="pt-BR" dirty="0" smtClean="0"/>
              <a:t> e não mais ao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BB e ainda limitava-se suas operações de crédito. </a:t>
            </a:r>
          </a:p>
          <a:p>
            <a:pPr>
              <a:lnSpc>
                <a:spcPct val="80000"/>
              </a:lnSpc>
              <a:buNone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	→ severidade (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crise de iliquidez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)  ameaçava a sobrevivência de inúmeras empresas (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pressão do setor para privilegiar o crescimento em detrimento aos ajustes externo e da inflação)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→ demissão</a:t>
            </a:r>
            <a:endParaRPr lang="pt-BR" altLang="pt-BR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44107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Interregno Café </a:t>
            </a:r>
            <a:r>
              <a:rPr lang="es-ES_tradnl" dirty="0" err="1" smtClean="0"/>
              <a:t>Filho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José Maria Whitaker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abranda a política econômica → </a:t>
            </a:r>
          </a:p>
          <a:p>
            <a:pPr>
              <a:spcBef>
                <a:spcPct val="0"/>
              </a:spcBef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Revogou as instruções 106 e 108 e limitou as operações de crédito do BB aos setores produtivos (acreditava não inflacionárias) </a:t>
            </a:r>
          </a:p>
          <a:p>
            <a:pPr>
              <a:spcBef>
                <a:spcPct val="0"/>
              </a:spcBef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proposição firme em privilegiar os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interesses da lavoura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, adotar regime de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taxa única de câmbio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, desvalorizar a taxa cambial (eliminar o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“confisco cambial”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Congresso Nacional rejeita a proposta –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prevalece o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desenvolvimentismo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Instrução 113 será amplamente utilizada no governo JK.</a:t>
            </a:r>
            <a:endParaRPr lang="pt-BR" altLang="pt-BR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5725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Governo Dutra</a:t>
            </a:r>
            <a:endParaRPr lang="pt-BR" altLang="pt-BR" dirty="0" smtClean="0"/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>
          <a:xfrm>
            <a:off x="470647" y="1841157"/>
            <a:ext cx="10878671" cy="468346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 democratização do Brasil e imediato pós-guerra: ruptura com o passado e redução do peso do Estado.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dois momentos (1946-50): </a:t>
            </a:r>
            <a:endParaRPr lang="pt-BR" altLang="pt-BR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1947-48 →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crença no equilíbrio prometido por </a:t>
            </a:r>
            <a:r>
              <a:rPr lang="pt-BR" altLang="pt-BR" dirty="0" err="1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Bretton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 Woods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: rápida reorganização da economia e liberação multilateral do comércio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(contingenciamento às importações: licenças para importar – p.25) </a:t>
            </a:r>
            <a:endParaRPr lang="pt-BR" altLang="pt-BR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julgava-se credor dos EUA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;  na capacidade de atração de investimentos e depositava esperança na alta do café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problema era a inflação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→ localizada nos déficits do Estado → política ortodoxa de corte nos gastos públicos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Política externa: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taxa de câmbio sobrevalorizada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visava: controlar a inflação; suprir a demanda de produtos intermediários e favorecer o ingresso de capitais.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40672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Governo Dutra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Ilusão</a:t>
            </a:r>
            <a:r>
              <a:rPr lang="pt-BR" altLang="pt-BR" dirty="0" smtClean="0"/>
              <a:t>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</a:t>
            </a:r>
            <a:r>
              <a:rPr lang="pt-BR" altLang="pt-BR" dirty="0" smtClean="0"/>
              <a:t>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divisas</a:t>
            </a:r>
            <a:r>
              <a:rPr lang="pt-BR" altLang="pt-BR" dirty="0" smtClean="0"/>
              <a:t>? (metade reserva ouro [estratégicas], US$235 mi em libras bloqueadas e apenas US$92 mi disponíveis + superávit obtido com moeda inconversível) </a:t>
            </a:r>
          </a:p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Ilusão na assistência financeira americana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→ Guerra fria EUA empenha-se na reconstrução europeia: “As divisões de economia do departamento de Estado acham que, embora o programa de desenvolvimento brasileiro seja desejável e mereça assistência, ele não tem o mesmo pedido de urgência que tem diversos países europeus devastados pela guerra.” (FRUS, citado em Malan, 1986) → Brasil deveria buscar investimentos privados</a:t>
            </a:r>
          </a:p>
          <a:p>
            <a:pPr>
              <a:lnSpc>
                <a:spcPct val="80000"/>
              </a:lnSpc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Cabia então desvalorizar a moeda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? Alternativa posta de lado: i)manter preços do café, </a:t>
            </a:r>
            <a:r>
              <a:rPr lang="pt-BR" altLang="pt-BR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)evitar pressão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inflacionária; </a:t>
            </a:r>
            <a:r>
              <a:rPr lang="pt-BR" altLang="pt-BR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) desaconselhável promover as exportações de produtos voltados a áreas de moedas inconversíveis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4665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Governo Dutra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06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s-ES_tradnl" dirty="0" smtClean="0"/>
              <a:t>Resultado: </a:t>
            </a:r>
            <a:r>
              <a:rPr lang="es-ES_tradnl" dirty="0" err="1" smtClean="0"/>
              <a:t>reduziu</a:t>
            </a:r>
            <a:r>
              <a:rPr lang="es-ES_tradnl" dirty="0" smtClean="0"/>
              <a:t>-se o déficit </a:t>
            </a:r>
            <a:r>
              <a:rPr lang="es-ES_tradnl" dirty="0" err="1" smtClean="0"/>
              <a:t>com</a:t>
            </a:r>
            <a:r>
              <a:rPr lang="es-ES_tradnl" dirty="0" smtClean="0"/>
              <a:t> a área </a:t>
            </a:r>
            <a:r>
              <a:rPr lang="es-ES_tradnl" dirty="0" err="1" smtClean="0"/>
              <a:t>conversível</a:t>
            </a:r>
            <a:r>
              <a:rPr lang="es-ES_tradnl" dirty="0" smtClean="0"/>
              <a:t> de US$313 </a:t>
            </a:r>
            <a:r>
              <a:rPr lang="es-ES_tradnl" dirty="0" err="1" smtClean="0"/>
              <a:t>milhões</a:t>
            </a:r>
            <a:r>
              <a:rPr lang="es-ES_tradnl" dirty="0" smtClean="0"/>
              <a:t> (1947) para US$108 mi. (1948) e superávit de US$18 </a:t>
            </a:r>
            <a:r>
              <a:rPr lang="es-ES_tradnl" dirty="0" err="1" smtClean="0"/>
              <a:t>em</a:t>
            </a:r>
            <a:r>
              <a:rPr lang="es-ES_tradnl" dirty="0" smtClean="0"/>
              <a:t> 1949, </a:t>
            </a:r>
            <a:r>
              <a:rPr lang="es-ES_tradnl" dirty="0" err="1" smtClean="0"/>
              <a:t>assim</a:t>
            </a:r>
            <a:r>
              <a:rPr lang="es-ES_tradnl" dirty="0" smtClean="0"/>
              <a:t> como </a:t>
            </a:r>
            <a:r>
              <a:rPr lang="es-ES_tradnl" dirty="0" err="1" smtClean="0"/>
              <a:t>na</a:t>
            </a:r>
            <a:r>
              <a:rPr lang="es-ES_tradnl" dirty="0" smtClean="0"/>
              <a:t> área </a:t>
            </a:r>
            <a:r>
              <a:rPr lang="es-ES_tradnl" dirty="0" err="1" smtClean="0"/>
              <a:t>inconversível</a:t>
            </a:r>
            <a:r>
              <a:rPr lang="es-ES_tradnl" dirty="0" smtClean="0"/>
              <a:t>. </a:t>
            </a:r>
          </a:p>
          <a:p>
            <a:pPr>
              <a:lnSpc>
                <a:spcPct val="80000"/>
              </a:lnSpc>
            </a:pPr>
            <a:r>
              <a:rPr lang="es-ES_tradnl" dirty="0" err="1" smtClean="0"/>
              <a:t>Consequências</a:t>
            </a:r>
            <a:r>
              <a:rPr lang="es-ES_tradnl" dirty="0" smtClean="0"/>
              <a:t> da </a:t>
            </a:r>
            <a:r>
              <a:rPr lang="es-ES_tradnl" dirty="0" err="1" smtClean="0"/>
              <a:t>valorização</a:t>
            </a:r>
            <a:r>
              <a:rPr lang="es-ES_tradnl" dirty="0" smtClean="0"/>
              <a:t> cambial: </a:t>
            </a:r>
            <a:endParaRPr lang="es-ES_tradnl" dirty="0" smtClean="0"/>
          </a:p>
          <a:p>
            <a:pPr marL="989013" indent="-989013">
              <a:lnSpc>
                <a:spcPct val="80000"/>
              </a:lnSpc>
              <a:buNone/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i) perda de competitividade das exportações nos mercados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europeus, cujas moedas se desvalorizaram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[manufaturados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]→ contração das exportações entre 1947-50, exceto café. </a:t>
            </a:r>
            <a:endParaRPr lang="pt-BR" altLang="pt-BR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89013" indent="-989013">
              <a:lnSpc>
                <a:spcPct val="80000"/>
              </a:lnSpc>
              <a:buNone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altLang="pt-BR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) substituição de importações: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efeito subsídio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efeito protecionismo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efeito alteração na estrutura das rentabilidades relativas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 →incentivo a produção para o MI.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(p. 26)</a:t>
            </a:r>
          </a:p>
          <a:p>
            <a:pPr marL="989013" indent="-989013">
              <a:lnSpc>
                <a:spcPct val="80000"/>
              </a:lnSpc>
              <a:buNone/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altLang="pt-BR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) controle das importações e crédito à indústria → crescimento da indústria de base: material elétrico, de transporte e metalurgia (efeito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indireto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 das políticas cambial e de controle das importações para resolver os </a:t>
            </a:r>
            <a:r>
              <a:rPr lang="pt-BR" alt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problemas do BP</a:t>
            </a:r>
            <a:endParaRPr lang="pt-BR" alt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89013" indent="-989013">
              <a:lnSpc>
                <a:spcPct val="80000"/>
              </a:lnSpc>
              <a:buNone/>
            </a:pPr>
            <a:endParaRPr lang="pt-BR" altLang="pt-BR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4665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err="1" smtClean="0"/>
              <a:t>Governo</a:t>
            </a:r>
            <a:r>
              <a:rPr lang="es-ES_tradnl" dirty="0" smtClean="0"/>
              <a:t> </a:t>
            </a:r>
            <a:r>
              <a:rPr lang="es-ES_tradnl" dirty="0" err="1" smtClean="0"/>
              <a:t>Dutra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61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altLang="pt-B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Política econômica interna ortodoxa</a:t>
            </a:r>
            <a:r>
              <a:rPr lang="pt-BR" altLang="pt-BR" dirty="0" smtClean="0"/>
              <a:t>: inflação de </a:t>
            </a:r>
            <a:r>
              <a:rPr lang="pt-BR" altLang="pt-BR" dirty="0" smtClean="0"/>
              <a:t>demanda (11% em 1945 e 22% em 1946) 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→ política monetária e fiscal contracionistas → insuficiência de moeda (ausência de dólares) e contenção creditícia →queda do ministro Correa e Castro, substituído por Guilherme da Silveira, presidente do BB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Política econômica expansiva: expansão do crédito e lançamento do Plano Salte (49-53) – programa de dispêndios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altLang="pt-BR" b="1" dirty="0" smtClean="0">
                <a:ea typeface="Calibri" panose="020F0502020204030204" pitchFamily="34" charset="0"/>
                <a:cs typeface="Calibri" panose="020F0502020204030204" pitchFamily="34" charset="0"/>
              </a:rPr>
              <a:t>consequências (1949-50): 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Inflação de 12,3% e 12,4%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↑ PIB 7,7% e 6,8</a:t>
            </a: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%</a:t>
            </a:r>
            <a:endParaRPr lang="pt-BR" altLang="pt-BR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err="1" smtClean="0"/>
              <a:t>Governo</a:t>
            </a:r>
            <a:r>
              <a:rPr lang="es-ES_tradnl" dirty="0" smtClean="0"/>
              <a:t> </a:t>
            </a:r>
            <a:r>
              <a:rPr lang="es-ES_tradnl" dirty="0" err="1" smtClean="0"/>
              <a:t>Dutra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O que explica essa inflexão da política econômica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Proximidade</a:t>
            </a:r>
            <a:r>
              <a:rPr lang="es-ES_tradnl" dirty="0" smtClean="0"/>
              <a:t> das </a:t>
            </a:r>
            <a:r>
              <a:rPr lang="es-ES_tradnl" dirty="0" err="1" smtClean="0"/>
              <a:t>eleições</a:t>
            </a:r>
            <a:endParaRPr lang="es-ES_tradnl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Combinação</a:t>
            </a:r>
            <a:r>
              <a:rPr lang="es-ES_tradnl" dirty="0" smtClean="0"/>
              <a:t> controle das </a:t>
            </a:r>
            <a:r>
              <a:rPr lang="es-ES_tradnl" dirty="0" err="1" smtClean="0"/>
              <a:t>importações</a:t>
            </a:r>
            <a:r>
              <a:rPr lang="es-ES_tradnl" dirty="0" smtClean="0"/>
              <a:t> + </a:t>
            </a:r>
            <a:r>
              <a:rPr lang="es-ES_tradnl" dirty="0" err="1" smtClean="0"/>
              <a:t>câmbio</a:t>
            </a:r>
            <a:r>
              <a:rPr lang="es-ES_tradnl" dirty="0" smtClean="0"/>
              <a:t> valorizado e </a:t>
            </a:r>
            <a:r>
              <a:rPr lang="es-ES_tradnl" dirty="0" err="1" smtClean="0"/>
              <a:t>concessão</a:t>
            </a:r>
            <a:r>
              <a:rPr lang="es-ES_tradnl" dirty="0" smtClean="0"/>
              <a:t> de crédito → estímulos aso </a:t>
            </a:r>
            <a:r>
              <a:rPr lang="es-ES_tradnl" dirty="0" err="1" smtClean="0"/>
              <a:t>crescimento</a:t>
            </a:r>
            <a:r>
              <a:rPr lang="es-ES_tradnl" dirty="0" smtClean="0"/>
              <a:t> industrial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Desvalorização</a:t>
            </a:r>
            <a:r>
              <a:rPr lang="es-ES_tradnl" dirty="0" smtClean="0"/>
              <a:t> da libra </a:t>
            </a:r>
            <a:r>
              <a:rPr lang="es-ES_tradnl" dirty="0" err="1" smtClean="0"/>
              <a:t>indicava</a:t>
            </a:r>
            <a:r>
              <a:rPr lang="es-ES_tradnl" dirty="0" smtClean="0"/>
              <a:t> </a:t>
            </a:r>
            <a:r>
              <a:rPr lang="es-ES_tradnl" dirty="0" err="1" smtClean="0"/>
              <a:t>um</a:t>
            </a:r>
            <a:r>
              <a:rPr lang="es-ES_tradnl" dirty="0" smtClean="0"/>
              <a:t> lento movimiento </a:t>
            </a:r>
            <a:r>
              <a:rPr lang="es-ES_tradnl" dirty="0" err="1" smtClean="0"/>
              <a:t>em</a:t>
            </a:r>
            <a:r>
              <a:rPr lang="es-ES_tradnl" dirty="0" smtClean="0"/>
              <a:t> </a:t>
            </a:r>
            <a:r>
              <a:rPr lang="es-ES_tradnl" dirty="0" err="1" smtClean="0"/>
              <a:t>direção</a:t>
            </a:r>
            <a:r>
              <a:rPr lang="es-ES_tradnl" dirty="0" smtClean="0"/>
              <a:t> a </a:t>
            </a:r>
            <a:r>
              <a:rPr lang="es-ES_tradnl" dirty="0" err="1" smtClean="0"/>
              <a:t>conversibilidade</a:t>
            </a:r>
            <a:r>
              <a:rPr lang="es-ES_tradnl" dirty="0" smtClean="0"/>
              <a:t> das </a:t>
            </a:r>
            <a:r>
              <a:rPr lang="es-ES_tradnl" dirty="0" err="1" smtClean="0"/>
              <a:t>moedas</a:t>
            </a:r>
            <a:r>
              <a:rPr lang="es-ES_tradnl" dirty="0" smtClean="0"/>
              <a:t>. </a:t>
            </a:r>
            <a:endParaRPr lang="es-ES_tradnl" dirty="0"/>
          </a:p>
          <a:p>
            <a:r>
              <a:rPr lang="es-ES_tradn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Avaliação</a:t>
            </a:r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resultados</a:t>
            </a:r>
            <a:r>
              <a:rPr lang="es-ES_tradnl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smtClean="0"/>
              <a:t>Fase liberal </a:t>
            </a:r>
            <a:r>
              <a:rPr lang="es-ES_tradnl" dirty="0" err="1" smtClean="0"/>
              <a:t>não</a:t>
            </a:r>
            <a:r>
              <a:rPr lang="es-ES_tradnl" dirty="0" smtClean="0"/>
              <a:t> </a:t>
            </a:r>
            <a:r>
              <a:rPr lang="es-ES_tradnl" dirty="0" err="1" smtClean="0"/>
              <a:t>passou</a:t>
            </a:r>
            <a:r>
              <a:rPr lang="es-ES_tradnl" dirty="0" smtClean="0"/>
              <a:t> de </a:t>
            </a:r>
            <a:r>
              <a:rPr lang="es-ES_tradnl" dirty="0" err="1" smtClean="0"/>
              <a:t>um</a:t>
            </a:r>
            <a:r>
              <a:rPr lang="es-ES_tradnl" dirty="0" smtClean="0"/>
              <a:t> breve </a:t>
            </a:r>
            <a:r>
              <a:rPr lang="es-ES_tradnl" dirty="0" err="1" smtClean="0"/>
              <a:t>ensaio</a:t>
            </a:r>
            <a:endParaRPr lang="es-ES_tradnl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Conflitos</a:t>
            </a:r>
            <a:r>
              <a:rPr lang="es-ES_tradnl" dirty="0" smtClean="0"/>
              <a:t> de intereses: </a:t>
            </a:r>
            <a:r>
              <a:rPr lang="es-ES_tradnl" dirty="0" err="1" smtClean="0"/>
              <a:t>indústria</a:t>
            </a:r>
            <a:r>
              <a:rPr lang="es-ES_tradnl" dirty="0" smtClean="0"/>
              <a:t> e </a:t>
            </a:r>
            <a:r>
              <a:rPr lang="es-ES_tradnl" dirty="0" err="1" smtClean="0"/>
              <a:t>setor</a:t>
            </a:r>
            <a:r>
              <a:rPr lang="es-ES_tradnl" dirty="0" smtClean="0"/>
              <a:t> exportador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Evolução</a:t>
            </a:r>
            <a:r>
              <a:rPr lang="es-ES_tradnl" dirty="0" smtClean="0"/>
              <a:t> industrial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_tradnl" dirty="0" err="1" smtClean="0"/>
              <a:t>Mais</a:t>
            </a:r>
            <a:r>
              <a:rPr lang="es-ES_tradnl" dirty="0" smtClean="0"/>
              <a:t> continuismo do que ruptura: </a:t>
            </a:r>
            <a:r>
              <a:rPr lang="es-ES_tradnl" dirty="0" err="1" smtClean="0"/>
              <a:t>câmbio</a:t>
            </a:r>
            <a:r>
              <a:rPr lang="es-ES_tradnl" dirty="0" smtClean="0"/>
              <a:t> </a:t>
            </a:r>
            <a:r>
              <a:rPr lang="es-ES_tradnl" dirty="0" err="1" smtClean="0"/>
              <a:t>fixo</a:t>
            </a:r>
            <a:r>
              <a:rPr lang="es-ES_tradnl" dirty="0" smtClean="0"/>
              <a:t>; </a:t>
            </a:r>
            <a:r>
              <a:rPr lang="es-ES_tradnl" dirty="0" err="1" smtClean="0"/>
              <a:t>traço</a:t>
            </a:r>
            <a:r>
              <a:rPr lang="es-ES_tradnl" dirty="0" smtClean="0"/>
              <a:t> </a:t>
            </a:r>
            <a:r>
              <a:rPr lang="es-ES_tradnl" dirty="0" err="1" smtClean="0"/>
              <a:t>autoritário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126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Fracasso da política de estabilização de Vargas  - liberalização das importações devido a Guerra da Coréia e a inflação → crise cambial piorada pelo regime de concessões para importar.</a:t>
            </a:r>
          </a:p>
          <a:p>
            <a:r>
              <a:rPr lang="pt-BR" dirty="0"/>
              <a:t>Qual foi o erro? “Gap” entre o período de concessão da licença para importar e a concretização da importação. Licença para importar tinha validade de 6 meses.</a:t>
            </a:r>
            <a:endParaRPr lang="pt-BR" dirty="0" smtClean="0"/>
          </a:p>
          <a:p>
            <a:r>
              <a:rPr lang="pt-BR" dirty="0" smtClean="0"/>
              <a:t>Com a eleição do republicano  </a:t>
            </a:r>
            <a:r>
              <a:rPr lang="pt-BR" dirty="0" err="1" smtClean="0"/>
              <a:t>Eisenhower</a:t>
            </a:r>
            <a:r>
              <a:rPr lang="pt-BR" dirty="0" smtClean="0"/>
              <a:t> nos EUA, ganha prioridade a política de combate ao comunismo e abandono da politica para a América Latina e fim da CMBEU</a:t>
            </a:r>
          </a:p>
          <a:p>
            <a:r>
              <a:rPr lang="pt-BR" dirty="0" smtClean="0"/>
              <a:t>Reforma ministerial: Trabalho com </a:t>
            </a:r>
            <a:r>
              <a:rPr lang="pt-BR" dirty="0" err="1" smtClean="0"/>
              <a:t>Jõao</a:t>
            </a:r>
            <a:r>
              <a:rPr lang="pt-BR" dirty="0" smtClean="0"/>
              <a:t> Goulart e Fazenda com Oswaldo Aranha: situação cambial e déficit público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228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5405718"/>
          </a:xfrm>
        </p:spPr>
        <p:txBody>
          <a:bodyPr>
            <a:normAutofit fontScale="62500" lnSpcReduction="20000"/>
          </a:bodyPr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1953 – Instrução 70 da SUMOC: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Restabelecimento do monopólio cambial do </a:t>
            </a:r>
            <a:r>
              <a:rPr lang="pt-BR" dirty="0" smtClean="0"/>
              <a:t>BB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Instituição de leilões de câmbio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Bonificações sobre a taxa oficial de câmbio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Coberturas cambiais: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Taxa oficial – importações especiais como trigo e material de imprensa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Taxa oficial acrescida de sobretaxas fixas para governos autarquias e sociedades mistas (importação de petróleo)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Taxa oficial acrescida de sobretaxas variáveis para as demais (cinco níveis)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Vantagens: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Permitiu amplas desvalorizações cambiais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Manutenção das importações seletivas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Ágios criaram fonte de receita adicional 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Saldo: </a:t>
            </a:r>
          </a:p>
          <a:p>
            <a:r>
              <a:rPr lang="pt-BR" dirty="0" smtClean="0"/>
              <a:t>Crescimento da indústria 9,3% e PIB 4,7% (agricultura 0,2%) →↑gasto público em infraestrutura =  ↑ déficit público</a:t>
            </a:r>
          </a:p>
          <a:p>
            <a:r>
              <a:rPr lang="pt-BR" dirty="0" smtClean="0"/>
              <a:t>Desvalorizações cambiais = inflação que chega a 20,5% em 1953.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228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 lado da demanda de cambiáveis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600200"/>
            <a:ext cx="8291264" cy="4925144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Para o importador: deveria participar dos Leilões de Venda de Promessa de Câmbio (PVC) as quais eram vendidas em lotes de US$ 1 mil, US$ 5 mil e US$ 10 mil.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dirty="0"/>
              <a:t>Com a posse da PVC o portador poderia se dirigir ao Banco do Brasil, no prazo máximo de 5 dias, e após pagamento de ágio recebia o certificado de câmbio, com o qual, após verificado os preços das mercadorias a serem compradas, obtinha a licença de importação. </a:t>
            </a:r>
            <a:r>
              <a:rPr lang="pt-BR" dirty="0" smtClean="0"/>
              <a:t> Havia o imposto de 8% pela transferência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 De </a:t>
            </a:r>
            <a:r>
              <a:rPr lang="pt-BR" dirty="0"/>
              <a:t>posse desses dois documentos o portador poderia comprar câmbio em qualquer agência autorizada, podendo receber a diferença entre o que efetivamente ia importar e o que comprou no leilão cambial.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5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1022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do Office</vt:lpstr>
      <vt:lpstr>Aula 10  o interregno liberal no Brasil desenvolvimentista: governos Dutra e Café Filho </vt:lpstr>
      <vt:lpstr>Governo Dutra</vt:lpstr>
      <vt:lpstr>Governo Dutra</vt:lpstr>
      <vt:lpstr>Governo Dutra</vt:lpstr>
      <vt:lpstr>Governo Dutra </vt:lpstr>
      <vt:lpstr>Governo Dutra </vt:lpstr>
      <vt:lpstr>2º. Governo Vargas</vt:lpstr>
      <vt:lpstr>2º. Governo Vargas</vt:lpstr>
      <vt:lpstr>O lado da demanda de cambiáveis</vt:lpstr>
      <vt:lpstr>Apresentação do PowerPoint</vt:lpstr>
      <vt:lpstr>Interregno Café Filho</vt:lpstr>
      <vt:lpstr>Interregno Café Filho</vt:lpstr>
      <vt:lpstr>Interregno Café Filho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10  o interregno liberal no Brasil desenvolvimentista: governos Dutra e Café Filho</dc:title>
  <dc:creator>Eliana Terci</dc:creator>
  <cp:lastModifiedBy>Eliana Tadeu Terci</cp:lastModifiedBy>
  <cp:revision>19</cp:revision>
  <dcterms:created xsi:type="dcterms:W3CDTF">2016-04-07T14:28:06Z</dcterms:created>
  <dcterms:modified xsi:type="dcterms:W3CDTF">2019-05-05T23:33:46Z</dcterms:modified>
</cp:coreProperties>
</file>