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8" r:id="rId7"/>
    <p:sldId id="261" r:id="rId8"/>
    <p:sldId id="269" r:id="rId9"/>
    <p:sldId id="262" r:id="rId10"/>
    <p:sldId id="270" r:id="rId11"/>
    <p:sldId id="263" r:id="rId12"/>
    <p:sldId id="271" r:id="rId13"/>
    <p:sldId id="265" r:id="rId14"/>
    <p:sldId id="272" r:id="rId15"/>
    <p:sldId id="266" r:id="rId16"/>
    <p:sldId id="273" r:id="rId17"/>
    <p:sldId id="275" r:id="rId18"/>
    <p:sldId id="264" r:id="rId19"/>
    <p:sldId id="276" r:id="rId20"/>
    <p:sldId id="267"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pt-BR"/>
              <a:t>Clique para editar o título mestre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10/2/2016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8" name="Title 1"/>
          <p:cNvSpPr>
            <a:spLocks noGrp="1"/>
          </p:cNvSpPr>
          <p:nvPr>
            <p:ph type="title"/>
          </p:nvPr>
        </p:nvSpPr>
        <p:spPr>
          <a:xfrm>
            <a:off x="685801" y="609600"/>
            <a:ext cx="10131425" cy="1456267"/>
          </a:xfrm>
        </p:spPr>
        <p:txBody>
          <a:bodyPr/>
          <a:lstStyle/>
          <a:p>
            <a:r>
              <a:rPr lang="pt-BR"/>
              <a:t>Clique para editar o título mestre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pt-BR"/>
              <a:t>Clique para editar o título mestre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b="1" dirty="0"/>
              <a:t>TECNOLOGIA E DESENVOLVIMENTO INFANTIL</a:t>
            </a:r>
          </a:p>
        </p:txBody>
      </p:sp>
      <p:sp>
        <p:nvSpPr>
          <p:cNvPr id="3" name="Subtítulo 2"/>
          <p:cNvSpPr>
            <a:spLocks noGrp="1"/>
          </p:cNvSpPr>
          <p:nvPr>
            <p:ph type="subTitle" idx="1"/>
          </p:nvPr>
        </p:nvSpPr>
        <p:spPr>
          <a:xfrm>
            <a:off x="3962399" y="4807763"/>
            <a:ext cx="7197726" cy="1405467"/>
          </a:xfrm>
        </p:spPr>
        <p:txBody>
          <a:bodyPr/>
          <a:lstStyle/>
          <a:p>
            <a:r>
              <a:rPr lang="pt-BR" dirty="0"/>
              <a:t>Profa. Thais Massetti</a:t>
            </a:r>
          </a:p>
          <a:p>
            <a:r>
              <a:rPr lang="pt-BR" dirty="0"/>
              <a:t>Doutorando em ciências da reabilitação pela </a:t>
            </a:r>
            <a:r>
              <a:rPr lang="pt-BR" dirty="0" err="1"/>
              <a:t>fmusp</a:t>
            </a:r>
            <a:endParaRPr lang="pt-BR" dirty="0"/>
          </a:p>
          <a:p>
            <a:r>
              <a:rPr lang="pt-BR" dirty="0"/>
              <a:t>E-mail: </a:t>
            </a:r>
            <a:r>
              <a:rPr lang="pt-BR" cap="none" dirty="0"/>
              <a:t>thaismassetti@gmail.com</a:t>
            </a:r>
            <a:endParaRPr lang="pt-BR" dirty="0"/>
          </a:p>
        </p:txBody>
      </p:sp>
    </p:spTree>
    <p:extLst>
      <p:ext uri="{BB962C8B-B14F-4D97-AF65-F5344CB8AC3E}">
        <p14:creationId xmlns:p14="http://schemas.microsoft.com/office/powerpoint/2010/main" val="1739203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Crianças reféns da tecnologia</a:t>
            </a:r>
          </a:p>
        </p:txBody>
      </p:sp>
      <p:sp>
        <p:nvSpPr>
          <p:cNvPr id="3" name="Espaço Reservado para Conteúdo 2"/>
          <p:cNvSpPr>
            <a:spLocks noGrp="1"/>
          </p:cNvSpPr>
          <p:nvPr>
            <p:ph idx="1"/>
          </p:nvPr>
        </p:nvSpPr>
        <p:spPr/>
        <p:txBody>
          <a:bodyPr/>
          <a:lstStyle/>
          <a:p>
            <a:pPr algn="ctr">
              <a:lnSpc>
                <a:spcPct val="150000"/>
              </a:lnSpc>
            </a:pPr>
            <a:r>
              <a:rPr lang="pt-BR" dirty="0"/>
              <a:t>O desenvolvimento motor é influenciado por diversos fatores, sendo eles ambientais e biológicos. A criança com predisposição genética para ter uma boa coordenação psicomotora não garante um desenvolvimento adequado. Tal característica dependerá das vivências motoras nos primeiros anos de vida, de estilo de vida, convivência com outras crianças e entre outros. </a:t>
            </a:r>
          </a:p>
          <a:p>
            <a:pPr algn="ctr">
              <a:lnSpc>
                <a:spcPct val="150000"/>
              </a:lnSpc>
            </a:pPr>
            <a:r>
              <a:rPr lang="pt-BR" dirty="0"/>
              <a:t>A reconquista do espaço das crianças deve ser um caso a se pensar, pois retornando à cultura lúdica a criança pode adquirir melhores vivencias motoras e uma melhora no seu desenvolvimento motor.</a:t>
            </a:r>
          </a:p>
          <a:p>
            <a:endParaRPr lang="pt-BR" dirty="0"/>
          </a:p>
        </p:txBody>
      </p:sp>
    </p:spTree>
    <p:extLst>
      <p:ext uri="{BB962C8B-B14F-4D97-AF65-F5344CB8AC3E}">
        <p14:creationId xmlns:p14="http://schemas.microsoft.com/office/powerpoint/2010/main" val="152369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AVANÇOS</a:t>
            </a:r>
          </a:p>
        </p:txBody>
      </p:sp>
      <p:sp>
        <p:nvSpPr>
          <p:cNvPr id="3" name="Espaço Reservado para Conteúdo 2"/>
          <p:cNvSpPr>
            <a:spLocks noGrp="1"/>
          </p:cNvSpPr>
          <p:nvPr>
            <p:ph idx="1"/>
          </p:nvPr>
        </p:nvSpPr>
        <p:spPr/>
        <p:txBody>
          <a:bodyPr/>
          <a:lstStyle/>
          <a:p>
            <a:pPr algn="ctr">
              <a:lnSpc>
                <a:spcPct val="150000"/>
              </a:lnSpc>
            </a:pPr>
            <a:r>
              <a:rPr lang="pt-BR" dirty="0"/>
              <a:t>Por conta do avanço da tecnologia, crescimento econômico e industrial os hábitos sociais foram se modificando junto com qualidade de vida da população. Com a rápida expansão urbana das cidades e o aumento do número de condomínios prediais, os espaços destinados para o lazer de crianças ficaram limitados determinando o aumento do sedentarismo, diminuindo a autonomia e seu desenvolvimento motor. </a:t>
            </a:r>
          </a:p>
          <a:p>
            <a:r>
              <a:rPr lang="pt-BR" dirty="0"/>
              <a:t> </a:t>
            </a:r>
          </a:p>
        </p:txBody>
      </p:sp>
    </p:spTree>
    <p:extLst>
      <p:ext uri="{BB962C8B-B14F-4D97-AF65-F5344CB8AC3E}">
        <p14:creationId xmlns:p14="http://schemas.microsoft.com/office/powerpoint/2010/main" val="121712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AVANÇOS</a:t>
            </a:r>
          </a:p>
        </p:txBody>
      </p:sp>
      <p:sp>
        <p:nvSpPr>
          <p:cNvPr id="3" name="Espaço Reservado para Conteúdo 2"/>
          <p:cNvSpPr>
            <a:spLocks noGrp="1"/>
          </p:cNvSpPr>
          <p:nvPr>
            <p:ph idx="1"/>
          </p:nvPr>
        </p:nvSpPr>
        <p:spPr/>
        <p:txBody>
          <a:bodyPr/>
          <a:lstStyle/>
          <a:p>
            <a:pPr algn="ctr">
              <a:lnSpc>
                <a:spcPct val="150000"/>
              </a:lnSpc>
            </a:pPr>
            <a:r>
              <a:rPr lang="pt-BR" dirty="0"/>
              <a:t>É notório que a possibilidade de ação motora da criança vem minimizando como consequência dessa mudança de estilo de vida, bem como suas relações com a família e a sociedade em que estão inseridas. O desenvolvimento motor é influenciado por diversos fatores, sendo eles ambientais e biológicos. A criança com predisposição genética para ter uma boa coordenação psicomotora não garante um desenvolvimento adequado. Tal característica dependerá das vivências motoras nos primeiros anos de vida, de estilo de vida, convivência com outras crianças e entre outros.</a:t>
            </a:r>
          </a:p>
        </p:txBody>
      </p:sp>
    </p:spTree>
    <p:extLst>
      <p:ext uri="{BB962C8B-B14F-4D97-AF65-F5344CB8AC3E}">
        <p14:creationId xmlns:p14="http://schemas.microsoft.com/office/powerpoint/2010/main" val="265121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benefício ou perda da infância?</a:t>
            </a:r>
            <a:br>
              <a:rPr lang="pt-BR" dirty="0"/>
            </a:br>
            <a:endParaRPr lang="pt-BR" dirty="0"/>
          </a:p>
        </p:txBody>
      </p:sp>
      <p:sp>
        <p:nvSpPr>
          <p:cNvPr id="3" name="Espaço Reservado para Conteúdo 2"/>
          <p:cNvSpPr>
            <a:spLocks noGrp="1"/>
          </p:cNvSpPr>
          <p:nvPr>
            <p:ph idx="1"/>
          </p:nvPr>
        </p:nvSpPr>
        <p:spPr>
          <a:xfrm>
            <a:off x="685801" y="2142067"/>
            <a:ext cx="10131425" cy="3810325"/>
          </a:xfrm>
        </p:spPr>
        <p:txBody>
          <a:bodyPr>
            <a:normAutofit/>
          </a:bodyPr>
          <a:lstStyle/>
          <a:p>
            <a:pPr algn="ctr">
              <a:lnSpc>
                <a:spcPct val="150000"/>
              </a:lnSpc>
            </a:pPr>
            <a:r>
              <a:rPr lang="pt-BR" dirty="0"/>
              <a:t>Num mundo cada vez mais marcado pela tecnologia, é fácil encontrar crianças que ainda não sabem nem amarrar os sapatos navegando na internet e usando smartphones ou tablets. Mas será que essa inserção tão precoce no mundo da tecnologia é benéfica para os pequenos?</a:t>
            </a:r>
          </a:p>
          <a:p>
            <a:endParaRPr lang="pt-BR" dirty="0"/>
          </a:p>
        </p:txBody>
      </p:sp>
    </p:spTree>
    <p:extLst>
      <p:ext uri="{BB962C8B-B14F-4D97-AF65-F5344CB8AC3E}">
        <p14:creationId xmlns:p14="http://schemas.microsoft.com/office/powerpoint/2010/main" val="2704365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61706"/>
            <a:ext cx="10131425" cy="1456267"/>
          </a:xfrm>
        </p:spPr>
        <p:txBody>
          <a:bodyPr/>
          <a:lstStyle/>
          <a:p>
            <a:pPr algn="ctr"/>
            <a:r>
              <a:rPr lang="pt-BR" dirty="0"/>
              <a:t>benefício ou perda da infância?</a:t>
            </a:r>
          </a:p>
        </p:txBody>
      </p:sp>
      <p:sp>
        <p:nvSpPr>
          <p:cNvPr id="3" name="Espaço Reservado para Conteúdo 2"/>
          <p:cNvSpPr>
            <a:spLocks noGrp="1"/>
          </p:cNvSpPr>
          <p:nvPr>
            <p:ph idx="1"/>
          </p:nvPr>
        </p:nvSpPr>
        <p:spPr>
          <a:xfrm>
            <a:off x="685801" y="1696915"/>
            <a:ext cx="10131425" cy="4607170"/>
          </a:xfrm>
        </p:spPr>
        <p:txBody>
          <a:bodyPr>
            <a:normAutofit/>
          </a:bodyPr>
          <a:lstStyle/>
          <a:p>
            <a:pPr algn="ctr">
              <a:lnSpc>
                <a:spcPct val="150000"/>
              </a:lnSpc>
            </a:pPr>
            <a:r>
              <a:rPr lang="pt-BR" dirty="0"/>
              <a:t>Uma pesquisa realizada pela AVG Technologies no ano passado com famílias de todo o mundo mostrou que 66% das crianças entre 3 e 5 anos de idade conseguia usar jogos de computador, 47% sabia como usar um smartphone, mas apenas 14% era capaz de amarrar os sapatos sozinha. No caso das crianças brasileiras, o levantamento apontou que 97% das crianças entre 6 e 9 usam a internet e 54% têm perfil no </a:t>
            </a:r>
            <a:r>
              <a:rPr lang="pt-BR" dirty="0" err="1"/>
              <a:t>Facebook</a:t>
            </a:r>
            <a:r>
              <a:rPr lang="pt-BR" dirty="0"/>
              <a:t>.</a:t>
            </a:r>
          </a:p>
          <a:p>
            <a:pPr algn="ctr">
              <a:lnSpc>
                <a:spcPct val="150000"/>
              </a:lnSpc>
            </a:pPr>
            <a:endParaRPr lang="pt-BR" dirty="0"/>
          </a:p>
          <a:p>
            <a:pPr algn="ctr">
              <a:lnSpc>
                <a:spcPct val="150000"/>
              </a:lnSpc>
            </a:pPr>
            <a:r>
              <a:rPr lang="pt-BR" dirty="0"/>
              <a:t>Embora ainda não haja consenso entre os especialistas, muitos apontam consequências sombrias do contato excessivo das crianças com as novas tecnologias. A terapeuta canadense Cris Rowan, por exemplo, defende que o uso de tecnologia por menores de 12 anos é prejudicial ao desenvolvimento e aprendizado infantis.</a:t>
            </a:r>
          </a:p>
          <a:p>
            <a:endParaRPr lang="pt-BR" dirty="0"/>
          </a:p>
        </p:txBody>
      </p:sp>
      <p:pic>
        <p:nvPicPr>
          <p:cNvPr id="8194" name="Picture 2" descr="Resultado de imagem para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883" y="3518389"/>
            <a:ext cx="2261618" cy="79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20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benefício ou perda da infância?</a:t>
            </a:r>
          </a:p>
        </p:txBody>
      </p:sp>
      <p:sp>
        <p:nvSpPr>
          <p:cNvPr id="3" name="Espaço Reservado para Conteúdo 2"/>
          <p:cNvSpPr>
            <a:spLocks noGrp="1"/>
          </p:cNvSpPr>
          <p:nvPr>
            <p:ph idx="1"/>
          </p:nvPr>
        </p:nvSpPr>
        <p:spPr/>
        <p:txBody>
          <a:bodyPr/>
          <a:lstStyle/>
          <a:p>
            <a:pPr algn="ctr">
              <a:lnSpc>
                <a:spcPct val="150000"/>
              </a:lnSpc>
            </a:pPr>
            <a:r>
              <a:rPr lang="pt-BR" dirty="0"/>
              <a:t>Segundo ela, a superexposição da criança a celulares, internet, iPad e televisão está relacionada ao déficit de atenção, atrasos cognitivos, dificuldades de aprendizagem, impulsividade e problemas em lidar com sentimentos como a raiva. Outros problemas comuns seriam a obesidade (porque a criança passa a fazer menos atividade física), privação de sono (quando as crianças usam as tecnologias dentro do quarto) e o risco de dependência por tecnologia.</a:t>
            </a:r>
          </a:p>
        </p:txBody>
      </p:sp>
    </p:spTree>
    <p:extLst>
      <p:ext uri="{BB962C8B-B14F-4D97-AF65-F5344CB8AC3E}">
        <p14:creationId xmlns:p14="http://schemas.microsoft.com/office/powerpoint/2010/main" val="141458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benefício ou perda da infância?</a:t>
            </a:r>
          </a:p>
        </p:txBody>
      </p:sp>
      <p:sp>
        <p:nvSpPr>
          <p:cNvPr id="3" name="Espaço Reservado para Conteúdo 2"/>
          <p:cNvSpPr>
            <a:spLocks noGrp="1"/>
          </p:cNvSpPr>
          <p:nvPr>
            <p:ph idx="1"/>
          </p:nvPr>
        </p:nvSpPr>
        <p:spPr/>
        <p:txBody>
          <a:bodyPr/>
          <a:lstStyle/>
          <a:p>
            <a:pPr algn="ctr">
              <a:lnSpc>
                <a:spcPct val="150000"/>
              </a:lnSpc>
            </a:pPr>
            <a:r>
              <a:rPr lang="pt-BR" dirty="0"/>
              <a:t>Por causa desses riscos, no ano passado a Academia Americana de Pediatria e a Sociedade Canadense de Pediatria recomendaram limites para a exposição das crianças a todo tipo de mídia (televisão, games, internet, smartphones etc.). Para as entidades, o ideal é que apenas depois dos 2 anos de idade as crianças comecem a ter contato com esses aparelhos e por tempo limitado. Até os 5 anos, as crianças só deveriam ficar no máximo 1 hora diante das telas. O tempo aumenta para 2 horas para crianças de 6 a 12 anos e para 3 horas a partir dos 13 anos.</a:t>
            </a:r>
          </a:p>
          <a:p>
            <a:endParaRPr lang="pt-BR" dirty="0"/>
          </a:p>
        </p:txBody>
      </p:sp>
    </p:spTree>
    <p:extLst>
      <p:ext uri="{BB962C8B-B14F-4D97-AF65-F5344CB8AC3E}">
        <p14:creationId xmlns:p14="http://schemas.microsoft.com/office/powerpoint/2010/main" val="850544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benefício ou perda da infância?</a:t>
            </a:r>
          </a:p>
        </p:txBody>
      </p:sp>
      <p:sp>
        <p:nvSpPr>
          <p:cNvPr id="3" name="Espaço Reservado para Conteúdo 2"/>
          <p:cNvSpPr>
            <a:spLocks noGrp="1"/>
          </p:cNvSpPr>
          <p:nvPr>
            <p:ph idx="1"/>
          </p:nvPr>
        </p:nvSpPr>
        <p:spPr>
          <a:xfrm>
            <a:off x="685800" y="1491437"/>
            <a:ext cx="10131425" cy="3649133"/>
          </a:xfrm>
        </p:spPr>
        <p:txBody>
          <a:bodyPr/>
          <a:lstStyle/>
          <a:p>
            <a:pPr algn="ctr">
              <a:lnSpc>
                <a:spcPct val="150000"/>
              </a:lnSpc>
            </a:pPr>
            <a:r>
              <a:rPr lang="pt-BR" dirty="0"/>
              <a:t>A Academia Americana de Pediatria e a Sociedade Canadense de Pediatria recomendam que apenas a partir dos 13 anos as crianças tenham acesso a dispositivos móveis, como tablets e smartphones. E, mesmo assim, devem ser orientadas a usar de forma adequada o aparelho. Desligá-lo durante as aulas ou refeições, por exemplo, é uma prática que deveria ser universal, mas raramente é cumprida pelos adolescentes.</a:t>
            </a:r>
          </a:p>
        </p:txBody>
      </p:sp>
      <p:pic>
        <p:nvPicPr>
          <p:cNvPr id="7176" name="Picture 8" descr="Resultado de imagem para ip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846" y="4299439"/>
            <a:ext cx="3310981" cy="23827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44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Benefícios – prós da tecnologia</a:t>
            </a:r>
          </a:p>
        </p:txBody>
      </p:sp>
      <p:sp>
        <p:nvSpPr>
          <p:cNvPr id="3" name="Espaço Reservado para Conteúdo 2"/>
          <p:cNvSpPr>
            <a:spLocks noGrp="1"/>
          </p:cNvSpPr>
          <p:nvPr>
            <p:ph idx="1"/>
          </p:nvPr>
        </p:nvSpPr>
        <p:spPr>
          <a:xfrm>
            <a:off x="685800" y="1720036"/>
            <a:ext cx="10131425" cy="4091679"/>
          </a:xfrm>
        </p:spPr>
        <p:txBody>
          <a:bodyPr>
            <a:normAutofit/>
          </a:bodyPr>
          <a:lstStyle/>
          <a:p>
            <a:pPr algn="ctr">
              <a:lnSpc>
                <a:spcPct val="150000"/>
              </a:lnSpc>
            </a:pPr>
            <a:r>
              <a:rPr lang="pt-BR" dirty="0"/>
              <a:t>A tecnologia pode ser usada a favor das características cognitivas e sensório-motor, existem alguns consoles que englobam essa interação entre esses dois fatores psicomotores como o Xbox Kinect e Nintendo Wii, por exemplo, estes tem por objetivo maior interação da criança com o jogo através de movimentos corporais. </a:t>
            </a:r>
          </a:p>
        </p:txBody>
      </p:sp>
    </p:spTree>
    <p:extLst>
      <p:ext uri="{BB962C8B-B14F-4D97-AF65-F5344CB8AC3E}">
        <p14:creationId xmlns:p14="http://schemas.microsoft.com/office/powerpoint/2010/main" val="2348395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Benefícios – prós da tecnologia</a:t>
            </a:r>
          </a:p>
        </p:txBody>
      </p:sp>
      <p:sp>
        <p:nvSpPr>
          <p:cNvPr id="3" name="Espaço Reservado para Conteúdo 2"/>
          <p:cNvSpPr>
            <a:spLocks noGrp="1"/>
          </p:cNvSpPr>
          <p:nvPr>
            <p:ph idx="1"/>
          </p:nvPr>
        </p:nvSpPr>
        <p:spPr>
          <a:xfrm>
            <a:off x="844063" y="1728828"/>
            <a:ext cx="10131425" cy="3649133"/>
          </a:xfrm>
        </p:spPr>
        <p:txBody>
          <a:bodyPr/>
          <a:lstStyle/>
          <a:p>
            <a:pPr algn="ctr">
              <a:lnSpc>
                <a:spcPct val="150000"/>
              </a:lnSpc>
            </a:pPr>
            <a:r>
              <a:rPr lang="pt-BR" dirty="0"/>
              <a:t>A reconquista do espaço das crianças deve ser um caso a se pensar, pois retornando à cultura lúdica a criança pode adquirir melhor vivencias motora e uma melhora no seu desenvolvimento motor. O uso da tecnologia pode ser usado a favor do desenvolvimento psicomotor, como por exemplo, a utilização de consoles que integram o jogador ao jogo (Xbox Kinect, </a:t>
            </a:r>
            <a:r>
              <a:rPr lang="pt-BR" dirty="0" err="1"/>
              <a:t>Nitendo</a:t>
            </a:r>
            <a:r>
              <a:rPr lang="pt-BR" dirty="0"/>
              <a:t> Wii), onde a criança através de movimentos corporais consegue manusear todas as funções de um determinado jogo. </a:t>
            </a:r>
          </a:p>
          <a:p>
            <a:endParaRPr lang="pt-BR" dirty="0"/>
          </a:p>
        </p:txBody>
      </p:sp>
      <p:pic>
        <p:nvPicPr>
          <p:cNvPr id="4" name="Picture 2" descr="Resultado de imagem para w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879" y="4833570"/>
            <a:ext cx="2373922" cy="17804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descr="Resultado de imagem para x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906" y="4855548"/>
            <a:ext cx="2808409" cy="1740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88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 desenvolvimento ou ameaça?</a:t>
            </a:r>
          </a:p>
        </p:txBody>
      </p:sp>
      <p:sp>
        <p:nvSpPr>
          <p:cNvPr id="3" name="Espaço Reservado para Conteúdo 2"/>
          <p:cNvSpPr>
            <a:spLocks noGrp="1"/>
          </p:cNvSpPr>
          <p:nvPr>
            <p:ph idx="1"/>
          </p:nvPr>
        </p:nvSpPr>
        <p:spPr>
          <a:xfrm>
            <a:off x="826478" y="1799167"/>
            <a:ext cx="10131425" cy="3649133"/>
          </a:xfrm>
        </p:spPr>
        <p:txBody>
          <a:bodyPr/>
          <a:lstStyle/>
          <a:p>
            <a:pPr algn="ctr">
              <a:lnSpc>
                <a:spcPct val="150000"/>
              </a:lnSpc>
            </a:pPr>
            <a:r>
              <a:rPr lang="pt-BR" dirty="0"/>
              <a:t>Qual a influência no desenvolvimento físico, mental e social da criança?</a:t>
            </a:r>
          </a:p>
          <a:p>
            <a:pPr algn="ctr">
              <a:lnSpc>
                <a:spcPct val="150000"/>
              </a:lnSpc>
            </a:pPr>
            <a:endParaRPr lang="pt-BR" dirty="0"/>
          </a:p>
          <a:p>
            <a:pPr marL="0" indent="0" algn="ctr">
              <a:lnSpc>
                <a:spcPct val="150000"/>
              </a:lnSpc>
              <a:buNone/>
            </a:pPr>
            <a:r>
              <a:rPr lang="pt-BR" dirty="0"/>
              <a:t> As crianças do século XXI tem a tecnologia como o alicerce da manutenção das relações sociais</a:t>
            </a:r>
          </a:p>
          <a:p>
            <a:pPr marL="0" indent="0" algn="ctr">
              <a:lnSpc>
                <a:spcPct val="150000"/>
              </a:lnSpc>
              <a:buNone/>
            </a:pPr>
            <a:r>
              <a:rPr lang="pt-BR" dirty="0"/>
              <a:t>Na adolescência a dependência da tecnologia é cada vez mais frequente</a:t>
            </a:r>
          </a:p>
          <a:p>
            <a:pPr marL="0" indent="0" algn="ctr">
              <a:lnSpc>
                <a:spcPct val="150000"/>
              </a:lnSpc>
              <a:buNone/>
            </a:pPr>
            <a:endParaRPr lang="pt-BR" dirty="0"/>
          </a:p>
          <a:p>
            <a:endParaRPr lang="pt-BR" dirty="0"/>
          </a:p>
        </p:txBody>
      </p:sp>
      <p:pic>
        <p:nvPicPr>
          <p:cNvPr id="2052" name="Picture 4" descr="Resultado de imagem para crianç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304" y="4359550"/>
            <a:ext cx="3871110" cy="217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611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a:t>Novas oportunidades - necessidades de aprendizagem</a:t>
            </a:r>
            <a:br>
              <a:rPr lang="pt-BR" dirty="0"/>
            </a:br>
            <a:endParaRPr lang="pt-BR" dirty="0"/>
          </a:p>
        </p:txBody>
      </p:sp>
      <p:sp>
        <p:nvSpPr>
          <p:cNvPr id="3" name="Espaço Reservado para Conteúdo 2"/>
          <p:cNvSpPr>
            <a:spLocks noGrp="1"/>
          </p:cNvSpPr>
          <p:nvPr>
            <p:ph idx="1"/>
          </p:nvPr>
        </p:nvSpPr>
        <p:spPr>
          <a:xfrm>
            <a:off x="858349" y="1614528"/>
            <a:ext cx="10131425" cy="3783948"/>
          </a:xfrm>
        </p:spPr>
        <p:txBody>
          <a:bodyPr/>
          <a:lstStyle/>
          <a:p>
            <a:pPr algn="ctr">
              <a:lnSpc>
                <a:spcPct val="150000"/>
              </a:lnSpc>
            </a:pPr>
            <a:r>
              <a:rPr lang="pt-BR" dirty="0"/>
              <a:t>A tecnologia tem vantagens para todas as crianças, mas para crianças com deficiências cognitivas ela tem um impacto ainda mais significativo. Os computadores e os dispositivos móveis oferecem agora aplicativos e softwares que dão ajuda extra às crianças com necessidades especiais, como ampliação de tela para crianças com deficiência visual, software de leitura em tela para crianças com deficiência visual e autismo a completarem suas rotinas diárias. Esses aplicativos dão às crianças um senso de confiança e independência que raramente alcançam de outra forma.</a:t>
            </a:r>
          </a:p>
          <a:p>
            <a:br>
              <a:rPr lang="pt-BR" dirty="0"/>
            </a:br>
            <a:endParaRPr lang="pt-BR" dirty="0"/>
          </a:p>
        </p:txBody>
      </p:sp>
      <p:pic>
        <p:nvPicPr>
          <p:cNvPr id="6146" name="Picture 2" descr="Resultado de imagem para realidade virtual e crianç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856" y="4388871"/>
            <a:ext cx="4034692" cy="22695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Resultado de imagem para realidade virtual e crianç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907" y="4460996"/>
            <a:ext cx="3666392" cy="2125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314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08893" y="1535398"/>
            <a:ext cx="10131425" cy="3649133"/>
          </a:xfrm>
        </p:spPr>
        <p:txBody>
          <a:bodyPr>
            <a:normAutofit/>
          </a:bodyPr>
          <a:lstStyle/>
          <a:p>
            <a:pPr marL="0" indent="0" algn="ctr">
              <a:buNone/>
            </a:pPr>
            <a:r>
              <a:rPr lang="pt-BR" sz="3200" dirty="0"/>
              <a:t>É NECESSÁRIO PENSAR NA UTILIZAÇÃO DOS EQUIPAMENTOS COMO FORMA DE PROMOVER O DESENVOLVIMENTO COGNITIVO, COM ATENÇÃO À SAÚDE DA CRIANÇA.</a:t>
            </a:r>
          </a:p>
        </p:txBody>
      </p:sp>
      <p:sp>
        <p:nvSpPr>
          <p:cNvPr id="4" name="CaixaDeTexto 3"/>
          <p:cNvSpPr txBox="1"/>
          <p:nvPr/>
        </p:nvSpPr>
        <p:spPr>
          <a:xfrm>
            <a:off x="10568353" y="6207369"/>
            <a:ext cx="1292470" cy="369332"/>
          </a:xfrm>
          <a:prstGeom prst="rect">
            <a:avLst/>
          </a:prstGeom>
          <a:noFill/>
        </p:spPr>
        <p:txBody>
          <a:bodyPr wrap="square" rtlCol="0">
            <a:spAutoFit/>
          </a:bodyPr>
          <a:lstStyle/>
          <a:p>
            <a:r>
              <a:rPr lang="pt-BR" dirty="0"/>
              <a:t>Obrigada!</a:t>
            </a:r>
          </a:p>
        </p:txBody>
      </p:sp>
    </p:spTree>
    <p:extLst>
      <p:ext uri="{BB962C8B-B14F-4D97-AF65-F5344CB8AC3E}">
        <p14:creationId xmlns:p14="http://schemas.microsoft.com/office/powerpoint/2010/main" val="899346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desenvolvimento ou ameaça?</a:t>
            </a:r>
          </a:p>
        </p:txBody>
      </p:sp>
      <p:sp>
        <p:nvSpPr>
          <p:cNvPr id="3" name="Espaço Reservado para Conteúdo 2"/>
          <p:cNvSpPr>
            <a:spLocks noGrp="1"/>
          </p:cNvSpPr>
          <p:nvPr>
            <p:ph idx="1"/>
          </p:nvPr>
        </p:nvSpPr>
        <p:spPr>
          <a:xfrm>
            <a:off x="685800" y="1834336"/>
            <a:ext cx="10131425" cy="3649133"/>
          </a:xfrm>
        </p:spPr>
        <p:txBody>
          <a:bodyPr>
            <a:normAutofit/>
          </a:bodyPr>
          <a:lstStyle/>
          <a:p>
            <a:pPr algn="ctr">
              <a:lnSpc>
                <a:spcPct val="150000"/>
              </a:lnSpc>
            </a:pPr>
            <a:endParaRPr lang="pt-BR" sz="2000" dirty="0"/>
          </a:p>
          <a:p>
            <a:pPr algn="ctr">
              <a:lnSpc>
                <a:spcPct val="150000"/>
              </a:lnSpc>
            </a:pPr>
            <a:r>
              <a:rPr lang="pt-BR" sz="2000" dirty="0"/>
              <a:t>O interesse por este tema surge mais a cada dia a partir da preocupação que se tem em relação à criança com a tecnologia, no entanto, apesar de ser uma grande ferramenta nos dias atuais para o crescimento da mesma, os dispositivos eletrônicos podem provocar grandes prejuízos no desenvolvimento mental e consequentemente no aspecto social dos jovens</a:t>
            </a:r>
          </a:p>
          <a:p>
            <a:r>
              <a:rPr lang="pt-BR" dirty="0"/>
              <a:t>. </a:t>
            </a:r>
          </a:p>
          <a:p>
            <a:endParaRPr lang="pt-BR" dirty="0"/>
          </a:p>
        </p:txBody>
      </p:sp>
      <p:pic>
        <p:nvPicPr>
          <p:cNvPr id="3074" name="Picture 2" descr="Resultado de imagem para crianç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397" y="4755540"/>
            <a:ext cx="2619375"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Resultado de imagem para crianç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404" y="4755540"/>
            <a:ext cx="2853998" cy="17859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25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09600"/>
            <a:ext cx="10131425" cy="1421423"/>
          </a:xfrm>
        </p:spPr>
        <p:txBody>
          <a:bodyPr/>
          <a:lstStyle/>
          <a:p>
            <a:pPr algn="ctr"/>
            <a:r>
              <a:rPr lang="pt-BR" dirty="0"/>
              <a:t>Crianças reféns da tecnologia</a:t>
            </a:r>
            <a:br>
              <a:rPr lang="pt-BR" dirty="0"/>
            </a:br>
            <a:endParaRPr lang="pt-BR" dirty="0"/>
          </a:p>
        </p:txBody>
      </p:sp>
      <p:sp>
        <p:nvSpPr>
          <p:cNvPr id="4" name="AutoShape 4" descr="Resultado de imagem para celular"/>
          <p:cNvSpPr>
            <a:spLocks noChangeAspect="1" noChangeArrowheads="1"/>
          </p:cNvSpPr>
          <p:nvPr/>
        </p:nvSpPr>
        <p:spPr bwMode="auto">
          <a:xfrm>
            <a:off x="5943599" y="3276599"/>
            <a:ext cx="1550377" cy="15503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0" name="Picture 6" descr="Resultado de imagem para cel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0114" y="3106645"/>
            <a:ext cx="2719754" cy="27848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Resultado de imagem para tablet infant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3106645"/>
            <a:ext cx="2627434" cy="26274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Resultado de imagem para tablet infant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568" y="3581400"/>
            <a:ext cx="2745890" cy="2745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AutoShape 12" descr="Resultado de imagem para tablet infantil"/>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Retângulo 6"/>
          <p:cNvSpPr/>
          <p:nvPr/>
        </p:nvSpPr>
        <p:spPr>
          <a:xfrm>
            <a:off x="2895598" y="1549014"/>
            <a:ext cx="6096000" cy="1287532"/>
          </a:xfrm>
          <a:prstGeom prst="rect">
            <a:avLst/>
          </a:prstGeom>
        </p:spPr>
        <p:txBody>
          <a:bodyPr>
            <a:spAutoFit/>
          </a:bodyPr>
          <a:lstStyle/>
          <a:p>
            <a:pPr>
              <a:lnSpc>
                <a:spcPct val="150000"/>
              </a:lnSpc>
            </a:pPr>
            <a:r>
              <a:rPr lang="pt-BR" b="1" i="1" dirty="0">
                <a:solidFill>
                  <a:schemeClr val="accent1">
                    <a:lumMod val="40000"/>
                    <a:lumOff val="60000"/>
                  </a:schemeClr>
                </a:solidFill>
                <a:latin typeface="open sans light"/>
              </a:rPr>
              <a:t>As novas tecnologias estão isolando as crianças nos mundos virtuais e assim estão se formando gerações narcisistas e despreparadas para o convívio social??</a:t>
            </a:r>
            <a:endParaRPr lang="pt-BR" b="1" i="1" dirty="0">
              <a:solidFill>
                <a:schemeClr val="accent1">
                  <a:lumMod val="40000"/>
                  <a:lumOff val="60000"/>
                </a:schemeClr>
              </a:solidFill>
              <a:effectLst/>
              <a:latin typeface="open sans light"/>
            </a:endParaRPr>
          </a:p>
        </p:txBody>
      </p:sp>
    </p:spTree>
    <p:extLst>
      <p:ext uri="{BB962C8B-B14F-4D97-AF65-F5344CB8AC3E}">
        <p14:creationId xmlns:p14="http://schemas.microsoft.com/office/powerpoint/2010/main" val="1958256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Crianças reféns da tecnologia</a:t>
            </a:r>
          </a:p>
        </p:txBody>
      </p:sp>
      <p:sp>
        <p:nvSpPr>
          <p:cNvPr id="3" name="Espaço Reservado para Conteúdo 2"/>
          <p:cNvSpPr>
            <a:spLocks noGrp="1"/>
          </p:cNvSpPr>
          <p:nvPr>
            <p:ph idx="1"/>
          </p:nvPr>
        </p:nvSpPr>
        <p:spPr>
          <a:xfrm>
            <a:off x="685801" y="2142067"/>
            <a:ext cx="10131425" cy="4311487"/>
          </a:xfrm>
        </p:spPr>
        <p:txBody>
          <a:bodyPr/>
          <a:lstStyle/>
          <a:p>
            <a:pPr marL="0" indent="0" algn="ctr">
              <a:lnSpc>
                <a:spcPct val="150000"/>
              </a:lnSpc>
              <a:buNone/>
            </a:pPr>
            <a:r>
              <a:rPr lang="pt-BR" b="1" dirty="0">
                <a:solidFill>
                  <a:schemeClr val="accent1">
                    <a:lumMod val="40000"/>
                    <a:lumOff val="60000"/>
                  </a:schemeClr>
                </a:solidFill>
              </a:rPr>
              <a:t>      Uma criança que não desenvolve a relação interpessoal pode se tornar um indivíduo inseguro e despreparado para enfrentar pressões, provocações e situações adversas.</a:t>
            </a:r>
          </a:p>
          <a:p>
            <a:pPr marL="0" indent="0" algn="ctr">
              <a:lnSpc>
                <a:spcPct val="150000"/>
              </a:lnSpc>
              <a:buNone/>
            </a:pPr>
            <a:endParaRPr lang="pt-BR" b="1" dirty="0">
              <a:solidFill>
                <a:schemeClr val="accent1">
                  <a:lumMod val="40000"/>
                  <a:lumOff val="60000"/>
                </a:schemeClr>
              </a:solidFill>
            </a:endParaRPr>
          </a:p>
          <a:p>
            <a:pPr algn="ctr">
              <a:lnSpc>
                <a:spcPct val="150000"/>
              </a:lnSpc>
            </a:pPr>
            <a:r>
              <a:rPr lang="pt-BR" b="1" dirty="0"/>
              <a:t>Como enfrentar esse problema real (e virtual)</a:t>
            </a:r>
            <a:r>
              <a:rPr lang="pt-BR" dirty="0"/>
              <a:t> - Não há como vetar a tecnologia ou querer que tudo volte como era 25 anos atrás. </a:t>
            </a:r>
          </a:p>
          <a:p>
            <a:pPr algn="ctr">
              <a:lnSpc>
                <a:spcPct val="150000"/>
              </a:lnSpc>
            </a:pPr>
            <a:endParaRPr lang="pt-BR" dirty="0"/>
          </a:p>
          <a:p>
            <a:pPr algn="ctr">
              <a:lnSpc>
                <a:spcPct val="150000"/>
              </a:lnSpc>
            </a:pPr>
            <a:r>
              <a:rPr lang="pt-BR" dirty="0"/>
              <a:t>A tecnologia existe e pode ser benéfica caso seja bem usada. A questão é como evitar que seu filho também se torne um refém de aplicativos eletrônicos.</a:t>
            </a:r>
          </a:p>
        </p:txBody>
      </p:sp>
    </p:spTree>
    <p:extLst>
      <p:ext uri="{BB962C8B-B14F-4D97-AF65-F5344CB8AC3E}">
        <p14:creationId xmlns:p14="http://schemas.microsoft.com/office/powerpoint/2010/main" val="77945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Crianças reféns da tecnologia</a:t>
            </a:r>
          </a:p>
        </p:txBody>
      </p:sp>
      <p:sp>
        <p:nvSpPr>
          <p:cNvPr id="3" name="Espaço Reservado para Conteúdo 2"/>
          <p:cNvSpPr>
            <a:spLocks noGrp="1"/>
          </p:cNvSpPr>
          <p:nvPr>
            <p:ph idx="1"/>
          </p:nvPr>
        </p:nvSpPr>
        <p:spPr>
          <a:xfrm>
            <a:off x="764932" y="1843128"/>
            <a:ext cx="10131425" cy="3649133"/>
          </a:xfrm>
        </p:spPr>
        <p:txBody>
          <a:bodyPr/>
          <a:lstStyle/>
          <a:p>
            <a:pPr algn="ctr">
              <a:lnSpc>
                <a:spcPct val="150000"/>
              </a:lnSpc>
            </a:pPr>
            <a:r>
              <a:rPr lang="pt-BR" dirty="0"/>
              <a:t>Quando a criança está entretida com seus joguinhos eletrônicos, ela não quer saber o que acontece ao seu redor, sendo indiferente aos assuntos de casa. Uma cena comum em recreio de colégios nos tempos atuais é a de várias crianças em silêncio, sentadas uma ao lado da outra, sem qualquer interação, mexendo rapidamente os dedos diante de pequenas telas.</a:t>
            </a:r>
          </a:p>
          <a:p>
            <a:endParaRPr lang="pt-BR" dirty="0"/>
          </a:p>
        </p:txBody>
      </p:sp>
      <p:pic>
        <p:nvPicPr>
          <p:cNvPr id="4" name="Imagem 3"/>
          <p:cNvPicPr>
            <a:picLocks noChangeAspect="1"/>
          </p:cNvPicPr>
          <p:nvPr/>
        </p:nvPicPr>
        <p:blipFill>
          <a:blip r:embed="rId2"/>
          <a:stretch>
            <a:fillRect/>
          </a:stretch>
        </p:blipFill>
        <p:spPr>
          <a:xfrm>
            <a:off x="3872027" y="4501336"/>
            <a:ext cx="4008023" cy="2224453"/>
          </a:xfrm>
          <a:prstGeom prst="rect">
            <a:avLst/>
          </a:prstGeom>
          <a:ln>
            <a:noFill/>
          </a:ln>
          <a:effectLst>
            <a:softEdge rad="112500"/>
          </a:effectLst>
        </p:spPr>
      </p:pic>
    </p:spTree>
    <p:extLst>
      <p:ext uri="{BB962C8B-B14F-4D97-AF65-F5344CB8AC3E}">
        <p14:creationId xmlns:p14="http://schemas.microsoft.com/office/powerpoint/2010/main" val="391576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Crianças reféns da tecnologia</a:t>
            </a:r>
          </a:p>
        </p:txBody>
      </p:sp>
      <p:sp>
        <p:nvSpPr>
          <p:cNvPr id="3" name="Espaço Reservado para Conteúdo 2"/>
          <p:cNvSpPr>
            <a:spLocks noGrp="1"/>
          </p:cNvSpPr>
          <p:nvPr>
            <p:ph idx="1"/>
          </p:nvPr>
        </p:nvSpPr>
        <p:spPr>
          <a:xfrm>
            <a:off x="685801" y="2065867"/>
            <a:ext cx="10131425" cy="3962400"/>
          </a:xfrm>
        </p:spPr>
        <p:txBody>
          <a:bodyPr>
            <a:normAutofit lnSpcReduction="10000"/>
          </a:bodyPr>
          <a:lstStyle/>
          <a:p>
            <a:pPr algn="ctr">
              <a:lnSpc>
                <a:spcPct val="150000"/>
              </a:lnSpc>
            </a:pPr>
            <a:r>
              <a:rPr lang="pt-BR" dirty="0"/>
              <a:t>É cada vez mais comum pais ligarem o laptop/notebook/tablet com desenhos infantis em frente ao bebê enquanto fazem refeição "em paz" por alguns minutos. O pequeno fica hipnotizado, imóvel, dentro do carrinho de bebê enquanto assiste ao desenho. </a:t>
            </a:r>
          </a:p>
          <a:p>
            <a:pPr algn="ctr">
              <a:lnSpc>
                <a:spcPct val="150000"/>
              </a:lnSpc>
            </a:pPr>
            <a:r>
              <a:rPr lang="pt-BR" dirty="0"/>
              <a:t>Perguntas</a:t>
            </a:r>
          </a:p>
          <a:p>
            <a:pPr algn="ctr">
              <a:lnSpc>
                <a:spcPct val="150000"/>
              </a:lnSpc>
            </a:pPr>
            <a:r>
              <a:rPr lang="pt-BR" dirty="0"/>
              <a:t>vale introduzir a eletrônica tão cedo na vida do filho? </a:t>
            </a:r>
          </a:p>
          <a:p>
            <a:pPr algn="ctr">
              <a:lnSpc>
                <a:spcPct val="150000"/>
              </a:lnSpc>
            </a:pPr>
            <a:r>
              <a:rPr lang="pt-BR" dirty="0"/>
              <a:t>Será que não há um passatempo mais comunicativo e interessante para apresentar? </a:t>
            </a:r>
          </a:p>
          <a:p>
            <a:pPr algn="ctr">
              <a:lnSpc>
                <a:spcPct val="150000"/>
              </a:lnSpc>
            </a:pPr>
            <a:r>
              <a:rPr lang="pt-BR" dirty="0"/>
              <a:t>Você se sentirá culpado caso seu filho anos mais tarde venha a ficar horas à frente da TV como foi ensinado logo quando ele era pequenininho?</a:t>
            </a:r>
          </a:p>
          <a:p>
            <a:endParaRPr lang="pt-BR" dirty="0"/>
          </a:p>
        </p:txBody>
      </p:sp>
    </p:spTree>
    <p:extLst>
      <p:ext uri="{BB962C8B-B14F-4D97-AF65-F5344CB8AC3E}">
        <p14:creationId xmlns:p14="http://schemas.microsoft.com/office/powerpoint/2010/main" val="2702596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Crianças reféns da tecnologia</a:t>
            </a:r>
          </a:p>
        </p:txBody>
      </p:sp>
      <p:sp>
        <p:nvSpPr>
          <p:cNvPr id="3" name="Espaço Reservado para Conteúdo 2"/>
          <p:cNvSpPr>
            <a:spLocks noGrp="1"/>
          </p:cNvSpPr>
          <p:nvPr>
            <p:ph idx="1"/>
          </p:nvPr>
        </p:nvSpPr>
        <p:spPr/>
        <p:txBody>
          <a:bodyPr/>
          <a:lstStyle/>
          <a:p>
            <a:pPr algn="ctr">
              <a:lnSpc>
                <a:spcPct val="150000"/>
              </a:lnSpc>
            </a:pPr>
            <a:r>
              <a:rPr lang="pt-BR" dirty="0"/>
              <a:t>É importante frisar que as crianças da nova geração são vítimas e não vilãs. Cabe aos pais impedir que seu filho seja uma pessoa que só funciona quando está “plugada”. Pense duas vezes antes de entupir seus filhos de joguinhos e coisas do gênero. Reúna força para dizer “não” e invista no oferecimento de práticas mais saudáveis e </a:t>
            </a:r>
            <a:r>
              <a:rPr lang="pt-BR" i="1" dirty="0"/>
              <a:t>humanas</a:t>
            </a:r>
            <a:r>
              <a:rPr lang="pt-BR" dirty="0"/>
              <a:t>.</a:t>
            </a:r>
          </a:p>
          <a:p>
            <a:endParaRPr lang="pt-BR" dirty="0"/>
          </a:p>
        </p:txBody>
      </p:sp>
    </p:spTree>
    <p:extLst>
      <p:ext uri="{BB962C8B-B14F-4D97-AF65-F5344CB8AC3E}">
        <p14:creationId xmlns:p14="http://schemas.microsoft.com/office/powerpoint/2010/main" val="4008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Crianças reféns da tecnologia</a:t>
            </a:r>
          </a:p>
        </p:txBody>
      </p:sp>
      <p:sp>
        <p:nvSpPr>
          <p:cNvPr id="3" name="Espaço Reservado para Conteúdo 2"/>
          <p:cNvSpPr>
            <a:spLocks noGrp="1"/>
          </p:cNvSpPr>
          <p:nvPr>
            <p:ph idx="1"/>
          </p:nvPr>
        </p:nvSpPr>
        <p:spPr>
          <a:xfrm>
            <a:off x="685801" y="2142067"/>
            <a:ext cx="10131425" cy="4021341"/>
          </a:xfrm>
        </p:spPr>
        <p:txBody>
          <a:bodyPr/>
          <a:lstStyle/>
          <a:p>
            <a:pPr algn="ctr">
              <a:lnSpc>
                <a:spcPct val="150000"/>
              </a:lnSpc>
            </a:pPr>
            <a:r>
              <a:rPr lang="pt-BR" dirty="0"/>
              <a:t>Atualmente, as experiências motoras, cognitivas e afetivas vividas, são diferentes de vinte anos atrás. O avanço tecnológico influencia o desenvolvimento psicomotor, não somente pela introdução de objetos e jogos eletrônicos como também pelos grandes avanços nas construções civis, urbanização de cidades e avanços industriais, diminuindo o “espaço livre” que tínhamos para que as crianças brincassem e desenvolvessem suas habilidades motoras.</a:t>
            </a:r>
          </a:p>
        </p:txBody>
      </p:sp>
    </p:spTree>
    <p:extLst>
      <p:ext uri="{BB962C8B-B14F-4D97-AF65-F5344CB8AC3E}">
        <p14:creationId xmlns:p14="http://schemas.microsoft.com/office/powerpoint/2010/main" val="32286108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Celeste</Template>
  <TotalTime>589</TotalTime>
  <Words>1504</Words>
  <Application>Microsoft Office PowerPoint</Application>
  <PresentationFormat>Widescreen</PresentationFormat>
  <Paragraphs>62</Paragraphs>
  <Slides>21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Arial</vt:lpstr>
      <vt:lpstr>Calibri</vt:lpstr>
      <vt:lpstr>Calibri Light</vt:lpstr>
      <vt:lpstr>open sans light</vt:lpstr>
      <vt:lpstr>Celestial</vt:lpstr>
      <vt:lpstr>TECNOLOGIA E DESENVOLVIMENTO INFANTIL</vt:lpstr>
      <vt:lpstr> desenvolvimento ou ameaça?</vt:lpstr>
      <vt:lpstr>desenvolvimento ou ameaça?</vt:lpstr>
      <vt:lpstr>Crianças reféns da tecnologia </vt:lpstr>
      <vt:lpstr>Crianças reféns da tecnologia</vt:lpstr>
      <vt:lpstr>Crianças reféns da tecnologia</vt:lpstr>
      <vt:lpstr>Crianças reféns da tecnologia</vt:lpstr>
      <vt:lpstr>Crianças reféns da tecnologia</vt:lpstr>
      <vt:lpstr>Crianças reféns da tecnologia</vt:lpstr>
      <vt:lpstr>Crianças reféns da tecnologia</vt:lpstr>
      <vt:lpstr>AVANÇOS</vt:lpstr>
      <vt:lpstr>AVANÇOS</vt:lpstr>
      <vt:lpstr>benefício ou perda da infância? </vt:lpstr>
      <vt:lpstr>benefício ou perda da infância?</vt:lpstr>
      <vt:lpstr>benefício ou perda da infância?</vt:lpstr>
      <vt:lpstr>benefício ou perda da infância?</vt:lpstr>
      <vt:lpstr>benefício ou perda da infância?</vt:lpstr>
      <vt:lpstr>Benefícios – prós da tecnologia</vt:lpstr>
      <vt:lpstr>Benefícios – prós da tecnologia</vt:lpstr>
      <vt:lpstr>Novas oportunidades - necessidades de aprendizagem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 E DESENVOLVIMENTO INFANTIL</dc:title>
  <dc:creator>Thais Massetti</dc:creator>
  <cp:lastModifiedBy>Thais Massetti</cp:lastModifiedBy>
  <cp:revision>12</cp:revision>
  <dcterms:created xsi:type="dcterms:W3CDTF">2016-10-02T15:51:57Z</dcterms:created>
  <dcterms:modified xsi:type="dcterms:W3CDTF">2016-10-03T01:41:55Z</dcterms:modified>
</cp:coreProperties>
</file>