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32"/>
  </p:handoutMasterIdLst>
  <p:sldIdLst>
    <p:sldId id="256" r:id="rId2"/>
    <p:sldId id="257" r:id="rId3"/>
    <p:sldId id="263" r:id="rId4"/>
    <p:sldId id="259" r:id="rId5"/>
    <p:sldId id="264" r:id="rId6"/>
    <p:sldId id="265" r:id="rId7"/>
    <p:sldId id="266" r:id="rId8"/>
    <p:sldId id="267" r:id="rId9"/>
    <p:sldId id="268" r:id="rId10"/>
    <p:sldId id="269" r:id="rId11"/>
    <p:sldId id="273" r:id="rId12"/>
    <p:sldId id="270" r:id="rId13"/>
    <p:sldId id="271" r:id="rId14"/>
    <p:sldId id="274" r:id="rId15"/>
    <p:sldId id="275" r:id="rId16"/>
    <p:sldId id="272" r:id="rId17"/>
    <p:sldId id="276" r:id="rId18"/>
    <p:sldId id="277" r:id="rId19"/>
    <p:sldId id="278" r:id="rId20"/>
    <p:sldId id="279" r:id="rId21"/>
    <p:sldId id="284" r:id="rId22"/>
    <p:sldId id="282" r:id="rId23"/>
    <p:sldId id="285" r:id="rId24"/>
    <p:sldId id="286" r:id="rId25"/>
    <p:sldId id="280" r:id="rId26"/>
    <p:sldId id="287" r:id="rId27"/>
    <p:sldId id="283" r:id="rId28"/>
    <p:sldId id="288" r:id="rId29"/>
    <p:sldId id="281" r:id="rId30"/>
    <p:sldId id="289" r:id="rId31"/>
  </p:sldIdLst>
  <p:sldSz cx="12192000" cy="6858000"/>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fld id="{F25D8EE6-D907-4699-98B8-4017E1FE3641}" type="datetimeFigureOut">
              <a:rPr lang="pt-BR" smtClean="0"/>
              <a:t>08/06/2021</a:t>
            </a:fld>
            <a:endParaRPr lang="pt-BR"/>
          </a:p>
        </p:txBody>
      </p:sp>
      <p:sp>
        <p:nvSpPr>
          <p:cNvPr id="4" name="Espaço Reservado para Rodapé 3"/>
          <p:cNvSpPr>
            <a:spLocks noGrp="1"/>
          </p:cNvSpPr>
          <p:nvPr>
            <p:ph type="ftr" sz="quarter" idx="2"/>
          </p:nvPr>
        </p:nvSpPr>
        <p:spPr>
          <a:xfrm>
            <a:off x="0" y="9448185"/>
            <a:ext cx="2971800" cy="499090"/>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9448185"/>
            <a:ext cx="2971800" cy="499090"/>
          </a:xfrm>
          <a:prstGeom prst="rect">
            <a:avLst/>
          </a:prstGeom>
        </p:spPr>
        <p:txBody>
          <a:bodyPr vert="horz" lIns="91440" tIns="45720" rIns="91440" bIns="45720" rtlCol="0" anchor="b"/>
          <a:lstStyle>
            <a:lvl1pPr algn="r">
              <a:defRPr sz="1200"/>
            </a:lvl1pPr>
          </a:lstStyle>
          <a:p>
            <a:fld id="{43FCAF88-89A6-4944-8F36-B018AB6234BC}" type="slidenum">
              <a:rPr lang="pt-BR" smtClean="0"/>
              <a:t>‹nº›</a:t>
            </a:fld>
            <a:endParaRPr lang="pt-BR"/>
          </a:p>
        </p:txBody>
      </p:sp>
    </p:spTree>
    <p:extLst>
      <p:ext uri="{BB962C8B-B14F-4D97-AF65-F5344CB8AC3E}">
        <p14:creationId xmlns:p14="http://schemas.microsoft.com/office/powerpoint/2010/main" val="35132378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t-BR"/>
              <a:t>Clique para editar o título mestre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6/8/2021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 texto mestre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6/8/2021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6/8/2021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 texto mestre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6/8/2021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 texto mestre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6/8/2021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t-BR"/>
              <a:t>Clique para editar o título mestre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pt-BR" dirty="0"/>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6/8/2021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6/8/2021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6/8/2021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t-BR"/>
              <a:t>Clique para editar o título mestre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42A54C80-263E-416B-A8E0-580EDEADCBDC}" type="datetimeFigureOut">
              <a:rPr lang="en-US" dirty="0"/>
              <a:t>6/8/2021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6/8/2021</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6/8/2021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Word" TargetMode="External"/><Relationship Id="rId2" Type="http://schemas.openxmlformats.org/officeDocument/2006/relationships/hyperlink" Target="https://en.wikipedia.org/wiki/Occurrence" TargetMode="External"/><Relationship Id="rId1" Type="http://schemas.openxmlformats.org/officeDocument/2006/relationships/slideLayout" Target="../slideLayouts/slideLayout2.xml"/><Relationship Id="rId4" Type="http://schemas.openxmlformats.org/officeDocument/2006/relationships/hyperlink" Target="https://en.wikipedia.org/wiki/Text_corpu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Source_text" TargetMode="External"/><Relationship Id="rId2" Type="http://schemas.openxmlformats.org/officeDocument/2006/relationships/hyperlink" Target="https://en.wikipedia.org/wiki/Referenc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Bibliography" TargetMode="External"/><Relationship Id="rId2" Type="http://schemas.openxmlformats.org/officeDocument/2006/relationships/hyperlink" Target="https://en.wikipedia.org/wiki/Citation"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solidFill>
                  <a:schemeClr val="tx1"/>
                </a:solidFill>
              </a:rPr>
              <a:t>VOS - citações</a:t>
            </a:r>
          </a:p>
        </p:txBody>
      </p:sp>
      <p:sp>
        <p:nvSpPr>
          <p:cNvPr id="3" name="Subtítulo 2"/>
          <p:cNvSpPr>
            <a:spLocks noGrp="1"/>
          </p:cNvSpPr>
          <p:nvPr>
            <p:ph type="subTitle" idx="1"/>
          </p:nvPr>
        </p:nvSpPr>
        <p:spPr/>
        <p:txBody>
          <a:bodyPr/>
          <a:lstStyle/>
          <a:p>
            <a:r>
              <a:rPr lang="pt-BR" dirty="0"/>
              <a:t>Dutra</a:t>
            </a:r>
          </a:p>
          <a:p>
            <a:r>
              <a:rPr lang="pt-BR" dirty="0"/>
              <a:t>2016</a:t>
            </a:r>
          </a:p>
        </p:txBody>
      </p:sp>
    </p:spTree>
    <p:extLst>
      <p:ext uri="{BB962C8B-B14F-4D97-AF65-F5344CB8AC3E}">
        <p14:creationId xmlns:p14="http://schemas.microsoft.com/office/powerpoint/2010/main" val="133492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Aba: </a:t>
            </a:r>
            <a:r>
              <a:rPr lang="pt-BR" dirty="0" err="1"/>
              <a:t>Network</a:t>
            </a:r>
            <a:r>
              <a:rPr lang="pt-BR" dirty="0"/>
              <a:t> </a:t>
            </a:r>
            <a:r>
              <a:rPr lang="pt-BR" dirty="0" err="1"/>
              <a:t>visualization</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815" t="20033" r="77975" b="27295"/>
          <a:stretch/>
        </p:blipFill>
        <p:spPr bwMode="auto">
          <a:xfrm>
            <a:off x="481081" y="1406982"/>
            <a:ext cx="8174722" cy="4634380"/>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3055750" y="4872611"/>
            <a:ext cx="6096000" cy="1655903"/>
          </a:xfrm>
          <a:prstGeom prst="rect">
            <a:avLst/>
          </a:prstGeom>
        </p:spPr>
        <p:txBody>
          <a:bodyPr>
            <a:spAutoFit/>
          </a:bodyPr>
          <a:lstStyle/>
          <a:p>
            <a:r>
              <a:rPr lang="pt-BR" sz="1600" dirty="0">
                <a:latin typeface="Calibri" panose="020F0502020204030204" pitchFamily="34" charset="0"/>
                <a:ea typeface="Calibri" panose="020F0502020204030204" pitchFamily="34" charset="0"/>
                <a:cs typeface="Times New Roman" panose="02020603050405020304" pitchFamily="18" charset="0"/>
              </a:rPr>
              <a:t>O que mais posso fazer?</a:t>
            </a:r>
            <a:r>
              <a:rPr lang="en-US" sz="1600" b="1" dirty="0"/>
              <a:t> Network visualization </a:t>
            </a:r>
            <a:endParaRPr lang="pt-BR" sz="1600" dirty="0"/>
          </a:p>
          <a:p>
            <a:pPr marL="342900" lvl="0" indent="-342900">
              <a:lnSpc>
                <a:spcPct val="107000"/>
              </a:lnSpc>
              <a:spcAft>
                <a:spcPts val="0"/>
              </a:spcAft>
              <a:buFont typeface="Symbol" panose="05050102010706020507" pitchFamily="18" charset="2"/>
              <a:buChar char=""/>
            </a:pPr>
            <a:r>
              <a:rPr lang="pt-BR" sz="1600" dirty="0">
                <a:latin typeface="Calibri" panose="020F0502020204030204" pitchFamily="34" charset="0"/>
                <a:ea typeface="Calibri" panose="020F0502020204030204" pitchFamily="34" charset="0"/>
                <a:cs typeface="Times New Roman" panose="02020603050405020304" pitchFamily="18" charset="0"/>
              </a:rPr>
              <a:t>Incremente o </a:t>
            </a:r>
            <a:r>
              <a:rPr lang="pt-BR" sz="1600" dirty="0" err="1">
                <a:latin typeface="Calibri" panose="020F0502020204030204" pitchFamily="34" charset="0"/>
                <a:ea typeface="Calibri" panose="020F0502020204030204" pitchFamily="34" charset="0"/>
                <a:cs typeface="Times New Roman" panose="02020603050405020304" pitchFamily="18" charset="0"/>
              </a:rPr>
              <a:t>Lines</a:t>
            </a:r>
            <a:r>
              <a:rPr lang="pt-BR" sz="1600" dirty="0">
                <a:latin typeface="Calibri" panose="020F0502020204030204" pitchFamily="34" charset="0"/>
                <a:ea typeface="Calibri" panose="020F0502020204030204" pitchFamily="34" charset="0"/>
                <a:cs typeface="Times New Roman" panose="02020603050405020304" pitchFamily="18" charset="0"/>
              </a:rPr>
              <a:t>, se achar conveniente</a:t>
            </a:r>
          </a:p>
          <a:p>
            <a:pPr marL="342900" lvl="0" indent="-342900">
              <a:lnSpc>
                <a:spcPct val="107000"/>
              </a:lnSpc>
              <a:spcAft>
                <a:spcPts val="0"/>
              </a:spcAft>
              <a:buFont typeface="Symbol" panose="05050102010706020507" pitchFamily="18" charset="2"/>
              <a:buChar char=""/>
            </a:pPr>
            <a:r>
              <a:rPr lang="pt-BR" sz="1600" dirty="0">
                <a:latin typeface="Calibri" panose="020F0502020204030204" pitchFamily="34" charset="0"/>
                <a:ea typeface="Calibri" panose="020F0502020204030204" pitchFamily="34" charset="0"/>
                <a:cs typeface="Times New Roman" panose="02020603050405020304" pitchFamily="18" charset="0"/>
              </a:rPr>
              <a:t>Incremente a escala de visualização, se achar conveniente</a:t>
            </a:r>
          </a:p>
          <a:p>
            <a:pPr marL="342900" lvl="0" indent="-342900">
              <a:lnSpc>
                <a:spcPct val="107000"/>
              </a:lnSpc>
              <a:spcAft>
                <a:spcPts val="0"/>
              </a:spcAft>
              <a:buFont typeface="Symbol" panose="05050102010706020507" pitchFamily="18" charset="2"/>
              <a:buChar char=""/>
            </a:pPr>
            <a:r>
              <a:rPr lang="pt-BR" sz="1600" dirty="0">
                <a:latin typeface="Calibri" panose="020F0502020204030204" pitchFamily="34" charset="0"/>
                <a:ea typeface="Calibri" panose="020F0502020204030204" pitchFamily="34" charset="0"/>
                <a:cs typeface="Times New Roman" panose="02020603050405020304" pitchFamily="18" charset="0"/>
              </a:rPr>
              <a:t>Mude para </a:t>
            </a:r>
            <a:r>
              <a:rPr lang="pt-BR" sz="1600" dirty="0" err="1">
                <a:latin typeface="Calibri" panose="020F0502020204030204" pitchFamily="34" charset="0"/>
                <a:ea typeface="Calibri" panose="020F0502020204030204" pitchFamily="34" charset="0"/>
                <a:cs typeface="Times New Roman" panose="02020603050405020304" pitchFamily="18" charset="0"/>
              </a:rPr>
              <a:t>frames</a:t>
            </a:r>
            <a:r>
              <a:rPr lang="pt-BR" sz="1600" dirty="0">
                <a:latin typeface="Calibri" panose="020F0502020204030204" pitchFamily="34" charset="0"/>
                <a:ea typeface="Calibri" panose="020F0502020204030204" pitchFamily="34" charset="0"/>
                <a:cs typeface="Times New Roman" panose="02020603050405020304" pitchFamily="18" charset="0"/>
              </a:rPr>
              <a:t>,  se achar conveniente</a:t>
            </a:r>
          </a:p>
          <a:p>
            <a:pPr marL="342900" lvl="0" indent="-342900">
              <a:lnSpc>
                <a:spcPct val="107000"/>
              </a:lnSpc>
              <a:spcAft>
                <a:spcPts val="800"/>
              </a:spcAft>
              <a:buFont typeface="Symbol" panose="05050102010706020507" pitchFamily="18" charset="2"/>
              <a:buChar char=""/>
            </a:pPr>
            <a:r>
              <a:rPr lang="pt-BR" sz="1600" dirty="0">
                <a:latin typeface="Calibri" panose="020F0502020204030204" pitchFamily="34" charset="0"/>
                <a:ea typeface="Calibri" panose="020F0502020204030204" pitchFamily="34" charset="0"/>
                <a:cs typeface="Times New Roman" panose="02020603050405020304" pitchFamily="18" charset="0"/>
              </a:rPr>
              <a:t>Escolha em item (menu do lado esquerdo) para achar uma palavra específica e suas relações.</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tângulo 6"/>
          <p:cNvSpPr/>
          <p:nvPr/>
        </p:nvSpPr>
        <p:spPr>
          <a:xfrm>
            <a:off x="9648407" y="5962721"/>
            <a:ext cx="2293037" cy="787652"/>
          </a:xfrm>
          <a:prstGeom prst="rect">
            <a:avLst/>
          </a:prstGeom>
        </p:spPr>
        <p:txBody>
          <a:bodyPr wrap="square">
            <a:spAutoFit/>
          </a:bodyPr>
          <a:lstStyle/>
          <a:p>
            <a:pPr>
              <a:lnSpc>
                <a:spcPct val="107000"/>
              </a:lnSpc>
              <a:spcAft>
                <a:spcPts val="800"/>
              </a:spcAft>
            </a:pPr>
            <a:r>
              <a:rPr lang="pt-BR" b="1" dirty="0" err="1">
                <a:latin typeface="Calibri" panose="020F0502020204030204" pitchFamily="34" charset="0"/>
                <a:ea typeface="Calibri" panose="020F0502020204030204" pitchFamily="34" charset="0"/>
                <a:cs typeface="Times New Roman" panose="02020603050405020304" pitchFamily="18" charset="0"/>
              </a:rPr>
              <a:t>Zooming</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and</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scrolling</a:t>
            </a:r>
            <a:endParaRPr lang="pt-B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Com ou sem mouse</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2601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Lines</a:t>
            </a:r>
            <a:r>
              <a:rPr lang="pt-BR" dirty="0"/>
              <a:t> &gt; 0</a:t>
            </a:r>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768" t="19677" r="77794" b="27431"/>
          <a:stretch/>
        </p:blipFill>
        <p:spPr bwMode="auto">
          <a:xfrm>
            <a:off x="515964" y="1930400"/>
            <a:ext cx="9674171" cy="39430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5679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b="1" dirty="0"/>
              <a:t>Overlay visualization</a:t>
            </a:r>
            <a:endParaRPr lang="pt-BR" dirty="0"/>
          </a:p>
        </p:txBody>
      </p:sp>
      <p:sp>
        <p:nvSpPr>
          <p:cNvPr id="3" name="Espaço Reservado para Conteúdo 2"/>
          <p:cNvSpPr>
            <a:spLocks noGrp="1"/>
          </p:cNvSpPr>
          <p:nvPr>
            <p:ph idx="1"/>
          </p:nvPr>
        </p:nvSpPr>
        <p:spPr/>
        <p:txBody>
          <a:bodyPr/>
          <a:lstStyle/>
          <a:p>
            <a:r>
              <a:rPr lang="pt-BR" dirty="0"/>
              <a:t>Parecido com o anterior, porém a cor indica uma forma de mensuração.</a:t>
            </a:r>
          </a:p>
          <a:p>
            <a:endParaRPr lang="pt-BR" dirty="0"/>
          </a:p>
        </p:txBody>
      </p:sp>
      <p:pic>
        <p:nvPicPr>
          <p:cNvPr id="4" name="Imagem 3"/>
          <p:cNvPicPr/>
          <p:nvPr/>
        </p:nvPicPr>
        <p:blipFill rotWithShape="1">
          <a:blip r:embed="rId2"/>
          <a:srcRect l="707" t="20156" r="77995" b="26531"/>
          <a:stretch/>
        </p:blipFill>
        <p:spPr bwMode="auto">
          <a:xfrm>
            <a:off x="1223640" y="2541722"/>
            <a:ext cx="8602286" cy="3874576"/>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9818888" y="1142748"/>
            <a:ext cx="2293037" cy="787652"/>
          </a:xfrm>
          <a:prstGeom prst="rect">
            <a:avLst/>
          </a:prstGeom>
        </p:spPr>
        <p:txBody>
          <a:bodyPr wrap="square">
            <a:spAutoFit/>
          </a:bodyPr>
          <a:lstStyle/>
          <a:p>
            <a:pPr>
              <a:lnSpc>
                <a:spcPct val="107000"/>
              </a:lnSpc>
              <a:spcAft>
                <a:spcPts val="800"/>
              </a:spcAft>
            </a:pPr>
            <a:r>
              <a:rPr lang="pt-BR" b="1" dirty="0" err="1">
                <a:latin typeface="Calibri" panose="020F0502020204030204" pitchFamily="34" charset="0"/>
                <a:ea typeface="Calibri" panose="020F0502020204030204" pitchFamily="34" charset="0"/>
                <a:cs typeface="Times New Roman" panose="02020603050405020304" pitchFamily="18" charset="0"/>
              </a:rPr>
              <a:t>Zooming</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and</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scrolling</a:t>
            </a:r>
            <a:endParaRPr lang="pt-B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Com ou sem mouse</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758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err="1"/>
              <a:t>Density</a:t>
            </a:r>
            <a:r>
              <a:rPr lang="pt-BR" b="1" dirty="0"/>
              <a:t> </a:t>
            </a:r>
            <a:r>
              <a:rPr lang="pt-BR" b="1" dirty="0" err="1"/>
              <a:t>visualization</a:t>
            </a:r>
            <a:endParaRPr lang="pt-BR" dirty="0"/>
          </a:p>
        </p:txBody>
      </p:sp>
      <p:sp>
        <p:nvSpPr>
          <p:cNvPr id="3" name="Espaço Reservado para Conteúdo 2"/>
          <p:cNvSpPr>
            <a:spLocks noGrp="1"/>
          </p:cNvSpPr>
          <p:nvPr>
            <p:ph idx="1"/>
          </p:nvPr>
        </p:nvSpPr>
        <p:spPr/>
        <p:txBody>
          <a:bodyPr/>
          <a:lstStyle/>
          <a:p>
            <a:r>
              <a:rPr lang="pt-BR" dirty="0"/>
              <a:t>Outra forma de visualização dos resultados</a:t>
            </a:r>
          </a:p>
          <a:p>
            <a:endParaRPr lang="pt-BR" dirty="0"/>
          </a:p>
        </p:txBody>
      </p:sp>
      <p:pic>
        <p:nvPicPr>
          <p:cNvPr id="4" name="Imagem 3"/>
          <p:cNvPicPr/>
          <p:nvPr/>
        </p:nvPicPr>
        <p:blipFill rotWithShape="1">
          <a:blip r:embed="rId2"/>
          <a:srcRect l="707" t="19832" r="78006" b="27414"/>
          <a:stretch/>
        </p:blipFill>
        <p:spPr bwMode="auto">
          <a:xfrm>
            <a:off x="853778" y="2549472"/>
            <a:ext cx="8290222" cy="3366280"/>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9818888" y="1142748"/>
            <a:ext cx="2293037" cy="787652"/>
          </a:xfrm>
          <a:prstGeom prst="rect">
            <a:avLst/>
          </a:prstGeom>
        </p:spPr>
        <p:txBody>
          <a:bodyPr wrap="square">
            <a:spAutoFit/>
          </a:bodyPr>
          <a:lstStyle/>
          <a:p>
            <a:pPr>
              <a:lnSpc>
                <a:spcPct val="107000"/>
              </a:lnSpc>
              <a:spcAft>
                <a:spcPts val="800"/>
              </a:spcAft>
            </a:pPr>
            <a:r>
              <a:rPr lang="pt-BR" b="1" dirty="0" err="1">
                <a:latin typeface="Calibri" panose="020F0502020204030204" pitchFamily="34" charset="0"/>
                <a:ea typeface="Calibri" panose="020F0502020204030204" pitchFamily="34" charset="0"/>
                <a:cs typeface="Times New Roman" panose="02020603050405020304" pitchFamily="18" charset="0"/>
              </a:rPr>
              <a:t>Zooming</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and</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scrolling</a:t>
            </a:r>
            <a:endParaRPr lang="pt-B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Com ou sem mouse</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6144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solidFill>
                  <a:schemeClr val="tx1"/>
                </a:solidFill>
              </a:rPr>
              <a:t>Etapa 2 – </a:t>
            </a:r>
            <a:r>
              <a:rPr lang="pt-BR" sz="2700" dirty="0">
                <a:solidFill>
                  <a:schemeClr val="tx1"/>
                </a:solidFill>
              </a:rPr>
              <a:t>após a visão geral dos termos do periódico, seria interessante que montássemos um gráfico de </a:t>
            </a:r>
            <a:r>
              <a:rPr lang="pt-BR" sz="2700" dirty="0" err="1">
                <a:solidFill>
                  <a:schemeClr val="tx1"/>
                </a:solidFill>
              </a:rPr>
              <a:t>co-citação</a:t>
            </a:r>
            <a:endParaRPr lang="pt-BR" sz="2700" dirty="0">
              <a:solidFill>
                <a:schemeClr val="tx1"/>
              </a:solidFill>
            </a:endParaRPr>
          </a:p>
        </p:txBody>
      </p:sp>
      <p:pic>
        <p:nvPicPr>
          <p:cNvPr id="4" name="Espaço Reservado para Conteúdo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125622" y="2293750"/>
            <a:ext cx="4980350" cy="3078579"/>
          </a:xfrm>
          <a:prstGeom prst="rect">
            <a:avLst/>
          </a:prstGeom>
        </p:spPr>
      </p:pic>
    </p:spTree>
    <p:extLst>
      <p:ext uri="{BB962C8B-B14F-4D97-AF65-F5344CB8AC3E}">
        <p14:creationId xmlns:p14="http://schemas.microsoft.com/office/powerpoint/2010/main" val="3911572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solidFill>
                  <a:schemeClr val="tx1"/>
                </a:solidFill>
              </a:rPr>
              <a:t>Diferenças entre </a:t>
            </a:r>
            <a:r>
              <a:rPr lang="pt-BR" dirty="0" err="1">
                <a:solidFill>
                  <a:schemeClr val="tx1"/>
                </a:solidFill>
              </a:rPr>
              <a:t>co-citação</a:t>
            </a:r>
            <a:r>
              <a:rPr lang="pt-BR" dirty="0">
                <a:solidFill>
                  <a:schemeClr val="tx1"/>
                </a:solidFill>
              </a:rPr>
              <a:t> e citação</a:t>
            </a:r>
          </a:p>
        </p:txBody>
      </p:sp>
      <p:sp>
        <p:nvSpPr>
          <p:cNvPr id="3" name="Espaço Reservado para Conteúdo 2"/>
          <p:cNvSpPr>
            <a:spLocks noGrp="1"/>
          </p:cNvSpPr>
          <p:nvPr>
            <p:ph idx="1"/>
          </p:nvPr>
        </p:nvSpPr>
        <p:spPr/>
        <p:txBody>
          <a:bodyPr/>
          <a:lstStyle/>
          <a:p>
            <a:r>
              <a:rPr lang="en-US" dirty="0"/>
              <a:t>Yes, in the case of 'citation', links between items represent direct citation links. For instance, if your items are authors, the strength of the link between two authors X and Y equals the number of citations given by author X to author Y plus the number of citations given by author Y to author X.</a:t>
            </a:r>
            <a:br>
              <a:rPr lang="en-US" dirty="0"/>
            </a:br>
            <a:r>
              <a:rPr lang="en-US" dirty="0"/>
              <a:t>On the other hand, in the case of 'co-citation', links between items represent co-citation links. For instance, if your items are cited references, the strength of the link between two cited references equals the number of publications in which the two cited references both occur.</a:t>
            </a:r>
            <a:endParaRPr lang="pt-BR" dirty="0"/>
          </a:p>
        </p:txBody>
      </p:sp>
      <p:pic>
        <p:nvPicPr>
          <p:cNvPr id="4" name="Espaço Reservado para Conteúdo 3"/>
          <p:cNvPicPr>
            <a:picLocks/>
          </p:cNvPicPr>
          <p:nvPr/>
        </p:nvPicPr>
        <p:blipFill>
          <a:blip r:embed="rId2">
            <a:extLst>
              <a:ext uri="{28A0092B-C50C-407E-A947-70E740481C1C}">
                <a14:useLocalDpi xmlns:a14="http://schemas.microsoft.com/office/drawing/2010/main" val="0"/>
              </a:ext>
            </a:extLst>
          </a:blip>
          <a:stretch>
            <a:fillRect/>
          </a:stretch>
        </p:blipFill>
        <p:spPr>
          <a:xfrm>
            <a:off x="3148510" y="4680488"/>
            <a:ext cx="3848975" cy="1993699"/>
          </a:xfrm>
          <a:prstGeom prst="rect">
            <a:avLst/>
          </a:prstGeom>
        </p:spPr>
      </p:pic>
    </p:spTree>
    <p:extLst>
      <p:ext uri="{BB962C8B-B14F-4D97-AF65-F5344CB8AC3E}">
        <p14:creationId xmlns:p14="http://schemas.microsoft.com/office/powerpoint/2010/main" val="2895261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Entendendo melhor o gráfico</a:t>
            </a:r>
          </a:p>
        </p:txBody>
      </p:sp>
      <p:sp>
        <p:nvSpPr>
          <p:cNvPr id="3" name="Espaço Reservado para Conteúdo 2"/>
          <p:cNvSpPr>
            <a:spLocks noGrp="1"/>
          </p:cNvSpPr>
          <p:nvPr>
            <p:ph idx="1"/>
          </p:nvPr>
        </p:nvSpPr>
        <p:spPr>
          <a:xfrm>
            <a:off x="847815" y="2156139"/>
            <a:ext cx="8596668" cy="3880773"/>
          </a:xfrm>
        </p:spPr>
        <p:txBody>
          <a:bodyPr/>
          <a:lstStyle/>
          <a:p>
            <a:r>
              <a:rPr lang="en-US" dirty="0"/>
              <a:t>The distance between two journals in the visualization approximately indicates the relatedness of the journals in the co-citation network. In general, the closer two journals are located to each other, the stronger their relatedness in terms of co-citation links. Lines indicate the strongest co-citation links between journals.</a:t>
            </a:r>
            <a:endParaRPr lang="pt-BR" dirty="0"/>
          </a:p>
          <a:p>
            <a:endParaRPr lang="pt-BR" dirty="0"/>
          </a:p>
        </p:txBody>
      </p:sp>
      <p:sp>
        <p:nvSpPr>
          <p:cNvPr id="5" name="Rectangle 3"/>
          <p:cNvSpPr>
            <a:spLocks noChangeArrowheads="1"/>
          </p:cNvSpPr>
          <p:nvPr/>
        </p:nvSpPr>
        <p:spPr bwMode="auto">
          <a:xfrm>
            <a:off x="511444" y="30457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7" name="Imagem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7868" y="4455762"/>
            <a:ext cx="2895600"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571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Abrir o </a:t>
            </a:r>
            <a:r>
              <a:rPr lang="pt-BR" dirty="0" err="1"/>
              <a:t>WOS</a:t>
            </a:r>
            <a:endParaRPr lang="pt-BR" dirty="0"/>
          </a:p>
        </p:txBody>
      </p:sp>
      <p:sp>
        <p:nvSpPr>
          <p:cNvPr id="3" name="Espaço Reservado para Conteúdo 2"/>
          <p:cNvSpPr>
            <a:spLocks noGrp="1"/>
          </p:cNvSpPr>
          <p:nvPr>
            <p:ph idx="1"/>
          </p:nvPr>
        </p:nvSpPr>
        <p:spPr/>
        <p:txBody>
          <a:bodyPr/>
          <a:lstStyle/>
          <a:p>
            <a:endParaRPr lang="pt-BR"/>
          </a:p>
        </p:txBody>
      </p:sp>
      <p:pic>
        <p:nvPicPr>
          <p:cNvPr id="7" name="Imagem 6"/>
          <p:cNvPicPr/>
          <p:nvPr/>
        </p:nvPicPr>
        <p:blipFill rotWithShape="1">
          <a:blip r:embed="rId2"/>
          <a:srcRect l="68615" t="9183" r="11453" b="38010"/>
          <a:stretch/>
        </p:blipFill>
        <p:spPr bwMode="auto">
          <a:xfrm>
            <a:off x="677334" y="1786804"/>
            <a:ext cx="8935462" cy="4265816"/>
          </a:xfrm>
          <a:prstGeom prst="rect">
            <a:avLst/>
          </a:prstGeom>
          <a:ln>
            <a:noFill/>
          </a:ln>
          <a:extLst>
            <a:ext uri="{53640926-AAD7-44D8-BBD7-CCE9431645EC}">
              <a14:shadowObscured xmlns:a14="http://schemas.microsoft.com/office/drawing/2010/main"/>
            </a:ext>
          </a:extLst>
        </p:spPr>
      </p:pic>
      <p:sp>
        <p:nvSpPr>
          <p:cNvPr id="8" name="Retângulo 7"/>
          <p:cNvSpPr/>
          <p:nvPr/>
        </p:nvSpPr>
        <p:spPr>
          <a:xfrm>
            <a:off x="3048000" y="2938289"/>
            <a:ext cx="6096000" cy="981423"/>
          </a:xfrm>
          <a:prstGeom prst="rect">
            <a:avLst/>
          </a:prstGeom>
        </p:spPr>
        <p:txBody>
          <a:bodyPr>
            <a:spAutoFit/>
          </a:bodyPr>
          <a:lstStyle/>
          <a:p>
            <a:pPr marL="342900" lvl="0" indent="-342900">
              <a:lnSpc>
                <a:spcPct val="107000"/>
              </a:lnSpc>
              <a:spcAft>
                <a:spcPts val="0"/>
              </a:spcAft>
              <a:buFont typeface="+mj-lt"/>
              <a:buAutoNum type="arabicPeriod"/>
            </a:pPr>
            <a:r>
              <a:rPr lang="pt-BR" dirty="0">
                <a:latin typeface="Calibri" panose="020F0502020204030204" pitchFamily="34" charset="0"/>
                <a:ea typeface="Calibri" panose="020F0502020204030204" pitchFamily="34" charset="0"/>
                <a:cs typeface="Times New Roman" panose="02020603050405020304" pitchFamily="18" charset="0"/>
              </a:rPr>
              <a:t>Abrir o programa VOS </a:t>
            </a:r>
            <a:r>
              <a:rPr lang="pt-BR" dirty="0" err="1">
                <a:latin typeface="Calibri" panose="020F0502020204030204" pitchFamily="34" charset="0"/>
                <a:ea typeface="Calibri" panose="020F0502020204030204" pitchFamily="34" charset="0"/>
                <a:cs typeface="Times New Roman" panose="02020603050405020304" pitchFamily="18" charset="0"/>
              </a:rPr>
              <a:t>viewer</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pt-BR" dirty="0">
                <a:latin typeface="Calibri" panose="020F0502020204030204" pitchFamily="34" charset="0"/>
                <a:ea typeface="Calibri" panose="020F0502020204030204" pitchFamily="34" charset="0"/>
                <a:cs typeface="Times New Roman" panose="02020603050405020304" pitchFamily="18" charset="0"/>
              </a:rPr>
              <a:t>Aba </a:t>
            </a:r>
            <a:r>
              <a:rPr lang="pt-BR" dirty="0" err="1">
                <a:latin typeface="Calibri" panose="020F0502020204030204" pitchFamily="34" charset="0"/>
                <a:ea typeface="Calibri" panose="020F0502020204030204" pitchFamily="34" charset="0"/>
                <a:cs typeface="Times New Roman" panose="02020603050405020304" pitchFamily="18" charset="0"/>
              </a:rPr>
              <a:t>FILE/MAP</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pt-BR" dirty="0" err="1">
                <a:latin typeface="Calibri" panose="020F0502020204030204" pitchFamily="34" charset="0"/>
                <a:ea typeface="Calibri" panose="020F0502020204030204" pitchFamily="34" charset="0"/>
                <a:cs typeface="Times New Roman" panose="02020603050405020304" pitchFamily="18" charset="0"/>
              </a:rPr>
              <a:t>Create</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4780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Create</a:t>
            </a:r>
            <a:r>
              <a:rPr lang="pt-BR" dirty="0"/>
              <a:t> a </a:t>
            </a:r>
            <a:r>
              <a:rPr lang="pt-BR" dirty="0" err="1"/>
              <a:t>map</a:t>
            </a:r>
            <a:r>
              <a:rPr lang="pt-BR" dirty="0"/>
              <a:t> </a:t>
            </a:r>
            <a:r>
              <a:rPr lang="pt-BR" dirty="0" err="1"/>
              <a:t>based</a:t>
            </a:r>
            <a:r>
              <a:rPr lang="pt-BR" dirty="0"/>
              <a:t> </a:t>
            </a:r>
            <a:r>
              <a:rPr lang="pt-BR" dirty="0" err="1"/>
              <a:t>on</a:t>
            </a:r>
            <a:r>
              <a:rPr lang="pt-BR" dirty="0"/>
              <a:t> </a:t>
            </a:r>
            <a:r>
              <a:rPr lang="pt-BR" dirty="0" err="1"/>
              <a:t>bibliographic</a:t>
            </a:r>
            <a:r>
              <a:rPr lang="pt-BR" dirty="0"/>
              <a:t> data</a:t>
            </a:r>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7807" t="27559" r="81435" b="35852"/>
          <a:stretch/>
        </p:blipFill>
        <p:spPr bwMode="auto">
          <a:xfrm>
            <a:off x="2324585" y="1930400"/>
            <a:ext cx="5478812" cy="37315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8860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Continua</a:t>
            </a:r>
          </a:p>
        </p:txBody>
      </p:sp>
      <p:sp>
        <p:nvSpPr>
          <p:cNvPr id="3" name="Espaço Reservado para Conteúdo 2"/>
          <p:cNvSpPr>
            <a:spLocks noGrp="1"/>
          </p:cNvSpPr>
          <p:nvPr>
            <p:ph idx="1"/>
          </p:nvPr>
        </p:nvSpPr>
        <p:spPr>
          <a:xfrm>
            <a:off x="677334" y="2183836"/>
            <a:ext cx="8596668" cy="3880773"/>
          </a:xfrm>
        </p:spPr>
        <p:txBody>
          <a:bodyPr/>
          <a:lstStyle/>
          <a:p>
            <a:r>
              <a:rPr lang="pt-BR" dirty="0"/>
              <a:t>Pegar a partir dos mesmos dados do </a:t>
            </a:r>
            <a:r>
              <a:rPr lang="pt-BR" dirty="0" err="1"/>
              <a:t>WOS</a:t>
            </a:r>
            <a:endParaRPr lang="pt-BR" dirty="0"/>
          </a:p>
          <a:p>
            <a:r>
              <a:rPr lang="pt-BR" dirty="0"/>
              <a:t>Selecionar todos os arquivos de uma só vez como foi feito anteriormente</a:t>
            </a:r>
          </a:p>
          <a:p>
            <a:endParaRPr lang="pt-BR" dirty="0"/>
          </a:p>
        </p:txBody>
      </p:sp>
      <p:pic>
        <p:nvPicPr>
          <p:cNvPr id="4" name="Imagem 3"/>
          <p:cNvPicPr/>
          <p:nvPr/>
        </p:nvPicPr>
        <p:blipFill rotWithShape="1">
          <a:blip r:embed="rId2"/>
          <a:srcRect l="7435" t="26930" r="81368" b="35300"/>
          <a:stretch/>
        </p:blipFill>
        <p:spPr bwMode="auto">
          <a:xfrm>
            <a:off x="2419591" y="3109886"/>
            <a:ext cx="4067175" cy="3161665"/>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7702323" y="3094325"/>
            <a:ext cx="3693763" cy="595932"/>
          </a:xfrm>
          <a:prstGeom prst="rect">
            <a:avLst/>
          </a:prstGeom>
        </p:spPr>
        <p:txBody>
          <a:bodyPr wrap="square">
            <a:spAutoFit/>
          </a:bodyPr>
          <a:lstStyle/>
          <a:p>
            <a:pPr>
              <a:lnSpc>
                <a:spcPct val="107000"/>
              </a:lnSpc>
              <a:spcAft>
                <a:spcPts val="800"/>
              </a:spcAft>
            </a:pPr>
            <a:r>
              <a:rPr lang="pt-BR" sz="3200" b="1" dirty="0" err="1">
                <a:latin typeface="Calibri" panose="020F0502020204030204" pitchFamily="34" charset="0"/>
                <a:ea typeface="Calibri" panose="020F0502020204030204" pitchFamily="34" charset="0"/>
                <a:cs typeface="Times New Roman" panose="02020603050405020304" pitchFamily="18" charset="0"/>
              </a:rPr>
              <a:t>Next</a:t>
            </a:r>
            <a:endParaRPr lang="pt-BR" sz="3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406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solidFill>
                  <a:schemeClr val="tx1"/>
                </a:solidFill>
              </a:rPr>
              <a:t>Instalar VOS</a:t>
            </a:r>
          </a:p>
        </p:txBody>
      </p:sp>
      <p:sp>
        <p:nvSpPr>
          <p:cNvPr id="3" name="Espaço Reservado para Conteúdo 2"/>
          <p:cNvSpPr>
            <a:spLocks noGrp="1"/>
          </p:cNvSpPr>
          <p:nvPr>
            <p:ph idx="1"/>
          </p:nvPr>
        </p:nvSpPr>
        <p:spPr/>
        <p:txBody>
          <a:bodyPr/>
          <a:lstStyle/>
          <a:p>
            <a:r>
              <a:rPr lang="pt-BR" b="1" i="1" dirty="0"/>
              <a:t>http://www.vosviewer.com/download/ </a:t>
            </a:r>
          </a:p>
          <a:p>
            <a:r>
              <a:rPr lang="pt-BR" b="1" i="1" dirty="0"/>
              <a:t>Instalar VOS </a:t>
            </a:r>
            <a:r>
              <a:rPr lang="pt-BR" b="1" i="1" dirty="0" err="1"/>
              <a:t>viewer</a:t>
            </a:r>
            <a:endParaRPr lang="pt-BR" dirty="0"/>
          </a:p>
        </p:txBody>
      </p:sp>
    </p:spTree>
    <p:extLst>
      <p:ext uri="{BB962C8B-B14F-4D97-AF65-F5344CB8AC3E}">
        <p14:creationId xmlns:p14="http://schemas.microsoft.com/office/powerpoint/2010/main" val="1468671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Opções</a:t>
            </a:r>
            <a:endParaRPr lang="pt-BR" sz="2800" dirty="0"/>
          </a:p>
        </p:txBody>
      </p:sp>
      <p:sp>
        <p:nvSpPr>
          <p:cNvPr id="3" name="Espaço Reservado para Conteúdo 2"/>
          <p:cNvSpPr>
            <a:spLocks noGrp="1"/>
          </p:cNvSpPr>
          <p:nvPr>
            <p:ph idx="1"/>
          </p:nvPr>
        </p:nvSpPr>
        <p:spPr>
          <a:xfrm>
            <a:off x="553347" y="1548406"/>
            <a:ext cx="8596668" cy="3880773"/>
          </a:xfrm>
        </p:spPr>
        <p:txBody>
          <a:bodyPr>
            <a:normAutofit fontScale="77500" lnSpcReduction="20000"/>
          </a:bodyPr>
          <a:lstStyle/>
          <a:p>
            <a:r>
              <a:rPr lang="pt-BR" dirty="0"/>
              <a:t>Tipo de análise </a:t>
            </a:r>
          </a:p>
          <a:p>
            <a:pPr lvl="1"/>
            <a:r>
              <a:rPr lang="pt-BR" dirty="0" err="1"/>
              <a:t>Co-autor</a:t>
            </a:r>
            <a:endParaRPr lang="pt-BR" dirty="0"/>
          </a:p>
          <a:p>
            <a:pPr lvl="1"/>
            <a:r>
              <a:rPr lang="pt-BR" dirty="0" err="1"/>
              <a:t>Co-ocorrência</a:t>
            </a:r>
            <a:endParaRPr lang="pt-BR" dirty="0"/>
          </a:p>
          <a:p>
            <a:pPr lvl="1"/>
            <a:r>
              <a:rPr lang="pt-BR" dirty="0"/>
              <a:t>Citação</a:t>
            </a:r>
          </a:p>
          <a:p>
            <a:pPr lvl="1"/>
            <a:r>
              <a:rPr lang="pt-BR" dirty="0" err="1"/>
              <a:t>Coupling</a:t>
            </a:r>
            <a:endParaRPr lang="pt-BR" dirty="0"/>
          </a:p>
          <a:p>
            <a:pPr lvl="1"/>
            <a:r>
              <a:rPr lang="pt-BR" dirty="0" err="1"/>
              <a:t>Co-citação</a:t>
            </a:r>
            <a:endParaRPr lang="pt-BR" dirty="0"/>
          </a:p>
          <a:p>
            <a:r>
              <a:rPr lang="pt-BR" dirty="0"/>
              <a:t>Unidade de análise</a:t>
            </a:r>
          </a:p>
          <a:p>
            <a:pPr lvl="1"/>
            <a:r>
              <a:rPr lang="pt-BR" dirty="0"/>
              <a:t>Organização</a:t>
            </a:r>
          </a:p>
          <a:p>
            <a:pPr lvl="1"/>
            <a:r>
              <a:rPr lang="pt-BR" dirty="0"/>
              <a:t>País</a:t>
            </a:r>
          </a:p>
          <a:p>
            <a:pPr lvl="1"/>
            <a:r>
              <a:rPr lang="pt-BR" dirty="0"/>
              <a:t>Autores</a:t>
            </a:r>
          </a:p>
          <a:p>
            <a:pPr lvl="1"/>
            <a:r>
              <a:rPr lang="pt-BR" dirty="0" err="1"/>
              <a:t>Source</a:t>
            </a:r>
            <a:r>
              <a:rPr lang="pt-BR" dirty="0"/>
              <a:t> (</a:t>
            </a:r>
            <a:r>
              <a:rPr lang="pt-BR" dirty="0" err="1"/>
              <a:t>periódico</a:t>
            </a:r>
            <a:r>
              <a:rPr lang="pt-BR"/>
              <a:t>)</a:t>
            </a:r>
            <a:endParaRPr lang="pt-BR" dirty="0"/>
          </a:p>
          <a:p>
            <a:r>
              <a:rPr lang="pt-BR" dirty="0"/>
              <a:t>Método de contabilização</a:t>
            </a:r>
          </a:p>
          <a:p>
            <a:pPr lvl="1"/>
            <a:r>
              <a:rPr lang="pt-BR" dirty="0" err="1"/>
              <a:t>Full</a:t>
            </a:r>
            <a:endParaRPr lang="pt-BR" dirty="0"/>
          </a:p>
          <a:p>
            <a:pPr lvl="1"/>
            <a:r>
              <a:rPr lang="pt-BR" dirty="0" err="1"/>
              <a:t>fracional</a:t>
            </a:r>
            <a:endParaRPr lang="pt-BR" dirty="0"/>
          </a:p>
        </p:txBody>
      </p:sp>
      <p:pic>
        <p:nvPicPr>
          <p:cNvPr id="6" name="Imagem 5"/>
          <p:cNvPicPr/>
          <p:nvPr/>
        </p:nvPicPr>
        <p:blipFill rotWithShape="1">
          <a:blip r:embed="rId2"/>
          <a:srcRect l="7667" t="27541" r="81402" b="35427"/>
          <a:stretch/>
        </p:blipFill>
        <p:spPr bwMode="auto">
          <a:xfrm>
            <a:off x="4492452" y="1621892"/>
            <a:ext cx="4781550" cy="3733800"/>
          </a:xfrm>
          <a:prstGeom prst="rect">
            <a:avLst/>
          </a:prstGeom>
          <a:ln>
            <a:noFill/>
          </a:ln>
          <a:extLst>
            <a:ext uri="{53640926-AAD7-44D8-BBD7-CCE9431645EC}">
              <a14:shadowObscured xmlns:a14="http://schemas.microsoft.com/office/drawing/2010/main"/>
            </a:ext>
          </a:extLst>
        </p:spPr>
      </p:pic>
      <p:pic>
        <p:nvPicPr>
          <p:cNvPr id="7" name="Imagem 6"/>
          <p:cNvPicPr/>
          <p:nvPr/>
        </p:nvPicPr>
        <p:blipFill rotWithShape="1">
          <a:blip r:embed="rId3"/>
          <a:srcRect l="9864" t="38193" r="83590" b="45562"/>
          <a:stretch/>
        </p:blipFill>
        <p:spPr bwMode="auto">
          <a:xfrm>
            <a:off x="9009192" y="0"/>
            <a:ext cx="3102734" cy="1673978"/>
          </a:xfrm>
          <a:prstGeom prst="rect">
            <a:avLst/>
          </a:prstGeom>
          <a:ln>
            <a:noFill/>
          </a:ln>
          <a:extLst>
            <a:ext uri="{53640926-AAD7-44D8-BBD7-CCE9431645EC}">
              <a14:shadowObscured xmlns:a14="http://schemas.microsoft.com/office/drawing/2010/main"/>
            </a:ext>
          </a:extLst>
        </p:spPr>
      </p:pic>
      <p:pic>
        <p:nvPicPr>
          <p:cNvPr id="8" name="Imagem 7"/>
          <p:cNvPicPr/>
          <p:nvPr/>
        </p:nvPicPr>
        <p:blipFill rotWithShape="1">
          <a:blip r:embed="rId4"/>
          <a:srcRect l="10192" t="48283" r="83367" b="43580"/>
          <a:stretch/>
        </p:blipFill>
        <p:spPr bwMode="auto">
          <a:xfrm>
            <a:off x="3342947" y="5502665"/>
            <a:ext cx="4514215" cy="1314450"/>
          </a:xfrm>
          <a:prstGeom prst="rect">
            <a:avLst/>
          </a:prstGeom>
          <a:ln>
            <a:noFill/>
          </a:ln>
          <a:extLst>
            <a:ext uri="{53640926-AAD7-44D8-BBD7-CCE9431645EC}">
              <a14:shadowObscured xmlns:a14="http://schemas.microsoft.com/office/drawing/2010/main"/>
            </a:ext>
          </a:extLst>
        </p:spPr>
      </p:pic>
      <p:sp>
        <p:nvSpPr>
          <p:cNvPr id="9" name="CaixaDeTexto 8"/>
          <p:cNvSpPr txBox="1"/>
          <p:nvPr/>
        </p:nvSpPr>
        <p:spPr>
          <a:xfrm>
            <a:off x="8810786" y="6090834"/>
            <a:ext cx="2709396" cy="184666"/>
          </a:xfrm>
          <a:prstGeom prst="rect">
            <a:avLst/>
          </a:prstGeom>
          <a:noFill/>
        </p:spPr>
        <p:txBody>
          <a:bodyPr wrap="none" rtlCol="0">
            <a:spAutoFit/>
          </a:bodyPr>
          <a:lstStyle/>
          <a:p>
            <a:r>
              <a:rPr lang="pt-BR" sz="600" dirty="0"/>
              <a:t>http://www.pages.drexel.edu/~ey86/papers/network_compare6full.pdf</a:t>
            </a:r>
          </a:p>
        </p:txBody>
      </p:sp>
    </p:spTree>
    <p:extLst>
      <p:ext uri="{BB962C8B-B14F-4D97-AF65-F5344CB8AC3E}">
        <p14:creationId xmlns:p14="http://schemas.microsoft.com/office/powerpoint/2010/main" val="2867851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Co-authorship</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676" t="20152" r="77905" b="27611"/>
          <a:stretch/>
        </p:blipFill>
        <p:spPr bwMode="auto">
          <a:xfrm>
            <a:off x="1177871" y="1759057"/>
            <a:ext cx="8694549" cy="44138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0354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Co-ocorrência</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r>
              <a:rPr lang="en-US" dirty="0"/>
              <a:t>Frequent </a:t>
            </a:r>
            <a:r>
              <a:rPr lang="en-US" dirty="0">
                <a:hlinkClick r:id="rId2" tooltip="Occurrence"/>
              </a:rPr>
              <a:t>occurrence</a:t>
            </a:r>
            <a:r>
              <a:rPr lang="en-US" dirty="0"/>
              <a:t> of two </a:t>
            </a:r>
            <a:r>
              <a:rPr lang="en-US" dirty="0">
                <a:hlinkClick r:id="rId3" tooltip="Word"/>
              </a:rPr>
              <a:t>terms</a:t>
            </a:r>
            <a:r>
              <a:rPr lang="en-US" dirty="0"/>
              <a:t> from a </a:t>
            </a:r>
            <a:r>
              <a:rPr lang="en-US" dirty="0">
                <a:hlinkClick r:id="rId4" tooltip="Text corpus"/>
              </a:rPr>
              <a:t>text corpus</a:t>
            </a:r>
            <a:r>
              <a:rPr lang="en-US" dirty="0"/>
              <a:t> alongside each other in a certain order</a:t>
            </a:r>
            <a:endParaRPr lang="pt-BR" dirty="0"/>
          </a:p>
        </p:txBody>
      </p:sp>
      <p:sp>
        <p:nvSpPr>
          <p:cNvPr id="4" name="CaixaDeTexto 3"/>
          <p:cNvSpPr txBox="1"/>
          <p:nvPr/>
        </p:nvSpPr>
        <p:spPr>
          <a:xfrm>
            <a:off x="1744335" y="6323308"/>
            <a:ext cx="45719" cy="369332"/>
          </a:xfrm>
          <a:prstGeom prst="rect">
            <a:avLst/>
          </a:prstGeom>
          <a:noFill/>
        </p:spPr>
        <p:txBody>
          <a:bodyPr wrap="square" rtlCol="0">
            <a:spAutoFit/>
          </a:bodyPr>
          <a:lstStyle/>
          <a:p>
            <a:endParaRPr lang="pt-BR" dirty="0"/>
          </a:p>
        </p:txBody>
      </p:sp>
      <p:sp>
        <p:nvSpPr>
          <p:cNvPr id="5" name="CaixaDeTexto 4"/>
          <p:cNvSpPr txBox="1"/>
          <p:nvPr/>
        </p:nvSpPr>
        <p:spPr>
          <a:xfrm>
            <a:off x="4184542" y="6323308"/>
            <a:ext cx="4947188" cy="369332"/>
          </a:xfrm>
          <a:prstGeom prst="rect">
            <a:avLst/>
          </a:prstGeom>
          <a:noFill/>
        </p:spPr>
        <p:txBody>
          <a:bodyPr wrap="none" rtlCol="0">
            <a:spAutoFit/>
          </a:bodyPr>
          <a:lstStyle/>
          <a:p>
            <a:r>
              <a:rPr lang="pt-BR" dirty="0"/>
              <a:t>https://en.wikipedia.org/wiki/Co-occurrence</a:t>
            </a:r>
          </a:p>
        </p:txBody>
      </p:sp>
    </p:spTree>
    <p:extLst>
      <p:ext uri="{BB962C8B-B14F-4D97-AF65-F5344CB8AC3E}">
        <p14:creationId xmlns:p14="http://schemas.microsoft.com/office/powerpoint/2010/main" val="249861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Co-ocorrência</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endParaRPr lang="pt-BR"/>
          </a:p>
        </p:txBody>
      </p:sp>
      <p:pic>
        <p:nvPicPr>
          <p:cNvPr id="5" name="Imagem 4"/>
          <p:cNvPicPr/>
          <p:nvPr/>
        </p:nvPicPr>
        <p:blipFill rotWithShape="1">
          <a:blip r:embed="rId2"/>
          <a:srcRect l="7643" t="27459" r="81370" b="35689"/>
          <a:stretch/>
        </p:blipFill>
        <p:spPr bwMode="auto">
          <a:xfrm>
            <a:off x="2229012" y="1673819"/>
            <a:ext cx="6558528" cy="42482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3821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Co-ocorrência</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866" t="20269" r="77969" b="27083"/>
          <a:stretch/>
        </p:blipFill>
        <p:spPr bwMode="auto">
          <a:xfrm>
            <a:off x="1371680" y="1930400"/>
            <a:ext cx="8996686" cy="45288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3981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Co-citation</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a:xfrm>
            <a:off x="514601" y="2028854"/>
            <a:ext cx="8596668" cy="3880773"/>
          </a:xfrm>
        </p:spPr>
        <p:txBody>
          <a:bodyPr/>
          <a:lstStyle/>
          <a:p>
            <a:r>
              <a:rPr lang="en-US" dirty="0"/>
              <a:t>Co-citation is defined as the frequency with which two documents </a:t>
            </a:r>
            <a:r>
              <a:rPr lang="en-US" i="1" dirty="0"/>
              <a:t>are cited</a:t>
            </a:r>
            <a:r>
              <a:rPr lang="en-US" dirty="0"/>
              <a:t> together by other documents. If at least one other document cites two documents in common these documents are said to be co-cited. The more co-citations two documents receive, the higher their co-citation strength, and the more likely they are semantically related.</a:t>
            </a:r>
          </a:p>
          <a:p>
            <a:endParaRPr lang="en-US" dirty="0"/>
          </a:p>
          <a:p>
            <a:endParaRPr lang="en-US" dirty="0"/>
          </a:p>
          <a:p>
            <a:r>
              <a:rPr lang="en-US" dirty="0" err="1"/>
              <a:t>OCORRÊNCIA</a:t>
            </a:r>
            <a:r>
              <a:rPr lang="en-US" dirty="0"/>
              <a:t> DE </a:t>
            </a:r>
            <a:r>
              <a:rPr lang="en-US" dirty="0" err="1"/>
              <a:t>DOIS</a:t>
            </a:r>
            <a:r>
              <a:rPr lang="en-US" dirty="0"/>
              <a:t> DOCS </a:t>
            </a:r>
            <a:r>
              <a:rPr lang="en-US" dirty="0" err="1"/>
              <a:t>SEREM</a:t>
            </a:r>
            <a:r>
              <a:rPr lang="en-US" dirty="0"/>
              <a:t> </a:t>
            </a:r>
            <a:r>
              <a:rPr lang="en-US" dirty="0" err="1"/>
              <a:t>CITADOS</a:t>
            </a:r>
            <a:r>
              <a:rPr lang="en-US" dirty="0"/>
              <a:t> </a:t>
            </a:r>
            <a:r>
              <a:rPr lang="en-US" dirty="0" err="1"/>
              <a:t>JUNTOS</a:t>
            </a:r>
            <a:r>
              <a:rPr lang="en-US" dirty="0"/>
              <a:t> </a:t>
            </a:r>
            <a:r>
              <a:rPr lang="en-US" dirty="0" err="1"/>
              <a:t>POR</a:t>
            </a:r>
            <a:r>
              <a:rPr lang="en-US" dirty="0"/>
              <a:t> OUTRO(S) </a:t>
            </a:r>
            <a:r>
              <a:rPr lang="en-US" dirty="0" err="1"/>
              <a:t>ARTIGO</a:t>
            </a:r>
            <a:r>
              <a:rPr lang="en-US" dirty="0"/>
              <a:t>(S)</a:t>
            </a:r>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4700" y="1"/>
            <a:ext cx="3997300" cy="2208508"/>
          </a:xfrm>
          <a:prstGeom prst="rect">
            <a:avLst/>
          </a:prstGeom>
        </p:spPr>
      </p:pic>
      <p:sp>
        <p:nvSpPr>
          <p:cNvPr id="5" name="CaixaDeTexto 4"/>
          <p:cNvSpPr txBox="1"/>
          <p:nvPr/>
        </p:nvSpPr>
        <p:spPr>
          <a:xfrm>
            <a:off x="2735451" y="6377553"/>
            <a:ext cx="4596130" cy="369332"/>
          </a:xfrm>
          <a:prstGeom prst="rect">
            <a:avLst/>
          </a:prstGeom>
          <a:noFill/>
        </p:spPr>
        <p:txBody>
          <a:bodyPr wrap="none" rtlCol="0">
            <a:spAutoFit/>
          </a:bodyPr>
          <a:lstStyle/>
          <a:p>
            <a:r>
              <a:rPr lang="pt-BR" dirty="0"/>
              <a:t>https://en.wikipedia.org/wiki/Co-citation</a:t>
            </a:r>
          </a:p>
        </p:txBody>
      </p:sp>
    </p:spTree>
    <p:extLst>
      <p:ext uri="{BB962C8B-B14F-4D97-AF65-F5344CB8AC3E}">
        <p14:creationId xmlns:p14="http://schemas.microsoft.com/office/powerpoint/2010/main" val="2984151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Co-citation</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882" t="20046" r="78137" b="28043"/>
          <a:stretch/>
        </p:blipFill>
        <p:spPr bwMode="auto">
          <a:xfrm>
            <a:off x="1430524" y="1991533"/>
            <a:ext cx="8023441" cy="36966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0688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Citation</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r>
              <a:rPr lang="en-US" dirty="0"/>
              <a:t> A </a:t>
            </a:r>
            <a:r>
              <a:rPr lang="en-US" b="1" dirty="0"/>
              <a:t>citation</a:t>
            </a:r>
            <a:r>
              <a:rPr lang="en-US" dirty="0"/>
              <a:t> is a </a:t>
            </a:r>
            <a:r>
              <a:rPr lang="en-US" dirty="0">
                <a:hlinkClick r:id="rId2" tooltip="Reference"/>
              </a:rPr>
              <a:t>reference</a:t>
            </a:r>
            <a:r>
              <a:rPr lang="en-US" dirty="0"/>
              <a:t> to a published or unpublished </a:t>
            </a:r>
            <a:r>
              <a:rPr lang="en-US" dirty="0">
                <a:hlinkClick r:id="rId3" tooltip="Source text"/>
              </a:rPr>
              <a:t>source</a:t>
            </a:r>
            <a:r>
              <a:rPr lang="en-US" dirty="0"/>
              <a:t> </a:t>
            </a:r>
            <a:endParaRPr lang="pt-BR" dirty="0"/>
          </a:p>
        </p:txBody>
      </p:sp>
      <p:sp>
        <p:nvSpPr>
          <p:cNvPr id="4" name="CaixaDeTexto 3"/>
          <p:cNvSpPr txBox="1"/>
          <p:nvPr/>
        </p:nvSpPr>
        <p:spPr>
          <a:xfrm>
            <a:off x="1115878" y="6486817"/>
            <a:ext cx="45719" cy="369332"/>
          </a:xfrm>
          <a:prstGeom prst="rect">
            <a:avLst/>
          </a:prstGeom>
          <a:noFill/>
        </p:spPr>
        <p:txBody>
          <a:bodyPr wrap="square" rtlCol="0">
            <a:spAutoFit/>
          </a:bodyPr>
          <a:lstStyle/>
          <a:p>
            <a:endParaRPr lang="pt-BR" dirty="0"/>
          </a:p>
        </p:txBody>
      </p:sp>
      <p:sp>
        <p:nvSpPr>
          <p:cNvPr id="5" name="CaixaDeTexto 4"/>
          <p:cNvSpPr txBox="1"/>
          <p:nvPr/>
        </p:nvSpPr>
        <p:spPr>
          <a:xfrm>
            <a:off x="4649492" y="6486817"/>
            <a:ext cx="4273927" cy="369332"/>
          </a:xfrm>
          <a:prstGeom prst="rect">
            <a:avLst/>
          </a:prstGeom>
          <a:noFill/>
        </p:spPr>
        <p:txBody>
          <a:bodyPr wrap="none" rtlCol="0">
            <a:spAutoFit/>
          </a:bodyPr>
          <a:lstStyle/>
          <a:p>
            <a:r>
              <a:rPr lang="pt-BR" dirty="0"/>
              <a:t>https://en.wikipedia.org/wiki/Citation</a:t>
            </a:r>
          </a:p>
        </p:txBody>
      </p:sp>
    </p:spTree>
    <p:extLst>
      <p:ext uri="{BB962C8B-B14F-4D97-AF65-F5344CB8AC3E}">
        <p14:creationId xmlns:p14="http://schemas.microsoft.com/office/powerpoint/2010/main" val="918303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Citation</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737" t="20099" r="78047" b="28051"/>
          <a:stretch/>
        </p:blipFill>
        <p:spPr bwMode="auto">
          <a:xfrm>
            <a:off x="1155831" y="1930400"/>
            <a:ext cx="8274888" cy="45157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876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Bibliographic</a:t>
            </a:r>
            <a:r>
              <a:rPr lang="pt-BR" dirty="0"/>
              <a:t> </a:t>
            </a:r>
            <a:r>
              <a:rPr lang="pt-BR" dirty="0" err="1"/>
              <a:t>coupling</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r>
              <a:rPr lang="en-US" dirty="0"/>
              <a:t>Bibliographic coupling occurs when two works </a:t>
            </a:r>
            <a:r>
              <a:rPr lang="en-US" dirty="0">
                <a:hlinkClick r:id="rId2" tooltip="Citation"/>
              </a:rPr>
              <a:t>reference</a:t>
            </a:r>
            <a:r>
              <a:rPr lang="en-US" dirty="0"/>
              <a:t> a common third work in their </a:t>
            </a:r>
            <a:r>
              <a:rPr lang="en-US" dirty="0">
                <a:hlinkClick r:id="rId3" tooltip="Bibliography"/>
              </a:rPr>
              <a:t>bibliographies</a:t>
            </a:r>
            <a:r>
              <a:rPr lang="en-US" dirty="0"/>
              <a:t>. It is an indication that a probability exists that the two works treat a related subject matter.</a:t>
            </a:r>
          </a:p>
          <a:p>
            <a:r>
              <a:rPr lang="en-US" dirty="0"/>
              <a:t>Two documents are </a:t>
            </a:r>
            <a:r>
              <a:rPr lang="en-US" i="1" dirty="0"/>
              <a:t>bibliographically coupled</a:t>
            </a:r>
            <a:r>
              <a:rPr lang="en-US" dirty="0"/>
              <a:t> if they both </a:t>
            </a:r>
            <a:r>
              <a:rPr lang="en-US" i="1" dirty="0"/>
              <a:t>cite</a:t>
            </a:r>
            <a:r>
              <a:rPr lang="en-US" dirty="0"/>
              <a:t> one or more documents in common. The "coupling strength" of two given documents is higher the more citations to other documents they share. The figure to the right illustrates the concept of bibliographic coupling. In the figure, documents A and B both cite documents C, D and E. Thus, documents A and B have a bibliographic coupling strength of 3 - the number of elements in the intersection of their two reference lists.</a:t>
            </a:r>
          </a:p>
          <a:p>
            <a:r>
              <a:rPr lang="en-US" dirty="0" err="1"/>
              <a:t>OCORRÊNCIA</a:t>
            </a:r>
            <a:r>
              <a:rPr lang="en-US" dirty="0"/>
              <a:t> DE </a:t>
            </a:r>
            <a:r>
              <a:rPr lang="en-US" dirty="0" err="1"/>
              <a:t>DOIS</a:t>
            </a:r>
            <a:r>
              <a:rPr lang="en-US" dirty="0"/>
              <a:t> DOCS </a:t>
            </a:r>
            <a:r>
              <a:rPr lang="en-US" dirty="0" err="1"/>
              <a:t>CITAREM</a:t>
            </a:r>
            <a:r>
              <a:rPr lang="en-US" dirty="0"/>
              <a:t> OUTRO(S) </a:t>
            </a:r>
            <a:r>
              <a:rPr lang="en-US" dirty="0" err="1"/>
              <a:t>ARTIGO</a:t>
            </a:r>
            <a:r>
              <a:rPr lang="en-US" dirty="0"/>
              <a:t>(S) EM </a:t>
            </a:r>
            <a:r>
              <a:rPr lang="en-US" dirty="0" err="1"/>
              <a:t>COMUM</a:t>
            </a:r>
            <a:endParaRPr lang="pt-BR" dirty="0"/>
          </a:p>
          <a:p>
            <a:endParaRPr lang="pt-BR" dirty="0"/>
          </a:p>
        </p:txBody>
      </p:sp>
      <p:sp>
        <p:nvSpPr>
          <p:cNvPr id="4" name="CaixaDeTexto 3"/>
          <p:cNvSpPr txBox="1"/>
          <p:nvPr/>
        </p:nvSpPr>
        <p:spPr>
          <a:xfrm>
            <a:off x="6905271" y="6369803"/>
            <a:ext cx="45719" cy="369332"/>
          </a:xfrm>
          <a:prstGeom prst="rect">
            <a:avLst/>
          </a:prstGeom>
          <a:noFill/>
        </p:spPr>
        <p:txBody>
          <a:bodyPr wrap="square" rtlCol="0">
            <a:spAutoFit/>
          </a:bodyPr>
          <a:lstStyle/>
          <a:p>
            <a:endParaRPr lang="pt-BR" dirty="0"/>
          </a:p>
        </p:txBody>
      </p:sp>
      <p:sp>
        <p:nvSpPr>
          <p:cNvPr id="5" name="CaixaDeTexto 4"/>
          <p:cNvSpPr txBox="1"/>
          <p:nvPr/>
        </p:nvSpPr>
        <p:spPr>
          <a:xfrm>
            <a:off x="2952427" y="6486041"/>
            <a:ext cx="5780750" cy="369332"/>
          </a:xfrm>
          <a:prstGeom prst="rect">
            <a:avLst/>
          </a:prstGeom>
          <a:noFill/>
        </p:spPr>
        <p:txBody>
          <a:bodyPr wrap="none" rtlCol="0">
            <a:spAutoFit/>
          </a:bodyPr>
          <a:lstStyle/>
          <a:p>
            <a:r>
              <a:rPr lang="pt-BR" dirty="0"/>
              <a:t>https://en.wikipedia.org/wiki/Bibliographic_coupling</a:t>
            </a:r>
          </a:p>
        </p:txBody>
      </p:sp>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4717" y="609600"/>
            <a:ext cx="2095500" cy="2505075"/>
          </a:xfrm>
          <a:prstGeom prst="rect">
            <a:avLst/>
          </a:prstGeom>
        </p:spPr>
      </p:pic>
    </p:spTree>
    <p:extLst>
      <p:ext uri="{BB962C8B-B14F-4D97-AF65-F5344CB8AC3E}">
        <p14:creationId xmlns:p14="http://schemas.microsoft.com/office/powerpoint/2010/main" val="718419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solidFill>
                  <a:schemeClr val="tx1"/>
                </a:solidFill>
              </a:rPr>
              <a:t>Coletar dados do </a:t>
            </a:r>
            <a:r>
              <a:rPr lang="pt-BR" dirty="0" err="1">
                <a:solidFill>
                  <a:schemeClr val="tx1"/>
                </a:solidFill>
              </a:rPr>
              <a:t>WOS</a:t>
            </a:r>
            <a:r>
              <a:rPr lang="pt-BR" dirty="0">
                <a:solidFill>
                  <a:schemeClr val="tx1"/>
                </a:solidFill>
              </a:rPr>
              <a:t> e exportar para VOS</a:t>
            </a:r>
          </a:p>
        </p:txBody>
      </p:sp>
      <p:sp>
        <p:nvSpPr>
          <p:cNvPr id="3" name="Espaço Reservado para Conteúdo 2"/>
          <p:cNvSpPr>
            <a:spLocks noGrp="1"/>
          </p:cNvSpPr>
          <p:nvPr>
            <p:ph idx="1"/>
          </p:nvPr>
        </p:nvSpPr>
        <p:spPr/>
        <p:txBody>
          <a:bodyPr/>
          <a:lstStyle/>
          <a:p>
            <a:r>
              <a:rPr lang="pt-BR" dirty="0"/>
              <a:t>1 – Usar a base principal do </a:t>
            </a:r>
            <a:r>
              <a:rPr lang="pt-BR" dirty="0" err="1"/>
              <a:t>WOS</a:t>
            </a:r>
            <a:r>
              <a:rPr lang="pt-BR" dirty="0"/>
              <a:t> (e não todas)</a:t>
            </a:r>
          </a:p>
          <a:p>
            <a:r>
              <a:rPr lang="pt-BR" dirty="0"/>
              <a:t>2 – Fazer um filtro qualquer para obter até 500</a:t>
            </a:r>
          </a:p>
          <a:p>
            <a:r>
              <a:rPr lang="pt-BR" dirty="0"/>
              <a:t>3- Salvar em outros formatos – Salvar em outros formatos de arquivo</a:t>
            </a:r>
          </a:p>
          <a:p>
            <a:pPr lvl="1"/>
            <a:r>
              <a:rPr lang="pt-BR" dirty="0"/>
              <a:t>Registro de 1 a 500 em um ou mais arquivos até totalizar </a:t>
            </a:r>
            <a:r>
              <a:rPr lang="pt-BR" dirty="0" err="1"/>
              <a:t>busca(limitação</a:t>
            </a:r>
            <a:r>
              <a:rPr lang="pt-BR" dirty="0"/>
              <a:t> de 500 por arquivo)</a:t>
            </a:r>
          </a:p>
          <a:p>
            <a:pPr lvl="1"/>
            <a:r>
              <a:rPr lang="pt-BR" dirty="0"/>
              <a:t>Optar por : Registro completo e referências citadas</a:t>
            </a:r>
          </a:p>
          <a:p>
            <a:pPr lvl="1"/>
            <a:r>
              <a:rPr lang="pt-BR" dirty="0"/>
              <a:t>Optar por: Separado por tabulação (</a:t>
            </a:r>
            <a:r>
              <a:rPr lang="pt-BR" dirty="0" err="1"/>
              <a:t>Win</a:t>
            </a:r>
            <a:r>
              <a:rPr lang="pt-BR" dirty="0"/>
              <a:t>)</a:t>
            </a:r>
          </a:p>
          <a:p>
            <a:endParaRPr lang="pt-BR" dirty="0"/>
          </a:p>
        </p:txBody>
      </p:sp>
    </p:spTree>
    <p:extLst>
      <p:ext uri="{BB962C8B-B14F-4D97-AF65-F5344CB8AC3E}">
        <p14:creationId xmlns:p14="http://schemas.microsoft.com/office/powerpoint/2010/main" val="3697563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Bibliographic</a:t>
            </a:r>
            <a:r>
              <a:rPr lang="pt-BR" dirty="0"/>
              <a:t> </a:t>
            </a:r>
            <a:r>
              <a:rPr lang="pt-BR" dirty="0" err="1"/>
              <a:t>coupling</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endParaRPr lang="pt-BR" dirty="0"/>
          </a:p>
        </p:txBody>
      </p:sp>
      <p:pic>
        <p:nvPicPr>
          <p:cNvPr id="4" name="Imagem 3"/>
          <p:cNvPicPr/>
          <p:nvPr/>
        </p:nvPicPr>
        <p:blipFill rotWithShape="1">
          <a:blip r:embed="rId2"/>
          <a:srcRect l="739" t="20579" r="78009" b="27456"/>
          <a:stretch/>
        </p:blipFill>
        <p:spPr bwMode="auto">
          <a:xfrm>
            <a:off x="1309607" y="1636394"/>
            <a:ext cx="7967743" cy="44049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4583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solidFill>
                  <a:schemeClr val="tx1"/>
                </a:solidFill>
              </a:rPr>
              <a:t>A</a:t>
            </a:r>
            <a:r>
              <a:rPr lang="pt-BR" b="1" dirty="0">
                <a:solidFill>
                  <a:schemeClr val="tx1"/>
                </a:solidFill>
              </a:rPr>
              <a:t>brir o </a:t>
            </a:r>
            <a:r>
              <a:rPr lang="pt-BR" b="1" dirty="0" err="1">
                <a:solidFill>
                  <a:schemeClr val="tx1"/>
                </a:solidFill>
              </a:rPr>
              <a:t>WOS</a:t>
            </a:r>
            <a:endParaRPr lang="pt-BR" b="1" dirty="0">
              <a:solidFill>
                <a:schemeClr val="tx1"/>
              </a:solidFill>
            </a:endParaRPr>
          </a:p>
        </p:txBody>
      </p:sp>
      <p:sp>
        <p:nvSpPr>
          <p:cNvPr id="3" name="Espaço Reservado para Conteúdo 2"/>
          <p:cNvSpPr>
            <a:spLocks noGrp="1"/>
          </p:cNvSpPr>
          <p:nvPr>
            <p:ph idx="1"/>
          </p:nvPr>
        </p:nvSpPr>
        <p:spPr/>
        <p:txBody>
          <a:bodyPr/>
          <a:lstStyle/>
          <a:p>
            <a:endParaRPr lang="pt-BR"/>
          </a:p>
        </p:txBody>
      </p:sp>
      <p:pic>
        <p:nvPicPr>
          <p:cNvPr id="7" name="Imagem 6"/>
          <p:cNvPicPr/>
          <p:nvPr/>
        </p:nvPicPr>
        <p:blipFill rotWithShape="1">
          <a:blip r:embed="rId2"/>
          <a:srcRect l="68615" t="9183" r="11453" b="38010"/>
          <a:stretch/>
        </p:blipFill>
        <p:spPr bwMode="auto">
          <a:xfrm>
            <a:off x="677334" y="1836551"/>
            <a:ext cx="8935462" cy="4265816"/>
          </a:xfrm>
          <a:prstGeom prst="rect">
            <a:avLst/>
          </a:prstGeom>
          <a:ln>
            <a:noFill/>
          </a:ln>
          <a:extLst>
            <a:ext uri="{53640926-AAD7-44D8-BBD7-CCE9431645EC}">
              <a14:shadowObscured xmlns:a14="http://schemas.microsoft.com/office/drawing/2010/main"/>
            </a:ext>
          </a:extLst>
        </p:spPr>
      </p:pic>
      <p:sp>
        <p:nvSpPr>
          <p:cNvPr id="8" name="Retângulo 7"/>
          <p:cNvSpPr/>
          <p:nvPr/>
        </p:nvSpPr>
        <p:spPr>
          <a:xfrm>
            <a:off x="3048000" y="2938289"/>
            <a:ext cx="6096000" cy="981423"/>
          </a:xfrm>
          <a:prstGeom prst="rect">
            <a:avLst/>
          </a:prstGeom>
        </p:spPr>
        <p:txBody>
          <a:bodyPr>
            <a:spAutoFit/>
          </a:bodyPr>
          <a:lstStyle/>
          <a:p>
            <a:pPr marL="342900" lvl="0" indent="-342900">
              <a:lnSpc>
                <a:spcPct val="107000"/>
              </a:lnSpc>
              <a:spcAft>
                <a:spcPts val="0"/>
              </a:spcAft>
              <a:buFont typeface="+mj-lt"/>
              <a:buAutoNum type="arabicPeriod"/>
            </a:pPr>
            <a:r>
              <a:rPr lang="pt-BR" dirty="0">
                <a:latin typeface="Calibri" panose="020F0502020204030204" pitchFamily="34" charset="0"/>
                <a:ea typeface="Calibri" panose="020F0502020204030204" pitchFamily="34" charset="0"/>
                <a:cs typeface="Times New Roman" panose="02020603050405020304" pitchFamily="18" charset="0"/>
              </a:rPr>
              <a:t>Abrir o programa VOS </a:t>
            </a:r>
            <a:r>
              <a:rPr lang="pt-BR" dirty="0" err="1">
                <a:latin typeface="Calibri" panose="020F0502020204030204" pitchFamily="34" charset="0"/>
                <a:ea typeface="Calibri" panose="020F0502020204030204" pitchFamily="34" charset="0"/>
                <a:cs typeface="Times New Roman" panose="02020603050405020304" pitchFamily="18" charset="0"/>
              </a:rPr>
              <a:t>viewer</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pt-BR" dirty="0">
                <a:latin typeface="Calibri" panose="020F0502020204030204" pitchFamily="34" charset="0"/>
                <a:ea typeface="Calibri" panose="020F0502020204030204" pitchFamily="34" charset="0"/>
                <a:cs typeface="Times New Roman" panose="02020603050405020304" pitchFamily="18" charset="0"/>
              </a:rPr>
              <a:t>Aba </a:t>
            </a:r>
            <a:r>
              <a:rPr lang="pt-BR" dirty="0" err="1">
                <a:latin typeface="Calibri" panose="020F0502020204030204" pitchFamily="34" charset="0"/>
                <a:ea typeface="Calibri" panose="020F0502020204030204" pitchFamily="34" charset="0"/>
                <a:cs typeface="Times New Roman" panose="02020603050405020304" pitchFamily="18" charset="0"/>
              </a:rPr>
              <a:t>FILE/MAP</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pt-BR" dirty="0" err="1">
                <a:latin typeface="Calibri" panose="020F0502020204030204" pitchFamily="34" charset="0"/>
                <a:ea typeface="Calibri" panose="020F0502020204030204" pitchFamily="34" charset="0"/>
                <a:cs typeface="Times New Roman" panose="02020603050405020304" pitchFamily="18" charset="0"/>
              </a:rPr>
              <a:t>Create</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122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solidFill>
                  <a:schemeClr val="tx1"/>
                </a:solidFill>
              </a:rPr>
              <a:t>Escolha a opção </a:t>
            </a:r>
            <a:r>
              <a:rPr lang="pt-BR" dirty="0" err="1">
                <a:solidFill>
                  <a:schemeClr val="tx1"/>
                </a:solidFill>
              </a:rPr>
              <a:t>create</a:t>
            </a:r>
            <a:r>
              <a:rPr lang="pt-BR" dirty="0">
                <a:solidFill>
                  <a:schemeClr val="tx1"/>
                </a:solidFill>
              </a:rPr>
              <a:t> a </a:t>
            </a:r>
            <a:r>
              <a:rPr lang="pt-BR" dirty="0" err="1">
                <a:solidFill>
                  <a:schemeClr val="tx1"/>
                </a:solidFill>
              </a:rPr>
              <a:t>map</a:t>
            </a:r>
            <a:r>
              <a:rPr lang="pt-BR" dirty="0">
                <a:solidFill>
                  <a:schemeClr val="tx1"/>
                </a:solidFill>
              </a:rPr>
              <a:t> </a:t>
            </a:r>
            <a:r>
              <a:rPr lang="pt-BR" dirty="0" err="1">
                <a:solidFill>
                  <a:schemeClr val="tx1"/>
                </a:solidFill>
              </a:rPr>
              <a:t>based</a:t>
            </a:r>
            <a:r>
              <a:rPr lang="pt-BR" dirty="0">
                <a:solidFill>
                  <a:schemeClr val="tx1"/>
                </a:solidFill>
              </a:rPr>
              <a:t> </a:t>
            </a:r>
            <a:r>
              <a:rPr lang="pt-BR" dirty="0" err="1">
                <a:solidFill>
                  <a:schemeClr val="tx1"/>
                </a:solidFill>
              </a:rPr>
              <a:t>on</a:t>
            </a:r>
            <a:r>
              <a:rPr lang="pt-BR" dirty="0">
                <a:solidFill>
                  <a:schemeClr val="tx1"/>
                </a:solidFill>
              </a:rPr>
              <a:t> </a:t>
            </a:r>
            <a:r>
              <a:rPr lang="pt-BR" dirty="0" err="1">
                <a:solidFill>
                  <a:schemeClr val="tx1"/>
                </a:solidFill>
              </a:rPr>
              <a:t>text/corpus</a:t>
            </a:r>
            <a:endParaRPr lang="pt-BR" dirty="0">
              <a:solidFill>
                <a:schemeClr val="tx1"/>
              </a:solidFill>
            </a:endParaRPr>
          </a:p>
        </p:txBody>
      </p:sp>
      <p:sp>
        <p:nvSpPr>
          <p:cNvPr id="6" name="Espaço Reservado para Conteúdo 5"/>
          <p:cNvSpPr>
            <a:spLocks noGrp="1"/>
          </p:cNvSpPr>
          <p:nvPr>
            <p:ph idx="1"/>
          </p:nvPr>
        </p:nvSpPr>
        <p:spPr/>
        <p:txBody>
          <a:bodyPr/>
          <a:lstStyle/>
          <a:p>
            <a:endParaRPr lang="pt-BR" dirty="0"/>
          </a:p>
        </p:txBody>
      </p:sp>
      <p:pic>
        <p:nvPicPr>
          <p:cNvPr id="8" name="Imagem 7"/>
          <p:cNvPicPr>
            <a:picLocks noChangeAspect="1"/>
          </p:cNvPicPr>
          <p:nvPr/>
        </p:nvPicPr>
        <p:blipFill rotWithShape="1">
          <a:blip r:embed="rId2"/>
          <a:srcRect l="7750" t="27661" r="81389" b="35661"/>
          <a:stretch/>
        </p:blipFill>
        <p:spPr>
          <a:xfrm>
            <a:off x="1472341" y="2069024"/>
            <a:ext cx="5385660" cy="4192291"/>
          </a:xfrm>
          <a:prstGeom prst="rect">
            <a:avLst/>
          </a:prstGeom>
        </p:spPr>
      </p:pic>
      <p:sp>
        <p:nvSpPr>
          <p:cNvPr id="9" name="Seta para a direita 8"/>
          <p:cNvSpPr/>
          <p:nvPr/>
        </p:nvSpPr>
        <p:spPr>
          <a:xfrm>
            <a:off x="1348353" y="4378271"/>
            <a:ext cx="294467" cy="55793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7653008" y="3179566"/>
            <a:ext cx="3693763" cy="595932"/>
          </a:xfrm>
          <a:prstGeom prst="rect">
            <a:avLst/>
          </a:prstGeom>
        </p:spPr>
        <p:txBody>
          <a:bodyPr wrap="square">
            <a:spAutoFit/>
          </a:bodyPr>
          <a:lstStyle/>
          <a:p>
            <a:pPr>
              <a:lnSpc>
                <a:spcPct val="107000"/>
              </a:lnSpc>
              <a:spcAft>
                <a:spcPts val="800"/>
              </a:spcAft>
            </a:pPr>
            <a:r>
              <a:rPr lang="pt-BR" sz="3200" b="1" dirty="0" err="1">
                <a:latin typeface="Calibri" panose="020F0502020204030204" pitchFamily="34" charset="0"/>
                <a:ea typeface="Calibri" panose="020F0502020204030204" pitchFamily="34" charset="0"/>
                <a:cs typeface="Times New Roman" panose="02020603050405020304" pitchFamily="18" charset="0"/>
              </a:rPr>
              <a:t>Next</a:t>
            </a:r>
            <a:endParaRPr lang="pt-BR" sz="3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1068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r>
              <a:rPr lang="pt-BR" dirty="0">
                <a:latin typeface="Calibri" panose="020F0502020204030204" pitchFamily="34" charset="0"/>
                <a:ea typeface="Calibri" panose="020F0502020204030204" pitchFamily="34" charset="0"/>
                <a:cs typeface="Times New Roman" panose="02020603050405020304" pitchFamily="18" charset="0"/>
              </a:rPr>
              <a:t>Seleciona a aba </a:t>
            </a:r>
            <a:r>
              <a:rPr lang="pt-BR" dirty="0" err="1">
                <a:latin typeface="Calibri" panose="020F0502020204030204" pitchFamily="34" charset="0"/>
                <a:ea typeface="Calibri" panose="020F0502020204030204" pitchFamily="34" charset="0"/>
                <a:cs typeface="Times New Roman" panose="02020603050405020304" pitchFamily="18" charset="0"/>
              </a:rPr>
              <a:t>WOS</a:t>
            </a:r>
            <a:r>
              <a:rPr lang="pt-BR" dirty="0">
                <a:latin typeface="Calibri" panose="020F0502020204030204" pitchFamily="34" charset="0"/>
                <a:ea typeface="Calibri" panose="020F0502020204030204" pitchFamily="34" charset="0"/>
                <a:cs typeface="Times New Roman" panose="02020603050405020304" pitchFamily="18" charset="0"/>
              </a:rPr>
              <a:t> e selecione todos os arquivos gerados na etapa do </a:t>
            </a:r>
            <a:r>
              <a:rPr lang="pt-BR" dirty="0" err="1">
                <a:latin typeface="Calibri" panose="020F0502020204030204" pitchFamily="34" charset="0"/>
                <a:ea typeface="Calibri" panose="020F0502020204030204" pitchFamily="34" charset="0"/>
                <a:cs typeface="Times New Roman" panose="02020603050405020304" pitchFamily="18" charset="0"/>
              </a:rPr>
              <a:t>WOS</a:t>
            </a:r>
            <a:r>
              <a:rPr lang="pt-BR" dirty="0">
                <a:latin typeface="Calibri" panose="020F0502020204030204" pitchFamily="34" charset="0"/>
                <a:ea typeface="Calibri" panose="020F0502020204030204" pitchFamily="34" charset="0"/>
                <a:cs typeface="Times New Roman" panose="02020603050405020304" pitchFamily="18" charset="0"/>
              </a:rPr>
              <a:t> (lembre que como são apenas 500 por arquivo, pode ter sido gerado mais de um arquivo). Selecione todos de uma só vez nesta etapa do software VOS.</a:t>
            </a:r>
          </a:p>
          <a:p>
            <a:endParaRPr lang="pt-BR" dirty="0"/>
          </a:p>
        </p:txBody>
      </p:sp>
      <p:pic>
        <p:nvPicPr>
          <p:cNvPr id="4" name="Imagem 3"/>
          <p:cNvPicPr/>
          <p:nvPr/>
        </p:nvPicPr>
        <p:blipFill rotWithShape="1">
          <a:blip r:embed="rId2"/>
          <a:srcRect l="5821" t="30117" r="82853" b="30356"/>
          <a:stretch/>
        </p:blipFill>
        <p:spPr bwMode="auto">
          <a:xfrm>
            <a:off x="3182560" y="3165879"/>
            <a:ext cx="3861419" cy="3105672"/>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7702323" y="3094325"/>
            <a:ext cx="3693763" cy="595932"/>
          </a:xfrm>
          <a:prstGeom prst="rect">
            <a:avLst/>
          </a:prstGeom>
        </p:spPr>
        <p:txBody>
          <a:bodyPr wrap="square">
            <a:spAutoFit/>
          </a:bodyPr>
          <a:lstStyle/>
          <a:p>
            <a:pPr>
              <a:lnSpc>
                <a:spcPct val="107000"/>
              </a:lnSpc>
              <a:spcAft>
                <a:spcPts val="800"/>
              </a:spcAft>
            </a:pPr>
            <a:r>
              <a:rPr lang="pt-BR" sz="3200" b="1" dirty="0" err="1">
                <a:latin typeface="Calibri" panose="020F0502020204030204" pitchFamily="34" charset="0"/>
                <a:ea typeface="Calibri" panose="020F0502020204030204" pitchFamily="34" charset="0"/>
                <a:cs typeface="Times New Roman" panose="02020603050405020304" pitchFamily="18" charset="0"/>
              </a:rPr>
              <a:t>Next</a:t>
            </a:r>
            <a:endParaRPr lang="pt-BR" sz="3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8996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162732"/>
            <a:ext cx="8596668" cy="1767668"/>
          </a:xfrm>
        </p:spPr>
        <p:txBody>
          <a:bodyPr>
            <a:noAutofit/>
          </a:bodyPr>
          <a:lstStyle/>
          <a:p>
            <a:pPr algn="ctr"/>
            <a:r>
              <a:rPr lang="pt-BR" sz="2800" i="1" u="sng" dirty="0">
                <a:solidFill>
                  <a:schemeClr val="tx1"/>
                </a:solidFill>
              </a:rPr>
              <a:t>Análise de termos do título e resumo</a:t>
            </a:r>
            <a:br>
              <a:rPr lang="pt-BR" sz="2800" dirty="0">
                <a:solidFill>
                  <a:schemeClr val="tx1"/>
                </a:solidFill>
              </a:rPr>
            </a:br>
            <a:r>
              <a:rPr lang="pt-BR" sz="2800" dirty="0">
                <a:solidFill>
                  <a:schemeClr val="tx1"/>
                </a:solidFill>
              </a:rPr>
              <a:t>Escolher os campos do </a:t>
            </a:r>
            <a:r>
              <a:rPr lang="pt-BR" sz="2800" dirty="0" err="1">
                <a:solidFill>
                  <a:schemeClr val="tx1"/>
                </a:solidFill>
              </a:rPr>
              <a:t>Web</a:t>
            </a:r>
            <a:r>
              <a:rPr lang="pt-BR" sz="2800" dirty="0">
                <a:solidFill>
                  <a:schemeClr val="tx1"/>
                </a:solidFill>
              </a:rPr>
              <a:t> </a:t>
            </a:r>
            <a:r>
              <a:rPr lang="pt-BR" sz="2800" dirty="0" err="1">
                <a:solidFill>
                  <a:schemeClr val="tx1"/>
                </a:solidFill>
              </a:rPr>
              <a:t>of</a:t>
            </a:r>
            <a:r>
              <a:rPr lang="pt-BR" sz="2800" dirty="0">
                <a:solidFill>
                  <a:schemeClr val="tx1"/>
                </a:solidFill>
              </a:rPr>
              <a:t> </a:t>
            </a:r>
            <a:r>
              <a:rPr lang="pt-BR" sz="2800" dirty="0" err="1">
                <a:solidFill>
                  <a:schemeClr val="tx1"/>
                </a:solidFill>
              </a:rPr>
              <a:t>Science</a:t>
            </a:r>
            <a:r>
              <a:rPr lang="pt-BR" sz="2800" dirty="0">
                <a:solidFill>
                  <a:schemeClr val="tx1"/>
                </a:solidFill>
              </a:rPr>
              <a:t> que serão utilizados para extrair os termos para análise (título e resumo)</a:t>
            </a:r>
          </a:p>
        </p:txBody>
      </p:sp>
      <p:sp>
        <p:nvSpPr>
          <p:cNvPr id="3" name="Espaço Reservado para Conteúdo 2"/>
          <p:cNvSpPr>
            <a:spLocks noGrp="1"/>
          </p:cNvSpPr>
          <p:nvPr>
            <p:ph idx="1"/>
          </p:nvPr>
        </p:nvSpPr>
        <p:spPr/>
        <p:txBody>
          <a:bodyPr/>
          <a:lstStyle/>
          <a:p>
            <a:endParaRPr lang="pt-BR"/>
          </a:p>
        </p:txBody>
      </p:sp>
      <p:pic>
        <p:nvPicPr>
          <p:cNvPr id="5" name="Imagem 4"/>
          <p:cNvPicPr/>
          <p:nvPr/>
        </p:nvPicPr>
        <p:blipFill rotWithShape="1">
          <a:blip r:embed="rId2"/>
          <a:srcRect l="7778" t="27729" r="81399" b="35684"/>
          <a:stretch/>
        </p:blipFill>
        <p:spPr bwMode="auto">
          <a:xfrm>
            <a:off x="1542081" y="2000250"/>
            <a:ext cx="6387481" cy="3819364"/>
          </a:xfrm>
          <a:prstGeom prst="rect">
            <a:avLst/>
          </a:prstGeom>
          <a:ln>
            <a:noFill/>
          </a:ln>
          <a:extLst>
            <a:ext uri="{53640926-AAD7-44D8-BBD7-CCE9431645EC}">
              <a14:shadowObscured xmlns:a14="http://schemas.microsoft.com/office/drawing/2010/main"/>
            </a:ext>
          </a:extLst>
        </p:spPr>
      </p:pic>
      <p:sp>
        <p:nvSpPr>
          <p:cNvPr id="6" name="Seta para a esquerda 5"/>
          <p:cNvSpPr/>
          <p:nvPr/>
        </p:nvSpPr>
        <p:spPr>
          <a:xfrm>
            <a:off x="3308888" y="2851688"/>
            <a:ext cx="960895" cy="46494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7986222" y="3202813"/>
            <a:ext cx="3693763" cy="595932"/>
          </a:xfrm>
          <a:prstGeom prst="rect">
            <a:avLst/>
          </a:prstGeom>
        </p:spPr>
        <p:txBody>
          <a:bodyPr wrap="square">
            <a:spAutoFit/>
          </a:bodyPr>
          <a:lstStyle/>
          <a:p>
            <a:pPr>
              <a:lnSpc>
                <a:spcPct val="107000"/>
              </a:lnSpc>
              <a:spcAft>
                <a:spcPts val="800"/>
              </a:spcAft>
            </a:pPr>
            <a:r>
              <a:rPr lang="pt-BR" sz="3200" b="1" dirty="0" err="1">
                <a:latin typeface="Calibri" panose="020F0502020204030204" pitchFamily="34" charset="0"/>
                <a:ea typeface="Calibri" panose="020F0502020204030204" pitchFamily="34" charset="0"/>
                <a:cs typeface="Times New Roman" panose="02020603050405020304" pitchFamily="18" charset="0"/>
              </a:rPr>
              <a:t>Next</a:t>
            </a:r>
            <a:endParaRPr lang="pt-BR" sz="3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2881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Processando</a:t>
            </a:r>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7659" t="27503" r="81284" b="35136"/>
          <a:stretch/>
        </p:blipFill>
        <p:spPr bwMode="auto">
          <a:xfrm>
            <a:off x="2514035" y="1930400"/>
            <a:ext cx="5381625" cy="4191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9176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Continuando</a:t>
            </a:r>
          </a:p>
        </p:txBody>
      </p:sp>
      <p:sp>
        <p:nvSpPr>
          <p:cNvPr id="3" name="Espaço Reservado para Conteúdo 2"/>
          <p:cNvSpPr>
            <a:spLocks noGrp="1"/>
          </p:cNvSpPr>
          <p:nvPr>
            <p:ph idx="1"/>
          </p:nvPr>
        </p:nvSpPr>
        <p:spPr/>
        <p:txBody>
          <a:bodyPr/>
          <a:lstStyle/>
          <a:p>
            <a:endParaRPr lang="pt-BR" dirty="0"/>
          </a:p>
        </p:txBody>
      </p:sp>
      <p:pic>
        <p:nvPicPr>
          <p:cNvPr id="4" name="Imagem 3"/>
          <p:cNvPicPr/>
          <p:nvPr/>
        </p:nvPicPr>
        <p:blipFill rotWithShape="1">
          <a:blip r:embed="rId2"/>
          <a:srcRect l="7771" t="28373" r="81622" b="35860"/>
          <a:stretch/>
        </p:blipFill>
        <p:spPr bwMode="auto">
          <a:xfrm>
            <a:off x="2647440" y="2291225"/>
            <a:ext cx="4656455" cy="3619500"/>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7986222" y="3202813"/>
            <a:ext cx="3693763" cy="595932"/>
          </a:xfrm>
          <a:prstGeom prst="rect">
            <a:avLst/>
          </a:prstGeom>
        </p:spPr>
        <p:txBody>
          <a:bodyPr wrap="square">
            <a:spAutoFit/>
          </a:bodyPr>
          <a:lstStyle/>
          <a:p>
            <a:pPr>
              <a:lnSpc>
                <a:spcPct val="107000"/>
              </a:lnSpc>
              <a:spcAft>
                <a:spcPts val="800"/>
              </a:spcAft>
            </a:pPr>
            <a:r>
              <a:rPr lang="pt-BR" sz="3200" b="1" dirty="0" err="1">
                <a:latin typeface="Calibri" panose="020F0502020204030204" pitchFamily="34" charset="0"/>
                <a:ea typeface="Calibri" panose="020F0502020204030204" pitchFamily="34" charset="0"/>
                <a:cs typeface="Times New Roman" panose="02020603050405020304" pitchFamily="18" charset="0"/>
              </a:rPr>
              <a:t>Finish</a:t>
            </a:r>
            <a:endParaRPr lang="pt-BR" sz="3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9387533"/>
      </p:ext>
    </p:extLst>
  </p:cSld>
  <p:clrMapOvr>
    <a:masterClrMapping/>
  </p:clrMapOvr>
</p:sld>
</file>

<file path=ppt/theme/theme1.xml><?xml version="1.0" encoding="utf-8"?>
<a:theme xmlns:a="http://schemas.openxmlformats.org/drawingml/2006/main" name="Facetado">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353</TotalTime>
  <Words>920</Words>
  <Application>Microsoft Office PowerPoint</Application>
  <PresentationFormat>Widescreen</PresentationFormat>
  <Paragraphs>96</Paragraphs>
  <Slides>30</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30</vt:i4>
      </vt:variant>
    </vt:vector>
  </HeadingPairs>
  <TitlesOfParts>
    <vt:vector size="36" baseType="lpstr">
      <vt:lpstr>Arial</vt:lpstr>
      <vt:lpstr>Calibri</vt:lpstr>
      <vt:lpstr>Symbol</vt:lpstr>
      <vt:lpstr>Trebuchet MS</vt:lpstr>
      <vt:lpstr>Wingdings 3</vt:lpstr>
      <vt:lpstr>Facetado</vt:lpstr>
      <vt:lpstr>VOS - citações</vt:lpstr>
      <vt:lpstr>Instalar VOS</vt:lpstr>
      <vt:lpstr>Coletar dados do WOS e exportar para VOS</vt:lpstr>
      <vt:lpstr>Abrir o WOS</vt:lpstr>
      <vt:lpstr>Escolha a opção create a map based on text/corpus</vt:lpstr>
      <vt:lpstr>Apresentação do PowerPoint</vt:lpstr>
      <vt:lpstr>Análise de termos do título e resumo Escolher os campos do Web of Science que serão utilizados para extrair os termos para análise (título e resumo)</vt:lpstr>
      <vt:lpstr>Processando</vt:lpstr>
      <vt:lpstr>Continuando</vt:lpstr>
      <vt:lpstr>Aba: Network visualization</vt:lpstr>
      <vt:lpstr>Lines &gt; 0</vt:lpstr>
      <vt:lpstr>Overlay visualization</vt:lpstr>
      <vt:lpstr>Density visualization</vt:lpstr>
      <vt:lpstr>Etapa 2 – após a visão geral dos termos do periódico, seria interessante que montássemos um gráfico de co-citação</vt:lpstr>
      <vt:lpstr>Diferenças entre co-citação e citação</vt:lpstr>
      <vt:lpstr>Entendendo melhor o gráfico</vt:lpstr>
      <vt:lpstr>Abrir o WOS</vt:lpstr>
      <vt:lpstr>Create a map based on bibliographic data</vt:lpstr>
      <vt:lpstr>Continua</vt:lpstr>
      <vt:lpstr>Opções</vt:lpstr>
      <vt:lpstr>Co-authorship, full, authors</vt:lpstr>
      <vt:lpstr>Co-ocorrência, full, authors</vt:lpstr>
      <vt:lpstr>Co-ocorrência, full, authors</vt:lpstr>
      <vt:lpstr>Co-ocorrência, full, authors</vt:lpstr>
      <vt:lpstr>Co-citation, full, authors</vt:lpstr>
      <vt:lpstr>Co-citation</vt:lpstr>
      <vt:lpstr>Citation, full, authors</vt:lpstr>
      <vt:lpstr>Citation, full, authors</vt:lpstr>
      <vt:lpstr>Bibliographic coupling, full, authors</vt:lpstr>
      <vt:lpstr>Bibliographic coupling, full, authors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VOS - citações</dc:title>
  <dc:creator>User</dc:creator>
  <cp:lastModifiedBy>jose dutra</cp:lastModifiedBy>
  <cp:revision>37</cp:revision>
  <cp:lastPrinted>2016-11-02T19:58:06Z</cp:lastPrinted>
  <dcterms:created xsi:type="dcterms:W3CDTF">2016-11-02T14:25:02Z</dcterms:created>
  <dcterms:modified xsi:type="dcterms:W3CDTF">2021-06-08T15:25:34Z</dcterms:modified>
</cp:coreProperties>
</file>