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72" r:id="rId5"/>
    <p:sldId id="261" r:id="rId6"/>
    <p:sldId id="266" r:id="rId7"/>
    <p:sldId id="273" r:id="rId8"/>
    <p:sldId id="267" r:id="rId9"/>
    <p:sldId id="274" r:id="rId10"/>
    <p:sldId id="268" r:id="rId11"/>
    <p:sldId id="271" r:id="rId12"/>
    <p:sldId id="270" r:id="rId13"/>
    <p:sldId id="265"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16" name="Espaço Reservado para Número de Slide 15"/>
          <p:cNvSpPr>
            <a:spLocks noGrp="1"/>
          </p:cNvSpPr>
          <p:nvPr>
            <p:ph type="sldNum" sz="quarter" idx="11"/>
          </p:nvPr>
        </p:nvSpPr>
        <p:spPr/>
        <p:txBody>
          <a:bodyPr/>
          <a:lstStyle/>
          <a:p>
            <a:fld id="{B7DBF00E-A79B-495C-9B3B-86FE7A703E24}" type="slidenum">
              <a:rPr lang="pt-BR" smtClean="0"/>
              <a:pPr/>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4" name="Espaço Reservado para Data 13"/>
          <p:cNvSpPr>
            <a:spLocks noGrp="1"/>
          </p:cNvSpPr>
          <p:nvPr>
            <p:ph type="dt" sz="half" idx="14"/>
          </p:nvPr>
        </p:nvSpPr>
        <p:spPr/>
        <p:txBody>
          <a:bodyPr/>
          <a:lstStyle/>
          <a:p>
            <a:fld id="{4C1464C9-7C3D-4336-B0F6-15D8ED678E4D}" type="datetimeFigureOut">
              <a:rPr lang="pt-BR" smtClean="0"/>
              <a:pPr/>
              <a:t>09/08/2023</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B7DBF00E-A79B-495C-9B3B-86FE7A703E24}" type="slidenum">
              <a:rPr lang="pt-BR" smtClean="0"/>
              <a:pPr/>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B7DBF00E-A79B-495C-9B3B-86FE7A703E24}" type="slidenum">
              <a:rPr lang="pt-BR" smtClean="0"/>
              <a:pPr/>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8" name="Espaço Reservado para Data 7"/>
          <p:cNvSpPr>
            <a:spLocks noGrp="1"/>
          </p:cNvSpPr>
          <p:nvPr>
            <p:ph type="dt" sz="half" idx="14"/>
          </p:nvPr>
        </p:nvSpPr>
        <p:spPr/>
        <p:txBody>
          <a:bodyPr/>
          <a:lstStyle/>
          <a:p>
            <a:fld id="{4C1464C9-7C3D-4336-B0F6-15D8ED678E4D}" type="datetimeFigureOut">
              <a:rPr lang="pt-BR" smtClean="0"/>
              <a:pPr/>
              <a:t>09/08/2023</a:t>
            </a:fld>
            <a:endParaRPr lang="pt-BR"/>
          </a:p>
        </p:txBody>
      </p:sp>
      <p:sp>
        <p:nvSpPr>
          <p:cNvPr id="9" name="Espaço Reservado para Número de Slide 8"/>
          <p:cNvSpPr>
            <a:spLocks noGrp="1"/>
          </p:cNvSpPr>
          <p:nvPr>
            <p:ph type="sldNum" sz="quarter" idx="15"/>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8" name="Espaço Reservado para Data 7"/>
          <p:cNvSpPr>
            <a:spLocks noGrp="1"/>
          </p:cNvSpPr>
          <p:nvPr>
            <p:ph type="dt" sz="half" idx="10"/>
          </p:nvPr>
        </p:nvSpPr>
        <p:spPr/>
        <p:txBody>
          <a:bodyPr/>
          <a:lstStyle/>
          <a:p>
            <a:fld id="{4C1464C9-7C3D-4336-B0F6-15D8ED678E4D}" type="datetimeFigureOut">
              <a:rPr lang="pt-BR" smtClean="0"/>
              <a:pPr/>
              <a:t>09/08/2023</a:t>
            </a:fld>
            <a:endParaRPr lang="pt-BR"/>
          </a:p>
        </p:txBody>
      </p:sp>
      <p:sp>
        <p:nvSpPr>
          <p:cNvPr id="9" name="Espaço Reservado para Número de Slide 8"/>
          <p:cNvSpPr>
            <a:spLocks noGrp="1"/>
          </p:cNvSpPr>
          <p:nvPr>
            <p:ph type="sldNum" sz="quarter" idx="11"/>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C1464C9-7C3D-4336-B0F6-15D8ED678E4D}" type="datetimeFigureOut">
              <a:rPr lang="pt-BR" smtClean="0"/>
              <a:pPr/>
              <a:t>09/08/2023</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DBF00E-A79B-495C-9B3B-86FE7A703E24}" type="slidenum">
              <a:rPr lang="pt-BR" smtClean="0"/>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VUk3_qTTVg4" TargetMode="External"/><Relationship Id="rId2" Type="http://schemas.openxmlformats.org/officeDocument/2006/relationships/hyperlink" Target="https://youtu.be/FbFW4Lq3c84" TargetMode="External"/><Relationship Id="rId1" Type="http://schemas.openxmlformats.org/officeDocument/2006/relationships/slideLayout" Target="../slideLayouts/slideLayout2.xml"/><Relationship Id="rId4" Type="http://schemas.openxmlformats.org/officeDocument/2006/relationships/hyperlink" Target="https://youtu.be/X9kQ5zumZw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sTRlabuB64s" TargetMode="External"/><Relationship Id="rId2" Type="http://schemas.openxmlformats.org/officeDocument/2006/relationships/hyperlink" Target="https://youtu.be/S9MN2WeqFY8"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youtu.be/PFLF57vDYc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youtu.be/njgYq3CQYcM" TargetMode="External"/><Relationship Id="rId3" Type="http://schemas.openxmlformats.org/officeDocument/2006/relationships/hyperlink" Target="https://youtu.be/96NRIWPOJfg" TargetMode="External"/><Relationship Id="rId7" Type="http://schemas.openxmlformats.org/officeDocument/2006/relationships/hyperlink" Target="https://youtu.be/R2_bH-cpTVw" TargetMode="External"/><Relationship Id="rId2" Type="http://schemas.openxmlformats.org/officeDocument/2006/relationships/hyperlink" Target="https://youtu.be/-W2nhqdu2rg" TargetMode="External"/><Relationship Id="rId1" Type="http://schemas.openxmlformats.org/officeDocument/2006/relationships/slideLayout" Target="../slideLayouts/slideLayout2.xml"/><Relationship Id="rId6" Type="http://schemas.openxmlformats.org/officeDocument/2006/relationships/hyperlink" Target="https://youtu.be/7dsDxNwz7tM" TargetMode="External"/><Relationship Id="rId5" Type="http://schemas.openxmlformats.org/officeDocument/2006/relationships/hyperlink" Target="https://open.spotify.com/intl-pt/track/46sJngEn4qxuhec9qLyK7n?si=dd273b83002d49cb" TargetMode="External"/><Relationship Id="rId4" Type="http://schemas.openxmlformats.org/officeDocument/2006/relationships/hyperlink" Target="https://youtu.be/1BrQRonN2vg" TargetMode="External"/><Relationship Id="rId9" Type="http://schemas.openxmlformats.org/officeDocument/2006/relationships/hyperlink" Target="https://youtu.be/Wc5r7DMrCn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youtu.be/CU2mDkZoY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01kaMyJ0jg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980728"/>
            <a:ext cx="8305800" cy="1837928"/>
          </a:xfrm>
        </p:spPr>
        <p:txBody>
          <a:bodyPr/>
          <a:lstStyle/>
          <a:p>
            <a:pPr algn="ctr">
              <a:lnSpc>
                <a:spcPct val="107000"/>
              </a:lnSpc>
              <a:spcAft>
                <a:spcPts val="800"/>
              </a:spcAft>
            </a:pPr>
            <a:r>
              <a:rPr lang="pt-BR" sz="3600" b="1" dirty="0">
                <a:effectLst/>
                <a:ea typeface="Calibri" panose="020F0502020204030204" pitchFamily="34" charset="0"/>
                <a:cs typeface="Times New Roman" panose="02020603050405020304" pitchFamily="18" charset="0"/>
              </a:rPr>
              <a:t>História Paralela da Música do Século XX</a:t>
            </a:r>
            <a:endParaRPr lang="pt-BR" sz="3600" dirty="0">
              <a:effectLst/>
              <a:ea typeface="Calibri" panose="020F0502020204030204" pitchFamily="34" charset="0"/>
              <a:cs typeface="Times New Roman" panose="02020603050405020304" pitchFamily="18" charset="0"/>
            </a:endParaRPr>
          </a:p>
        </p:txBody>
      </p:sp>
      <p:sp>
        <p:nvSpPr>
          <p:cNvPr id="4" name="CaixaDeTexto 3"/>
          <p:cNvSpPr txBox="1"/>
          <p:nvPr/>
        </p:nvSpPr>
        <p:spPr>
          <a:xfrm>
            <a:off x="2676228" y="5414863"/>
            <a:ext cx="6048672" cy="923330"/>
          </a:xfrm>
          <a:prstGeom prst="rect">
            <a:avLst/>
          </a:prstGeom>
          <a:noFill/>
        </p:spPr>
        <p:txBody>
          <a:bodyPr wrap="square" rtlCol="0">
            <a:spAutoFit/>
          </a:bodyPr>
          <a:lstStyle/>
          <a:p>
            <a:pPr algn="r"/>
            <a:r>
              <a:rPr lang="pt-BR" b="1" u="sng" dirty="0"/>
              <a:t>Prof. Dr. Fernando Henrique de Oliveira </a:t>
            </a:r>
            <a:r>
              <a:rPr lang="pt-BR" b="1" u="sng" dirty="0" err="1"/>
              <a:t>Iazzetta</a:t>
            </a:r>
            <a:br>
              <a:rPr lang="pt-BR" b="1" u="sng" dirty="0"/>
            </a:br>
            <a:r>
              <a:rPr lang="pt-BR" b="1" u="sng" dirty="0"/>
              <a:t>Prof. Dr. Eder Wilker Borges Pena</a:t>
            </a:r>
            <a:br>
              <a:rPr lang="pt-BR" b="1" u="sng" dirty="0"/>
            </a:br>
            <a:r>
              <a:rPr lang="pt-BR" b="1" u="sng" dirty="0"/>
              <a:t>CMU/ECA/USP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9504659-F84F-F31F-1E06-C8579667969C}"/>
              </a:ext>
            </a:extLst>
          </p:cNvPr>
          <p:cNvSpPr>
            <a:spLocks noGrp="1"/>
          </p:cNvSpPr>
          <p:nvPr>
            <p:ph idx="1"/>
          </p:nvPr>
        </p:nvSpPr>
        <p:spPr/>
        <p:txBody>
          <a:bodyPr>
            <a:normAutofit fontScale="62500" lnSpcReduction="20000"/>
          </a:bodyPr>
          <a:lstStyle/>
          <a:p>
            <a:r>
              <a:rPr lang="pt-BR" dirty="0" err="1"/>
              <a:t>Embryons</a:t>
            </a:r>
            <a:r>
              <a:rPr lang="pt-BR" dirty="0"/>
              <a:t> </a:t>
            </a:r>
            <a:r>
              <a:rPr lang="pt-BR" dirty="0" err="1"/>
              <a:t>Desséchés</a:t>
            </a:r>
            <a:endParaRPr lang="pt-BR" dirty="0"/>
          </a:p>
          <a:p>
            <a:r>
              <a:rPr lang="pt-BR" sz="1800" b="0" i="1" u="none" strike="noStrike" baseline="0" dirty="0">
                <a:solidFill>
                  <a:srgbClr val="000000"/>
                </a:solidFill>
                <a:latin typeface="Times New Roman" panose="02020603050405020304" pitchFamily="18" charset="0"/>
              </a:rPr>
              <a:t>Esta obra é completamente incompreensível, até mesmo para mim. Sua profunda singularidade me surpreende continuamente. Eu a escrevi, apesar de mim mesmo, ao impulso do destino. Estava eu, por acaso, tentando criar humor? Isto não me deixaria surpreso e seria bem o meu estilo. Contudo, eu não terei simpatia por pessoas que a tratem com desdém, menosprezo ou falta de seriedade. Eles foram avisados! </a:t>
            </a:r>
            <a:endParaRPr lang="pt-BR" dirty="0"/>
          </a:p>
          <a:p>
            <a:endParaRPr lang="pt-BR" dirty="0"/>
          </a:p>
          <a:p>
            <a:r>
              <a:rPr lang="pt-BR" dirty="0"/>
              <a:t>https://youtu.be/rzuWmVaUoFw </a:t>
            </a:r>
          </a:p>
          <a:p>
            <a:endParaRPr lang="pt-BR" dirty="0"/>
          </a:p>
          <a:p>
            <a:r>
              <a:rPr lang="pt-BR" dirty="0">
                <a:hlinkClick r:id="rId2"/>
              </a:rPr>
              <a:t>https://youtu.be/FbFW4Lq3c84</a:t>
            </a:r>
            <a:endParaRPr lang="pt-BR" dirty="0"/>
          </a:p>
          <a:p>
            <a:r>
              <a:rPr lang="pt-BR" dirty="0">
                <a:hlinkClick r:id="rId3"/>
              </a:rPr>
              <a:t>https://www.youtube.com/watch?v=VUk3_qTTVg4</a:t>
            </a:r>
            <a:endParaRPr lang="pt-BR" dirty="0"/>
          </a:p>
          <a:p>
            <a:r>
              <a:rPr lang="pt-BR" sz="1800" b="0" i="0" u="none" strike="noStrike" baseline="0" dirty="0">
                <a:solidFill>
                  <a:srgbClr val="000000"/>
                </a:solidFill>
                <a:latin typeface="Times New Roman" panose="02020603050405020304" pitchFamily="18" charset="0"/>
              </a:rPr>
              <a:t>Nessa época também é possível encontrar nos </a:t>
            </a:r>
            <a:r>
              <a:rPr lang="pt-BR" sz="1800" b="0" i="1" u="none" strike="noStrike" baseline="0" dirty="0" err="1">
                <a:solidFill>
                  <a:srgbClr val="000000"/>
                </a:solidFill>
                <a:latin typeface="Times New Roman" panose="02020603050405020304" pitchFamily="18" charset="0"/>
              </a:rPr>
              <a:t>cahiers</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d‟un</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mammifère</a:t>
            </a:r>
            <a:r>
              <a:rPr lang="pt-BR" sz="1800" b="0" i="0" u="none" strike="noStrike" baseline="0" dirty="0">
                <a:solidFill>
                  <a:srgbClr val="000000"/>
                </a:solidFill>
                <a:latin typeface="Times New Roman" panose="02020603050405020304" pitchFamily="18" charset="0"/>
              </a:rPr>
              <a:t>, anotações particulares de Satie, o seguinte texto, o qual revela bastante da sua natureza humorística e o porquê da escolha de paródias e seu trabalho com elas: “</a:t>
            </a:r>
            <a:r>
              <a:rPr lang="pt-BR" sz="1800" b="1" i="0" u="none" strike="noStrike" baseline="0" dirty="0">
                <a:solidFill>
                  <a:srgbClr val="000000"/>
                </a:solidFill>
                <a:latin typeface="Times New Roman" panose="02020603050405020304" pitchFamily="18" charset="0"/>
              </a:rPr>
              <a:t>Especialista em marchas </a:t>
            </a:r>
            <a:r>
              <a:rPr lang="pt-BR" sz="1800" b="1" i="0" u="none" strike="noStrike" baseline="0" dirty="0" err="1">
                <a:solidFill>
                  <a:srgbClr val="000000"/>
                </a:solidFill>
                <a:latin typeface="Times New Roman" panose="02020603050405020304" pitchFamily="18" charset="0"/>
              </a:rPr>
              <a:t>funebres</a:t>
            </a:r>
            <a:r>
              <a:rPr lang="pt-BR" sz="1800" b="0" i="0" u="none" strike="noStrike" baseline="0" dirty="0">
                <a:solidFill>
                  <a:srgbClr val="000000"/>
                </a:solidFill>
                <a:latin typeface="Times New Roman" panose="02020603050405020304" pitchFamily="18" charset="0"/>
              </a:rPr>
              <a:t>. </a:t>
            </a:r>
            <a:r>
              <a:rPr lang="pt-BR" sz="1800" b="0" i="0" u="none" strike="noStrike" baseline="0" dirty="0" err="1">
                <a:solidFill>
                  <a:srgbClr val="000000"/>
                </a:solidFill>
                <a:latin typeface="Times New Roman" panose="02020603050405020304" pitchFamily="18" charset="0"/>
              </a:rPr>
              <a:t>Requiens</a:t>
            </a:r>
            <a:r>
              <a:rPr lang="pt-BR" sz="1800" b="0" i="0" u="none" strike="noStrike" baseline="0" dirty="0">
                <a:solidFill>
                  <a:srgbClr val="000000"/>
                </a:solidFill>
                <a:latin typeface="Times New Roman" panose="02020603050405020304" pitchFamily="18" charset="0"/>
              </a:rPr>
              <a:t>, Missas arranjadas para Bailes. A empresa irá lidar com todos os reparos harmônicos. Rápida transformação de sinfonias, quartetos etc., etc. </a:t>
            </a:r>
            <a:r>
              <a:rPr lang="pt-BR" sz="1800" b="1" i="0" u="none" strike="noStrike" baseline="0" dirty="0">
                <a:solidFill>
                  <a:srgbClr val="000000"/>
                </a:solidFill>
                <a:latin typeface="Times New Roman" panose="02020603050405020304" pitchFamily="18" charset="0"/>
              </a:rPr>
              <a:t>Música séria transformada em engraçada</a:t>
            </a:r>
            <a:r>
              <a:rPr lang="pt-BR" sz="1800" b="0" i="0" u="none" strike="noStrike" baseline="0" dirty="0">
                <a:solidFill>
                  <a:srgbClr val="000000"/>
                </a:solidFill>
                <a:latin typeface="Times New Roman" panose="02020603050405020304" pitchFamily="18" charset="0"/>
              </a:rPr>
              <a:t>. As peças mais difíceis arranjadas para um dedo só. Melodias Vocais arranjadas para dois pianos. Sem mais composições incompreensíveis. Sutileza ao alcance de todos. </a:t>
            </a:r>
            <a:r>
              <a:rPr lang="pt-BR" sz="1800" b="1" i="0" u="none" strike="noStrike" baseline="0" dirty="0">
                <a:solidFill>
                  <a:srgbClr val="000000"/>
                </a:solidFill>
                <a:latin typeface="Times New Roman" panose="02020603050405020304" pitchFamily="18" charset="0"/>
              </a:rPr>
              <a:t>Sonatas reduzidas</a:t>
            </a:r>
            <a:r>
              <a:rPr lang="pt-BR" sz="1800" b="0" i="0" u="none" strike="noStrike" baseline="0" dirty="0">
                <a:solidFill>
                  <a:srgbClr val="000000"/>
                </a:solidFill>
                <a:latin typeface="Times New Roman" panose="02020603050405020304" pitchFamily="18" charset="0"/>
              </a:rPr>
              <a:t>, </a:t>
            </a:r>
            <a:r>
              <a:rPr lang="pt-BR" sz="1800" b="0" i="0" u="none" strike="noStrike" baseline="0" dirty="0" err="1">
                <a:solidFill>
                  <a:srgbClr val="000000"/>
                </a:solidFill>
                <a:latin typeface="Times New Roman" panose="02020603050405020304" pitchFamily="18" charset="0"/>
              </a:rPr>
              <a:t>rearmonizadas</a:t>
            </a:r>
            <a:r>
              <a:rPr lang="pt-BR" sz="1800" b="0" i="0" u="none" strike="noStrike" baseline="0" dirty="0">
                <a:solidFill>
                  <a:srgbClr val="000000"/>
                </a:solidFill>
                <a:latin typeface="Times New Roman" panose="02020603050405020304" pitchFamily="18" charset="0"/>
              </a:rPr>
              <a:t>. </a:t>
            </a:r>
            <a:r>
              <a:rPr lang="pt-BR" sz="1800" b="1" i="0" u="none" strike="noStrike" baseline="0" dirty="0">
                <a:solidFill>
                  <a:srgbClr val="000000"/>
                </a:solidFill>
                <a:latin typeface="Times New Roman" panose="02020603050405020304" pitchFamily="18" charset="0"/>
              </a:rPr>
              <a:t>Nossa música vem com </a:t>
            </a:r>
            <a:r>
              <a:rPr lang="pt-BR" sz="1800" b="1" i="0" u="none" strike="noStrike" baseline="0" dirty="0" err="1">
                <a:solidFill>
                  <a:srgbClr val="000000"/>
                </a:solidFill>
                <a:latin typeface="Times New Roman" panose="02020603050405020304" pitchFamily="18" charset="0"/>
              </a:rPr>
              <a:t>tocabilidade</a:t>
            </a:r>
            <a:r>
              <a:rPr lang="pt-BR" sz="1800" b="1" i="0" u="none" strike="noStrike" baseline="0" dirty="0">
                <a:solidFill>
                  <a:srgbClr val="000000"/>
                </a:solidFill>
                <a:latin typeface="Times New Roman" panose="02020603050405020304" pitchFamily="18" charset="0"/>
              </a:rPr>
              <a:t> garantida </a:t>
            </a:r>
          </a:p>
          <a:p>
            <a:r>
              <a:rPr lang="pt-BR" sz="1800" b="1" i="0" u="none" strike="noStrike" baseline="0" dirty="0">
                <a:solidFill>
                  <a:srgbClr val="000000"/>
                </a:solidFill>
                <a:latin typeface="Times New Roman" panose="02020603050405020304" pitchFamily="18" charset="0"/>
              </a:rPr>
              <a:t>https://youtu.be/l-_wfkO_Mg0</a:t>
            </a:r>
          </a:p>
          <a:p>
            <a:endParaRPr lang="pt-BR" dirty="0"/>
          </a:p>
          <a:p>
            <a:r>
              <a:rPr lang="pt-BR" dirty="0">
                <a:hlinkClick r:id="rId4"/>
              </a:rPr>
              <a:t>https://youtu.be/X9kQ5zumZww</a:t>
            </a:r>
            <a:endParaRPr lang="pt-BR" dirty="0"/>
          </a:p>
          <a:p>
            <a:r>
              <a:rPr lang="pt-BR" sz="1800" b="0" i="0" u="none" strike="noStrike" baseline="0" dirty="0">
                <a:solidFill>
                  <a:srgbClr val="000000"/>
                </a:solidFill>
                <a:latin typeface="Times New Roman" panose="02020603050405020304" pitchFamily="18" charset="0"/>
              </a:rPr>
              <a:t>Beethoven é fastidioso quando ele desenvolve, Bach não, porque Beethoven faz o desenvolvimento da forma e Bach, o desenvolvimento da ideia. Beethoven diz: “Este porta-canetas tem uma caneta nova – Tem uma caneta nova neste porta-canetas – nova é a caneta neste porta-canetas” ou “Marquesa, seus belos olhos...”. Bach diz: “Este porta-canetas tem uma caneta nova para que eu a tempere na tinta e eu escreva etc...” ou “Marquesa, seus belos olhos me fazem morrer de amor e este amor etc...” Eis toda a diferença (COCTEAU, 1918:16). </a:t>
            </a:r>
            <a:endParaRPr lang="pt-BR" dirty="0"/>
          </a:p>
        </p:txBody>
      </p:sp>
      <p:sp>
        <p:nvSpPr>
          <p:cNvPr id="3" name="Título 2">
            <a:extLst>
              <a:ext uri="{FF2B5EF4-FFF2-40B4-BE49-F238E27FC236}">
                <a16:creationId xmlns:a16="http://schemas.microsoft.com/office/drawing/2014/main" id="{6A1889C5-72AD-9029-730D-A67E309B79C8}"/>
              </a:ext>
            </a:extLst>
          </p:cNvPr>
          <p:cNvSpPr>
            <a:spLocks noGrp="1"/>
          </p:cNvSpPr>
          <p:nvPr>
            <p:ph type="title"/>
          </p:nvPr>
        </p:nvSpPr>
        <p:spPr/>
        <p:txBody>
          <a:bodyPr/>
          <a:lstStyle/>
          <a:p>
            <a:r>
              <a:rPr lang="pt-BR" dirty="0"/>
              <a:t>Dissecando embriões</a:t>
            </a:r>
          </a:p>
        </p:txBody>
      </p:sp>
    </p:spTree>
    <p:extLst>
      <p:ext uri="{BB962C8B-B14F-4D97-AF65-F5344CB8AC3E}">
        <p14:creationId xmlns:p14="http://schemas.microsoft.com/office/powerpoint/2010/main" val="388890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74066AF-2BC1-6883-0623-62635C879440}"/>
              </a:ext>
            </a:extLst>
          </p:cNvPr>
          <p:cNvSpPr>
            <a:spLocks noGrp="1"/>
          </p:cNvSpPr>
          <p:nvPr>
            <p:ph idx="1"/>
          </p:nvPr>
        </p:nvSpPr>
        <p:spPr/>
        <p:txBody>
          <a:bodyPr>
            <a:normAutofit fontScale="62500" lnSpcReduction="20000"/>
          </a:bodyPr>
          <a:lstStyle/>
          <a:p>
            <a:r>
              <a:rPr lang="pt-BR" sz="1800" b="0" i="0" u="none" strike="noStrike" baseline="0" dirty="0">
                <a:solidFill>
                  <a:srgbClr val="000000"/>
                </a:solidFill>
                <a:latin typeface="Times New Roman" panose="02020603050405020304" pitchFamily="18" charset="0"/>
              </a:rPr>
              <a:t>Aqui, eles realçam mérito, graças ao título, uma forma tradicional enquanto que, no outro caso, um título grotesco esconde às suas orelhas um plano bem lógico. O Sr. Louis </a:t>
            </a:r>
            <a:r>
              <a:rPr lang="pt-BR" sz="1800" b="0" i="0" u="none" strike="noStrike" baseline="0" dirty="0" err="1">
                <a:solidFill>
                  <a:srgbClr val="000000"/>
                </a:solidFill>
                <a:latin typeface="Times New Roman" panose="02020603050405020304" pitchFamily="18" charset="0"/>
              </a:rPr>
              <a:t>Laloy</a:t>
            </a:r>
            <a:r>
              <a:rPr lang="pt-BR" sz="1800" b="0" i="0" u="none" strike="noStrike" baseline="0" dirty="0">
                <a:solidFill>
                  <a:srgbClr val="000000"/>
                </a:solidFill>
                <a:latin typeface="Times New Roman" panose="02020603050405020304" pitchFamily="18" charset="0"/>
              </a:rPr>
              <a:t> fez justamente observar sobre os </a:t>
            </a:r>
            <a:r>
              <a:rPr lang="pt-BR" sz="1800" b="0" i="1" u="none" strike="noStrike" baseline="0" dirty="0" err="1">
                <a:solidFill>
                  <a:srgbClr val="000000"/>
                </a:solidFill>
                <a:latin typeface="Times New Roman" panose="02020603050405020304" pitchFamily="18" charset="0"/>
              </a:rPr>
              <a:t>Préludes</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flasques</a:t>
            </a:r>
            <a:r>
              <a:rPr lang="pt-BR" sz="1800" b="0" i="0" u="none" strike="noStrike" baseline="0" dirty="0">
                <a:solidFill>
                  <a:srgbClr val="000000"/>
                </a:solidFill>
                <a:latin typeface="Times New Roman" panose="02020603050405020304" pitchFamily="18" charset="0"/>
              </a:rPr>
              <a:t>, dedicados ironicamente a um cachorro: “Esses três prelúdios não possuem nada de incoerente, nem de discordante e nem de flácido para dizer corretamente; e, se é verdade que um cão os sugeriu, são apenas as orelhas peludas que apreciarão seus bordados regulares e suas modulações formadas. Por outro lado, o público só admite o humor em certos compositores. Quando Hans Sachs joga com trocadilhos, é de bom gosto aprovar com um sorriso a fantasia wagneriana. Mas ao se remeter ao duplo sentido, Sr. Satie se escuta condenar. Assim, sobre os arpejos deliciosamente espirituais, notam-se as palavras: „Não me faça rir, filete de espuma, você me faz cócegas!...‟ é de bom tom castigar esse „lengalenga de palhaço‟. E, portanto, se pensarmos bem, fazer adivinhar, sobre os barcos, uma canção célebre que a mais simples das associações de ideias impõe de imediato ao espírito, ou lembrar dos peixes combatentes, que deslizam rapidamente pelas águas, uma ária de opereta. „Portanto, não corras desse jeito...‟ que as sutis harmonias cobrem da maneira menos prevista, tudo isto não é menos musical que evocar, sobre a </a:t>
            </a:r>
            <a:r>
              <a:rPr lang="pt-BR" sz="1800" b="0" i="0" u="none" strike="noStrike" baseline="0" dirty="0" err="1">
                <a:solidFill>
                  <a:srgbClr val="000000"/>
                </a:solidFill>
                <a:latin typeface="Times New Roman" panose="02020603050405020304" pitchFamily="18" charset="0"/>
              </a:rPr>
              <a:t>Mélisande</a:t>
            </a:r>
            <a:r>
              <a:rPr lang="pt-BR" sz="1800" b="0" i="0" u="none" strike="noStrike" baseline="0" dirty="0">
                <a:solidFill>
                  <a:srgbClr val="000000"/>
                </a:solidFill>
                <a:latin typeface="Times New Roman" panose="02020603050405020304" pitchFamily="18" charset="0"/>
              </a:rPr>
              <a:t>, o tema essencial de uma partitura estrangeira, citar em homenagem ao S. </a:t>
            </a:r>
            <a:r>
              <a:rPr lang="pt-BR" sz="1800" b="0" i="0" u="none" strike="noStrike" baseline="0" dirty="0" err="1">
                <a:solidFill>
                  <a:srgbClr val="000000"/>
                </a:solidFill>
                <a:latin typeface="Times New Roman" panose="02020603050405020304" pitchFamily="18" charset="0"/>
              </a:rPr>
              <a:t>Pickwick</a:t>
            </a:r>
            <a:r>
              <a:rPr lang="pt-BR" sz="1800" b="0" i="0" u="none" strike="noStrike" baseline="0" dirty="0">
                <a:solidFill>
                  <a:srgbClr val="000000"/>
                </a:solidFill>
                <a:latin typeface="Times New Roman" panose="02020603050405020304" pitchFamily="18" charset="0"/>
              </a:rPr>
              <a:t> o </a:t>
            </a:r>
            <a:r>
              <a:rPr lang="pt-BR" sz="1800" b="0" i="1" u="none" strike="noStrike" baseline="0" dirty="0" err="1">
                <a:solidFill>
                  <a:srgbClr val="000000"/>
                </a:solidFill>
                <a:latin typeface="Times New Roman" panose="02020603050405020304" pitchFamily="18" charset="0"/>
              </a:rPr>
              <a:t>God</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Save</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the</a:t>
            </a:r>
            <a:r>
              <a:rPr lang="pt-BR" sz="1800" b="0" i="1" u="none" strike="noStrike" baseline="0" dirty="0">
                <a:solidFill>
                  <a:srgbClr val="000000"/>
                </a:solidFill>
                <a:latin typeface="Times New Roman" panose="02020603050405020304" pitchFamily="18" charset="0"/>
              </a:rPr>
              <a:t> Queen </a:t>
            </a:r>
            <a:r>
              <a:rPr lang="pt-BR" sz="1800" b="0" i="0" u="none" strike="noStrike" baseline="0" dirty="0">
                <a:solidFill>
                  <a:srgbClr val="000000"/>
                </a:solidFill>
                <a:latin typeface="Times New Roman" panose="02020603050405020304" pitchFamily="18" charset="0"/>
              </a:rPr>
              <a:t>e insinuar a linha flexível e sonora de um tema de Weber como uma espécie de „lembrança‟”. </a:t>
            </a:r>
          </a:p>
          <a:p>
            <a:endParaRPr lang="pt-BR" dirty="0"/>
          </a:p>
          <a:p>
            <a:r>
              <a:rPr lang="pt-BR" sz="1800" b="0" i="0" u="none" strike="noStrike" baseline="0" dirty="0">
                <a:solidFill>
                  <a:srgbClr val="000000"/>
                </a:solidFill>
                <a:latin typeface="Times New Roman" panose="02020603050405020304" pitchFamily="18" charset="0"/>
              </a:rPr>
              <a:t>Não esqueçam que um </a:t>
            </a:r>
            <a:r>
              <a:rPr lang="pt-BR" sz="1800" b="0" i="1" u="none" strike="noStrike" baseline="0" dirty="0">
                <a:solidFill>
                  <a:srgbClr val="000000"/>
                </a:solidFill>
                <a:latin typeface="Times New Roman" panose="02020603050405020304" pitchFamily="18" charset="0"/>
              </a:rPr>
              <a:t>“verdadeiro” </a:t>
            </a:r>
            <a:r>
              <a:rPr lang="pt-BR" sz="1800" b="0" i="0" u="none" strike="noStrike" baseline="0" dirty="0">
                <a:solidFill>
                  <a:srgbClr val="000000"/>
                </a:solidFill>
                <a:latin typeface="Times New Roman" panose="02020603050405020304" pitchFamily="18" charset="0"/>
              </a:rPr>
              <a:t>músico é um Senhor que deve pensar como os Srs. </a:t>
            </a:r>
            <a:r>
              <a:rPr lang="pt-BR" sz="1800" b="0" i="0" u="none" strike="noStrike" baseline="0" dirty="0" err="1">
                <a:solidFill>
                  <a:srgbClr val="000000"/>
                </a:solidFill>
                <a:latin typeface="Times New Roman" panose="02020603050405020304" pitchFamily="18" charset="0"/>
              </a:rPr>
              <a:t>Laloy</a:t>
            </a:r>
            <a:r>
              <a:rPr lang="pt-BR" sz="1800" b="0" i="0" u="none" strike="noStrike" baseline="0" dirty="0">
                <a:solidFill>
                  <a:srgbClr val="000000"/>
                </a:solidFill>
                <a:latin typeface="Times New Roman" panose="02020603050405020304" pitchFamily="18" charset="0"/>
              </a:rPr>
              <a:t>, </a:t>
            </a:r>
            <a:r>
              <a:rPr lang="pt-BR" sz="1800" b="0" i="0" u="none" strike="noStrike" baseline="0" dirty="0" err="1">
                <a:solidFill>
                  <a:srgbClr val="000000"/>
                </a:solidFill>
                <a:latin typeface="Times New Roman" panose="02020603050405020304" pitchFamily="18" charset="0"/>
              </a:rPr>
              <a:t>Marnold</a:t>
            </a:r>
            <a:r>
              <a:rPr lang="pt-BR" sz="1800" b="0" i="0" u="none" strike="noStrike" baseline="0" dirty="0">
                <a:solidFill>
                  <a:srgbClr val="000000"/>
                </a:solidFill>
                <a:latin typeface="Times New Roman" panose="02020603050405020304" pitchFamily="18" charset="0"/>
              </a:rPr>
              <a:t> e Lalo, pois </a:t>
            </a:r>
            <a:r>
              <a:rPr lang="pt-BR" sz="1800" b="0" i="1" u="none" strike="noStrike" baseline="0" dirty="0">
                <a:solidFill>
                  <a:srgbClr val="000000"/>
                </a:solidFill>
                <a:latin typeface="Times New Roman" panose="02020603050405020304" pitchFamily="18" charset="0"/>
              </a:rPr>
              <a:t>somente eles </a:t>
            </a:r>
            <a:r>
              <a:rPr lang="pt-BR" sz="1800" b="0" i="0" u="none" strike="noStrike" baseline="0" dirty="0">
                <a:solidFill>
                  <a:srgbClr val="000000"/>
                </a:solidFill>
                <a:latin typeface="Times New Roman" panose="02020603050405020304" pitchFamily="18" charset="0"/>
              </a:rPr>
              <a:t>são </a:t>
            </a:r>
            <a:r>
              <a:rPr lang="pt-BR" sz="1800" b="0" i="1" u="none" strike="noStrike" baseline="0" dirty="0">
                <a:solidFill>
                  <a:srgbClr val="000000"/>
                </a:solidFill>
                <a:latin typeface="Times New Roman" panose="02020603050405020304" pitchFamily="18" charset="0"/>
              </a:rPr>
              <a:t>verdadeiros </a:t>
            </a:r>
            <a:r>
              <a:rPr lang="pt-BR" sz="1800" b="0" i="0" u="none" strike="noStrike" baseline="0" dirty="0">
                <a:solidFill>
                  <a:srgbClr val="000000"/>
                </a:solidFill>
                <a:latin typeface="Times New Roman" panose="02020603050405020304" pitchFamily="18" charset="0"/>
              </a:rPr>
              <a:t>músicos. </a:t>
            </a:r>
          </a:p>
          <a:p>
            <a:r>
              <a:rPr lang="pt-BR" sz="1800" b="0" i="0" u="none" strike="noStrike" baseline="0" dirty="0">
                <a:solidFill>
                  <a:srgbClr val="000000"/>
                </a:solidFill>
                <a:latin typeface="Times New Roman" panose="02020603050405020304" pitchFamily="18" charset="0"/>
              </a:rPr>
              <a:t>2. O Crítico dito “musical” é uma secreção pútrida da Arte, aquela à qual ele pretende pertencer... Eu creio que aquele dito “literário” é “farinha do mesmo saco”.... O dito “pictural” deve, necessariamente, ser do mesmo gênero que estes Senhores precedentes – parece-me humildemente... Que você acha, caro Amigo? </a:t>
            </a:r>
          </a:p>
          <a:p>
            <a:r>
              <a:rPr lang="pt-BR" sz="1800" b="0" i="0" u="none" strike="noStrike" baseline="0" dirty="0">
                <a:solidFill>
                  <a:srgbClr val="000000"/>
                </a:solidFill>
                <a:latin typeface="Times New Roman" panose="02020603050405020304" pitchFamily="18" charset="0"/>
              </a:rPr>
              <a:t>3. O direito de crítica é bastante justo em si... Nada a dizer sobre... Nós nos recusamos a obedecer o direito à Injustiça... à Estupidez... ... Os animais, que são os malignos, fazem o mesmo. Nós os imitamos. </a:t>
            </a:r>
          </a:p>
          <a:p>
            <a:r>
              <a:rPr lang="pt-BR" sz="1800" b="0" i="0" u="none" strike="noStrike" baseline="0" dirty="0">
                <a:solidFill>
                  <a:srgbClr val="000000"/>
                </a:solidFill>
                <a:latin typeface="Times New Roman" panose="02020603050405020304" pitchFamily="18" charset="0"/>
              </a:rPr>
              <a:t>4. Somente os wagnerianos amam a arte – a Arte wagneriana e seus derivados – “é justo”, diz o outro. </a:t>
            </a:r>
          </a:p>
          <a:p>
            <a:r>
              <a:rPr lang="pt-BR" sz="1800" b="0" i="0" u="none" strike="noStrike" baseline="0" dirty="0">
                <a:solidFill>
                  <a:srgbClr val="000000"/>
                </a:solidFill>
                <a:latin typeface="Times New Roman" panose="02020603050405020304" pitchFamily="18" charset="0"/>
              </a:rPr>
              <a:t>5. A Ópera e o Louvre possuem um frigorífico e um ossuário. </a:t>
            </a:r>
          </a:p>
          <a:p>
            <a:r>
              <a:rPr lang="pt-BR" sz="1800" b="0" i="0" u="none" strike="noStrike" baseline="0" dirty="0">
                <a:solidFill>
                  <a:srgbClr val="000000"/>
                </a:solidFill>
                <a:latin typeface="Times New Roman" panose="02020603050405020304" pitchFamily="18" charset="0"/>
              </a:rPr>
              <a:t>6. Alguns artistas desejam ser enterrados vivos. </a:t>
            </a:r>
          </a:p>
          <a:p>
            <a:r>
              <a:rPr lang="pt-BR" sz="1800" b="0" i="0" u="none" strike="noStrike" baseline="0" dirty="0">
                <a:solidFill>
                  <a:srgbClr val="000000"/>
                </a:solidFill>
                <a:latin typeface="Times New Roman" panose="02020603050405020304" pitchFamily="18" charset="0"/>
              </a:rPr>
              <a:t>7. “Foi me tornando míope que eu me tornei Chinês”, nos disse o Sr. Laloy27 </a:t>
            </a:r>
          </a:p>
          <a:p>
            <a:endParaRPr lang="pt-BR" dirty="0"/>
          </a:p>
        </p:txBody>
      </p:sp>
      <p:sp>
        <p:nvSpPr>
          <p:cNvPr id="3" name="Título 2">
            <a:extLst>
              <a:ext uri="{FF2B5EF4-FFF2-40B4-BE49-F238E27FC236}">
                <a16:creationId xmlns:a16="http://schemas.microsoft.com/office/drawing/2014/main" id="{44BA68E2-40D1-3A26-6CB3-51A90D0E0F3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9254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C906C8-1BDC-B9DA-B994-F09AEDD2A25B}"/>
              </a:ext>
            </a:extLst>
          </p:cNvPr>
          <p:cNvSpPr>
            <a:spLocks noGrp="1"/>
          </p:cNvSpPr>
          <p:nvPr>
            <p:ph idx="1"/>
          </p:nvPr>
        </p:nvSpPr>
        <p:spPr/>
        <p:txBody>
          <a:bodyPr>
            <a:normAutofit fontScale="62500" lnSpcReduction="20000"/>
          </a:bodyPr>
          <a:lstStyle/>
          <a:p>
            <a:r>
              <a:rPr lang="pt-BR" dirty="0"/>
              <a:t>260 Aquilo que sou</a:t>
            </a:r>
          </a:p>
          <a:p>
            <a:r>
              <a:rPr lang="pt-BR" sz="1800" b="0" i="0" u="none" strike="noStrike" baseline="0" dirty="0">
                <a:solidFill>
                  <a:srgbClr val="000000"/>
                </a:solidFill>
                <a:latin typeface="Times New Roman" panose="02020603050405020304" pitchFamily="18" charset="0"/>
              </a:rPr>
              <a:t>A influência de Chopin, de </a:t>
            </a:r>
            <a:r>
              <a:rPr lang="pt-BR" sz="1800" b="0" i="0" u="none" strike="noStrike" baseline="0" dirty="0" err="1">
                <a:solidFill>
                  <a:srgbClr val="000000"/>
                </a:solidFill>
                <a:latin typeface="Times New Roman" panose="02020603050405020304" pitchFamily="18" charset="0"/>
              </a:rPr>
              <a:t>Moussorgski</a:t>
            </a:r>
            <a:r>
              <a:rPr lang="pt-BR" sz="1800" b="0" i="0" u="none" strike="noStrike" baseline="0" dirty="0">
                <a:solidFill>
                  <a:srgbClr val="000000"/>
                </a:solidFill>
                <a:latin typeface="Times New Roman" panose="02020603050405020304" pitchFamily="18" charset="0"/>
              </a:rPr>
              <a:t> e da Escola Russa sobre o Sr. Debussy são manifestas, e também aquela dos músicos do Extremo Oriente, a javanesa ou a chinesa. Notamos uma outra – sem atribuir à ela uma demasiada grande importância – o nome do Sr. Erik Satie, um técnico grosseiro, mas sutil pesquisador de novas sonoridades, por vezes agradáveis, com frequência bizarras, dentre as quais uma Segunda Sarabanda composta em 1887 impressiona fortemente o Sr. Debussy quando ele escreveu aquelas que fazem parte das três peças reunidas sob o título de </a:t>
            </a:r>
            <a:r>
              <a:rPr lang="pt-BR" sz="1800" b="0" i="1" u="none" strike="noStrike" baseline="0" dirty="0">
                <a:solidFill>
                  <a:srgbClr val="000000"/>
                </a:solidFill>
                <a:latin typeface="Times New Roman" panose="02020603050405020304" pitchFamily="18" charset="0"/>
              </a:rPr>
              <a:t>Pour </a:t>
            </a:r>
            <a:r>
              <a:rPr lang="pt-BR" sz="1800" b="0" i="1" u="none" strike="noStrike" baseline="0" dirty="0" err="1">
                <a:solidFill>
                  <a:srgbClr val="000000"/>
                </a:solidFill>
                <a:latin typeface="Times New Roman" panose="02020603050405020304" pitchFamily="18" charset="0"/>
              </a:rPr>
              <a:t>le</a:t>
            </a:r>
            <a:r>
              <a:rPr lang="pt-BR" sz="1800" b="0" i="1" u="none" strike="noStrike" baseline="0" dirty="0">
                <a:solidFill>
                  <a:srgbClr val="000000"/>
                </a:solidFill>
                <a:latin typeface="Times New Roman" panose="02020603050405020304" pitchFamily="18" charset="0"/>
              </a:rPr>
              <a:t> Piano</a:t>
            </a:r>
            <a:r>
              <a:rPr lang="pt-BR" sz="1800" b="0" i="0" u="none" strike="noStrike" baseline="0" dirty="0">
                <a:solidFill>
                  <a:srgbClr val="000000"/>
                </a:solidFill>
                <a:latin typeface="Times New Roman" panose="02020603050405020304" pitchFamily="18" charset="0"/>
              </a:rPr>
              <a:t>. O autor de </a:t>
            </a:r>
            <a:r>
              <a:rPr lang="pt-BR" sz="1800" b="0" i="1" u="none" strike="noStrike" baseline="0" dirty="0" err="1">
                <a:solidFill>
                  <a:srgbClr val="000000"/>
                </a:solidFill>
                <a:latin typeface="Times New Roman" panose="02020603050405020304" pitchFamily="18" charset="0"/>
              </a:rPr>
              <a:t>Peliéas</a:t>
            </a:r>
            <a:r>
              <a:rPr lang="pt-BR" sz="1800" b="0" i="1" u="none" strike="noStrike" baseline="0" dirty="0">
                <a:solidFill>
                  <a:srgbClr val="000000"/>
                </a:solidFill>
                <a:latin typeface="Times New Roman" panose="02020603050405020304" pitchFamily="18" charset="0"/>
              </a:rPr>
              <a:t> </a:t>
            </a:r>
            <a:r>
              <a:rPr lang="pt-BR" sz="1800" b="0" i="0" u="none" strike="noStrike" baseline="0" dirty="0">
                <a:solidFill>
                  <a:srgbClr val="000000"/>
                </a:solidFill>
                <a:latin typeface="Times New Roman" panose="02020603050405020304" pitchFamily="18" charset="0"/>
              </a:rPr>
              <a:t>[sic], de qualquer maneira, orquestrou duas das </a:t>
            </a:r>
            <a:r>
              <a:rPr lang="pt-BR" sz="1800" b="0" i="1" u="none" strike="noStrike" baseline="0" dirty="0" err="1">
                <a:solidFill>
                  <a:srgbClr val="000000"/>
                </a:solidFill>
                <a:latin typeface="Times New Roman" panose="02020603050405020304" pitchFamily="18" charset="0"/>
              </a:rPr>
              <a:t>Gymnopédies</a:t>
            </a:r>
            <a:r>
              <a:rPr lang="pt-BR" sz="1800" b="0" i="1" u="none" strike="noStrike" baseline="0" dirty="0">
                <a:solidFill>
                  <a:srgbClr val="000000"/>
                </a:solidFill>
                <a:latin typeface="Times New Roman" panose="02020603050405020304" pitchFamily="18" charset="0"/>
              </a:rPr>
              <a:t> </a:t>
            </a:r>
            <a:r>
              <a:rPr lang="pt-BR" sz="1800" b="0" i="0" u="none" strike="noStrike" baseline="0" dirty="0">
                <a:solidFill>
                  <a:srgbClr val="000000"/>
                </a:solidFill>
                <a:latin typeface="Times New Roman" panose="02020603050405020304" pitchFamily="18" charset="0"/>
              </a:rPr>
              <a:t>do Sr. Erik Satie (SÉRÉ, 1966:138-139). </a:t>
            </a:r>
          </a:p>
          <a:p>
            <a:r>
              <a:rPr lang="pt-BR" sz="1800" b="0" i="0" u="none" strike="noStrike" baseline="0" dirty="0">
                <a:solidFill>
                  <a:srgbClr val="000000"/>
                </a:solidFill>
                <a:latin typeface="Times New Roman" panose="02020603050405020304" pitchFamily="18" charset="0"/>
              </a:rPr>
              <a:t>Aquilo que sou Todo mundo lhe dirá que eu não sou um músico. É verdade. Desde o começo de minha carreira, eu me classifiquei, de imediato, entre os </a:t>
            </a:r>
            <a:r>
              <a:rPr lang="pt-BR" sz="1800" b="0" i="0" u="none" strike="noStrike" baseline="0" dirty="0" err="1">
                <a:solidFill>
                  <a:srgbClr val="000000"/>
                </a:solidFill>
                <a:latin typeface="Times New Roman" panose="02020603050405020304" pitchFamily="18" charset="0"/>
              </a:rPr>
              <a:t>fonometrógrafos</a:t>
            </a:r>
            <a:r>
              <a:rPr lang="pt-BR" sz="1800" b="0" i="0" u="none" strike="noStrike" baseline="0" dirty="0">
                <a:solidFill>
                  <a:srgbClr val="000000"/>
                </a:solidFill>
                <a:latin typeface="Times New Roman" panose="02020603050405020304" pitchFamily="18" charset="0"/>
              </a:rPr>
              <a:t>. Meus trabalhos são de pura fonometria. Se pegarmos a “</a:t>
            </a:r>
            <a:r>
              <a:rPr lang="pt-BR" sz="1800" b="0" i="1" u="none" strike="noStrike" baseline="0" dirty="0">
                <a:solidFill>
                  <a:srgbClr val="000000"/>
                </a:solidFill>
                <a:latin typeface="Times New Roman" panose="02020603050405020304" pitchFamily="18" charset="0"/>
              </a:rPr>
              <a:t>Fils </a:t>
            </a:r>
            <a:r>
              <a:rPr lang="pt-BR" sz="1800" b="0" i="1" u="none" strike="noStrike" baseline="0" dirty="0" err="1">
                <a:solidFill>
                  <a:srgbClr val="000000"/>
                </a:solidFill>
                <a:latin typeface="Times New Roman" panose="02020603050405020304" pitchFamily="18" charset="0"/>
              </a:rPr>
              <a:t>des</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Étoiles</a:t>
            </a:r>
            <a:r>
              <a:rPr lang="pt-BR" sz="1800" b="0" i="0" u="none" strike="noStrike" baseline="0" dirty="0">
                <a:solidFill>
                  <a:srgbClr val="000000"/>
                </a:solidFill>
                <a:latin typeface="Times New Roman" panose="02020603050405020304" pitchFamily="18" charset="0"/>
              </a:rPr>
              <a:t>” ou as “</a:t>
            </a:r>
            <a:r>
              <a:rPr lang="pt-BR" sz="1800" b="0" i="1" u="none" strike="noStrike" baseline="0" dirty="0" err="1">
                <a:solidFill>
                  <a:srgbClr val="000000"/>
                </a:solidFill>
                <a:latin typeface="Times New Roman" panose="02020603050405020304" pitchFamily="18" charset="0"/>
              </a:rPr>
              <a:t>Morceaux</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en</a:t>
            </a:r>
            <a:r>
              <a:rPr lang="pt-BR" sz="1800" b="0" i="1" u="none" strike="noStrike" baseline="0" dirty="0">
                <a:solidFill>
                  <a:srgbClr val="000000"/>
                </a:solidFill>
                <a:latin typeface="Times New Roman" panose="02020603050405020304" pitchFamily="18" charset="0"/>
              </a:rPr>
              <a:t> forme de </a:t>
            </a:r>
            <a:r>
              <a:rPr lang="pt-BR" sz="1800" b="0" i="1" u="none" strike="noStrike" baseline="0" dirty="0" err="1">
                <a:solidFill>
                  <a:srgbClr val="000000"/>
                </a:solidFill>
                <a:latin typeface="Times New Roman" panose="02020603050405020304" pitchFamily="18" charset="0"/>
              </a:rPr>
              <a:t>poire</a:t>
            </a:r>
            <a:r>
              <a:rPr lang="pt-BR" sz="1800" b="0" i="0"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En</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habit</a:t>
            </a:r>
            <a:r>
              <a:rPr lang="pt-BR" sz="1800" b="0" i="1" u="none" strike="noStrike" baseline="0" dirty="0">
                <a:solidFill>
                  <a:srgbClr val="000000"/>
                </a:solidFill>
                <a:latin typeface="Times New Roman" panose="02020603050405020304" pitchFamily="18" charset="0"/>
              </a:rPr>
              <a:t> de Cheval</a:t>
            </a:r>
            <a:r>
              <a:rPr lang="pt-BR" sz="1800" b="0" i="0" u="none" strike="noStrike" baseline="0" dirty="0">
                <a:solidFill>
                  <a:srgbClr val="000000"/>
                </a:solidFill>
                <a:latin typeface="Times New Roman" panose="02020603050405020304" pitchFamily="18" charset="0"/>
              </a:rPr>
              <a:t>” ou as “</a:t>
            </a:r>
            <a:r>
              <a:rPr lang="pt-BR" sz="1800" b="0" i="1" u="none" strike="noStrike" baseline="0" dirty="0" err="1">
                <a:solidFill>
                  <a:srgbClr val="000000"/>
                </a:solidFill>
                <a:latin typeface="Times New Roman" panose="02020603050405020304" pitchFamily="18" charset="0"/>
              </a:rPr>
              <a:t>Sarabandes</a:t>
            </a:r>
            <a:r>
              <a:rPr lang="pt-BR" sz="1800" b="0" i="0" u="none" strike="noStrike" baseline="0" dirty="0">
                <a:solidFill>
                  <a:srgbClr val="000000"/>
                </a:solidFill>
                <a:latin typeface="Times New Roman" panose="02020603050405020304" pitchFamily="18" charset="0"/>
              </a:rPr>
              <a:t>”, percebe-se que nenhuma ideia musical precedeu a criação dessas obras. É o pensamento científico quem domina. De resto, eu tenho mais prazer ao medir um som do que o tenho ao escutar. Com o fonômetro à mão, eu trabalho feliz e com segurança. O que eu não pesei ou medi? Tudo de Beethoven, tudo de Verdi etc. É bastante curioso. A primeira vez que eu usei um </a:t>
            </a:r>
            <a:r>
              <a:rPr lang="pt-BR" sz="1800" b="0" i="0" u="none" strike="noStrike" baseline="0" dirty="0" err="1">
                <a:solidFill>
                  <a:srgbClr val="000000"/>
                </a:solidFill>
                <a:latin typeface="Times New Roman" panose="02020603050405020304" pitchFamily="18" charset="0"/>
              </a:rPr>
              <a:t>fonoscópio</a:t>
            </a:r>
            <a:r>
              <a:rPr lang="pt-BR" sz="1800" b="0" i="0" u="none" strike="noStrike" baseline="0" dirty="0">
                <a:solidFill>
                  <a:srgbClr val="000000"/>
                </a:solidFill>
                <a:latin typeface="Times New Roman" panose="02020603050405020304" pitchFamily="18" charset="0"/>
              </a:rPr>
              <a:t>, eu examinei um si bemol de tamanho mediano. Eu nunca vi, eu lhes garanto, uma coisa mais repugnante. Eu chamei meu criado para lhe mostrar. Ao </a:t>
            </a:r>
            <a:r>
              <a:rPr lang="pt-BR" sz="1800" b="0" i="0" u="none" strike="noStrike" baseline="0" dirty="0" err="1">
                <a:solidFill>
                  <a:srgbClr val="000000"/>
                </a:solidFill>
                <a:latin typeface="Times New Roman" panose="02020603050405020304" pitchFamily="18" charset="0"/>
              </a:rPr>
              <a:t>fonopesador</a:t>
            </a:r>
            <a:r>
              <a:rPr lang="pt-BR" sz="1800" b="0" i="0" u="none" strike="noStrike" baseline="0" dirty="0">
                <a:solidFill>
                  <a:srgbClr val="000000"/>
                </a:solidFill>
                <a:latin typeface="Times New Roman" panose="02020603050405020304" pitchFamily="18" charset="0"/>
              </a:rPr>
              <a:t>, um ordinário fá sustenido, bem comum, chegou aos 93 quilos. Ele emanou de um grande e gordo tenor de quem eu peguei o peso. Você conhece a limpeza dos sons? É bastante sujo. A fiação é mais limpa; saber classificá-los é bem minucioso e demanda uma boa visão. Aqui, nós estamos dentro da </a:t>
            </a:r>
            <a:r>
              <a:rPr lang="pt-BR" sz="1800" b="0" i="0" u="none" strike="noStrike" baseline="0" dirty="0" err="1">
                <a:solidFill>
                  <a:srgbClr val="000000"/>
                </a:solidFill>
                <a:latin typeface="Times New Roman" panose="02020603050405020304" pitchFamily="18" charset="0"/>
              </a:rPr>
              <a:t>fonotécnica</a:t>
            </a:r>
            <a:r>
              <a:rPr lang="pt-BR" sz="1800" b="0" i="0" u="none" strike="noStrike" baseline="0" dirty="0">
                <a:solidFill>
                  <a:srgbClr val="000000"/>
                </a:solidFill>
                <a:latin typeface="Times New Roman" panose="02020603050405020304" pitchFamily="18" charset="0"/>
              </a:rPr>
              <a:t>. Quanto às explosões sonoras, frequentemente tão desagradáveis, o algodão, enfiado nas orelhas, as atenua, por si só, convenientemente. Aqui, nós estamos dentro da </a:t>
            </a:r>
            <a:r>
              <a:rPr lang="pt-BR" sz="1800" b="0" i="0" u="none" strike="noStrike" baseline="0" dirty="0" err="1">
                <a:solidFill>
                  <a:srgbClr val="000000"/>
                </a:solidFill>
                <a:latin typeface="Times New Roman" panose="02020603050405020304" pitchFamily="18" charset="0"/>
              </a:rPr>
              <a:t>pirofonia</a:t>
            </a:r>
            <a:r>
              <a:rPr lang="pt-BR" sz="1800" b="0" i="0" u="none" strike="noStrike" baseline="0" dirty="0">
                <a:solidFill>
                  <a:srgbClr val="000000"/>
                </a:solidFill>
                <a:latin typeface="Times New Roman" panose="02020603050405020304" pitchFamily="18" charset="0"/>
              </a:rPr>
              <a:t>. Para escrever minhas “</a:t>
            </a:r>
            <a:r>
              <a:rPr lang="pt-BR" sz="1800" b="0" i="1" u="none" strike="noStrike" baseline="0" dirty="0" err="1">
                <a:solidFill>
                  <a:srgbClr val="000000"/>
                </a:solidFill>
                <a:latin typeface="Times New Roman" panose="02020603050405020304" pitchFamily="18" charset="0"/>
              </a:rPr>
              <a:t>Pièces</a:t>
            </a:r>
            <a:r>
              <a:rPr lang="pt-BR" sz="1800" b="0" i="1" u="none" strike="noStrike" baseline="0" dirty="0">
                <a:solidFill>
                  <a:srgbClr val="000000"/>
                </a:solidFill>
                <a:latin typeface="Times New Roman" panose="02020603050405020304" pitchFamily="18" charset="0"/>
              </a:rPr>
              <a:t> </a:t>
            </a:r>
            <a:r>
              <a:rPr lang="pt-BR" sz="1800" b="0" i="1" u="none" strike="noStrike" baseline="0" dirty="0" err="1">
                <a:solidFill>
                  <a:srgbClr val="000000"/>
                </a:solidFill>
                <a:latin typeface="Times New Roman" panose="02020603050405020304" pitchFamily="18" charset="0"/>
              </a:rPr>
              <a:t>Froides</a:t>
            </a:r>
            <a:r>
              <a:rPr lang="pt-BR" sz="1800" b="0" i="0" u="none" strike="noStrike" baseline="0" dirty="0">
                <a:solidFill>
                  <a:srgbClr val="000000"/>
                </a:solidFill>
                <a:latin typeface="Times New Roman" panose="02020603050405020304" pitchFamily="18" charset="0"/>
              </a:rPr>
              <a:t>”, eu utilizei um </a:t>
            </a:r>
            <a:r>
              <a:rPr lang="pt-BR" sz="1800" b="0" i="0" u="none" strike="noStrike" baseline="0" dirty="0" err="1">
                <a:solidFill>
                  <a:srgbClr val="000000"/>
                </a:solidFill>
                <a:latin typeface="Times New Roman" panose="02020603050405020304" pitchFamily="18" charset="0"/>
              </a:rPr>
              <a:t>caleidofone</a:t>
            </a:r>
            <a:r>
              <a:rPr lang="pt-BR" sz="1800" b="0" i="0" u="none" strike="noStrike" baseline="0" dirty="0">
                <a:solidFill>
                  <a:srgbClr val="000000"/>
                </a:solidFill>
                <a:latin typeface="Times New Roman" panose="02020603050405020304" pitchFamily="18" charset="0"/>
              </a:rPr>
              <a:t>-gravador. Levou sete minutos. Eu chamei meu criado para escutá-las. Eu creio poder dizer que a fonologia é superior à música. É mais variada. O rendimento pecuniário é maior. Eu a devo minha fortuna. Em todo caso, ao </a:t>
            </a:r>
            <a:r>
              <a:rPr lang="pt-BR" sz="1800" b="0" i="0" u="none" strike="noStrike" baseline="0" dirty="0" err="1">
                <a:solidFill>
                  <a:srgbClr val="000000"/>
                </a:solidFill>
                <a:latin typeface="Times New Roman" panose="02020603050405020304" pitchFamily="18" charset="0"/>
              </a:rPr>
              <a:t>motodinamofone</a:t>
            </a:r>
            <a:r>
              <a:rPr lang="pt-BR" sz="1800" b="0" i="0" u="none" strike="noStrike" baseline="0" dirty="0">
                <a:solidFill>
                  <a:srgbClr val="000000"/>
                </a:solidFill>
                <a:latin typeface="Times New Roman" panose="02020603050405020304" pitchFamily="18" charset="0"/>
              </a:rPr>
              <a:t>, um </a:t>
            </a:r>
            <a:r>
              <a:rPr lang="pt-BR" sz="1800" b="0" i="0" u="none" strike="noStrike" baseline="0" dirty="0" err="1">
                <a:solidFill>
                  <a:srgbClr val="000000"/>
                </a:solidFill>
                <a:latin typeface="Times New Roman" panose="02020603050405020304" pitchFamily="18" charset="0"/>
              </a:rPr>
              <a:t>fonometrista</a:t>
            </a:r>
            <a:r>
              <a:rPr lang="pt-BR" sz="1800" b="0" i="0" u="none" strike="noStrike" baseline="0" dirty="0">
                <a:solidFill>
                  <a:srgbClr val="000000"/>
                </a:solidFill>
                <a:latin typeface="Times New Roman" panose="02020603050405020304" pitchFamily="18" charset="0"/>
              </a:rPr>
              <a:t> mediocremente treinado pode, facilmente, escrever mais sons do que um hábil músico faria, no mesmo tempo, com o mesmo esforço. É graças a isso que escrevi tanto. O futuro pertence, portanto, à </a:t>
            </a:r>
            <a:r>
              <a:rPr lang="pt-BR" sz="1800" b="0" i="0" u="none" strike="noStrike" baseline="0" dirty="0" err="1">
                <a:solidFill>
                  <a:srgbClr val="000000"/>
                </a:solidFill>
                <a:latin typeface="Times New Roman" panose="02020603050405020304" pitchFamily="18" charset="0"/>
              </a:rPr>
              <a:t>filofonia</a:t>
            </a:r>
            <a:r>
              <a:rPr lang="pt-BR" sz="1800" b="0" i="0" u="none" strike="noStrike" baseline="0" dirty="0">
                <a:solidFill>
                  <a:srgbClr val="000000"/>
                </a:solidFill>
                <a:latin typeface="Times New Roman" panose="02020603050405020304" pitchFamily="18" charset="0"/>
              </a:rPr>
              <a:t>. </a:t>
            </a:r>
          </a:p>
          <a:p>
            <a:r>
              <a:rPr lang="pt-BR" sz="1800" b="0" i="0" u="none" strike="noStrike" baseline="0" dirty="0">
                <a:solidFill>
                  <a:srgbClr val="000000"/>
                </a:solidFill>
                <a:latin typeface="Times New Roman" panose="02020603050405020304" pitchFamily="18" charset="0"/>
              </a:rPr>
              <a:t>Satie, </a:t>
            </a:r>
          </a:p>
          <a:p>
            <a:r>
              <a:rPr lang="pt-BR" sz="1800" dirty="0">
                <a:solidFill>
                  <a:srgbClr val="000000"/>
                </a:solidFill>
                <a:latin typeface="Times New Roman" panose="02020603050405020304" pitchFamily="18" charset="0"/>
              </a:rPr>
              <a:t>Man Ray</a:t>
            </a:r>
            <a:endParaRPr lang="pt-BR" dirty="0"/>
          </a:p>
        </p:txBody>
      </p:sp>
      <p:sp>
        <p:nvSpPr>
          <p:cNvPr id="3" name="Título 2">
            <a:extLst>
              <a:ext uri="{FF2B5EF4-FFF2-40B4-BE49-F238E27FC236}">
                <a16:creationId xmlns:a16="http://schemas.microsoft.com/office/drawing/2014/main" id="{3B7EFED2-EE0E-DFB6-2DFC-33D50C2949BA}"/>
              </a:ext>
            </a:extLst>
          </p:cNvPr>
          <p:cNvSpPr>
            <a:spLocks noGrp="1"/>
          </p:cNvSpPr>
          <p:nvPr>
            <p:ph type="title"/>
          </p:nvPr>
        </p:nvSpPr>
        <p:spPr/>
        <p:txBody>
          <a:bodyPr/>
          <a:lstStyle/>
          <a:p>
            <a:r>
              <a:rPr lang="pt-BR" dirty="0"/>
              <a:t>Caso </a:t>
            </a:r>
            <a:r>
              <a:rPr lang="pt-BR" dirty="0" err="1"/>
              <a:t>Seré</a:t>
            </a:r>
            <a:r>
              <a:rPr lang="pt-BR" dirty="0"/>
              <a:t> x Satie</a:t>
            </a:r>
          </a:p>
        </p:txBody>
      </p:sp>
    </p:spTree>
    <p:extLst>
      <p:ext uri="{BB962C8B-B14F-4D97-AF65-F5344CB8AC3E}">
        <p14:creationId xmlns:p14="http://schemas.microsoft.com/office/powerpoint/2010/main" val="302326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1026" name="Picture 2" descr="D:\Documentos\Imagens\Sem título.png"/>
          <p:cNvPicPr>
            <a:picLocks noChangeAspect="1" noChangeArrowheads="1"/>
          </p:cNvPicPr>
          <p:nvPr/>
        </p:nvPicPr>
        <p:blipFill>
          <a:blip r:embed="rId2"/>
          <a:srcRect/>
          <a:stretch>
            <a:fillRect/>
          </a:stretch>
        </p:blipFill>
        <p:spPr bwMode="auto">
          <a:xfrm>
            <a:off x="0" y="-244797"/>
            <a:ext cx="9144000" cy="710279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r>
              <a:rPr lang="pt-BR" dirty="0"/>
              <a:t>Introdução</a:t>
            </a:r>
          </a:p>
        </p:txBody>
      </p:sp>
      <p:sp>
        <p:nvSpPr>
          <p:cNvPr id="10" name="Espaço Reservado para Conteúdo 1"/>
          <p:cNvSpPr txBox="1">
            <a:spLocks/>
          </p:cNvSpPr>
          <p:nvPr/>
        </p:nvSpPr>
        <p:spPr>
          <a:xfrm>
            <a:off x="457200" y="1556792"/>
            <a:ext cx="8115328" cy="4572032"/>
          </a:xfrm>
          <a:prstGeom prst="rect">
            <a:avLst/>
          </a:prstGeom>
          <a:ln>
            <a:solidFill>
              <a:schemeClr val="bg1"/>
            </a:solidFill>
          </a:ln>
          <a:effectLst>
            <a:outerShdw blurRad="50800" dist="38100" dir="8100000" algn="tr" rotWithShape="0">
              <a:prstClr val="black">
                <a:alpha val="40000"/>
              </a:prstClr>
            </a:outerShdw>
          </a:effectLst>
        </p:spPr>
        <p:txBody>
          <a:bodyPr vert="horz">
            <a:normAutofit fontScale="85000" lnSpcReduction="20000"/>
          </a:bodyPr>
          <a:lstStyle/>
          <a:p>
            <a:pPr marL="274320" lvl="0" indent="-274320">
              <a:spcBef>
                <a:spcPts val="600"/>
              </a:spcBef>
              <a:buClr>
                <a:schemeClr val="accent2"/>
              </a:buClr>
              <a:buSzPct val="85000"/>
              <a:buFont typeface="Wingdings 2"/>
              <a:buChar char=""/>
            </a:pPr>
            <a:r>
              <a:rPr lang="pt-BR" sz="2000" dirty="0">
                <a:effectLst>
                  <a:outerShdw blurRad="38100" dist="38100" dir="2700000" algn="tl">
                    <a:srgbClr val="000000">
                      <a:alpha val="43137"/>
                    </a:srgbClr>
                  </a:outerShdw>
                </a:effectLst>
              </a:rPr>
              <a:t>Apresentação da Disciplina</a:t>
            </a:r>
          </a:p>
          <a:p>
            <a:r>
              <a:rPr lang="pt-BR" sz="2400" dirty="0">
                <a:effectLst>
                  <a:outerShdw blurRad="38100" dist="38100" dir="2700000" algn="tl">
                    <a:srgbClr val="000000">
                      <a:alpha val="43137"/>
                    </a:srgbClr>
                  </a:outerShdw>
                </a:effectLst>
              </a:rPr>
              <a:t>Cânone </a:t>
            </a:r>
          </a:p>
          <a:p>
            <a:pPr algn="just"/>
            <a:r>
              <a:rPr lang="pt-BR" sz="2000" dirty="0"/>
              <a:t>O cânone pode ser compreendido através de diversas definições, em geral, ele é o conceito que representa as grandes obras musicais e quais compositores são reconhecidos como mestres da arte musical. Portanto, sua função é a de um organismo normativo de regulamentação e legitimação das práticas artísticas, assim, produzindo regras e caminhos a serem seguidos ao estabelecer valores e se encarregando de realizar a divisão e segmentação das obras de arte qualificando-as segundo seus preceitos. O cânone avalia; elege e ascende determinadas obras a um estado atemporal e, em seguida, replica e dissemina essa noção através do direcionamento dos programas das salas de concerto e do conteúdo presente nos ambientes educacionais. Sob este ponto de vista, o cânone era também um mecanismo disciplinador. Ele disciplinava a produção artística através de mecanismos simples como: “recusar a publicação de determinadas obras, financiar concertos e fornecer patrocínio para indivíduos em particular, a expulsão de alunos que não defendessem os padrões em instituições. Talvez a forma mais pesada de disciplinar um compositor seria ignorá-lo por completo” (HANLON, 2013:29). </a:t>
            </a:r>
          </a:p>
          <a:p>
            <a:pPr marL="274320" indent="-274320">
              <a:spcBef>
                <a:spcPts val="600"/>
              </a:spcBef>
              <a:buClr>
                <a:schemeClr val="accent2"/>
              </a:buClr>
              <a:buSzPct val="85000"/>
              <a:buFont typeface="Wingdings 2"/>
              <a:buChar char=""/>
            </a:pPr>
            <a:r>
              <a:rPr lang="pt-BR" sz="2000" b="1" dirty="0"/>
              <a:t>tradição</a:t>
            </a:r>
            <a:r>
              <a:rPr lang="pt-BR" sz="2000" dirty="0"/>
              <a:t>, i.e., a permanência e a continuidade, ainda que com modificações, de esgares, conceitos, princípios, valores, entre outros aspectos, dentro de uma sociedade através das gerações. </a:t>
            </a:r>
            <a:endParaRPr lang="pt-BR" sz="2000" dirty="0">
              <a:effectLst>
                <a:outerShdw blurRad="38100" dist="38100" dir="2700000" algn="tl">
                  <a:srgbClr val="000000">
                    <a:alpha val="43137"/>
                  </a:srgbClr>
                </a:outerShdw>
              </a:effectLst>
            </a:endParaRPr>
          </a:p>
          <a:p>
            <a:pPr marL="274320" lvl="0" indent="-274320">
              <a:spcBef>
                <a:spcPts val="600"/>
              </a:spcBef>
              <a:buClr>
                <a:schemeClr val="accent2"/>
              </a:buClr>
              <a:buSzPct val="85000"/>
              <a:buFont typeface="Wingdings 2"/>
              <a:buChar char=""/>
            </a:pPr>
            <a:endParaRPr lang="pt-BR" sz="2000" dirty="0">
              <a:effectLst>
                <a:outerShdw blurRad="38100" dist="38100" dir="2700000" algn="tl">
                  <a:srgbClr val="000000">
                    <a:alpha val="43137"/>
                  </a:srgbClr>
                </a:outerShdw>
              </a:effectLst>
            </a:endParaRPr>
          </a:p>
          <a:p>
            <a:pPr algn="just"/>
            <a:endParaRPr lang="pt-BR" sz="1700" dirty="0"/>
          </a:p>
          <a:p>
            <a:pPr marL="274320" lvl="0" indent="-274320">
              <a:spcBef>
                <a:spcPts val="600"/>
              </a:spcBef>
              <a:buClr>
                <a:schemeClr val="accent2"/>
              </a:buClr>
              <a:buSzPct val="85000"/>
              <a:buFont typeface="Wingdings 2"/>
              <a:buChar char=""/>
            </a:pPr>
            <a:endParaRPr lang="pt-BR" sz="2400" dirty="0">
              <a:effectLst>
                <a:outerShdw blurRad="38100" dist="38100" dir="2700000" algn="tl">
                  <a:srgbClr val="000000">
                    <a:alpha val="43137"/>
                  </a:srgbClr>
                </a:outerShdw>
              </a:effectLst>
            </a:endParaRPr>
          </a:p>
          <a:p>
            <a:pPr marL="274320" lvl="0" indent="-274320">
              <a:spcBef>
                <a:spcPts val="600"/>
              </a:spcBef>
              <a:buClr>
                <a:schemeClr val="accent2"/>
              </a:buClr>
              <a:buSzPct val="85000"/>
              <a:buFont typeface="Wingdings 2"/>
              <a:buChar char=""/>
            </a:pPr>
            <a:endParaRPr lang="pt-BR" sz="2000" dirty="0">
              <a:effectLst>
                <a:outerShdw blurRad="38100" dist="38100" dir="2700000" algn="tl">
                  <a:srgbClr val="000000">
                    <a:alpha val="43137"/>
                  </a:srgbClr>
                </a:outerShdw>
              </a:effectLst>
            </a:endParaRPr>
          </a:p>
          <a:p>
            <a:pPr marL="274320" lvl="0" indent="-274320">
              <a:spcBef>
                <a:spcPts val="600"/>
              </a:spcBef>
              <a:buClr>
                <a:schemeClr val="accent2"/>
              </a:buClr>
              <a:buSzPct val="85000"/>
              <a:buFont typeface="Wingdings 2"/>
              <a:buChar char=""/>
            </a:pPr>
            <a:endParaRPr lang="pt-BR" sz="2000" dirty="0">
              <a:effectLst>
                <a:outerShdw blurRad="38100" dist="38100" dir="2700000" algn="tl">
                  <a:srgbClr val="000000">
                    <a:alpha val="43137"/>
                  </a:srgbClr>
                </a:outerShdw>
              </a:effectLst>
            </a:endParaRPr>
          </a:p>
          <a:p>
            <a:pPr marL="274320" indent="-274320">
              <a:spcBef>
                <a:spcPts val="600"/>
              </a:spcBef>
              <a:buClr>
                <a:schemeClr val="accent2"/>
              </a:buClr>
              <a:buSzPct val="85000"/>
              <a:buFont typeface="Wingdings 2"/>
              <a:buChar char=""/>
            </a:pPr>
            <a:endParaRPr lang="pt-B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fade">
                                      <p:cBhvr>
                                        <p:cTn id="17" dur="20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fade">
                                      <p:cBhvr>
                                        <p:cTn id="22" dur="20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fade">
                                      <p:cBhvr>
                                        <p:cTn id="27"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600" b="1" dirty="0">
                <a:effectLst>
                  <a:outerShdw blurRad="38100" dist="38100" dir="2700000" algn="tl">
                    <a:srgbClr val="000000">
                      <a:alpha val="43137"/>
                    </a:srgbClr>
                  </a:outerShdw>
                </a:effectLst>
              </a:rPr>
              <a:t>Humor = </a:t>
            </a:r>
            <a:r>
              <a:rPr lang="pt-BR" sz="1600" dirty="0"/>
              <a:t>O </a:t>
            </a:r>
            <a:r>
              <a:rPr lang="pt-BR" sz="1600" i="1" dirty="0"/>
              <a:t>Humor </a:t>
            </a:r>
            <a:r>
              <a:rPr lang="pt-BR" sz="1600" dirty="0"/>
              <a:t>é, portanto, uma aprazível mudança psicológica súbita no sistema conceitual de um indivíduo </a:t>
            </a:r>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Breve panorama; </a:t>
            </a:r>
            <a:r>
              <a:rPr lang="pt-BR" sz="1600" b="1" dirty="0" err="1">
                <a:effectLst>
                  <a:outerShdw blurRad="38100" dist="38100" dir="2700000" algn="tl">
                    <a:srgbClr val="000000">
                      <a:alpha val="43137"/>
                    </a:srgbClr>
                  </a:outerShdw>
                </a:effectLst>
              </a:rPr>
              <a:t>Baude</a:t>
            </a:r>
            <a:r>
              <a:rPr lang="pt-BR" sz="1600" b="1" dirty="0">
                <a:effectLst>
                  <a:outerShdw blurRad="38100" dist="38100" dir="2700000" algn="tl">
                    <a:srgbClr val="000000">
                      <a:alpha val="43137"/>
                    </a:srgbClr>
                  </a:outerShdw>
                </a:effectLst>
              </a:rPr>
              <a:t> </a:t>
            </a:r>
            <a:r>
              <a:rPr lang="pt-BR" sz="1600" b="1" dirty="0" err="1">
                <a:effectLst>
                  <a:outerShdw blurRad="38100" dist="38100" dir="2700000" algn="tl">
                    <a:srgbClr val="000000">
                      <a:alpha val="43137"/>
                    </a:srgbClr>
                  </a:outerShdw>
                </a:effectLst>
              </a:rPr>
              <a:t>Cordier</a:t>
            </a:r>
            <a:r>
              <a:rPr lang="pt-BR" sz="1600" b="1" dirty="0">
                <a:effectLst>
                  <a:outerShdw blurRad="38100" dist="38100" dir="2700000" algn="tl">
                    <a:srgbClr val="000000">
                      <a:alpha val="43137"/>
                    </a:srgbClr>
                  </a:outerShdw>
                </a:effectLst>
              </a:rPr>
              <a:t>; Mozart (</a:t>
            </a:r>
            <a:r>
              <a:rPr lang="pt-BR" sz="1600" b="1" dirty="0">
                <a:effectLst>
                  <a:outerShdw blurRad="38100" dist="38100" dir="2700000" algn="tl">
                    <a:srgbClr val="000000">
                      <a:alpha val="43137"/>
                    </a:srgbClr>
                  </a:outerShdw>
                </a:effectLst>
                <a:hlinkClick r:id="rId2"/>
              </a:rPr>
              <a:t>https://youtu.be/S9MN2WeqFY8</a:t>
            </a:r>
            <a:r>
              <a:rPr lang="pt-BR" sz="1600" b="1" dirty="0">
                <a:effectLst>
                  <a:outerShdw blurRad="38100" dist="38100" dir="2700000" algn="tl">
                    <a:srgbClr val="000000">
                      <a:alpha val="43137"/>
                    </a:srgbClr>
                  </a:outerShdw>
                </a:effectLst>
              </a:rPr>
              <a:t> ; </a:t>
            </a:r>
            <a:r>
              <a:rPr lang="pt-BR" sz="1600" b="1" dirty="0">
                <a:effectLst>
                  <a:outerShdw blurRad="38100" dist="38100" dir="2700000" algn="tl">
                    <a:srgbClr val="000000">
                      <a:alpha val="43137"/>
                    </a:srgbClr>
                  </a:outerShdw>
                </a:effectLst>
                <a:hlinkClick r:id="rId3"/>
              </a:rPr>
              <a:t>https://youtu.be/sTRlabuB64s</a:t>
            </a:r>
            <a:r>
              <a:rPr lang="pt-BR" sz="1600" b="1" dirty="0">
                <a:effectLst>
                  <a:outerShdw blurRad="38100" dist="38100" dir="2700000" algn="tl">
                    <a:srgbClr val="000000">
                      <a:alpha val="43137"/>
                    </a:srgbClr>
                  </a:outerShdw>
                </a:effectLst>
              </a:rPr>
              <a:t>); Rossini?/</a:t>
            </a:r>
            <a:r>
              <a:rPr lang="pt-BR" sz="1600" b="1" dirty="0" err="1">
                <a:effectLst>
                  <a:outerShdw blurRad="38100" dist="38100" dir="2700000" algn="tl">
                    <a:srgbClr val="000000">
                      <a:alpha val="43137"/>
                    </a:srgbClr>
                  </a:outerShdw>
                </a:effectLst>
              </a:rPr>
              <a:t>Pearsall</a:t>
            </a:r>
            <a:r>
              <a:rPr lang="pt-BR" sz="1600" b="1" dirty="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hlinkClick r:id="rId4"/>
              </a:rPr>
              <a:t>https://youtu.be/PFLF57vDYcQ</a:t>
            </a:r>
            <a:r>
              <a:rPr lang="pt-BR" sz="1600" b="1" dirty="0">
                <a:effectLst>
                  <a:outerShdw blurRad="38100" dist="38100" dir="2700000" algn="tl">
                    <a:srgbClr val="000000">
                      <a:alpha val="43137"/>
                    </a:srgbClr>
                  </a:outerShdw>
                </a:effectLst>
              </a:rPr>
              <a:t> ;</a:t>
            </a:r>
          </a:p>
          <a:p>
            <a:endParaRPr lang="pt-BR" sz="1600" b="1" dirty="0">
              <a:effectLst>
                <a:outerShdw blurRad="38100" dist="38100" dir="2700000" algn="tl">
                  <a:srgbClr val="000000">
                    <a:alpha val="43137"/>
                  </a:srgbClr>
                </a:outerShdw>
              </a:effectLst>
            </a:endParaRPr>
          </a:p>
          <a:p>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fontScale="90000"/>
          </a:bodyPr>
          <a:lstStyle/>
          <a:p>
            <a:r>
              <a:rPr lang="pt-BR" dirty="0"/>
              <a:t>Formação do Impressionismo e Música Humorística</a:t>
            </a:r>
          </a:p>
        </p:txBody>
      </p:sp>
      <p:pic>
        <p:nvPicPr>
          <p:cNvPr id="1026" name="Picture 2">
            <a:extLst>
              <a:ext uri="{FF2B5EF4-FFF2-40B4-BE49-F238E27FC236}">
                <a16:creationId xmlns:a16="http://schemas.microsoft.com/office/drawing/2014/main" id="{AE119CE3-9D0B-F5BB-E72A-9B8AFEF391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2924944"/>
            <a:ext cx="4957014" cy="3454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FD99FCC-E786-5F95-E3B8-6C669A86CE03}"/>
              </a:ext>
            </a:extLst>
          </p:cNvPr>
          <p:cNvSpPr>
            <a:spLocks noGrp="1"/>
          </p:cNvSpPr>
          <p:nvPr>
            <p:ph idx="1"/>
          </p:nvPr>
        </p:nvSpPr>
        <p:spPr/>
        <p:txBody>
          <a:bodyPr/>
          <a:lstStyle/>
          <a:p>
            <a:r>
              <a:rPr lang="pt-BR" sz="1800" b="0" i="0" u="none" strike="noStrike" baseline="0" dirty="0">
                <a:solidFill>
                  <a:srgbClr val="000000"/>
                </a:solidFill>
                <a:latin typeface="Times New Roman" panose="02020603050405020304" pitchFamily="18" charset="0"/>
              </a:rPr>
              <a:t>A Grande História do Mundo nos relata muito poucas coisas notáveis. É raro que uma piada desenhe sua fonte nas graciosas entranhas da Beleza; mas é certo que ela saia, com frequência, das axilas infectadas da Maldade. Logo, eu não faço piadas nunca; E não posso deixar de lhes aconselhar a fazer o mesmo [...] Por isto, parece, sobre os deliciosos píncaros da Razão, que a Piada não é senão uma Arte inferior que não se deve ensinar, que não se pode engrandecer, seja qual for seu título, seja qual for o fim que se proponha. </a:t>
            </a:r>
            <a:endParaRPr lang="pt-BR" dirty="0"/>
          </a:p>
        </p:txBody>
      </p:sp>
      <p:sp>
        <p:nvSpPr>
          <p:cNvPr id="3" name="Título 2">
            <a:extLst>
              <a:ext uri="{FF2B5EF4-FFF2-40B4-BE49-F238E27FC236}">
                <a16:creationId xmlns:a16="http://schemas.microsoft.com/office/drawing/2014/main" id="{58D0B2B6-2EA3-A3BD-6828-8D661AB1084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8417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800" b="1" dirty="0">
                <a:effectLst>
                  <a:outerShdw blurRad="38100" dist="38100" dir="2700000" algn="tl">
                    <a:srgbClr val="000000">
                      <a:alpha val="43137"/>
                    </a:srgbClr>
                  </a:outerShdw>
                </a:effectLst>
              </a:rPr>
              <a:t>Alphonse Allais (Pinturas e Peça); Samuel (críticas) (abrir pasta).</a:t>
            </a:r>
          </a:p>
          <a:p>
            <a:endParaRPr lang="pt-BR" sz="1800" b="1" dirty="0">
              <a:effectLst>
                <a:outerShdw blurRad="38100" dist="38100" dir="2700000" algn="tl">
                  <a:srgbClr val="000000">
                    <a:alpha val="43137"/>
                  </a:srgbClr>
                </a:outerShdw>
              </a:effectLst>
            </a:endParaRPr>
          </a:p>
          <a:p>
            <a:r>
              <a:rPr lang="pt-BR" sz="1800" b="1" dirty="0" err="1">
                <a:effectLst>
                  <a:outerShdw blurRad="38100" dist="38100" dir="2700000" algn="tl">
                    <a:srgbClr val="000000">
                      <a:alpha val="43137"/>
                    </a:srgbClr>
                  </a:outerShdw>
                </a:effectLst>
              </a:rPr>
              <a:t>Schillinger</a:t>
            </a:r>
            <a:r>
              <a:rPr lang="pt-BR" sz="1800" b="1" dirty="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hlinkClick r:id="rId2"/>
              </a:rPr>
              <a:t>https://youtu.be/-W2nhqdu2rg</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Siegfried </a:t>
            </a:r>
            <a:r>
              <a:rPr lang="pt-BR" sz="1800" b="1" dirty="0" err="1">
                <a:effectLst>
                  <a:outerShdw blurRad="38100" dist="38100" dir="2700000" algn="tl">
                    <a:srgbClr val="000000">
                      <a:alpha val="43137"/>
                    </a:srgbClr>
                  </a:outerShdw>
                </a:effectLst>
              </a:rPr>
              <a:t>Ochs</a:t>
            </a:r>
            <a:r>
              <a:rPr lang="pt-BR" sz="1800" b="1" dirty="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hlinkClick r:id="rId3"/>
              </a:rPr>
              <a:t>https://youtu.be/96NRIWPOJfg</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Jovem Prokofiev (</a:t>
            </a:r>
            <a:r>
              <a:rPr lang="pt-BR" sz="1800" b="1" dirty="0">
                <a:effectLst>
                  <a:outerShdw blurRad="38100" dist="38100" dir="2700000" algn="tl">
                    <a:srgbClr val="000000">
                      <a:alpha val="43137"/>
                    </a:srgbClr>
                  </a:outerShdw>
                </a:effectLst>
                <a:hlinkClick r:id="rId4"/>
              </a:rPr>
              <a:t>https://youtu.be/1BrQRonN2vg</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Henry Cowell (</a:t>
            </a:r>
            <a:r>
              <a:rPr lang="pt-BR" sz="1800" b="1" dirty="0">
                <a:effectLst>
                  <a:outerShdw blurRad="38100" dist="38100" dir="2700000" algn="tl">
                    <a:srgbClr val="000000">
                      <a:alpha val="43137"/>
                    </a:srgbClr>
                  </a:outerShdw>
                </a:effectLst>
                <a:hlinkClick r:id="rId5"/>
              </a:rPr>
              <a:t>https://open.spotify.com/intl-pt/track/46sJngEn4qxuhec9qLyK7n?si=dd273b83002d49cb</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Schoenberg (</a:t>
            </a:r>
            <a:r>
              <a:rPr lang="pt-BR" sz="1800" b="1" dirty="0">
                <a:effectLst>
                  <a:outerShdw blurRad="38100" dist="38100" dir="2700000" algn="tl">
                    <a:srgbClr val="000000">
                      <a:alpha val="43137"/>
                    </a:srgbClr>
                  </a:outerShdw>
                </a:effectLst>
                <a:hlinkClick r:id="rId6"/>
              </a:rPr>
              <a:t>https://youtu.be/7dsDxNwz7tM</a:t>
            </a:r>
            <a:r>
              <a:rPr lang="pt-BR" sz="1800" b="1" dirty="0">
                <a:effectLst>
                  <a:outerShdw blurRad="38100" dist="38100" dir="2700000" algn="tl">
                    <a:srgbClr val="000000">
                      <a:alpha val="43137"/>
                    </a:srgbClr>
                  </a:outerShdw>
                </a:effectLst>
              </a:rPr>
              <a:t> ; </a:t>
            </a:r>
            <a:r>
              <a:rPr lang="pt-BR" sz="1800" b="1" dirty="0">
                <a:effectLst>
                  <a:outerShdw blurRad="38100" dist="38100" dir="2700000" algn="tl">
                    <a:srgbClr val="000000">
                      <a:alpha val="43137"/>
                    </a:srgbClr>
                  </a:outerShdw>
                </a:effectLst>
                <a:hlinkClick r:id="rId7"/>
              </a:rPr>
              <a:t>https://youtu.be/R2_bH-cpTVw</a:t>
            </a:r>
            <a:r>
              <a:rPr lang="pt-BR" sz="1800" b="1" dirty="0">
                <a:effectLst>
                  <a:outerShdw blurRad="38100" dist="38100" dir="2700000" algn="tl">
                    <a:srgbClr val="000000">
                      <a:alpha val="43137"/>
                    </a:srgbClr>
                  </a:outerShdw>
                </a:effectLst>
              </a:rPr>
              <a:t> ; </a:t>
            </a:r>
            <a:r>
              <a:rPr lang="pt-BR" sz="1800" b="1" dirty="0">
                <a:effectLst>
                  <a:outerShdw blurRad="38100" dist="38100" dir="2700000" algn="tl">
                    <a:srgbClr val="000000">
                      <a:alpha val="43137"/>
                    </a:srgbClr>
                  </a:outerShdw>
                </a:effectLst>
                <a:hlinkClick r:id="rId8"/>
              </a:rPr>
              <a:t>https://youtu.be/njgYq3CQYcM</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John Gay – The </a:t>
            </a:r>
            <a:r>
              <a:rPr lang="pt-BR" sz="1800" b="1" dirty="0" err="1">
                <a:effectLst>
                  <a:outerShdw blurRad="38100" dist="38100" dir="2700000" algn="tl">
                    <a:srgbClr val="000000">
                      <a:alpha val="43137"/>
                    </a:srgbClr>
                  </a:outerShdw>
                </a:effectLst>
              </a:rPr>
              <a:t>Beggar’s</a:t>
            </a:r>
            <a:r>
              <a:rPr lang="pt-BR" sz="1800" b="1" dirty="0">
                <a:effectLst>
                  <a:outerShdw blurRad="38100" dist="38100" dir="2700000" algn="tl">
                    <a:srgbClr val="000000">
                      <a:alpha val="43137"/>
                    </a:srgbClr>
                  </a:outerShdw>
                </a:effectLst>
              </a:rPr>
              <a:t> Opera (</a:t>
            </a:r>
            <a:r>
              <a:rPr lang="pt-BR" sz="1800" b="1" dirty="0">
                <a:effectLst>
                  <a:outerShdw blurRad="38100" dist="38100" dir="2700000" algn="tl">
                    <a:srgbClr val="000000">
                      <a:alpha val="43137"/>
                    </a:srgbClr>
                  </a:outerShdw>
                </a:effectLst>
                <a:hlinkClick r:id="rId9"/>
              </a:rPr>
              <a:t>https://youtu.be/Wc5r7DMrCnE</a:t>
            </a:r>
            <a:r>
              <a:rPr lang="pt-BR" sz="1800" b="1" dirty="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Humor Acidental (Mahler; Haydn)</a:t>
            </a:r>
          </a:p>
        </p:txBody>
      </p:sp>
      <p:sp>
        <p:nvSpPr>
          <p:cNvPr id="3" name="Título 2"/>
          <p:cNvSpPr>
            <a:spLocks noGrp="1"/>
          </p:cNvSpPr>
          <p:nvPr>
            <p:ph type="title"/>
          </p:nvPr>
        </p:nvSpPr>
        <p:spPr>
          <a:xfrm>
            <a:off x="539552" y="407678"/>
            <a:ext cx="7690047" cy="789074"/>
          </a:xfrm>
        </p:spPr>
        <p:txBody>
          <a:bodyPr>
            <a:normAutofit/>
          </a:bodyPr>
          <a:lstStyle/>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57158" y="1214422"/>
            <a:ext cx="8329642" cy="4881578"/>
          </a:xfrm>
        </p:spPr>
        <p:txBody>
          <a:bodyPr>
            <a:normAutofit fontScale="92500" lnSpcReduction="20000"/>
          </a:bodyPr>
          <a:lstStyle/>
          <a:p>
            <a:endParaRPr lang="pt-BR" dirty="0"/>
          </a:p>
          <a:p>
            <a:r>
              <a:rPr lang="pt-BR" dirty="0"/>
              <a:t>Música Erudita – Música de Cabaret; Idealização do impressionismo e proposta </a:t>
            </a:r>
            <a:r>
              <a:rPr lang="pt-BR" dirty="0" err="1"/>
              <a:t>antigermânica</a:t>
            </a:r>
            <a:r>
              <a:rPr lang="pt-BR" dirty="0"/>
              <a:t> francesa; música para teatro de sombras, pantomima, ballet; minimalismo; musique d’</a:t>
            </a:r>
            <a:r>
              <a:rPr lang="pt-BR" dirty="0" err="1"/>
              <a:t>ameublement</a:t>
            </a:r>
            <a:r>
              <a:rPr lang="pt-BR" dirty="0"/>
              <a:t>; interarte; primeiro registro de piano preparado; primeira partitura coordenada para filme; composição não guiada por altura; Desenvolvimento das técnicas de composição de música humorística; Participação no Dadaísmo, utilização de instrumentos insólitos;</a:t>
            </a:r>
          </a:p>
          <a:p>
            <a:r>
              <a:rPr lang="pt-BR" dirty="0">
                <a:hlinkClick r:id="rId2"/>
              </a:rPr>
              <a:t>https://youtu.be/CU2mDkZoYsc</a:t>
            </a:r>
            <a:r>
              <a:rPr lang="pt-BR" dirty="0"/>
              <a:t> </a:t>
            </a:r>
          </a:p>
          <a:p>
            <a:r>
              <a:rPr lang="pt-BR" i="1" dirty="0"/>
              <a:t>A menor obra de Satie é pequena como um buraco de fechadura é pequeno. Tudo muda quando você coloca o olho nela. </a:t>
            </a:r>
            <a:r>
              <a:rPr lang="pt-BR" dirty="0"/>
              <a:t>Jean Cocteau (</a:t>
            </a:r>
            <a:r>
              <a:rPr lang="pt-BR" i="1" dirty="0"/>
              <a:t>Le </a:t>
            </a:r>
            <a:r>
              <a:rPr lang="pt-BR" i="1" dirty="0" err="1"/>
              <a:t>Coq</a:t>
            </a:r>
            <a:r>
              <a:rPr lang="pt-BR" i="1" dirty="0"/>
              <a:t> et </a:t>
            </a:r>
            <a:r>
              <a:rPr lang="pt-BR" i="1" dirty="0" err="1"/>
              <a:t>l‟Arlequin</a:t>
            </a:r>
            <a:r>
              <a:rPr lang="pt-BR" dirty="0"/>
              <a:t>) </a:t>
            </a:r>
          </a:p>
          <a:p>
            <a:r>
              <a:rPr lang="pt-BR" dirty="0"/>
              <a:t>In </a:t>
            </a:r>
            <a:r>
              <a:rPr lang="pt-BR" dirty="0" err="1"/>
              <a:t>defense</a:t>
            </a:r>
            <a:r>
              <a:rPr lang="pt-BR" dirty="0"/>
              <a:t> </a:t>
            </a:r>
            <a:r>
              <a:rPr lang="pt-BR" dirty="0" err="1"/>
              <a:t>of</a:t>
            </a:r>
            <a:r>
              <a:rPr lang="pt-BR" dirty="0"/>
              <a:t> Satie – John Cage.</a:t>
            </a:r>
          </a:p>
          <a:p>
            <a:endParaRPr lang="pt-BR" dirty="0"/>
          </a:p>
        </p:txBody>
      </p:sp>
      <p:sp>
        <p:nvSpPr>
          <p:cNvPr id="3" name="Título 2"/>
          <p:cNvSpPr>
            <a:spLocks noGrp="1"/>
          </p:cNvSpPr>
          <p:nvPr>
            <p:ph type="title"/>
          </p:nvPr>
        </p:nvSpPr>
        <p:spPr/>
        <p:txBody>
          <a:bodyPr/>
          <a:lstStyle/>
          <a:p>
            <a:pPr algn="ctr"/>
            <a:r>
              <a:rPr lang="pt-BR" dirty="0"/>
              <a:t>Erik Satie</a:t>
            </a:r>
          </a:p>
        </p:txBody>
      </p:sp>
    </p:spTree>
    <p:extLst>
      <p:ext uri="{BB962C8B-B14F-4D97-AF65-F5344CB8AC3E}">
        <p14:creationId xmlns:p14="http://schemas.microsoft.com/office/powerpoint/2010/main" val="71280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55C739F-867A-46A7-9D36-1978CE54EF3E}"/>
              </a:ext>
            </a:extLst>
          </p:cNvPr>
          <p:cNvSpPr>
            <a:spLocks noGrp="1"/>
          </p:cNvSpPr>
          <p:nvPr>
            <p:ph type="title"/>
          </p:nvPr>
        </p:nvSpPr>
        <p:spPr/>
        <p:txBody>
          <a:bodyPr/>
          <a:lstStyle/>
          <a:p>
            <a:endParaRPr lang="pt-BR"/>
          </a:p>
        </p:txBody>
      </p:sp>
      <p:pic>
        <p:nvPicPr>
          <p:cNvPr id="1026" name="Picture 2" descr="Sheet music page for Relache, ballet in two acts with cinematographic  intermission, 1924 by Satie, Erik (1866-1925)">
            <a:extLst>
              <a:ext uri="{FF2B5EF4-FFF2-40B4-BE49-F238E27FC236}">
                <a16:creationId xmlns:a16="http://schemas.microsoft.com/office/drawing/2014/main" id="{0E47A00F-5EEE-77A2-254B-0BE88652089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174125"/>
            <a:ext cx="4752528" cy="6646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06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FE01A29-FD77-A598-F0F1-F88A9B5A6E40}"/>
              </a:ext>
            </a:extLst>
          </p:cNvPr>
          <p:cNvSpPr>
            <a:spLocks noGrp="1"/>
          </p:cNvSpPr>
          <p:nvPr>
            <p:ph idx="1"/>
          </p:nvPr>
        </p:nvSpPr>
        <p:spPr>
          <a:xfrm>
            <a:off x="457839" y="1628800"/>
            <a:ext cx="8229600" cy="4572000"/>
          </a:xfrm>
        </p:spPr>
        <p:txBody>
          <a:bodyPr>
            <a:normAutofit fontScale="77500" lnSpcReduction="20000"/>
          </a:bodyPr>
          <a:lstStyle/>
          <a:p>
            <a:r>
              <a:rPr lang="pt-BR" dirty="0"/>
              <a:t>Guerra Franco-Prussiana</a:t>
            </a:r>
          </a:p>
          <a:p>
            <a:r>
              <a:rPr lang="pt-BR" dirty="0"/>
              <a:t>Sentimento de vingança francês/ influência Wagneriana (</a:t>
            </a:r>
            <a:r>
              <a:rPr lang="pt-BR" dirty="0">
                <a:hlinkClick r:id="rId2"/>
              </a:rPr>
              <a:t>https://youtu.be/01kaMyJ0jgo</a:t>
            </a:r>
            <a:r>
              <a:rPr lang="pt-BR" dirty="0"/>
              <a:t> </a:t>
            </a:r>
          </a:p>
          <a:p>
            <a:r>
              <a:rPr lang="pt-BR" dirty="0"/>
              <a:t>Esta nova linguagem pode ser caracterizada por um abandono da harmonia funcional e direcional, de uma melodia que implique uma harmonia; do discurso narrativo de desenvolvimento alemão proveniente da forma sonata; recusa da utilização de formas clássicas germânicas; utilização da sobreposição de terças, escalas de tons inteiros, pentatônicas entre outras; alteração dos títulos formais das obras, substituindo-os por títulos alusivos; utilização de uma instrumentação característica e pouco utilizada na tradição germânica (madeiras e harpa ao invés de cordas e piano); maior liberdade formal e rítmica; mais importância e atenção a recursos de timbre e cor; e processos de descrição musical.</a:t>
            </a:r>
          </a:p>
          <a:p>
            <a:r>
              <a:rPr lang="pt-BR" dirty="0" err="1"/>
              <a:t>Gymnopédies</a:t>
            </a:r>
            <a:r>
              <a:rPr lang="pt-BR" dirty="0"/>
              <a:t>, </a:t>
            </a:r>
            <a:r>
              <a:rPr lang="pt-BR" dirty="0" err="1"/>
              <a:t>gnossiennes</a:t>
            </a:r>
            <a:r>
              <a:rPr lang="pt-BR" dirty="0"/>
              <a:t>, </a:t>
            </a:r>
            <a:r>
              <a:rPr lang="pt-BR" dirty="0" err="1"/>
              <a:t>morceaux</a:t>
            </a:r>
            <a:r>
              <a:rPr lang="pt-BR" dirty="0"/>
              <a:t> </a:t>
            </a:r>
            <a:r>
              <a:rPr lang="pt-BR" dirty="0" err="1"/>
              <a:t>en</a:t>
            </a:r>
            <a:r>
              <a:rPr lang="pt-BR" dirty="0"/>
              <a:t> forme de </a:t>
            </a:r>
            <a:r>
              <a:rPr lang="pt-BR" dirty="0" err="1"/>
              <a:t>poire</a:t>
            </a:r>
            <a:r>
              <a:rPr lang="pt-BR" dirty="0"/>
              <a:t>;</a:t>
            </a:r>
          </a:p>
          <a:p>
            <a:pPr marL="0" indent="0">
              <a:buNone/>
            </a:pPr>
            <a:endParaRPr lang="pt-BR" dirty="0"/>
          </a:p>
          <a:p>
            <a:endParaRPr lang="pt-BR" dirty="0"/>
          </a:p>
        </p:txBody>
      </p:sp>
      <p:sp>
        <p:nvSpPr>
          <p:cNvPr id="3" name="Título 2">
            <a:extLst>
              <a:ext uri="{FF2B5EF4-FFF2-40B4-BE49-F238E27FC236}">
                <a16:creationId xmlns:a16="http://schemas.microsoft.com/office/drawing/2014/main" id="{34FBFF35-FC87-6735-DEC5-BA2D70D0248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8260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23D0430-E33E-05B4-C469-4C2516BEAB61}"/>
              </a:ext>
            </a:extLst>
          </p:cNvPr>
          <p:cNvSpPr>
            <a:spLocks noGrp="1"/>
          </p:cNvSpPr>
          <p:nvPr>
            <p:ph idx="1"/>
          </p:nvPr>
        </p:nvSpPr>
        <p:spPr/>
        <p:txBody>
          <a:bodyPr>
            <a:normAutofit fontScale="40000" lnSpcReduction="20000"/>
          </a:bodyPr>
          <a:lstStyle/>
          <a:p>
            <a:r>
              <a:rPr lang="pt-BR" dirty="0" err="1"/>
              <a:t>Suite</a:t>
            </a:r>
            <a:r>
              <a:rPr lang="pt-BR" dirty="0"/>
              <a:t> </a:t>
            </a:r>
            <a:r>
              <a:rPr lang="pt-BR" dirty="0" err="1"/>
              <a:t>Bergamasque</a:t>
            </a:r>
            <a:r>
              <a:rPr lang="pt-BR" dirty="0"/>
              <a:t>; Images; Le </a:t>
            </a:r>
            <a:r>
              <a:rPr lang="pt-BR" dirty="0" err="1"/>
              <a:t>Tombeau</a:t>
            </a:r>
            <a:r>
              <a:rPr lang="pt-BR" dirty="0"/>
              <a:t> de </a:t>
            </a:r>
            <a:r>
              <a:rPr lang="pt-BR" dirty="0" err="1"/>
              <a:t>Couperin</a:t>
            </a:r>
            <a:endParaRPr lang="pt-BR" dirty="0"/>
          </a:p>
          <a:p>
            <a:pPr algn="just">
              <a:lnSpc>
                <a:spcPct val="107000"/>
              </a:lnSpc>
              <a:spcAft>
                <a:spcPts val="800"/>
              </a:spcAft>
            </a:pP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estética de Debussy se relaciona ao simbolismo em várias de suas obras: ela é impressionista no conjunto de sua obra. Perdoe-me, por favor; mas não sou eu um pouco da causa? As pessoas dizem. Eis a explicação: Quando eu me encontrei com ele, ao começo de nosso relacionamento, ele estava todo impregnado de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Mussorgsky</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procurava conscienciosamente um caminho que não se deixa encontrar comodamente. Sobre este assunto, eu estava bem à frente dele; o </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Prix de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Rome</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 de outras cidades, não me pesavam a caminhada, dado que eu não carrego nenhum destes prêmios sobre mim ou sobre minhas costas; Porque eu sou um homem do tipo de Adão (</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Paraíso</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 qual nunca ganhou um prêmio – um preguiçoso, sem dúvidas. Eu escrevia naquele momento, a </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Fils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Étoiles</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sobre um texto de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Joséphin</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Peladan</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 eu expliquei, a Debussy, a necessidade, para nós franceses, de nos libertarmos da aventura Wagner, a qual não respondia às nossas aspirações naturais. E foi eu quem o fiz notar que eu não era, de nenhum modo,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antiwagneriano</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mas que nós devíamos ter uma música nossa – sem chucrute se possível. Por que não se utilizar dos meios representativos que nos expõe Claude Monet, Cézanne, Toulouse-Lautrec, etc.? Por que não transpor musicalmente estes meios? Nada mais simples. Não são elas expressões? Ali esteve a fonte de uma partida profícua às experiências fecundas em realizações quase certas – bem sucedidas, mesmo... Quem poderia ter lhe mostrado os exemplos?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Revelado-lhe</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os achados?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Indicado-lhe</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 terreno a pesquisar? Fornecer-lhe as observações comprovadas?... Quem?... Eu não quero responder; isto não me interessa mais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1981:69).</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“Tenha a minha palavra”, ele murmurou, “é o suficiente de Wagner. É coisa boa, mas não é nossa. O que é preciso...” ... e aqui eu cito uma frase de Satie que foi repetida a mim por Debussy a qual foi decisiva na definição da perspectiva estética de Pelléas... “O que é preciso”, ele disse, “é que a orquestra não faça caretas quando o ator venha ao palco. Pense sobre isso. As árvores no cenário fazem caretas? O negócio é criar um cenário musical, criar um clima musical no qual os personagens andem e falem. Sem </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couplets</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sem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leitmotifs</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Nós deveríamos adotar uma certa atmosfera de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Puvis</a:t>
            </a:r>
            <a:r>
              <a:rPr lang="pt-BR"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pt-BR"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Chavannes</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OSr</a:t>
            </a:r>
            <a:r>
              <a:rPr lang="pt-B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1995:46).</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Vocês sabem que eu visito Debussy com frequência; Eu o admiro imensamente e ele parece pensar muito bem sobre qualquer talento que eu possa ter. Não obstante, um dia, quando eu lhe mostrei uma peça que eu havia acabado de compor, ele me disse ‘Satie, Você nunca teve dois maiores admiradores do que Ravel e eu; Muitos de seus trabalhos iniciais tiveram grande influência em nossa escrita. Seu </a:t>
            </a:r>
            <a:r>
              <a:rPr lang="pt-BR" sz="2800" i="1" dirty="0" err="1">
                <a:effectLst/>
                <a:latin typeface="Times New Roman" panose="02020603050405020304" pitchFamily="18" charset="0"/>
                <a:ea typeface="Calibri" panose="020F0502020204030204" pitchFamily="34" charset="0"/>
                <a:cs typeface="Times New Roman" panose="02020603050405020304" pitchFamily="18" charset="0"/>
              </a:rPr>
              <a:t>Prelude</a:t>
            </a:r>
            <a:r>
              <a:rPr lang="pt-BR" sz="2800" i="1" dirty="0">
                <a:effectLst/>
                <a:latin typeface="Times New Roman" panose="02020603050405020304" pitchFamily="18" charset="0"/>
                <a:ea typeface="Calibri" panose="020F0502020204030204" pitchFamily="34" charset="0"/>
                <a:cs typeface="Times New Roman" panose="02020603050405020304" pitchFamily="18" charset="0"/>
              </a:rPr>
              <a:t> de La porte </a:t>
            </a:r>
            <a:r>
              <a:rPr lang="pt-BR" sz="2800" i="1" dirty="0" err="1">
                <a:effectLst/>
                <a:latin typeface="Times New Roman" panose="02020603050405020304" pitchFamily="18" charset="0"/>
                <a:ea typeface="Calibri" panose="020F0502020204030204" pitchFamily="34" charset="0"/>
                <a:cs typeface="Times New Roman" panose="02020603050405020304" pitchFamily="18" charset="0"/>
              </a:rPr>
              <a:t>héroïque</a:t>
            </a:r>
            <a:r>
              <a:rPr lang="pt-BR"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i="1" dirty="0" err="1">
                <a:effectLst/>
                <a:latin typeface="Times New Roman" panose="02020603050405020304" pitchFamily="18" charset="0"/>
                <a:ea typeface="Calibri" panose="020F0502020204030204" pitchFamily="34" charset="0"/>
                <a:cs typeface="Times New Roman" panose="02020603050405020304" pitchFamily="18" charset="0"/>
              </a:rPr>
              <a:t>du</a:t>
            </a:r>
            <a:r>
              <a:rPr lang="pt-BR"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i="1" dirty="0" err="1">
                <a:effectLst/>
                <a:latin typeface="Times New Roman" panose="02020603050405020304" pitchFamily="18" charset="0"/>
                <a:ea typeface="Calibri" panose="020F0502020204030204" pitchFamily="34" charset="0"/>
                <a:cs typeface="Times New Roman" panose="02020603050405020304" pitchFamily="18" charset="0"/>
              </a:rPr>
              <a:t>ciel</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foi uma revelação para nós, tão original, tão diferente daquela atmosfera Wagneriana que nos circundou nos últimos anos; Eu gostei tanto das suas </a:t>
            </a:r>
            <a:r>
              <a:rPr lang="pt-BR" sz="2800" i="1" dirty="0" err="1">
                <a:effectLst/>
                <a:latin typeface="Times New Roman" panose="02020603050405020304" pitchFamily="18" charset="0"/>
                <a:ea typeface="Calibri" panose="020F0502020204030204" pitchFamily="34" charset="0"/>
                <a:cs typeface="Times New Roman" panose="02020603050405020304" pitchFamily="18" charset="0"/>
              </a:rPr>
              <a:t>Gymnopédies</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que eu orquestrei duas delas. Você tem algo como uma genialidade, ou você tem genialidade, ponto (</a:t>
            </a:r>
            <a:r>
              <a:rPr lang="pt-BR" sz="2800" dirty="0" err="1">
                <a:effectLst/>
                <a:latin typeface="Times New Roman" panose="02020603050405020304" pitchFamily="18" charset="0"/>
                <a:ea typeface="Calibri" panose="020F0502020204030204" pitchFamily="34" charset="0"/>
                <a:cs typeface="Times New Roman" panose="02020603050405020304" pitchFamily="18" charset="0"/>
              </a:rPr>
              <a:t>OSr</a:t>
            </a: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1995:100).</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
        <p:nvSpPr>
          <p:cNvPr id="3" name="Título 2">
            <a:extLst>
              <a:ext uri="{FF2B5EF4-FFF2-40B4-BE49-F238E27FC236}">
                <a16:creationId xmlns:a16="http://schemas.microsoft.com/office/drawing/2014/main" id="{74508EEA-FECB-F825-62D5-E10008B82FC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2078377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865</TotalTime>
  <Words>2813</Words>
  <Application>Microsoft Office PowerPoint</Application>
  <PresentationFormat>Apresentação na tela (4:3)</PresentationFormat>
  <Paragraphs>66</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Calibri</vt:lpstr>
      <vt:lpstr>Constantia</vt:lpstr>
      <vt:lpstr>Times New Roman</vt:lpstr>
      <vt:lpstr>Wingdings 2</vt:lpstr>
      <vt:lpstr>Papel</vt:lpstr>
      <vt:lpstr>História Paralela da Música do Século XX</vt:lpstr>
      <vt:lpstr>Introdução</vt:lpstr>
      <vt:lpstr>Formação do Impressionismo e Música Humorística</vt:lpstr>
      <vt:lpstr>Apresentação do PowerPoint</vt:lpstr>
      <vt:lpstr>Apresentação do PowerPoint</vt:lpstr>
      <vt:lpstr>Erik Satie</vt:lpstr>
      <vt:lpstr>Apresentação do PowerPoint</vt:lpstr>
      <vt:lpstr>Apresentação do PowerPoint</vt:lpstr>
      <vt:lpstr>Apresentação do PowerPoint</vt:lpstr>
      <vt:lpstr>Dissecando embriões</vt:lpstr>
      <vt:lpstr>Apresentação do PowerPoint</vt:lpstr>
      <vt:lpstr>Caso Seré x Satie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Centenário da Morte de Claude Debussy e Lili Boulanger:</dc:title>
  <dc:creator>User</dc:creator>
  <cp:lastModifiedBy>Eder Pena</cp:lastModifiedBy>
  <cp:revision>48</cp:revision>
  <dcterms:created xsi:type="dcterms:W3CDTF">2018-04-16T18:37:44Z</dcterms:created>
  <dcterms:modified xsi:type="dcterms:W3CDTF">2023-08-09T14:32:22Z</dcterms:modified>
</cp:coreProperties>
</file>