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79" r:id="rId9"/>
    <p:sldId id="276" r:id="rId10"/>
    <p:sldId id="277" r:id="rId11"/>
    <p:sldId id="278" r:id="rId12"/>
    <p:sldId id="262" r:id="rId13"/>
    <p:sldId id="263" r:id="rId14"/>
    <p:sldId id="264" r:id="rId15"/>
    <p:sldId id="265" r:id="rId16"/>
    <p:sldId id="281" r:id="rId17"/>
    <p:sldId id="268" r:id="rId18"/>
    <p:sldId id="269" r:id="rId19"/>
    <p:sldId id="275" r:id="rId20"/>
    <p:sldId id="282" r:id="rId2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9DE35C71-B5E7-4AD8-9A54-A29CF5460A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51B48-96A3-4537-8F8F-BC81987A5E1E}" type="slidenum">
              <a:rPr lang="pt-BR" smtClean="0">
                <a:latin typeface="Times New Roman" pitchFamily="18" charset="0"/>
              </a:rPr>
              <a:pPr/>
              <a:t>1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18F1C-3783-49D2-88E1-2A07C198B3BB}" type="slidenum">
              <a:rPr lang="pt-BR" smtClean="0">
                <a:latin typeface="Times New Roman" pitchFamily="18" charset="0"/>
              </a:rPr>
              <a:pPr/>
              <a:t>12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359E6B-C4D9-4B6F-A9C5-9E3EBFFD95E9}" type="slidenum">
              <a:rPr lang="pt-BR" smtClean="0">
                <a:latin typeface="Times New Roman" pitchFamily="18" charset="0"/>
              </a:rPr>
              <a:pPr/>
              <a:t>13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7214F-FA96-49F2-9A2C-2987B4C79C41}" type="slidenum">
              <a:rPr lang="pt-BR" smtClean="0">
                <a:latin typeface="Times New Roman" pitchFamily="18" charset="0"/>
              </a:rPr>
              <a:pPr/>
              <a:t>14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07422-85B1-4B07-8147-A30942D78EDC}" type="slidenum">
              <a:rPr lang="pt-BR" smtClean="0">
                <a:latin typeface="Times New Roman" pitchFamily="18" charset="0"/>
              </a:rPr>
              <a:pPr/>
              <a:t>15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D993A-DD69-416C-9A7D-939B25005127}" type="slidenum">
              <a:rPr lang="pt-BR" smtClean="0">
                <a:latin typeface="Times New Roman" pitchFamily="18" charset="0"/>
              </a:rPr>
              <a:pPr/>
              <a:t>17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EDE33-5398-4B68-9616-BB1B80E363A4}" type="slidenum">
              <a:rPr lang="pt-BR" smtClean="0">
                <a:latin typeface="Times New Roman" pitchFamily="18" charset="0"/>
              </a:rPr>
              <a:pPr/>
              <a:t>18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98D94-DE99-4ED4-ACCB-110C2B7FD131}" type="slidenum">
              <a:rPr lang="pt-BR" smtClean="0">
                <a:latin typeface="Times New Roman" pitchFamily="18" charset="0"/>
              </a:rPr>
              <a:pPr/>
              <a:t>2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7D307-9DC1-4242-9C3F-F734EEF26DA7}" type="slidenum">
              <a:rPr lang="pt-BR" smtClean="0">
                <a:latin typeface="Times New Roman" pitchFamily="18" charset="0"/>
              </a:rPr>
              <a:pPr/>
              <a:t>3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F96A3-8172-42A4-8A91-DFAC29F39C3A}" type="slidenum">
              <a:rPr lang="pt-BR" smtClean="0">
                <a:latin typeface="Times New Roman" pitchFamily="18" charset="0"/>
              </a:rPr>
              <a:pPr/>
              <a:t>4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7FD57-FB2A-4322-9356-E881B32B0E2D}" type="slidenum">
              <a:rPr lang="pt-BR" smtClean="0">
                <a:latin typeface="Times New Roman" pitchFamily="18" charset="0"/>
              </a:rPr>
              <a:pPr/>
              <a:t>5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857DD-0D6B-4B77-BBE7-AB543B6C2DE6}" type="slidenum">
              <a:rPr lang="pt-BR" smtClean="0">
                <a:latin typeface="Times New Roman" pitchFamily="18" charset="0"/>
              </a:rPr>
              <a:pPr/>
              <a:t>7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C055C-E4A8-440D-91F3-78C61C73683F}" type="slidenum">
              <a:rPr lang="pt-BR" smtClean="0">
                <a:latin typeface="Times New Roman" pitchFamily="18" charset="0"/>
              </a:rPr>
              <a:pPr/>
              <a:t>9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45709-9AB5-4B4E-84A7-2F3D9219C310}" type="slidenum">
              <a:rPr lang="pt-BR" smtClean="0">
                <a:latin typeface="Times New Roman" pitchFamily="18" charset="0"/>
              </a:rPr>
              <a:pPr/>
              <a:t>10</a:t>
            </a:fld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F229C-B0AD-4BA8-A32B-4C0F1A7B414B}" type="slidenum">
              <a:rPr lang="pt-BR" smtClean="0">
                <a:latin typeface="Times New Roman" pitchFamily="18" charset="0"/>
              </a:rPr>
              <a:pPr/>
              <a:t>11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91C2F-FEED-42F5-B838-A95E1C946A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C9030-2B7C-4D69-91D6-7E6E93A70A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28976-ED2B-43ED-8353-5392BA69ED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2030D-3876-4B8C-A4CB-88462E13F4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14E53-AA3C-40F0-A6A5-3895197F97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C574A-3483-42A9-A475-E2182E18E0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33B11-34A2-45F0-8539-FCCDC33AF0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92129-5DBC-481C-9CAC-5158BA32C2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8124A-392F-4683-BDC8-F577BF03EB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B8AE7-A925-46EA-B73B-0F788B1187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C02A3-7EA4-44AF-AA19-A4681BE22E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72E2B6C7-2209-4D2F-8E07-4656919162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ospicio.zip.net/images/traseirabus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imageshack.us/" TargetMode="Externa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FC6795-E8C6-47CC-8CE0-59C863155E9C}" type="slidenum">
              <a:rPr lang="pt-BR" smtClean="0">
                <a:latin typeface="Times New Roman" pitchFamily="18" charset="0"/>
              </a:rPr>
              <a:pPr/>
              <a:t>1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pt-BR" smtClean="0"/>
              <a:t>Aspectos e Efeitos da Propaganda eleitoral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DD0934-A701-42DE-A173-609339387115}" type="slidenum">
              <a:rPr lang="pt-BR" smtClean="0">
                <a:latin typeface="Times New Roman" pitchFamily="18" charset="0"/>
              </a:rPr>
              <a:pPr/>
              <a:t>10</a:t>
            </a:fld>
            <a:endParaRPr lang="pt-BR" smtClean="0">
              <a:latin typeface="Times New Roman" pitchFamily="18" charset="0"/>
            </a:endParaRPr>
          </a:p>
        </p:txBody>
      </p:sp>
      <p:pic>
        <p:nvPicPr>
          <p:cNvPr id="11267" name="Picture 2" descr="http://tbn0.google.com/images?q=tbn:G155WzbQx-OSNM:http://hospicio.zip.net/images/traseirabu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2286000"/>
            <a:ext cx="25209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CaixaDeTexto 5"/>
          <p:cNvSpPr txBox="1">
            <a:spLocks noChangeArrowheads="1"/>
          </p:cNvSpPr>
          <p:nvPr/>
        </p:nvSpPr>
        <p:spPr bwMode="auto">
          <a:xfrm>
            <a:off x="2000250" y="500063"/>
            <a:ext cx="5857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Hard sell com cara de Soft sell</a:t>
            </a:r>
          </a:p>
        </p:txBody>
      </p:sp>
      <p:pic>
        <p:nvPicPr>
          <p:cNvPr id="11269" name="Picture 4" descr="Image Hosted by ImageShack.us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1357313"/>
            <a:ext cx="44577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AFD1AC-FC06-4441-8F52-2615864B5964}" type="slidenum">
              <a:rPr lang="pt-BR" smtClean="0">
                <a:latin typeface="Times New Roman" pitchFamily="18" charset="0"/>
              </a:rPr>
              <a:pPr/>
              <a:t>11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391400" cy="990600"/>
          </a:xfrm>
          <a:noFill/>
        </p:spPr>
        <p:txBody>
          <a:bodyPr/>
          <a:lstStyle/>
          <a:p>
            <a:r>
              <a:rPr lang="pt-BR" sz="3600" smtClean="0"/>
              <a:t>Desenvolvendo Mensagens Políticas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571612"/>
            <a:ext cx="7772400" cy="4500594"/>
          </a:xfrm>
          <a:noFill/>
        </p:spPr>
        <p:txBody>
          <a:bodyPr/>
          <a:lstStyle/>
          <a:p>
            <a:r>
              <a:rPr lang="pt-BR" sz="2000" dirty="0" smtClean="0"/>
              <a:t>Conteúdo na TV:</a:t>
            </a:r>
          </a:p>
          <a:p>
            <a:pPr lvl="1"/>
            <a:r>
              <a:rPr lang="pt-BR" sz="1800" dirty="0" smtClean="0"/>
              <a:t>Competição com anúncios comerciais trouxe  na TV (medido nos EUA):</a:t>
            </a:r>
          </a:p>
          <a:p>
            <a:pPr lvl="2"/>
            <a:r>
              <a:rPr lang="pt-BR" sz="1600" dirty="0" smtClean="0"/>
              <a:t>aumento do uso de símbolos associados aos partidos (positivo)</a:t>
            </a:r>
          </a:p>
          <a:p>
            <a:pPr lvl="2"/>
            <a:r>
              <a:rPr lang="pt-BR" sz="1600" dirty="0" smtClean="0"/>
              <a:t>diminuição do uso de associações com grupos positivos (com negativos persistem)</a:t>
            </a:r>
          </a:p>
          <a:p>
            <a:pPr lvl="2"/>
            <a:r>
              <a:rPr lang="pt-BR" sz="1600" dirty="0" smtClean="0"/>
              <a:t>mistura de notícia e propaganda:</a:t>
            </a:r>
          </a:p>
          <a:p>
            <a:pPr lvl="3"/>
            <a:r>
              <a:rPr lang="pt-BR" sz="1600" dirty="0" smtClean="0"/>
              <a:t>usando conteúdo</a:t>
            </a:r>
          </a:p>
          <a:p>
            <a:pPr lvl="3"/>
            <a:r>
              <a:rPr lang="pt-BR" sz="1600" dirty="0" smtClean="0"/>
              <a:t>veiculando nos horários de notícias</a:t>
            </a:r>
          </a:p>
          <a:p>
            <a:pPr lvl="2"/>
            <a:r>
              <a:rPr lang="pt-BR" sz="1600" dirty="0" smtClean="0"/>
              <a:t>tendência ao SOFT-SELL</a:t>
            </a:r>
          </a:p>
          <a:p>
            <a:r>
              <a:rPr lang="pt-BR" sz="2000" dirty="0" smtClean="0"/>
              <a:t>Fora da </a:t>
            </a:r>
            <a:r>
              <a:rPr lang="pt-BR" sz="2000" dirty="0" smtClean="0"/>
              <a:t>TV – Em geral mídias sociais</a:t>
            </a:r>
            <a:endParaRPr lang="pt-BR" sz="2000" dirty="0" smtClean="0"/>
          </a:p>
          <a:p>
            <a:pPr lvl="1"/>
            <a:r>
              <a:rPr lang="pt-BR" sz="1800" dirty="0" smtClean="0"/>
              <a:t>Mais conteúdo negativo</a:t>
            </a:r>
          </a:p>
          <a:p>
            <a:pPr lvl="1"/>
            <a:r>
              <a:rPr lang="pt-BR" sz="1800" dirty="0" smtClean="0"/>
              <a:t>Mais mensagens sem autor explícito</a:t>
            </a:r>
          </a:p>
          <a:p>
            <a:pPr lvl="1"/>
            <a:r>
              <a:rPr lang="pt-BR" sz="1800" dirty="0" smtClean="0"/>
              <a:t>Mais violência nas discussões </a:t>
            </a:r>
          </a:p>
          <a:p>
            <a:pPr lvl="1"/>
            <a:r>
              <a:rPr lang="pt-BR" sz="1800" dirty="0" smtClean="0"/>
              <a:t>Mais mentiras e intrigas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0CC3AF-B1BD-4BB2-AC33-5AB2E9A9B680}" type="slidenum">
              <a:rPr lang="pt-BR" smtClean="0">
                <a:latin typeface="Times New Roman" pitchFamily="18" charset="0"/>
              </a:rPr>
              <a:pPr/>
              <a:t>12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3600" smtClean="0"/>
              <a:t>Efeitos do “Contexto geral”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dirty="0" smtClean="0"/>
              <a:t>Conteúdo Positivo ou Negativo:</a:t>
            </a:r>
          </a:p>
          <a:p>
            <a:pPr lvl="2">
              <a:lnSpc>
                <a:spcPct val="90000"/>
              </a:lnSpc>
            </a:pPr>
            <a:r>
              <a:rPr lang="pt-BR" dirty="0" smtClean="0"/>
              <a:t>Afetado pelo contexto de apresentação </a:t>
            </a:r>
            <a:r>
              <a:rPr lang="pt-BR" sz="2000" dirty="0" smtClean="0"/>
              <a:t>(efeito de temas do programa ou anúncios veiculados antes da mensagem)</a:t>
            </a:r>
            <a:r>
              <a:rPr lang="pt-BR" dirty="0" smtClean="0"/>
              <a:t> </a:t>
            </a:r>
            <a:r>
              <a:rPr lang="pt-BR" sz="2000" dirty="0" smtClean="0"/>
              <a:t>:</a:t>
            </a:r>
          </a:p>
          <a:p>
            <a:pPr lvl="2">
              <a:lnSpc>
                <a:spcPct val="90000"/>
              </a:lnSpc>
            </a:pPr>
            <a:r>
              <a:rPr lang="pt-BR" sz="2000" b="1" dirty="0" smtClean="0"/>
              <a:t>Teorias:</a:t>
            </a:r>
            <a:r>
              <a:rPr lang="pt-BR" sz="2000" dirty="0" smtClean="0"/>
              <a:t> (conflitantes)</a:t>
            </a:r>
            <a:endParaRPr lang="pt-BR" sz="2000" b="1" dirty="0" smtClean="0"/>
          </a:p>
          <a:p>
            <a:pPr lvl="2">
              <a:lnSpc>
                <a:spcPct val="90000"/>
              </a:lnSpc>
              <a:buFontTx/>
              <a:buNone/>
            </a:pPr>
            <a:r>
              <a:rPr lang="pt-BR" sz="2000" b="1" dirty="0" smtClean="0"/>
              <a:t>	</a:t>
            </a:r>
            <a:r>
              <a:rPr lang="pt-BR" sz="2000" dirty="0" smtClean="0"/>
              <a:t>1.</a:t>
            </a:r>
            <a:r>
              <a:rPr lang="pt-BR" sz="2000" b="1" dirty="0" smtClean="0"/>
              <a:t> </a:t>
            </a:r>
            <a:r>
              <a:rPr lang="pt-BR" sz="2000" u="sng" dirty="0" smtClean="0"/>
              <a:t>Estado de espírito congruente:</a:t>
            </a:r>
            <a:r>
              <a:rPr lang="pt-BR" sz="2000" dirty="0" smtClean="0"/>
              <a:t> quando contexto e mensagem têm/ focam/ trazem o mesmo estado de espírito: </a:t>
            </a:r>
          </a:p>
          <a:p>
            <a:pPr lvl="3">
              <a:lnSpc>
                <a:spcPct val="90000"/>
              </a:lnSpc>
            </a:pPr>
            <a:r>
              <a:rPr lang="pt-BR" sz="1600" u="sng" dirty="0" smtClean="0"/>
              <a:t>armazenamento é facilitado</a:t>
            </a:r>
            <a:r>
              <a:rPr lang="pt-BR" sz="1600" dirty="0" smtClean="0"/>
              <a:t> </a:t>
            </a:r>
            <a:br>
              <a:rPr lang="pt-BR" sz="1600" dirty="0" smtClean="0"/>
            </a:br>
            <a:r>
              <a:rPr lang="pt-BR" sz="1600" dirty="0" smtClean="0"/>
              <a:t>(humor/ humor // sério/ sério// negativo/ negativo)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pt-BR" sz="2000" dirty="0" smtClean="0"/>
              <a:t>	2. </a:t>
            </a:r>
            <a:r>
              <a:rPr lang="pt-BR" sz="2000" u="sng" dirty="0" smtClean="0"/>
              <a:t>Assimilação e contraste:</a:t>
            </a:r>
            <a:r>
              <a:rPr lang="pt-BR" sz="2000" dirty="0" smtClean="0"/>
              <a:t> </a:t>
            </a:r>
          </a:p>
          <a:p>
            <a:pPr lvl="4">
              <a:lnSpc>
                <a:spcPct val="90000"/>
              </a:lnSpc>
            </a:pPr>
            <a:r>
              <a:rPr lang="pt-BR" dirty="0" smtClean="0"/>
              <a:t>propaganda positiva em contexto negativo é percebida como mais positiva;</a:t>
            </a:r>
          </a:p>
          <a:p>
            <a:pPr lvl="4">
              <a:lnSpc>
                <a:spcPct val="90000"/>
              </a:lnSpc>
            </a:pPr>
            <a:r>
              <a:rPr lang="pt-BR" dirty="0" smtClean="0"/>
              <a:t>propaganda negativa em contexto positivo é avaliada como mais negativa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047DB8-4E33-4EB8-BB01-86CEA54EFEE3}" type="slidenum">
              <a:rPr lang="pt-BR" smtClean="0">
                <a:latin typeface="Times New Roman" pitchFamily="18" charset="0"/>
              </a:rPr>
              <a:pPr/>
              <a:t>13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3600" smtClean="0"/>
              <a:t>Efeitos do “Contexto” na:</a:t>
            </a:r>
            <a:br>
              <a:rPr lang="pt-BR" sz="3600" smtClean="0"/>
            </a:br>
            <a:r>
              <a:rPr lang="pt-BR" sz="2800" b="1" u="sng" smtClean="0">
                <a:solidFill>
                  <a:schemeClr val="tx1"/>
                </a:solidFill>
              </a:rPr>
              <a:t>PREFERÊNCIA</a:t>
            </a:r>
            <a:r>
              <a:rPr lang="pt-BR" sz="28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BR" sz="2400" dirty="0" smtClean="0"/>
              <a:t>Resultados experimentais: </a:t>
            </a:r>
            <a:r>
              <a:rPr lang="pt-BR" sz="2000" b="1" u="sng" dirty="0" smtClean="0"/>
              <a:t>PREFERÊNCIA</a:t>
            </a:r>
            <a:r>
              <a:rPr lang="pt-BR" sz="2000" dirty="0" smtClean="0"/>
              <a:t> para candidatos desconhecidos</a:t>
            </a:r>
            <a:r>
              <a:rPr lang="pt-BR" sz="2400" dirty="0" smtClean="0"/>
              <a:t> </a:t>
            </a:r>
          </a:p>
          <a:p>
            <a:pPr lvl="1"/>
            <a:r>
              <a:rPr lang="pt-BR" sz="2400" dirty="0" smtClean="0"/>
              <a:t>Sem contexto: </a:t>
            </a:r>
            <a:r>
              <a:rPr lang="pt-BR" sz="2000" dirty="0" smtClean="0"/>
              <a:t>anúncios positivos ou negativos aumentam preferência para anunciantes</a:t>
            </a:r>
          </a:p>
          <a:p>
            <a:pPr lvl="1"/>
            <a:r>
              <a:rPr lang="pt-BR" sz="2400" dirty="0" smtClean="0"/>
              <a:t>Em contexto positivo: </a:t>
            </a:r>
            <a:r>
              <a:rPr lang="pt-BR" sz="2000" dirty="0" smtClean="0"/>
              <a:t>anúncios positivos mais efetivos (preferência) - </a:t>
            </a:r>
            <a:r>
              <a:rPr lang="pt-BR" sz="2000" u="sng" dirty="0" smtClean="0"/>
              <a:t>congruência do estado de espírito</a:t>
            </a:r>
            <a:endParaRPr lang="pt-BR" sz="2400" dirty="0" smtClean="0"/>
          </a:p>
          <a:p>
            <a:pPr lvl="1"/>
            <a:r>
              <a:rPr lang="pt-BR" sz="2400" dirty="0" smtClean="0"/>
              <a:t>Em contexto negativo: </a:t>
            </a:r>
            <a:r>
              <a:rPr lang="pt-BR" sz="2000" dirty="0" smtClean="0"/>
              <a:t>efeitos parecidos entre anúncios positivos e negativos</a:t>
            </a:r>
          </a:p>
        </p:txBody>
      </p:sp>
      <p:grpSp>
        <p:nvGrpSpPr>
          <p:cNvPr id="14341" name="Group 17"/>
          <p:cNvGrpSpPr>
            <a:grpSpLocks/>
          </p:cNvGrpSpPr>
          <p:nvPr/>
        </p:nvGrpSpPr>
        <p:grpSpPr bwMode="auto">
          <a:xfrm>
            <a:off x="3124200" y="4724400"/>
            <a:ext cx="5846763" cy="1935163"/>
            <a:chOff x="1958" y="3024"/>
            <a:chExt cx="3683" cy="1219"/>
          </a:xfrm>
        </p:grpSpPr>
        <p:sp>
          <p:nvSpPr>
            <p:cNvPr id="14342" name="Line 4"/>
            <p:cNvSpPr>
              <a:spLocks noChangeShapeType="1"/>
            </p:cNvSpPr>
            <p:nvPr/>
          </p:nvSpPr>
          <p:spPr bwMode="auto">
            <a:xfrm>
              <a:off x="2640" y="3024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3" name="Line 5"/>
            <p:cNvSpPr>
              <a:spLocks noChangeShapeType="1"/>
            </p:cNvSpPr>
            <p:nvPr/>
          </p:nvSpPr>
          <p:spPr bwMode="auto">
            <a:xfrm>
              <a:off x="2640" y="3840"/>
              <a:ext cx="19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4" name="Line 6"/>
            <p:cNvSpPr>
              <a:spLocks noChangeShapeType="1"/>
            </p:cNvSpPr>
            <p:nvPr/>
          </p:nvSpPr>
          <p:spPr bwMode="auto">
            <a:xfrm flipV="1">
              <a:off x="3120" y="3120"/>
              <a:ext cx="1008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5" name="Line 7"/>
            <p:cNvSpPr>
              <a:spLocks noChangeShapeType="1"/>
            </p:cNvSpPr>
            <p:nvPr/>
          </p:nvSpPr>
          <p:spPr bwMode="auto">
            <a:xfrm>
              <a:off x="3120" y="3360"/>
              <a:ext cx="100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6" name="Rectangle 8"/>
            <p:cNvSpPr>
              <a:spLocks noChangeArrowheads="1"/>
            </p:cNvSpPr>
            <p:nvPr/>
          </p:nvSpPr>
          <p:spPr bwMode="auto">
            <a:xfrm>
              <a:off x="1958" y="3389"/>
              <a:ext cx="6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200"/>
                <a:t>preferência +  </a:t>
              </a:r>
            </a:p>
          </p:txBody>
        </p:sp>
        <p:sp>
          <p:nvSpPr>
            <p:cNvPr id="14347" name="Line 9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8" name="Rectangle 10"/>
            <p:cNvSpPr>
              <a:spLocks noChangeArrowheads="1"/>
            </p:cNvSpPr>
            <p:nvPr/>
          </p:nvSpPr>
          <p:spPr bwMode="auto">
            <a:xfrm>
              <a:off x="2822" y="3917"/>
              <a:ext cx="44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200"/>
                <a:t>negativo</a:t>
              </a:r>
            </a:p>
          </p:txBody>
        </p:sp>
        <p:sp>
          <p:nvSpPr>
            <p:cNvPr id="14349" name="Rectangle 11"/>
            <p:cNvSpPr>
              <a:spLocks noChangeArrowheads="1"/>
            </p:cNvSpPr>
            <p:nvPr/>
          </p:nvSpPr>
          <p:spPr bwMode="auto">
            <a:xfrm>
              <a:off x="3974" y="3917"/>
              <a:ext cx="4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200"/>
                <a:t>positivo</a:t>
              </a:r>
            </a:p>
          </p:txBody>
        </p:sp>
        <p:sp>
          <p:nvSpPr>
            <p:cNvPr id="14350" name="Line 12"/>
            <p:cNvSpPr>
              <a:spLocks noChangeShapeType="1"/>
            </p:cNvSpPr>
            <p:nvPr/>
          </p:nvSpPr>
          <p:spPr bwMode="auto">
            <a:xfrm>
              <a:off x="4080" y="316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51" name="Rectangle 13"/>
            <p:cNvSpPr>
              <a:spLocks noChangeArrowheads="1"/>
            </p:cNvSpPr>
            <p:nvPr/>
          </p:nvSpPr>
          <p:spPr bwMode="auto">
            <a:xfrm>
              <a:off x="4694" y="3053"/>
              <a:ext cx="8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200"/>
                <a:t>anúncios positivos</a:t>
              </a:r>
            </a:p>
          </p:txBody>
        </p:sp>
        <p:sp>
          <p:nvSpPr>
            <p:cNvPr id="14352" name="Line 14"/>
            <p:cNvSpPr>
              <a:spLocks noChangeShapeType="1"/>
            </p:cNvSpPr>
            <p:nvPr/>
          </p:nvSpPr>
          <p:spPr bwMode="auto">
            <a:xfrm>
              <a:off x="4176" y="3504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53" name="Rectangle 15"/>
            <p:cNvSpPr>
              <a:spLocks noChangeArrowheads="1"/>
            </p:cNvSpPr>
            <p:nvPr/>
          </p:nvSpPr>
          <p:spPr bwMode="auto">
            <a:xfrm>
              <a:off x="4790" y="3389"/>
              <a:ext cx="8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200"/>
                <a:t>anúncios negativos</a:t>
              </a:r>
            </a:p>
          </p:txBody>
        </p:sp>
        <p:sp>
          <p:nvSpPr>
            <p:cNvPr id="14354" name="Rectangle 16"/>
            <p:cNvSpPr>
              <a:spLocks noChangeArrowheads="1"/>
            </p:cNvSpPr>
            <p:nvPr/>
          </p:nvSpPr>
          <p:spPr bwMode="auto">
            <a:xfrm>
              <a:off x="3350" y="4031"/>
              <a:ext cx="5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600"/>
                <a:t>contexto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52FEBA-D4BC-4127-948C-CC2232F8EB5D}" type="slidenum">
              <a:rPr lang="pt-BR" smtClean="0">
                <a:latin typeface="Times New Roman" pitchFamily="18" charset="0"/>
              </a:rPr>
              <a:pPr/>
              <a:t>14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pt-BR" sz="3600"/>
              <a:t>Efeitos do “Contexto” no: </a:t>
            </a:r>
            <a:r>
              <a:rPr lang="pt-BR" sz="3600">
                <a:solidFill>
                  <a:schemeClr val="tx2"/>
                </a:solidFill>
              </a:rPr>
              <a:t/>
            </a:r>
            <a:br>
              <a:rPr lang="pt-BR" sz="3600">
                <a:solidFill>
                  <a:schemeClr val="tx2"/>
                </a:solidFill>
              </a:rPr>
            </a:br>
            <a:r>
              <a:rPr lang="pt-BR" sz="2800" b="1" u="sng"/>
              <a:t>RECALL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/>
              <a:t>Resultados experimentais: </a:t>
            </a:r>
            <a:r>
              <a:rPr lang="pt-BR" sz="2000"/>
              <a:t>para candidatos desconhecidos</a:t>
            </a:r>
            <a:r>
              <a:rPr lang="pt-BR"/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t-BR"/>
              <a:t>Sem contexto: </a:t>
            </a:r>
            <a:r>
              <a:rPr lang="pt-BR" sz="2000"/>
              <a:t>anúncios positivos melhor recall (contrário às expectativas)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t-BR"/>
              <a:t>Em contexto positivo: </a:t>
            </a:r>
            <a:r>
              <a:rPr lang="pt-BR" sz="2000"/>
              <a:t>efeitos parecidos para anúncios positivos e negativos</a:t>
            </a:r>
            <a:endParaRPr lang="pt-BR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t-BR"/>
              <a:t>Em contexto negativo: </a:t>
            </a:r>
            <a:r>
              <a:rPr lang="pt-BR" sz="2000"/>
              <a:t>anúncios positivos mais lembrados - </a:t>
            </a:r>
            <a:r>
              <a:rPr lang="pt-BR" sz="2000" u="sng"/>
              <a:t>assimilação e contraste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2514600" y="48768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2514600" y="61722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 flipV="1">
            <a:off x="3276600" y="5257800"/>
            <a:ext cx="1676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3352800" y="4876800"/>
            <a:ext cx="1524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1431925" y="5456238"/>
            <a:ext cx="9810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/>
              <a:t>RECALL +  </a:t>
            </a:r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 flipV="1">
            <a:off x="2362200" y="5181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2803525" y="6294438"/>
            <a:ext cx="709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/>
              <a:t>negativo</a:t>
            </a:r>
          </a:p>
        </p:txBody>
      </p:sp>
      <p:sp>
        <p:nvSpPr>
          <p:cNvPr id="15372" name="Rectangle 11"/>
          <p:cNvSpPr>
            <a:spLocks noChangeArrowheads="1"/>
          </p:cNvSpPr>
          <p:nvPr/>
        </p:nvSpPr>
        <p:spPr bwMode="auto">
          <a:xfrm>
            <a:off x="4632325" y="6294438"/>
            <a:ext cx="674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/>
              <a:t>positivo</a:t>
            </a:r>
          </a:p>
        </p:txBody>
      </p:sp>
      <p:sp>
        <p:nvSpPr>
          <p:cNvPr id="15373" name="Line 12"/>
          <p:cNvSpPr>
            <a:spLocks noChangeShapeType="1"/>
          </p:cNvSpPr>
          <p:nvPr/>
        </p:nvSpPr>
        <p:spPr bwMode="auto">
          <a:xfrm>
            <a:off x="4953000" y="5257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15374" name="Rectangle 13"/>
          <p:cNvSpPr>
            <a:spLocks noChangeArrowheads="1"/>
          </p:cNvSpPr>
          <p:nvPr/>
        </p:nvSpPr>
        <p:spPr bwMode="auto">
          <a:xfrm>
            <a:off x="5851525" y="5456238"/>
            <a:ext cx="1314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/>
              <a:t>anúncios positivos</a:t>
            </a:r>
          </a:p>
        </p:txBody>
      </p:sp>
      <p:sp>
        <p:nvSpPr>
          <p:cNvPr id="15375" name="Line 14"/>
          <p:cNvSpPr>
            <a:spLocks noChangeShapeType="1"/>
          </p:cNvSpPr>
          <p:nvPr/>
        </p:nvSpPr>
        <p:spPr bwMode="auto">
          <a:xfrm>
            <a:off x="4953000" y="5638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15376" name="Rectangle 15"/>
          <p:cNvSpPr>
            <a:spLocks noChangeArrowheads="1"/>
          </p:cNvSpPr>
          <p:nvPr/>
        </p:nvSpPr>
        <p:spPr bwMode="auto">
          <a:xfrm>
            <a:off x="3641725" y="6475413"/>
            <a:ext cx="884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/>
              <a:t>contexto</a:t>
            </a:r>
          </a:p>
        </p:txBody>
      </p:sp>
      <p:sp>
        <p:nvSpPr>
          <p:cNvPr id="15377" name="Rectangle 16"/>
          <p:cNvSpPr>
            <a:spLocks noChangeArrowheads="1"/>
          </p:cNvSpPr>
          <p:nvPr/>
        </p:nvSpPr>
        <p:spPr bwMode="auto">
          <a:xfrm>
            <a:off x="6003925" y="5151438"/>
            <a:ext cx="1347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200"/>
              <a:t>anúncios negativos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B63A0E-BCED-4B84-859A-FCAD835338C2}" type="slidenum">
              <a:rPr lang="pt-BR" smtClean="0">
                <a:latin typeface="Times New Roman" pitchFamily="18" charset="0"/>
              </a:rPr>
              <a:pPr/>
              <a:t>15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pt-BR" sz="3600" smtClean="0"/>
              <a:t>Ação x Reação do Candidato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57313"/>
            <a:ext cx="8077200" cy="4786312"/>
          </a:xfrm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pt-BR" sz="2800" dirty="0" smtClean="0"/>
              <a:t>Efeitos na </a:t>
            </a:r>
            <a:r>
              <a:rPr lang="pt-BR" sz="2800" u="sng" dirty="0" smtClean="0"/>
              <a:t>percepção dos candidatos pelo público</a:t>
            </a:r>
            <a:r>
              <a:rPr lang="pt-BR" sz="2800" dirty="0" smtClean="0"/>
              <a:t>: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pt-BR" sz="2000" b="1" dirty="0" smtClean="0"/>
              <a:t>Faz </a:t>
            </a:r>
            <a:r>
              <a:rPr lang="pt-BR" sz="2000" b="1" dirty="0" err="1" smtClean="0"/>
              <a:t>prop</a:t>
            </a:r>
            <a:r>
              <a:rPr lang="pt-BR" sz="2000" b="1" dirty="0" smtClean="0"/>
              <a:t>. </a:t>
            </a:r>
            <a:r>
              <a:rPr lang="pt-BR" sz="2000" b="1" dirty="0" err="1" smtClean="0"/>
              <a:t>posit</a:t>
            </a:r>
            <a:r>
              <a:rPr lang="pt-BR" sz="2000" b="1" dirty="0" smtClean="0"/>
              <a:t>.</a:t>
            </a:r>
            <a:r>
              <a:rPr lang="pt-BR" sz="2000" dirty="0" smtClean="0"/>
              <a:t> =&gt;</a:t>
            </a:r>
            <a:r>
              <a:rPr lang="pt-BR" sz="2800" dirty="0" smtClean="0"/>
              <a:t> </a:t>
            </a:r>
            <a:r>
              <a:rPr lang="pt-BR" sz="2000" u="sng" dirty="0" smtClean="0"/>
              <a:t>candidatos</a:t>
            </a:r>
            <a:r>
              <a:rPr lang="pt-BR" sz="2000" dirty="0" smtClean="0"/>
              <a:t> que fazem propaganda positiva são mais </a:t>
            </a:r>
            <a:r>
              <a:rPr lang="pt-BR" sz="2000" u="sng" dirty="0" smtClean="0"/>
              <a:t>gostados</a:t>
            </a:r>
            <a:endParaRPr lang="pt-BR" sz="2000" dirty="0" smtClean="0"/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pt-BR" sz="2000" b="1" dirty="0" smtClean="0"/>
              <a:t>Concorre contra </a:t>
            </a:r>
            <a:r>
              <a:rPr lang="pt-BR" sz="2000" b="1" dirty="0" err="1" smtClean="0"/>
              <a:t>prop</a:t>
            </a:r>
            <a:r>
              <a:rPr lang="pt-BR" sz="2000" b="1" dirty="0" smtClean="0"/>
              <a:t>. </a:t>
            </a:r>
            <a:r>
              <a:rPr lang="pt-BR" sz="2000" b="1" dirty="0" err="1" smtClean="0"/>
              <a:t>posit</a:t>
            </a:r>
            <a:r>
              <a:rPr lang="pt-BR" sz="2000" b="1" dirty="0" smtClean="0"/>
              <a:t>.</a:t>
            </a:r>
            <a:r>
              <a:rPr lang="pt-BR" sz="2000" dirty="0" smtClean="0"/>
              <a:t> =&gt; </a:t>
            </a:r>
            <a:r>
              <a:rPr lang="pt-BR" sz="2000" u="sng" dirty="0" smtClean="0"/>
              <a:t>candidatos</a:t>
            </a:r>
            <a:r>
              <a:rPr lang="pt-BR" sz="2000" dirty="0" smtClean="0"/>
              <a:t> que não são atacados por concorrentes são mais </a:t>
            </a:r>
            <a:r>
              <a:rPr lang="pt-BR" sz="2000" u="sng" dirty="0" smtClean="0"/>
              <a:t>gostados</a:t>
            </a:r>
            <a:endParaRPr lang="pt-BR" sz="2000" dirty="0" smtClean="0"/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pt-BR" sz="2000" b="1" dirty="0" err="1" smtClean="0"/>
              <a:t>Posit</a:t>
            </a:r>
            <a:r>
              <a:rPr lang="pt-BR" sz="2000" b="1" dirty="0" smtClean="0"/>
              <a:t>. X </a:t>
            </a:r>
            <a:r>
              <a:rPr lang="pt-BR" sz="2000" b="1" dirty="0" err="1" smtClean="0"/>
              <a:t>Posit</a:t>
            </a:r>
            <a:r>
              <a:rPr lang="pt-BR" sz="2000" b="1" dirty="0" smtClean="0"/>
              <a:t>. =&gt; </a:t>
            </a:r>
            <a:r>
              <a:rPr lang="pt-BR" sz="2000" dirty="0" smtClean="0"/>
              <a:t>quando os dois fazem propaganda positiva </a:t>
            </a:r>
            <a:r>
              <a:rPr lang="pt-BR" sz="2000" u="sng" dirty="0" err="1" smtClean="0"/>
              <a:t>candidado</a:t>
            </a:r>
            <a:r>
              <a:rPr lang="pt-BR" sz="2000" u="sng" dirty="0" smtClean="0"/>
              <a:t> preferido</a:t>
            </a:r>
            <a:r>
              <a:rPr lang="pt-BR" sz="2000" dirty="0" smtClean="0"/>
              <a:t> é mais </a:t>
            </a:r>
            <a:r>
              <a:rPr lang="pt-BR" sz="2000" u="sng" dirty="0" smtClean="0"/>
              <a:t>gostado</a:t>
            </a:r>
            <a:r>
              <a:rPr lang="pt-BR" sz="2000" dirty="0" smtClean="0"/>
              <a:t> e percebido como </a:t>
            </a:r>
            <a:r>
              <a:rPr lang="pt-BR" sz="2000" u="sng" dirty="0" smtClean="0"/>
              <a:t>mais</a:t>
            </a:r>
            <a:r>
              <a:rPr lang="pt-BR" sz="2000" dirty="0" smtClean="0"/>
              <a:t> </a:t>
            </a:r>
            <a:r>
              <a:rPr lang="pt-BR" sz="2000" u="sng" dirty="0" smtClean="0"/>
              <a:t>forte</a:t>
            </a:r>
            <a:endParaRPr lang="pt-BR" sz="2000" dirty="0" smtClean="0"/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pt-BR" sz="2000" b="1" dirty="0" smtClean="0"/>
              <a:t>Faz </a:t>
            </a:r>
            <a:r>
              <a:rPr lang="pt-BR" sz="2000" b="1" dirty="0" err="1" smtClean="0"/>
              <a:t>prop</a:t>
            </a:r>
            <a:r>
              <a:rPr lang="pt-BR" sz="2000" b="1" dirty="0" smtClean="0"/>
              <a:t>. </a:t>
            </a:r>
            <a:r>
              <a:rPr lang="pt-BR" sz="2000" b="1" dirty="0" err="1" smtClean="0"/>
              <a:t>negat</a:t>
            </a:r>
            <a:r>
              <a:rPr lang="pt-BR" sz="2000" b="1" dirty="0" smtClean="0"/>
              <a:t>. (ou concorre contra)</a:t>
            </a:r>
            <a:r>
              <a:rPr lang="pt-BR" sz="2000" dirty="0" smtClean="0"/>
              <a:t> =&gt; Propaganda negativa sem reação facilita a percepção de que ataque é verdadeiro</a:t>
            </a:r>
            <a:br>
              <a:rPr lang="pt-BR" sz="2000" dirty="0" smtClean="0"/>
            </a:br>
            <a:r>
              <a:rPr lang="pt-BR" sz="2000" dirty="0" smtClean="0"/>
              <a:t>Se percebidas como falsas causam bumerangue</a:t>
            </a:r>
            <a:endParaRPr lang="pt-BR" sz="2000" b="1" dirty="0" smtClean="0"/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pt-BR" sz="2000" b="1" dirty="0" err="1" smtClean="0"/>
              <a:t>Negat</a:t>
            </a:r>
            <a:r>
              <a:rPr lang="pt-BR" sz="2000" b="1" dirty="0" smtClean="0"/>
              <a:t>. X </a:t>
            </a:r>
            <a:r>
              <a:rPr lang="pt-BR" sz="2000" b="1" dirty="0" err="1" smtClean="0"/>
              <a:t>Posit</a:t>
            </a:r>
            <a:r>
              <a:rPr lang="pt-BR" sz="2000" b="1" dirty="0" smtClean="0"/>
              <a:t>. =&gt; candidato negativo - oponente positivo 			</a:t>
            </a:r>
            <a:r>
              <a:rPr lang="pt-BR" sz="2000" dirty="0" smtClean="0"/>
              <a:t>candidato é mais </a:t>
            </a:r>
            <a:r>
              <a:rPr lang="pt-BR" sz="2000" u="sng" dirty="0" smtClean="0"/>
              <a:t>gostado</a:t>
            </a:r>
            <a:r>
              <a:rPr lang="pt-BR" sz="2000" dirty="0" smtClean="0"/>
              <a:t> mas percebido como </a:t>
            </a:r>
            <a:r>
              <a:rPr lang="pt-BR" sz="2000" u="sng" dirty="0" smtClean="0"/>
              <a:t>menos</a:t>
            </a:r>
            <a:r>
              <a:rPr lang="pt-BR" sz="2000" dirty="0" smtClean="0"/>
              <a:t> </a:t>
            </a:r>
            <a:r>
              <a:rPr lang="pt-BR" sz="2000" u="sng" dirty="0" smtClean="0"/>
              <a:t>forte</a:t>
            </a:r>
            <a:r>
              <a:rPr lang="pt-BR" sz="2000" dirty="0" smtClean="0"/>
              <a:t>.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pt-BR" sz="2000" b="1" dirty="0" err="1" smtClean="0"/>
              <a:t>Negat</a:t>
            </a:r>
            <a:r>
              <a:rPr lang="pt-BR" sz="2000" b="1" dirty="0" smtClean="0"/>
              <a:t>. X </a:t>
            </a:r>
            <a:r>
              <a:rPr lang="pt-BR" sz="2000" b="1" dirty="0" err="1" smtClean="0"/>
              <a:t>Negat</a:t>
            </a:r>
            <a:r>
              <a:rPr lang="pt-BR" sz="2000" b="1" dirty="0" smtClean="0"/>
              <a:t>. =&gt; </a:t>
            </a:r>
            <a:r>
              <a:rPr lang="pt-BR" sz="2000" dirty="0" smtClean="0"/>
              <a:t>dois negativos é a pior situação pois retira interesse na eleição e pode aumentar rejeição dos dois.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685800" y="71438"/>
            <a:ext cx="7772400" cy="1000125"/>
          </a:xfrm>
        </p:spPr>
        <p:txBody>
          <a:bodyPr/>
          <a:lstStyle/>
          <a:p>
            <a:r>
              <a:rPr lang="pt-BR" sz="1400" smtClean="0"/>
              <a:t>Propaganda negativa: ataque versus votos nas eleições presidenciais de 2002.</a:t>
            </a:r>
            <a:r>
              <a:rPr lang="pt-BR" sz="1400" b="1" smtClean="0"/>
              <a:t> </a:t>
            </a:r>
            <a:br>
              <a:rPr lang="pt-BR" sz="1400" b="1" smtClean="0"/>
            </a:br>
            <a:r>
              <a:rPr lang="pt-BR" sz="1400" smtClean="0"/>
              <a:t> LOURENCO, Luiz Claudio. </a:t>
            </a:r>
            <a:br>
              <a:rPr lang="pt-BR" sz="1400" smtClean="0"/>
            </a:br>
            <a:r>
              <a:rPr lang="pt-BR" sz="1400" b="1" smtClean="0"/>
              <a:t>Opin. Publica</a:t>
            </a:r>
            <a:r>
              <a:rPr lang="pt-BR" sz="1400" smtClean="0"/>
              <a:t>,  Campinas ,  v. 15, n. 1, p. 133-158,  June  2009 .  .</a:t>
            </a:r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2BF002-BEF3-4B36-A75E-35A466E12497}" type="slidenum">
              <a:rPr lang="pt-BR" smtClean="0">
                <a:latin typeface="Times New Roman" pitchFamily="18" charset="0"/>
              </a:rPr>
              <a:pPr/>
              <a:t>16</a:t>
            </a:fld>
            <a:endParaRPr lang="pt-BR" smtClean="0">
              <a:latin typeface="Times New Roman" pitchFamily="18" charset="0"/>
            </a:endParaRPr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622" t="16087" r="28525" b="31828"/>
          <a:stretch>
            <a:fillRect/>
          </a:stretch>
        </p:blipFill>
        <p:spPr>
          <a:xfrm>
            <a:off x="71438" y="1428750"/>
            <a:ext cx="4114800" cy="2571750"/>
          </a:xfrm>
          <a:noFill/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/>
          <a:srcRect l="31882" t="29492" r="32980" b="26563"/>
          <a:stretch>
            <a:fillRect/>
          </a:stretch>
        </p:blipFill>
        <p:spPr bwMode="auto">
          <a:xfrm>
            <a:off x="4214813" y="1071563"/>
            <a:ext cx="4572000" cy="3214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/>
          <a:srcRect l="30783" t="34375" r="28587" b="20703"/>
          <a:stretch>
            <a:fillRect/>
          </a:stretch>
        </p:blipFill>
        <p:spPr bwMode="auto">
          <a:xfrm>
            <a:off x="214313" y="3954463"/>
            <a:ext cx="4786312" cy="2974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5"/>
          <a:srcRect l="36275" t="21680" r="37372" b="35352"/>
          <a:stretch>
            <a:fillRect/>
          </a:stretch>
        </p:blipFill>
        <p:spPr bwMode="auto">
          <a:xfrm>
            <a:off x="5000625" y="4143375"/>
            <a:ext cx="2882900" cy="264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ED3D1D-16DF-479D-90F0-933D1F38A7A5}" type="slidenum">
              <a:rPr lang="pt-BR" smtClean="0">
                <a:latin typeface="Times New Roman" pitchFamily="18" charset="0"/>
              </a:rPr>
              <a:pPr/>
              <a:t>17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3200" smtClean="0"/>
              <a:t>Considerando Características do Receptor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u="sng" smtClean="0"/>
              <a:t>Preferência definida</a:t>
            </a:r>
            <a:r>
              <a:rPr lang="pt-BR" sz="2400" smtClean="0"/>
              <a:t>:</a:t>
            </a:r>
          </a:p>
          <a:p>
            <a:pPr lvl="2">
              <a:lnSpc>
                <a:spcPct val="80000"/>
              </a:lnSpc>
            </a:pPr>
            <a:r>
              <a:rPr lang="pt-BR" sz="2000" u="sng" smtClean="0"/>
              <a:t>Percepção seletiva:</a:t>
            </a:r>
            <a:r>
              <a:rPr lang="pt-BR" sz="2000" smtClean="0"/>
              <a:t>  (eles x nós)</a:t>
            </a:r>
          </a:p>
          <a:p>
            <a:pPr lvl="3">
              <a:lnSpc>
                <a:spcPct val="80000"/>
              </a:lnSpc>
            </a:pPr>
            <a:r>
              <a:rPr lang="pt-BR" sz="1800" smtClean="0"/>
              <a:t>a propaganda negativa do MEU candidato mostra fatos reais</a:t>
            </a:r>
          </a:p>
          <a:p>
            <a:pPr lvl="3">
              <a:lnSpc>
                <a:spcPct val="80000"/>
              </a:lnSpc>
            </a:pPr>
            <a:r>
              <a:rPr lang="pt-BR" sz="1800" smtClean="0"/>
              <a:t>a propaganda negativa do OUTRO candidato não é verdadeira</a:t>
            </a:r>
          </a:p>
          <a:p>
            <a:pPr>
              <a:lnSpc>
                <a:spcPct val="80000"/>
              </a:lnSpc>
            </a:pPr>
            <a:r>
              <a:rPr lang="pt-BR" sz="2400" u="sng" smtClean="0"/>
              <a:t>Envolvimento (interesse)</a:t>
            </a:r>
            <a:r>
              <a:rPr lang="pt-BR" sz="2400" smtClean="0"/>
              <a:t>:</a:t>
            </a:r>
          </a:p>
          <a:p>
            <a:pPr lvl="2">
              <a:lnSpc>
                <a:spcPct val="80000"/>
              </a:lnSpc>
            </a:pPr>
            <a:r>
              <a:rPr lang="pt-BR" sz="2000" u="sng" smtClean="0"/>
              <a:t>Baixo</a:t>
            </a:r>
            <a:r>
              <a:rPr lang="pt-BR" sz="2000" smtClean="0"/>
              <a:t>: efeito da propaganda é maior (contra argumentação é menor)</a:t>
            </a:r>
          </a:p>
          <a:p>
            <a:pPr lvl="3">
              <a:lnSpc>
                <a:spcPct val="80000"/>
              </a:lnSpc>
            </a:pPr>
            <a:r>
              <a:rPr lang="pt-BR" sz="1800" smtClean="0"/>
              <a:t>receptores não fazem esforço para avaliar se o conteúdo é verdadeiro ou falso, portanto maior persuasão</a:t>
            </a:r>
            <a:endParaRPr lang="pt-BR" smtClean="0"/>
          </a:p>
          <a:p>
            <a:pPr lvl="2">
              <a:lnSpc>
                <a:spcPct val="80000"/>
              </a:lnSpc>
            </a:pPr>
            <a:r>
              <a:rPr lang="pt-BR" sz="2000" u="sng" smtClean="0"/>
              <a:t>Alto</a:t>
            </a:r>
            <a:r>
              <a:rPr lang="pt-BR" sz="2000" smtClean="0"/>
              <a:t>: efeito da propaganda é menor (contra argumentação é maior)</a:t>
            </a:r>
          </a:p>
          <a:p>
            <a:pPr lvl="3">
              <a:lnSpc>
                <a:spcPct val="80000"/>
              </a:lnSpc>
            </a:pPr>
            <a:r>
              <a:rPr lang="pt-BR" sz="1800" smtClean="0"/>
              <a:t>receptores têm maiores meios para avaliar a validade da mensagem</a:t>
            </a:r>
          </a:p>
          <a:p>
            <a:pPr>
              <a:lnSpc>
                <a:spcPct val="80000"/>
              </a:lnSpc>
            </a:pPr>
            <a:r>
              <a:rPr lang="pt-BR" sz="2400" u="sng" smtClean="0"/>
              <a:t>Educação</a:t>
            </a:r>
            <a:r>
              <a:rPr lang="pt-BR" sz="2400" smtClean="0"/>
              <a:t>: </a:t>
            </a:r>
          </a:p>
          <a:p>
            <a:pPr lvl="1">
              <a:lnSpc>
                <a:spcPct val="80000"/>
              </a:lnSpc>
            </a:pPr>
            <a:r>
              <a:rPr lang="pt-BR" sz="2000" smtClean="0"/>
              <a:t>quanto maior o nível educacional, maior a percepção da falta de ética em propagandas negativas.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C6961F-C471-4914-AC27-46F6A4678871}" type="slidenum">
              <a:rPr lang="pt-BR" smtClean="0">
                <a:latin typeface="Times New Roman" pitchFamily="18" charset="0"/>
              </a:rPr>
              <a:pPr/>
              <a:t>18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6400800" cy="1066800"/>
          </a:xfrm>
          <a:noFill/>
        </p:spPr>
        <p:txBody>
          <a:bodyPr/>
          <a:lstStyle/>
          <a:p>
            <a:r>
              <a:rPr lang="pt-BR" sz="3600" dirty="0" smtClean="0"/>
              <a:t>Usando </a:t>
            </a:r>
            <a:r>
              <a:rPr lang="pt-BR" sz="3600" dirty="0" smtClean="0"/>
              <a:t>Publicidade </a:t>
            </a:r>
            <a:br>
              <a:rPr lang="pt-BR" sz="3600" dirty="0" smtClean="0"/>
            </a:br>
            <a:r>
              <a:rPr lang="pt-BR" sz="2400" dirty="0" smtClean="0"/>
              <a:t>(matéria não paga)</a:t>
            </a:r>
            <a:endParaRPr lang="pt-BR" sz="2400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BR" sz="2400" smtClean="0"/>
              <a:t>Depende da distância da data da eleição:</a:t>
            </a:r>
          </a:p>
          <a:p>
            <a:pPr lvl="2"/>
            <a:r>
              <a:rPr lang="pt-BR" sz="2000" smtClean="0"/>
              <a:t>Distante (quanto?) da eleição: Notícias focam em temas específicos que fazem parte da pauta da eleição:</a:t>
            </a:r>
          </a:p>
          <a:p>
            <a:pPr lvl="3"/>
            <a:r>
              <a:rPr lang="pt-BR" smtClean="0"/>
              <a:t>vantagem para o bom uso de press-releases </a:t>
            </a:r>
            <a:br>
              <a:rPr lang="pt-BR" smtClean="0"/>
            </a:br>
            <a:r>
              <a:rPr lang="pt-BR" smtClean="0"/>
              <a:t>(publicidade = propaganda)</a:t>
            </a:r>
          </a:p>
          <a:p>
            <a:pPr lvl="2"/>
            <a:r>
              <a:rPr lang="pt-BR" smtClean="0"/>
              <a:t> </a:t>
            </a:r>
            <a:r>
              <a:rPr lang="pt-BR" sz="2000" smtClean="0"/>
              <a:t>Próximo da eleição: Notícias focam na disputa por votos/ pesquisas de intenção de voto</a:t>
            </a:r>
          </a:p>
          <a:p>
            <a:pPr lvl="3"/>
            <a:r>
              <a:rPr lang="pt-BR" smtClean="0"/>
              <a:t>pouca vantagem para press-releases</a:t>
            </a:r>
            <a:br>
              <a:rPr lang="pt-BR" smtClean="0"/>
            </a:br>
            <a:r>
              <a:rPr lang="pt-BR" smtClean="0"/>
              <a:t>(publicidade &lt; propaganda)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 Internet e a Política no Brasil</a:t>
            </a: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643050"/>
            <a:ext cx="7772400" cy="4584721"/>
          </a:xfrm>
        </p:spPr>
        <p:txBody>
          <a:bodyPr anchor="ctr"/>
          <a:lstStyle/>
          <a:p>
            <a:r>
              <a:rPr lang="pt-BR" sz="2000" dirty="0" smtClean="0"/>
              <a:t>Ação política na Internet brasileira ainda é limitada e pouco criativa:</a:t>
            </a:r>
          </a:p>
          <a:p>
            <a:pPr lvl="1"/>
            <a:r>
              <a:rPr lang="pt-BR" sz="1800" dirty="0" smtClean="0"/>
              <a:t>Eleições recentes focaram muito em </a:t>
            </a:r>
            <a:r>
              <a:rPr lang="pt-BR" sz="1800" dirty="0" err="1" smtClean="0"/>
              <a:t>Fake</a:t>
            </a:r>
            <a:r>
              <a:rPr lang="pt-BR" sz="1800" dirty="0" smtClean="0"/>
              <a:t> </a:t>
            </a:r>
            <a:r>
              <a:rPr lang="pt-BR" sz="1800" dirty="0" err="1" smtClean="0"/>
              <a:t>News</a:t>
            </a:r>
            <a:r>
              <a:rPr lang="pt-BR" sz="1800" dirty="0" smtClean="0"/>
              <a:t> e aproveitaram pouco das oportunidades oferecidas pelas novas mídias</a:t>
            </a:r>
          </a:p>
          <a:p>
            <a:pPr lvl="2"/>
            <a:r>
              <a:rPr lang="pt-BR" sz="1400" dirty="0" smtClean="0"/>
              <a:t>Ex. uso de amigos como influenciadores indiretos (Ex. esses seus amigos declararam voto em Fulano/ Veja o que seus amigos estão falando sobre isso, etc.)</a:t>
            </a:r>
          </a:p>
          <a:p>
            <a:r>
              <a:rPr lang="pt-BR" sz="2000" dirty="0" smtClean="0"/>
              <a:t>Em geral não difere de antigas formas de atuação política unidirecional:</a:t>
            </a:r>
          </a:p>
          <a:p>
            <a:pPr lvl="1"/>
            <a:r>
              <a:rPr lang="pt-BR" sz="1800" dirty="0" smtClean="0"/>
              <a:t>Pouco uso da interatividade</a:t>
            </a:r>
          </a:p>
          <a:p>
            <a:pPr lvl="1"/>
            <a:r>
              <a:rPr lang="pt-BR" sz="1800" dirty="0" smtClean="0"/>
              <a:t>Poderia buscar novas modalidades de participação política. Ex. Colaboração (co-criação) na construção de campanhas (e não só discussão e disseminação);</a:t>
            </a:r>
          </a:p>
          <a:p>
            <a:pPr lvl="1"/>
            <a:r>
              <a:rPr lang="pt-BR" sz="1800" dirty="0" smtClean="0"/>
              <a:t>Disponibilidade de grandes quantidades de informação no mundo virtual (os chamados big data)</a:t>
            </a:r>
          </a:p>
          <a:p>
            <a:pPr lvl="1"/>
            <a:r>
              <a:rPr lang="pt-BR" sz="1800" dirty="0" smtClean="0"/>
              <a:t>Facilitar  a entrada de novos atores e novas demandas, rompendo os limites tradicionais da política. </a:t>
            </a:r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5A98AC-338B-4C45-9B8B-A63C63FA55DA}" type="slidenum">
              <a:rPr lang="pt-BR" smtClean="0">
                <a:latin typeface="Times New Roman" pitchFamily="18" charset="0"/>
              </a:rPr>
              <a:pPr/>
              <a:t>19</a:t>
            </a:fld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2CB69A-2BD0-4D1A-9D6C-F5FAAA4BF3F9}" type="slidenum">
              <a:rPr lang="pt-BR" smtClean="0">
                <a:latin typeface="Times New Roman" pitchFamily="18" charset="0"/>
              </a:rPr>
              <a:pPr/>
              <a:t>2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Propaganda x Publicidade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noFill/>
        </p:spPr>
        <p:txBody>
          <a:bodyPr/>
          <a:lstStyle/>
          <a:p>
            <a:r>
              <a:rPr lang="pt-BR" sz="2400" smtClean="0"/>
              <a:t>Qual é o mais efetivo modo de comunicação?</a:t>
            </a:r>
          </a:p>
          <a:p>
            <a:r>
              <a:rPr lang="pt-BR" sz="2400" smtClean="0"/>
              <a:t>O que é ser mais efetivo?</a:t>
            </a:r>
          </a:p>
          <a:p>
            <a:pPr lvl="2"/>
            <a:r>
              <a:rPr lang="pt-BR" sz="2000" smtClean="0"/>
              <a:t>Tendência a escolher o candidato?</a:t>
            </a:r>
          </a:p>
          <a:p>
            <a:pPr>
              <a:buFontTx/>
              <a:buNone/>
            </a:pPr>
            <a:endParaRPr lang="pt-BR" sz="2000" smtClean="0"/>
          </a:p>
        </p:txBody>
      </p:sp>
      <p:grpSp>
        <p:nvGrpSpPr>
          <p:cNvPr id="3077" name="Group 19"/>
          <p:cNvGrpSpPr>
            <a:grpSpLocks/>
          </p:cNvGrpSpPr>
          <p:nvPr/>
        </p:nvGrpSpPr>
        <p:grpSpPr bwMode="auto">
          <a:xfrm>
            <a:off x="593725" y="3108325"/>
            <a:ext cx="8353425" cy="2447925"/>
            <a:chOff x="374" y="1958"/>
            <a:chExt cx="5262" cy="1542"/>
          </a:xfrm>
        </p:grpSpPr>
        <p:sp>
          <p:nvSpPr>
            <p:cNvPr id="3079" name="Rectangle 4"/>
            <p:cNvSpPr>
              <a:spLocks noChangeArrowheads="1"/>
            </p:cNvSpPr>
            <p:nvPr/>
          </p:nvSpPr>
          <p:spPr bwMode="auto">
            <a:xfrm>
              <a:off x="820" y="1972"/>
              <a:ext cx="1144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pt-BR"/>
                <a:t>Informação</a:t>
              </a:r>
            </a:p>
          </p:txBody>
        </p:sp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3364" y="1972"/>
              <a:ext cx="1144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pt-BR"/>
                <a:t>Persuasão</a:t>
              </a:r>
            </a:p>
          </p:txBody>
        </p:sp>
        <p:sp>
          <p:nvSpPr>
            <p:cNvPr id="3081" name="Line 6"/>
            <p:cNvSpPr>
              <a:spLocks noChangeShapeType="1"/>
            </p:cNvSpPr>
            <p:nvPr/>
          </p:nvSpPr>
          <p:spPr bwMode="auto">
            <a:xfrm>
              <a:off x="1536" y="2256"/>
              <a:ext cx="67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82" name="Line 7"/>
            <p:cNvSpPr>
              <a:spLocks noChangeShapeType="1"/>
            </p:cNvSpPr>
            <p:nvPr/>
          </p:nvSpPr>
          <p:spPr bwMode="auto">
            <a:xfrm flipH="1">
              <a:off x="3072" y="2256"/>
              <a:ext cx="57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83" name="Rectangle 8"/>
            <p:cNvSpPr>
              <a:spLocks noChangeArrowheads="1"/>
            </p:cNvSpPr>
            <p:nvPr/>
          </p:nvSpPr>
          <p:spPr bwMode="auto">
            <a:xfrm>
              <a:off x="2308" y="2452"/>
              <a:ext cx="712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pt-BR"/>
                <a:t>atenção</a:t>
              </a:r>
            </a:p>
          </p:txBody>
        </p:sp>
        <p:sp>
          <p:nvSpPr>
            <p:cNvPr id="3084" name="Line 9"/>
            <p:cNvSpPr>
              <a:spLocks noChangeShapeType="1"/>
            </p:cNvSpPr>
            <p:nvPr/>
          </p:nvSpPr>
          <p:spPr bwMode="auto">
            <a:xfrm>
              <a:off x="1344" y="2256"/>
              <a:ext cx="0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85" name="Rectangle 10"/>
            <p:cNvSpPr>
              <a:spLocks noChangeArrowheads="1"/>
            </p:cNvSpPr>
            <p:nvPr/>
          </p:nvSpPr>
          <p:spPr bwMode="auto">
            <a:xfrm>
              <a:off x="374" y="2534"/>
              <a:ext cx="916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/>
                <a:t>Exposição</a:t>
              </a:r>
            </a:p>
            <a:p>
              <a:r>
                <a:rPr lang="pt-BR" sz="1800"/>
                <a:t>     (tempo)</a:t>
              </a:r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auto">
            <a:xfrm>
              <a:off x="2150" y="2721"/>
              <a:ext cx="10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800"/>
                <a:t>(esforço mental)</a:t>
              </a:r>
            </a:p>
          </p:txBody>
        </p:sp>
        <p:sp>
          <p:nvSpPr>
            <p:cNvPr id="3087" name="Rectangle 12"/>
            <p:cNvSpPr>
              <a:spLocks noChangeArrowheads="1"/>
            </p:cNvSpPr>
            <p:nvPr/>
          </p:nvSpPr>
          <p:spPr bwMode="auto">
            <a:xfrm>
              <a:off x="3014" y="2481"/>
              <a:ext cx="16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800"/>
                <a:t>(exposição/ esforço/ recall)</a:t>
              </a:r>
            </a:p>
          </p:txBody>
        </p:sp>
        <p:sp>
          <p:nvSpPr>
            <p:cNvPr id="3088" name="Rectangle 13"/>
            <p:cNvSpPr>
              <a:spLocks noChangeArrowheads="1"/>
            </p:cNvSpPr>
            <p:nvPr/>
          </p:nvSpPr>
          <p:spPr bwMode="auto">
            <a:xfrm>
              <a:off x="532" y="3124"/>
              <a:ext cx="1144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pt-BR"/>
                <a:t>Conhecimento</a:t>
              </a:r>
            </a:p>
          </p:txBody>
        </p:sp>
        <p:sp>
          <p:nvSpPr>
            <p:cNvPr id="3089" name="Rectangle 14"/>
            <p:cNvSpPr>
              <a:spLocks noChangeArrowheads="1"/>
            </p:cNvSpPr>
            <p:nvPr/>
          </p:nvSpPr>
          <p:spPr bwMode="auto">
            <a:xfrm>
              <a:off x="3796" y="3076"/>
              <a:ext cx="1144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pt-BR"/>
                <a:t>Escolha do</a:t>
              </a:r>
            </a:p>
            <a:p>
              <a:pPr algn="ctr"/>
              <a:r>
                <a:rPr lang="pt-BR"/>
                <a:t>candidato</a:t>
              </a:r>
            </a:p>
          </p:txBody>
        </p:sp>
        <p:sp>
          <p:nvSpPr>
            <p:cNvPr id="3090" name="Line 15"/>
            <p:cNvSpPr>
              <a:spLocks noChangeShapeType="1"/>
            </p:cNvSpPr>
            <p:nvPr/>
          </p:nvSpPr>
          <p:spPr bwMode="auto">
            <a:xfrm>
              <a:off x="3024" y="2688"/>
              <a:ext cx="67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91" name="Line 16"/>
            <p:cNvSpPr>
              <a:spLocks noChangeShapeType="1"/>
            </p:cNvSpPr>
            <p:nvPr/>
          </p:nvSpPr>
          <p:spPr bwMode="auto">
            <a:xfrm flipH="1">
              <a:off x="1776" y="2688"/>
              <a:ext cx="52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92" name="Line 17"/>
            <p:cNvSpPr>
              <a:spLocks noChangeShapeType="1"/>
            </p:cNvSpPr>
            <p:nvPr/>
          </p:nvSpPr>
          <p:spPr bwMode="auto">
            <a:xfrm>
              <a:off x="1728" y="3312"/>
              <a:ext cx="19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93" name="Rectangle 18"/>
            <p:cNvSpPr>
              <a:spLocks noChangeArrowheads="1"/>
            </p:cNvSpPr>
            <p:nvPr/>
          </p:nvSpPr>
          <p:spPr bwMode="auto">
            <a:xfrm>
              <a:off x="4550" y="1958"/>
              <a:ext cx="10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/>
                <a:t>(sentimento)</a:t>
              </a:r>
            </a:p>
          </p:txBody>
        </p:sp>
      </p:grpSp>
      <p:sp>
        <p:nvSpPr>
          <p:cNvPr id="3078" name="Rectangle 20"/>
          <p:cNvSpPr>
            <a:spLocks noChangeArrowheads="1"/>
          </p:cNvSpPr>
          <p:nvPr/>
        </p:nvSpPr>
        <p:spPr bwMode="auto">
          <a:xfrm>
            <a:off x="669925" y="5592763"/>
            <a:ext cx="385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2000"/>
              <a:t>(Precisão x confiança nas respostas)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Mudanças recentes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714488"/>
            <a:ext cx="7772400" cy="4114800"/>
          </a:xfrm>
        </p:spPr>
        <p:txBody>
          <a:bodyPr/>
          <a:lstStyle/>
          <a:p>
            <a:r>
              <a:rPr lang="pt-BR" sz="1400" dirty="0" smtClean="0"/>
              <a:t>Influenciada por três fatores básicos:</a:t>
            </a:r>
          </a:p>
          <a:p>
            <a:pPr lvl="1"/>
            <a:r>
              <a:rPr lang="pt-BR" sz="1000" dirty="0" smtClean="0"/>
              <a:t>O sucesso de </a:t>
            </a:r>
            <a:r>
              <a:rPr lang="pt-BR" sz="1000" dirty="0" err="1" smtClean="0"/>
              <a:t>Obama</a:t>
            </a:r>
            <a:r>
              <a:rPr lang="pt-BR" sz="1000" dirty="0" smtClean="0"/>
              <a:t> com a participação de eleitores na divulgação da campanha</a:t>
            </a:r>
          </a:p>
          <a:p>
            <a:pPr lvl="1"/>
            <a:r>
              <a:rPr lang="pt-BR" sz="1000" dirty="0" smtClean="0"/>
              <a:t>O sucesso de </a:t>
            </a:r>
            <a:r>
              <a:rPr lang="pt-BR" sz="1000" dirty="0" err="1" smtClean="0"/>
              <a:t>Trump</a:t>
            </a:r>
            <a:r>
              <a:rPr lang="pt-BR" sz="1000" dirty="0" smtClean="0"/>
              <a:t> na eleição com o uso de </a:t>
            </a:r>
            <a:r>
              <a:rPr lang="pt-BR" sz="1000" dirty="0" err="1" smtClean="0"/>
              <a:t>Twitter</a:t>
            </a:r>
            <a:r>
              <a:rPr lang="pt-BR" sz="1000" dirty="0" smtClean="0"/>
              <a:t> de forma agressiva</a:t>
            </a:r>
          </a:p>
          <a:p>
            <a:pPr lvl="1"/>
            <a:r>
              <a:rPr lang="pt-BR" sz="1000" dirty="0" smtClean="0"/>
              <a:t>As mudanças nas regras das eleições no Brasil </a:t>
            </a:r>
          </a:p>
          <a:p>
            <a:pPr lvl="1">
              <a:buNone/>
            </a:pPr>
            <a:endParaRPr lang="pt-BR" sz="1000" dirty="0" smtClean="0"/>
          </a:p>
          <a:p>
            <a:pPr>
              <a:spcBef>
                <a:spcPts val="600"/>
              </a:spcBef>
            </a:pPr>
            <a:r>
              <a:rPr lang="pt-BR" sz="1400" dirty="0" smtClean="0"/>
              <a:t>a) Observa-se uso intensivo de mídias digitais principalmente </a:t>
            </a:r>
            <a:r>
              <a:rPr lang="pt-BR" sz="1400" dirty="0" err="1" smtClean="0"/>
              <a:t>Whatsapp</a:t>
            </a:r>
            <a:r>
              <a:rPr lang="pt-BR" sz="1400" dirty="0" smtClean="0"/>
              <a:t>, </a:t>
            </a:r>
            <a:r>
              <a:rPr lang="pt-BR" sz="1400" dirty="0" err="1" smtClean="0"/>
              <a:t>Facebook</a:t>
            </a:r>
            <a:r>
              <a:rPr lang="pt-BR" sz="1400" dirty="0" smtClean="0"/>
              <a:t> e </a:t>
            </a:r>
            <a:r>
              <a:rPr lang="pt-BR" sz="1400" dirty="0" err="1" smtClean="0"/>
              <a:t>Twitter</a:t>
            </a:r>
            <a:r>
              <a:rPr lang="pt-BR" sz="1400" dirty="0" smtClean="0"/>
              <a:t>, por seu baixo custo, fácil acesso, facilidade de encaminhamento para outros e agilidade de postagem e remoção de postagens indesejadas;</a:t>
            </a:r>
          </a:p>
          <a:p>
            <a:pPr>
              <a:spcBef>
                <a:spcPts val="600"/>
              </a:spcBef>
            </a:pPr>
            <a:r>
              <a:rPr lang="pt-BR" sz="1400" dirty="0" smtClean="0"/>
              <a:t>b) embora ainda seja muito claro o “digital divide”, ele aparece mais no nível de produção do que de recepção (celulares estão muito presentes) </a:t>
            </a:r>
          </a:p>
          <a:p>
            <a:pPr>
              <a:spcBef>
                <a:spcPts val="600"/>
              </a:spcBef>
            </a:pPr>
            <a:r>
              <a:rPr lang="pt-BR" sz="1400" dirty="0" smtClean="0"/>
              <a:t>c) cada vez mais os métodos de mensuração das mídias sociais podem atuar como “</a:t>
            </a:r>
            <a:r>
              <a:rPr lang="pt-BR" sz="1400" dirty="0" err="1" smtClean="0"/>
              <a:t>preditores</a:t>
            </a:r>
            <a:r>
              <a:rPr lang="pt-BR" sz="1400" dirty="0" smtClean="0"/>
              <a:t>” dos resultados eleitorais, principalmente pela associação do comportamento </a:t>
            </a:r>
            <a:r>
              <a:rPr lang="pt-BR" sz="1400" dirty="0" err="1" smtClean="0"/>
              <a:t>offline</a:t>
            </a:r>
            <a:r>
              <a:rPr lang="pt-BR" sz="1400" dirty="0" smtClean="0"/>
              <a:t>; </a:t>
            </a:r>
          </a:p>
          <a:p>
            <a:pPr>
              <a:spcBef>
                <a:spcPts val="600"/>
              </a:spcBef>
            </a:pPr>
            <a:r>
              <a:rPr lang="pt-BR" sz="1400" dirty="0" smtClean="0"/>
              <a:t>d) robôs, seguidores, ativistas e </a:t>
            </a:r>
            <a:r>
              <a:rPr lang="pt-B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militância política se misturam na internet causando</a:t>
            </a:r>
            <a:r>
              <a:rPr lang="pt-BR" sz="1400" dirty="0" smtClean="0"/>
              <a:t> um progressivo aumento da intensidade da interação on-line nas plataformas virtuais</a:t>
            </a:r>
          </a:p>
          <a:p>
            <a:pPr>
              <a:spcBef>
                <a:spcPts val="600"/>
              </a:spcBef>
            </a:pPr>
            <a:r>
              <a:rPr lang="pt-BR" sz="1400" dirty="0" smtClean="0"/>
              <a:t>e) uso de líderes de opinião e centralidade nas redes</a:t>
            </a:r>
          </a:p>
          <a:p>
            <a:pPr>
              <a:spcBef>
                <a:spcPts val="600"/>
              </a:spcBef>
            </a:pPr>
            <a:r>
              <a:rPr lang="pt-BR" sz="1400" dirty="0" smtClean="0"/>
              <a:t>f) mudança de uso pelos políticos indo de gerenciamento de imagem para disseminação de opinião</a:t>
            </a: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2030D-3876-4B8C-A4CB-88462E13F488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A28491-43EE-4EDD-AE47-46AC9B08DAB7}" type="slidenum">
              <a:rPr lang="pt-BR" smtClean="0">
                <a:latin typeface="Times New Roman" pitchFamily="18" charset="0"/>
              </a:rPr>
              <a:pPr/>
              <a:t>3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Propaganda x Publicidade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643050"/>
            <a:ext cx="7772400" cy="4572032"/>
          </a:xfrm>
          <a:noFill/>
        </p:spPr>
        <p:txBody>
          <a:bodyPr/>
          <a:lstStyle/>
          <a:p>
            <a:r>
              <a:rPr lang="pt-BR" sz="1800" dirty="0" smtClean="0"/>
              <a:t>Resultados</a:t>
            </a:r>
            <a:r>
              <a:rPr lang="pt-BR" sz="2400" dirty="0" smtClean="0"/>
              <a:t> </a:t>
            </a:r>
            <a:r>
              <a:rPr lang="pt-BR" sz="1800" dirty="0" smtClean="0"/>
              <a:t>considerando TV</a:t>
            </a:r>
            <a:r>
              <a:rPr lang="pt-BR" sz="1400" dirty="0" smtClean="0"/>
              <a:t>(</a:t>
            </a:r>
            <a:r>
              <a:rPr lang="pt-BR" sz="1400" dirty="0" err="1" smtClean="0"/>
              <a:t>Zhao</a:t>
            </a:r>
            <a:r>
              <a:rPr lang="pt-BR" sz="1400" dirty="0" smtClean="0"/>
              <a:t> e </a:t>
            </a:r>
            <a:r>
              <a:rPr lang="pt-BR" sz="1400" dirty="0" err="1" smtClean="0"/>
              <a:t>Bleske</a:t>
            </a:r>
            <a:r>
              <a:rPr lang="pt-BR" sz="1400" dirty="0" smtClean="0"/>
              <a:t>, 1995):</a:t>
            </a:r>
          </a:p>
          <a:p>
            <a:pPr lvl="2"/>
            <a:r>
              <a:rPr lang="pt-BR" sz="1600" dirty="0" smtClean="0"/>
              <a:t>Exposição medida por: Quanto viu?</a:t>
            </a:r>
          </a:p>
          <a:p>
            <a:pPr lvl="2"/>
            <a:r>
              <a:rPr lang="pt-BR" sz="1600" dirty="0" smtClean="0"/>
              <a:t>Atenção medida por: Quanta atenção prestou?</a:t>
            </a:r>
          </a:p>
          <a:p>
            <a:pPr lvl="1"/>
            <a:r>
              <a:rPr lang="pt-BR" sz="1800" dirty="0" smtClean="0"/>
              <a:t>Quanto maior a exposição:</a:t>
            </a:r>
          </a:p>
          <a:p>
            <a:pPr lvl="2"/>
            <a:r>
              <a:rPr lang="pt-BR" sz="1600" dirty="0" smtClean="0"/>
              <a:t>em </a:t>
            </a:r>
            <a:r>
              <a:rPr lang="pt-BR" sz="1600" b="1" dirty="0" smtClean="0"/>
              <a:t>noticiários</a:t>
            </a:r>
            <a:r>
              <a:rPr lang="pt-BR" sz="1600" dirty="0" smtClean="0"/>
              <a:t>: maior </a:t>
            </a:r>
            <a:r>
              <a:rPr lang="pt-BR" sz="1600" u="sng" dirty="0" smtClean="0"/>
              <a:t>confiança</a:t>
            </a:r>
            <a:r>
              <a:rPr lang="pt-BR" sz="1600" dirty="0" smtClean="0"/>
              <a:t> no conhecimento</a:t>
            </a:r>
          </a:p>
          <a:p>
            <a:pPr lvl="2"/>
            <a:r>
              <a:rPr lang="pt-BR" sz="1600" dirty="0" smtClean="0"/>
              <a:t>em </a:t>
            </a:r>
            <a:r>
              <a:rPr lang="pt-BR" sz="1600" b="1" dirty="0" smtClean="0"/>
              <a:t>propaganda</a:t>
            </a:r>
            <a:r>
              <a:rPr lang="pt-BR" sz="1600" dirty="0" smtClean="0"/>
              <a:t> maior </a:t>
            </a:r>
            <a:r>
              <a:rPr lang="pt-BR" sz="1600" u="sng" dirty="0" smtClean="0"/>
              <a:t>precisão</a:t>
            </a:r>
            <a:r>
              <a:rPr lang="pt-BR" sz="1600" dirty="0" smtClean="0"/>
              <a:t> no conhecimento</a:t>
            </a:r>
          </a:p>
          <a:p>
            <a:pPr lvl="1"/>
            <a:r>
              <a:rPr lang="pt-BR" sz="1800" dirty="0" smtClean="0"/>
              <a:t>Quanto maior a atenção:</a:t>
            </a:r>
          </a:p>
          <a:p>
            <a:pPr lvl="2"/>
            <a:r>
              <a:rPr lang="pt-BR" sz="1600" u="sng" dirty="0" smtClean="0"/>
              <a:t>precisão</a:t>
            </a:r>
            <a:r>
              <a:rPr lang="pt-BR" sz="1600" dirty="0" smtClean="0"/>
              <a:t> e </a:t>
            </a:r>
            <a:r>
              <a:rPr lang="pt-BR" sz="1600" u="sng" dirty="0" smtClean="0"/>
              <a:t>confiança</a:t>
            </a:r>
            <a:r>
              <a:rPr lang="pt-BR" sz="1600" dirty="0" smtClean="0"/>
              <a:t> são mais afetados por </a:t>
            </a:r>
            <a:r>
              <a:rPr lang="pt-BR" sz="1600" b="1" dirty="0" smtClean="0"/>
              <a:t>propaganda</a:t>
            </a:r>
            <a:endParaRPr lang="pt-BR" sz="1600" dirty="0" smtClean="0"/>
          </a:p>
          <a:p>
            <a:pPr lvl="2"/>
            <a:r>
              <a:rPr lang="pt-BR" sz="1600" dirty="0" smtClean="0"/>
              <a:t>efeito é devido ao maior tempo para processamento</a:t>
            </a:r>
          </a:p>
          <a:p>
            <a:r>
              <a:rPr lang="pt-BR" sz="1800" dirty="0" smtClean="0"/>
              <a:t>Hoje estes resultados precisam ser combinados com as mídias sociais</a:t>
            </a:r>
          </a:p>
          <a:p>
            <a:pPr lvl="2"/>
            <a:r>
              <a:rPr lang="pt-BR" sz="1600" dirty="0" smtClean="0"/>
              <a:t>Exposição medida por: Quantas mensagens recebeu? Ou quanto tempo passa em determinadas plataformas?</a:t>
            </a:r>
          </a:p>
          <a:p>
            <a:pPr lvl="2"/>
            <a:r>
              <a:rPr lang="pt-BR" sz="1600" dirty="0" smtClean="0"/>
              <a:t>Atenção/ interesse medida por: Para  quantas pessoas repassou? O que fez com a mensagem?</a:t>
            </a:r>
          </a:p>
          <a:p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DB05F2-3759-46C2-97A7-181F8570BC31}" type="slidenum">
              <a:rPr lang="pt-BR" smtClean="0">
                <a:latin typeface="Times New Roman" pitchFamily="18" charset="0"/>
              </a:rPr>
              <a:pPr/>
              <a:t>4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Propaganda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sz="2800" smtClean="0"/>
              <a:t>O que é melhor falar bem de si ou mal dos outros?</a:t>
            </a:r>
          </a:p>
          <a:p>
            <a:pPr lvl="1">
              <a:lnSpc>
                <a:spcPct val="110000"/>
              </a:lnSpc>
            </a:pPr>
            <a:r>
              <a:rPr lang="pt-BR" sz="2400" smtClean="0"/>
              <a:t>Propagandas positivas: </a:t>
            </a:r>
            <a:r>
              <a:rPr lang="pt-BR" sz="2000" smtClean="0"/>
              <a:t>promovem atributos pessoais favoráveis e/ou posicionamentos percebidos como positivos em temas de eleição - </a:t>
            </a:r>
            <a:r>
              <a:rPr lang="pt-BR" sz="2000" u="sng" smtClean="0"/>
              <a:t>Falar bem de si</a:t>
            </a:r>
            <a:endParaRPr lang="pt-BR" sz="2000" smtClean="0"/>
          </a:p>
          <a:p>
            <a:pPr lvl="1">
              <a:lnSpc>
                <a:spcPct val="110000"/>
              </a:lnSpc>
            </a:pPr>
            <a:r>
              <a:rPr lang="pt-BR" sz="2400" smtClean="0"/>
              <a:t>Propagandas negativas</a:t>
            </a:r>
            <a:r>
              <a:rPr lang="pt-BR" sz="2400" b="1" smtClean="0"/>
              <a:t>:</a:t>
            </a:r>
            <a:r>
              <a:rPr lang="pt-BR" sz="2000" smtClean="0"/>
              <a:t> em geral tem destino específico</a:t>
            </a:r>
          </a:p>
          <a:p>
            <a:pPr lvl="3">
              <a:buFontTx/>
              <a:buNone/>
            </a:pPr>
            <a:r>
              <a:rPr lang="pt-BR" sz="1800" smtClean="0"/>
              <a:t>Falar mal dos outros</a:t>
            </a:r>
            <a:endParaRPr lang="pt-BR" smtClean="0"/>
          </a:p>
          <a:p>
            <a:pPr lvl="3">
              <a:lnSpc>
                <a:spcPct val="110000"/>
              </a:lnSpc>
            </a:pPr>
            <a:r>
              <a:rPr lang="pt-BR" sz="1800" smtClean="0"/>
              <a:t>denigrem imagem do candidato oponente</a:t>
            </a:r>
          </a:p>
          <a:p>
            <a:pPr lvl="3">
              <a:lnSpc>
                <a:spcPct val="110000"/>
              </a:lnSpc>
            </a:pPr>
            <a:r>
              <a:rPr lang="pt-BR" sz="1800" smtClean="0"/>
              <a:t>atacam posição do oponente em algum tema da eleição</a:t>
            </a:r>
          </a:p>
          <a:p>
            <a:pPr lvl="1">
              <a:lnSpc>
                <a:spcPct val="110000"/>
              </a:lnSpc>
            </a:pPr>
            <a:r>
              <a:rPr lang="pt-BR" sz="2400" smtClean="0"/>
              <a:t>Propagandas resposta: </a:t>
            </a:r>
            <a:r>
              <a:rPr lang="pt-BR" sz="2000" smtClean="0"/>
              <a:t>reação a conteúdo específico, </a:t>
            </a:r>
            <a:r>
              <a:rPr lang="pt-BR" sz="2000" u="sng" smtClean="0"/>
              <a:t>em geral</a:t>
            </a:r>
            <a:r>
              <a:rPr lang="pt-BR" sz="2000" smtClean="0"/>
              <a:t>, mas </a:t>
            </a:r>
            <a:r>
              <a:rPr lang="pt-BR" sz="2000" b="1" smtClean="0"/>
              <a:t>não</a:t>
            </a:r>
            <a:r>
              <a:rPr lang="pt-BR" sz="2000" smtClean="0"/>
              <a:t> sempre, negativas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2FD88A-2B0E-4508-B93F-12CD0E81D116}" type="slidenum">
              <a:rPr lang="pt-BR" smtClean="0">
                <a:latin typeface="Times New Roman" pitchFamily="18" charset="0"/>
              </a:rPr>
              <a:pPr/>
              <a:t>5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3600" smtClean="0"/>
              <a:t>Usos da Propaganda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smtClean="0"/>
              <a:t>Cada vez mais comum falar mal dos outros</a:t>
            </a:r>
          </a:p>
          <a:p>
            <a:pPr lvl="1">
              <a:lnSpc>
                <a:spcPct val="80000"/>
              </a:lnSpc>
            </a:pPr>
            <a:r>
              <a:rPr lang="pt-BR" sz="2400" smtClean="0"/>
              <a:t>Ataques podem fazer eleitores:</a:t>
            </a:r>
            <a:endParaRPr lang="pt-BR" smtClean="0"/>
          </a:p>
          <a:p>
            <a:pPr lvl="3">
              <a:lnSpc>
                <a:spcPct val="80000"/>
              </a:lnSpc>
            </a:pPr>
            <a:r>
              <a:rPr lang="pt-BR" smtClean="0"/>
              <a:t>não gostar</a:t>
            </a:r>
          </a:p>
          <a:p>
            <a:pPr lvl="3">
              <a:lnSpc>
                <a:spcPct val="80000"/>
              </a:lnSpc>
            </a:pPr>
            <a:r>
              <a:rPr lang="pt-BR" smtClean="0"/>
              <a:t>reduzir preferências</a:t>
            </a:r>
          </a:p>
          <a:p>
            <a:pPr lvl="3">
              <a:lnSpc>
                <a:spcPct val="80000"/>
              </a:lnSpc>
            </a:pPr>
            <a:r>
              <a:rPr lang="pt-BR" smtClean="0"/>
              <a:t>aumentar desconfiança ou medo </a:t>
            </a:r>
          </a:p>
          <a:p>
            <a:pPr lvl="3">
              <a:lnSpc>
                <a:spcPct val="80000"/>
              </a:lnSpc>
            </a:pPr>
            <a:r>
              <a:rPr lang="pt-BR" smtClean="0"/>
              <a:t>criar dúvidas, etc.</a:t>
            </a:r>
          </a:p>
          <a:p>
            <a:pPr lvl="1">
              <a:lnSpc>
                <a:spcPct val="80000"/>
              </a:lnSpc>
            </a:pPr>
            <a:r>
              <a:rPr lang="pt-BR" sz="2400" smtClean="0"/>
              <a:t>Afetam sentimentos: </a:t>
            </a:r>
          </a:p>
          <a:p>
            <a:pPr lvl="3">
              <a:lnSpc>
                <a:spcPct val="80000"/>
              </a:lnSpc>
            </a:pPr>
            <a:r>
              <a:rPr lang="pt-BR" smtClean="0"/>
              <a:t>fator principal em muitas eleições recentes (positivos ou negativos);</a:t>
            </a:r>
          </a:p>
          <a:p>
            <a:pPr lvl="3">
              <a:lnSpc>
                <a:spcPct val="80000"/>
              </a:lnSpc>
            </a:pPr>
            <a:r>
              <a:rPr lang="pt-BR" smtClean="0"/>
              <a:t>mais efetivo do que preferência</a:t>
            </a:r>
          </a:p>
          <a:p>
            <a:pPr lvl="1">
              <a:lnSpc>
                <a:spcPct val="80000"/>
              </a:lnSpc>
            </a:pPr>
            <a:r>
              <a:rPr lang="pt-BR" sz="2400" smtClean="0"/>
              <a:t>Efeito pode ser  em:</a:t>
            </a:r>
          </a:p>
          <a:p>
            <a:pPr lvl="3">
              <a:lnSpc>
                <a:spcPct val="80000"/>
              </a:lnSpc>
            </a:pPr>
            <a:r>
              <a:rPr lang="pt-BR" smtClean="0"/>
              <a:t>Lembrança</a:t>
            </a:r>
          </a:p>
          <a:p>
            <a:pPr lvl="3">
              <a:lnSpc>
                <a:spcPct val="80000"/>
              </a:lnSpc>
            </a:pPr>
            <a:r>
              <a:rPr lang="pt-BR" smtClean="0"/>
              <a:t>Julgamento</a:t>
            </a:r>
          </a:p>
          <a:p>
            <a:pPr lvl="3">
              <a:lnSpc>
                <a:spcPct val="80000"/>
              </a:lnSpc>
            </a:pPr>
            <a:r>
              <a:rPr lang="pt-BR" smtClean="0"/>
              <a:t>Comportamento</a:t>
            </a: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4953000" y="2895600"/>
            <a:ext cx="1066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 flipV="1">
            <a:off x="5029200" y="3581400"/>
            <a:ext cx="990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5927725" y="3230563"/>
            <a:ext cx="2814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2000"/>
              <a:t>em relação ao competidor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319213"/>
          </a:xfrm>
          <a:ln w="38100">
            <a:solidFill>
              <a:srgbClr val="FFC000"/>
            </a:solidFill>
          </a:ln>
        </p:spPr>
        <p:txBody>
          <a:bodyPr/>
          <a:lstStyle/>
          <a:p>
            <a:r>
              <a:rPr lang="pt-BR" sz="1800" smtClean="0"/>
              <a:t/>
            </a:r>
            <a:br>
              <a:rPr lang="pt-BR" sz="1800" smtClean="0"/>
            </a:br>
            <a:r>
              <a:rPr lang="pt-BR" sz="1800" smtClean="0"/>
              <a:t>Campanha negativa e formas de uso do Facebook nas eleições presidenciais brasileiras de 2014.</a:t>
            </a:r>
            <a:br>
              <a:rPr lang="pt-BR" sz="1800" smtClean="0"/>
            </a:br>
            <a:r>
              <a:rPr lang="pt-BR" sz="1800" smtClean="0"/>
              <a:t> DE SOUSA, Ícaro Joathan; MARQUES, Francisco Paulo Jamil.  </a:t>
            </a:r>
            <a:br>
              <a:rPr lang="pt-BR" sz="1800" smtClean="0"/>
            </a:br>
            <a:r>
              <a:rPr lang="pt-BR" sz="1800" b="1" smtClean="0"/>
              <a:t>CECS-Publicações/eBooks</a:t>
            </a:r>
            <a:r>
              <a:rPr lang="pt-BR" sz="1800" smtClean="0"/>
              <a:t>, p. 249-289, 2017.</a:t>
            </a:r>
          </a:p>
        </p:txBody>
      </p:sp>
      <p:sp>
        <p:nvSpPr>
          <p:cNvPr id="7171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9FA228-BEBD-4679-9272-0D8FBD2A4DD5}" type="slidenum">
              <a:rPr lang="pt-BR" smtClean="0">
                <a:latin typeface="Times New Roman" pitchFamily="18" charset="0"/>
              </a:rPr>
              <a:pPr/>
              <a:t>6</a:t>
            </a:fld>
            <a:endParaRPr lang="pt-BR" smtClean="0">
              <a:latin typeface="Times New Roman" pitchFamily="18" charset="0"/>
            </a:endParaRP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7000" t="29153" r="28313" b="28435"/>
          <a:stretch>
            <a:fillRect/>
          </a:stretch>
        </p:blipFill>
        <p:spPr>
          <a:xfrm>
            <a:off x="428625" y="2285999"/>
            <a:ext cx="4500565" cy="3682281"/>
          </a:xfrm>
          <a:noFill/>
        </p:spPr>
      </p:pic>
      <p:pic>
        <p:nvPicPr>
          <p:cNvPr id="717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8000" t="34882" r="28876" b="18846"/>
          <a:stretch>
            <a:fillRect/>
          </a:stretch>
        </p:blipFill>
        <p:spPr>
          <a:xfrm>
            <a:off x="4691094" y="2286000"/>
            <a:ext cx="4381500" cy="2643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C73037-1B82-4917-9C4F-524067B2072F}" type="slidenum">
              <a:rPr lang="pt-BR" smtClean="0">
                <a:latin typeface="Times New Roman" pitchFamily="18" charset="0"/>
              </a:rPr>
              <a:pPr/>
              <a:t>7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467600" cy="838200"/>
          </a:xfrm>
          <a:noFill/>
        </p:spPr>
        <p:txBody>
          <a:bodyPr/>
          <a:lstStyle/>
          <a:p>
            <a:r>
              <a:rPr lang="pt-BR" sz="3600" smtClean="0"/>
              <a:t>Efeitos da Propaganda Negativa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smtClean="0"/>
              <a:t>POSITIVO: Propagandas negativas são bem lembradas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BR" sz="1800" smtClean="0"/>
              <a:t>Lembrança:</a:t>
            </a:r>
          </a:p>
          <a:p>
            <a:pPr lvl="2">
              <a:lnSpc>
                <a:spcPct val="90000"/>
              </a:lnSpc>
            </a:pPr>
            <a:r>
              <a:rPr lang="pt-BR" sz="1400" smtClean="0"/>
              <a:t>informação são mais bem percebidas (discriminadas)</a:t>
            </a:r>
          </a:p>
          <a:p>
            <a:pPr lvl="2">
              <a:lnSpc>
                <a:spcPct val="90000"/>
              </a:lnSpc>
            </a:pPr>
            <a:r>
              <a:rPr lang="pt-BR" sz="1400" smtClean="0"/>
              <a:t>provocam maior atenção</a:t>
            </a:r>
          </a:p>
          <a:p>
            <a:pPr lvl="2">
              <a:lnSpc>
                <a:spcPct val="90000"/>
              </a:lnSpc>
            </a:pPr>
            <a:r>
              <a:rPr lang="pt-BR" sz="1400" smtClean="0"/>
              <a:t>reconhecimento é maior (diferencia das demais)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NEGATIVO: Candidatos que usam propagandas negativas são mal “percebidos”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BR" sz="1800" smtClean="0"/>
              <a:t>	Julgamento:</a:t>
            </a:r>
          </a:p>
          <a:p>
            <a:pPr lvl="3">
              <a:lnSpc>
                <a:spcPct val="90000"/>
              </a:lnSpc>
            </a:pPr>
            <a:r>
              <a:rPr lang="pt-BR" sz="1400" smtClean="0"/>
              <a:t>consciência da validade e/ou</a:t>
            </a:r>
          </a:p>
          <a:p>
            <a:pPr lvl="3">
              <a:lnSpc>
                <a:spcPct val="90000"/>
              </a:lnSpc>
            </a:pPr>
            <a:r>
              <a:rPr lang="pt-BR" sz="1400" smtClean="0"/>
              <a:t>necessidade da informação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Efeitos contrários podem ser explicados pela relação entre informação e reação a esta informação:</a:t>
            </a:r>
          </a:p>
          <a:p>
            <a:pPr lvl="2">
              <a:lnSpc>
                <a:spcPct val="90000"/>
              </a:lnSpc>
            </a:pPr>
            <a:r>
              <a:rPr lang="pt-BR" sz="1100" smtClean="0"/>
              <a:t>A contrapropaganda pode promover dúvida, focando os objetivos da mensagem política no ataque ao adversário e não na construção da identidade do emissor (e.g. Lau &amp; Pomper; Petterson, 2002). </a:t>
            </a:r>
          </a:p>
          <a:p>
            <a:pPr lvl="2">
              <a:lnSpc>
                <a:spcPct val="90000"/>
              </a:lnSpc>
            </a:pPr>
            <a:r>
              <a:rPr lang="pt-BR" sz="1100" smtClean="0"/>
              <a:t>A contrapropaganda pode ferir e melindrar a democracia, “por se acreditar que desmobiliza os votantes e torna-os desprendidos em relação à política” (Johansson, 2014, p. 67).</a:t>
            </a:r>
          </a:p>
          <a:p>
            <a:pPr lvl="2">
              <a:lnSpc>
                <a:spcPct val="90000"/>
              </a:lnSpc>
            </a:pPr>
            <a:r>
              <a:rPr lang="pt-BR" sz="1100" smtClean="0"/>
              <a:t> Isso deve-se, sobretudo, a uma propriedade que a bibliografia refere: a de criação da desconfiança (Fernandes, 2013; Russo, 2016; Toros, 2016), dado o destaque ao adversário, em detrimento das próprias propostas.</a:t>
            </a:r>
            <a:endParaRPr lang="pt-BR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829B5D-2A3D-4F77-9F5D-4229F3F63B85}" type="slidenum">
              <a:rPr lang="pt-BR" smtClean="0">
                <a:latin typeface="Times New Roman" pitchFamily="18" charset="0"/>
              </a:rPr>
              <a:pPr/>
              <a:t>8</a:t>
            </a:fld>
            <a:endParaRPr lang="pt-BR" smtClean="0">
              <a:latin typeface="Times New Roman" pitchFamily="18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 l="28001" t="17578" r="29723" b="27734"/>
          <a:stretch>
            <a:fillRect/>
          </a:stretch>
        </p:blipFill>
        <p:spPr bwMode="auto">
          <a:xfrm>
            <a:off x="1071563" y="1000125"/>
            <a:ext cx="7000875" cy="5091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9220" name="Retângulo 3"/>
          <p:cNvSpPr>
            <a:spLocks noChangeArrowheads="1"/>
          </p:cNvSpPr>
          <p:nvPr/>
        </p:nvSpPr>
        <p:spPr bwMode="auto">
          <a:xfrm>
            <a:off x="1000125" y="214313"/>
            <a:ext cx="70008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BAPTISTA, Raphaël Marques. </a:t>
            </a:r>
            <a:r>
              <a:rPr lang="pt-BR" sz="1400" b="1"/>
              <a:t>A contrapropaganda na comunicação eleitoral: análise aos cartazes das eleições legislativas e presidenciais portuguesas de 2001 a 2016</a:t>
            </a:r>
            <a:r>
              <a:rPr lang="pt-BR" sz="1400"/>
              <a:t>. 2018. Tese de Doutorado. Instituto Superior de Ciências Sociais e Políticas.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E56698-0490-4519-9C23-4A32CDE25A9F}" type="slidenum">
              <a:rPr lang="pt-BR" smtClean="0">
                <a:latin typeface="Times New Roman" pitchFamily="18" charset="0"/>
              </a:rPr>
              <a:pPr/>
              <a:t>9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315200" cy="914400"/>
          </a:xfrm>
          <a:noFill/>
        </p:spPr>
        <p:txBody>
          <a:bodyPr/>
          <a:lstStyle/>
          <a:p>
            <a:r>
              <a:rPr lang="pt-BR" sz="3600" smtClean="0"/>
              <a:t>Desenvolvendo Mensagens Negativas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800" smtClean="0"/>
              <a:t>Técnicas:</a:t>
            </a:r>
          </a:p>
          <a:p>
            <a:pPr lvl="1">
              <a:lnSpc>
                <a:spcPct val="80000"/>
              </a:lnSpc>
            </a:pPr>
            <a:r>
              <a:rPr lang="pt-BR" sz="2400" smtClean="0"/>
              <a:t>Anúncios negativos podem ser:</a:t>
            </a:r>
          </a:p>
          <a:p>
            <a:pPr lvl="2">
              <a:lnSpc>
                <a:spcPct val="80000"/>
              </a:lnSpc>
            </a:pPr>
            <a:r>
              <a:rPr lang="pt-BR" sz="2000" u="sng" smtClean="0"/>
              <a:t>Hard-sell</a:t>
            </a:r>
            <a:r>
              <a:rPr lang="pt-BR" sz="2000" smtClean="0"/>
              <a:t> - </a:t>
            </a:r>
          </a:p>
          <a:p>
            <a:pPr lvl="3">
              <a:lnSpc>
                <a:spcPct val="80000"/>
              </a:lnSpc>
            </a:pPr>
            <a:r>
              <a:rPr lang="pt-BR" smtClean="0"/>
              <a:t>usa cores escuras e fortes</a:t>
            </a:r>
          </a:p>
          <a:p>
            <a:pPr lvl="3">
              <a:lnSpc>
                <a:spcPct val="80000"/>
              </a:lnSpc>
            </a:pPr>
            <a:r>
              <a:rPr lang="pt-BR" smtClean="0"/>
              <a:t>músicas de marchas</a:t>
            </a:r>
          </a:p>
          <a:p>
            <a:pPr lvl="3">
              <a:lnSpc>
                <a:spcPct val="80000"/>
              </a:lnSpc>
            </a:pPr>
            <a:r>
              <a:rPr lang="pt-BR" smtClean="0"/>
              <a:t>usa grupos ou pessoas negativas ou associadas a coisas negativas</a:t>
            </a:r>
          </a:p>
          <a:p>
            <a:pPr lvl="3">
              <a:lnSpc>
                <a:spcPct val="80000"/>
              </a:lnSpc>
            </a:pPr>
            <a:r>
              <a:rPr lang="pt-BR" smtClean="0"/>
              <a:t>desenhada para provocar</a:t>
            </a:r>
          </a:p>
          <a:p>
            <a:pPr lvl="2">
              <a:lnSpc>
                <a:spcPct val="80000"/>
              </a:lnSpc>
            </a:pPr>
            <a:r>
              <a:rPr lang="pt-BR" sz="2000" u="sng" smtClean="0"/>
              <a:t>Soft-sell</a:t>
            </a:r>
            <a:r>
              <a:rPr lang="pt-BR" sz="2000" smtClean="0"/>
              <a:t> -</a:t>
            </a:r>
          </a:p>
          <a:p>
            <a:pPr lvl="3">
              <a:lnSpc>
                <a:spcPct val="80000"/>
              </a:lnSpc>
            </a:pPr>
            <a:r>
              <a:rPr lang="pt-BR" smtClean="0"/>
              <a:t>usa cores leves e alegres</a:t>
            </a:r>
          </a:p>
          <a:p>
            <a:pPr lvl="3">
              <a:lnSpc>
                <a:spcPct val="80000"/>
              </a:lnSpc>
            </a:pPr>
            <a:r>
              <a:rPr lang="pt-BR" smtClean="0"/>
              <a:t>símbolos da vida</a:t>
            </a:r>
          </a:p>
          <a:p>
            <a:pPr lvl="3">
              <a:lnSpc>
                <a:spcPct val="80000"/>
              </a:lnSpc>
            </a:pPr>
            <a:r>
              <a:rPr lang="pt-BR" smtClean="0"/>
              <a:t>mais parecidas com comercial comum</a:t>
            </a:r>
          </a:p>
          <a:p>
            <a:pPr lvl="1">
              <a:lnSpc>
                <a:spcPct val="80000"/>
              </a:lnSpc>
            </a:pPr>
            <a:r>
              <a:rPr lang="pt-BR" sz="2400" smtClean="0"/>
              <a:t>Hard-sell tem maior chance de causar efeito bumerangue</a:t>
            </a:r>
          </a:p>
          <a:p>
            <a:pPr lvl="1">
              <a:lnSpc>
                <a:spcPct val="80000"/>
              </a:lnSpc>
            </a:pPr>
            <a:r>
              <a:rPr lang="pt-BR" sz="2400" smtClean="0"/>
              <a:t>Soft-sell pode aumentar interesse na eleição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trutura padrão 1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1279</Words>
  <Application>Microsoft Office PowerPoint</Application>
  <PresentationFormat>Apresentação na tela (4:3)</PresentationFormat>
  <Paragraphs>212</Paragraphs>
  <Slides>20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Estrutura padrão</vt:lpstr>
      <vt:lpstr>Aspectos e Efeitos da Propaganda eleitoral</vt:lpstr>
      <vt:lpstr>Propaganda x Publicidade</vt:lpstr>
      <vt:lpstr>Propaganda x Publicidade</vt:lpstr>
      <vt:lpstr>Propaganda</vt:lpstr>
      <vt:lpstr>Usos da Propaganda</vt:lpstr>
      <vt:lpstr> Campanha negativa e formas de uso do Facebook nas eleições presidenciais brasileiras de 2014.  DE SOUSA, Ícaro Joathan; MARQUES, Francisco Paulo Jamil.   CECS-Publicações/eBooks, p. 249-289, 2017.</vt:lpstr>
      <vt:lpstr>Efeitos da Propaganda Negativa</vt:lpstr>
      <vt:lpstr>Slide 8</vt:lpstr>
      <vt:lpstr>Desenvolvendo Mensagens Negativas</vt:lpstr>
      <vt:lpstr>Slide 10</vt:lpstr>
      <vt:lpstr>Desenvolvendo Mensagens Políticas</vt:lpstr>
      <vt:lpstr>Efeitos do “Contexto geral”</vt:lpstr>
      <vt:lpstr>Efeitos do “Contexto” na: PREFERÊNCIA </vt:lpstr>
      <vt:lpstr>Slide 14</vt:lpstr>
      <vt:lpstr>Ação x Reação do Candidato</vt:lpstr>
      <vt:lpstr>Propaganda negativa: ataque versus votos nas eleições presidenciais de 2002.   LOURENCO, Luiz Claudio.  Opin. Publica,  Campinas ,  v. 15, n. 1, p. 133-158,  June  2009 .  .</vt:lpstr>
      <vt:lpstr>Considerando Características do Receptor</vt:lpstr>
      <vt:lpstr>Usando Publicidade  (matéria não paga)</vt:lpstr>
      <vt:lpstr>A Internet e a Política no Brasil</vt:lpstr>
      <vt:lpstr>Mudanças recentes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Aspectos e Efeitos da Propaganda eleitoral</dc:title>
  <dc:creator>Faggin &amp; Batista</dc:creator>
  <cp:lastModifiedBy>Leandro</cp:lastModifiedBy>
  <cp:revision>69</cp:revision>
  <dcterms:created xsi:type="dcterms:W3CDTF">2004-05-04T14:08:27Z</dcterms:created>
  <dcterms:modified xsi:type="dcterms:W3CDTF">2020-05-13T18:40:16Z</dcterms:modified>
</cp:coreProperties>
</file>