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5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1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64" y="64791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1">
                <a:solidFill>
                  <a:srgbClr val="C00000"/>
                </a:solidFill>
              </a:defRPr>
            </a:lvl1pPr>
          </a:lstStyle>
          <a:p>
            <a:r>
              <a:rPr lang="pt-BR" smtClean="0"/>
              <a:t>Prof. Fernando Campos Mendonça</a:t>
            </a:r>
            <a:endParaRPr lang="pt-BR" dirty="0"/>
          </a:p>
        </p:txBody>
      </p:sp>
      <p:pic>
        <p:nvPicPr>
          <p:cNvPr id="9" name="Imagem 8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72457" cy="1396348"/>
          </a:xfrm>
          <a:prstGeom prst="rect">
            <a:avLst/>
          </a:prstGeom>
        </p:spPr>
      </p:pic>
      <p:pic>
        <p:nvPicPr>
          <p:cNvPr id="10" name="Imagem 9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2483" y="0"/>
            <a:ext cx="949517" cy="13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2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749" y="42481"/>
            <a:ext cx="10168502" cy="132677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6204"/>
            <a:ext cx="10515600" cy="45907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83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9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24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11" name="Imagem 10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2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08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7" name="Imagem 6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89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6" name="Imagem 5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35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229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0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5E53E-271B-44FE-A694-3BA8CF40F478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65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ernando.mendonca@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7897" y="2358887"/>
            <a:ext cx="10225910" cy="1828800"/>
          </a:xfrm>
        </p:spPr>
        <p:txBody>
          <a:bodyPr anchor="ctr">
            <a:normAutofit fontScale="90000"/>
          </a:bodyPr>
          <a:lstStyle/>
          <a:p>
            <a:r>
              <a:rPr lang="pt-BR" sz="5000" b="1" dirty="0" smtClean="0">
                <a:solidFill>
                  <a:srgbClr val="0000FF"/>
                </a:solidFill>
              </a:rPr>
              <a:t>POSIÇÃO DOS ENCANAMENTOS EM RELAÇÃO À LINHA DE CARGA</a:t>
            </a:r>
            <a:br>
              <a:rPr lang="pt-BR" sz="5000" b="1" dirty="0" smtClean="0">
                <a:solidFill>
                  <a:srgbClr val="0000FF"/>
                </a:solidFill>
              </a:rPr>
            </a:br>
            <a:r>
              <a:rPr lang="pt-BR" sz="3300" b="1" dirty="0" smtClean="0">
                <a:solidFill>
                  <a:srgbClr val="0000FF"/>
                </a:solidFill>
              </a:rPr>
              <a:t>(CONDUTOS FORÇADOS - </a:t>
            </a:r>
            <a:r>
              <a:rPr lang="pt-BR" sz="3300" b="1" dirty="0">
                <a:solidFill>
                  <a:srgbClr val="0000FF"/>
                </a:solidFill>
              </a:rPr>
              <a:t>ESCOAMENTO POR </a:t>
            </a:r>
            <a:r>
              <a:rPr lang="pt-BR" sz="3300" b="1" dirty="0" smtClean="0">
                <a:solidFill>
                  <a:srgbClr val="0000FF"/>
                </a:solidFill>
              </a:rPr>
              <a:t>GRAVIDADE)</a:t>
            </a:r>
            <a:endParaRPr lang="pt-BR" sz="3300" b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1235" y="6169347"/>
            <a:ext cx="9144000" cy="48600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Prof. Dr. Fernando Campos Mendonça – LEB – ESALQ/USP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04696" y="0"/>
            <a:ext cx="10009111" cy="1537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ESCOLA SUPERIOR DE AGRICULTURA “LUIZ DE QUEIROZ”</a:t>
            </a:r>
            <a:r>
              <a:rPr lang="pt-BR" sz="3200" dirty="0">
                <a:latin typeface="+mj-lt"/>
                <a:ea typeface="+mj-ea"/>
                <a:cs typeface="+mj-cs"/>
              </a:rPr>
              <a:t/>
            </a:r>
            <a:br>
              <a:rPr lang="pt-BR" sz="3200" dirty="0">
                <a:latin typeface="+mj-lt"/>
                <a:ea typeface="+mj-ea"/>
                <a:cs typeface="+mj-cs"/>
              </a:rPr>
            </a:br>
            <a:endParaRPr lang="pt-BR" sz="1400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LEB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5024 </a:t>
            </a:r>
            <a:r>
              <a:rPr lang="pt-BR" sz="3200" b="1" dirty="0">
                <a:latin typeface="+mj-lt"/>
                <a:ea typeface="+mj-ea"/>
                <a:cs typeface="+mj-cs"/>
              </a:rPr>
              <a:t>–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HIDRÁULICA APLICADA</a:t>
            </a:r>
            <a:endParaRPr lang="pt-BR" sz="3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42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97"/>
    </mc:Choice>
    <mc:Fallback xmlns="">
      <p:transition spd="slow" advTm="1259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6678" y="42481"/>
            <a:ext cx="10093573" cy="885171"/>
          </a:xfrm>
        </p:spPr>
        <p:txBody>
          <a:bodyPr>
            <a:noAutofit/>
          </a:bodyPr>
          <a:lstStyle/>
          <a:p>
            <a:pPr lvl="0"/>
            <a:r>
              <a:rPr lang="pt-BR" sz="3100" dirty="0" smtClean="0"/>
              <a:t>6ª </a:t>
            </a:r>
            <a:r>
              <a:rPr lang="pt-BR" sz="3100" dirty="0"/>
              <a:t>posição</a:t>
            </a:r>
            <a:r>
              <a:rPr lang="pt-BR" sz="3100" dirty="0" smtClean="0"/>
              <a:t>: </a:t>
            </a:r>
            <a:r>
              <a:rPr lang="pt-BR" sz="3100" dirty="0"/>
              <a:t>tubulação corta LPE, LPA e PCE, </a:t>
            </a:r>
            <a:r>
              <a:rPr lang="pt-BR" sz="3100" dirty="0" smtClean="0"/>
              <a:t>e abaixo </a:t>
            </a:r>
            <a:r>
              <a:rPr lang="pt-BR" sz="3100" dirty="0"/>
              <a:t>do PCA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/>
          </a:bodyPr>
          <a:lstStyle/>
          <a:p>
            <a:r>
              <a:rPr lang="pt-BR" dirty="0"/>
              <a:t>Situação </a:t>
            </a:r>
            <a:r>
              <a:rPr lang="pt-BR" dirty="0" smtClean="0"/>
              <a:t>problemática	</a:t>
            </a:r>
            <a:r>
              <a:rPr lang="pt-BR" dirty="0" smtClean="0">
                <a:sym typeface="Symbol" panose="05050102010706020507" pitchFamily="18" charset="2"/>
              </a:rPr>
              <a:t>	</a:t>
            </a:r>
            <a:r>
              <a:rPr lang="pt-BR" dirty="0"/>
              <a:t> Vazão imprevisível e não espontânea</a:t>
            </a:r>
          </a:p>
          <a:p>
            <a:r>
              <a:rPr lang="pt-BR" dirty="0"/>
              <a:t>Sifão operando nas piores condições possíveis</a:t>
            </a:r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 l="4279" t="12034" r="4144" b="2292"/>
          <a:stretch>
            <a:fillRect/>
          </a:stretch>
        </p:blipFill>
        <p:spPr bwMode="auto">
          <a:xfrm>
            <a:off x="2449359" y="927652"/>
            <a:ext cx="7368209" cy="379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986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6678" y="42481"/>
            <a:ext cx="10093573" cy="885171"/>
          </a:xfrm>
        </p:spPr>
        <p:txBody>
          <a:bodyPr>
            <a:noAutofit/>
          </a:bodyPr>
          <a:lstStyle/>
          <a:p>
            <a:pPr lvl="0"/>
            <a:r>
              <a:rPr lang="pt-BR" sz="3100" dirty="0" smtClean="0"/>
              <a:t>7ª </a:t>
            </a:r>
            <a:r>
              <a:rPr lang="pt-BR" sz="3100" dirty="0"/>
              <a:t>posição</a:t>
            </a:r>
            <a:r>
              <a:rPr lang="pt-BR" sz="3100" dirty="0" smtClean="0"/>
              <a:t>: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/>
          </a:bodyPr>
          <a:lstStyle/>
          <a:p>
            <a:r>
              <a:rPr lang="pt-BR" dirty="0" smtClean="0"/>
              <a:t>Escoamento impossível </a:t>
            </a:r>
            <a:r>
              <a:rPr lang="pt-BR" smtClean="0"/>
              <a:t>por gravidade</a:t>
            </a:r>
            <a:endParaRPr lang="pt-BR" dirty="0" smtClean="0"/>
          </a:p>
          <a:p>
            <a:r>
              <a:rPr lang="pt-BR" dirty="0" smtClean="0"/>
              <a:t>Solução: Bombeamento (Efeito: elevar o nível de energia no início)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 l="4972" t="10315" r="2624" b="4298"/>
          <a:stretch>
            <a:fillRect/>
          </a:stretch>
        </p:blipFill>
        <p:spPr bwMode="auto">
          <a:xfrm>
            <a:off x="1881809" y="927652"/>
            <a:ext cx="7805529" cy="406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4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941444" y="148093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pt-BR" sz="7600" b="1" dirty="0" smtClean="0">
                <a:solidFill>
                  <a:srgbClr val="0000FF"/>
                </a:solidFill>
              </a:rPr>
              <a:t>OBRIGADO!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2600" dirty="0" smtClean="0"/>
              <a:t>Prof. Fernando Campos Mendonça</a:t>
            </a:r>
          </a:p>
          <a:p>
            <a:pPr marL="0" indent="0" algn="ctr">
              <a:buNone/>
            </a:pPr>
            <a:r>
              <a:rPr lang="pt-BR" sz="2200" dirty="0" smtClean="0"/>
              <a:t>Depto. de Engenharia de Biossistemas - ESALQ/USP</a:t>
            </a:r>
          </a:p>
          <a:p>
            <a:pPr marL="0" indent="0" algn="ctr">
              <a:buNone/>
            </a:pPr>
            <a:r>
              <a:rPr lang="pt-BR" sz="2200" dirty="0" smtClean="0">
                <a:hlinkClick r:id="rId2"/>
              </a:rPr>
              <a:t>fernando.mendonca@usp.br</a:t>
            </a:r>
            <a:r>
              <a:rPr lang="pt-BR" sz="22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179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196">
        <p14:window dir="vert"/>
      </p:transition>
    </mc:Choice>
    <mc:Fallback xmlns="">
      <p:transition spd="slow" advTm="51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749" y="228013"/>
            <a:ext cx="10168502" cy="5538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192" y="5128590"/>
            <a:ext cx="10515600" cy="1537251"/>
          </a:xfrm>
        </p:spPr>
        <p:txBody>
          <a:bodyPr numCol="2">
            <a:normAutofit/>
          </a:bodyPr>
          <a:lstStyle/>
          <a:p>
            <a:r>
              <a:rPr lang="pt-BR" dirty="0" smtClean="0"/>
              <a:t>PCA – Plano de Carga Absoluto</a:t>
            </a:r>
          </a:p>
          <a:p>
            <a:r>
              <a:rPr lang="pt-BR" dirty="0" smtClean="0"/>
              <a:t>PCE – Plano de Carga Efetiva</a:t>
            </a:r>
          </a:p>
          <a:p>
            <a:r>
              <a:rPr lang="pt-BR" dirty="0" smtClean="0"/>
              <a:t>LCA – Linha de Carga Absoluta</a:t>
            </a:r>
            <a:endParaRPr lang="pt-BR" dirty="0" smtClean="0"/>
          </a:p>
          <a:p>
            <a:r>
              <a:rPr lang="pt-BR" dirty="0" smtClean="0"/>
              <a:t>LCE- Linha de Carga Efetiva</a:t>
            </a:r>
          </a:p>
          <a:p>
            <a:r>
              <a:rPr lang="pt-BR" dirty="0" smtClean="0"/>
              <a:t>LPA – Linha Piezométrica Absoluta</a:t>
            </a:r>
          </a:p>
          <a:p>
            <a:r>
              <a:rPr lang="pt-BR" dirty="0" smtClean="0"/>
              <a:t>LPE – Linha Piezométrica Efetiva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9" t="14782" r="14638" b="3878"/>
          <a:stretch/>
        </p:blipFill>
        <p:spPr bwMode="auto">
          <a:xfrm>
            <a:off x="2358887" y="821635"/>
            <a:ext cx="7301948" cy="41611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202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749" y="228013"/>
            <a:ext cx="10168502" cy="5538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CONCEITOS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24948" y="4611757"/>
                <a:ext cx="10515600" cy="1987826"/>
              </a:xfrm>
            </p:spPr>
            <p:txBody>
              <a:bodyPr numCol="2"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2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 smtClean="0"/>
                  <a:t> é muito pequena em rel.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 smtClean="0"/>
                  <a:t> e h</a:t>
                </a:r>
              </a:p>
              <a:p>
                <a:pPr marL="0" indent="0">
                  <a:buNone/>
                </a:pPr>
                <a:endParaRPr lang="pt-BR" sz="1900" dirty="0" smtClean="0"/>
              </a:p>
              <a:p>
                <a:r>
                  <a:rPr lang="pt-BR" dirty="0" smtClean="0"/>
                  <a:t>PCA </a:t>
                </a:r>
                <a:r>
                  <a:rPr lang="pt-BR" dirty="0" smtClean="0"/>
                  <a:t>– Plano de Carga Absoluto</a:t>
                </a:r>
              </a:p>
              <a:p>
                <a:r>
                  <a:rPr lang="pt-BR" dirty="0" smtClean="0"/>
                  <a:t>PCE – Plano de Carga </a:t>
                </a:r>
                <a:r>
                  <a:rPr lang="pt-BR" dirty="0" smtClean="0"/>
                  <a:t>Efetiva</a:t>
                </a:r>
                <a:endParaRPr lang="pt-BR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pt-BR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LCA</m:t>
                    </m:r>
                    <m:r>
                      <a:rPr lang="pt-BR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≅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LPA</m:t>
                    </m:r>
                  </m:oMath>
                </a14:m>
                <a:r>
                  <a:rPr lang="pt-BR" dirty="0" smtClean="0"/>
                  <a:t>  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i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LC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E</m:t>
                    </m:r>
                    <m:r>
                      <a:rPr lang="pt-BR" i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≅</m:t>
                    </m:r>
                    <m:r>
                      <m:rPr>
                        <m:sty m:val="p"/>
                      </m:rPr>
                      <a:rPr lang="pt-BR" i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LP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E</m:t>
                    </m:r>
                  </m:oMath>
                </a14:m>
                <a:endParaRPr lang="pt-BR" dirty="0" smtClean="0"/>
              </a:p>
              <a:p>
                <a:pPr>
                  <a:spcAft>
                    <a:spcPts val="600"/>
                  </a:spcAft>
                </a:pPr>
                <a:endParaRPr lang="pt-BR" sz="1900" dirty="0" smtClean="0"/>
              </a:p>
              <a:p>
                <a:r>
                  <a:rPr lang="pt-BR" dirty="0" smtClean="0"/>
                  <a:t>LPA </a:t>
                </a:r>
                <a:r>
                  <a:rPr lang="pt-BR" dirty="0" smtClean="0"/>
                  <a:t>– Linha Piezométrica Absoluta</a:t>
                </a:r>
              </a:p>
              <a:p>
                <a:r>
                  <a:rPr lang="pt-BR" dirty="0" smtClean="0"/>
                  <a:t>LPE – Linha Piezométrica Efetiva</a:t>
                </a: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4948" y="4611757"/>
                <a:ext cx="10515600" cy="1987826"/>
              </a:xfrm>
              <a:blipFill rotWithShape="0">
                <a:blip r:embed="rId2"/>
                <a:stretch>
                  <a:fillRect l="-870" t="-7362" b="-24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m 5"/>
          <p:cNvPicPr/>
          <p:nvPr/>
        </p:nvPicPr>
        <p:blipFill>
          <a:blip r:embed="rId3" cstate="print"/>
          <a:srcRect l="8287" t="18052" r="14779" b="5731"/>
          <a:stretch>
            <a:fillRect/>
          </a:stretch>
        </p:blipFill>
        <p:spPr bwMode="auto">
          <a:xfrm>
            <a:off x="2385390" y="1046921"/>
            <a:ext cx="6493567" cy="340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63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6677" y="42481"/>
            <a:ext cx="10093573" cy="885171"/>
          </a:xfrm>
        </p:spPr>
        <p:txBody>
          <a:bodyPr>
            <a:normAutofit/>
          </a:bodyPr>
          <a:lstStyle/>
          <a:p>
            <a:pPr lvl="0"/>
            <a:r>
              <a:rPr lang="pt-BR" sz="3700" dirty="0"/>
              <a:t>1ª posição: </a:t>
            </a:r>
            <a:r>
              <a:rPr lang="pt-BR" sz="3700" dirty="0" smtClean="0"/>
              <a:t>Tubulação </a:t>
            </a:r>
            <a:r>
              <a:rPr lang="pt-BR" sz="3700" dirty="0"/>
              <a:t>abaixo da LPE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810538"/>
            <a:ext cx="10342051" cy="1366425"/>
          </a:xfrm>
        </p:spPr>
        <p:txBody>
          <a:bodyPr/>
          <a:lstStyle/>
          <a:p>
            <a:r>
              <a:rPr lang="pt-BR" dirty="0" smtClean="0"/>
              <a:t>Escoamento sem problemas</a:t>
            </a:r>
            <a:endParaRPr lang="pt-BR" dirty="0"/>
          </a:p>
        </p:txBody>
      </p:sp>
      <p:pic>
        <p:nvPicPr>
          <p:cNvPr id="11" name="Imagem 10"/>
          <p:cNvPicPr/>
          <p:nvPr/>
        </p:nvPicPr>
        <p:blipFill>
          <a:blip r:embed="rId2" cstate="print"/>
          <a:srcRect l="8287" t="18052" r="14779" b="5731"/>
          <a:stretch>
            <a:fillRect/>
          </a:stretch>
        </p:blipFill>
        <p:spPr bwMode="auto">
          <a:xfrm>
            <a:off x="2491409" y="914400"/>
            <a:ext cx="6908911" cy="389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75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435" y="42481"/>
            <a:ext cx="10053816" cy="885171"/>
          </a:xfrm>
        </p:spPr>
        <p:txBody>
          <a:bodyPr>
            <a:normAutofit/>
          </a:bodyPr>
          <a:lstStyle/>
          <a:p>
            <a:pPr lvl="0"/>
            <a:r>
              <a:rPr lang="pt-BR" sz="3700" dirty="0" smtClean="0"/>
              <a:t>2ª </a:t>
            </a:r>
            <a:r>
              <a:rPr lang="pt-BR" sz="3700" dirty="0"/>
              <a:t>posição: </a:t>
            </a:r>
            <a:r>
              <a:rPr lang="pt-BR" sz="3700" dirty="0" smtClean="0"/>
              <a:t>Tubulação coincide c/ a </a:t>
            </a:r>
            <a:r>
              <a:rPr lang="pt-BR" sz="3700" dirty="0"/>
              <a:t>LPE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810538"/>
            <a:ext cx="10342051" cy="1366425"/>
          </a:xfrm>
        </p:spPr>
        <p:txBody>
          <a:bodyPr/>
          <a:lstStyle/>
          <a:p>
            <a:r>
              <a:rPr lang="pt-BR" dirty="0" smtClean="0"/>
              <a:t>Escoamento sem problemas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 l="4972" t="22063" r="18094" b="5444"/>
          <a:stretch>
            <a:fillRect/>
          </a:stretch>
        </p:blipFill>
        <p:spPr bwMode="auto">
          <a:xfrm>
            <a:off x="2451652" y="927652"/>
            <a:ext cx="6228522" cy="376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56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435" y="42481"/>
            <a:ext cx="10053816" cy="885171"/>
          </a:xfrm>
        </p:spPr>
        <p:txBody>
          <a:bodyPr>
            <a:noAutofit/>
          </a:bodyPr>
          <a:lstStyle/>
          <a:p>
            <a:pPr lvl="0"/>
            <a:r>
              <a:rPr lang="pt-BR" sz="3700" dirty="0"/>
              <a:t>3</a:t>
            </a:r>
            <a:r>
              <a:rPr lang="pt-BR" sz="3700" dirty="0" smtClean="0"/>
              <a:t>ª </a:t>
            </a:r>
            <a:r>
              <a:rPr lang="pt-BR" sz="3700" dirty="0"/>
              <a:t>posição: tubulação corta LPE </a:t>
            </a:r>
            <a:r>
              <a:rPr lang="pt-BR" sz="3700" dirty="0" smtClean="0"/>
              <a:t>e fica abaixo </a:t>
            </a:r>
            <a:r>
              <a:rPr lang="pt-BR" sz="3700" dirty="0"/>
              <a:t>de LPA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Situação </a:t>
            </a:r>
            <a:r>
              <a:rPr lang="pt-BR" dirty="0" smtClean="0"/>
              <a:t>problemática	</a:t>
            </a:r>
            <a:r>
              <a:rPr lang="pt-BR" dirty="0" smtClean="0">
                <a:sym typeface="Symbol" panose="05050102010706020507" pitchFamily="18" charset="2"/>
              </a:rPr>
              <a:t>	</a:t>
            </a:r>
            <a:r>
              <a:rPr lang="pt-BR" dirty="0" smtClean="0"/>
              <a:t>P </a:t>
            </a:r>
            <a:r>
              <a:rPr lang="pt-BR" dirty="0"/>
              <a:t>&lt; P</a:t>
            </a:r>
            <a:r>
              <a:rPr lang="pt-BR" baseline="-25000" dirty="0"/>
              <a:t>atm</a:t>
            </a:r>
            <a:r>
              <a:rPr lang="pt-BR" dirty="0"/>
              <a:t> entre A e B</a:t>
            </a:r>
          </a:p>
          <a:p>
            <a:r>
              <a:rPr lang="pt-BR" dirty="0"/>
              <a:t>Possibilidade de entrada de ar ou outra substância que esteja próximo ao exterior da tubulação</a:t>
            </a:r>
          </a:p>
          <a:p>
            <a:r>
              <a:rPr lang="pt-BR" dirty="0"/>
              <a:t>Situação a ser evitada (Solução: utilizar reservatório de passagem)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 l="6354" t="12607" r="3729"/>
          <a:stretch>
            <a:fillRect/>
          </a:stretch>
        </p:blipFill>
        <p:spPr bwMode="auto">
          <a:xfrm>
            <a:off x="1815549" y="927650"/>
            <a:ext cx="7832034" cy="432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03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435" y="42481"/>
            <a:ext cx="10053816" cy="885171"/>
          </a:xfrm>
        </p:spPr>
        <p:txBody>
          <a:bodyPr>
            <a:noAutofit/>
          </a:bodyPr>
          <a:lstStyle/>
          <a:p>
            <a:pPr lvl="0"/>
            <a:r>
              <a:rPr lang="pt-BR" sz="3700" dirty="0"/>
              <a:t>3</a:t>
            </a:r>
            <a:r>
              <a:rPr lang="pt-BR" sz="3700" dirty="0" smtClean="0"/>
              <a:t>ª </a:t>
            </a:r>
            <a:r>
              <a:rPr lang="pt-BR" sz="3700" dirty="0"/>
              <a:t>posição: </a:t>
            </a:r>
            <a:r>
              <a:rPr lang="pt-BR" sz="3700" dirty="0" smtClean="0"/>
              <a:t>Solução com reservatório de passagem</a:t>
            </a:r>
            <a:endParaRPr lang="pt-BR" sz="3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/>
          </a:bodyPr>
          <a:lstStyle/>
          <a:p>
            <a:r>
              <a:rPr lang="pt-BR" dirty="0" smtClean="0"/>
              <a:t>Situação muda para a Posição 1 (Ou Posição 2)</a:t>
            </a:r>
          </a:p>
          <a:p>
            <a:r>
              <a:rPr lang="pt-BR" dirty="0" smtClean="0"/>
              <a:t>Escoamento sem problema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5652" t="15649" r="18261" b="7474"/>
          <a:stretch/>
        </p:blipFill>
        <p:spPr>
          <a:xfrm>
            <a:off x="1553453" y="927652"/>
            <a:ext cx="9199778" cy="405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8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6678" y="42481"/>
            <a:ext cx="10093573" cy="885171"/>
          </a:xfrm>
        </p:spPr>
        <p:txBody>
          <a:bodyPr>
            <a:noAutofit/>
          </a:bodyPr>
          <a:lstStyle/>
          <a:p>
            <a:pPr lvl="0"/>
            <a:r>
              <a:rPr lang="pt-BR" sz="3300" dirty="0" smtClean="0"/>
              <a:t>4ª </a:t>
            </a:r>
            <a:r>
              <a:rPr lang="pt-BR" sz="3300" dirty="0"/>
              <a:t>posição: tubulação corta LPE e LPA, </a:t>
            </a:r>
            <a:r>
              <a:rPr lang="pt-BR" sz="3300" dirty="0" smtClean="0"/>
              <a:t>e fica </a:t>
            </a:r>
            <a:r>
              <a:rPr lang="pt-BR" sz="3300" dirty="0"/>
              <a:t>abaixo do PCE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Situação </a:t>
            </a:r>
            <a:r>
              <a:rPr lang="pt-BR" dirty="0" smtClean="0"/>
              <a:t>problemática	</a:t>
            </a:r>
            <a:r>
              <a:rPr lang="pt-BR" dirty="0" smtClean="0">
                <a:sym typeface="Symbol" panose="05050102010706020507" pitchFamily="18" charset="2"/>
              </a:rPr>
              <a:t>	</a:t>
            </a:r>
            <a:r>
              <a:rPr lang="pt-BR" dirty="0" smtClean="0"/>
              <a:t>Vazão </a:t>
            </a:r>
            <a:r>
              <a:rPr lang="pt-BR" dirty="0"/>
              <a:t>imprevisível</a:t>
            </a:r>
          </a:p>
          <a:p>
            <a:r>
              <a:rPr lang="pt-BR" dirty="0"/>
              <a:t>Problemas de colapso e possibilidade de contaminação da água</a:t>
            </a:r>
          </a:p>
          <a:p>
            <a:r>
              <a:rPr lang="pt-BR" dirty="0"/>
              <a:t>Solução: evitar, mudando o curso da tubulação</a:t>
            </a:r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 l="5873" t="8224" r="3651" b="5592"/>
          <a:stretch>
            <a:fillRect/>
          </a:stretch>
        </p:blipFill>
        <p:spPr bwMode="auto">
          <a:xfrm>
            <a:off x="1813255" y="927652"/>
            <a:ext cx="8680174" cy="405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49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6678" y="42481"/>
            <a:ext cx="10093573" cy="885171"/>
          </a:xfrm>
        </p:spPr>
        <p:txBody>
          <a:bodyPr>
            <a:noAutofit/>
          </a:bodyPr>
          <a:lstStyle/>
          <a:p>
            <a:pPr lvl="0"/>
            <a:r>
              <a:rPr lang="pt-BR" sz="3200" dirty="0"/>
              <a:t>5</a:t>
            </a:r>
            <a:r>
              <a:rPr lang="pt-BR" sz="3200" dirty="0" smtClean="0"/>
              <a:t>ª </a:t>
            </a:r>
            <a:r>
              <a:rPr lang="pt-BR" sz="3200" dirty="0"/>
              <a:t>posição</a:t>
            </a:r>
            <a:r>
              <a:rPr lang="pt-BR" sz="3200" dirty="0" smtClean="0"/>
              <a:t>: </a:t>
            </a:r>
            <a:r>
              <a:rPr lang="pt-BR" sz="3200" dirty="0"/>
              <a:t>tubulação corta LPE e PCE, </a:t>
            </a:r>
            <a:r>
              <a:rPr lang="pt-BR" sz="3200" dirty="0" smtClean="0"/>
              <a:t>e </a:t>
            </a:r>
            <a:r>
              <a:rPr lang="pt-BR" sz="3200" dirty="0"/>
              <a:t>fica abaixo de LPA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664" y="5300868"/>
            <a:ext cx="11317357" cy="1366425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Situação </a:t>
            </a:r>
            <a:r>
              <a:rPr lang="pt-BR" dirty="0" smtClean="0"/>
              <a:t>problemática	</a:t>
            </a:r>
            <a:r>
              <a:rPr lang="pt-BR" dirty="0" smtClean="0">
                <a:sym typeface="Symbol" panose="05050102010706020507" pitchFamily="18" charset="2"/>
              </a:rPr>
              <a:t>	</a:t>
            </a:r>
            <a:r>
              <a:rPr lang="pt-BR" dirty="0" smtClean="0"/>
              <a:t>Vazão previsível, mas não </a:t>
            </a:r>
            <a:r>
              <a:rPr lang="pt-BR" dirty="0"/>
              <a:t>há escoamento espontâneo</a:t>
            </a:r>
          </a:p>
          <a:p>
            <a:r>
              <a:rPr lang="pt-BR" dirty="0"/>
              <a:t>Entrada de ar na tubulação estanca o escoamento</a:t>
            </a:r>
          </a:p>
          <a:p>
            <a:r>
              <a:rPr lang="pt-BR" dirty="0"/>
              <a:t>Aplicação prática: sifão (irrigação por sulcos)</a:t>
            </a:r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 l="6906" t="9742" r="2762" b="5158"/>
          <a:stretch>
            <a:fillRect/>
          </a:stretch>
        </p:blipFill>
        <p:spPr bwMode="auto">
          <a:xfrm>
            <a:off x="1616765" y="927652"/>
            <a:ext cx="8666922" cy="41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5702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3475</TotalTime>
  <Words>207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Tema do Office</vt:lpstr>
      <vt:lpstr>POSIÇÃO DOS ENCANAMENTOS EM RELAÇÃO À LINHA DE CARGA (CONDUTOS FORÇADOS - ESCOAMENTO POR GRAVIDADE)</vt:lpstr>
      <vt:lpstr>CONCEITOS</vt:lpstr>
      <vt:lpstr>CONCEITOS</vt:lpstr>
      <vt:lpstr>1ª posição: Tubulação abaixo da LPE</vt:lpstr>
      <vt:lpstr>2ª posição: Tubulação coincide c/ a LPE</vt:lpstr>
      <vt:lpstr>3ª posição: tubulação corta LPE e fica abaixo de LPA</vt:lpstr>
      <vt:lpstr>3ª posição: Solução com reservatório de passagem</vt:lpstr>
      <vt:lpstr>4ª posição: tubulação corta LPE e LPA, e fica abaixo do PCE</vt:lpstr>
      <vt:lpstr>5ª posição: tubulação corta LPE e PCE, e fica abaixo de LPA</vt:lpstr>
      <vt:lpstr>6ª posição: tubulação corta LPE, LPA e PCE, e abaixo do PCA</vt:lpstr>
      <vt:lpstr>7ª posição: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341</cp:revision>
  <dcterms:created xsi:type="dcterms:W3CDTF">2020-09-20T01:08:23Z</dcterms:created>
  <dcterms:modified xsi:type="dcterms:W3CDTF">2020-10-21T18:41:18Z</dcterms:modified>
</cp:coreProperties>
</file>