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60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4" r:id="rId19"/>
    <p:sldId id="425" r:id="rId20"/>
    <p:sldId id="426" r:id="rId21"/>
    <p:sldId id="427" r:id="rId22"/>
    <p:sldId id="428" r:id="rId23"/>
    <p:sldId id="429" r:id="rId24"/>
    <p:sldId id="430" r:id="rId25"/>
    <p:sldId id="431" r:id="rId26"/>
    <p:sldId id="432" r:id="rId27"/>
    <p:sldId id="433" r:id="rId28"/>
    <p:sldId id="434" r:id="rId29"/>
    <p:sldId id="436" r:id="rId30"/>
    <p:sldId id="435" r:id="rId31"/>
    <p:sldId id="401" r:id="rId3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8592" autoAdjust="0"/>
  </p:normalViewPr>
  <p:slideViewPr>
    <p:cSldViewPr>
      <p:cViewPr varScale="1">
        <p:scale>
          <a:sx n="72" d="100"/>
          <a:sy n="72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245" y="0"/>
            <a:ext cx="2945955" cy="4973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E14E-5090-4D6E-BC89-BA963478AB2F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829"/>
            <a:ext cx="2945955" cy="497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245" y="9430829"/>
            <a:ext cx="2945955" cy="497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86F8-8D43-4709-9E79-A7D8E452B1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21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BF87C58-A537-4718-96BB-4A3C74557D9E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75B6E27-96FD-45B7-8403-9B5C5B3E5A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210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Segoe UI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Segoe UI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Segoe UI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Segoe UI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Segoe UI" pitchFamily="34" charset="0"/>
              </a:defRPr>
            </a:lvl5pPr>
            <a:lvl6pPr marL="2658184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6pPr>
            <a:lvl7pPr marL="3141490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7pPr>
            <a:lvl8pPr marL="3624796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8pPr>
            <a:lvl9pPr marL="4108102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fld id="{0C103141-2F93-4681-87A7-632E53A52797}" type="slidenum">
              <a:rPr lang="en-US">
                <a:solidFill>
                  <a:srgbClr val="000000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5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D524A-CB6A-49E3-BA33-AD7F04E810B5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8F1E-B931-4C35-B1F7-87E39588C9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2A5B6-9C31-42B5-9AAE-C0BEBDAB738A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68CEC-EAAE-47BD-8EEE-EFD719D326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42BD4-46AD-40B2-9116-31B606E5729C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6CAE9-977E-4878-B887-5D4057768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2BF07-5E38-43BE-ABB6-332B15167AAC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EF7DE-1754-4F25-843C-3C838FD10E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9062-2418-42B6-B471-7BB41608D805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D248A-AEA7-4C2C-9865-2C946572D3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A003-A846-47E1-BF85-04986AA3463B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0A956-0E4E-485A-A15F-76C16346E8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916831"/>
            <a:ext cx="6851104" cy="7920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69231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DEA4-076B-493A-8DCA-80D5F2E31BEF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83C9-3CB6-4A2D-B538-4A82349061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4BAD-DECC-4C7F-84FE-9F4B327DE573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E493-630F-439A-BC50-5323D39A1D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3A24-B7A1-417B-A9E2-B906695DE5A5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65E8B-69B3-4EBE-9C88-04DEE26EB6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059C-AE85-4E8D-A9CF-F58D55CF83FD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2F9A-ED33-44D6-83DA-A46B25F985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AA53C-F339-40D9-8697-251D0AE70E95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9B92-43C4-47E4-B5A4-8FE873C0B7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EBA318-EF3C-4571-AA02-86A09F9B3E4F}" type="datetimeFigureOut">
              <a:rPr lang="pt-BR"/>
              <a:pPr>
                <a:defRPr/>
              </a:pPr>
              <a:t>26/10/2016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7CDDAA-84FD-4396-B989-D5E10CCABD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50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48656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Gestão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Equipe</a:t>
            </a:r>
            <a:r>
              <a:rPr lang="en-US" dirty="0">
                <a:solidFill>
                  <a:schemeClr val="bg1"/>
                </a:solidFill>
              </a:rPr>
              <a:t>,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Comunicações</a:t>
            </a:r>
            <a:r>
              <a:rPr lang="en-US" dirty="0">
                <a:solidFill>
                  <a:schemeClr val="bg1"/>
                </a:solidFill>
              </a:rPr>
              <a:t> e </a:t>
            </a:r>
            <a:r>
              <a:rPr lang="en-US" dirty="0" err="1">
                <a:solidFill>
                  <a:schemeClr val="bg1"/>
                </a:solidFill>
              </a:rPr>
              <a:t>Liderança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pPr marL="457200" lvl="1" indent="0">
              <a:buNone/>
            </a:pPr>
            <a:r>
              <a:rPr lang="pt-BR" sz="2400" dirty="0"/>
              <a:t>Existe uma hierarquia formal de poder</a:t>
            </a:r>
          </a:p>
          <a:p>
            <a:pPr marL="457200" lvl="1" indent="0">
              <a:buNone/>
            </a:pPr>
            <a:r>
              <a:rPr lang="pt-BR" sz="2400" dirty="0"/>
              <a:t>As comunicações tendem a ocorrer de cima para baixo e de baixo para cima</a:t>
            </a:r>
          </a:p>
          <a:p>
            <a:pPr marL="457200" lvl="1" indent="0">
              <a:buNone/>
            </a:pPr>
            <a:r>
              <a:rPr lang="pt-BR" sz="2400" dirty="0"/>
              <a:t>As pessoas trocam informações do dia a dia relacionadas com o desempenho nas tarefas apenas com outros colegas posicionados diretamente acima ou abaixo deles na hierarquia</a:t>
            </a:r>
          </a:p>
          <a:p>
            <a:pPr marL="457200" lvl="1" indent="0">
              <a:buNone/>
            </a:pPr>
            <a:r>
              <a:rPr lang="pt-BR" sz="2400" dirty="0"/>
              <a:t>Exige lideranças fortes com reduções perceptíveis de poder em níveis mais baixos</a:t>
            </a:r>
          </a:p>
          <a:p>
            <a:pPr marL="457200" lvl="1" indent="0">
              <a:buNone/>
            </a:pPr>
            <a:r>
              <a:rPr lang="pt-BR" sz="2400" dirty="0"/>
              <a:t>Eficaz para atividades com apenas uma tarefa e garante consistência </a:t>
            </a:r>
          </a:p>
          <a:p>
            <a:pPr marL="457200" lvl="1" indent="0">
              <a:buNone/>
            </a:pPr>
            <a:r>
              <a:rPr lang="pt-BR" sz="2400" dirty="0"/>
              <a:t>Pode ser eficiente quando há pouca necessidade de flexibilidade</a:t>
            </a:r>
          </a:p>
          <a:p>
            <a:pPr marL="457200" lvl="1" indent="0">
              <a:buNone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285" y="0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Controle centralizado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01805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pPr marL="457200" lvl="1" indent="0">
              <a:buNone/>
            </a:pPr>
            <a:r>
              <a:rPr lang="pt-BR" sz="2400" dirty="0"/>
              <a:t>as pessoas são praticamente iguais no que diz respeito ao poder</a:t>
            </a:r>
          </a:p>
          <a:p>
            <a:pPr marL="457200" lvl="1" indent="0">
              <a:buNone/>
            </a:pPr>
            <a:r>
              <a:rPr lang="pt-BR" sz="2400" dirty="0"/>
              <a:t>a informação tende a fluir entre todos os pares de pessoas de uma equipe</a:t>
            </a:r>
          </a:p>
          <a:p>
            <a:pPr marL="457200" lvl="1" indent="0">
              <a:buNone/>
            </a:pPr>
            <a:r>
              <a:rPr lang="pt-BR" sz="2400" dirty="0"/>
              <a:t>requer poder e controle compartilhados</a:t>
            </a:r>
          </a:p>
          <a:p>
            <a:pPr marL="457200" lvl="1" indent="0">
              <a:buNone/>
            </a:pPr>
            <a:r>
              <a:rPr lang="pt-BR" sz="2400" dirty="0"/>
              <a:t>a equipe é, em grande parte, autodirigida, ainda que exista um líder e especializações</a:t>
            </a:r>
          </a:p>
          <a:p>
            <a:pPr marL="457200" lvl="1" indent="0">
              <a:buNone/>
            </a:pPr>
            <a:r>
              <a:rPr lang="pt-BR" sz="2400" dirty="0"/>
              <a:t>eficaz quando as tarefas são complexas, e os problemas, singulares</a:t>
            </a:r>
          </a:p>
          <a:p>
            <a:pPr marL="457200" lvl="1" indent="0">
              <a:buNone/>
            </a:pPr>
            <a:r>
              <a:rPr lang="pt-BR" sz="2400" dirty="0"/>
              <a:t>maior flexibilidade, mas a qualidade dos resultados pode variar de equipe para equipe e de projeto para projeto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Controle descentralizado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1624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Matriz gerencial</a:t>
            </a:r>
            <a:endParaRPr lang="pt-BR" sz="3200" dirty="0"/>
          </a:p>
        </p:txBody>
      </p:sp>
      <p:pic>
        <p:nvPicPr>
          <p:cNvPr id="5" name="Espaço Reservado para Conteúdo 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1" t="39420" r="32359" b="24985"/>
          <a:stretch/>
        </p:blipFill>
        <p:spPr bwMode="auto">
          <a:xfrm>
            <a:off x="179512" y="1181063"/>
            <a:ext cx="4799182" cy="26042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agem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10" t="33830" r="22106" b="27633"/>
          <a:stretch/>
        </p:blipFill>
        <p:spPr bwMode="auto">
          <a:xfrm>
            <a:off x="3491880" y="3785272"/>
            <a:ext cx="4544938" cy="26249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0225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pPr marL="457200" lvl="1" indent="0">
              <a:buNone/>
            </a:pPr>
            <a:r>
              <a:rPr lang="pt-BR" dirty="0"/>
              <a:t>1. Formação: os membros da equipe estão temerosos, pois estão começando a aprender as forças e fraquezas dos outros membros; pode ser difícil conseguir obter comprometimento por parte deles</a:t>
            </a:r>
          </a:p>
          <a:p>
            <a:pPr marL="457200" lvl="1" indent="0">
              <a:buNone/>
            </a:pPr>
            <a:r>
              <a:rPr lang="pt-BR" dirty="0"/>
              <a:t>2. Normatização: o grupo como um todo será improdutivo, e os membros sentirão que nenhum progresso está sendo alcançado. Enquanto grandes diferenças nos níveis de habilidade se tornam aparentes, ao mesmo tempo, elas tendem a ser ignoradas. As comunicações são restritas, e os membros da equipe podem não estar dispostos a empenhar tempo e energia nessa interação</a:t>
            </a:r>
          </a:p>
          <a:p>
            <a:pPr marL="457200" lvl="1" indent="0">
              <a:buNone/>
            </a:pPr>
            <a:endParaRPr lang="pt-BR" sz="24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Evolução das equipes com a experiência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43651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3. Conflito: as diferenças em capacidades e em conhecimentos terão sido resolvidas, e a equipe estará apta a estabelecer metas. As pessoas pedirão ajuda e estarão dispostas a oferecer ajuda. A comunicação será mais aberta, embora ineficiente. Haverá momentos em que o grupo se sentirá como uma equipe.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Evolução das equipes com a experiência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763896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4. Desempenho: a equipe demonstrará alta produtividade, e os membros terão uma sensação de pertencimento. Eles cuidarão dos interesses uns dos outros e se respeitarão. As diferenças entre os membros da equipe serão vistas como pontos fortes, em vez de fraquezas. A comunicação será muito eficiente. Haverá conflitos frequentes, mas eles em geral se resolverão com rapidez.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Evolução das equipes com a experiência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38275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Direção significa motivar os membros da equipe</a:t>
            </a:r>
          </a:p>
          <a:p>
            <a:pPr marL="0" indent="0">
              <a:buNone/>
            </a:pPr>
            <a:r>
              <a:rPr lang="pt-BR" dirty="0"/>
              <a:t>O gerente do projeto deve conhecer o que motiva as pessoas na equipe a trabalhar bem e deve se esforçar para manter o moral dos membros</a:t>
            </a:r>
          </a:p>
          <a:p>
            <a:pPr marL="0" indent="0">
              <a:buNone/>
            </a:pPr>
            <a:r>
              <a:rPr lang="pt-BR" dirty="0"/>
              <a:t>Comunicação, junto a qualidades de liderança, desempenha um papel extremamente importante na direção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FUNÇÃO DE DIREÇÃO E COMUNICAÇÕES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49732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Teoria X</a:t>
            </a:r>
          </a:p>
          <a:p>
            <a:pPr marL="0" indent="0">
              <a:buNone/>
            </a:pPr>
            <a:r>
              <a:rPr lang="pt-BR" sz="2800" dirty="0"/>
              <a:t>as pessoas não gostam de trabalhar</a:t>
            </a:r>
          </a:p>
          <a:p>
            <a:pPr marL="0" indent="0">
              <a:buNone/>
            </a:pPr>
            <a:r>
              <a:rPr lang="pt-BR" sz="2800" dirty="0"/>
              <a:t>evitam responsabilidades</a:t>
            </a:r>
          </a:p>
          <a:p>
            <a:pPr marL="0" indent="0">
              <a:buNone/>
            </a:pPr>
            <a:r>
              <a:rPr lang="pt-BR" sz="2800" dirty="0"/>
              <a:t>esperam que outros tomem todas as decisões</a:t>
            </a:r>
          </a:p>
          <a:p>
            <a:pPr marL="0" indent="0">
              <a:buNone/>
            </a:pPr>
            <a:r>
              <a:rPr lang="pt-BR" sz="2800" dirty="0"/>
              <a:t>os trabalhadores precisam ser compelidos e supervisionados por aqueles em posições altas na organização</a:t>
            </a:r>
          </a:p>
          <a:p>
            <a:pPr marL="0" indent="0">
              <a:buNone/>
            </a:pPr>
            <a:r>
              <a:rPr lang="pt-BR" sz="2800" dirty="0"/>
              <a:t>A motivação não nasce com a pessoa, mas deve ser estimulada por aqueles que têm autoridade e responsabilidade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O QUE MOTIVA AS PESSOAS A SE EMPENHAREM?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77951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Teoria Y</a:t>
            </a:r>
          </a:p>
          <a:p>
            <a:pPr marL="0" indent="0">
              <a:buNone/>
            </a:pPr>
            <a:r>
              <a:rPr lang="pt-BR" dirty="0"/>
              <a:t>as pessoas são motivadas realizando trabalhos aprazíveis e recebendo oportunidades para assumir responsabilidade, aprimorar habilidades, ser autônomas, proativas e criativas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O QUE MOTIVA AS PESSOAS A SE EMPENHAREM?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51618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7348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Teoria Z</a:t>
            </a:r>
          </a:p>
          <a:p>
            <a:pPr marL="0" indent="0">
              <a:buNone/>
            </a:pPr>
            <a:r>
              <a:rPr lang="pt-BR" dirty="0"/>
              <a:t>os fatores motivacionais mais importantes são </a:t>
            </a:r>
          </a:p>
          <a:p>
            <a:pPr marL="0" indent="0">
              <a:buNone/>
            </a:pPr>
            <a:r>
              <a:rPr lang="pt-BR" dirty="0"/>
              <a:t>a necessidade de autoestima, </a:t>
            </a:r>
          </a:p>
          <a:p>
            <a:pPr marL="0" indent="0">
              <a:buNone/>
            </a:pPr>
            <a:r>
              <a:rPr lang="pt-BR" dirty="0"/>
              <a:t>orgulho da organização, </a:t>
            </a:r>
          </a:p>
          <a:p>
            <a:pPr marL="0" indent="0">
              <a:buNone/>
            </a:pPr>
            <a:r>
              <a:rPr lang="pt-BR" dirty="0"/>
              <a:t>oportunidade para atingir o potencial máximo (e não apenas aprimorar habilidades)  </a:t>
            </a:r>
          </a:p>
          <a:p>
            <a:pPr marL="0" indent="0">
              <a:buNone/>
            </a:pPr>
            <a:r>
              <a:rPr lang="pt-BR" dirty="0"/>
              <a:t>estar em uma estrutura de comando em que todos participam da tomada de decisão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O QUE MOTIVA AS PESSOAS A SE EMPENHAREM?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4662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pPr marL="457200" lvl="1" indent="0">
              <a:buNone/>
            </a:pPr>
            <a:r>
              <a:rPr lang="pt-BR" dirty="0"/>
              <a:t>Esta aula baseia-se no capítulo 14 do livro </a:t>
            </a:r>
            <a:r>
              <a:rPr lang="en-GB" b="1" dirty="0"/>
              <a:t>Introduction to Sustainable Infrastructure Engineering Design, de Edward S. Neumann, Elsevier, 2016)</a:t>
            </a:r>
          </a:p>
          <a:p>
            <a:pPr marL="457200" lvl="1" indent="0">
              <a:buNone/>
            </a:pPr>
            <a:r>
              <a:rPr lang="en-GB" dirty="0"/>
              <a:t>A </a:t>
            </a:r>
            <a:r>
              <a:rPr lang="en-GB" dirty="0" err="1"/>
              <a:t>tradução</a:t>
            </a:r>
            <a:r>
              <a:rPr lang="en-GB" dirty="0"/>
              <a:t> para o </a:t>
            </a:r>
            <a:r>
              <a:rPr lang="en-GB" dirty="0" err="1"/>
              <a:t>português</a:t>
            </a:r>
            <a:r>
              <a:rPr lang="en-GB" dirty="0"/>
              <a:t> do cap. 14 </a:t>
            </a:r>
            <a:r>
              <a:rPr lang="en-GB" dirty="0" err="1"/>
              <a:t>está</a:t>
            </a:r>
            <a:r>
              <a:rPr lang="en-GB" dirty="0"/>
              <a:t> </a:t>
            </a:r>
            <a:r>
              <a:rPr lang="en-GB" dirty="0" err="1"/>
              <a:t>disponibilizada</a:t>
            </a:r>
            <a:r>
              <a:rPr lang="en-GB" dirty="0"/>
              <a:t> no STOA.</a:t>
            </a:r>
          </a:p>
          <a:p>
            <a:pPr marL="457200" lvl="1" indent="0">
              <a:buNone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80965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Fatores de satisfação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pt-BR" b="1" dirty="0"/>
              <a:t>Realização</a:t>
            </a:r>
            <a:endParaRPr lang="pt-BR" dirty="0"/>
          </a:p>
          <a:p>
            <a:r>
              <a:rPr lang="pt-BR" b="1" dirty="0"/>
              <a:t>Reconhecimento</a:t>
            </a:r>
            <a:endParaRPr lang="pt-BR" dirty="0"/>
          </a:p>
          <a:p>
            <a:r>
              <a:rPr lang="pt-BR" b="1" dirty="0"/>
              <a:t>A natureza do trabalho em si</a:t>
            </a:r>
            <a:endParaRPr lang="pt-BR" dirty="0"/>
          </a:p>
          <a:p>
            <a:r>
              <a:rPr lang="pt-BR" b="1" dirty="0"/>
              <a:t>Responsabilidade</a:t>
            </a:r>
            <a:endParaRPr lang="pt-BR" dirty="0"/>
          </a:p>
          <a:p>
            <a:r>
              <a:rPr lang="pt-BR" b="1" dirty="0"/>
              <a:t>Progresso na carreira, e</a:t>
            </a:r>
            <a:endParaRPr lang="pt-BR" dirty="0"/>
          </a:p>
          <a:p>
            <a:r>
              <a:rPr lang="pt-BR" b="1" dirty="0"/>
              <a:t>Crescimento pessoal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2435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Fatores de insatisfação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pt-BR" sz="2800" b="1" dirty="0"/>
              <a:t>Regras rígidas e administração da empresa</a:t>
            </a:r>
            <a:endParaRPr lang="pt-BR" sz="2800" dirty="0"/>
          </a:p>
          <a:p>
            <a:r>
              <a:rPr lang="pt-BR" sz="2800" b="1" dirty="0"/>
              <a:t>Relacionamento com supervisores</a:t>
            </a:r>
            <a:endParaRPr lang="pt-BR" sz="2800" dirty="0"/>
          </a:p>
          <a:p>
            <a:r>
              <a:rPr lang="pt-BR" sz="2800" b="1" dirty="0"/>
              <a:t>Relações interpessoais com colegas de trabalho</a:t>
            </a:r>
            <a:endParaRPr lang="pt-BR" sz="2800" dirty="0"/>
          </a:p>
          <a:p>
            <a:r>
              <a:rPr lang="pt-BR" sz="2800" b="1" dirty="0"/>
              <a:t>Condições físicas de trabalho</a:t>
            </a:r>
            <a:endParaRPr lang="pt-BR" sz="2800" dirty="0"/>
          </a:p>
          <a:p>
            <a:r>
              <a:rPr lang="pt-BR" sz="2800" b="1" dirty="0"/>
              <a:t>Segurança</a:t>
            </a:r>
            <a:endParaRPr lang="pt-BR" sz="2800" dirty="0"/>
          </a:p>
          <a:p>
            <a:r>
              <a:rPr lang="pt-BR" sz="2800" b="1" dirty="0"/>
              <a:t>Salário</a:t>
            </a:r>
            <a:endParaRPr lang="pt-BR" sz="2800" dirty="0"/>
          </a:p>
          <a:p>
            <a:r>
              <a:rPr lang="pt-BR" sz="2800" b="1" dirty="0"/>
              <a:t>Status</a:t>
            </a:r>
            <a:endParaRPr lang="pt-BR" sz="2800" dirty="0"/>
          </a:p>
          <a:p>
            <a:r>
              <a:rPr lang="pt-BR" sz="2800" b="1" dirty="0"/>
              <a:t>Tempo disponível para a vida pessoal</a:t>
            </a:r>
            <a:endParaRPr lang="pt-BR" sz="2800" dirty="0"/>
          </a:p>
          <a:p>
            <a:r>
              <a:rPr lang="pt-BR" sz="2800" b="1" dirty="0"/>
              <a:t>Estabilidade profissional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85176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Escuta 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pt-BR" sz="2800" b="1" dirty="0"/>
              <a:t>Escute com concentração e sensibilidade – Evite demonstrar suas próprias emoções.</a:t>
            </a:r>
            <a:endParaRPr lang="pt-BR" sz="2800" dirty="0"/>
          </a:p>
          <a:p>
            <a:r>
              <a:rPr lang="pt-BR" sz="2800" b="1" dirty="0"/>
              <a:t>Mantenha contato visual – foque no interlocutor.</a:t>
            </a:r>
            <a:endParaRPr lang="pt-BR" sz="2800" dirty="0"/>
          </a:p>
          <a:p>
            <a:r>
              <a:rPr lang="pt-BR" sz="2800" b="1" dirty="0"/>
              <a:t>Faça perguntas abertas – Exemplo: “Por que você se sente assim?”</a:t>
            </a:r>
            <a:endParaRPr lang="pt-BR" sz="2800" dirty="0"/>
          </a:p>
          <a:p>
            <a:r>
              <a:rPr lang="pt-BR" sz="2800" b="1" dirty="0"/>
              <a:t>Seja atencioso – não tente realizar várias tarefas ao mesmo tempo.</a:t>
            </a:r>
            <a:endParaRPr lang="pt-BR" sz="2800" dirty="0"/>
          </a:p>
          <a:p>
            <a:r>
              <a:rPr lang="pt-BR" sz="2800" b="1" dirty="0"/>
              <a:t>Esclareça o sentido – repita o que você acredita que ouviu e obtenha a confirmação do interlocutor.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13763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Reuniões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25963"/>
          </a:xfrm>
        </p:spPr>
        <p:txBody>
          <a:bodyPr/>
          <a:lstStyle/>
          <a:p>
            <a:r>
              <a:rPr lang="pt-BR" sz="2000" b="1" dirty="0"/>
              <a:t>Realize-as apenas quando necessário.</a:t>
            </a:r>
            <a:endParaRPr lang="pt-BR" sz="2000" dirty="0"/>
          </a:p>
          <a:p>
            <a:r>
              <a:rPr lang="pt-BR" sz="2000" b="1" dirty="0"/>
              <a:t>Peça o comparecimento apenas das pessoas necessárias.</a:t>
            </a:r>
            <a:endParaRPr lang="pt-BR" sz="2000" dirty="0"/>
          </a:p>
          <a:p>
            <a:r>
              <a:rPr lang="pt-BR" sz="2000" b="1" dirty="0"/>
              <a:t>Prepare um cronograma e se atenha a ele.</a:t>
            </a:r>
            <a:endParaRPr lang="pt-BR" sz="2000" dirty="0"/>
          </a:p>
          <a:p>
            <a:r>
              <a:rPr lang="pt-BR" sz="2000" b="1" dirty="0"/>
              <a:t>Mantenha a duração entre 60 e 90 minutos.</a:t>
            </a:r>
            <a:endParaRPr lang="pt-BR" sz="2000" dirty="0"/>
          </a:p>
          <a:p>
            <a:r>
              <a:rPr lang="pt-BR" sz="2000" b="1" dirty="0"/>
              <a:t>Distribua o material de apoio antes da reunião.</a:t>
            </a:r>
            <a:endParaRPr lang="pt-BR" sz="2000" dirty="0"/>
          </a:p>
          <a:p>
            <a:r>
              <a:rPr lang="pt-BR" sz="2000" b="1" dirty="0"/>
              <a:t>Peça aos participantes que se preparem para a discussão.</a:t>
            </a:r>
            <a:endParaRPr lang="pt-BR" sz="2000" dirty="0"/>
          </a:p>
          <a:p>
            <a:r>
              <a:rPr lang="pt-BR" sz="2000" b="1" dirty="0"/>
              <a:t>Estimule contribuições positivas.</a:t>
            </a:r>
            <a:endParaRPr lang="pt-BR" sz="2000" dirty="0"/>
          </a:p>
          <a:p>
            <a:r>
              <a:rPr lang="pt-BR" sz="2000" b="1" dirty="0"/>
              <a:t>Obtenha o consenso sobre problemas pequenos antes de lidar com os maiores.</a:t>
            </a:r>
            <a:endParaRPr lang="pt-BR" sz="2000" dirty="0"/>
          </a:p>
          <a:p>
            <a:r>
              <a:rPr lang="pt-BR" sz="2000" b="1" dirty="0"/>
              <a:t>Tente chegar a decisões após discussões.</a:t>
            </a:r>
            <a:endParaRPr lang="pt-BR" sz="2000" dirty="0"/>
          </a:p>
          <a:p>
            <a:r>
              <a:rPr lang="pt-BR" sz="2000" b="1" dirty="0"/>
              <a:t>Crie uma lista de Itens de Ação que identifiquem quais tarefas precisam ser realizadas e quem será responsável por cada uma; certifique-se de que todo mundo saiba qual a sua atribuição.</a:t>
            </a:r>
            <a:endParaRPr lang="pt-BR" sz="2000" dirty="0"/>
          </a:p>
          <a:p>
            <a:r>
              <a:rPr lang="pt-BR" sz="2000" b="1" dirty="0"/>
              <a:t>Registre e distribua minutas do que foi decidido.</a:t>
            </a:r>
            <a:endParaRPr lang="pt-BR" sz="20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7890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Feedback corretivo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25963"/>
          </a:xfrm>
        </p:spPr>
        <p:txBody>
          <a:bodyPr/>
          <a:lstStyle/>
          <a:p>
            <a:r>
              <a:rPr lang="pt-BR" b="1" dirty="0"/>
              <a:t>Foque no problema, não na personalidade.</a:t>
            </a:r>
            <a:endParaRPr lang="pt-BR" dirty="0"/>
          </a:p>
          <a:p>
            <a:r>
              <a:rPr lang="pt-BR" b="1" dirty="0"/>
              <a:t>Forneça feedback imediato.</a:t>
            </a:r>
            <a:endParaRPr lang="pt-BR" dirty="0"/>
          </a:p>
          <a:p>
            <a:r>
              <a:rPr lang="pt-BR" b="1" dirty="0"/>
              <a:t>Descreva o impacto que o comportamento indesejado terá.</a:t>
            </a:r>
            <a:endParaRPr lang="pt-BR" dirty="0"/>
          </a:p>
          <a:p>
            <a:r>
              <a:rPr lang="pt-BR" b="1" dirty="0"/>
              <a:t>Identifique as atitudes tomadas e as consequências para a pessoa caso não haja melhora.</a:t>
            </a:r>
            <a:endParaRPr lang="pt-BR" dirty="0"/>
          </a:p>
          <a:p>
            <a:r>
              <a:rPr lang="pt-BR" b="1" dirty="0"/>
              <a:t>Reconheça as necessidades tanto do emissor quanto do receptor da mensagem. </a:t>
            </a:r>
            <a:endParaRPr lang="pt-BR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32341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FUNÇÃO DE GERENCIAMENTO E LIDERANÇA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Gerenciamento: “fazer as coisas do jeito certo”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Liderança: “fazer as coisas certas”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2111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O PAPEL DA LIDERANÇA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25963"/>
          </a:xfrm>
        </p:spPr>
        <p:txBody>
          <a:bodyPr/>
          <a:lstStyle/>
          <a:p>
            <a:r>
              <a:rPr lang="pt-BR" sz="2400" b="1" dirty="0"/>
              <a:t>Estabelecer uma visão.</a:t>
            </a:r>
            <a:endParaRPr lang="pt-BR" sz="2400" dirty="0"/>
          </a:p>
          <a:p>
            <a:r>
              <a:rPr lang="pt-BR" sz="2400" b="1" dirty="0"/>
              <a:t>Desafiar crenças que limitem o que pode ser alcançado.</a:t>
            </a:r>
            <a:endParaRPr lang="pt-BR" sz="2400" dirty="0"/>
          </a:p>
          <a:p>
            <a:r>
              <a:rPr lang="pt-BR" sz="2400" b="1" dirty="0"/>
              <a:t>Compreender e assumir riscos.</a:t>
            </a:r>
            <a:endParaRPr lang="pt-BR" sz="2400" dirty="0"/>
          </a:p>
          <a:p>
            <a:r>
              <a:rPr lang="pt-BR" sz="2400" b="1" dirty="0"/>
              <a:t>Estabelecer confiança.</a:t>
            </a:r>
            <a:endParaRPr lang="pt-BR" sz="2400" dirty="0"/>
          </a:p>
          <a:p>
            <a:r>
              <a:rPr lang="pt-BR" sz="2400" b="1" dirty="0"/>
              <a:t>Alinhar objetivos pessoais às missões do projeto.</a:t>
            </a:r>
            <a:endParaRPr lang="pt-BR" sz="2400" dirty="0"/>
          </a:p>
          <a:p>
            <a:r>
              <a:rPr lang="pt-BR" sz="2400" b="1" dirty="0"/>
              <a:t>Fazer as pessoas se envolverem.</a:t>
            </a:r>
            <a:endParaRPr lang="pt-BR" sz="2400" dirty="0"/>
          </a:p>
          <a:p>
            <a:r>
              <a:rPr lang="pt-BR" sz="2400" b="1" dirty="0"/>
              <a:t>Ser proativo, não passivo.</a:t>
            </a:r>
            <a:endParaRPr lang="pt-BR" sz="2400" dirty="0"/>
          </a:p>
          <a:p>
            <a:r>
              <a:rPr lang="pt-BR" sz="2400" b="1" dirty="0"/>
              <a:t>Encorajar opiniões contrárias.</a:t>
            </a:r>
            <a:endParaRPr lang="pt-BR" sz="2400" dirty="0"/>
          </a:p>
          <a:p>
            <a:r>
              <a:rPr lang="pt-BR" sz="2400" b="1" dirty="0"/>
              <a:t>Estabelecer objetivos realizáveis.</a:t>
            </a:r>
            <a:endParaRPr lang="pt-BR" sz="2400" dirty="0"/>
          </a:p>
          <a:p>
            <a:r>
              <a:rPr lang="pt-BR" sz="2400" b="1" dirty="0"/>
              <a:t>Reconhecer quem desempenhar bem sua função.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7604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FUNÇÃO DE CONTROLE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monitoramento do progresso da equipe por meio da comparação do executado com o planejado e aplicação de correções quando o executado foge do planejado</a:t>
            </a:r>
          </a:p>
          <a:p>
            <a:pPr marL="0" indent="0">
              <a:buNone/>
            </a:pPr>
            <a:r>
              <a:rPr lang="pt-BR" dirty="0"/>
              <a:t>Três dispositivos de controle são normalmente usados: o </a:t>
            </a:r>
            <a:r>
              <a:rPr lang="pt-BR" b="1" dirty="0"/>
              <a:t>cronograma</a:t>
            </a:r>
            <a:r>
              <a:rPr lang="pt-BR" dirty="0"/>
              <a:t>, o </a:t>
            </a:r>
            <a:r>
              <a:rPr lang="pt-BR" b="1" dirty="0"/>
              <a:t>orçamento</a:t>
            </a:r>
            <a:r>
              <a:rPr lang="pt-BR" dirty="0"/>
              <a:t> e o </a:t>
            </a:r>
            <a:r>
              <a:rPr lang="pt-BR" b="1" dirty="0"/>
              <a:t>relatório de progresso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7105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RELATÓRIO DE PROGRESSO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25963"/>
          </a:xfrm>
        </p:spPr>
        <p:txBody>
          <a:bodyPr/>
          <a:lstStyle/>
          <a:p>
            <a:r>
              <a:rPr lang="pt-BR" b="1" dirty="0"/>
              <a:t>Compara o cumprimento real de tarefas com o progresso planejado.</a:t>
            </a:r>
            <a:endParaRPr lang="pt-BR" dirty="0"/>
          </a:p>
          <a:p>
            <a:r>
              <a:rPr lang="pt-BR" b="1" dirty="0"/>
              <a:t>Compara o consumo real de recursos com o consumo planejado.</a:t>
            </a:r>
            <a:endParaRPr lang="pt-BR" dirty="0"/>
          </a:p>
          <a:p>
            <a:r>
              <a:rPr lang="pt-BR" b="1" dirty="0"/>
              <a:t>Identifica qualquer problema inesperado ou resultado positivo que surgiram.</a:t>
            </a:r>
            <a:endParaRPr lang="pt-BR" dirty="0"/>
          </a:p>
          <a:p>
            <a:r>
              <a:rPr lang="pt-BR" b="1" dirty="0"/>
              <a:t>Propõe ações corretivas, se necessário.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(VER MODELO NO TEXTO DISPONIBILIZADO NO STOA)</a:t>
            </a:r>
          </a:p>
        </p:txBody>
      </p:sp>
    </p:spTree>
    <p:extLst>
      <p:ext uri="{BB962C8B-B14F-4D97-AF65-F5344CB8AC3E}">
        <p14:creationId xmlns:p14="http://schemas.microsoft.com/office/powerpoint/2010/main" val="3177842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EXERCÍCIO EM EQUIPE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25963"/>
          </a:xfrm>
        </p:spPr>
        <p:txBody>
          <a:bodyPr/>
          <a:lstStyle/>
          <a:p>
            <a:r>
              <a:rPr lang="pt-BR" b="1" dirty="0"/>
              <a:t>Compara o cumprimento real de tarefas com o progresso planejado.</a:t>
            </a:r>
            <a:endParaRPr lang="pt-BR" dirty="0"/>
          </a:p>
          <a:p>
            <a:r>
              <a:rPr lang="pt-BR" b="1" dirty="0"/>
              <a:t>Compara o consumo real de recursos com o consumo planejado.</a:t>
            </a:r>
            <a:endParaRPr lang="pt-BR" dirty="0"/>
          </a:p>
          <a:p>
            <a:r>
              <a:rPr lang="pt-BR" b="1" dirty="0"/>
              <a:t>Identifica qualquer problema inesperado ou resultado positivo que surgiram.</a:t>
            </a:r>
            <a:endParaRPr lang="pt-BR" dirty="0"/>
          </a:p>
          <a:p>
            <a:r>
              <a:rPr lang="pt-BR" b="1" dirty="0"/>
              <a:t>Propõe ações corretivas, se necessário.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(VER MODELO NO TEXTO DISPONIBILIZADO NO STOA)</a:t>
            </a:r>
          </a:p>
        </p:txBody>
      </p:sp>
    </p:spTree>
    <p:extLst>
      <p:ext uri="{BB962C8B-B14F-4D97-AF65-F5344CB8AC3E}">
        <p14:creationId xmlns:p14="http://schemas.microsoft.com/office/powerpoint/2010/main" val="20535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r>
              <a:rPr lang="pt-BR" sz="2800" b="1" dirty="0"/>
              <a:t>Compreender</a:t>
            </a:r>
            <a:r>
              <a:rPr lang="pt-BR" sz="2800" dirty="0"/>
              <a:t> as quatros funções do gerenciamento.</a:t>
            </a:r>
            <a:endParaRPr lang="pt-BR" sz="2400" dirty="0"/>
          </a:p>
          <a:p>
            <a:r>
              <a:rPr lang="pt-BR" sz="2800" b="1" dirty="0"/>
              <a:t>Discutir</a:t>
            </a:r>
            <a:r>
              <a:rPr lang="pt-BR" sz="2800" dirty="0"/>
              <a:t> conceitos de gerenciamento centralizado </a:t>
            </a:r>
            <a:r>
              <a:rPr lang="pt-BR" sz="2800" i="1" dirty="0"/>
              <a:t>versus</a:t>
            </a:r>
            <a:r>
              <a:rPr lang="pt-BR" sz="2800" dirty="0"/>
              <a:t> descentralizado.</a:t>
            </a:r>
            <a:endParaRPr lang="pt-BR" sz="2400" dirty="0"/>
          </a:p>
          <a:p>
            <a:r>
              <a:rPr lang="pt-BR" sz="2800" b="1" dirty="0"/>
              <a:t>Definir</a:t>
            </a:r>
            <a:r>
              <a:rPr lang="pt-BR" sz="2800" dirty="0"/>
              <a:t> as teorias de motivação.</a:t>
            </a:r>
            <a:endParaRPr lang="pt-BR" sz="2400" dirty="0"/>
          </a:p>
          <a:p>
            <a:r>
              <a:rPr lang="pt-BR" sz="2800" b="1" dirty="0"/>
              <a:t>Discutir</a:t>
            </a:r>
            <a:r>
              <a:rPr lang="pt-BR" sz="2800" dirty="0"/>
              <a:t> a distinção entre gerenciamento e liderança.</a:t>
            </a:r>
            <a:endParaRPr lang="pt-BR" sz="2400" dirty="0"/>
          </a:p>
          <a:p>
            <a:r>
              <a:rPr lang="pt-BR" sz="2800" b="1" dirty="0"/>
              <a:t>Compreender</a:t>
            </a:r>
            <a:r>
              <a:rPr lang="pt-BR" sz="2800" dirty="0"/>
              <a:t> a importância da comunicação.</a:t>
            </a:r>
            <a:endParaRPr lang="pt-BR" sz="2400" dirty="0"/>
          </a:p>
          <a:p>
            <a:r>
              <a:rPr lang="pt-BR" sz="2800" b="1" dirty="0"/>
              <a:t>Identificar</a:t>
            </a:r>
            <a:r>
              <a:rPr lang="pt-BR" sz="2800" dirty="0"/>
              <a:t> os elementos de um relatório de progresso.</a:t>
            </a:r>
            <a:endParaRPr lang="pt-BR" sz="2400" dirty="0"/>
          </a:p>
          <a:p>
            <a:r>
              <a:rPr lang="pt-BR" sz="2800" b="1" dirty="0"/>
              <a:t>Discutir</a:t>
            </a:r>
            <a:r>
              <a:rPr lang="pt-BR" sz="2800" dirty="0"/>
              <a:t> desempenho com relação a equipes de estudantes.</a:t>
            </a:r>
            <a:endParaRPr lang="pt-BR" sz="2400" dirty="0"/>
          </a:p>
          <a:p>
            <a:pPr marL="457200" lvl="1" indent="0">
              <a:buNone/>
            </a:pP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b="1" dirty="0">
                <a:solidFill>
                  <a:schemeClr val="bg1"/>
                </a:solidFill>
              </a:rPr>
              <a:t>Objetivos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29098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EXPECTATIVAS DO PROFESSOR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221316"/>
              </p:ext>
            </p:extLst>
          </p:nvPr>
        </p:nvGraphicFramePr>
        <p:xfrm>
          <a:off x="467544" y="1556792"/>
          <a:ext cx="8424936" cy="461005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074330279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1549402908"/>
                    </a:ext>
                  </a:extLst>
                </a:gridCol>
              </a:tblGrid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Trabalho em equipe exemplar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Trabalho em equipe insatisfatório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extLst>
                  <a:ext uri="{0D108BD9-81ED-4DB2-BD59-A6C34878D82A}">
                    <a16:rowId xmlns:a16="http://schemas.microsoft.com/office/drawing/2014/main" val="3543046196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Comparece às reuniões de equipe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Não comparece às reuniões de equipe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extLst>
                  <a:ext uri="{0D108BD9-81ED-4DB2-BD59-A6C34878D82A}">
                    <a16:rowId xmlns:a16="http://schemas.microsoft.com/office/drawing/2014/main" val="2192396876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Comparece às aulas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Não comparece às aulas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extLst>
                  <a:ext uri="{0D108BD9-81ED-4DB2-BD59-A6C34878D82A}">
                    <a16:rowId xmlns:a16="http://schemas.microsoft.com/office/drawing/2014/main" val="2830571468"/>
                  </a:ext>
                </a:extLst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Realiza todas as tarefas atribuídas ao seu papel na equipe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Não realiza nenhuma das tarefas atribuídas ao seu papel na equipe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extLst>
                  <a:ext uri="{0D108BD9-81ED-4DB2-BD59-A6C34878D82A}">
                    <a16:rowId xmlns:a16="http://schemas.microsoft.com/office/drawing/2014/main" val="1525356620"/>
                  </a:ext>
                </a:extLst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Sempre realiza as tarefas atribuídas sem precisar ser lembrado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Sempre depende dos outros para realizar seu trabalho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extLst>
                  <a:ext uri="{0D108BD9-81ED-4DB2-BD59-A6C34878D82A}">
                    <a16:rowId xmlns:a16="http://schemas.microsoft.com/office/drawing/2014/main" val="2912231484"/>
                  </a:ext>
                </a:extLst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Escuta e fala em quantidade razoável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Está sempre falando e nunca contribui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extLst>
                  <a:ext uri="{0D108BD9-81ED-4DB2-BD59-A6C34878D82A}">
                    <a16:rowId xmlns:a16="http://schemas.microsoft.com/office/drawing/2014/main" val="308519251"/>
                  </a:ext>
                </a:extLst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Maximiza a oportunidade de aprendizado e é motivado para aprender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Não possui motivação para aprender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039" marR="53039" marT="0" marB="0"/>
                </a:tc>
                <a:extLst>
                  <a:ext uri="{0D108BD9-81ED-4DB2-BD59-A6C34878D82A}">
                    <a16:rowId xmlns:a16="http://schemas.microsoft.com/office/drawing/2014/main" val="623024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460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Mãos à obra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BR" dirty="0"/>
              <a:t>Apresentar a folha A3 para ser fotografada ao final da aula.</a:t>
            </a:r>
          </a:p>
          <a:p>
            <a:r>
              <a:rPr lang="pt-BR" dirty="0"/>
              <a:t>Assinar a folha de presença ao entregar o trabalho ao final </a:t>
            </a:r>
            <a:r>
              <a:rPr lang="pt-BR"/>
              <a:t>da aula.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43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pPr marL="57150" indent="0">
              <a:buNone/>
            </a:pPr>
            <a:r>
              <a:rPr lang="pt-BR" sz="2800" dirty="0"/>
              <a:t>Uma oportunidade para iniciar o desenvolvimento das habilidades de gerenciamento</a:t>
            </a:r>
          </a:p>
          <a:p>
            <a:pPr marL="457200" lvl="1" indent="0">
              <a:buNone/>
            </a:pPr>
            <a:r>
              <a:rPr lang="pt-BR" dirty="0"/>
              <a:t>Gerenciamento é composto por quatro funções distintas – </a:t>
            </a:r>
            <a:r>
              <a:rPr lang="pt-BR" b="1" dirty="0"/>
              <a:t>planejamento</a:t>
            </a:r>
            <a:r>
              <a:rPr lang="pt-BR" dirty="0"/>
              <a:t>, </a:t>
            </a:r>
            <a:r>
              <a:rPr lang="pt-BR" b="1" dirty="0"/>
              <a:t>organização</a:t>
            </a:r>
            <a:r>
              <a:rPr lang="pt-BR" dirty="0"/>
              <a:t>, </a:t>
            </a:r>
            <a:r>
              <a:rPr lang="pt-BR" b="1" dirty="0"/>
              <a:t>supervisão</a:t>
            </a:r>
            <a:r>
              <a:rPr lang="pt-BR" dirty="0"/>
              <a:t> e </a:t>
            </a:r>
            <a:r>
              <a:rPr lang="pt-BR" b="1" dirty="0"/>
              <a:t>controle</a:t>
            </a:r>
          </a:p>
          <a:p>
            <a:pPr marL="57150" indent="0">
              <a:buNone/>
            </a:pPr>
            <a:r>
              <a:rPr lang="pt-BR" sz="2800" dirty="0"/>
              <a:t>Papel de um gerente de projetos: assumir a responsabilidade sobre essas funções e garantir que sejam realizadas com sucesso</a:t>
            </a:r>
          </a:p>
          <a:p>
            <a:pPr marL="457200" lvl="1" indent="0">
              <a:buNone/>
            </a:pPr>
            <a:r>
              <a:rPr lang="pt-BR" dirty="0"/>
              <a:t>Gerenciar exige habilidades de </a:t>
            </a:r>
            <a:r>
              <a:rPr lang="pt-BR" i="1" dirty="0"/>
              <a:t>comunicação</a:t>
            </a:r>
            <a:r>
              <a:rPr lang="pt-BR" dirty="0"/>
              <a:t> e de </a:t>
            </a:r>
            <a:r>
              <a:rPr lang="pt-BR" i="1" dirty="0"/>
              <a:t>liderança</a:t>
            </a:r>
            <a:r>
              <a:rPr lang="pt-BR" dirty="0"/>
              <a:t> e a capacidade de </a:t>
            </a:r>
            <a:r>
              <a:rPr lang="pt-BR" i="1" dirty="0"/>
              <a:t>organizar</a:t>
            </a:r>
            <a:r>
              <a:rPr lang="pt-BR" dirty="0"/>
              <a:t> tarefas e pessoas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Trabalhos em equipe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50590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84" y="1268760"/>
            <a:ext cx="8517632" cy="5085184"/>
          </a:xfrm>
        </p:spPr>
        <p:txBody>
          <a:bodyPr/>
          <a:lstStyle/>
          <a:p>
            <a:pPr marL="57150" indent="0">
              <a:buNone/>
            </a:pPr>
            <a:r>
              <a:rPr lang="pt-BR" sz="2800" dirty="0"/>
              <a:t>Perguntas a serem respondidas:</a:t>
            </a:r>
          </a:p>
          <a:p>
            <a:pPr marL="57150" indent="0">
              <a:buNone/>
            </a:pPr>
            <a:r>
              <a:rPr lang="pt-BR" sz="2800" dirty="0"/>
              <a:t>“Quais são os objetivos ou metas do projeto?” </a:t>
            </a:r>
          </a:p>
          <a:p>
            <a:pPr marL="57150" indent="0">
              <a:buNone/>
            </a:pPr>
            <a:r>
              <a:rPr lang="pt-BR" sz="2800" dirty="0"/>
              <a:t> “Quais regras, procedimentos, etapas e métodos serão usados</a:t>
            </a:r>
            <a:r>
              <a:rPr lang="pt-BR" dirty="0"/>
              <a:t>?”</a:t>
            </a:r>
          </a:p>
          <a:p>
            <a:pPr marL="57150" indent="0">
              <a:buNone/>
            </a:pPr>
            <a:r>
              <a:rPr lang="pt-BR" sz="2800" dirty="0"/>
              <a:t>As regras seguidas pelas equipes, no contexto de projetos de sala de aula, devem abranger a frequência dos encontros, expectativas de comparecimento, tempo para registro dos resultados, e outras regras, formais e informais, que determinam a condução do projeto</a:t>
            </a:r>
            <a:endParaRPr lang="pt-BR" dirty="0"/>
          </a:p>
          <a:p>
            <a:pPr marL="57150" indent="0">
              <a:buNone/>
            </a:pPr>
            <a:r>
              <a:rPr lang="pt-BR" sz="2800" dirty="0"/>
              <a:t>A meta final da equipe de projeto e da empresa é prover um </a:t>
            </a:r>
            <a:r>
              <a:rPr lang="pt-BR" sz="2800" i="1" dirty="0"/>
              <a:t>serviço ou produto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FUNÇÃO DE PLANEJAMENTO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1507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pPr marL="457200" lvl="1" indent="0">
              <a:buNone/>
            </a:pPr>
            <a:r>
              <a:rPr lang="pt-BR" dirty="0"/>
              <a:t>Uma das mais importantes funções do planejamento é dividir o projeto em tarefas menores, mais gerenciáveis</a:t>
            </a:r>
          </a:p>
          <a:p>
            <a:pPr lvl="1"/>
            <a:r>
              <a:rPr lang="pt-BR" dirty="0"/>
              <a:t>definição do problema</a:t>
            </a:r>
          </a:p>
          <a:p>
            <a:pPr lvl="1"/>
            <a:r>
              <a:rPr lang="pt-BR" dirty="0"/>
              <a:t>desenvolvimento das declarações de metas</a:t>
            </a:r>
          </a:p>
          <a:p>
            <a:pPr lvl="1"/>
            <a:r>
              <a:rPr lang="pt-BR" dirty="0"/>
              <a:t>geração das alternativas</a:t>
            </a:r>
          </a:p>
          <a:p>
            <a:pPr lvl="1"/>
            <a:r>
              <a:rPr lang="pt-BR" dirty="0"/>
              <a:t>avaliação das alternativas</a:t>
            </a:r>
          </a:p>
          <a:p>
            <a:pPr lvl="1"/>
            <a:r>
              <a:rPr lang="pt-BR" dirty="0"/>
              <a:t>redação de um conjunto de recomendações</a:t>
            </a:r>
          </a:p>
          <a:p>
            <a:pPr lvl="1"/>
            <a:r>
              <a:rPr lang="pt-BR" dirty="0"/>
              <a:t>preparação dos relatórios e elementos gráficos que comunicam as recomendações de projeto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800" dirty="0">
                <a:solidFill>
                  <a:schemeClr val="bg1"/>
                </a:solidFill>
              </a:rPr>
              <a:t>Desenvolvimento do </a:t>
            </a:r>
            <a:r>
              <a:rPr lang="pt-BR" sz="2800" dirty="0" err="1">
                <a:solidFill>
                  <a:schemeClr val="bg1"/>
                </a:solidFill>
              </a:rPr>
              <a:t>Work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Breakdown</a:t>
            </a:r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err="1">
                <a:solidFill>
                  <a:schemeClr val="bg1"/>
                </a:solidFill>
              </a:rPr>
              <a:t>Structure</a:t>
            </a:r>
            <a:r>
              <a:rPr lang="pt-BR" sz="2800" dirty="0">
                <a:solidFill>
                  <a:schemeClr val="bg1"/>
                </a:solidFill>
              </a:rPr>
              <a:t> (WBS)</a:t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4585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pPr marL="457200" lvl="1" indent="0">
              <a:buNone/>
            </a:pPr>
            <a:r>
              <a:rPr lang="pt-BR" b="1" dirty="0"/>
              <a:t>Método do Caminho Crítico</a:t>
            </a:r>
            <a:r>
              <a:rPr lang="pt-BR" dirty="0"/>
              <a:t> (</a:t>
            </a:r>
            <a:r>
              <a:rPr lang="pt-BR" b="1" dirty="0"/>
              <a:t>CPM - </a:t>
            </a:r>
            <a:r>
              <a:rPr lang="pt-BR" b="1" dirty="0" err="1"/>
              <a:t>Critical</a:t>
            </a:r>
            <a:r>
              <a:rPr lang="pt-BR" b="1" dirty="0"/>
              <a:t> Path </a:t>
            </a:r>
            <a:r>
              <a:rPr lang="pt-BR" b="1" dirty="0" err="1"/>
              <a:t>Method</a:t>
            </a:r>
            <a:r>
              <a:rPr lang="pt-BR" dirty="0"/>
              <a:t>)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Sequenciamento das tarefas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7708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pPr marL="457200" lvl="1" indent="0">
              <a:buNone/>
            </a:pPr>
            <a:r>
              <a:rPr lang="pt-BR" dirty="0"/>
              <a:t>designar tarefas a pessoas</a:t>
            </a:r>
          </a:p>
          <a:p>
            <a:pPr marL="457200" lvl="1" indent="0">
              <a:buNone/>
            </a:pPr>
            <a:r>
              <a:rPr lang="pt-BR" dirty="0"/>
              <a:t>aborda questões de autoridade e poder, divisão do trabalho e especialização, e coordenação e comunicação</a:t>
            </a:r>
          </a:p>
          <a:p>
            <a:pPr marL="457200" lvl="1" indent="0">
              <a:buNone/>
            </a:pPr>
            <a:r>
              <a:rPr lang="pt-BR" dirty="0"/>
              <a:t>relações de poder determinam o fluxo de comunicação entre os membros da equipe, e o modo como as especializações criam divisões de trabalho também influenciam o fluxo de comunicação</a:t>
            </a:r>
          </a:p>
          <a:p>
            <a:pPr marL="457200" lvl="1" indent="0">
              <a:buNone/>
            </a:pPr>
            <a:r>
              <a:rPr lang="pt-BR" dirty="0"/>
              <a:t>o </a:t>
            </a:r>
            <a:r>
              <a:rPr lang="pt-BR" b="1" dirty="0"/>
              <a:t>quadro organizacional</a:t>
            </a:r>
            <a:r>
              <a:rPr lang="pt-BR" dirty="0"/>
              <a:t> descreve as relações formais de poder e comunicação, mas relações informais podem existir e ser igualmente importantes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FUNÇÃO DE ORGANIZAÇÃO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447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1441167"/>
            <a:ext cx="8517632" cy="5085184"/>
          </a:xfrm>
        </p:spPr>
        <p:txBody>
          <a:bodyPr/>
          <a:lstStyle/>
          <a:p>
            <a:pPr marL="457200" lvl="1" indent="0">
              <a:buNone/>
            </a:pPr>
            <a:r>
              <a:rPr lang="pt-BR" dirty="0"/>
              <a:t>Departamentalização</a:t>
            </a:r>
          </a:p>
          <a:p>
            <a:pPr marL="457200" lvl="1" indent="0">
              <a:buNone/>
            </a:pPr>
            <a:r>
              <a:rPr lang="pt-BR" dirty="0"/>
              <a:t>Amplitude de gestão</a:t>
            </a:r>
          </a:p>
          <a:p>
            <a:pPr marL="457200" lvl="1" indent="0">
              <a:buNone/>
            </a:pPr>
            <a:r>
              <a:rPr lang="pt-BR" dirty="0"/>
              <a:t>Extremos da relação de autoridade: centralização e descentralização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0" y="9598"/>
            <a:ext cx="9144000" cy="1143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FUNÇÃO DE ORGANIZAÇÃO</a:t>
            </a:r>
            <a:br>
              <a:rPr lang="pt-BR" sz="3200" dirty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03756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1655</Words>
  <Application>Microsoft Office PowerPoint</Application>
  <PresentationFormat>Apresentação na tela (4:3)</PresentationFormat>
  <Paragraphs>176</Paragraphs>
  <Slides>31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Tema do Office</vt:lpstr>
      <vt:lpstr>Gestão de Equipe, Comunicações e Liderança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Fatores de satisfação</vt:lpstr>
      <vt:lpstr>Fatores de insatisfação</vt:lpstr>
      <vt:lpstr>Escuta ativa</vt:lpstr>
      <vt:lpstr>Reuniões</vt:lpstr>
      <vt:lpstr>Feedback corretivo</vt:lpstr>
      <vt:lpstr>FUNÇÃO DE GERENCIAMENTO E LIDERANÇA</vt:lpstr>
      <vt:lpstr>O PAPEL DA LIDERANÇA</vt:lpstr>
      <vt:lpstr>FUNÇÃO DE CONTROLE</vt:lpstr>
      <vt:lpstr>RELATÓRIO DE PROGRESSO</vt:lpstr>
      <vt:lpstr>EXERCÍCIO EM EQUIPE</vt:lpstr>
      <vt:lpstr>EXPECTATIVAS DO PROFESSOR</vt:lpstr>
      <vt:lpstr>Mãos à obra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IAG-USP</dc:creator>
  <cp:lastModifiedBy>Jose Siqueira</cp:lastModifiedBy>
  <cp:revision>92</cp:revision>
  <cp:lastPrinted>2016-09-28T15:57:25Z</cp:lastPrinted>
  <dcterms:created xsi:type="dcterms:W3CDTF">2010-06-29T16:47:10Z</dcterms:created>
  <dcterms:modified xsi:type="dcterms:W3CDTF">2016-10-26T14:54:13Z</dcterms:modified>
</cp:coreProperties>
</file>