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EBE038-5BAF-4759-831B-019356310646}" v="8" dt="2022-08-11T15:39:41.2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Filipini" userId="af01324b878c4d0f" providerId="LiveId" clId="{DCEBE038-5BAF-4759-831B-019356310646}"/>
    <pc:docChg chg="custSel addSld delSld modSld">
      <pc:chgData name="Carolina Filipini" userId="af01324b878c4d0f" providerId="LiveId" clId="{DCEBE038-5BAF-4759-831B-019356310646}" dt="2022-08-11T15:40:01.854" v="64" actId="2696"/>
      <pc:docMkLst>
        <pc:docMk/>
      </pc:docMkLst>
      <pc:sldChg chg="delSp add del mod">
        <pc:chgData name="Carolina Filipini" userId="af01324b878c4d0f" providerId="LiveId" clId="{DCEBE038-5BAF-4759-831B-019356310646}" dt="2022-08-11T15:40:01.854" v="64" actId="2696"/>
        <pc:sldMkLst>
          <pc:docMk/>
          <pc:sldMk cId="3342362248" sldId="272"/>
        </pc:sldMkLst>
        <pc:spChg chg="del">
          <ac:chgData name="Carolina Filipini" userId="af01324b878c4d0f" providerId="LiveId" clId="{DCEBE038-5BAF-4759-831B-019356310646}" dt="2022-08-11T15:36:22.217" v="3" actId="478"/>
          <ac:spMkLst>
            <pc:docMk/>
            <pc:sldMk cId="3342362248" sldId="272"/>
            <ac:spMk id="50" creationId="{00000000-0000-0000-0000-000000000000}"/>
          </ac:spMkLst>
        </pc:spChg>
        <pc:spChg chg="del">
          <ac:chgData name="Carolina Filipini" userId="af01324b878c4d0f" providerId="LiveId" clId="{DCEBE038-5BAF-4759-831B-019356310646}" dt="2022-08-11T15:36:16.973" v="1" actId="478"/>
          <ac:spMkLst>
            <pc:docMk/>
            <pc:sldMk cId="3342362248" sldId="272"/>
            <ac:spMk id="58" creationId="{00000000-0000-0000-0000-000000000000}"/>
          </ac:spMkLst>
        </pc:spChg>
        <pc:spChg chg="del">
          <ac:chgData name="Carolina Filipini" userId="af01324b878c4d0f" providerId="LiveId" clId="{DCEBE038-5BAF-4759-831B-019356310646}" dt="2022-08-11T15:36:19.631" v="2" actId="478"/>
          <ac:spMkLst>
            <pc:docMk/>
            <pc:sldMk cId="3342362248" sldId="272"/>
            <ac:spMk id="60" creationId="{00000000-0000-0000-0000-000000000000}"/>
          </ac:spMkLst>
        </pc:spChg>
      </pc:sldChg>
      <pc:sldChg chg="addSp delSp modSp new mod">
        <pc:chgData name="Carolina Filipini" userId="af01324b878c4d0f" providerId="LiveId" clId="{DCEBE038-5BAF-4759-831B-019356310646}" dt="2022-08-11T15:38:59.482" v="45" actId="1076"/>
        <pc:sldMkLst>
          <pc:docMk/>
          <pc:sldMk cId="1174618976" sldId="273"/>
        </pc:sldMkLst>
        <pc:spChg chg="del">
          <ac:chgData name="Carolina Filipini" userId="af01324b878c4d0f" providerId="LiveId" clId="{DCEBE038-5BAF-4759-831B-019356310646}" dt="2022-08-11T15:36:32.147" v="6" actId="478"/>
          <ac:spMkLst>
            <pc:docMk/>
            <pc:sldMk cId="1174618976" sldId="273"/>
            <ac:spMk id="2" creationId="{651ABC5A-9376-4BA7-266C-14DDA70243CD}"/>
          </ac:spMkLst>
        </pc:spChg>
        <pc:spChg chg="del">
          <ac:chgData name="Carolina Filipini" userId="af01324b878c4d0f" providerId="LiveId" clId="{DCEBE038-5BAF-4759-831B-019356310646}" dt="2022-08-11T15:36:31.117" v="5" actId="478"/>
          <ac:spMkLst>
            <pc:docMk/>
            <pc:sldMk cId="1174618976" sldId="273"/>
            <ac:spMk id="3" creationId="{FDC03494-CDF7-7125-4CD3-2FFA9828A86A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5" creationId="{02DB9835-C62A-8F19-F4CF-D20A2AACF49A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6" creationId="{6FEC43BE-63AF-9132-0C61-747AE60A7EBF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7" creationId="{3D936B4C-7FC2-FE4C-B89F-121015043954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8" creationId="{160E3190-D88F-008D-BD7E-8B55F1187725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9" creationId="{E4A0E88C-48B9-0E38-2CF2-1B80A566410C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0" creationId="{F03C5D62-0340-7555-1A03-EC6B2E88DC52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1" creationId="{FDC26997-D729-588B-B716-1F4D9991849C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2" creationId="{16C1FBAB-F0EA-087A-4220-AFC97D82E37D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3" creationId="{69884FC2-286E-4931-56EF-C8EF7DC88D26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4" creationId="{878DE781-D1C1-A49E-79FD-B086C00F948F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5" creationId="{75D41491-C86F-097A-E4E7-9E48C2D3C34F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6" creationId="{83246A23-A179-8E0A-C1F2-965373265DC8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7" creationId="{FE88C3C0-1113-4C25-F77C-0C0E3E9682B3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18" creationId="{F8381702-84F7-3D50-B80F-93DC47E4D471}"/>
          </ac:spMkLst>
        </pc:spChg>
        <pc:spChg chg="mod">
          <ac:chgData name="Carolina Filipini" userId="af01324b878c4d0f" providerId="LiveId" clId="{DCEBE038-5BAF-4759-831B-019356310646}" dt="2022-08-11T15:36:57.899" v="14" actId="20577"/>
          <ac:spMkLst>
            <pc:docMk/>
            <pc:sldMk cId="1174618976" sldId="273"/>
            <ac:spMk id="19" creationId="{F8D2E429-03F0-4D3E-5B66-1B11236A9F45}"/>
          </ac:spMkLst>
        </pc:spChg>
        <pc:spChg chg="mod">
          <ac:chgData name="Carolina Filipini" userId="af01324b878c4d0f" providerId="LiveId" clId="{DCEBE038-5BAF-4759-831B-019356310646}" dt="2022-08-11T15:36:38.270" v="7"/>
          <ac:spMkLst>
            <pc:docMk/>
            <pc:sldMk cId="1174618976" sldId="273"/>
            <ac:spMk id="20" creationId="{D7DA484E-124B-26DD-7523-DE88DE40CA7B}"/>
          </ac:spMkLst>
        </pc:spChg>
        <pc:spChg chg="add mod">
          <ac:chgData name="Carolina Filipini" userId="af01324b878c4d0f" providerId="LiveId" clId="{DCEBE038-5BAF-4759-831B-019356310646}" dt="2022-08-11T15:37:23.008" v="20" actId="113"/>
          <ac:spMkLst>
            <pc:docMk/>
            <pc:sldMk cId="1174618976" sldId="273"/>
            <ac:spMk id="22" creationId="{0504BD34-2A2F-CDBB-E5BD-CB8E84528137}"/>
          </ac:spMkLst>
        </pc:spChg>
        <pc:spChg chg="add mod">
          <ac:chgData name="Carolina Filipini" userId="af01324b878c4d0f" providerId="LiveId" clId="{DCEBE038-5BAF-4759-831B-019356310646}" dt="2022-08-11T15:37:59.925" v="27" actId="115"/>
          <ac:spMkLst>
            <pc:docMk/>
            <pc:sldMk cId="1174618976" sldId="273"/>
            <ac:spMk id="23" creationId="{2494B5F2-4A3B-E024-8097-39D0A087DED4}"/>
          </ac:spMkLst>
        </pc:spChg>
        <pc:spChg chg="add mod">
          <ac:chgData name="Carolina Filipini" userId="af01324b878c4d0f" providerId="LiveId" clId="{DCEBE038-5BAF-4759-831B-019356310646}" dt="2022-08-11T15:38:22.590" v="35" actId="1076"/>
          <ac:spMkLst>
            <pc:docMk/>
            <pc:sldMk cId="1174618976" sldId="273"/>
            <ac:spMk id="24" creationId="{63D9BCD3-AD3A-B2D3-0840-A16D97240B2B}"/>
          </ac:spMkLst>
        </pc:spChg>
        <pc:spChg chg="add mod">
          <ac:chgData name="Carolina Filipini" userId="af01324b878c4d0f" providerId="LiveId" clId="{DCEBE038-5BAF-4759-831B-019356310646}" dt="2022-08-11T15:38:59.482" v="45" actId="1076"/>
          <ac:spMkLst>
            <pc:docMk/>
            <pc:sldMk cId="1174618976" sldId="273"/>
            <ac:spMk id="26" creationId="{6E19555A-7427-EDEC-F2BE-6CA6F8A88B73}"/>
          </ac:spMkLst>
        </pc:spChg>
        <pc:grpChg chg="add mod">
          <ac:chgData name="Carolina Filipini" userId="af01324b878c4d0f" providerId="LiveId" clId="{DCEBE038-5BAF-4759-831B-019356310646}" dt="2022-08-11T15:36:47.455" v="8" actId="1076"/>
          <ac:grpSpMkLst>
            <pc:docMk/>
            <pc:sldMk cId="1174618976" sldId="273"/>
            <ac:grpSpMk id="4" creationId="{20226668-D68D-CE64-73B6-D18660EB5BFE}"/>
          </ac:grpSpMkLst>
        </pc:grpChg>
        <pc:picChg chg="add mod">
          <ac:chgData name="Carolina Filipini" userId="af01324b878c4d0f" providerId="LiveId" clId="{DCEBE038-5BAF-4759-831B-019356310646}" dt="2022-08-11T15:38:31.150" v="39" actId="1076"/>
          <ac:picMkLst>
            <pc:docMk/>
            <pc:sldMk cId="1174618976" sldId="273"/>
            <ac:picMk id="25" creationId="{A1FF4651-B0CE-C880-62B1-7B1514D55EE2}"/>
          </ac:picMkLst>
        </pc:picChg>
      </pc:sldChg>
      <pc:sldChg chg="addSp delSp modSp add mod">
        <pc:chgData name="Carolina Filipini" userId="af01324b878c4d0f" providerId="LiveId" clId="{DCEBE038-5BAF-4759-831B-019356310646}" dt="2022-08-11T15:39:48.709" v="63" actId="1076"/>
        <pc:sldMkLst>
          <pc:docMk/>
          <pc:sldMk cId="250398998" sldId="274"/>
        </pc:sldMkLst>
        <pc:spChg chg="del">
          <ac:chgData name="Carolina Filipini" userId="af01324b878c4d0f" providerId="LiveId" clId="{DCEBE038-5BAF-4759-831B-019356310646}" dt="2022-08-11T15:39:07.640" v="47" actId="478"/>
          <ac:spMkLst>
            <pc:docMk/>
            <pc:sldMk cId="250398998" sldId="274"/>
            <ac:spMk id="23" creationId="{2494B5F2-4A3B-E024-8097-39D0A087DED4}"/>
          </ac:spMkLst>
        </pc:spChg>
        <pc:spChg chg="del">
          <ac:chgData name="Carolina Filipini" userId="af01324b878c4d0f" providerId="LiveId" clId="{DCEBE038-5BAF-4759-831B-019356310646}" dt="2022-08-11T15:39:09.744" v="49" actId="478"/>
          <ac:spMkLst>
            <pc:docMk/>
            <pc:sldMk cId="250398998" sldId="274"/>
            <ac:spMk id="24" creationId="{63D9BCD3-AD3A-B2D3-0840-A16D97240B2B}"/>
          </ac:spMkLst>
        </pc:spChg>
        <pc:spChg chg="del">
          <ac:chgData name="Carolina Filipini" userId="af01324b878c4d0f" providerId="LiveId" clId="{DCEBE038-5BAF-4759-831B-019356310646}" dt="2022-08-11T15:39:10.829" v="50" actId="478"/>
          <ac:spMkLst>
            <pc:docMk/>
            <pc:sldMk cId="250398998" sldId="274"/>
            <ac:spMk id="26" creationId="{6E19555A-7427-EDEC-F2BE-6CA6F8A88B73}"/>
          </ac:spMkLst>
        </pc:spChg>
        <pc:picChg chg="add del mod">
          <ac:chgData name="Carolina Filipini" userId="af01324b878c4d0f" providerId="LiveId" clId="{DCEBE038-5BAF-4759-831B-019356310646}" dt="2022-08-11T15:39:24.713" v="53" actId="478"/>
          <ac:picMkLst>
            <pc:docMk/>
            <pc:sldMk cId="250398998" sldId="274"/>
            <ac:picMk id="2" creationId="{07386774-F2D5-F4D9-2D83-B9EDB19F3FE2}"/>
          </ac:picMkLst>
        </pc:picChg>
        <pc:picChg chg="add mod">
          <ac:chgData name="Carolina Filipini" userId="af01324b878c4d0f" providerId="LiveId" clId="{DCEBE038-5BAF-4759-831B-019356310646}" dt="2022-08-11T15:39:35.965" v="57" actId="1076"/>
          <ac:picMkLst>
            <pc:docMk/>
            <pc:sldMk cId="250398998" sldId="274"/>
            <ac:picMk id="3" creationId="{8323CF93-8E56-C3B3-0472-6B8EA06145E5}"/>
          </ac:picMkLst>
        </pc:picChg>
        <pc:picChg chg="add mod">
          <ac:chgData name="Carolina Filipini" userId="af01324b878c4d0f" providerId="LiveId" clId="{DCEBE038-5BAF-4759-831B-019356310646}" dt="2022-08-11T15:39:48.709" v="63" actId="1076"/>
          <ac:picMkLst>
            <pc:docMk/>
            <pc:sldMk cId="250398998" sldId="274"/>
            <ac:picMk id="21" creationId="{DB9665BC-E17E-C8CA-1922-6ECB399D2072}"/>
          </ac:picMkLst>
        </pc:picChg>
        <pc:picChg chg="del">
          <ac:chgData name="Carolina Filipini" userId="af01324b878c4d0f" providerId="LiveId" clId="{DCEBE038-5BAF-4759-831B-019356310646}" dt="2022-08-11T15:39:08.741" v="48" actId="478"/>
          <ac:picMkLst>
            <pc:docMk/>
            <pc:sldMk cId="250398998" sldId="274"/>
            <ac:picMk id="25" creationId="{A1FF4651-B0CE-C880-62B1-7B1514D55E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8239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5600" y="0"/>
            <a:ext cx="2438400" cy="6858000"/>
          </a:xfrm>
          <a:custGeom>
            <a:avLst/>
            <a:gdLst/>
            <a:ahLst/>
            <a:cxnLst/>
            <a:rect l="l" t="t" r="r" b="b"/>
            <a:pathLst>
              <a:path w="2438400" h="6858000">
                <a:moveTo>
                  <a:pt x="0" y="0"/>
                </a:moveTo>
                <a:lnTo>
                  <a:pt x="0" y="6857999"/>
                </a:lnTo>
              </a:path>
              <a:path w="2438400" h="6858000">
                <a:moveTo>
                  <a:pt x="1219200" y="0"/>
                </a:moveTo>
                <a:lnTo>
                  <a:pt x="1219200" y="6857999"/>
                </a:lnTo>
              </a:path>
              <a:path w="2438400" h="6858000">
                <a:moveTo>
                  <a:pt x="2438400" y="0"/>
                </a:moveTo>
                <a:lnTo>
                  <a:pt x="24384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632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05600" y="0"/>
            <a:ext cx="2438400" cy="6858000"/>
          </a:xfrm>
          <a:custGeom>
            <a:avLst/>
            <a:gdLst/>
            <a:ahLst/>
            <a:cxnLst/>
            <a:rect l="l" t="t" r="r" b="b"/>
            <a:pathLst>
              <a:path w="2438400" h="6858000">
                <a:moveTo>
                  <a:pt x="0" y="0"/>
                </a:moveTo>
                <a:lnTo>
                  <a:pt x="0" y="6857999"/>
                </a:lnTo>
              </a:path>
              <a:path w="2438400" h="6858000">
                <a:moveTo>
                  <a:pt x="1219200" y="0"/>
                </a:moveTo>
                <a:lnTo>
                  <a:pt x="1219200" y="6857999"/>
                </a:lnTo>
              </a:path>
              <a:path w="2438400" h="6858000">
                <a:moveTo>
                  <a:pt x="2438400" y="0"/>
                </a:moveTo>
                <a:lnTo>
                  <a:pt x="24384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63200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0" y="6857999"/>
                </a:lnTo>
              </a:path>
              <a:path w="1219200" h="6858000">
                <a:moveTo>
                  <a:pt x="1219200" y="0"/>
                </a:moveTo>
                <a:lnTo>
                  <a:pt x="12192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25424" y="0"/>
            <a:ext cx="8039100" cy="6858000"/>
          </a:xfrm>
          <a:custGeom>
            <a:avLst/>
            <a:gdLst/>
            <a:ahLst/>
            <a:cxnLst/>
            <a:rect l="l" t="t" r="r" b="b"/>
            <a:pathLst>
              <a:path w="8039100" h="6858000">
                <a:moveTo>
                  <a:pt x="0" y="0"/>
                </a:moveTo>
                <a:lnTo>
                  <a:pt x="6816725" y="6857999"/>
                </a:lnTo>
              </a:path>
              <a:path w="8039100" h="6858000">
                <a:moveTo>
                  <a:pt x="1224026" y="0"/>
                </a:moveTo>
                <a:lnTo>
                  <a:pt x="803910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665476" y="0"/>
            <a:ext cx="9526905" cy="6858000"/>
          </a:xfrm>
          <a:custGeom>
            <a:avLst/>
            <a:gdLst/>
            <a:ahLst/>
            <a:cxnLst/>
            <a:rect l="l" t="t" r="r" b="b"/>
            <a:pathLst>
              <a:path w="9526905" h="6858000">
                <a:moveTo>
                  <a:pt x="0" y="0"/>
                </a:moveTo>
                <a:lnTo>
                  <a:pt x="6816725" y="6857999"/>
                </a:lnTo>
              </a:path>
              <a:path w="9526905" h="6858000">
                <a:moveTo>
                  <a:pt x="1219200" y="0"/>
                </a:moveTo>
                <a:lnTo>
                  <a:pt x="8035925" y="6857999"/>
                </a:lnTo>
              </a:path>
              <a:path w="9526905" h="6858000">
                <a:moveTo>
                  <a:pt x="2441575" y="0"/>
                </a:moveTo>
                <a:lnTo>
                  <a:pt x="9256649" y="6857999"/>
                </a:lnTo>
              </a:path>
              <a:path w="9526905" h="6858000">
                <a:moveTo>
                  <a:pt x="3662299" y="0"/>
                </a:moveTo>
                <a:lnTo>
                  <a:pt x="9526524" y="5899150"/>
                </a:lnTo>
              </a:path>
              <a:path w="9526905" h="6858000">
                <a:moveTo>
                  <a:pt x="4883150" y="0"/>
                </a:moveTo>
                <a:lnTo>
                  <a:pt x="9526524" y="4671949"/>
                </a:lnTo>
              </a:path>
              <a:path w="9526905" h="6858000">
                <a:moveTo>
                  <a:pt x="6107049" y="0"/>
                </a:moveTo>
                <a:lnTo>
                  <a:pt x="9526524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982199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1198225" y="0"/>
                </a:moveTo>
                <a:lnTo>
                  <a:pt x="12192000" y="1003300"/>
                </a:lnTo>
              </a:path>
              <a:path w="12192000" h="6858000">
                <a:moveTo>
                  <a:pt x="5829300" y="6857999"/>
                </a:moveTo>
                <a:lnTo>
                  <a:pt x="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  <a:path w="4615180" h="4631055">
                <a:moveTo>
                  <a:pt x="3398901" y="4630800"/>
                </a:moveTo>
                <a:lnTo>
                  <a:pt x="0" y="120497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11966575" cy="6858000"/>
          </a:xfrm>
          <a:custGeom>
            <a:avLst/>
            <a:gdLst/>
            <a:ahLst/>
            <a:cxnLst/>
            <a:rect l="l" t="t" r="r" b="b"/>
            <a:pathLst>
              <a:path w="11966575" h="6858000">
                <a:moveTo>
                  <a:pt x="987425" y="6857999"/>
                </a:moveTo>
                <a:lnTo>
                  <a:pt x="0" y="5864225"/>
                </a:lnTo>
              </a:path>
              <a:path w="11966575" h="6858000">
                <a:moveTo>
                  <a:pt x="11966575" y="0"/>
                </a:moveTo>
                <a:lnTo>
                  <a:pt x="514985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709926" y="0"/>
            <a:ext cx="8032750" cy="6858000"/>
          </a:xfrm>
          <a:custGeom>
            <a:avLst/>
            <a:gdLst/>
            <a:ahLst/>
            <a:cxnLst/>
            <a:rect l="l" t="t" r="r" b="b"/>
            <a:pathLst>
              <a:path w="8032750" h="6858000">
                <a:moveTo>
                  <a:pt x="8032750" y="0"/>
                </a:moveTo>
                <a:lnTo>
                  <a:pt x="1217549" y="6857999"/>
                </a:lnTo>
              </a:path>
              <a:path w="8032750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0"/>
            <a:ext cx="8307705" cy="6858000"/>
          </a:xfrm>
          <a:custGeom>
            <a:avLst/>
            <a:gdLst/>
            <a:ahLst/>
            <a:cxnLst/>
            <a:rect l="l" t="t" r="r" b="b"/>
            <a:pathLst>
              <a:path w="8307705" h="6858000">
                <a:moveTo>
                  <a:pt x="8307451" y="0"/>
                </a:moveTo>
                <a:lnTo>
                  <a:pt x="1490599" y="6857999"/>
                </a:lnTo>
              </a:path>
              <a:path w="8307705" h="6858000">
                <a:moveTo>
                  <a:pt x="7040626" y="0"/>
                </a:moveTo>
                <a:lnTo>
                  <a:pt x="225425" y="6857999"/>
                </a:lnTo>
              </a:path>
              <a:path w="8307705" h="6858000">
                <a:moveTo>
                  <a:pt x="5864225" y="0"/>
                </a:moveTo>
                <a:lnTo>
                  <a:pt x="0" y="5899150"/>
                </a:lnTo>
              </a:path>
              <a:path w="8307705" h="685800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3419475" y="0"/>
                </a:moveTo>
                <a:lnTo>
                  <a:pt x="0" y="3457575"/>
                </a:lnTo>
              </a:path>
              <a:path w="12192000" h="6858000">
                <a:moveTo>
                  <a:pt x="2209800" y="0"/>
                </a:moveTo>
                <a:lnTo>
                  <a:pt x="0" y="2227326"/>
                </a:lnTo>
              </a:path>
              <a:path w="12192000" h="6858000">
                <a:moveTo>
                  <a:pt x="993775" y="0"/>
                </a:moveTo>
                <a:lnTo>
                  <a:pt x="0" y="1003300"/>
                </a:lnTo>
              </a:path>
              <a:path w="12192000" h="6858000">
                <a:moveTo>
                  <a:pt x="6362700" y="6857999"/>
                </a:moveTo>
                <a:lnTo>
                  <a:pt x="12192000" y="101282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994899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  <a:path w="2197100" h="2206625">
                <a:moveTo>
                  <a:pt x="1209675" y="2206624"/>
                </a:moveTo>
                <a:lnTo>
                  <a:pt x="2197100" y="12128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479" y="65023"/>
            <a:ext cx="529971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9514" y="1821942"/>
            <a:ext cx="9792970" cy="3623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5997575"/>
                  </a:moveTo>
                  <a:lnTo>
                    <a:pt x="0" y="6857999"/>
                  </a:lnTo>
                </a:path>
                <a:path w="1219200" h="6858000">
                  <a:moveTo>
                    <a:pt x="0" y="0"/>
                  </a:moveTo>
                  <a:lnTo>
                    <a:pt x="0" y="4003675"/>
                  </a:lnTo>
                </a:path>
                <a:path w="1219200" h="6858000">
                  <a:moveTo>
                    <a:pt x="1219200" y="5997575"/>
                  </a:moveTo>
                  <a:lnTo>
                    <a:pt x="1219200" y="6857999"/>
                  </a:lnTo>
                </a:path>
                <a:path w="1219200" h="6858000">
                  <a:moveTo>
                    <a:pt x="1219200" y="0"/>
                  </a:moveTo>
                  <a:lnTo>
                    <a:pt x="1219200" y="40036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72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864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05600" y="0"/>
              <a:ext cx="2438400" cy="6858000"/>
            </a:xfrm>
            <a:custGeom>
              <a:avLst/>
              <a:gdLst/>
              <a:ahLst/>
              <a:cxnLst/>
              <a:rect l="l" t="t" r="r" b="b"/>
              <a:pathLst>
                <a:path w="2438400" h="6858000">
                  <a:moveTo>
                    <a:pt x="0" y="0"/>
                  </a:moveTo>
                  <a:lnTo>
                    <a:pt x="0" y="6857999"/>
                  </a:lnTo>
                </a:path>
                <a:path w="2438400" h="6858000">
                  <a:moveTo>
                    <a:pt x="1219200" y="0"/>
                  </a:moveTo>
                  <a:lnTo>
                    <a:pt x="1219200" y="6857999"/>
                  </a:lnTo>
                </a:path>
                <a:path w="2438400" h="6858000">
                  <a:moveTo>
                    <a:pt x="2438400" y="0"/>
                  </a:moveTo>
                  <a:lnTo>
                    <a:pt x="24384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63200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0" y="6857999"/>
                  </a:lnTo>
                </a:path>
                <a:path w="1219200" h="6858000">
                  <a:moveTo>
                    <a:pt x="1219200" y="0"/>
                  </a:moveTo>
                  <a:lnTo>
                    <a:pt x="12192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75" y="385826"/>
              <a:ext cx="12188825" cy="4899025"/>
            </a:xfrm>
            <a:custGeom>
              <a:avLst/>
              <a:gdLst/>
              <a:ahLst/>
              <a:cxnLst/>
              <a:rect l="l" t="t" r="r" b="b"/>
              <a:pathLst>
                <a:path w="12188825" h="4899025">
                  <a:moveTo>
                    <a:pt x="0" y="0"/>
                  </a:moveTo>
                  <a:lnTo>
                    <a:pt x="12188825" y="0"/>
                  </a:lnTo>
                </a:path>
                <a:path w="12188825" h="489902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489902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4899025">
                  <a:moveTo>
                    <a:pt x="0" y="3674999"/>
                  </a:moveTo>
                  <a:lnTo>
                    <a:pt x="73888" y="3674999"/>
                  </a:lnTo>
                </a:path>
                <a:path w="12188825" h="4899025">
                  <a:moveTo>
                    <a:pt x="2047087" y="3674999"/>
                  </a:moveTo>
                  <a:lnTo>
                    <a:pt x="12188825" y="3674999"/>
                  </a:lnTo>
                </a:path>
                <a:path w="12188825" h="4899025">
                  <a:moveTo>
                    <a:pt x="0" y="4899025"/>
                  </a:moveTo>
                  <a:lnTo>
                    <a:pt x="73888" y="4899025"/>
                  </a:lnTo>
                </a:path>
                <a:path w="12188825" h="4899025">
                  <a:moveTo>
                    <a:pt x="2047087" y="4899025"/>
                  </a:moveTo>
                  <a:lnTo>
                    <a:pt x="12188825" y="48990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40626" y="0"/>
                  </a:moveTo>
                  <a:lnTo>
                    <a:pt x="22542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0262" y="5294376"/>
              <a:ext cx="8846820" cy="0"/>
            </a:xfrm>
            <a:custGeom>
              <a:avLst/>
              <a:gdLst/>
              <a:ahLst/>
              <a:cxnLst/>
              <a:rect l="l" t="t" r="r" b="b"/>
              <a:pathLst>
                <a:path w="8846820">
                  <a:moveTo>
                    <a:pt x="0" y="0"/>
                  </a:moveTo>
                  <a:lnTo>
                    <a:pt x="8846337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187320" y="4637278"/>
            <a:ext cx="9227820" cy="1696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67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6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 dirty="0">
              <a:latin typeface="Verdana"/>
              <a:cs typeface="Verdana"/>
            </a:endParaRPr>
          </a:p>
          <a:p>
            <a:pPr marL="12700">
              <a:lnSpc>
                <a:spcPts val="2295"/>
              </a:lnSpc>
              <a:spcBef>
                <a:spcPts val="5"/>
              </a:spcBef>
            </a:pPr>
            <a:r>
              <a:rPr sz="2000" spc="-15" dirty="0">
                <a:solidFill>
                  <a:srgbClr val="FF0000"/>
                </a:solidFill>
                <a:latin typeface="Verdana"/>
                <a:cs typeface="Verdana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de Direito da Universidade de São </a:t>
            </a:r>
            <a:r>
              <a:rPr sz="2000" spc="-10" dirty="0">
                <a:solidFill>
                  <a:srgbClr val="FF0000"/>
                </a:solidFill>
                <a:latin typeface="Verdana"/>
                <a:cs typeface="Verdana"/>
              </a:rPr>
              <a:t>Paulo</a:t>
            </a:r>
            <a:r>
              <a:rPr sz="2000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(USP)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7063" y="4003675"/>
            <a:ext cx="1973199" cy="1993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949576" y="195148"/>
            <a:ext cx="86715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8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Setor e o</a:t>
            </a:r>
            <a:r>
              <a:rPr sz="5400" b="0" i="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i="0" spc="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0100" y="1006221"/>
            <a:ext cx="9475470" cy="267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ctr">
              <a:lnSpc>
                <a:spcPct val="100000"/>
              </a:lnSpc>
              <a:spcBef>
                <a:spcPts val="10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850">
              <a:latin typeface="Verdana"/>
              <a:cs typeface="Verdana"/>
            </a:endParaRPr>
          </a:p>
          <a:p>
            <a:pPr marL="12700" marR="5080" algn="ctr">
              <a:lnSpc>
                <a:spcPct val="76000"/>
              </a:lnSpc>
            </a:pPr>
            <a:r>
              <a:rPr sz="4000" spc="-25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n. 9 - </a:t>
            </a:r>
            <a:r>
              <a:rPr sz="4000" spc="-10" dirty="0">
                <a:solidFill>
                  <a:srgbClr val="2C2D2C"/>
                </a:solidFill>
                <a:latin typeface="Verdana"/>
                <a:cs typeface="Verdana"/>
              </a:rPr>
              <a:t>Controle Administrativo: 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r>
              <a:rPr sz="4000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externo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925"/>
            <a:ext cx="8229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spc="-5" dirty="0">
                <a:latin typeface="Verdana"/>
                <a:cs typeface="Verdana"/>
              </a:rPr>
              <a:t>3. </a:t>
            </a:r>
            <a:r>
              <a:rPr sz="4800" i="0" dirty="0">
                <a:latin typeface="Verdana"/>
                <a:cs typeface="Verdana"/>
              </a:rPr>
              <a:t>Controle</a:t>
            </a:r>
            <a:r>
              <a:rPr sz="4800" i="0" spc="-35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jurisdicional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689" y="33502"/>
              <a:ext cx="8745093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689" y="33502"/>
              <a:ext cx="8745220" cy="462280"/>
            </a:xfrm>
            <a:custGeom>
              <a:avLst/>
              <a:gdLst/>
              <a:ahLst/>
              <a:cxnLst/>
              <a:rect l="l" t="t" r="r" b="b"/>
              <a:pathLst>
                <a:path w="8745220" h="462280">
                  <a:moveTo>
                    <a:pt x="0" y="461670"/>
                  </a:moveTo>
                  <a:lnTo>
                    <a:pt x="8745093" y="461670"/>
                  </a:lnTo>
                  <a:lnTo>
                    <a:pt x="8745093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84479" y="65023"/>
            <a:ext cx="7941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Noção e </a:t>
            </a:r>
            <a:r>
              <a:rPr spc="-5" dirty="0"/>
              <a:t>características do </a:t>
            </a:r>
            <a:r>
              <a:rPr spc="-10" dirty="0"/>
              <a:t>controle</a:t>
            </a:r>
            <a:r>
              <a:rPr spc="40" dirty="0"/>
              <a:t> </a:t>
            </a:r>
            <a:r>
              <a:rPr spc="-5" dirty="0"/>
              <a:t>juriscional</a:t>
            </a:r>
          </a:p>
        </p:txBody>
      </p:sp>
      <p:sp>
        <p:nvSpPr>
          <p:cNvPr id="22" name="object 22"/>
          <p:cNvSpPr/>
          <p:nvPr/>
        </p:nvSpPr>
        <p:spPr>
          <a:xfrm>
            <a:off x="297129" y="403859"/>
            <a:ext cx="7915909" cy="32384"/>
          </a:xfrm>
          <a:custGeom>
            <a:avLst/>
            <a:gdLst/>
            <a:ahLst/>
            <a:cxnLst/>
            <a:rect l="l" t="t" r="r" b="b"/>
            <a:pathLst>
              <a:path w="7915909" h="32384">
                <a:moveTo>
                  <a:pt x="7915706" y="0"/>
                </a:moveTo>
                <a:lnTo>
                  <a:pt x="0" y="0"/>
                </a:lnTo>
                <a:lnTo>
                  <a:pt x="0" y="32003"/>
                </a:lnTo>
                <a:lnTo>
                  <a:pt x="7915706" y="32003"/>
                </a:lnTo>
                <a:lnTo>
                  <a:pt x="7915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4479" y="725500"/>
            <a:ext cx="1157795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expressão controle jurisdicional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abrange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apreciação,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efetuada pelo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Poder Judiciário,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sobre atos, processos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contratos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administrativos, atividades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operações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materiais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mesmo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inércia da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Administração.”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(MEDAUAR: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Características: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Externo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000">
              <a:latin typeface="Verdana"/>
              <a:cs typeface="Verdana"/>
            </a:endParaRPr>
          </a:p>
          <a:p>
            <a:pPr marL="469900" marR="1072515" indent="-457200">
              <a:lnSpc>
                <a:spcPct val="100000"/>
              </a:lnSpc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regra, </a:t>
            </a:r>
            <a:r>
              <a:rPr sz="2000" i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2000" i="1" spc="-5" dirty="0">
                <a:solidFill>
                  <a:srgbClr val="A33E27"/>
                </a:solidFill>
                <a:latin typeface="Verdana"/>
                <a:cs typeface="Verdana"/>
              </a:rPr>
              <a:t>posteriori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repressivo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corretivo,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podendo apresentar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conotação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preventiva;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4479" y="3164586"/>
            <a:ext cx="86766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c)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Desencadeado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ajuizamento de ações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 jurisdição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inerte);  d)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1680" y="3469640"/>
            <a:ext cx="109023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Efetuado pelo Judiciário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inafastável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5º,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XXXV da CF)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dotado de</a:t>
            </a:r>
            <a:r>
              <a:rPr sz="20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independência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4479" y="3774440"/>
            <a:ext cx="1158113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CF).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Brasil,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adota-se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i="1" spc="-5" dirty="0">
                <a:solidFill>
                  <a:srgbClr val="A33E27"/>
                </a:solidFill>
                <a:latin typeface="Verdana"/>
                <a:cs typeface="Verdana"/>
              </a:rPr>
              <a:t>sistema </a:t>
            </a:r>
            <a:r>
              <a:rPr sz="2000" b="1" i="1" dirty="0">
                <a:solidFill>
                  <a:srgbClr val="A33E27"/>
                </a:solidFill>
                <a:latin typeface="Verdana"/>
                <a:cs typeface="Verdana"/>
              </a:rPr>
              <a:t>de jurisdição una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: “o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julgamento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litígios em que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parte compete aos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juízes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tribunais comuns. Admitem-se 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vara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especializadas (que não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significam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justiça especial), mas inseridas entre os órgãos de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uma única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ordem de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jurisdição.”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(MEDAUAR:</a:t>
            </a:r>
            <a:r>
              <a:rPr sz="20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5">
                <a:moveTo>
                  <a:pt x="0" y="0"/>
                </a:moveTo>
                <a:lnTo>
                  <a:pt x="0" y="7726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4866132"/>
            <a:ext cx="0" cy="1991995"/>
          </a:xfrm>
          <a:custGeom>
            <a:avLst/>
            <a:gdLst/>
            <a:ahLst/>
            <a:cxnLst/>
            <a:rect l="l" t="t" r="r" b="b"/>
            <a:pathLst>
              <a:path h="1991995">
                <a:moveTo>
                  <a:pt x="0" y="0"/>
                </a:moveTo>
                <a:lnTo>
                  <a:pt x="0" y="19918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772795"/>
            <a:chOff x="3175" y="0"/>
            <a:chExt cx="12188825" cy="77279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772795"/>
            </a:xfrm>
            <a:custGeom>
              <a:avLst/>
              <a:gdLst/>
              <a:ahLst/>
              <a:cxnLst/>
              <a:rect l="l" t="t" r="r" b="b"/>
              <a:pathLst>
                <a:path h="772795">
                  <a:moveTo>
                    <a:pt x="0" y="0"/>
                  </a:moveTo>
                  <a:lnTo>
                    <a:pt x="0" y="772668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16113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6317" y="16113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80367" y="161137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46317" y="28352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80367" y="283527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46317" y="406082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80367" y="406082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7" name="object 37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5689" y="33502"/>
              <a:ext cx="9543669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5689" y="33502"/>
              <a:ext cx="9544050" cy="462280"/>
            </a:xfrm>
            <a:custGeom>
              <a:avLst/>
              <a:gdLst/>
              <a:ahLst/>
              <a:cxnLst/>
              <a:rect l="l" t="t" r="r" b="b"/>
              <a:pathLst>
                <a:path w="9544050" h="462280">
                  <a:moveTo>
                    <a:pt x="0" y="461670"/>
                  </a:moveTo>
                  <a:lnTo>
                    <a:pt x="9543669" y="461670"/>
                  </a:lnTo>
                  <a:lnTo>
                    <a:pt x="9543669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Amplitude do </a:t>
            </a:r>
            <a:r>
              <a:rPr spc="-10" dirty="0"/>
              <a:t>controle </a:t>
            </a:r>
            <a:r>
              <a:rPr spc="-5" dirty="0"/>
              <a:t>jurisdici</a:t>
            </a:r>
          </a:p>
        </p:txBody>
      </p:sp>
      <p:grpSp>
        <p:nvGrpSpPr>
          <p:cNvPr id="54" name="object 54"/>
          <p:cNvGrpSpPr/>
          <p:nvPr/>
        </p:nvGrpSpPr>
        <p:grpSpPr>
          <a:xfrm>
            <a:off x="205689" y="403859"/>
            <a:ext cx="9225280" cy="4462780"/>
            <a:chOff x="205689" y="403859"/>
            <a:chExt cx="9225280" cy="4462780"/>
          </a:xfrm>
        </p:grpSpPr>
        <p:sp>
          <p:nvSpPr>
            <p:cNvPr id="55" name="object 55"/>
            <p:cNvSpPr/>
            <p:nvPr/>
          </p:nvSpPr>
          <p:spPr>
            <a:xfrm>
              <a:off x="297129" y="403859"/>
              <a:ext cx="9133840" cy="32384"/>
            </a:xfrm>
            <a:custGeom>
              <a:avLst/>
              <a:gdLst/>
              <a:ahLst/>
              <a:cxnLst/>
              <a:rect l="l" t="t" r="r" b="b"/>
              <a:pathLst>
                <a:path w="9133840" h="32384">
                  <a:moveTo>
                    <a:pt x="9133382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9133382" y="32003"/>
                  </a:lnTo>
                  <a:lnTo>
                    <a:pt x="9133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5689" y="772668"/>
              <a:ext cx="6040755" cy="4093845"/>
            </a:xfrm>
            <a:custGeom>
              <a:avLst/>
              <a:gdLst/>
              <a:ahLst/>
              <a:cxnLst/>
              <a:rect l="l" t="t" r="r" b="b"/>
              <a:pathLst>
                <a:path w="6040755" h="4093845">
                  <a:moveTo>
                    <a:pt x="6040628" y="0"/>
                  </a:moveTo>
                  <a:lnTo>
                    <a:pt x="0" y="0"/>
                  </a:lnTo>
                  <a:lnTo>
                    <a:pt x="0" y="4093463"/>
                  </a:lnTo>
                  <a:lnTo>
                    <a:pt x="6040628" y="4093463"/>
                  </a:lnTo>
                  <a:lnTo>
                    <a:pt x="604062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84479" y="802894"/>
            <a:ext cx="5050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1º Posicionamento: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controle</a:t>
            </a:r>
            <a:r>
              <a:rPr sz="2000" b="1" spc="-4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restrito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7179" y="1412570"/>
            <a:ext cx="58667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86385" algn="l"/>
                <a:tab pos="675005" algn="l"/>
                <a:tab pos="1891030" algn="l"/>
                <a:tab pos="2360295" algn="l"/>
                <a:tab pos="4133215" algn="l"/>
                <a:tab pos="447294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ntr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cun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à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286385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entendida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também de modo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restrito;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7179" y="2327275"/>
            <a:ext cx="587311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Impossibilidade de ingerência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atividades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típicas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Executivo  (separação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poderes);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7179" y="3546728"/>
            <a:ext cx="587248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No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ato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aprecia somente matéria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relativa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competência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forma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licitude </a:t>
            </a:r>
            <a:r>
              <a:rPr sz="2000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objeto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Não adentra </a:t>
            </a:r>
            <a:r>
              <a:rPr sz="2000" b="1" spc="5" dirty="0">
                <a:solidFill>
                  <a:srgbClr val="A33E27"/>
                </a:solidFill>
                <a:latin typeface="Verdana"/>
                <a:cs typeface="Verdana"/>
              </a:rPr>
              <a:t>ao</a:t>
            </a:r>
            <a:r>
              <a:rPr sz="2000" b="1" spc="-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mérito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362191" y="772668"/>
            <a:ext cx="5718175" cy="4093845"/>
          </a:xfrm>
          <a:custGeom>
            <a:avLst/>
            <a:gdLst/>
            <a:ahLst/>
            <a:cxnLst/>
            <a:rect l="l" t="t" r="r" b="b"/>
            <a:pathLst>
              <a:path w="5718175" h="4093845">
                <a:moveTo>
                  <a:pt x="5718175" y="0"/>
                </a:moveTo>
                <a:lnTo>
                  <a:pt x="0" y="0"/>
                </a:lnTo>
                <a:lnTo>
                  <a:pt x="0" y="4093463"/>
                </a:lnTo>
                <a:lnTo>
                  <a:pt x="5718175" y="4093463"/>
                </a:lnTo>
                <a:lnTo>
                  <a:pt x="5718175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489575" y="65023"/>
            <a:ext cx="5816600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onal:</a:t>
            </a:r>
            <a:r>
              <a:rPr sz="2400" b="1" i="1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posicionamentos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Verdana"/>
              <a:cs typeface="Verdana"/>
            </a:endParaRPr>
          </a:p>
          <a:p>
            <a:pPr marL="964565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Posicionamento: </a:t>
            </a: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controle</a:t>
            </a:r>
            <a:r>
              <a:rPr sz="2000" b="1" spc="-9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2000" b="1" spc="5" dirty="0">
                <a:solidFill>
                  <a:srgbClr val="A33E27"/>
                </a:solidFill>
                <a:latin typeface="Verdana"/>
                <a:cs typeface="Verdana"/>
              </a:rPr>
              <a:t>amplo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41694" y="1412570"/>
            <a:ext cx="55626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ultrapassa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legalidade em  sentido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estrito,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alcançando também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legitimidade (juridicidade, princípios  juridícos);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1694" y="2937129"/>
            <a:ext cx="5561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9085" algn="l"/>
                <a:tab pos="862965" algn="l"/>
                <a:tab pos="2111375" algn="l"/>
                <a:tab pos="2642870" algn="l"/>
                <a:tab pos="3267710" algn="l"/>
                <a:tab pos="5394325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-	No	c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ntro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ato	ad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ist</a:t>
            </a:r>
            <a:r>
              <a:rPr sz="2000" spc="-5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iv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28206" y="3241929"/>
            <a:ext cx="527494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analisa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motivo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(teoria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dos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motivos determinantes)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finalidade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(teoria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desvio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poder),</a:t>
            </a:r>
            <a:r>
              <a:rPr sz="2000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além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28206" y="4156709"/>
            <a:ext cx="52743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6595" algn="l"/>
                <a:tab pos="2754630" algn="l"/>
                <a:tab pos="3636645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juridicidade	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(moralidade,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28206" y="4461509"/>
            <a:ext cx="48418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razoabilidade,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proporcionalidade</a:t>
            </a:r>
            <a:r>
              <a:rPr sz="20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etc).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02514" y="5153761"/>
            <a:ext cx="11881485" cy="714375"/>
            <a:chOff x="202514" y="5153761"/>
            <a:chExt cx="11881485" cy="714375"/>
          </a:xfrm>
        </p:grpSpPr>
        <p:sp>
          <p:nvSpPr>
            <p:cNvPr id="69" name="object 69"/>
            <p:cNvSpPr/>
            <p:nvPr/>
          </p:nvSpPr>
          <p:spPr>
            <a:xfrm>
              <a:off x="205689" y="5156936"/>
              <a:ext cx="11874754" cy="70788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5689" y="5156936"/>
              <a:ext cx="11875135" cy="708025"/>
            </a:xfrm>
            <a:custGeom>
              <a:avLst/>
              <a:gdLst/>
              <a:ahLst/>
              <a:cxnLst/>
              <a:rect l="l" t="t" r="r" b="b"/>
              <a:pathLst>
                <a:path w="11875135" h="708025">
                  <a:moveTo>
                    <a:pt x="0" y="707885"/>
                  </a:moveTo>
                  <a:lnTo>
                    <a:pt x="11874754" y="707885"/>
                  </a:lnTo>
                  <a:lnTo>
                    <a:pt x="11874754" y="0"/>
                  </a:lnTo>
                  <a:lnTo>
                    <a:pt x="0" y="0"/>
                  </a:lnTo>
                  <a:lnTo>
                    <a:pt x="0" y="707885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284479" y="5188077"/>
            <a:ext cx="117932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010">
              <a:lnSpc>
                <a:spcPct val="100000"/>
              </a:lnSpc>
              <a:spcBef>
                <a:spcPts val="100"/>
              </a:spcBef>
              <a:tabLst>
                <a:tab pos="974090" algn="l"/>
                <a:tab pos="1458595" algn="l"/>
                <a:tab pos="2776855" algn="l"/>
                <a:tab pos="4780280" algn="l"/>
                <a:tab pos="5855970" algn="l"/>
                <a:tab pos="6930390" algn="l"/>
                <a:tab pos="8007984" algn="l"/>
                <a:tab pos="8800465" algn="l"/>
                <a:tab pos="10092055" algn="l"/>
                <a:tab pos="10541635" algn="l"/>
              </a:tabLst>
            </a:pP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Meios	de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control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b="1" spc="-2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urisdicion</a:t>
            </a:r>
            <a:r>
              <a:rPr sz="2000" b="1" spc="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b="1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:	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Hab</a:t>
            </a:r>
            <a:r>
              <a:rPr sz="2000" i="1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s	c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rp</a:t>
            </a:r>
            <a:r>
              <a:rPr sz="2000" i="1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2000" i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dat</a:t>
            </a:r>
            <a:r>
              <a:rPr sz="2000" i="1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	Mandado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çã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,  Mandado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segurança individual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coletivo,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Popular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Ação Civil</a:t>
            </a:r>
            <a:r>
              <a:rPr sz="20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Pública.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594" y="2206828"/>
            <a:ext cx="8467725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4.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Ministério  Público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13" name="object 13"/>
            <p:cNvSpPr/>
            <p:nvPr/>
          </p:nvSpPr>
          <p:spPr>
            <a:xfrm>
              <a:off x="1158239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5" y="385825"/>
              <a:ext cx="12188825" cy="6124575"/>
            </a:xfrm>
            <a:custGeom>
              <a:avLst/>
              <a:gdLst/>
              <a:ahLst/>
              <a:cxnLst/>
              <a:rect l="l" t="t" r="r" b="b"/>
              <a:pathLst>
                <a:path w="12188825" h="6124575">
                  <a:moveTo>
                    <a:pt x="0" y="0"/>
                  </a:moveTo>
                  <a:lnTo>
                    <a:pt x="12188825" y="0"/>
                  </a:lnTo>
                </a:path>
                <a:path w="12188825" h="612457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612457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6124575">
                  <a:moveTo>
                    <a:pt x="0" y="3674999"/>
                  </a:moveTo>
                  <a:lnTo>
                    <a:pt x="12188825" y="3674999"/>
                  </a:lnTo>
                </a:path>
                <a:path w="12188825" h="6124575">
                  <a:moveTo>
                    <a:pt x="0" y="4899025"/>
                  </a:moveTo>
                  <a:lnTo>
                    <a:pt x="12188825" y="4899025"/>
                  </a:lnTo>
                </a:path>
                <a:path w="12188825" h="6124575">
                  <a:moveTo>
                    <a:pt x="0" y="6124511"/>
                  </a:moveTo>
                  <a:lnTo>
                    <a:pt x="12188825" y="6124511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7914" y="321703"/>
              <a:ext cx="7958455" cy="2998470"/>
            </a:xfrm>
            <a:custGeom>
              <a:avLst/>
              <a:gdLst/>
              <a:ahLst/>
              <a:cxnLst/>
              <a:rect l="l" t="t" r="r" b="b"/>
              <a:pathLst>
                <a:path w="7958455" h="2998470">
                  <a:moveTo>
                    <a:pt x="1502664" y="2220074"/>
                  </a:moveTo>
                  <a:lnTo>
                    <a:pt x="0" y="2220074"/>
                  </a:lnTo>
                  <a:lnTo>
                    <a:pt x="0" y="2242934"/>
                  </a:lnTo>
                  <a:lnTo>
                    <a:pt x="1502664" y="2242934"/>
                  </a:lnTo>
                  <a:lnTo>
                    <a:pt x="1502664" y="2220074"/>
                  </a:lnTo>
                  <a:close/>
                </a:path>
                <a:path w="7958455" h="2998470">
                  <a:moveTo>
                    <a:pt x="2630474" y="0"/>
                  </a:moveTo>
                  <a:lnTo>
                    <a:pt x="0" y="0"/>
                  </a:lnTo>
                  <a:lnTo>
                    <a:pt x="0" y="22847"/>
                  </a:lnTo>
                  <a:lnTo>
                    <a:pt x="2630474" y="22847"/>
                  </a:lnTo>
                  <a:lnTo>
                    <a:pt x="2630474" y="0"/>
                  </a:lnTo>
                  <a:close/>
                </a:path>
                <a:path w="7958455" h="2998470">
                  <a:moveTo>
                    <a:pt x="7958379" y="2975597"/>
                  </a:moveTo>
                  <a:lnTo>
                    <a:pt x="0" y="2975597"/>
                  </a:lnTo>
                  <a:lnTo>
                    <a:pt x="0" y="2998457"/>
                  </a:lnTo>
                  <a:lnTo>
                    <a:pt x="7958379" y="2998457"/>
                  </a:lnTo>
                  <a:lnTo>
                    <a:pt x="7958379" y="2975597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6474" y="5148008"/>
              <a:ext cx="11777980" cy="1477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6474" y="5148008"/>
              <a:ext cx="11777980" cy="1477645"/>
            </a:xfrm>
            <a:custGeom>
              <a:avLst/>
              <a:gdLst/>
              <a:ahLst/>
              <a:cxnLst/>
              <a:rect l="l" t="t" r="r" b="b"/>
              <a:pathLst>
                <a:path w="11777980" h="1477645">
                  <a:moveTo>
                    <a:pt x="0" y="1477390"/>
                  </a:moveTo>
                  <a:lnTo>
                    <a:pt x="11777980" y="1477390"/>
                  </a:lnTo>
                  <a:lnTo>
                    <a:pt x="11777980" y="0"/>
                  </a:lnTo>
                  <a:lnTo>
                    <a:pt x="0" y="0"/>
                  </a:lnTo>
                  <a:lnTo>
                    <a:pt x="0" y="147739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15290" y="0"/>
            <a:ext cx="11623040" cy="660844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44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800" b="1" spc="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129.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funções institucionais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</a:t>
            </a:r>
            <a:r>
              <a:rPr sz="1800" b="1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buAutoNum type="romanUcPeriod" startAt="2"/>
              <a:tabLst>
                <a:tab pos="29019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zelar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pelo efetivo respeito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Poderes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serviços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relevância pública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aos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direitos assegurados nesta Constituição,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promovendo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medidas necessárias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sua  garantia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  <a:p>
            <a:pPr marL="12700" marR="8890" algn="just">
              <a:lnSpc>
                <a:spcPct val="100000"/>
              </a:lnSpc>
              <a:spcBef>
                <a:spcPts val="5"/>
              </a:spcBef>
              <a:buAutoNum type="romanUcPeriod" startAt="2"/>
              <a:tabLst>
                <a:tab pos="4013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inquérito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 pública,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proteção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patrimônio público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ambiente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outros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interesses difusos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coletivos;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61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Código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66.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Velará pelas fundações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Estado onde</a:t>
            </a:r>
            <a:r>
              <a:rPr sz="18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situadas.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n.º 8.429/92 (Lei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Improbidade</a:t>
            </a:r>
            <a:r>
              <a:rPr sz="1800" b="1" spc="-5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A33E27"/>
                </a:solidFill>
                <a:latin typeface="Verdana"/>
                <a:cs typeface="Verdana"/>
              </a:rPr>
              <a:t>Administrativa)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14.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Qualquer pessoa poderá representar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autoridade administrativa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competente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seja instaurada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investigação destinada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apurar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prática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improbidade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12700" marR="8255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Art. 17.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ação principal,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terá 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ordinário,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proposta pelo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 Público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pela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 jurídica interessada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dentro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trinta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dias da efetivação da medida</a:t>
            </a:r>
            <a:r>
              <a:rPr sz="18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cautelar.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19455" algn="l"/>
                <a:tab pos="1205865" algn="l"/>
                <a:tab pos="2772410" algn="l"/>
                <a:tab pos="4086225" algn="l"/>
                <a:tab pos="4665980" algn="l"/>
                <a:tab pos="5429250" algn="l"/>
                <a:tab pos="6676390" algn="l"/>
                <a:tab pos="7287259" algn="l"/>
                <a:tab pos="8726170" algn="l"/>
                <a:tab pos="9709150" algn="l"/>
                <a:tab pos="1076706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§4º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Ministério	Público,	se	não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intervir	no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processo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parte,	atuará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obrigatoriamente, como fiscal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sob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pena de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nulidade.</a:t>
            </a:r>
            <a:endParaRPr sz="18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“mesmo 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recebendo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qualquer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valor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patrimonial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derivado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cofres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daquela  relação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(v.g.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convênio sem repasse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valores),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entidade particular será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tutelada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pela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Lei de Improbidade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(...).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Basta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verificar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existência de relação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jurídico-administrativa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travada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determinada entidade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ela incidir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regime sancionatório constitucional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legal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conduta de seus agentes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finalidade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ser perseguida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(OLIVEIRA,</a:t>
            </a:r>
            <a:r>
              <a:rPr sz="18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2008:171)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925"/>
            <a:ext cx="5968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i="0" dirty="0">
                <a:latin typeface="Verdana"/>
                <a:cs typeface="Verdana"/>
              </a:rPr>
              <a:t>5. Controle</a:t>
            </a:r>
            <a:r>
              <a:rPr sz="4800" i="0" spc="-100" dirty="0">
                <a:latin typeface="Verdana"/>
                <a:cs typeface="Verdana"/>
              </a:rPr>
              <a:t> </a:t>
            </a:r>
            <a:r>
              <a:rPr sz="4800" i="0" spc="-5" dirty="0">
                <a:latin typeface="Verdana"/>
                <a:cs typeface="Verdana"/>
              </a:rPr>
              <a:t>social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867532"/>
            <a:ext cx="0" cy="3990975"/>
          </a:xfrm>
          <a:custGeom>
            <a:avLst/>
            <a:gdLst/>
            <a:ahLst/>
            <a:cxnLst/>
            <a:rect l="l" t="t" r="r" b="b"/>
            <a:pathLst>
              <a:path h="3990975">
                <a:moveTo>
                  <a:pt x="0" y="0"/>
                </a:moveTo>
                <a:lnTo>
                  <a:pt x="0" y="39904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1790700"/>
            <a:chOff x="3175" y="0"/>
            <a:chExt cx="12188825" cy="1790700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1790700"/>
            </a:xfrm>
            <a:custGeom>
              <a:avLst/>
              <a:gdLst/>
              <a:ahLst/>
              <a:cxnLst/>
              <a:rect l="l" t="t" r="r" b="b"/>
              <a:pathLst>
                <a:path h="1790700">
                  <a:moveTo>
                    <a:pt x="0" y="0"/>
                  </a:moveTo>
                  <a:lnTo>
                    <a:pt x="0" y="179031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1225550"/>
            </a:xfrm>
            <a:custGeom>
              <a:avLst/>
              <a:gdLst/>
              <a:ahLst/>
              <a:cxnLst/>
              <a:rect l="l" t="t" r="r" b="b"/>
              <a:pathLst>
                <a:path w="12188825" h="1225550">
                  <a:moveTo>
                    <a:pt x="0" y="0"/>
                  </a:moveTo>
                  <a:lnTo>
                    <a:pt x="12188825" y="0"/>
                  </a:lnTo>
                </a:path>
                <a:path w="12188825" h="1225550">
                  <a:moveTo>
                    <a:pt x="0" y="1225550"/>
                  </a:moveTo>
                  <a:lnTo>
                    <a:pt x="12188825" y="12255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283527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0" y="0"/>
                </a:moveTo>
                <a:lnTo>
                  <a:pt x="20251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023673" y="283527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09">
                <a:moveTo>
                  <a:pt x="0" y="0"/>
                </a:moveTo>
                <a:lnTo>
                  <a:pt x="168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0" name="object 30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5689" y="33502"/>
              <a:ext cx="2892298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05689" y="33502"/>
              <a:ext cx="2892425" cy="462280"/>
            </a:xfrm>
            <a:custGeom>
              <a:avLst/>
              <a:gdLst/>
              <a:ahLst/>
              <a:cxnLst/>
              <a:rect l="l" t="t" r="r" b="b"/>
              <a:pathLst>
                <a:path w="2892425" h="462280">
                  <a:moveTo>
                    <a:pt x="0" y="461670"/>
                  </a:moveTo>
                  <a:lnTo>
                    <a:pt x="2892298" y="461670"/>
                  </a:lnTo>
                  <a:lnTo>
                    <a:pt x="289229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284479" y="65023"/>
            <a:ext cx="2565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Controle</a:t>
            </a:r>
            <a:r>
              <a:rPr spc="-45" dirty="0"/>
              <a:t> </a:t>
            </a:r>
            <a:r>
              <a:rPr spc="-5" dirty="0"/>
              <a:t>social</a:t>
            </a:r>
          </a:p>
        </p:txBody>
      </p:sp>
      <p:grpSp>
        <p:nvGrpSpPr>
          <p:cNvPr id="47" name="object 47"/>
          <p:cNvGrpSpPr/>
          <p:nvPr/>
        </p:nvGrpSpPr>
        <p:grpSpPr>
          <a:xfrm>
            <a:off x="202514" y="403859"/>
            <a:ext cx="11824335" cy="3074035"/>
            <a:chOff x="202514" y="403859"/>
            <a:chExt cx="11824335" cy="3074035"/>
          </a:xfrm>
        </p:grpSpPr>
        <p:sp>
          <p:nvSpPr>
            <p:cNvPr id="48" name="object 48"/>
            <p:cNvSpPr/>
            <p:nvPr/>
          </p:nvSpPr>
          <p:spPr>
            <a:xfrm>
              <a:off x="297129" y="403859"/>
              <a:ext cx="2540635" cy="32384"/>
            </a:xfrm>
            <a:custGeom>
              <a:avLst/>
              <a:gdLst/>
              <a:ahLst/>
              <a:cxnLst/>
              <a:rect l="l" t="t" r="r" b="b"/>
              <a:pathLst>
                <a:path w="2540635" h="32384">
                  <a:moveTo>
                    <a:pt x="2540558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2540558" y="32003"/>
                  </a:lnTo>
                  <a:lnTo>
                    <a:pt x="25405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5689" y="3013049"/>
              <a:ext cx="11817985" cy="46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5689" y="3013049"/>
              <a:ext cx="11817985" cy="462280"/>
            </a:xfrm>
            <a:custGeom>
              <a:avLst/>
              <a:gdLst/>
              <a:ahLst/>
              <a:cxnLst/>
              <a:rect l="l" t="t" r="r" b="b"/>
              <a:pathLst>
                <a:path w="11817985" h="462279">
                  <a:moveTo>
                    <a:pt x="0" y="461670"/>
                  </a:moveTo>
                  <a:lnTo>
                    <a:pt x="11817985" y="461670"/>
                  </a:lnTo>
                  <a:lnTo>
                    <a:pt x="11817985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284479" y="632205"/>
            <a:ext cx="1166177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“Nesse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sentido,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em muitos trabalhos recentemente escritos (Di Pietro, 1998, Bresser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Pereira,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1998, Cunill Grau,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1996,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Loureiro e Fingermann, 1992),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pode-se identificar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termo controle social tem se referido à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possibilidade de atuação dos grupos sociais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(sociedade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civil)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qualquer uma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vias 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participação democrática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das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ações do Estado 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dos gestores 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”(SILVA,</a:t>
            </a:r>
            <a:r>
              <a:rPr sz="1600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2002:26)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5689" y="1790319"/>
            <a:ext cx="11817985" cy="107759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3815" rIns="0" bIns="0" rtlCol="0">
            <a:spAutoFit/>
          </a:bodyPr>
          <a:lstStyle/>
          <a:p>
            <a:pPr marL="91440" marR="79375" algn="just">
              <a:lnSpc>
                <a:spcPct val="100000"/>
              </a:lnSpc>
              <a:spcBef>
                <a:spcPts val="345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“para 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controle social funcione é preciso conscientizar a sociedade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ela tem o direito de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participar desse controle; é preciso criar instrumentos 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amplamente divulgados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postos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ao alcance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todos.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Enquanto o controle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social 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fizer parte 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cultura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povo,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ele não pode substituir </a:t>
            </a:r>
            <a:r>
              <a:rPr sz="1600" spc="2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controles formais hoje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existentes” (DI PIETRO,</a:t>
            </a:r>
            <a:r>
              <a:rPr sz="16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1998)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4479" y="3045333"/>
            <a:ext cx="11305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Mecanismos de </a:t>
            </a:r>
            <a:r>
              <a:rPr sz="2400" b="1" i="1" spc="-10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social nas parcerias com </a:t>
            </a: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2400" b="1" i="1" spc="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7129" y="3383407"/>
            <a:ext cx="11283950" cy="32384"/>
          </a:xfrm>
          <a:custGeom>
            <a:avLst/>
            <a:gdLst/>
            <a:ahLst/>
            <a:cxnLst/>
            <a:rect l="l" t="t" r="r" b="b"/>
            <a:pathLst>
              <a:path w="11283950" h="32385">
                <a:moveTo>
                  <a:pt x="11283746" y="0"/>
                </a:moveTo>
                <a:lnTo>
                  <a:pt x="0" y="0"/>
                </a:lnTo>
                <a:lnTo>
                  <a:pt x="0" y="32003"/>
                </a:lnTo>
                <a:lnTo>
                  <a:pt x="11283746" y="32003"/>
                </a:lnTo>
                <a:lnTo>
                  <a:pt x="11283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82879" y="3603447"/>
            <a:ext cx="11866880" cy="3195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Lei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9.637/98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(Organizações</a:t>
            </a:r>
            <a:r>
              <a:rPr sz="1600" b="1" spc="12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Sociais)</a:t>
            </a:r>
            <a:endParaRPr sz="1600">
              <a:latin typeface="Verdana"/>
              <a:cs typeface="Verdana"/>
            </a:endParaRPr>
          </a:p>
          <a:p>
            <a:pPr marL="114300" marR="10668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Participação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entidades representativas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sociedade civil no conselho de administração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3.,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II)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social por meio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representação em órgãos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colegiados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14300" algn="just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9.790/99</a:t>
            </a:r>
            <a:r>
              <a:rPr sz="1600" b="1" spc="7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(OSCIP)</a:t>
            </a:r>
            <a:endParaRPr sz="1600">
              <a:latin typeface="Verdana"/>
              <a:cs typeface="Verdana"/>
            </a:endParaRPr>
          </a:p>
          <a:p>
            <a:pPr marL="114300" marR="10668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Conselho de Políticas Públicas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10.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(...) §1</a:t>
            </a:r>
            <a:r>
              <a:rPr sz="1575" u="sng" baseline="26455" dirty="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575" baseline="264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celebração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Parceria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precedida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consulta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Conselhos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Políticas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Públicas das áreas correspondentes de atuação existentes, nos respectivos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níveis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governo. (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controle social por meio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conselhos</a:t>
            </a:r>
            <a:r>
              <a:rPr sz="1600" b="1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n.º </a:t>
            </a:r>
            <a:r>
              <a:rPr sz="1600" b="1" dirty="0">
                <a:solidFill>
                  <a:srgbClr val="A33E27"/>
                </a:solidFill>
                <a:latin typeface="Verdana"/>
                <a:cs typeface="Verdana"/>
              </a:rPr>
              <a:t>13.019/14</a:t>
            </a:r>
            <a:r>
              <a:rPr sz="1600" b="1" spc="7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(MROSC)</a:t>
            </a:r>
            <a:endParaRPr sz="1600">
              <a:latin typeface="Verdana"/>
              <a:cs typeface="Verdana"/>
            </a:endParaRPr>
          </a:p>
          <a:p>
            <a:pPr marL="114300" marR="217424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Políticas Públicas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(instância consultiva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fiscalizatória) (art. 2.º,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IX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art. 60)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Conselho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Nacional de Fomento e Colaboração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(instância consultiva) (art.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15)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Procedimento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Manifestação de Interesse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PMI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6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18)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937000"/>
            <a:ext cx="0" cy="2921000"/>
          </a:xfrm>
          <a:custGeom>
            <a:avLst/>
            <a:gdLst/>
            <a:ahLst/>
            <a:cxnLst/>
            <a:rect l="l" t="t" r="r" b="b"/>
            <a:pathLst>
              <a:path h="2921000">
                <a:moveTo>
                  <a:pt x="0" y="0"/>
                </a:moveTo>
                <a:lnTo>
                  <a:pt x="0" y="2920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0"/>
                </a:moveTo>
                <a:lnTo>
                  <a:pt x="0" y="1074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1087755"/>
          </a:xfrm>
          <a:custGeom>
            <a:avLst/>
            <a:gdLst/>
            <a:ahLst/>
            <a:cxnLst/>
            <a:rect l="l" t="t" r="r" b="b"/>
            <a:pathLst>
              <a:path h="1087755">
                <a:moveTo>
                  <a:pt x="0" y="0"/>
                </a:moveTo>
                <a:lnTo>
                  <a:pt x="0" y="108724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3949572"/>
            <a:ext cx="0" cy="2908935"/>
          </a:xfrm>
          <a:custGeom>
            <a:avLst/>
            <a:gdLst/>
            <a:ahLst/>
            <a:cxnLst/>
            <a:rect l="l" t="t" r="r" b="b"/>
            <a:pathLst>
              <a:path h="2908934">
                <a:moveTo>
                  <a:pt x="0" y="0"/>
                </a:moveTo>
                <a:lnTo>
                  <a:pt x="0" y="29084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1087755"/>
            <a:chOff x="3175" y="0"/>
            <a:chExt cx="12188825" cy="1087755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1087755"/>
            </a:xfrm>
            <a:custGeom>
              <a:avLst/>
              <a:gdLst/>
              <a:ahLst/>
              <a:cxnLst/>
              <a:rect l="l" t="t" r="r" b="b"/>
              <a:pathLst>
                <a:path h="1087755">
                  <a:moveTo>
                    <a:pt x="0" y="0"/>
                  </a:moveTo>
                  <a:lnTo>
                    <a:pt x="0" y="1087247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161137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91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14250" y="1611375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31929" y="161137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91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14250" y="2835275"/>
            <a:ext cx="54610" cy="0"/>
          </a:xfrm>
          <a:custGeom>
            <a:avLst/>
            <a:gdLst/>
            <a:ahLst/>
            <a:cxnLst/>
            <a:rect l="l" t="t" r="r" b="b"/>
            <a:pathLst>
              <a:path w="54610">
                <a:moveTo>
                  <a:pt x="0" y="0"/>
                </a:moveTo>
                <a:lnTo>
                  <a:pt x="5452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131929" y="283527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7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4" name="object 34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6508" y="46799"/>
              <a:ext cx="2687574" cy="4001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6508" y="46799"/>
              <a:ext cx="2687955" cy="400685"/>
            </a:xfrm>
            <a:custGeom>
              <a:avLst/>
              <a:gdLst/>
              <a:ahLst/>
              <a:cxnLst/>
              <a:rect l="l" t="t" r="r" b="b"/>
              <a:pathLst>
                <a:path w="2687955" h="400684">
                  <a:moveTo>
                    <a:pt x="0" y="400113"/>
                  </a:moveTo>
                  <a:lnTo>
                    <a:pt x="2687574" y="400113"/>
                  </a:lnTo>
                  <a:lnTo>
                    <a:pt x="2687574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75361" y="76961"/>
            <a:ext cx="2060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Transparência</a:t>
            </a:r>
            <a:endParaRPr sz="2000"/>
          </a:p>
        </p:txBody>
      </p:sp>
      <p:grpSp>
        <p:nvGrpSpPr>
          <p:cNvPr id="51" name="object 51"/>
          <p:cNvGrpSpPr/>
          <p:nvPr/>
        </p:nvGrpSpPr>
        <p:grpSpPr>
          <a:xfrm>
            <a:off x="120628" y="360679"/>
            <a:ext cx="12011660" cy="3589020"/>
            <a:chOff x="120628" y="360679"/>
            <a:chExt cx="12011660" cy="3589020"/>
          </a:xfrm>
        </p:grpSpPr>
        <p:sp>
          <p:nvSpPr>
            <p:cNvPr id="52" name="object 52"/>
            <p:cNvSpPr/>
            <p:nvPr/>
          </p:nvSpPr>
          <p:spPr>
            <a:xfrm>
              <a:off x="187947" y="360679"/>
              <a:ext cx="2036445" cy="26034"/>
            </a:xfrm>
            <a:custGeom>
              <a:avLst/>
              <a:gdLst/>
              <a:ahLst/>
              <a:cxnLst/>
              <a:rect l="l" t="t" r="r" b="b"/>
              <a:pathLst>
                <a:path w="2036445" h="26035">
                  <a:moveTo>
                    <a:pt x="2036076" y="0"/>
                  </a:moveTo>
                  <a:lnTo>
                    <a:pt x="0" y="0"/>
                  </a:lnTo>
                  <a:lnTo>
                    <a:pt x="0" y="25908"/>
                  </a:lnTo>
                  <a:lnTo>
                    <a:pt x="2036076" y="25908"/>
                  </a:lnTo>
                  <a:lnTo>
                    <a:pt x="20360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68770" y="1087246"/>
              <a:ext cx="5963285" cy="2862580"/>
            </a:xfrm>
            <a:custGeom>
              <a:avLst/>
              <a:gdLst/>
              <a:ahLst/>
              <a:cxnLst/>
              <a:rect l="l" t="t" r="r" b="b"/>
              <a:pathLst>
                <a:path w="5963284" h="2862579">
                  <a:moveTo>
                    <a:pt x="5963158" y="0"/>
                  </a:moveTo>
                  <a:lnTo>
                    <a:pt x="0" y="0"/>
                  </a:lnTo>
                  <a:lnTo>
                    <a:pt x="0" y="2862326"/>
                  </a:lnTo>
                  <a:lnTo>
                    <a:pt x="5963158" y="2862326"/>
                  </a:lnTo>
                  <a:lnTo>
                    <a:pt x="596315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3803" y="670509"/>
              <a:ext cx="5963158" cy="3077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3803" y="670509"/>
              <a:ext cx="5963285" cy="307975"/>
            </a:xfrm>
            <a:custGeom>
              <a:avLst/>
              <a:gdLst/>
              <a:ahLst/>
              <a:cxnLst/>
              <a:rect l="l" t="t" r="r" b="b"/>
              <a:pathLst>
                <a:path w="5963285" h="307975">
                  <a:moveTo>
                    <a:pt x="0" y="307771"/>
                  </a:moveTo>
                  <a:lnTo>
                    <a:pt x="5963158" y="307771"/>
                  </a:lnTo>
                  <a:lnTo>
                    <a:pt x="5963158" y="0"/>
                  </a:lnTo>
                  <a:lnTo>
                    <a:pt x="0" y="0"/>
                  </a:lnTo>
                  <a:lnTo>
                    <a:pt x="0" y="307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51091" y="1074674"/>
            <a:ext cx="5963285" cy="2862580"/>
          </a:xfrm>
          <a:prstGeom prst="rect">
            <a:avLst/>
          </a:prstGeom>
          <a:solidFill>
            <a:srgbClr val="EAEAEA"/>
          </a:solidFill>
        </p:spPr>
        <p:txBody>
          <a:bodyPr vert="horz" wrap="square" lIns="0" tIns="44450" rIns="0" bIns="0" rtlCol="0">
            <a:spAutoFit/>
          </a:bodyPr>
          <a:lstStyle/>
          <a:p>
            <a:pPr marL="91440" marR="81280" algn="just">
              <a:lnSpc>
                <a:spcPct val="100000"/>
              </a:lnSpc>
              <a:spcBef>
                <a:spcPts val="350"/>
              </a:spcBef>
            </a:pP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“ACORDAM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Ministros do </a:t>
            </a:r>
            <a:r>
              <a:rPr sz="1200" spc="-1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Contas da União, reunidos </a:t>
            </a:r>
            <a:r>
              <a:rPr sz="1200" spc="5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sessão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Plenária, ante as razões expostas pelo </a:t>
            </a:r>
            <a:r>
              <a:rPr sz="1200" spc="-30" dirty="0">
                <a:solidFill>
                  <a:srgbClr val="2C2D2C"/>
                </a:solidFill>
                <a:latin typeface="Verdana"/>
                <a:cs typeface="Verdana"/>
              </a:rPr>
              <a:t>Relator,</a:t>
            </a:r>
            <a:r>
              <a:rPr sz="12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em:</a:t>
            </a:r>
            <a:endParaRPr sz="1200">
              <a:latin typeface="Verdana"/>
              <a:cs typeface="Verdana"/>
            </a:endParaRPr>
          </a:p>
          <a:p>
            <a:pPr marL="91440" marR="81915" algn="just">
              <a:lnSpc>
                <a:spcPct val="100000"/>
              </a:lnSpc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9.1.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Planejamento, Orçamento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Gestão que, para possibilitar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transparência que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deve ser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dada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às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ações públicas, como forma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controle social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a bem  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publicidade insculpido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art. 37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da Constituição 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1988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c/c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art. 5.º,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inciso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XXXIII, da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mesma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Carta Magna,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 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180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(cento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oitenta)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dias,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apresente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este </a:t>
            </a:r>
            <a:r>
              <a:rPr sz="1200" spc="-2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estudo  técnico para implementação de sistema de informática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plataforma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web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que permita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acompanhamento on-line de todos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convênios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outros  instrumentos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jurídicos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utilizados para transferir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recursos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federais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outros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órgãos/entidades, entes federados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entidades do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privado,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possa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acessado por qualquer</a:t>
            </a:r>
            <a:r>
              <a:rPr sz="12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cidadão”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72286" y="702309"/>
            <a:ext cx="366585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Acórdão n.º</a:t>
            </a:r>
            <a:r>
              <a:rPr sz="140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788/2006-TCU-Plenário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165596" y="667334"/>
            <a:ext cx="5969635" cy="314325"/>
            <a:chOff x="6165596" y="667334"/>
            <a:chExt cx="5969635" cy="314325"/>
          </a:xfrm>
        </p:grpSpPr>
        <p:sp>
          <p:nvSpPr>
            <p:cNvPr id="59" name="object 59"/>
            <p:cNvSpPr/>
            <p:nvPr/>
          </p:nvSpPr>
          <p:spPr>
            <a:xfrm>
              <a:off x="6168771" y="670509"/>
              <a:ext cx="5963158" cy="3077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168771" y="670509"/>
              <a:ext cx="5963285" cy="307975"/>
            </a:xfrm>
            <a:custGeom>
              <a:avLst/>
              <a:gdLst/>
              <a:ahLst/>
              <a:cxnLst/>
              <a:rect l="l" t="t" r="r" b="b"/>
              <a:pathLst>
                <a:path w="5963284" h="307975">
                  <a:moveTo>
                    <a:pt x="0" y="307771"/>
                  </a:moveTo>
                  <a:lnTo>
                    <a:pt x="5963158" y="307771"/>
                  </a:lnTo>
                  <a:lnTo>
                    <a:pt x="5963158" y="0"/>
                  </a:lnTo>
                  <a:lnTo>
                    <a:pt x="0" y="0"/>
                  </a:lnTo>
                  <a:lnTo>
                    <a:pt x="0" y="307771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248146" y="702309"/>
            <a:ext cx="5807075" cy="318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Verdana"/>
                <a:cs typeface="Verdana"/>
              </a:rPr>
              <a:t>Acórdão n.º</a:t>
            </a:r>
            <a:r>
              <a:rPr sz="1400" b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FFFFFF"/>
                </a:solidFill>
                <a:latin typeface="Verdana"/>
                <a:cs typeface="Verdana"/>
              </a:rPr>
              <a:t>2066/2006-TCU-Plenário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Verdana"/>
              <a:cs typeface="Verdana"/>
            </a:endParaRPr>
          </a:p>
          <a:p>
            <a:pPr marL="12700" marR="5080" lvl="1" algn="just">
              <a:lnSpc>
                <a:spcPct val="100000"/>
              </a:lnSpc>
              <a:buFont typeface="Verdana"/>
              <a:buAutoNum type="arabicPeriod" startAt="2"/>
              <a:tabLst>
                <a:tab pos="430530" algn="l"/>
              </a:tabLst>
            </a:pP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Conselho Nacional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Assistência Social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Desenvolvimento Social que, no prazo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180 </a:t>
            </a:r>
            <a:r>
              <a:rPr sz="1200" b="1" spc="-10" dirty="0">
                <a:solidFill>
                  <a:srgbClr val="2C2D2C"/>
                </a:solidFill>
                <a:latin typeface="Verdana"/>
                <a:cs typeface="Verdana"/>
              </a:rPr>
              <a:t>(cento 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oitenta) dias, para 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transparência necessária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controle social, disponibilize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sua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página na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rede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mundial de  computadores,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informações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relativas aos títulos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jurídicos sob sua  responsabilidade (Registro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Cebas),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incluindo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CNPJ,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nome da  entidade,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atividade 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social desenvolvida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(...) 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formulário  destinado ao registro de</a:t>
            </a:r>
            <a:r>
              <a:rPr sz="1200" spc="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denúncias;</a:t>
            </a:r>
            <a:endParaRPr sz="1200">
              <a:latin typeface="Verdana"/>
              <a:cs typeface="Verdana"/>
            </a:endParaRPr>
          </a:p>
          <a:p>
            <a:pPr marL="12700" marR="5080" lvl="1" algn="just">
              <a:lnSpc>
                <a:spcPct val="100000"/>
              </a:lnSpc>
              <a:spcBef>
                <a:spcPts val="5"/>
              </a:spcBef>
              <a:buFont typeface="Verdana"/>
              <a:buAutoNum type="arabicPeriod" startAt="2"/>
              <a:tabLst>
                <a:tab pos="422909" algn="l"/>
              </a:tabLst>
            </a:pP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determinar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Justiça que, no prazo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120  (cento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vinte) dias, para complementar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informações  atualmente fornecidas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viabilizar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efetivamente o controle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social,  disponibilize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página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rede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mundial de computadores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atividade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interesse social desenvolvida pela entidade  qualificada como Oscip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ou de Utilidade </a:t>
            </a:r>
            <a:r>
              <a:rPr sz="1200" b="1" spc="-5" dirty="0">
                <a:solidFill>
                  <a:srgbClr val="2C2D2C"/>
                </a:solidFill>
                <a:latin typeface="Verdana"/>
                <a:cs typeface="Verdana"/>
              </a:rPr>
              <a:t>Pública Federal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data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 sua fundação (...)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formulário destinado ao registro de</a:t>
            </a:r>
            <a:r>
              <a:rPr sz="12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denúncias”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5361" y="4119753"/>
            <a:ext cx="11880850" cy="254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Lei Federal n.º</a:t>
            </a:r>
            <a:r>
              <a:rPr sz="1600" b="1" spc="7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13.019/2014</a:t>
            </a:r>
            <a:endParaRPr sz="16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spcBef>
                <a:spcPts val="1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deverá manter,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seu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site oficial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internet,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relação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 parcerias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celebradas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organizações da sociedade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respectivos planos 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trabalho (art.</a:t>
            </a:r>
            <a:r>
              <a:rPr sz="1400" spc="-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10).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casos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dispensa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inexigibilidade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chamamento público,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 deverá publicar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justificativa das  razões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não ter realização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seleção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prazo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 cinco dias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antes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 formalização da parceria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 32,</a:t>
            </a:r>
            <a:r>
              <a:rPr sz="1400" spc="-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§1.º).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Publicação da nomeação do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gestor,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designação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 comissões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seleção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monitoramento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avaliação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spc="-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2.º).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tabLst>
                <a:tab pos="1772285" algn="l"/>
                <a:tab pos="2153920" algn="l"/>
                <a:tab pos="3136900" algn="l"/>
                <a:tab pos="3671570" algn="l"/>
                <a:tab pos="4008754" algn="l"/>
                <a:tab pos="5308600" algn="l"/>
                <a:tab pos="5664200" algn="l"/>
                <a:tab pos="6685280" algn="l"/>
                <a:tab pos="7233920" algn="l"/>
                <a:tab pos="7588884" algn="l"/>
                <a:tab pos="8227695" algn="l"/>
                <a:tab pos="8471535" algn="l"/>
                <a:tab pos="9315450" algn="l"/>
                <a:tab pos="9870440" algn="l"/>
                <a:tab pos="11035030" algn="l"/>
                <a:tab pos="11667490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Di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il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zaç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man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ais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orga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açõ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da	s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cie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dad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de	modo	a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oas	o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çõ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sobre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procedimentos da parceria, especialmente sobre a prestação de contas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spc="-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63).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7947" y="4347971"/>
            <a:ext cx="3254375" cy="21590"/>
          </a:xfrm>
          <a:custGeom>
            <a:avLst/>
            <a:gdLst/>
            <a:ahLst/>
            <a:cxnLst/>
            <a:rect l="l" t="t" r="r" b="b"/>
            <a:pathLst>
              <a:path w="3254375" h="21589">
                <a:moveTo>
                  <a:pt x="3253752" y="0"/>
                </a:moveTo>
                <a:lnTo>
                  <a:pt x="0" y="0"/>
                </a:lnTo>
                <a:lnTo>
                  <a:pt x="0" y="21335"/>
                </a:lnTo>
                <a:lnTo>
                  <a:pt x="3253752" y="21335"/>
                </a:lnTo>
                <a:lnTo>
                  <a:pt x="3253752" y="0"/>
                </a:lnTo>
                <a:close/>
              </a:path>
            </a:pathLst>
          </a:custGeom>
          <a:solidFill>
            <a:srgbClr val="A33E2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" name="object 3"/>
            <p:cNvSpPr/>
            <p:nvPr/>
          </p:nvSpPr>
          <p:spPr>
            <a:xfrm>
              <a:off x="3175" y="385825"/>
              <a:ext cx="12188825" cy="6124575"/>
            </a:xfrm>
            <a:custGeom>
              <a:avLst/>
              <a:gdLst/>
              <a:ahLst/>
              <a:cxnLst/>
              <a:rect l="l" t="t" r="r" b="b"/>
              <a:pathLst>
                <a:path w="12188825" h="6124575">
                  <a:moveTo>
                    <a:pt x="0" y="0"/>
                  </a:moveTo>
                  <a:lnTo>
                    <a:pt x="12188825" y="0"/>
                  </a:lnTo>
                </a:path>
                <a:path w="12188825" h="6124575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6124575">
                  <a:moveTo>
                    <a:pt x="0" y="2449449"/>
                  </a:moveTo>
                  <a:lnTo>
                    <a:pt x="12188825" y="2449449"/>
                  </a:lnTo>
                </a:path>
                <a:path w="12188825" h="6124575">
                  <a:moveTo>
                    <a:pt x="0" y="3674999"/>
                  </a:moveTo>
                  <a:lnTo>
                    <a:pt x="12188825" y="3674999"/>
                  </a:lnTo>
                </a:path>
                <a:path w="12188825" h="6124575">
                  <a:moveTo>
                    <a:pt x="0" y="4899025"/>
                  </a:moveTo>
                  <a:lnTo>
                    <a:pt x="12188825" y="4899025"/>
                  </a:lnTo>
                </a:path>
                <a:path w="12188825" h="6124575">
                  <a:moveTo>
                    <a:pt x="0" y="6124511"/>
                  </a:moveTo>
                  <a:lnTo>
                    <a:pt x="12188825" y="6124511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92684" y="1477136"/>
            <a:ext cx="11036935" cy="417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20" dirty="0">
                <a:latin typeface="Verdana"/>
                <a:cs typeface="Verdana"/>
              </a:rPr>
              <a:t>BRITTO, </a:t>
            </a:r>
            <a:r>
              <a:rPr sz="1800" spc="-5" dirty="0">
                <a:latin typeface="Verdana"/>
                <a:cs typeface="Verdana"/>
              </a:rPr>
              <a:t>Carlos </a:t>
            </a:r>
            <a:r>
              <a:rPr sz="1800" spc="-15" dirty="0">
                <a:latin typeface="Verdana"/>
                <a:cs typeface="Verdana"/>
              </a:rPr>
              <a:t>Ayres.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regime </a:t>
            </a:r>
            <a:r>
              <a:rPr sz="1800" dirty="0">
                <a:latin typeface="Verdana"/>
                <a:cs typeface="Verdana"/>
              </a:rPr>
              <a:t>constitucional </a:t>
            </a:r>
            <a:r>
              <a:rPr sz="1800" spc="-10" dirty="0">
                <a:latin typeface="Verdana"/>
                <a:cs typeface="Verdana"/>
              </a:rPr>
              <a:t>dos </a:t>
            </a:r>
            <a:r>
              <a:rPr sz="1800" dirty="0">
                <a:latin typeface="Verdana"/>
                <a:cs typeface="Verdana"/>
              </a:rPr>
              <a:t>tribunais </a:t>
            </a:r>
            <a:r>
              <a:rPr sz="1800" spc="-5" dirty="0">
                <a:latin typeface="Verdana"/>
                <a:cs typeface="Verdana"/>
              </a:rPr>
              <a:t>de contas. </a:t>
            </a:r>
            <a:r>
              <a:rPr sz="1800" spc="-10" dirty="0">
                <a:latin typeface="Verdana"/>
                <a:cs typeface="Verdana"/>
              </a:rPr>
              <a:t>Revista </a:t>
            </a:r>
            <a:r>
              <a:rPr sz="1800" spc="-5" dirty="0">
                <a:latin typeface="Verdana"/>
                <a:cs typeface="Verdana"/>
              </a:rPr>
              <a:t>Diálogo  Jurídico, </a:t>
            </a:r>
            <a:r>
              <a:rPr sz="1800" spc="-35" dirty="0">
                <a:latin typeface="Verdana"/>
                <a:cs typeface="Verdana"/>
              </a:rPr>
              <a:t>Salvador, </a:t>
            </a:r>
            <a:r>
              <a:rPr sz="1800" dirty="0">
                <a:latin typeface="Verdana"/>
                <a:cs typeface="Verdana"/>
              </a:rPr>
              <a:t>CAJ – </a:t>
            </a:r>
            <a:r>
              <a:rPr sz="1800" spc="-5" dirty="0">
                <a:latin typeface="Verdana"/>
                <a:cs typeface="Verdana"/>
              </a:rPr>
              <a:t>Centro de Atualização </a:t>
            </a:r>
            <a:r>
              <a:rPr sz="1800" dirty="0">
                <a:latin typeface="Verdana"/>
                <a:cs typeface="Verdana"/>
              </a:rPr>
              <a:t>Jurídica, </a:t>
            </a:r>
            <a:r>
              <a:rPr sz="1800" spc="-80" dirty="0">
                <a:latin typeface="Verdana"/>
                <a:cs typeface="Verdana"/>
              </a:rPr>
              <a:t>v. </a:t>
            </a:r>
            <a:r>
              <a:rPr sz="1800" spc="-5" dirty="0">
                <a:latin typeface="Verdana"/>
                <a:cs typeface="Verdana"/>
              </a:rPr>
              <a:t>I, </a:t>
            </a:r>
            <a:r>
              <a:rPr sz="1800" dirty="0">
                <a:latin typeface="Verdana"/>
                <a:cs typeface="Verdana"/>
              </a:rPr>
              <a:t>n.º </a:t>
            </a:r>
            <a:r>
              <a:rPr sz="1800" spc="-5" dirty="0">
                <a:latin typeface="Verdana"/>
                <a:cs typeface="Verdana"/>
              </a:rPr>
              <a:t>9, </a:t>
            </a:r>
            <a:r>
              <a:rPr sz="1800" spc="-10" dirty="0">
                <a:latin typeface="Verdana"/>
                <a:cs typeface="Verdana"/>
              </a:rPr>
              <a:t>dezembro,</a:t>
            </a:r>
            <a:r>
              <a:rPr sz="1800" spc="8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2001.</a:t>
            </a:r>
            <a:endParaRPr sz="18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 dirty="0">
                <a:latin typeface="Verdana"/>
                <a:cs typeface="Verdana"/>
              </a:rPr>
              <a:t>CICONELLO,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Alexandre.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</a:t>
            </a:r>
            <a:r>
              <a:rPr sz="1800" spc="38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conceito</a:t>
            </a:r>
            <a:r>
              <a:rPr sz="1800" spc="4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legal</a:t>
            </a:r>
            <a:r>
              <a:rPr sz="1800" spc="4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público</a:t>
            </a:r>
            <a:r>
              <a:rPr sz="1800" spc="4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no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Terceiro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Setor.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In.</a:t>
            </a:r>
            <a:r>
              <a:rPr sz="1800" spc="4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Eduardo</a:t>
            </a:r>
            <a:r>
              <a:rPr sz="1800" spc="3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Szazi</a:t>
            </a:r>
            <a:endParaRPr sz="180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(org.). </a:t>
            </a:r>
            <a:r>
              <a:rPr sz="1800" spc="-30" dirty="0">
                <a:latin typeface="Verdana"/>
                <a:cs typeface="Verdana"/>
              </a:rPr>
              <a:t>Terceiro </a:t>
            </a:r>
            <a:r>
              <a:rPr sz="1800" spc="-5" dirty="0">
                <a:latin typeface="Verdana"/>
                <a:cs typeface="Verdana"/>
              </a:rPr>
              <a:t>Setor: </a:t>
            </a:r>
            <a:r>
              <a:rPr sz="1800" spc="-45" dirty="0">
                <a:latin typeface="Verdana"/>
                <a:cs typeface="Verdana"/>
              </a:rPr>
              <a:t>Temas </a:t>
            </a:r>
            <a:r>
              <a:rPr sz="1800" spc="-5" dirty="0">
                <a:latin typeface="Verdana"/>
                <a:cs typeface="Verdana"/>
              </a:rPr>
              <a:t>Polêmicos 1. </a:t>
            </a:r>
            <a:r>
              <a:rPr sz="1800" dirty="0">
                <a:latin typeface="Verdana"/>
                <a:cs typeface="Verdana"/>
              </a:rPr>
              <a:t>São </a:t>
            </a:r>
            <a:r>
              <a:rPr sz="1800" spc="-10" dirty="0">
                <a:latin typeface="Verdana"/>
                <a:cs typeface="Verdana"/>
              </a:rPr>
              <a:t>Paulo: </a:t>
            </a:r>
            <a:r>
              <a:rPr sz="1800" spc="-5" dirty="0">
                <a:latin typeface="Verdana"/>
                <a:cs typeface="Verdana"/>
              </a:rPr>
              <a:t>Peirópolis,</a:t>
            </a:r>
            <a:r>
              <a:rPr sz="1800" spc="7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2004.</a:t>
            </a:r>
            <a:endParaRPr sz="1800">
              <a:latin typeface="Verdana"/>
              <a:cs typeface="Verdana"/>
            </a:endParaRPr>
          </a:p>
          <a:p>
            <a:pPr marL="299085" marR="762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 dirty="0">
                <a:latin typeface="Verdana"/>
                <a:cs typeface="Verdana"/>
              </a:rPr>
              <a:t>OLIVEIRA, </a:t>
            </a:r>
            <a:r>
              <a:rPr sz="1800" spc="-5" dirty="0">
                <a:latin typeface="Verdana"/>
                <a:cs typeface="Verdana"/>
              </a:rPr>
              <a:t>José </a:t>
            </a:r>
            <a:r>
              <a:rPr sz="1800" spc="-10" dirty="0">
                <a:latin typeface="Verdana"/>
                <a:cs typeface="Verdana"/>
              </a:rPr>
              <a:t>Roberto </a:t>
            </a:r>
            <a:r>
              <a:rPr sz="1800" spc="-5" dirty="0">
                <a:latin typeface="Verdana"/>
                <a:cs typeface="Verdana"/>
              </a:rPr>
              <a:t>Pimenta. Improbidade administrativa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25" dirty="0">
                <a:latin typeface="Verdana"/>
                <a:cs typeface="Verdana"/>
              </a:rPr>
              <a:t>Terceiro </a:t>
            </a:r>
            <a:r>
              <a:rPr sz="1800" spc="-45" dirty="0">
                <a:latin typeface="Verdana"/>
                <a:cs typeface="Verdana"/>
              </a:rPr>
              <a:t>Setor. </a:t>
            </a:r>
            <a:r>
              <a:rPr sz="1800" spc="-5" dirty="0">
                <a:latin typeface="Verdana"/>
                <a:cs typeface="Verdana"/>
              </a:rPr>
              <a:t>In: </a:t>
            </a:r>
            <a:r>
              <a:rPr sz="1800" spc="-10" dirty="0">
                <a:latin typeface="Verdana"/>
                <a:cs typeface="Verdana"/>
              </a:rPr>
              <a:t>ADRI,  </a:t>
            </a:r>
            <a:r>
              <a:rPr sz="1800" spc="-15" dirty="0">
                <a:latin typeface="Verdana"/>
                <a:cs typeface="Verdana"/>
              </a:rPr>
              <a:t>Renata </a:t>
            </a:r>
            <a:r>
              <a:rPr sz="1800" spc="-90" dirty="0">
                <a:latin typeface="Verdana"/>
                <a:cs typeface="Verdana"/>
              </a:rPr>
              <a:t>P.;</a:t>
            </a:r>
            <a:r>
              <a:rPr sz="1800" spc="4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PIRES, </a:t>
            </a:r>
            <a:r>
              <a:rPr sz="1800" dirty="0">
                <a:latin typeface="Verdana"/>
                <a:cs typeface="Verdana"/>
              </a:rPr>
              <a:t>Luis </a:t>
            </a:r>
            <a:r>
              <a:rPr sz="1800" spc="-55" dirty="0">
                <a:latin typeface="Verdana"/>
                <a:cs typeface="Verdana"/>
              </a:rPr>
              <a:t>M.F.; </a:t>
            </a:r>
            <a:r>
              <a:rPr sz="1800" spc="-5" dirty="0">
                <a:latin typeface="Verdana"/>
                <a:cs typeface="Verdana"/>
              </a:rPr>
              <a:t>ZOCKUN, Maurício (Coords.); et. </a:t>
            </a:r>
            <a:r>
              <a:rPr sz="1800" dirty="0">
                <a:latin typeface="Verdana"/>
                <a:cs typeface="Verdana"/>
              </a:rPr>
              <a:t>Al. </a:t>
            </a:r>
            <a:r>
              <a:rPr sz="1800" spc="-10" dirty="0">
                <a:latin typeface="Verdana"/>
                <a:cs typeface="Verdana"/>
              </a:rPr>
              <a:t>Corrupção, </a:t>
            </a:r>
            <a:r>
              <a:rPr sz="1800" dirty="0">
                <a:latin typeface="Verdana"/>
                <a:cs typeface="Verdana"/>
              </a:rPr>
              <a:t>ética e  </a:t>
            </a:r>
            <a:r>
              <a:rPr sz="1800" spc="-5" dirty="0">
                <a:latin typeface="Verdana"/>
                <a:cs typeface="Verdana"/>
              </a:rPr>
              <a:t>moralidade administrativa. </a:t>
            </a:r>
            <a:r>
              <a:rPr sz="1800" dirty="0">
                <a:latin typeface="Verdana"/>
                <a:cs typeface="Verdana"/>
              </a:rPr>
              <a:t>Belo </a:t>
            </a:r>
            <a:r>
              <a:rPr sz="1800" spc="-5" dirty="0">
                <a:latin typeface="Verdana"/>
                <a:cs typeface="Verdana"/>
              </a:rPr>
              <a:t>Horizonte: </a:t>
            </a:r>
            <a:r>
              <a:rPr sz="1800" dirty="0">
                <a:latin typeface="Verdana"/>
                <a:cs typeface="Verdana"/>
              </a:rPr>
              <a:t>Fórum, </a:t>
            </a:r>
            <a:r>
              <a:rPr sz="1800" spc="-5" dirty="0">
                <a:latin typeface="Verdana"/>
                <a:cs typeface="Verdana"/>
              </a:rPr>
              <a:t>2008, </a:t>
            </a:r>
            <a:r>
              <a:rPr sz="1800" spc="-10" dirty="0">
                <a:latin typeface="Verdana"/>
                <a:cs typeface="Verdana"/>
              </a:rPr>
              <a:t>p.</a:t>
            </a:r>
            <a:r>
              <a:rPr sz="1800" spc="-5" dirty="0">
                <a:latin typeface="Verdana"/>
                <a:cs typeface="Verdana"/>
              </a:rPr>
              <a:t> 161-192.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5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30" dirty="0">
                <a:latin typeface="Verdana"/>
                <a:cs typeface="Verdana"/>
              </a:rPr>
              <a:t>SILVA, </a:t>
            </a:r>
            <a:r>
              <a:rPr sz="1800" spc="-10" dirty="0">
                <a:latin typeface="Verdana"/>
                <a:cs typeface="Verdana"/>
              </a:rPr>
              <a:t>Francisco </a:t>
            </a:r>
            <a:r>
              <a:rPr sz="1800" spc="-5" dirty="0">
                <a:latin typeface="Verdana"/>
                <a:cs typeface="Verdana"/>
              </a:rPr>
              <a:t>Carlos da Cruz. Controle social: reformando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administração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dirty="0">
                <a:latin typeface="Verdana"/>
                <a:cs typeface="Verdana"/>
              </a:rPr>
              <a:t>a  </a:t>
            </a:r>
            <a:r>
              <a:rPr sz="1800" spc="-5" dirty="0">
                <a:latin typeface="Verdana"/>
                <a:cs typeface="Verdana"/>
              </a:rPr>
              <a:t>sociedade. </a:t>
            </a:r>
            <a:r>
              <a:rPr sz="1800" spc="5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Prêmio Serzedello Corrêa 2001:Monografias vencedores: perspectivas </a:t>
            </a:r>
            <a:r>
              <a:rPr sz="1800" spc="-15" dirty="0">
                <a:latin typeface="Verdana"/>
                <a:cs typeface="Verdana"/>
              </a:rPr>
              <a:t>para </a:t>
            </a:r>
            <a:r>
              <a:rPr sz="1800" dirty="0">
                <a:latin typeface="Verdana"/>
                <a:cs typeface="Verdana"/>
              </a:rPr>
              <a:t>o  controle social e a </a:t>
            </a:r>
            <a:r>
              <a:rPr sz="1800" spc="-5" dirty="0">
                <a:latin typeface="Verdana"/>
                <a:cs typeface="Verdana"/>
              </a:rPr>
              <a:t>transparência da administração </a:t>
            </a:r>
            <a:r>
              <a:rPr sz="1800" spc="-15" dirty="0">
                <a:latin typeface="Verdana"/>
                <a:cs typeface="Verdana"/>
              </a:rPr>
              <a:t>pública/Tribunal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Contas </a:t>
            </a:r>
            <a:r>
              <a:rPr sz="1800" spc="-5" dirty="0">
                <a:latin typeface="Verdana"/>
                <a:cs typeface="Verdana"/>
              </a:rPr>
              <a:t>da União.  Brasília: </a:t>
            </a:r>
            <a:r>
              <a:rPr sz="1800" spc="-15" dirty="0">
                <a:latin typeface="Verdana"/>
                <a:cs typeface="Verdana"/>
              </a:rPr>
              <a:t>TCU, </a:t>
            </a:r>
            <a:r>
              <a:rPr sz="1800" spc="-5" dirty="0">
                <a:latin typeface="Verdana"/>
                <a:cs typeface="Verdana"/>
              </a:rPr>
              <a:t>Instituto Serzedello Corrêa,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2002.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latin typeface="Verdana"/>
                <a:cs typeface="Verdana"/>
              </a:rPr>
              <a:t>SCHOENMAKER, Janaina. Controle das parcerias entre </a:t>
            </a:r>
            <a:r>
              <a:rPr sz="1800" dirty="0">
                <a:latin typeface="Verdana"/>
                <a:cs typeface="Verdana"/>
              </a:rPr>
              <a:t>o </a:t>
            </a:r>
            <a:r>
              <a:rPr sz="1800" spc="-5" dirty="0">
                <a:latin typeface="Verdana"/>
                <a:cs typeface="Verdana"/>
              </a:rPr>
              <a:t>estado </a:t>
            </a:r>
            <a:r>
              <a:rPr sz="1800" dirty="0">
                <a:latin typeface="Verdana"/>
                <a:cs typeface="Verdana"/>
              </a:rPr>
              <a:t>e o terceiro </a:t>
            </a:r>
            <a:r>
              <a:rPr sz="1800" spc="-5" dirty="0">
                <a:latin typeface="Verdana"/>
                <a:cs typeface="Verdana"/>
              </a:rPr>
              <a:t>setor pelos  </a:t>
            </a:r>
            <a:r>
              <a:rPr sz="1800" dirty="0">
                <a:latin typeface="Verdana"/>
                <a:cs typeface="Verdana"/>
              </a:rPr>
              <a:t>tribunais </a:t>
            </a:r>
            <a:r>
              <a:rPr sz="1800" spc="-5" dirty="0">
                <a:latin typeface="Verdana"/>
                <a:cs typeface="Verdana"/>
              </a:rPr>
              <a:t>de contas. (Dissertação de </a:t>
            </a:r>
            <a:r>
              <a:rPr sz="1800" spc="-10" dirty="0">
                <a:latin typeface="Verdana"/>
                <a:cs typeface="Verdana"/>
              </a:rPr>
              <a:t>mestrado). </a:t>
            </a:r>
            <a:r>
              <a:rPr sz="1800" spc="-15" dirty="0">
                <a:latin typeface="Verdana"/>
                <a:cs typeface="Verdana"/>
              </a:rPr>
              <a:t>Faculdade </a:t>
            </a:r>
            <a:r>
              <a:rPr sz="1800" spc="-5" dirty="0">
                <a:latin typeface="Verdana"/>
                <a:cs typeface="Verdana"/>
              </a:rPr>
              <a:t>de Direito, Universidade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10" dirty="0">
                <a:latin typeface="Verdana"/>
                <a:cs typeface="Verdana"/>
              </a:rPr>
              <a:t>São  </a:t>
            </a:r>
            <a:r>
              <a:rPr sz="1800" spc="-15" dirty="0">
                <a:latin typeface="Verdana"/>
                <a:cs typeface="Verdana"/>
              </a:rPr>
              <a:t>Paulo, </a:t>
            </a:r>
            <a:r>
              <a:rPr sz="1800" spc="-5" dirty="0">
                <a:latin typeface="Verdana"/>
                <a:cs typeface="Verdana"/>
              </a:rPr>
              <a:t>2009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92684" y="392938"/>
            <a:ext cx="3347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0" spc="-5" dirty="0">
                <a:solidFill>
                  <a:srgbClr val="A33E27"/>
                </a:solidFill>
                <a:latin typeface="Verdana"/>
                <a:cs typeface="Verdana"/>
              </a:rPr>
              <a:t>Referências</a:t>
            </a:r>
            <a:r>
              <a:rPr sz="1800" i="0" spc="-2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i="0" spc="-5" dirty="0">
                <a:solidFill>
                  <a:srgbClr val="A33E27"/>
                </a:solidFill>
                <a:latin typeface="Verdana"/>
                <a:cs typeface="Verdana"/>
              </a:rPr>
              <a:t>bibliográficas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202684" y="594106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i="0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163955" marR="5080" indent="-457834">
              <a:lnSpc>
                <a:spcPts val="3460"/>
              </a:lnSpc>
              <a:spcBef>
                <a:spcPts val="535"/>
              </a:spcBef>
              <a:buClr>
                <a:srgbClr val="D15A3D"/>
              </a:buClr>
              <a:buAutoNum type="arabicPeriod"/>
              <a:tabLst>
                <a:tab pos="1164590" algn="l"/>
                <a:tab pos="2815590" algn="l"/>
                <a:tab pos="4495800" algn="l"/>
                <a:tab pos="7365365" algn="l"/>
                <a:tab pos="8129270" algn="l"/>
              </a:tabLst>
            </a:pPr>
            <a:r>
              <a:rPr dirty="0"/>
              <a:t>Bre</a:t>
            </a:r>
            <a:r>
              <a:rPr spc="-20" dirty="0"/>
              <a:t>v</a:t>
            </a:r>
            <a:r>
              <a:rPr dirty="0"/>
              <a:t>es	noçõ</a:t>
            </a:r>
            <a:r>
              <a:rPr spc="-20" dirty="0"/>
              <a:t>e</a:t>
            </a:r>
            <a:r>
              <a:rPr dirty="0"/>
              <a:t>s	</a:t>
            </a:r>
            <a:r>
              <a:rPr spc="-10" dirty="0"/>
              <a:t>intr</a:t>
            </a:r>
            <a:r>
              <a:rPr spc="-25" dirty="0"/>
              <a:t>o</a:t>
            </a:r>
            <a:r>
              <a:rPr spc="-5" dirty="0"/>
              <a:t>dutória</a:t>
            </a:r>
            <a:r>
              <a:rPr dirty="0"/>
              <a:t>s	</a:t>
            </a:r>
            <a:r>
              <a:rPr spc="-5" dirty="0"/>
              <a:t>d</a:t>
            </a:r>
            <a:r>
              <a:rPr dirty="0"/>
              <a:t>o	</a:t>
            </a:r>
            <a:r>
              <a:rPr spc="-10" dirty="0"/>
              <a:t>c</a:t>
            </a:r>
            <a:r>
              <a:rPr dirty="0"/>
              <a:t>ontrole  externo</a:t>
            </a:r>
          </a:p>
          <a:p>
            <a:pPr marL="1163955" indent="-457834">
              <a:lnSpc>
                <a:spcPct val="100000"/>
              </a:lnSpc>
              <a:spcBef>
                <a:spcPts val="136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 </a:t>
            </a:r>
            <a:r>
              <a:rPr dirty="0"/>
              <a:t>do </a:t>
            </a:r>
            <a:r>
              <a:rPr spc="-40" dirty="0"/>
              <a:t>Tribunal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Contas</a:t>
            </a:r>
          </a:p>
          <a:p>
            <a:pPr marL="1163955" indent="-457834">
              <a:lnSpc>
                <a:spcPct val="100000"/>
              </a:lnSpc>
              <a:spcBef>
                <a:spcPts val="142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</a:t>
            </a:r>
            <a:r>
              <a:rPr spc="-30" dirty="0"/>
              <a:t> </a:t>
            </a:r>
            <a:r>
              <a:rPr dirty="0"/>
              <a:t>jurisdicional</a:t>
            </a:r>
          </a:p>
          <a:p>
            <a:pPr marL="1163955" indent="-457834">
              <a:lnSpc>
                <a:spcPct val="100000"/>
              </a:lnSpc>
              <a:spcBef>
                <a:spcPts val="1415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 </a:t>
            </a:r>
            <a:r>
              <a:rPr dirty="0"/>
              <a:t>do Ministério</a:t>
            </a:r>
            <a:r>
              <a:rPr spc="-75" dirty="0"/>
              <a:t> </a:t>
            </a:r>
            <a:r>
              <a:rPr spc="-5" dirty="0"/>
              <a:t>Público</a:t>
            </a:r>
          </a:p>
          <a:p>
            <a:pPr marL="1163955" indent="-457834">
              <a:lnSpc>
                <a:spcPct val="100000"/>
              </a:lnSpc>
              <a:spcBef>
                <a:spcPts val="1420"/>
              </a:spcBef>
              <a:buClr>
                <a:srgbClr val="D15A3D"/>
              </a:buClr>
              <a:buAutoNum type="arabicPeriod"/>
              <a:tabLst>
                <a:tab pos="1164590" algn="l"/>
              </a:tabLst>
            </a:pPr>
            <a:r>
              <a:rPr spc="-5" dirty="0"/>
              <a:t>Controle</a:t>
            </a:r>
            <a:r>
              <a:rPr spc="-35" dirty="0"/>
              <a:t> </a:t>
            </a:r>
            <a:r>
              <a:rPr dirty="0"/>
              <a:t>social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0358" y="1850262"/>
            <a:ext cx="9426575" cy="123825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5080">
              <a:lnSpc>
                <a:spcPts val="4390"/>
              </a:lnSpc>
              <a:spcBef>
                <a:spcPts val="880"/>
              </a:spcBef>
            </a:pP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1. Breves noções introdutórias 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300" b="1" spc="-5" dirty="0">
                <a:solidFill>
                  <a:srgbClr val="FFFFFF"/>
                </a:solidFill>
                <a:latin typeface="Verdana"/>
                <a:cs typeface="Verdana"/>
              </a:rPr>
              <a:t>controle</a:t>
            </a:r>
            <a:r>
              <a:rPr sz="4300" b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300" b="1" spc="-10" dirty="0">
                <a:solidFill>
                  <a:srgbClr val="FFFFFF"/>
                </a:solidFill>
                <a:latin typeface="Verdana"/>
                <a:cs typeface="Verdana"/>
              </a:rPr>
              <a:t>externo</a:t>
            </a:r>
            <a:endParaRPr sz="4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7241" y="35407"/>
              <a:ext cx="11881866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7241" y="35407"/>
              <a:ext cx="11882120" cy="462280"/>
            </a:xfrm>
            <a:custGeom>
              <a:avLst/>
              <a:gdLst/>
              <a:ahLst/>
              <a:cxnLst/>
              <a:rect l="l" t="t" r="r" b="b"/>
              <a:pathLst>
                <a:path w="11882120" h="462280">
                  <a:moveTo>
                    <a:pt x="0" y="461670"/>
                  </a:moveTo>
                  <a:lnTo>
                    <a:pt x="11881866" y="461670"/>
                  </a:lnTo>
                  <a:lnTo>
                    <a:pt x="11881866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65912" y="66878"/>
            <a:ext cx="87458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 Breves noções introdutórias do controle</a:t>
            </a:r>
            <a:r>
              <a:rPr spc="70" dirty="0"/>
              <a:t> </a:t>
            </a:r>
            <a:r>
              <a:rPr spc="-5" dirty="0"/>
              <a:t>externo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138658" y="405765"/>
            <a:ext cx="11997690" cy="6073775"/>
            <a:chOff x="138658" y="405765"/>
            <a:chExt cx="11997690" cy="6073775"/>
          </a:xfrm>
        </p:grpSpPr>
        <p:sp>
          <p:nvSpPr>
            <p:cNvPr id="22" name="object 22"/>
            <p:cNvSpPr/>
            <p:nvPr/>
          </p:nvSpPr>
          <p:spPr>
            <a:xfrm>
              <a:off x="178676" y="405765"/>
              <a:ext cx="8722360" cy="32384"/>
            </a:xfrm>
            <a:custGeom>
              <a:avLst/>
              <a:gdLst/>
              <a:ahLst/>
              <a:cxnLst/>
              <a:rect l="l" t="t" r="r" b="b"/>
              <a:pathLst>
                <a:path w="8722360" h="32384">
                  <a:moveTo>
                    <a:pt x="8721864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8721864" y="32004"/>
                  </a:lnTo>
                  <a:lnTo>
                    <a:pt x="8721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3273" y="4215637"/>
              <a:ext cx="6745605" cy="22860"/>
            </a:xfrm>
            <a:custGeom>
              <a:avLst/>
              <a:gdLst/>
              <a:ahLst/>
              <a:cxnLst/>
              <a:rect l="l" t="t" r="r" b="b"/>
              <a:pathLst>
                <a:path w="6745605" h="22860">
                  <a:moveTo>
                    <a:pt x="6745249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6745249" y="22860"/>
                  </a:lnTo>
                  <a:lnTo>
                    <a:pt x="6745249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833" y="5275783"/>
              <a:ext cx="11991086" cy="1200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833" y="5275783"/>
              <a:ext cx="11991340" cy="1200785"/>
            </a:xfrm>
            <a:custGeom>
              <a:avLst/>
              <a:gdLst/>
              <a:ahLst/>
              <a:cxnLst/>
              <a:rect l="l" t="t" r="r" b="b"/>
              <a:pathLst>
                <a:path w="11991340" h="1200785">
                  <a:moveTo>
                    <a:pt x="0" y="1200327"/>
                  </a:moveTo>
                  <a:lnTo>
                    <a:pt x="11991086" y="1200327"/>
                  </a:lnTo>
                  <a:lnTo>
                    <a:pt x="11991086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5912" y="528573"/>
            <a:ext cx="11889105" cy="5902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8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tão elevado prestígio conferido ao controle externo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quem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dele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se ocupa,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funcionalmente,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reflexo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princípio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republicano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Pois,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numa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República,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impõe-se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jurídica pessoal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aquele que tenha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por competência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(e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consequente  dever)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cuidar de tudo que é de todos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assim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decisão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gestão.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tal responsabilidade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implica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compromisso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melhor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decisão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melhor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 possíveis.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Donde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exposição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todos eles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(os que decidem sobre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‘res publica’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os 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gerenciam)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comprovação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estrito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cumprimento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dos princípios constitucionais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preceitos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legais que lhes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sejam especificamente exigidos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começar,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naturalmente, pela  prestação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contas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das sobreditas gestões orçamentária, financeira, patrimonial, contábil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operacional.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essa responsabilidade jurídica pessoal (verdadeiro elemento conceitual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República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enquanto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forma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governo)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demanda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que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exige,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assim,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um aparato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orgânico-funcional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controle externo.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25" dirty="0">
                <a:solidFill>
                  <a:srgbClr val="2C2D2C"/>
                </a:solidFill>
                <a:latin typeface="Verdana"/>
                <a:cs typeface="Verdana"/>
              </a:rPr>
              <a:t>(BRITTO,</a:t>
            </a:r>
            <a:r>
              <a:rPr sz="18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2001:11-12)</a:t>
            </a:r>
            <a:endParaRPr sz="1800">
              <a:latin typeface="Verdana"/>
              <a:cs typeface="Verdana"/>
            </a:endParaRPr>
          </a:p>
          <a:p>
            <a:pPr marL="66675">
              <a:lnSpc>
                <a:spcPct val="100000"/>
              </a:lnSpc>
              <a:spcBef>
                <a:spcPts val="1100"/>
              </a:spcBef>
            </a:pP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Fundamentos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controle externo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Terceiro</a:t>
            </a:r>
            <a:r>
              <a:rPr sz="1800" b="1" spc="70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Setor: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Manuseio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gestão de recursos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Utilização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gerenciamento de bens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servidores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800">
              <a:latin typeface="Verdana"/>
              <a:cs typeface="Verdana"/>
            </a:endParaRPr>
          </a:p>
          <a:p>
            <a:pPr marL="353695" indent="-287655">
              <a:lnSpc>
                <a:spcPct val="100000"/>
              </a:lnSpc>
              <a:buFont typeface="Wingdings"/>
              <a:buChar char=""/>
              <a:tabLst>
                <a:tab pos="35433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Natureza das atividades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relevância pública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prestadas pelas</a:t>
            </a:r>
            <a:r>
              <a:rPr sz="18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endParaRPr sz="1800">
              <a:latin typeface="Verdana"/>
              <a:cs typeface="Verdana"/>
            </a:endParaRPr>
          </a:p>
          <a:p>
            <a:pPr marL="66675" marR="5080" algn="just">
              <a:lnSpc>
                <a:spcPct val="100000"/>
              </a:lnSpc>
              <a:spcBef>
                <a:spcPts val="197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partir do momento 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reconhece um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segmento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organizações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sociedade  civil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utilidade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interesse público, consequentemente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relação privilegiada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com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essas organizações,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que se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concretiza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uma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maior facilidade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acesso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recursos  públicos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forma direta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indireta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(CICONELLO,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2004:63)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3594" y="2206828"/>
            <a:ext cx="894207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Controle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Tribunal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385825"/>
            <a:ext cx="12188825" cy="4899025"/>
          </a:xfrm>
          <a:custGeom>
            <a:avLst/>
            <a:gdLst/>
            <a:ahLst/>
            <a:cxnLst/>
            <a:rect l="l" t="t" r="r" b="b"/>
            <a:pathLst>
              <a:path w="12188825" h="4899025">
                <a:moveTo>
                  <a:pt x="0" y="0"/>
                </a:moveTo>
                <a:lnTo>
                  <a:pt x="12188825" y="0"/>
                </a:lnTo>
              </a:path>
              <a:path w="12188825" h="4899025">
                <a:moveTo>
                  <a:pt x="0" y="1225550"/>
                </a:moveTo>
                <a:lnTo>
                  <a:pt x="12188825" y="1225550"/>
                </a:lnTo>
              </a:path>
              <a:path w="12188825" h="4899025">
                <a:moveTo>
                  <a:pt x="0" y="2449449"/>
                </a:moveTo>
                <a:lnTo>
                  <a:pt x="12188825" y="2449449"/>
                </a:lnTo>
              </a:path>
              <a:path w="12188825" h="4899025">
                <a:moveTo>
                  <a:pt x="0" y="3674999"/>
                </a:moveTo>
                <a:lnTo>
                  <a:pt x="12188825" y="3674999"/>
                </a:lnTo>
              </a:path>
              <a:path w="12188825" h="4899025">
                <a:moveTo>
                  <a:pt x="0" y="4899025"/>
                </a:moveTo>
                <a:lnTo>
                  <a:pt x="12188825" y="48990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5" name="object 5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599" y="6172200"/>
              <a:ext cx="10972800" cy="0"/>
            </a:xfrm>
            <a:custGeom>
              <a:avLst/>
              <a:gdLst/>
              <a:ahLst/>
              <a:cxnLst/>
              <a:rect l="l" t="t" r="r" b="b"/>
              <a:pathLst>
                <a:path w="10972800">
                  <a:moveTo>
                    <a:pt x="0" y="0"/>
                  </a:moveTo>
                  <a:lnTo>
                    <a:pt x="10972800" y="0"/>
                  </a:lnTo>
                </a:path>
              </a:pathLst>
            </a:custGeom>
            <a:ln w="1270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5689" y="37566"/>
              <a:ext cx="8152638" cy="4616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5689" y="37566"/>
              <a:ext cx="8152765" cy="462280"/>
            </a:xfrm>
            <a:custGeom>
              <a:avLst/>
              <a:gdLst/>
              <a:ahLst/>
              <a:cxnLst/>
              <a:rect l="l" t="t" r="r" b="b"/>
              <a:pathLst>
                <a:path w="8152765" h="462280">
                  <a:moveTo>
                    <a:pt x="0" y="461670"/>
                  </a:moveTo>
                  <a:lnTo>
                    <a:pt x="8152638" y="461670"/>
                  </a:lnTo>
                  <a:lnTo>
                    <a:pt x="8152638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49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84479" y="68960"/>
            <a:ext cx="7668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Tribunal de contas: instituição</a:t>
            </a:r>
            <a:r>
              <a:rPr spc="-10" dirty="0"/>
              <a:t> </a:t>
            </a:r>
            <a:r>
              <a:rPr spc="-5" dirty="0"/>
              <a:t>independente</a:t>
            </a:r>
          </a:p>
        </p:txBody>
      </p:sp>
      <p:grpSp>
        <p:nvGrpSpPr>
          <p:cNvPr id="22" name="object 22"/>
          <p:cNvGrpSpPr/>
          <p:nvPr/>
        </p:nvGrpSpPr>
        <p:grpSpPr>
          <a:xfrm>
            <a:off x="202514" y="407923"/>
            <a:ext cx="7740650" cy="3716654"/>
            <a:chOff x="202514" y="407923"/>
            <a:chExt cx="7740650" cy="3716654"/>
          </a:xfrm>
        </p:grpSpPr>
        <p:sp>
          <p:nvSpPr>
            <p:cNvPr id="23" name="object 23"/>
            <p:cNvSpPr/>
            <p:nvPr/>
          </p:nvSpPr>
          <p:spPr>
            <a:xfrm>
              <a:off x="297129" y="407923"/>
              <a:ext cx="7646034" cy="32384"/>
            </a:xfrm>
            <a:custGeom>
              <a:avLst/>
              <a:gdLst/>
              <a:ahLst/>
              <a:cxnLst/>
              <a:rect l="l" t="t" r="r" b="b"/>
              <a:pathLst>
                <a:path w="7646034" h="32384">
                  <a:moveTo>
                    <a:pt x="7645958" y="0"/>
                  </a:moveTo>
                  <a:lnTo>
                    <a:pt x="0" y="0"/>
                  </a:lnTo>
                  <a:lnTo>
                    <a:pt x="0" y="32003"/>
                  </a:lnTo>
                  <a:lnTo>
                    <a:pt x="7645958" y="32003"/>
                  </a:lnTo>
                  <a:lnTo>
                    <a:pt x="76459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5689" y="3659606"/>
              <a:ext cx="5890260" cy="4616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5689" y="3659606"/>
              <a:ext cx="5890260" cy="462280"/>
            </a:xfrm>
            <a:custGeom>
              <a:avLst/>
              <a:gdLst/>
              <a:ahLst/>
              <a:cxnLst/>
              <a:rect l="l" t="t" r="r" b="b"/>
              <a:pathLst>
                <a:path w="5890260" h="462279">
                  <a:moveTo>
                    <a:pt x="0" y="461670"/>
                  </a:moveTo>
                  <a:lnTo>
                    <a:pt x="5890260" y="461670"/>
                  </a:lnTo>
                  <a:lnTo>
                    <a:pt x="5890260" y="0"/>
                  </a:lnTo>
                  <a:lnTo>
                    <a:pt x="0" y="0"/>
                  </a:lnTo>
                  <a:lnTo>
                    <a:pt x="0" y="461670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7129" y="4029964"/>
              <a:ext cx="5259705" cy="32384"/>
            </a:xfrm>
            <a:custGeom>
              <a:avLst/>
              <a:gdLst/>
              <a:ahLst/>
              <a:cxnLst/>
              <a:rect l="l" t="t" r="r" b="b"/>
              <a:pathLst>
                <a:path w="5259705" h="32385">
                  <a:moveTo>
                    <a:pt x="5259374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5259374" y="32004"/>
                  </a:lnTo>
                  <a:lnTo>
                    <a:pt x="525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4479" y="650875"/>
            <a:ext cx="11528425" cy="5383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exercido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auxílio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Contas,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forma prevista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arts.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70 a 75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95" dirty="0">
                <a:solidFill>
                  <a:srgbClr val="2C2D2C"/>
                </a:solidFill>
                <a:latin typeface="Verdana"/>
                <a:cs typeface="Verdana"/>
              </a:rPr>
              <a:t>CF.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(OLIVEIRA: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“O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Contas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instituição estatal independente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, pois seus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integrantes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têm as  mesmas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garantias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atribuídas ao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Judiciário </a:t>
            </a:r>
            <a:r>
              <a:rPr sz="2000" spc="-75" dirty="0">
                <a:solidFill>
                  <a:srgbClr val="2C2D2C"/>
                </a:solidFill>
                <a:latin typeface="Verdana"/>
                <a:cs typeface="Verdana"/>
              </a:rPr>
              <a:t>(CF,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art. 73,§3º).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Daí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ser impossível  considerá-lo subordinado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inserido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estrutura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Legislativo.”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(MEDAUAR: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  Apesar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nomenclatura “tribunal”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atribuição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“julgar 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contas”,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 Contas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exerce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função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administrativa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natureza técnica,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 qual </a:t>
            </a:r>
            <a:r>
              <a:rPr sz="2000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validade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de  seus atos pode ser apreciada pelo </a:t>
            </a:r>
            <a:r>
              <a:rPr sz="2000" spc="-10" dirty="0">
                <a:solidFill>
                  <a:srgbClr val="A33E27"/>
                </a:solidFill>
                <a:latin typeface="Verdana"/>
                <a:cs typeface="Verdana"/>
              </a:rPr>
              <a:t>Poder </a:t>
            </a:r>
            <a:r>
              <a:rPr sz="2000" spc="-5" dirty="0">
                <a:solidFill>
                  <a:srgbClr val="A33E27"/>
                </a:solidFill>
                <a:latin typeface="Verdana"/>
                <a:cs typeface="Verdana"/>
              </a:rPr>
              <a:t>Judiciário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. (OLIVEIRA:</a:t>
            </a:r>
            <a:r>
              <a:rPr sz="20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Controle do Tribunal de</a:t>
            </a:r>
            <a:r>
              <a:rPr sz="2400" b="1" i="1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2400">
              <a:latin typeface="Verdana"/>
              <a:cs typeface="Verdana"/>
            </a:endParaRPr>
          </a:p>
          <a:p>
            <a:pPr marL="107314" marR="203200">
              <a:lnSpc>
                <a:spcPct val="100000"/>
              </a:lnSpc>
              <a:spcBef>
                <a:spcPts val="96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fiscalização contábil, financeira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orçamentária será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exercida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Contas  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partir de três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critérios:</a:t>
            </a:r>
            <a:endParaRPr sz="2000">
              <a:latin typeface="Verdana"/>
              <a:cs typeface="Verdana"/>
            </a:endParaRPr>
          </a:p>
          <a:p>
            <a:pPr marL="450215" indent="-3435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50850" algn="l"/>
              </a:tabLst>
            </a:pPr>
            <a:r>
              <a:rPr sz="2000" b="1" dirty="0">
                <a:solidFill>
                  <a:srgbClr val="A33E27"/>
                </a:solidFill>
                <a:latin typeface="Verdana"/>
                <a:cs typeface="Verdana"/>
              </a:rPr>
              <a:t>legalidade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exame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compatibilidade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formal do ato com a</a:t>
            </a:r>
            <a:r>
              <a:rPr sz="2000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lei;</a:t>
            </a:r>
            <a:endParaRPr sz="2000">
              <a:latin typeface="Verdana"/>
              <a:cs typeface="Verdana"/>
            </a:endParaRPr>
          </a:p>
          <a:p>
            <a:pPr marL="450215" marR="652780" indent="-342900">
              <a:lnSpc>
                <a:spcPct val="100000"/>
              </a:lnSpc>
              <a:buAutoNum type="alphaLcParenR"/>
              <a:tabLst>
                <a:tab pos="450850" algn="l"/>
              </a:tabLst>
            </a:pP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legitimidade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 adequação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 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princípios consagrados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ordenamento  jurídico (juridicidade);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537210" indent="-430530">
              <a:lnSpc>
                <a:spcPct val="100000"/>
              </a:lnSpc>
              <a:buAutoNum type="alphaLcParenR"/>
              <a:tabLst>
                <a:tab pos="536575" algn="l"/>
                <a:tab pos="537845" algn="l"/>
              </a:tabLst>
            </a:pPr>
            <a:r>
              <a:rPr sz="2000" b="1" spc="-5" dirty="0">
                <a:solidFill>
                  <a:srgbClr val="A33E27"/>
                </a:solidFill>
                <a:latin typeface="Verdana"/>
                <a:cs typeface="Verdana"/>
              </a:rPr>
              <a:t>economicidade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: relação de custo-benefício da medida </a:t>
            </a:r>
            <a:r>
              <a:rPr sz="2000" spc="-25" dirty="0">
                <a:solidFill>
                  <a:srgbClr val="2C2D2C"/>
                </a:solidFill>
                <a:latin typeface="Verdana"/>
                <a:cs typeface="Verdana"/>
              </a:rPr>
              <a:t>adotada.”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(OLIVEIRA:</a:t>
            </a:r>
            <a:r>
              <a:rPr sz="20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3529329"/>
          </a:xfrm>
          <a:custGeom>
            <a:avLst/>
            <a:gdLst/>
            <a:ahLst/>
            <a:cxnLst/>
            <a:rect l="l" t="t" r="r" b="b"/>
            <a:pathLst>
              <a:path h="3529329">
                <a:moveTo>
                  <a:pt x="0" y="0"/>
                </a:moveTo>
                <a:lnTo>
                  <a:pt x="0" y="352920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5345048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175" y="0"/>
            <a:ext cx="12188825" cy="3529329"/>
            <a:chOff x="3175" y="0"/>
            <a:chExt cx="12188825" cy="3529329"/>
          </a:xfrm>
        </p:grpSpPr>
        <p:sp>
          <p:nvSpPr>
            <p:cNvPr id="23" name="object 23"/>
            <p:cNvSpPr/>
            <p:nvPr/>
          </p:nvSpPr>
          <p:spPr>
            <a:xfrm>
              <a:off x="11582400" y="0"/>
              <a:ext cx="0" cy="3529329"/>
            </a:xfrm>
            <a:custGeom>
              <a:avLst/>
              <a:gdLst/>
              <a:ahLst/>
              <a:cxnLst/>
              <a:rect l="l" t="t" r="r" b="b"/>
              <a:pathLst>
                <a:path h="3529329">
                  <a:moveTo>
                    <a:pt x="0" y="0"/>
                  </a:moveTo>
                  <a:lnTo>
                    <a:pt x="0" y="3529203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75" y="385825"/>
              <a:ext cx="12188825" cy="2449830"/>
            </a:xfrm>
            <a:custGeom>
              <a:avLst/>
              <a:gdLst/>
              <a:ahLst/>
              <a:cxnLst/>
              <a:rect l="l" t="t" r="r" b="b"/>
              <a:pathLst>
                <a:path w="12188825" h="2449830">
                  <a:moveTo>
                    <a:pt x="0" y="0"/>
                  </a:moveTo>
                  <a:lnTo>
                    <a:pt x="12188825" y="0"/>
                  </a:lnTo>
                </a:path>
                <a:path w="12188825" h="2449830">
                  <a:moveTo>
                    <a:pt x="0" y="1225550"/>
                  </a:moveTo>
                  <a:lnTo>
                    <a:pt x="12188825" y="1225550"/>
                  </a:lnTo>
                </a:path>
                <a:path w="12188825" h="2449830">
                  <a:moveTo>
                    <a:pt x="0" y="2449449"/>
                  </a:moveTo>
                  <a:lnTo>
                    <a:pt x="12188825" y="24494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3175" y="4060825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38686" y="40608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0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57380" y="4060825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6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600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38686" y="5284851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0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57380" y="5284851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61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-3175" y="0"/>
            <a:ext cx="12198350" cy="6864350"/>
            <a:chOff x="-3175" y="0"/>
            <a:chExt cx="12198350" cy="6864350"/>
          </a:xfrm>
        </p:grpSpPr>
        <p:sp>
          <p:nvSpPr>
            <p:cNvPr id="32" name="object 32"/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9181" y="71869"/>
              <a:ext cx="11948287" cy="3693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09181" y="71869"/>
              <a:ext cx="11948795" cy="369570"/>
            </a:xfrm>
            <a:custGeom>
              <a:avLst/>
              <a:gdLst/>
              <a:ahLst/>
              <a:cxnLst/>
              <a:rect l="l" t="t" r="r" b="b"/>
              <a:pathLst>
                <a:path w="11948795" h="369570">
                  <a:moveTo>
                    <a:pt x="0" y="369328"/>
                  </a:moveTo>
                  <a:lnTo>
                    <a:pt x="11948287" y="369328"/>
                  </a:lnTo>
                  <a:lnTo>
                    <a:pt x="11948287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187858" y="103378"/>
            <a:ext cx="8456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Competências do </a:t>
            </a:r>
            <a:r>
              <a:rPr sz="1800" dirty="0"/>
              <a:t>Tribunal </a:t>
            </a:r>
            <a:r>
              <a:rPr sz="1800" spc="-5" dirty="0"/>
              <a:t>de contas em relação </a:t>
            </a:r>
            <a:r>
              <a:rPr sz="1800" dirty="0"/>
              <a:t>ao </a:t>
            </a:r>
            <a:r>
              <a:rPr sz="1800" spc="-5" dirty="0"/>
              <a:t>Terceiro</a:t>
            </a:r>
            <a:r>
              <a:rPr sz="1800" spc="50" dirty="0"/>
              <a:t> </a:t>
            </a:r>
            <a:r>
              <a:rPr sz="1800" spc="-5" dirty="0"/>
              <a:t>Setor</a:t>
            </a:r>
            <a:endParaRPr sz="1800"/>
          </a:p>
        </p:txBody>
      </p:sp>
      <p:sp>
        <p:nvSpPr>
          <p:cNvPr id="49" name="object 49"/>
          <p:cNvSpPr/>
          <p:nvPr/>
        </p:nvSpPr>
        <p:spPr>
          <a:xfrm>
            <a:off x="200621" y="359918"/>
            <a:ext cx="8434070" cy="22860"/>
          </a:xfrm>
          <a:custGeom>
            <a:avLst/>
            <a:gdLst/>
            <a:ahLst/>
            <a:cxnLst/>
            <a:rect l="l" t="t" r="r" b="b"/>
            <a:pathLst>
              <a:path w="8434070" h="22860">
                <a:moveTo>
                  <a:pt x="8433854" y="0"/>
                </a:moveTo>
                <a:lnTo>
                  <a:pt x="0" y="0"/>
                </a:lnTo>
                <a:lnTo>
                  <a:pt x="0" y="22860"/>
                </a:lnTo>
                <a:lnTo>
                  <a:pt x="8433854" y="22860"/>
                </a:lnTo>
                <a:lnTo>
                  <a:pt x="84338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55244" y="899540"/>
            <a:ext cx="58051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71.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controle externo,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cargo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Congresso Nacional,  será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exercido</a:t>
            </a:r>
            <a:r>
              <a:rPr sz="14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auxílio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Tribunal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Contas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União,</a:t>
            </a:r>
            <a:r>
              <a:rPr sz="14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5244" y="1326261"/>
            <a:ext cx="13182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qual</a:t>
            </a:r>
            <a:r>
              <a:rPr sz="14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compete: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5244" y="1539620"/>
            <a:ext cx="2870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0040" algn="l"/>
                <a:tab pos="559435" algn="l"/>
                <a:tab pos="1307465" algn="l"/>
                <a:tab pos="1688464" algn="l"/>
                <a:tab pos="2505710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	-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ga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56330" y="1539620"/>
            <a:ext cx="28060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00225" algn="l"/>
                <a:tab pos="2075814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administradores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demais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5244" y="1753057"/>
            <a:ext cx="58045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87805" algn="l"/>
                <a:tab pos="1952625" algn="l"/>
                <a:tab pos="3004185" algn="l"/>
                <a:tab pos="3597275" algn="l"/>
                <a:tab pos="3871595" algn="l"/>
                <a:tab pos="4679315" algn="l"/>
                <a:tab pos="5575300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ons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ben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e	</a:t>
            </a:r>
            <a:r>
              <a:rPr sz="14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5244" y="1966722"/>
            <a:ext cx="5806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1290" algn="l"/>
                <a:tab pos="2118360" algn="l"/>
                <a:tab pos="2391410" algn="l"/>
                <a:tab pos="3305810" algn="l"/>
                <a:tab pos="4249420" algn="l"/>
                <a:tab pos="4615180" algn="l"/>
                <a:tab pos="568706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administ</a:t>
            </a:r>
            <a:r>
              <a:rPr sz="14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ção	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reta	e	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ret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	fund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ões	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5244" y="2180082"/>
            <a:ext cx="5806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sociedades</a:t>
            </a:r>
            <a:r>
              <a:rPr sz="140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instituídas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mantidas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pelo</a:t>
            </a:r>
            <a:r>
              <a:rPr sz="14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federal,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5244" y="2393442"/>
            <a:ext cx="580771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daqueles que derem causa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perda, extravio ou  outra irregularidade de que resulte prejuízo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erário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7858" y="530098"/>
            <a:ext cx="23583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A33E27"/>
                </a:solidFill>
                <a:latin typeface="Verdana"/>
                <a:cs typeface="Verdana"/>
              </a:rPr>
              <a:t>Constituição</a:t>
            </a:r>
            <a:r>
              <a:rPr sz="1600" b="1" spc="-35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A33E27"/>
                </a:solidFill>
                <a:latin typeface="Verdana"/>
                <a:cs typeface="Verdana"/>
              </a:rPr>
              <a:t>Federal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06005" y="759079"/>
            <a:ext cx="3745229" cy="2727960"/>
            <a:chOff x="106005" y="759079"/>
            <a:chExt cx="3745229" cy="2727960"/>
          </a:xfrm>
        </p:grpSpPr>
        <p:sp>
          <p:nvSpPr>
            <p:cNvPr id="60" name="object 60"/>
            <p:cNvSpPr/>
            <p:nvPr/>
          </p:nvSpPr>
          <p:spPr>
            <a:xfrm>
              <a:off x="200621" y="759079"/>
              <a:ext cx="2333625" cy="21590"/>
            </a:xfrm>
            <a:custGeom>
              <a:avLst/>
              <a:gdLst/>
              <a:ahLst/>
              <a:cxnLst/>
              <a:rect l="l" t="t" r="r" b="b"/>
              <a:pathLst>
                <a:path w="2333625" h="21590">
                  <a:moveTo>
                    <a:pt x="2333282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2333282" y="21336"/>
                  </a:lnTo>
                  <a:lnTo>
                    <a:pt x="2333282" y="0"/>
                  </a:lnTo>
                  <a:close/>
                </a:path>
              </a:pathLst>
            </a:custGeom>
            <a:solidFill>
              <a:srgbClr val="A33E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9180" y="3114535"/>
              <a:ext cx="3738499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9180" y="3114535"/>
              <a:ext cx="3738879" cy="369570"/>
            </a:xfrm>
            <a:custGeom>
              <a:avLst/>
              <a:gdLst/>
              <a:ahLst/>
              <a:cxnLst/>
              <a:rect l="l" t="t" r="r" b="b"/>
              <a:pathLst>
                <a:path w="3738879" h="369570">
                  <a:moveTo>
                    <a:pt x="0" y="369328"/>
                  </a:moveTo>
                  <a:lnTo>
                    <a:pt x="3738499" y="369328"/>
                  </a:lnTo>
                  <a:lnTo>
                    <a:pt x="3738499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55244" y="2732276"/>
            <a:ext cx="2642870" cy="7143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  <a:p>
            <a:pPr marL="45085">
              <a:lnSpc>
                <a:spcPct val="100000"/>
              </a:lnSpc>
              <a:spcBef>
                <a:spcPts val="890"/>
              </a:spcBef>
            </a:pP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Prestação </a:t>
            </a:r>
            <a:r>
              <a:rPr sz="1800" b="1" i="1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800" b="1" i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Verdana"/>
                <a:cs typeface="Verdana"/>
              </a:rPr>
              <a:t>contas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109183" y="3402584"/>
            <a:ext cx="5929630" cy="1942464"/>
            <a:chOff x="109183" y="3402584"/>
            <a:chExt cx="5929630" cy="1942464"/>
          </a:xfrm>
        </p:grpSpPr>
        <p:sp>
          <p:nvSpPr>
            <p:cNvPr id="65" name="object 65"/>
            <p:cNvSpPr/>
            <p:nvPr/>
          </p:nvSpPr>
          <p:spPr>
            <a:xfrm>
              <a:off x="200621" y="3402584"/>
              <a:ext cx="2586355" cy="22860"/>
            </a:xfrm>
            <a:custGeom>
              <a:avLst/>
              <a:gdLst/>
              <a:ahLst/>
              <a:cxnLst/>
              <a:rect l="l" t="t" r="r" b="b"/>
              <a:pathLst>
                <a:path w="2586355" h="22860">
                  <a:moveTo>
                    <a:pt x="2586266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586266" y="22860"/>
                  </a:lnTo>
                  <a:lnTo>
                    <a:pt x="258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9183" y="3529203"/>
              <a:ext cx="5929630" cy="1816100"/>
            </a:xfrm>
            <a:custGeom>
              <a:avLst/>
              <a:gdLst/>
              <a:ahLst/>
              <a:cxnLst/>
              <a:rect l="l" t="t" r="r" b="b"/>
              <a:pathLst>
                <a:path w="5929630" h="1816100">
                  <a:moveTo>
                    <a:pt x="5929503" y="0"/>
                  </a:moveTo>
                  <a:lnTo>
                    <a:pt x="0" y="0"/>
                  </a:lnTo>
                  <a:lnTo>
                    <a:pt x="0" y="1815846"/>
                  </a:lnTo>
                  <a:lnTo>
                    <a:pt x="5929503" y="1815846"/>
                  </a:lnTo>
                  <a:lnTo>
                    <a:pt x="5929503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187858" y="3561715"/>
            <a:ext cx="20707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Constituição</a:t>
            </a:r>
            <a:r>
              <a:rPr sz="1400" b="1" u="heavy" spc="-40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Federal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7858" y="3988434"/>
            <a:ext cx="577405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70. (...)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único.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Prestará contas qualquer  pessoa física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jurídica, pública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privada, que utilize,  arrecade, guarde,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gerencie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administre dinheiros, bens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valores públicos ou pelos quais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União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responda,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ou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que,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nome desta, assuma obrigações de natureza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pecuniária.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310629" y="899540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8145" algn="l"/>
                <a:tab pos="667385" algn="l"/>
                <a:tab pos="1755775" algn="l"/>
                <a:tab pos="2063750" algn="l"/>
                <a:tab pos="3187065" algn="l"/>
                <a:tab pos="3618229" algn="l"/>
                <a:tab pos="479806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VI	-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fiscalizar	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aplicação	de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quaisquer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10629" y="1112901"/>
            <a:ext cx="56705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repassados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mediante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convênio,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acordo,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ajuste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10629" y="1326261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0205" algn="l"/>
                <a:tab pos="1074420" algn="l"/>
                <a:tab pos="2386965" algn="l"/>
                <a:tab pos="3612515" algn="l"/>
                <a:tab pos="3856354" algn="l"/>
                <a:tab pos="4654550" algn="l"/>
                <a:tab pos="5006975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outros	instrumentos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congêneres,	a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Estado,	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ao	Distrito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10629" y="1539620"/>
            <a:ext cx="25222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ou a Município;</a:t>
            </a:r>
            <a:r>
              <a:rPr sz="1400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[...]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10629" y="1753057"/>
            <a:ext cx="567118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VIII</a:t>
            </a:r>
            <a:r>
              <a:rPr sz="14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aplicar</a:t>
            </a:r>
            <a:r>
              <a:rPr sz="14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aos</a:t>
            </a:r>
            <a:r>
              <a:rPr sz="1400" b="1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responsáveis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400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4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ilegalidade</a:t>
            </a:r>
            <a:r>
              <a:rPr sz="14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despesa ou irregularidade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contas, as </a:t>
            </a:r>
            <a:r>
              <a:rPr sz="14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sanções  previstas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10629" y="2180082"/>
            <a:ext cx="5671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4345" algn="l"/>
                <a:tab pos="928369" algn="l"/>
                <a:tab pos="1449705" algn="l"/>
                <a:tab pos="2938780" algn="l"/>
                <a:tab pos="3624579" algn="l"/>
                <a:tab pos="4420235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lei,	que	estabelecerá,	entre	outras	cominações,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10629" y="2393442"/>
            <a:ext cx="4702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multa proporcional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dano causado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erário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203696" y="3529203"/>
            <a:ext cx="5854065" cy="1816100"/>
          </a:xfrm>
          <a:custGeom>
            <a:avLst/>
            <a:gdLst/>
            <a:ahLst/>
            <a:cxnLst/>
            <a:rect l="l" t="t" r="r" b="b"/>
            <a:pathLst>
              <a:path w="5854065" h="1816100">
                <a:moveTo>
                  <a:pt x="5853684" y="0"/>
                </a:moveTo>
                <a:lnTo>
                  <a:pt x="0" y="0"/>
                </a:lnTo>
                <a:lnTo>
                  <a:pt x="0" y="1815846"/>
                </a:lnTo>
                <a:lnTo>
                  <a:pt x="5853684" y="1815846"/>
                </a:lnTo>
                <a:lnTo>
                  <a:pt x="585368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0720196" y="3988434"/>
            <a:ext cx="1257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8555" algn="l"/>
              </a:tabLst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ord</a:t>
            </a:r>
            <a:r>
              <a:rPr sz="14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ri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83197" y="3561715"/>
            <a:ext cx="424497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Há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duas espécies </a:t>
            </a: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de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processo </a:t>
            </a:r>
            <a:r>
              <a:rPr sz="1400" b="1" u="heavy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de</a:t>
            </a:r>
            <a:r>
              <a:rPr sz="1400" b="1" u="heavy" spc="-13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contas</a:t>
            </a:r>
            <a:r>
              <a:rPr sz="1400" u="heavy" spc="-5" dirty="0">
                <a:solidFill>
                  <a:srgbClr val="A33E27"/>
                </a:solidFill>
                <a:uFill>
                  <a:solidFill>
                    <a:srgbClr val="A33E27"/>
                  </a:solidFill>
                </a:uFill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Verdana"/>
              <a:cs typeface="Verdana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  <a:tab pos="1677035" algn="l"/>
                <a:tab pos="2141855" algn="l"/>
                <a:tab pos="3114040" algn="l"/>
                <a:tab pos="3572510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Pre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st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ação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u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tomad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extraordinária;</a:t>
            </a:r>
            <a:r>
              <a:rPr sz="1400" b="1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2D2C"/>
              </a:buClr>
              <a:buFont typeface="Verdana"/>
              <a:buAutoNum type="arabicPeriod"/>
            </a:pPr>
            <a:endParaRPr sz="135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Tomada de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especial</a:t>
            </a:r>
            <a:r>
              <a:rPr sz="1400" b="1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(TCE).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79682" y="5472099"/>
            <a:ext cx="11981180" cy="1176020"/>
            <a:chOff x="79682" y="5472099"/>
            <a:chExt cx="11981180" cy="1176020"/>
          </a:xfrm>
        </p:grpSpPr>
        <p:sp>
          <p:nvSpPr>
            <p:cNvPr id="80" name="object 80"/>
            <p:cNvSpPr/>
            <p:nvPr/>
          </p:nvSpPr>
          <p:spPr>
            <a:xfrm>
              <a:off x="82857" y="5475274"/>
              <a:ext cx="11974576" cy="11695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857" y="5475274"/>
              <a:ext cx="11974830" cy="1169670"/>
            </a:xfrm>
            <a:custGeom>
              <a:avLst/>
              <a:gdLst/>
              <a:ahLst/>
              <a:cxnLst/>
              <a:rect l="l" t="t" r="r" b="b"/>
              <a:pathLst>
                <a:path w="11974830" h="1169670">
                  <a:moveTo>
                    <a:pt x="0" y="1169555"/>
                  </a:moveTo>
                  <a:lnTo>
                    <a:pt x="11974576" y="1169555"/>
                  </a:lnTo>
                  <a:lnTo>
                    <a:pt x="11974576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815441" y="5508142"/>
            <a:ext cx="11166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adotou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entendimento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sentido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obrigatoriedade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entidades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400" spc="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fins</a:t>
            </a:r>
            <a:r>
              <a:rPr sz="14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lucrativos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receptoras</a:t>
            </a:r>
            <a:r>
              <a:rPr sz="1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r>
              <a:rPr sz="14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9710" y="5721502"/>
            <a:ext cx="113906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tarem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parceiro público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este,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 sua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vez,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quando assim previsto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deverá: a)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apresentar relatório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da  ão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3º,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§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5º,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63/2010);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400" b="1" spc="3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b)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englobar</a:t>
            </a:r>
            <a:r>
              <a:rPr sz="1400" b="1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400" b="1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sz="1400" b="1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própria</a:t>
            </a:r>
            <a:r>
              <a:rPr sz="1400" b="1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prestação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contas</a:t>
            </a:r>
            <a:r>
              <a:rPr sz="1400" b="1" spc="2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TCU</a:t>
            </a:r>
            <a:r>
              <a:rPr sz="1400" b="1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resultado</a:t>
            </a:r>
            <a:r>
              <a:rPr sz="14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7717" y="6148527"/>
            <a:ext cx="112610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rias realizadas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 2º, § 2º, IN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63/2010);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ou c)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apresentar informações sobre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transferências</a:t>
            </a:r>
            <a:r>
              <a:rPr sz="14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de recursos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6032" y="5508142"/>
            <a:ext cx="66484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4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15" dirty="0">
                <a:solidFill>
                  <a:srgbClr val="2C2D2C"/>
                </a:solidFill>
                <a:latin typeface="Verdana"/>
                <a:cs typeface="Verdana"/>
              </a:rPr>
              <a:t>TCU</a:t>
            </a:r>
            <a:endParaRPr sz="1400" dirty="0">
              <a:latin typeface="Verdana"/>
              <a:cs typeface="Verdana"/>
            </a:endParaRPr>
          </a:p>
          <a:p>
            <a:pPr marL="88265" marR="13335">
              <a:lnSpc>
                <a:spcPct val="100000"/>
              </a:lnSpc>
              <a:spcBef>
                <a:spcPts val="5"/>
              </a:spcBef>
            </a:pPr>
            <a:r>
              <a:rPr sz="1400" b="1" spc="-5" dirty="0" err="1">
                <a:solidFill>
                  <a:srgbClr val="2C2D2C"/>
                </a:solidFill>
                <a:latin typeface="Verdana"/>
                <a:cs typeface="Verdana"/>
              </a:rPr>
              <a:t>pres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gest</a:t>
            </a:r>
            <a:r>
              <a:rPr lang="pt-BR" sz="1400" b="1" spc="-10" dirty="0">
                <a:solidFill>
                  <a:srgbClr val="2C2D2C"/>
                </a:solidFill>
                <a:latin typeface="Verdana"/>
                <a:cs typeface="Verdana"/>
              </a:rPr>
              <a:t>   </a:t>
            </a:r>
            <a:r>
              <a:rPr sz="1400" b="1" spc="-10" dirty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parce  públi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59720" y="6361887"/>
            <a:ext cx="74663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cos realizadas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(art. 12 da IN TCU nº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63/2010).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(SCHOENMAKER,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2009: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187).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31">
            <a:extLst>
              <a:ext uri="{FF2B5EF4-FFF2-40B4-BE49-F238E27FC236}">
                <a16:creationId xmlns:a16="http://schemas.microsoft.com/office/drawing/2014/main" id="{20226668-D68D-CE64-73B6-D18660EB5BFE}"/>
              </a:ext>
            </a:extLst>
          </p:cNvPr>
          <p:cNvGrpSpPr/>
          <p:nvPr/>
        </p:nvGrpSpPr>
        <p:grpSpPr>
          <a:xfrm>
            <a:off x="-76200" y="-6350"/>
            <a:ext cx="12198350" cy="6864350"/>
            <a:chOff x="-3175" y="0"/>
            <a:chExt cx="12198350" cy="6864350"/>
          </a:xfrm>
        </p:grpSpPr>
        <p:sp>
          <p:nvSpPr>
            <p:cNvPr id="5" name="object 32">
              <a:extLst>
                <a:ext uri="{FF2B5EF4-FFF2-40B4-BE49-F238E27FC236}">
                  <a16:creationId xmlns:a16="http://schemas.microsoft.com/office/drawing/2014/main" id="{02DB9835-C62A-8F19-F4CF-D20A2AACF49A}"/>
                </a:ext>
              </a:extLst>
            </p:cNvPr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3">
              <a:extLst>
                <a:ext uri="{FF2B5EF4-FFF2-40B4-BE49-F238E27FC236}">
                  <a16:creationId xmlns:a16="http://schemas.microsoft.com/office/drawing/2014/main" id="{6FEC43BE-63AF-9132-0C61-747AE60A7EBF}"/>
                </a:ext>
              </a:extLst>
            </p:cNvPr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34">
              <a:extLst>
                <a:ext uri="{FF2B5EF4-FFF2-40B4-BE49-F238E27FC236}">
                  <a16:creationId xmlns:a16="http://schemas.microsoft.com/office/drawing/2014/main" id="{3D936B4C-7FC2-FE4C-B89F-121015043954}"/>
                </a:ext>
              </a:extLst>
            </p:cNvPr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35">
              <a:extLst>
                <a:ext uri="{FF2B5EF4-FFF2-40B4-BE49-F238E27FC236}">
                  <a16:creationId xmlns:a16="http://schemas.microsoft.com/office/drawing/2014/main" id="{160E3190-D88F-008D-BD7E-8B55F1187725}"/>
                </a:ext>
              </a:extLst>
            </p:cNvPr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36">
              <a:extLst>
                <a:ext uri="{FF2B5EF4-FFF2-40B4-BE49-F238E27FC236}">
                  <a16:creationId xmlns:a16="http://schemas.microsoft.com/office/drawing/2014/main" id="{E4A0E88C-48B9-0E38-2CF2-1B80A566410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F03C5D62-0340-7555-1A03-EC6B2E88DC52}"/>
                </a:ext>
              </a:extLst>
            </p:cNvPr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8">
              <a:extLst>
                <a:ext uri="{FF2B5EF4-FFF2-40B4-BE49-F238E27FC236}">
                  <a16:creationId xmlns:a16="http://schemas.microsoft.com/office/drawing/2014/main" id="{FDC26997-D729-588B-B716-1F4D9991849C}"/>
                </a:ext>
              </a:extLst>
            </p:cNvPr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9">
              <a:extLst>
                <a:ext uri="{FF2B5EF4-FFF2-40B4-BE49-F238E27FC236}">
                  <a16:creationId xmlns:a16="http://schemas.microsoft.com/office/drawing/2014/main" id="{16C1FBAB-F0EA-087A-4220-AFC97D82E37D}"/>
                </a:ext>
              </a:extLst>
            </p:cNvPr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40">
              <a:extLst>
                <a:ext uri="{FF2B5EF4-FFF2-40B4-BE49-F238E27FC236}">
                  <a16:creationId xmlns:a16="http://schemas.microsoft.com/office/drawing/2014/main" id="{69884FC2-286E-4931-56EF-C8EF7DC88D26}"/>
                </a:ext>
              </a:extLst>
            </p:cNvPr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1">
              <a:extLst>
                <a:ext uri="{FF2B5EF4-FFF2-40B4-BE49-F238E27FC236}">
                  <a16:creationId xmlns:a16="http://schemas.microsoft.com/office/drawing/2014/main" id="{878DE781-D1C1-A49E-79FD-B086C00F948F}"/>
                </a:ext>
              </a:extLst>
            </p:cNvPr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2">
              <a:extLst>
                <a:ext uri="{FF2B5EF4-FFF2-40B4-BE49-F238E27FC236}">
                  <a16:creationId xmlns:a16="http://schemas.microsoft.com/office/drawing/2014/main" id="{75D41491-C86F-097A-E4E7-9E48C2D3C34F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3">
              <a:extLst>
                <a:ext uri="{FF2B5EF4-FFF2-40B4-BE49-F238E27FC236}">
                  <a16:creationId xmlns:a16="http://schemas.microsoft.com/office/drawing/2014/main" id="{83246A23-A179-8E0A-C1F2-965373265DC8}"/>
                </a:ext>
              </a:extLst>
            </p:cNvPr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4">
              <a:extLst>
                <a:ext uri="{FF2B5EF4-FFF2-40B4-BE49-F238E27FC236}">
                  <a16:creationId xmlns:a16="http://schemas.microsoft.com/office/drawing/2014/main" id="{FE88C3C0-1113-4C25-F77C-0C0E3E9682B3}"/>
                </a:ext>
              </a:extLst>
            </p:cNvPr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45">
              <a:extLst>
                <a:ext uri="{FF2B5EF4-FFF2-40B4-BE49-F238E27FC236}">
                  <a16:creationId xmlns:a16="http://schemas.microsoft.com/office/drawing/2014/main" id="{F8381702-84F7-3D50-B80F-93DC47E4D471}"/>
                </a:ext>
              </a:extLst>
            </p:cNvPr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46">
              <a:extLst>
                <a:ext uri="{FF2B5EF4-FFF2-40B4-BE49-F238E27FC236}">
                  <a16:creationId xmlns:a16="http://schemas.microsoft.com/office/drawing/2014/main" id="{F8D2E429-03F0-4D3E-5B66-1B11236A9F45}"/>
                </a:ext>
              </a:extLst>
            </p:cNvPr>
            <p:cNvSpPr/>
            <p:nvPr/>
          </p:nvSpPr>
          <p:spPr>
            <a:xfrm>
              <a:off x="109181" y="71869"/>
              <a:ext cx="11948287" cy="3693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47">
              <a:extLst>
                <a:ext uri="{FF2B5EF4-FFF2-40B4-BE49-F238E27FC236}">
                  <a16:creationId xmlns:a16="http://schemas.microsoft.com/office/drawing/2014/main" id="{D7DA484E-124B-26DD-7523-DE88DE40CA7B}"/>
                </a:ext>
              </a:extLst>
            </p:cNvPr>
            <p:cNvSpPr/>
            <p:nvPr/>
          </p:nvSpPr>
          <p:spPr>
            <a:xfrm>
              <a:off x="109181" y="71869"/>
              <a:ext cx="11948795" cy="369570"/>
            </a:xfrm>
            <a:custGeom>
              <a:avLst/>
              <a:gdLst/>
              <a:ahLst/>
              <a:cxnLst/>
              <a:rect l="l" t="t" r="r" b="b"/>
              <a:pathLst>
                <a:path w="11948795" h="369570">
                  <a:moveTo>
                    <a:pt x="0" y="369328"/>
                  </a:moveTo>
                  <a:lnTo>
                    <a:pt x="11948287" y="369328"/>
                  </a:lnTo>
                  <a:lnTo>
                    <a:pt x="11948287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504BD34-2A2F-CDBB-E5BD-CB8E84528137}"/>
              </a:ext>
            </a:extLst>
          </p:cNvPr>
          <p:cNvSpPr txBox="1"/>
          <p:nvPr/>
        </p:nvSpPr>
        <p:spPr>
          <a:xfrm>
            <a:off x="60998" y="58141"/>
            <a:ext cx="78638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Repasses com o Terceiro Setor e Gastos com Pessoal</a:t>
            </a:r>
            <a:endParaRPr lang="pt-B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94B5F2-4A3B-E024-8097-39D0A087DED4}"/>
              </a:ext>
            </a:extLst>
          </p:cNvPr>
          <p:cNvSpPr txBox="1"/>
          <p:nvPr/>
        </p:nvSpPr>
        <p:spPr>
          <a:xfrm>
            <a:off x="97054" y="806642"/>
            <a:ext cx="11796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 de Responsabilidade Fiscal</a:t>
            </a:r>
          </a:p>
          <a:p>
            <a:pPr algn="just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Art. 18.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(...)</a:t>
            </a:r>
          </a:p>
          <a:p>
            <a:pPr algn="just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§1º Os valores dos contratos de terceirização de mão-de-obra que se referem à substituição de servidores e empregados públicos serão contabilizados como "Outras Despesas de Pessoal".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3D9BCD3-AD3A-B2D3-0840-A16D97240B2B}"/>
              </a:ext>
            </a:extLst>
          </p:cNvPr>
          <p:cNvSpPr txBox="1"/>
          <p:nvPr/>
        </p:nvSpPr>
        <p:spPr>
          <a:xfrm>
            <a:off x="1613231" y="2461491"/>
            <a:ext cx="321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Portaria STN 377/2020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A1FF4651-B0CE-C880-62B1-7B1514D55E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7" t="27600" r="19288" b="27600"/>
          <a:stretch/>
        </p:blipFill>
        <p:spPr>
          <a:xfrm>
            <a:off x="510959" y="3146689"/>
            <a:ext cx="5874295" cy="2568918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6E19555A-7427-EDEC-F2BE-6CA6F8A88B73}"/>
              </a:ext>
            </a:extLst>
          </p:cNvPr>
          <p:cNvSpPr txBox="1"/>
          <p:nvPr/>
        </p:nvSpPr>
        <p:spPr>
          <a:xfrm>
            <a:off x="6853569" y="3275554"/>
            <a:ext cx="43757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Possíveis implicações:</a:t>
            </a:r>
          </a:p>
          <a:p>
            <a:pPr algn="just"/>
            <a:endParaRPr lang="pt-BR" sz="16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Revisão da despesas das parcerias, incluindo-se como despesa de pessoal;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Benefícios da Lei Complementar nº 178/2021 </a:t>
            </a:r>
          </a:p>
        </p:txBody>
      </p:sp>
    </p:spTree>
    <p:extLst>
      <p:ext uri="{BB962C8B-B14F-4D97-AF65-F5344CB8AC3E}">
        <p14:creationId xmlns:p14="http://schemas.microsoft.com/office/powerpoint/2010/main" val="117461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31">
            <a:extLst>
              <a:ext uri="{FF2B5EF4-FFF2-40B4-BE49-F238E27FC236}">
                <a16:creationId xmlns:a16="http://schemas.microsoft.com/office/drawing/2014/main" id="{20226668-D68D-CE64-73B6-D18660EB5BFE}"/>
              </a:ext>
            </a:extLst>
          </p:cNvPr>
          <p:cNvGrpSpPr/>
          <p:nvPr/>
        </p:nvGrpSpPr>
        <p:grpSpPr>
          <a:xfrm>
            <a:off x="-76200" y="-6350"/>
            <a:ext cx="12198350" cy="6864350"/>
            <a:chOff x="-3175" y="0"/>
            <a:chExt cx="12198350" cy="6864350"/>
          </a:xfrm>
        </p:grpSpPr>
        <p:sp>
          <p:nvSpPr>
            <p:cNvPr id="5" name="object 32">
              <a:extLst>
                <a:ext uri="{FF2B5EF4-FFF2-40B4-BE49-F238E27FC236}">
                  <a16:creationId xmlns:a16="http://schemas.microsoft.com/office/drawing/2014/main" id="{02DB9835-C62A-8F19-F4CF-D20A2AACF49A}"/>
                </a:ext>
              </a:extLst>
            </p:cNvPr>
            <p:cNvSpPr/>
            <p:nvPr/>
          </p:nvSpPr>
          <p:spPr>
            <a:xfrm>
              <a:off x="3175" y="6510337"/>
              <a:ext cx="12188825" cy="0"/>
            </a:xfrm>
            <a:custGeom>
              <a:avLst/>
              <a:gdLst/>
              <a:ahLst/>
              <a:cxnLst/>
              <a:rect l="l" t="t" r="r" b="b"/>
              <a:pathLst>
                <a:path w="12188825">
                  <a:moveTo>
                    <a:pt x="0" y="0"/>
                  </a:moveTo>
                  <a:lnTo>
                    <a:pt x="12188825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3">
              <a:extLst>
                <a:ext uri="{FF2B5EF4-FFF2-40B4-BE49-F238E27FC236}">
                  <a16:creationId xmlns:a16="http://schemas.microsoft.com/office/drawing/2014/main" id="{6FEC43BE-63AF-9132-0C61-747AE60A7EBF}"/>
                </a:ext>
              </a:extLst>
            </p:cNvPr>
            <p:cNvSpPr/>
            <p:nvPr/>
          </p:nvSpPr>
          <p:spPr>
            <a:xfrm>
              <a:off x="225424" y="0"/>
              <a:ext cx="8039100" cy="6858000"/>
            </a:xfrm>
            <a:custGeom>
              <a:avLst/>
              <a:gdLst/>
              <a:ahLst/>
              <a:cxnLst/>
              <a:rect l="l" t="t" r="r" b="b"/>
              <a:pathLst>
                <a:path w="8039100" h="6858000">
                  <a:moveTo>
                    <a:pt x="0" y="0"/>
                  </a:moveTo>
                  <a:lnTo>
                    <a:pt x="6816725" y="6857999"/>
                  </a:lnTo>
                </a:path>
                <a:path w="8039100" h="6858000">
                  <a:moveTo>
                    <a:pt x="1224026" y="0"/>
                  </a:moveTo>
                  <a:lnTo>
                    <a:pt x="803910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34">
              <a:extLst>
                <a:ext uri="{FF2B5EF4-FFF2-40B4-BE49-F238E27FC236}">
                  <a16:creationId xmlns:a16="http://schemas.microsoft.com/office/drawing/2014/main" id="{3D936B4C-7FC2-FE4C-B89F-121015043954}"/>
                </a:ext>
              </a:extLst>
            </p:cNvPr>
            <p:cNvSpPr/>
            <p:nvPr/>
          </p:nvSpPr>
          <p:spPr>
            <a:xfrm>
              <a:off x="2665476" y="0"/>
              <a:ext cx="9526905" cy="6858000"/>
            </a:xfrm>
            <a:custGeom>
              <a:avLst/>
              <a:gdLst/>
              <a:ahLst/>
              <a:cxnLst/>
              <a:rect l="l" t="t" r="r" b="b"/>
              <a:pathLst>
                <a:path w="9526905" h="6858000">
                  <a:moveTo>
                    <a:pt x="0" y="0"/>
                  </a:moveTo>
                  <a:lnTo>
                    <a:pt x="6816725" y="6857999"/>
                  </a:lnTo>
                </a:path>
                <a:path w="9526905" h="6858000">
                  <a:moveTo>
                    <a:pt x="1219200" y="0"/>
                  </a:moveTo>
                  <a:lnTo>
                    <a:pt x="8035925" y="6857999"/>
                  </a:lnTo>
                </a:path>
                <a:path w="9526905" h="6858000">
                  <a:moveTo>
                    <a:pt x="2441575" y="0"/>
                  </a:moveTo>
                  <a:lnTo>
                    <a:pt x="9256649" y="6857999"/>
                  </a:lnTo>
                </a:path>
                <a:path w="9526905" h="6858000">
                  <a:moveTo>
                    <a:pt x="3662299" y="0"/>
                  </a:moveTo>
                  <a:lnTo>
                    <a:pt x="9526524" y="5899150"/>
                  </a:lnTo>
                </a:path>
                <a:path w="9526905" h="6858000">
                  <a:moveTo>
                    <a:pt x="4883150" y="0"/>
                  </a:moveTo>
                  <a:lnTo>
                    <a:pt x="9526524" y="4671949"/>
                  </a:lnTo>
                </a:path>
                <a:path w="9526905" h="6858000">
                  <a:moveTo>
                    <a:pt x="6107049" y="0"/>
                  </a:moveTo>
                  <a:lnTo>
                    <a:pt x="9526524" y="345757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35">
              <a:extLst>
                <a:ext uri="{FF2B5EF4-FFF2-40B4-BE49-F238E27FC236}">
                  <a16:creationId xmlns:a16="http://schemas.microsoft.com/office/drawing/2014/main" id="{160E3190-D88F-008D-BD7E-8B55F1187725}"/>
                </a:ext>
              </a:extLst>
            </p:cNvPr>
            <p:cNvSpPr/>
            <p:nvPr/>
          </p:nvSpPr>
          <p:spPr>
            <a:xfrm>
              <a:off x="9982199" y="0"/>
              <a:ext cx="2209800" cy="2227580"/>
            </a:xfrm>
            <a:custGeom>
              <a:avLst/>
              <a:gdLst/>
              <a:ahLst/>
              <a:cxnLst/>
              <a:rect l="l" t="t" r="r" b="b"/>
              <a:pathLst>
                <a:path w="2209800" h="2227580">
                  <a:moveTo>
                    <a:pt x="0" y="0"/>
                  </a:moveTo>
                  <a:lnTo>
                    <a:pt x="2209800" y="222732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36">
              <a:extLst>
                <a:ext uri="{FF2B5EF4-FFF2-40B4-BE49-F238E27FC236}">
                  <a16:creationId xmlns:a16="http://schemas.microsoft.com/office/drawing/2014/main" id="{E4A0E88C-48B9-0E38-2CF2-1B80A566410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11198225" y="0"/>
                  </a:moveTo>
                  <a:lnTo>
                    <a:pt x="12192000" y="1003300"/>
                  </a:lnTo>
                </a:path>
                <a:path w="12192000" h="6858000">
                  <a:moveTo>
                    <a:pt x="5829300" y="6857999"/>
                  </a:moveTo>
                  <a:lnTo>
                    <a:pt x="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F03C5D62-0340-7555-1A03-EC6B2E88DC52}"/>
                </a:ext>
              </a:extLst>
            </p:cNvPr>
            <p:cNvSpPr/>
            <p:nvPr/>
          </p:nvSpPr>
          <p:spPr>
            <a:xfrm>
              <a:off x="0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4614926" y="4630800"/>
                  </a:moveTo>
                  <a:lnTo>
                    <a:pt x="0" y="0"/>
                  </a:lnTo>
                </a:path>
                <a:path w="4615180" h="4631055">
                  <a:moveTo>
                    <a:pt x="3398901" y="4630800"/>
                  </a:moveTo>
                  <a:lnTo>
                    <a:pt x="0" y="1204976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8">
              <a:extLst>
                <a:ext uri="{FF2B5EF4-FFF2-40B4-BE49-F238E27FC236}">
                  <a16:creationId xmlns:a16="http://schemas.microsoft.com/office/drawing/2014/main" id="{FDC26997-D729-588B-B716-1F4D9991849C}"/>
                </a:ext>
              </a:extLst>
            </p:cNvPr>
            <p:cNvSpPr/>
            <p:nvPr/>
          </p:nvSpPr>
          <p:spPr>
            <a:xfrm>
              <a:off x="0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2197100" y="220662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9">
              <a:extLst>
                <a:ext uri="{FF2B5EF4-FFF2-40B4-BE49-F238E27FC236}">
                  <a16:creationId xmlns:a16="http://schemas.microsoft.com/office/drawing/2014/main" id="{16C1FBAB-F0EA-087A-4220-AFC97D82E37D}"/>
                </a:ext>
              </a:extLst>
            </p:cNvPr>
            <p:cNvSpPr/>
            <p:nvPr/>
          </p:nvSpPr>
          <p:spPr>
            <a:xfrm>
              <a:off x="0" y="0"/>
              <a:ext cx="11966575" cy="6858000"/>
            </a:xfrm>
            <a:custGeom>
              <a:avLst/>
              <a:gdLst/>
              <a:ahLst/>
              <a:cxnLst/>
              <a:rect l="l" t="t" r="r" b="b"/>
              <a:pathLst>
                <a:path w="11966575" h="6858000">
                  <a:moveTo>
                    <a:pt x="987425" y="6857999"/>
                  </a:moveTo>
                  <a:lnTo>
                    <a:pt x="0" y="5864225"/>
                  </a:lnTo>
                </a:path>
                <a:path w="11966575" h="6858000">
                  <a:moveTo>
                    <a:pt x="11966575" y="0"/>
                  </a:moveTo>
                  <a:lnTo>
                    <a:pt x="514985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40">
              <a:extLst>
                <a:ext uri="{FF2B5EF4-FFF2-40B4-BE49-F238E27FC236}">
                  <a16:creationId xmlns:a16="http://schemas.microsoft.com/office/drawing/2014/main" id="{69884FC2-286E-4931-56EF-C8EF7DC88D26}"/>
                </a:ext>
              </a:extLst>
            </p:cNvPr>
            <p:cNvSpPr/>
            <p:nvPr/>
          </p:nvSpPr>
          <p:spPr>
            <a:xfrm>
              <a:off x="2709926" y="0"/>
              <a:ext cx="8032750" cy="6858000"/>
            </a:xfrm>
            <a:custGeom>
              <a:avLst/>
              <a:gdLst/>
              <a:ahLst/>
              <a:cxnLst/>
              <a:rect l="l" t="t" r="r" b="b"/>
              <a:pathLst>
                <a:path w="8032750" h="6858000">
                  <a:moveTo>
                    <a:pt x="8032750" y="0"/>
                  </a:moveTo>
                  <a:lnTo>
                    <a:pt x="1217549" y="6857999"/>
                  </a:lnTo>
                </a:path>
                <a:path w="8032750" h="6858000">
                  <a:moveTo>
                    <a:pt x="6816725" y="0"/>
                  </a:moveTo>
                  <a:lnTo>
                    <a:pt x="0" y="685799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1">
              <a:extLst>
                <a:ext uri="{FF2B5EF4-FFF2-40B4-BE49-F238E27FC236}">
                  <a16:creationId xmlns:a16="http://schemas.microsoft.com/office/drawing/2014/main" id="{878DE781-D1C1-A49E-79FD-B086C00F948F}"/>
                </a:ext>
              </a:extLst>
            </p:cNvPr>
            <p:cNvSpPr/>
            <p:nvPr/>
          </p:nvSpPr>
          <p:spPr>
            <a:xfrm>
              <a:off x="0" y="0"/>
              <a:ext cx="8307705" cy="6858000"/>
            </a:xfrm>
            <a:custGeom>
              <a:avLst/>
              <a:gdLst/>
              <a:ahLst/>
              <a:cxnLst/>
              <a:rect l="l" t="t" r="r" b="b"/>
              <a:pathLst>
                <a:path w="8307705" h="6858000">
                  <a:moveTo>
                    <a:pt x="8307451" y="0"/>
                  </a:moveTo>
                  <a:lnTo>
                    <a:pt x="1490599" y="6857999"/>
                  </a:lnTo>
                </a:path>
                <a:path w="8307705" h="6858000">
                  <a:moveTo>
                    <a:pt x="7085076" y="0"/>
                  </a:moveTo>
                  <a:lnTo>
                    <a:pt x="269875" y="6857999"/>
                  </a:lnTo>
                </a:path>
                <a:path w="8307705" h="6858000">
                  <a:moveTo>
                    <a:pt x="5864225" y="0"/>
                  </a:moveTo>
                  <a:lnTo>
                    <a:pt x="0" y="5899150"/>
                  </a:lnTo>
                </a:path>
                <a:path w="8307705" h="6858000">
                  <a:moveTo>
                    <a:pt x="4643501" y="0"/>
                  </a:moveTo>
                  <a:lnTo>
                    <a:pt x="0" y="4671949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2">
              <a:extLst>
                <a:ext uri="{FF2B5EF4-FFF2-40B4-BE49-F238E27FC236}">
                  <a16:creationId xmlns:a16="http://schemas.microsoft.com/office/drawing/2014/main" id="{75D41491-C86F-097A-E4E7-9E48C2D3C34F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3419475" y="0"/>
                  </a:moveTo>
                  <a:lnTo>
                    <a:pt x="0" y="3457575"/>
                  </a:lnTo>
                </a:path>
                <a:path w="12192000" h="6858000">
                  <a:moveTo>
                    <a:pt x="2209800" y="0"/>
                  </a:moveTo>
                  <a:lnTo>
                    <a:pt x="0" y="2227326"/>
                  </a:lnTo>
                </a:path>
                <a:path w="12192000" h="6858000">
                  <a:moveTo>
                    <a:pt x="993775" y="0"/>
                  </a:moveTo>
                  <a:lnTo>
                    <a:pt x="0" y="1003300"/>
                  </a:lnTo>
                </a:path>
                <a:path w="12192000" h="6858000">
                  <a:moveTo>
                    <a:pt x="6362700" y="6857999"/>
                  </a:moveTo>
                  <a:lnTo>
                    <a:pt x="12192000" y="1012825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3">
              <a:extLst>
                <a:ext uri="{FF2B5EF4-FFF2-40B4-BE49-F238E27FC236}">
                  <a16:creationId xmlns:a16="http://schemas.microsoft.com/office/drawing/2014/main" id="{83246A23-A179-8E0A-C1F2-965373265DC8}"/>
                </a:ext>
              </a:extLst>
            </p:cNvPr>
            <p:cNvSpPr/>
            <p:nvPr/>
          </p:nvSpPr>
          <p:spPr>
            <a:xfrm>
              <a:off x="7577201" y="2227198"/>
              <a:ext cx="4615180" cy="4631055"/>
            </a:xfrm>
            <a:custGeom>
              <a:avLst/>
              <a:gdLst/>
              <a:ahLst/>
              <a:cxnLst/>
              <a:rect l="l" t="t" r="r" b="b"/>
              <a:pathLst>
                <a:path w="4615180" h="4631055">
                  <a:moveTo>
                    <a:pt x="0" y="4630800"/>
                  </a:moveTo>
                  <a:lnTo>
                    <a:pt x="461479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4">
              <a:extLst>
                <a:ext uri="{FF2B5EF4-FFF2-40B4-BE49-F238E27FC236}">
                  <a16:creationId xmlns:a16="http://schemas.microsoft.com/office/drawing/2014/main" id="{FE88C3C0-1113-4C25-F77C-0C0E3E9682B3}"/>
                </a:ext>
              </a:extLst>
            </p:cNvPr>
            <p:cNvSpPr/>
            <p:nvPr/>
          </p:nvSpPr>
          <p:spPr>
            <a:xfrm>
              <a:off x="8793226" y="3432175"/>
              <a:ext cx="3399154" cy="3425825"/>
            </a:xfrm>
            <a:custGeom>
              <a:avLst/>
              <a:gdLst/>
              <a:ahLst/>
              <a:cxnLst/>
              <a:rect l="l" t="t" r="r" b="b"/>
              <a:pathLst>
                <a:path w="3399154" h="3425825">
                  <a:moveTo>
                    <a:pt x="0" y="3425824"/>
                  </a:moveTo>
                  <a:lnTo>
                    <a:pt x="3398774" y="0"/>
                  </a:lnTo>
                </a:path>
              </a:pathLst>
            </a:custGeom>
            <a:ln w="634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45">
              <a:extLst>
                <a:ext uri="{FF2B5EF4-FFF2-40B4-BE49-F238E27FC236}">
                  <a16:creationId xmlns:a16="http://schemas.microsoft.com/office/drawing/2014/main" id="{F8381702-84F7-3D50-B80F-93DC47E4D471}"/>
                </a:ext>
              </a:extLst>
            </p:cNvPr>
            <p:cNvSpPr/>
            <p:nvPr/>
          </p:nvSpPr>
          <p:spPr>
            <a:xfrm>
              <a:off x="9994899" y="4651375"/>
              <a:ext cx="2197100" cy="2206625"/>
            </a:xfrm>
            <a:custGeom>
              <a:avLst/>
              <a:gdLst/>
              <a:ahLst/>
              <a:cxnLst/>
              <a:rect l="l" t="t" r="r" b="b"/>
              <a:pathLst>
                <a:path w="2197100" h="2206625">
                  <a:moveTo>
                    <a:pt x="0" y="2206624"/>
                  </a:moveTo>
                  <a:lnTo>
                    <a:pt x="2197100" y="0"/>
                  </a:lnTo>
                </a:path>
                <a:path w="2197100" h="2206625">
                  <a:moveTo>
                    <a:pt x="1209675" y="2206624"/>
                  </a:moveTo>
                  <a:lnTo>
                    <a:pt x="2197100" y="121285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46">
              <a:extLst>
                <a:ext uri="{FF2B5EF4-FFF2-40B4-BE49-F238E27FC236}">
                  <a16:creationId xmlns:a16="http://schemas.microsoft.com/office/drawing/2014/main" id="{F8D2E429-03F0-4D3E-5B66-1B11236A9F45}"/>
                </a:ext>
              </a:extLst>
            </p:cNvPr>
            <p:cNvSpPr/>
            <p:nvPr/>
          </p:nvSpPr>
          <p:spPr>
            <a:xfrm>
              <a:off x="109181" y="71869"/>
              <a:ext cx="11948287" cy="3693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47">
              <a:extLst>
                <a:ext uri="{FF2B5EF4-FFF2-40B4-BE49-F238E27FC236}">
                  <a16:creationId xmlns:a16="http://schemas.microsoft.com/office/drawing/2014/main" id="{D7DA484E-124B-26DD-7523-DE88DE40CA7B}"/>
                </a:ext>
              </a:extLst>
            </p:cNvPr>
            <p:cNvSpPr/>
            <p:nvPr/>
          </p:nvSpPr>
          <p:spPr>
            <a:xfrm>
              <a:off x="109181" y="71869"/>
              <a:ext cx="11948795" cy="369570"/>
            </a:xfrm>
            <a:custGeom>
              <a:avLst/>
              <a:gdLst/>
              <a:ahLst/>
              <a:cxnLst/>
              <a:rect l="l" t="t" r="r" b="b"/>
              <a:pathLst>
                <a:path w="11948795" h="369570">
                  <a:moveTo>
                    <a:pt x="0" y="369328"/>
                  </a:moveTo>
                  <a:lnTo>
                    <a:pt x="11948287" y="369328"/>
                  </a:lnTo>
                  <a:lnTo>
                    <a:pt x="11948287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6350">
              <a:solidFill>
                <a:srgbClr val="D15A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504BD34-2A2F-CDBB-E5BD-CB8E84528137}"/>
              </a:ext>
            </a:extLst>
          </p:cNvPr>
          <p:cNvSpPr txBox="1"/>
          <p:nvPr/>
        </p:nvSpPr>
        <p:spPr>
          <a:xfrm>
            <a:off x="60998" y="58141"/>
            <a:ext cx="78638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Repasses com o Terceiro Setor e Gastos com Pessoal</a:t>
            </a:r>
            <a:endParaRPr lang="pt-B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323CF93-8E56-C3B3-0472-6B8EA0614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596" y="679663"/>
            <a:ext cx="8123331" cy="3790888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DB9665BC-E17E-C8CA-1922-6ECB399D2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583" y="4636421"/>
            <a:ext cx="8029106" cy="175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8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2711</Words>
  <Application>Microsoft Office PowerPoint</Application>
  <PresentationFormat>Widescreen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Calibri</vt:lpstr>
      <vt:lpstr>Verdana</vt:lpstr>
      <vt:lpstr>Wingdings</vt:lpstr>
      <vt:lpstr>Office Theme</vt:lpstr>
      <vt:lpstr>Terceiro Setor e o Direito</vt:lpstr>
      <vt:lpstr>Sumário de aula</vt:lpstr>
      <vt:lpstr>Apresentação do PowerPoint</vt:lpstr>
      <vt:lpstr>1. Breves noções introdutórias do controle externo</vt:lpstr>
      <vt:lpstr>Apresentação do PowerPoint</vt:lpstr>
      <vt:lpstr>Tribunal de contas: instituição independente</vt:lpstr>
      <vt:lpstr>Competências do Tribunal de contas em relação ao Terceiro Setor</vt:lpstr>
      <vt:lpstr>Apresentação do PowerPoint</vt:lpstr>
      <vt:lpstr>Apresentação do PowerPoint</vt:lpstr>
      <vt:lpstr>3. Controle jurisdicional</vt:lpstr>
      <vt:lpstr>Noção e características do controle juriscional</vt:lpstr>
      <vt:lpstr>Amplitude do controle jurisdici</vt:lpstr>
      <vt:lpstr>Apresentação do PowerPoint</vt:lpstr>
      <vt:lpstr>Apresentação do PowerPoint</vt:lpstr>
      <vt:lpstr>5. Controle social</vt:lpstr>
      <vt:lpstr>Controle social</vt:lpstr>
      <vt:lpstr>Transparência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Carolina Filipini</cp:lastModifiedBy>
  <cp:revision>4</cp:revision>
  <dcterms:created xsi:type="dcterms:W3CDTF">2020-08-07T19:35:01Z</dcterms:created>
  <dcterms:modified xsi:type="dcterms:W3CDTF">2022-08-11T15:40:05Z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