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69" r:id="rId2"/>
    <p:sldId id="257" r:id="rId3"/>
    <p:sldId id="258" r:id="rId4"/>
    <p:sldId id="303" r:id="rId5"/>
    <p:sldId id="259" r:id="rId6"/>
    <p:sldId id="260" r:id="rId7"/>
    <p:sldId id="261" r:id="rId8"/>
    <p:sldId id="262" r:id="rId9"/>
    <p:sldId id="265" r:id="rId10"/>
    <p:sldId id="267" r:id="rId11"/>
    <p:sldId id="268" r:id="rId12"/>
    <p:sldId id="266" r:id="rId13"/>
    <p:sldId id="263" r:id="rId14"/>
    <p:sldId id="264" r:id="rId15"/>
    <p:sldId id="272" r:id="rId16"/>
    <p:sldId id="274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285" r:id="rId27"/>
    <p:sldId id="287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3AB12-420D-4D17-9000-AEE96EEE8352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E9991-C3B8-4F49-AC6D-9CCC850E27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1103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0D3521-BC3D-4500-B52A-F3C94CCCFCE6}" type="slidenum">
              <a:rPr lang="pt-BR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690C-DB33-451D-AC92-B69D4B0679F1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72E9-9E48-4B4C-9A8A-4BDCDFEAF1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690C-DB33-451D-AC92-B69D4B0679F1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72E9-9E48-4B4C-9A8A-4BDCDFEAF1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690C-DB33-451D-AC92-B69D4B0679F1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72E9-9E48-4B4C-9A8A-4BDCDFEAF1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981540-B5E8-471A-AFF7-33A52EC99C0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086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690C-DB33-451D-AC92-B69D4B0679F1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72E9-9E48-4B4C-9A8A-4BDCDFEAF1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690C-DB33-451D-AC92-B69D4B0679F1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72E9-9E48-4B4C-9A8A-4BDCDFEAF1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690C-DB33-451D-AC92-B69D4B0679F1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72E9-9E48-4B4C-9A8A-4BDCDFEAF1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690C-DB33-451D-AC92-B69D4B0679F1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72E9-9E48-4B4C-9A8A-4BDCDFEAF1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690C-DB33-451D-AC92-B69D4B0679F1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72E9-9E48-4B4C-9A8A-4BDCDFEAF1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690C-DB33-451D-AC92-B69D4B0679F1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72E9-9E48-4B4C-9A8A-4BDCDFEAF1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690C-DB33-451D-AC92-B69D4B0679F1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72E9-9E48-4B4C-9A8A-4BDCDFEAF1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690C-DB33-451D-AC92-B69D4B0679F1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72E9-9E48-4B4C-9A8A-4BDCDFEAF1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7690C-DB33-451D-AC92-B69D4B0679F1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72E9-9E48-4B4C-9A8A-4BDCDFEAF1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br/url?sa=i&amp;rct=j&amp;q=&amp;esrc=s&amp;source=images&amp;cd=&amp;cad=rja&amp;uact=8&amp;ved=0ahUKEwjR7oymicHTAhUFxpAKHYRLCXIQjRwIBw&amp;url=http://www.conteudoacademicoweb.com.br/2016/06/sistema-nervoso.html&amp;psig=AFQjCNFUSyMuoflyy43s0dHKEIS_Vt8Fyw&amp;ust=149325940588078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br/url?sa=i&amp;rct=j&amp;q=&amp;esrc=s&amp;frm=1&amp;source=images&amp;cd=&amp;cad=rja&amp;uact=8&amp;ved=0ahUKEwjztoTyg_nSAhUDk5AKHdjpDNAQjRwIBw&amp;url=http://sotstenio.blogspot.com/2010/11/lesoes-da-medula-espinhal.html&amp;bvm=bv.150729734,d.Y2I&amp;psig=AFQjCNFottmx4cZLMIxi54awiB1gXvt5qg&amp;ust=149078466769967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com.br/url?sa=i&amp;rct=j&amp;q=&amp;esrc=s&amp;frm=1&amp;source=images&amp;cd=&amp;cad=rja&amp;uact=8&amp;ved=0ahUKEwjH0djHg_nSAhXED5AKHZPDCR0QjRwIBw&amp;url=https://pt.wikipedia.org/wiki/Enc%C3%A9falo&amp;bvm=bv.150729734,d.Y2I&amp;psig=AFQjCNEHIZftqX2FDMgqFbB-HGYsw6F3xg&amp;ust=149078460130252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br/url?sa=i&amp;rct=j&amp;q=&amp;esrc=s&amp;source=images&amp;cd=&amp;cad=rja&amp;uact=8&amp;ved=0ahUKEwj4hIb51MDTAhWHD5AKHXh2DzMQjRwIBw&amp;url=http://minhavida-symnav.adam.com/content.aspx?productId=125&amp;pid=70&amp;gid=19504&amp;psig=AFQjCNF1wk00B38Ned6NDmDiOEbNRVCEcg&amp;ust=149324598039642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google.com.br/url?sa=i&amp;rct=j&amp;q=&amp;esrc=s&amp;frm=1&amp;source=images&amp;cd=&amp;cad=rja&amp;uact=8&amp;ved=0ahUKEwi_o5Ha-MHTAhWC5yYKHW8RBacQjRwIBw&amp;url=https://pt.wikipedia.org/wiki/Sistema_respirat%C3%B3rio&amp;psig=AFQjCNEHseeYa0OEavh_c7ud5TYRejIJCg&amp;ust=149328993339490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s://www.google.com.br/url?sa=i&amp;rct=j&amp;q=&amp;esrc=s&amp;frm=1&amp;source=images&amp;cd=&amp;ved=0ahUKEwit6efs_MHTAhVBh5AKHcfdBk8QjRwIBw&amp;url=https://internatoumc.wordpress.com/2017/01/11/anatomia-esofago/comment-page-1/&amp;psig=AFQjCNFgZfj9oirsByAfHeT4S7EUfBxUNQ&amp;ust=1493291030770622" TargetMode="External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hyperlink" Target="http://www.google.com.br/url?sa=i&amp;rct=j&amp;q=&amp;esrc=s&amp;frm=1&amp;source=images&amp;cd=&amp;cad=rja&amp;uact=8&amp;ved=0ahUKEwiFqMSV_cHTAhUJUJAKHS0eBbYQjRwIBw&amp;url=http://ulbra-to.br/morfologia/2011/08/31/Sistema-Digestorio&amp;psig=AFQjCNF86ZwuncBWkfHp-wQCNFzaSYTqJQ&amp;ust=1493291145290495" TargetMode="External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m.br/url?sa=i&amp;rct=j&amp;q=&amp;esrc=s&amp;frm=1&amp;source=images&amp;cd=&amp;cad=rja&amp;uact=8&amp;ved=0ahUKEwjGwbCpgMLTAhXFh5AKHeI4DpYQjRwIBw&amp;url=http://lanatomia.blogspot.com/2014/11/jejuno-ileo.html&amp;psig=AFQjCNGVMNQB58VWccbt-dlSg7WfXFhJrw&amp;ust=149329198993854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google.com.br/url?sa=i&amp;rct=j&amp;q=&amp;esrc=s&amp;frm=1&amp;source=images&amp;cd=&amp;cad=rja&amp;uact=8&amp;ved=0ahUKEwjLvobAhMLTAhWCipAKHUndCFAQjRwIBw&amp;url=http://www.auladeanatomia.com/novosite/sistemas/sistema-genital/sistema-genital-feminino/orgaos-externos/&amp;psig=AFQjCNGYd7F8m9KN04VZKWpvRxvcHYlDYA&amp;ust=1493293115768308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.br/url?sa=i&amp;rct=j&amp;q=&amp;esrc=s&amp;frm=1&amp;source=images&amp;cd=&amp;cad=rja&amp;uact=8&amp;ved=0ahUKEwinkJPRksLTAhVBFpAKHWzRAhYQjRwIBw&amp;url=http://solucaoperfeita.com/magnesio/category/limpeza-do-figado/&amp;psig=AFQjCNE2isUoTZdpDfpbnmRWnHlNcyKeEA&amp;ust=1493296810800813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uact=8&amp;ved=0ahUKEwiVis6VkcLTAhXEFZAKHRZzDlcQjRwIBw&amp;url=http://www.infoescola.com/sistema-reprodutor/penis/&amp;psig=AFQjCNGRjl67bQy2z3j0tPtq7wFW80NW7g&amp;ust=1493296510791521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hyperlink" Target="http://www.google.com.br/url?sa=i&amp;rct=j&amp;q=&amp;esrc=s&amp;source=images&amp;cd=&amp;cad=rja&amp;uact=8&amp;ved=0ahUKEwiipcbQu8DTAhWMlZAKHevHCh8QjRwIBw&amp;url=http://www.obiologo.eco.br/2013/11/o-biologo-questionario-sistema.html&amp;psig=AFQjCNGZEvoC6RQrPDHxdyXs3PNT2wxxZA&amp;ust=1493239157667524" TargetMode="External"/><Relationship Id="rId2" Type="http://schemas.openxmlformats.org/officeDocument/2006/relationships/hyperlink" Target="https://www.google.com.br/url?sa=i&amp;rct=j&amp;q=&amp;esrc=s&amp;source=images&amp;cd=&amp;cad=rja&amp;uact=8&amp;ved=0ahUKEwjDvMf5uMDTAhXHIJAKHVwMC2MQjRwIBw&amp;url=https://sites.google.com/site/anatomiafisioterapia/roteiros-praticos/introducao-a-anatomia&amp;psig=AFQjCNGp9hO_dtL3S27QqkR76kEH9LnxZg&amp;ust=149323846831910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google.com.br/url?sa=i&amp;rct=j&amp;q=&amp;esrc=s&amp;source=images&amp;cd=&amp;cad=rja&amp;uact=8&amp;ved=0ahUKEwi-sNy4usDTAhUCPZAKHSmsCbcQjRwIBw&amp;url=http://omaiordomundobr.blogspot.com/2014/02/fissura-labial-tera-centro-de.html&amp;psig=AFQjCNF5tOMHeibOMO2bTXQn3h_r8yDhzA&amp;ust=1493238804506916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br/url?sa=i&amp;rct=j&amp;q=&amp;esrc=s&amp;source=images&amp;cd=&amp;cad=rja&amp;uact=8&amp;ved=0ahUKEwiipcbQu8DTAhWMlZAKHevHCh8QjRwIBw&amp;url=http://www.obiologo.eco.br/2013/11/o-biologo-questionario-sistema.html&amp;psig=AFQjCNGZEvoC6RQrPDHxdyXs3PNT2wxxZA&amp;ust=149323915766752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om.br/url?sa=i&amp;rct=j&amp;q=&amp;esrc=s&amp;source=images&amp;cd=&amp;cad=rja&amp;uact=8&amp;ved=0ahUKEwi9n9XfvMDTAhWEIZAKHcIrDpIQjRwIBw&amp;url=https://pt.wikipedia.org/wiki/Meninge&amp;psig=AFQjCNHaEKzevCWZPLxK7rZUV8QEQAv5gw&amp;ust=149323947230762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br/url?sa=i&amp;rct=j&amp;q=&amp;esrc=s&amp;source=images&amp;cd=&amp;cad=rja&amp;uact=8&amp;ved=0ahUKEwiNoqeah8HTAhUMDpAKHZKQBuEQjRwIBw&amp;url=http://anatomiadosanimais.blogspot.com/2009_09_01_archive.html&amp;psig=AFQjCNFUSyMuoflyy43s0dHKEIS_Vt8Fyw&amp;ust=149325940588078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br/url?sa=i&amp;rct=j&amp;q=&amp;esrc=s&amp;source=images&amp;cd=&amp;cad=rja&amp;uact=8&amp;ved=0ahUKEwi49L-9isHTAhUJi5AKHXntDhAQjRwIBw&amp;url=http://saude-info.info/ventriculos-do-cerebro.html&amp;psig=AFQjCNGC3XA6skaBkXCXrpRi17tUskHSSw&amp;ust=149326034253364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.br/url?sa=i&amp;rct=j&amp;q=&amp;esrc=s&amp;source=images&amp;cd=&amp;cad=rja&amp;uact=8&amp;ved=0ahUKEwj-4MvfisHTAhVLhJAKHfNsCioQjRwIBw&amp;url=http://www.atlasdocorpohumano.com/p/anatomia/ventriculos-laterais/&amp;psig=AFQjCNGC3XA6skaBkXCXrpRi17tUskHSSw&amp;ust=149326034253364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908720"/>
            <a:ext cx="8229600" cy="5400600"/>
          </a:xfrm>
          <a:solidFill>
            <a:schemeClr val="accent5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4000" b="0" dirty="0" smtClean="0"/>
              <a:t/>
            </a:r>
            <a:br>
              <a:rPr lang="pt-BR" altLang="pt-BR" sz="4000" b="0" dirty="0" smtClean="0"/>
            </a:br>
            <a:r>
              <a:rPr lang="pt-BR" altLang="pt-BR" sz="4000" b="0" dirty="0" smtClean="0"/>
              <a:t/>
            </a:r>
            <a:br>
              <a:rPr lang="pt-BR" altLang="pt-BR" sz="4000" b="0" dirty="0" smtClean="0"/>
            </a:br>
            <a:r>
              <a:rPr lang="pt-BR" altLang="pt-BR" sz="6000" b="1" dirty="0" smtClean="0">
                <a:solidFill>
                  <a:srgbClr val="FF0000"/>
                </a:solidFill>
              </a:rPr>
              <a:t>REVISÃO</a:t>
            </a:r>
            <a:br>
              <a:rPr lang="pt-BR" altLang="pt-BR" sz="6000" b="1" dirty="0" smtClean="0">
                <a:solidFill>
                  <a:srgbClr val="FF0000"/>
                </a:solidFill>
              </a:rPr>
            </a:br>
            <a:r>
              <a:rPr lang="pt-BR" altLang="pt-BR" sz="4000" b="1" dirty="0" smtClean="0"/>
              <a:t>Anatomia Humana Sistêmica</a:t>
            </a:r>
            <a:r>
              <a:rPr lang="pt-BR" altLang="pt-BR" sz="6000" b="1" dirty="0" smtClean="0">
                <a:solidFill>
                  <a:srgbClr val="FF0000"/>
                </a:solidFill>
              </a:rPr>
              <a:t/>
            </a:r>
            <a:br>
              <a:rPr lang="pt-BR" altLang="pt-BR" sz="6000" b="1" dirty="0" smtClean="0">
                <a:solidFill>
                  <a:srgbClr val="FF0000"/>
                </a:solidFill>
              </a:rPr>
            </a:br>
            <a:r>
              <a:rPr lang="pt-BR" altLang="pt-BR" b="1" dirty="0" smtClean="0"/>
              <a:t>RFM </a:t>
            </a:r>
            <a:r>
              <a:rPr lang="pt-BR" altLang="pt-BR" b="1" dirty="0" smtClean="0"/>
              <a:t>0012</a:t>
            </a:r>
            <a:br>
              <a:rPr lang="pt-BR" altLang="pt-BR" b="1" dirty="0" smtClean="0"/>
            </a:br>
            <a:endParaRPr lang="pt-BR" altLang="pt-BR" b="1" dirty="0" smtClean="0">
              <a:solidFill>
                <a:srgbClr val="FFFF0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932363" y="5661025"/>
            <a:ext cx="2519362" cy="457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Arial" charset="0"/>
              </a:rPr>
              <a:t>Prof. </a:t>
            </a:r>
            <a:r>
              <a:rPr lang="pt-BR" altLang="pt-BR" sz="2400" b="1" dirty="0" err="1">
                <a:solidFill>
                  <a:schemeClr val="bg1"/>
                </a:solidFill>
                <a:latin typeface="Arial" charset="0"/>
              </a:rPr>
              <a:t>Tirapelli</a:t>
            </a:r>
            <a:endParaRPr lang="pt-BR" alt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077" name="Picture 5" descr="brasao USP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33375"/>
            <a:ext cx="194468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270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0" cy="3868742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lvl="0"/>
            <a:r>
              <a:rPr lang="pt-BR" sz="2400" b="1" dirty="0" smtClean="0"/>
              <a:t>10. Quais </a:t>
            </a:r>
            <a:r>
              <a:rPr lang="pt-BR" sz="2400" b="1" dirty="0"/>
              <a:t>são as regiões da </a:t>
            </a:r>
            <a:r>
              <a:rPr lang="pt-BR" sz="2400" b="1" dirty="0">
                <a:solidFill>
                  <a:srgbClr val="FF0000"/>
                </a:solidFill>
              </a:rPr>
              <a:t>medula espinhal</a:t>
            </a:r>
            <a:r>
              <a:rPr lang="pt-BR" sz="2400" b="1" dirty="0"/>
              <a:t>? Qual o número de nervos espinhais que se originam de cada região, respectivamente?</a:t>
            </a:r>
            <a:br>
              <a:rPr lang="pt-BR" sz="2400" b="1" dirty="0"/>
            </a:br>
            <a:endParaRPr lang="pt-BR" sz="2400" b="1" dirty="0"/>
          </a:p>
        </p:txBody>
      </p:sp>
      <p:pic>
        <p:nvPicPr>
          <p:cNvPr id="24578" name="Picture 2" descr="Resultado de imagem para intumescência lombar da medul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663023"/>
            <a:ext cx="5143536" cy="60521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07504" y="207512"/>
            <a:ext cx="8856984" cy="12926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11. O esquema abaixo mostra em vermelho e azul a forma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de um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nervo espinhal.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Explique como isso ocorre. Explique a diferen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entre uma raiz e um ramo.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1" name="Picture 6" descr="Resultado de imagem para medula espinh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78" y="1714188"/>
            <a:ext cx="5072066" cy="421514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28600" y="3924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pt-BR" sz="2000" b="1" dirty="0" smtClean="0"/>
              <a:t>12. No </a:t>
            </a:r>
            <a:r>
              <a:rPr lang="pt-BR" sz="2000" b="1" dirty="0"/>
              <a:t>desenho abaixo de um corte sagital mediano do </a:t>
            </a:r>
            <a:r>
              <a:rPr lang="pt-BR" sz="2000" b="1" dirty="0">
                <a:solidFill>
                  <a:srgbClr val="FF0000"/>
                </a:solidFill>
              </a:rPr>
              <a:t>encéfalo</a:t>
            </a:r>
            <a:r>
              <a:rPr lang="pt-BR" sz="2000" b="1" dirty="0"/>
              <a:t>, identifique pelos números 1, 4 e 8, as três divisões do encéfalo e, pelos números 2, 3, 5, 6 e 7, as suas subdivisões. O número 9 representa a medula espinhal.</a:t>
            </a:r>
            <a:br>
              <a:rPr lang="pt-BR" sz="2000" b="1" dirty="0"/>
            </a:br>
            <a:endParaRPr lang="pt-BR" sz="2000" b="1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Picture 2" descr="Resultado de imagem para encefal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357298"/>
            <a:ext cx="5500726" cy="52133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28600" y="408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pt-BR" sz="2400" dirty="0" smtClean="0"/>
              <a:t>13. Onde está localizada a </a:t>
            </a:r>
            <a:r>
              <a:rPr lang="pt-BR" sz="2400" b="1" dirty="0" smtClean="0">
                <a:solidFill>
                  <a:srgbClr val="FF0000"/>
                </a:solidFill>
              </a:rPr>
              <a:t>cauda equina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? Do que é constituída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?</a:t>
            </a:r>
            <a:endParaRPr lang="pt-BR" sz="2400" dirty="0"/>
          </a:p>
        </p:txBody>
      </p:sp>
      <p:pic>
        <p:nvPicPr>
          <p:cNvPr id="20482" name="Picture 2" descr="Resultado de imagem para medula espinhal cauda equin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685912"/>
            <a:ext cx="5929354" cy="474348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5536" y="219998"/>
            <a:ext cx="820891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14. Na visão superior do 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cora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identifique pelos n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ú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meros 1 a 4 as respectivas valvas card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acas e pelas letras A, B e C, os principais vasos arteriais e venosos do cora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ão. 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Imagem 4" descr="FIG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217" y="1477289"/>
            <a:ext cx="6479719" cy="485239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581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476672"/>
            <a:ext cx="820891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dirty="0" smtClean="0"/>
              <a:t>15. Cite </a:t>
            </a:r>
            <a:r>
              <a:rPr lang="pt-BR" dirty="0"/>
              <a:t>quais são os órgãos da porção condutora de ar no </a:t>
            </a:r>
            <a:r>
              <a:rPr lang="pt-BR" dirty="0">
                <a:solidFill>
                  <a:srgbClr val="FF0000"/>
                </a:solidFill>
              </a:rPr>
              <a:t>sistema respiratório </a:t>
            </a:r>
            <a:r>
              <a:rPr lang="pt-BR" dirty="0"/>
              <a:t>a partir da inspiração.</a:t>
            </a:r>
          </a:p>
        </p:txBody>
      </p:sp>
      <p:pic>
        <p:nvPicPr>
          <p:cNvPr id="3074" name="Picture 2" descr="Resultado de imagem para sistema respiratori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0994"/>
            <a:ext cx="3744416" cy="481668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803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7" descr="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168" y="1855858"/>
            <a:ext cx="2520280" cy="3756134"/>
          </a:xfrm>
          <a:noFill/>
          <a:ln>
            <a:solidFill>
              <a:schemeClr val="accent2"/>
            </a:solidFill>
          </a:ln>
        </p:spPr>
      </p:pic>
      <p:pic>
        <p:nvPicPr>
          <p:cNvPr id="22532" name="Picture 4" descr="Sem título-12có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18571"/>
            <a:ext cx="5832648" cy="443070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467544" y="476672"/>
            <a:ext cx="81369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dirty="0" smtClean="0"/>
              <a:t>16. Quais </a:t>
            </a:r>
            <a:r>
              <a:rPr lang="pt-BR" dirty="0"/>
              <a:t>são as divisões da </a:t>
            </a:r>
            <a:r>
              <a:rPr lang="pt-BR" dirty="0">
                <a:solidFill>
                  <a:srgbClr val="FF0000"/>
                </a:solidFill>
              </a:rPr>
              <a:t>cavidade nasal</a:t>
            </a:r>
            <a:r>
              <a:rPr lang="pt-BR" dirty="0"/>
              <a:t>? Quais suas respectivas funções?</a:t>
            </a:r>
          </a:p>
        </p:txBody>
      </p:sp>
    </p:spTree>
    <p:extLst>
      <p:ext uri="{BB962C8B-B14F-4D97-AF65-F5344CB8AC3E}">
        <p14:creationId xmlns="" xmlns:p14="http://schemas.microsoft.com/office/powerpoint/2010/main" val="344945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4001135332"/>
              </p:ext>
            </p:extLst>
          </p:nvPr>
        </p:nvGraphicFramePr>
        <p:xfrm>
          <a:off x="179512" y="3573016"/>
          <a:ext cx="4658442" cy="3090664"/>
        </p:xfrm>
        <a:graphic>
          <a:graphicData uri="http://schemas.openxmlformats.org/presentationml/2006/ole">
            <p:oleObj spid="_x0000_s4134" name="Foto do Photo Editor" r:id="rId4" imgW="4191585" imgH="2781688" progId="">
              <p:embed/>
            </p:oleObj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72551246"/>
              </p:ext>
            </p:extLst>
          </p:nvPr>
        </p:nvGraphicFramePr>
        <p:xfrm>
          <a:off x="4572000" y="1484784"/>
          <a:ext cx="4362493" cy="3895328"/>
        </p:xfrm>
        <a:graphic>
          <a:graphicData uri="http://schemas.openxmlformats.org/presentationml/2006/ole">
            <p:oleObj spid="_x0000_s4135" name="Foto do Photo Editor" r:id="rId5" imgW="4191585" imgH="4133333" progId="">
              <p:embed/>
            </p:oleObj>
          </a:graphicData>
        </a:graphic>
      </p:graphicFrame>
      <p:sp>
        <p:nvSpPr>
          <p:cNvPr id="3" name="Retângulo 2"/>
          <p:cNvSpPr/>
          <p:nvPr/>
        </p:nvSpPr>
        <p:spPr>
          <a:xfrm>
            <a:off x="197768" y="188640"/>
            <a:ext cx="5238328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dirty="0" smtClean="0"/>
              <a:t>17. Cite </a:t>
            </a:r>
            <a:r>
              <a:rPr lang="pt-BR" dirty="0"/>
              <a:t>quais são as </a:t>
            </a:r>
            <a:r>
              <a:rPr lang="pt-BR" dirty="0">
                <a:solidFill>
                  <a:srgbClr val="FF0000"/>
                </a:solidFill>
              </a:rPr>
              <a:t>cartilagens ímpares </a:t>
            </a:r>
            <a:r>
              <a:rPr lang="pt-BR" dirty="0"/>
              <a:t>da laringe e quais as estruturas que são responsáveis pela produção do som.</a:t>
            </a:r>
          </a:p>
        </p:txBody>
      </p:sp>
    </p:spTree>
    <p:extLst>
      <p:ext uri="{BB962C8B-B14F-4D97-AF65-F5344CB8AC3E}">
        <p14:creationId xmlns="" xmlns:p14="http://schemas.microsoft.com/office/powerpoint/2010/main" val="19248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64096" y="584012"/>
            <a:ext cx="730830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18. No desenho abaixo dos 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pulmões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identifique as estruturas apontadas pelos n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ú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meros e letras.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Imagem 1" descr="Apresentação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29" y="1628800"/>
            <a:ext cx="6251323" cy="468094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409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691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6047" y="260648"/>
            <a:ext cx="8496944" cy="633670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4" descr="Sem título-29có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433" y="980728"/>
            <a:ext cx="6107934" cy="5544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89013" y="382811"/>
            <a:ext cx="7543800" cy="66992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chemeClr val="bg1"/>
                </a:solidFill>
              </a:rPr>
              <a:t>19. Quais as estruturas que constituem o </a:t>
            </a:r>
            <a:r>
              <a:rPr lang="pt-BR" sz="2700" b="1" dirty="0" smtClean="0">
                <a:solidFill>
                  <a:schemeClr val="bg1"/>
                </a:solidFill>
              </a:rPr>
              <a:t>pedículo pulmonar?</a:t>
            </a:r>
          </a:p>
        </p:txBody>
      </p:sp>
    </p:spTree>
    <p:extLst>
      <p:ext uri="{BB962C8B-B14F-4D97-AF65-F5344CB8AC3E}">
        <p14:creationId xmlns="" xmlns:p14="http://schemas.microsoft.com/office/powerpoint/2010/main" val="59224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71538" y="-1133149"/>
            <a:ext cx="6786719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EXERC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CIOS DE FIXA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No desenho abaixo, identificar os eixos (letras x, y e z) e os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planos de sec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do corpo humano pelos n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ú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meros 1, 2 e 3. Descreva a partir disso, quais eixos se deslocam na forma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de cada plano de sec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Imagem 1" descr="FI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00240"/>
            <a:ext cx="5810377" cy="43772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133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15616" y="40269"/>
            <a:ext cx="6876256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20. Identifique os órgãos do 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sistema digestório 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numerados de 1 a 5 e aponte qual deles está relacionado, respectivamente, à produção de bile e à digestão de gorduras.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Imagem 1" descr="http://4.bp.blogspot.com/-6r9k_JMUyug/U8jNWQrbjCI/AAAAAAAAAJk/yyJ5fwy0qWM/s1600/3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199" y="1701772"/>
            <a:ext cx="3685009" cy="446353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0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07504" y="188640"/>
            <a:ext cx="4824536" cy="14773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dirty="0" smtClean="0">
                <a:solidFill>
                  <a:srgbClr val="FF0000"/>
                </a:solidFill>
              </a:rPr>
              <a:t>21. Cite </a:t>
            </a:r>
            <a:r>
              <a:rPr lang="pt-BR" dirty="0">
                <a:solidFill>
                  <a:srgbClr val="FF0000"/>
                </a:solidFill>
              </a:rPr>
              <a:t>quais são os principais esfíncteres encontrados no canal alimentar e sua respectiva localização.</a:t>
            </a:r>
          </a:p>
          <a:p>
            <a:pPr lvl="0"/>
            <a:r>
              <a:rPr lang="pt-BR" dirty="0" smtClean="0"/>
              <a:t>22. Quais </a:t>
            </a:r>
            <a:r>
              <a:rPr lang="pt-BR" dirty="0"/>
              <a:t>são as divisões do </a:t>
            </a:r>
            <a:r>
              <a:rPr lang="pt-BR" dirty="0">
                <a:solidFill>
                  <a:srgbClr val="FF0000"/>
                </a:solidFill>
              </a:rPr>
              <a:t>intestino grosso</a:t>
            </a:r>
            <a:r>
              <a:rPr lang="pt-BR" dirty="0"/>
              <a:t>? Quais são suas principais características?</a:t>
            </a:r>
          </a:p>
        </p:txBody>
      </p:sp>
      <p:pic>
        <p:nvPicPr>
          <p:cNvPr id="6" name="Picture 3" descr="pagina - 12 - 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695948"/>
            <a:ext cx="4669605" cy="487420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esultado de imagem para constrição do esofa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209" y="1695948"/>
            <a:ext cx="4291247" cy="3153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m para cardia e pilor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200083" cy="264406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how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67393"/>
            <a:ext cx="4296959" cy="266570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ecção sagital pelve feminin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4366" y="1695948"/>
            <a:ext cx="3276997" cy="311044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how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921" y="116632"/>
            <a:ext cx="3951567" cy="6669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101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286000" y="404664"/>
            <a:ext cx="45720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lvl="0" algn="ctr"/>
            <a:r>
              <a:rPr lang="pt-BR" dirty="0" smtClean="0"/>
              <a:t>23. Quais </a:t>
            </a:r>
            <a:r>
              <a:rPr lang="pt-BR" dirty="0"/>
              <a:t>são os limites e as divisões do </a:t>
            </a:r>
            <a:r>
              <a:rPr lang="pt-BR" dirty="0">
                <a:solidFill>
                  <a:srgbClr val="FF0000"/>
                </a:solidFill>
              </a:rPr>
              <a:t>duodeno</a:t>
            </a:r>
            <a:r>
              <a:rPr lang="pt-BR" dirty="0"/>
              <a:t>? Qual a principal divisão e por quê?</a:t>
            </a:r>
          </a:p>
        </p:txBody>
      </p:sp>
      <p:pic>
        <p:nvPicPr>
          <p:cNvPr id="6" name="Picture 3" descr="show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097" y="1340768"/>
            <a:ext cx="6048375" cy="52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show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914626" cy="277511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301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43608" y="114598"/>
            <a:ext cx="7492167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24. No esquema abaixo das 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vias biliares extra-hepáticas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identifique as estruturas numeradas de 1 a 9. Qual o nome da junção dos ductos numerados como 6 e 7?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Imagem 3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6295933" cy="472195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412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55576" y="116632"/>
            <a:ext cx="7344816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dirty="0" smtClean="0"/>
              <a:t>25. Na </a:t>
            </a:r>
            <a:r>
              <a:rPr lang="pt-BR" dirty="0"/>
              <a:t>imagem abaixo, identifique os </a:t>
            </a:r>
            <a:r>
              <a:rPr lang="pt-BR" dirty="0">
                <a:solidFill>
                  <a:srgbClr val="FF0000"/>
                </a:solidFill>
              </a:rPr>
              <a:t>lobos hepáticos </a:t>
            </a:r>
            <a:r>
              <a:rPr lang="pt-BR" dirty="0"/>
              <a:t>(1 a 4), a estrutura indicada pela letra A e pelas setas. Onde se abre a secreção contida no interior da estrutura indicada pela seta azul?</a:t>
            </a:r>
          </a:p>
          <a:p>
            <a:pPr algn="ctr"/>
            <a:r>
              <a:rPr lang="pt-BR" dirty="0"/>
              <a:t> </a:t>
            </a:r>
          </a:p>
        </p:txBody>
      </p:sp>
      <p:pic>
        <p:nvPicPr>
          <p:cNvPr id="6" name="Imagem 5" descr="C:\Users\Lab Biol\Desktop\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696743" cy="47525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1226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04664"/>
            <a:ext cx="8229600" cy="792088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pt-BR" sz="2400" dirty="0" smtClean="0"/>
              <a:t>26. Cite </a:t>
            </a:r>
            <a:r>
              <a:rPr lang="pt-BR" sz="2400" dirty="0"/>
              <a:t>3 diferenças entre o </a:t>
            </a:r>
            <a:r>
              <a:rPr lang="pt-BR" sz="2400" dirty="0">
                <a:solidFill>
                  <a:srgbClr val="FF0000"/>
                </a:solidFill>
              </a:rPr>
              <a:t>jejuno e o íleo.</a:t>
            </a:r>
            <a:br>
              <a:rPr lang="pt-BR" sz="2400" dirty="0">
                <a:solidFill>
                  <a:srgbClr val="FF0000"/>
                </a:solidFill>
              </a:rPr>
            </a:br>
            <a:endParaRPr lang="pt-BR" sz="2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 flipV="1">
            <a:off x="4932363" y="2708275"/>
            <a:ext cx="863600" cy="3603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1266" name="Picture 2" descr="Resultado de imagem para pregas do jejuno e ile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30568"/>
            <a:ext cx="7272808" cy="496658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757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709936" y="404664"/>
            <a:ext cx="5670376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dirty="0" smtClean="0"/>
              <a:t>27. Quais </a:t>
            </a:r>
            <a:r>
              <a:rPr lang="pt-BR" dirty="0"/>
              <a:t>são as divisões do </a:t>
            </a:r>
            <a:r>
              <a:rPr lang="pt-BR" dirty="0">
                <a:solidFill>
                  <a:srgbClr val="FF0000"/>
                </a:solidFill>
              </a:rPr>
              <a:t>estômago</a:t>
            </a:r>
            <a:r>
              <a:rPr lang="pt-BR" dirty="0"/>
              <a:t>? Quais as secreções que constituem o suco gástrico?</a:t>
            </a:r>
          </a:p>
        </p:txBody>
      </p:sp>
      <p:pic>
        <p:nvPicPr>
          <p:cNvPr id="7" name="Picture 3" descr="lamina - 258 - 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556792"/>
            <a:ext cx="6203599" cy="4868714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7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331640" y="332656"/>
            <a:ext cx="6192688" cy="64633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dirty="0" smtClean="0"/>
              <a:t>28. Quais </a:t>
            </a:r>
            <a:r>
              <a:rPr lang="pt-BR" dirty="0"/>
              <a:t>são as divisões da </a:t>
            </a:r>
            <a:r>
              <a:rPr lang="pt-BR" dirty="0">
                <a:solidFill>
                  <a:srgbClr val="FF0000"/>
                </a:solidFill>
              </a:rPr>
              <a:t>faringe</a:t>
            </a:r>
            <a:r>
              <a:rPr lang="pt-BR" dirty="0"/>
              <a:t>? Qual o seu limite com a cavidade oral?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7544" y="1340768"/>
            <a:ext cx="8208912" cy="489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3" descr="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792" y="1167784"/>
            <a:ext cx="3769105" cy="5285379"/>
          </a:xfr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998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86000" y="332656"/>
            <a:ext cx="45720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lvl="0" algn="ctr"/>
            <a:r>
              <a:rPr lang="pt-BR" dirty="0" smtClean="0"/>
              <a:t>29. Quais </a:t>
            </a:r>
            <a:r>
              <a:rPr lang="pt-BR" dirty="0"/>
              <a:t>são as </a:t>
            </a:r>
            <a:r>
              <a:rPr lang="pt-BR" dirty="0">
                <a:solidFill>
                  <a:srgbClr val="FF0000"/>
                </a:solidFill>
              </a:rPr>
              <a:t>glândulas salivares maiores</a:t>
            </a:r>
            <a:r>
              <a:rPr lang="pt-BR" dirty="0"/>
              <a:t>? Onde se abrem?</a:t>
            </a:r>
          </a:p>
        </p:txBody>
      </p:sp>
      <p:pic>
        <p:nvPicPr>
          <p:cNvPr id="3" name="Picture 3" descr="Sem título-6cóp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688632" cy="511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409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19672" y="260648"/>
            <a:ext cx="581439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dirty="0" smtClean="0"/>
              <a:t>30. Quais </a:t>
            </a:r>
            <a:r>
              <a:rPr lang="pt-BR" dirty="0"/>
              <a:t>são as divisões do </a:t>
            </a:r>
            <a:r>
              <a:rPr lang="pt-BR" dirty="0">
                <a:solidFill>
                  <a:srgbClr val="FF0000"/>
                </a:solidFill>
              </a:rPr>
              <a:t>esôfago</a:t>
            </a:r>
            <a:r>
              <a:rPr lang="pt-BR" dirty="0"/>
              <a:t>? Onde se inicia e onde termina este órgão? </a:t>
            </a:r>
          </a:p>
        </p:txBody>
      </p:sp>
      <p:pic>
        <p:nvPicPr>
          <p:cNvPr id="3" name="Picture 3" descr="netter lamina 221 -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1268760"/>
            <a:ext cx="5995987" cy="5300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720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8572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No desenho abaixo, identificar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os termos de posi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e rela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 corpo humano, comparando os n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ú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meros: 1 e 2 e as letras A e B. 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Imagem 3" descr="FIG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060" y="1086499"/>
            <a:ext cx="7214030" cy="5414335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28600" y="3838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86248" y="321468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C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 rot="16200000" flipH="1">
            <a:off x="3786182" y="1857364"/>
            <a:ext cx="357190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643306" y="135729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D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286000" y="404664"/>
            <a:ext cx="4572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lvl="0" algn="ctr"/>
            <a:r>
              <a:rPr lang="pt-BR" dirty="0" smtClean="0">
                <a:solidFill>
                  <a:srgbClr val="00B050"/>
                </a:solidFill>
              </a:rPr>
              <a:t>31. Quais </a:t>
            </a:r>
            <a:r>
              <a:rPr lang="pt-BR" dirty="0">
                <a:solidFill>
                  <a:srgbClr val="00B050"/>
                </a:solidFill>
              </a:rPr>
              <a:t>são os órgãos que constituem este sistema? </a:t>
            </a:r>
          </a:p>
        </p:txBody>
      </p:sp>
      <p:sp>
        <p:nvSpPr>
          <p:cNvPr id="4" name="Retângulo 3"/>
          <p:cNvSpPr/>
          <p:nvPr/>
        </p:nvSpPr>
        <p:spPr>
          <a:xfrm>
            <a:off x="683568" y="1412776"/>
            <a:ext cx="7776864" cy="48245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3" descr="r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4162425" cy="538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5197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6670" y="724634"/>
            <a:ext cx="87306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32. No esquema de um corte coronal do 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rim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identifique as estruturas numeradas.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9" name="Imagem 4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98" y="1664614"/>
            <a:ext cx="5894513" cy="442868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269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15616" y="54868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dirty="0" smtClean="0"/>
              <a:t>33. Quais </a:t>
            </a:r>
            <a:r>
              <a:rPr lang="pt-BR" dirty="0"/>
              <a:t>são as 3 principais estruturas que formam o </a:t>
            </a:r>
            <a:r>
              <a:rPr lang="pt-BR" dirty="0">
                <a:solidFill>
                  <a:schemeClr val="accent2"/>
                </a:solidFill>
              </a:rPr>
              <a:t>pedículo renal</a:t>
            </a:r>
            <a:r>
              <a:rPr lang="pt-BR" dirty="0"/>
              <a:t>?</a:t>
            </a:r>
          </a:p>
          <a:p>
            <a:pPr lvl="0" algn="ctr"/>
            <a:r>
              <a:rPr lang="pt-BR" dirty="0" smtClean="0"/>
              <a:t>34. Quais </a:t>
            </a:r>
            <a:r>
              <a:rPr lang="pt-BR" dirty="0"/>
              <a:t>são as divisões do </a:t>
            </a:r>
            <a:r>
              <a:rPr lang="pt-BR" dirty="0">
                <a:solidFill>
                  <a:schemeClr val="accent2"/>
                </a:solidFill>
              </a:rPr>
              <a:t>ureter</a:t>
            </a:r>
            <a:r>
              <a:rPr lang="pt-BR" dirty="0"/>
              <a:t>?</a:t>
            </a:r>
          </a:p>
        </p:txBody>
      </p:sp>
      <p:pic>
        <p:nvPicPr>
          <p:cNvPr id="3" name="Picture 3" descr="capsula re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075" y="1196975"/>
            <a:ext cx="3975100" cy="548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vacularização bexi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5996" y="1421606"/>
            <a:ext cx="3903663" cy="50403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675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86000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BR" dirty="0" smtClean="0"/>
              <a:t>35. O </a:t>
            </a:r>
            <a:r>
              <a:rPr lang="pt-BR" dirty="0"/>
              <a:t>que é o </a:t>
            </a:r>
            <a:r>
              <a:rPr lang="pt-BR" dirty="0" err="1">
                <a:solidFill>
                  <a:schemeClr val="accent2"/>
                </a:solidFill>
              </a:rPr>
              <a:t>trígono</a:t>
            </a:r>
            <a:r>
              <a:rPr lang="pt-BR" dirty="0">
                <a:solidFill>
                  <a:schemeClr val="accent2"/>
                </a:solidFill>
              </a:rPr>
              <a:t> vesical</a:t>
            </a:r>
            <a:r>
              <a:rPr lang="pt-BR" dirty="0"/>
              <a:t>? </a:t>
            </a:r>
          </a:p>
          <a:p>
            <a:pPr lvl="0" algn="ctr"/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36. Cite 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as diferenças entre a uretra feminina e masculina.</a:t>
            </a:r>
          </a:p>
        </p:txBody>
      </p:sp>
      <p:pic>
        <p:nvPicPr>
          <p:cNvPr id="3" name="Picture 3" descr="show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5092318" cy="34148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ecção sagital pelve mascul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445722"/>
            <a:ext cx="4392613" cy="4863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secção sagital pelve femini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386" y="1445722"/>
            <a:ext cx="4021614" cy="464808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45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87624" y="332656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dirty="0" smtClean="0"/>
              <a:t>37. Cite </a:t>
            </a:r>
            <a:r>
              <a:rPr lang="pt-BR" dirty="0"/>
              <a:t>quais são os órgãos </a:t>
            </a:r>
            <a:r>
              <a:rPr lang="pt-BR" dirty="0">
                <a:solidFill>
                  <a:srgbClr val="FF0000"/>
                </a:solidFill>
              </a:rPr>
              <a:t>genitais femininos externos.</a:t>
            </a:r>
          </a:p>
          <a:p>
            <a:pPr lvl="0" algn="ctr"/>
            <a:r>
              <a:rPr lang="pt-BR" dirty="0" smtClean="0"/>
              <a:t>38. Quais </a:t>
            </a:r>
            <a:r>
              <a:rPr lang="pt-BR" dirty="0"/>
              <a:t>são as estruturas que se abrem no vestíbulo da vagina?</a:t>
            </a:r>
          </a:p>
        </p:txBody>
      </p:sp>
      <p:pic>
        <p:nvPicPr>
          <p:cNvPr id="18434" name="Picture 2" descr="Resultado de imagem para genitais femininos externo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05" y="1267964"/>
            <a:ext cx="6057523" cy="475332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793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09936" y="404664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 smtClean="0"/>
              <a:t>39. Cite </a:t>
            </a:r>
            <a:r>
              <a:rPr lang="pt-BR" dirty="0"/>
              <a:t>quais são os órgãos genitais femininos </a:t>
            </a:r>
            <a:r>
              <a:rPr lang="pt-BR" dirty="0">
                <a:solidFill>
                  <a:srgbClr val="FF0000"/>
                </a:solidFill>
              </a:rPr>
              <a:t>internos.</a:t>
            </a:r>
          </a:p>
        </p:txBody>
      </p:sp>
      <p:pic>
        <p:nvPicPr>
          <p:cNvPr id="3" name="Picture 7" descr="F66122-005-f002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196752"/>
            <a:ext cx="6224609" cy="50499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757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03648" y="77723"/>
            <a:ext cx="583264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40. Identifique as divisões do 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útero 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(1 a 4), a região em 5 e os órgãos (A,B e C).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Imagem 6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838345" cy="513204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181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52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09936" y="620688"/>
            <a:ext cx="5742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dirty="0" smtClean="0"/>
              <a:t>41. Quais </a:t>
            </a:r>
            <a:r>
              <a:rPr lang="pt-BR" dirty="0"/>
              <a:t>são as divisões da </a:t>
            </a:r>
            <a:r>
              <a:rPr lang="pt-BR" dirty="0">
                <a:solidFill>
                  <a:srgbClr val="FF0000"/>
                </a:solidFill>
              </a:rPr>
              <a:t>tuba uterina</a:t>
            </a:r>
            <a:r>
              <a:rPr lang="pt-BR" dirty="0"/>
              <a:t>? Onde ela se inicia e termina?</a:t>
            </a:r>
          </a:p>
          <a:p>
            <a:pPr lvl="0" algn="ctr"/>
            <a:r>
              <a:rPr lang="pt-BR" dirty="0" smtClean="0">
                <a:solidFill>
                  <a:srgbClr val="FF0000"/>
                </a:solidFill>
              </a:rPr>
              <a:t>42. Quais </a:t>
            </a:r>
            <a:r>
              <a:rPr lang="pt-BR" dirty="0">
                <a:solidFill>
                  <a:srgbClr val="FF0000"/>
                </a:solidFill>
              </a:rPr>
              <a:t>são os dois principais ligamentos do útero e dos ovários?  </a:t>
            </a:r>
          </a:p>
        </p:txBody>
      </p:sp>
      <p:pic>
        <p:nvPicPr>
          <p:cNvPr id="3" name="Picture 8" descr="uter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1914629"/>
            <a:ext cx="5904656" cy="439751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046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23728" y="4462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BR" dirty="0" smtClean="0"/>
              <a:t>43. Quais </a:t>
            </a:r>
            <a:r>
              <a:rPr lang="pt-BR" dirty="0"/>
              <a:t>são os órgãos </a:t>
            </a:r>
            <a:r>
              <a:rPr lang="pt-BR" dirty="0">
                <a:solidFill>
                  <a:srgbClr val="FF0000"/>
                </a:solidFill>
              </a:rPr>
              <a:t>genitais masculinos externos</a:t>
            </a:r>
            <a:r>
              <a:rPr lang="pt-BR" dirty="0"/>
              <a:t>? E os internos</a:t>
            </a:r>
            <a:r>
              <a:rPr lang="pt-BR" dirty="0" smtClean="0"/>
              <a:t>?</a:t>
            </a:r>
          </a:p>
          <a:p>
            <a:pPr algn="ctr"/>
            <a:r>
              <a:rPr lang="pt-BR" dirty="0" smtClean="0"/>
              <a:t>44. Descreva </a:t>
            </a:r>
            <a:r>
              <a:rPr lang="pt-BR" dirty="0"/>
              <a:t>o </a:t>
            </a:r>
            <a:r>
              <a:rPr lang="pt-BR" dirty="0">
                <a:solidFill>
                  <a:srgbClr val="FF0000"/>
                </a:solidFill>
              </a:rPr>
              <a:t>trajeto dos </a:t>
            </a:r>
            <a:r>
              <a:rPr lang="pt-BR" dirty="0" err="1">
                <a:solidFill>
                  <a:srgbClr val="FF0000"/>
                </a:solidFill>
              </a:rPr>
              <a:t>espermatozóides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/>
              <a:t>(citando cada estrutura) da sua formação nos túbulos seminíferos dos lobos testiculares até a ejaculação pelo </a:t>
            </a:r>
            <a:r>
              <a:rPr lang="pt-BR" dirty="0" err="1"/>
              <a:t>óstio</a:t>
            </a:r>
            <a:r>
              <a:rPr lang="pt-BR" dirty="0"/>
              <a:t> externo da uretra.</a:t>
            </a:r>
          </a:p>
          <a:p>
            <a:pPr lvl="0" algn="ctr"/>
            <a:endParaRPr lang="pt-BR" dirty="0"/>
          </a:p>
        </p:txBody>
      </p:sp>
      <p:pic>
        <p:nvPicPr>
          <p:cNvPr id="3" name="Picture 5" descr="show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7355"/>
            <a:ext cx="6265615" cy="47820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how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695" y="2517546"/>
            <a:ext cx="4618162" cy="33422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496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91680" y="332656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 smtClean="0"/>
              <a:t>45. Quais </a:t>
            </a:r>
            <a:r>
              <a:rPr lang="pt-BR" dirty="0"/>
              <a:t>são as </a:t>
            </a:r>
            <a:r>
              <a:rPr lang="pt-BR" dirty="0">
                <a:solidFill>
                  <a:srgbClr val="FF0000"/>
                </a:solidFill>
              </a:rPr>
              <a:t>2 glândulas </a:t>
            </a:r>
            <a:r>
              <a:rPr lang="pt-BR" dirty="0"/>
              <a:t>que colaboram na formação do sêmen? Onde se abrem suas secreções, respectivamente?</a:t>
            </a:r>
          </a:p>
        </p:txBody>
      </p:sp>
      <p:sp>
        <p:nvSpPr>
          <p:cNvPr id="4" name="Retângulo 3"/>
          <p:cNvSpPr/>
          <p:nvPr/>
        </p:nvSpPr>
        <p:spPr>
          <a:xfrm>
            <a:off x="755576" y="1196752"/>
            <a:ext cx="7560840" cy="50405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4" descr="secção sagital pelve mascul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068444"/>
            <a:ext cx="5148448" cy="52408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621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ESPLANCNOLOGIA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7652" name="Picture 4" descr="Resultado de imagem para SISTEMAS ORGANICO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42618"/>
            <a:ext cx="5982946" cy="477867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48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86000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BR" dirty="0" smtClean="0"/>
              <a:t>46. Quais </a:t>
            </a:r>
            <a:r>
              <a:rPr lang="pt-BR" dirty="0"/>
              <a:t>são os tecidos eréteis no pênis? Onde se encontra a uretra peniana?</a:t>
            </a:r>
          </a:p>
        </p:txBody>
      </p:sp>
      <p:sp>
        <p:nvSpPr>
          <p:cNvPr id="3" name="Retângulo 2"/>
          <p:cNvSpPr/>
          <p:nvPr/>
        </p:nvSpPr>
        <p:spPr>
          <a:xfrm>
            <a:off x="2286000" y="1196752"/>
            <a:ext cx="4572000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lvl="0" algn="ctr"/>
            <a:r>
              <a:rPr lang="pt-BR" dirty="0" smtClean="0"/>
              <a:t>47. O </a:t>
            </a:r>
            <a:r>
              <a:rPr lang="pt-BR" dirty="0"/>
              <a:t>que é o </a:t>
            </a:r>
            <a:r>
              <a:rPr lang="pt-BR" dirty="0">
                <a:solidFill>
                  <a:srgbClr val="FF0000"/>
                </a:solidFill>
              </a:rPr>
              <a:t>ducto </a:t>
            </a:r>
            <a:r>
              <a:rPr lang="pt-BR" dirty="0" smtClean="0">
                <a:solidFill>
                  <a:srgbClr val="FF0000"/>
                </a:solidFill>
              </a:rPr>
              <a:t>deferente</a:t>
            </a:r>
            <a:r>
              <a:rPr lang="pt-BR" dirty="0"/>
              <a:t>? Onde se inicia e onde termina? </a:t>
            </a:r>
          </a:p>
        </p:txBody>
      </p:sp>
      <p:pic>
        <p:nvPicPr>
          <p:cNvPr id="4" name="Picture 5" descr="show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2348880"/>
            <a:ext cx="5454802" cy="4104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Resultado de imagem para tecidos ereteis do peni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84704"/>
            <a:ext cx="4752528" cy="343370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93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59632" y="1484784"/>
            <a:ext cx="6696744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059832" y="1988840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solidFill>
                  <a:schemeClr val="bg1"/>
                </a:solidFill>
              </a:rPr>
              <a:t>FIM</a:t>
            </a:r>
            <a:endParaRPr lang="pt-BR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85785" y="1042974"/>
            <a:ext cx="87153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 Defina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varia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anatômica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 cite dois exemplos.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4. A partir do desenho abaixo, explique a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grande e pequena circula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(origem, t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rmino e fun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ão).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" y="3505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3" name="Picture 5" descr="Resultado de imagem para exemplos de variações anatomica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7" y="1986250"/>
            <a:ext cx="3857652" cy="275719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177" name="Picture 9" descr="Resultado de imagem para exemplos de variações anatomic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000504"/>
            <a:ext cx="2557466" cy="27587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7179" name="AutoShape 11" descr="Resultado de imagem para exemplos de variações anatomica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81" name="AutoShape 13" descr="Resultado de imagem para exemplos de variações anatomica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83" name="AutoShape 15" descr="Resultado de imagem para exemplos de variações anatomica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85" name="AutoShape 17" descr="Resultado de imagem para exemplos de variações anatomica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87" name="AutoShape 19" descr="Resultado de imagem para exemplos de variações anatomica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89" name="AutoShape 21" descr="Resultado de imagem para exemplos de variações anatomica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91" name="Picture 23" descr="Resultado de imagem para exemplos de variações anatomica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3214686"/>
            <a:ext cx="2928958" cy="3579839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14" name="Picture 3" descr="Resultado de imagem para vasos da base do coraçã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1739241"/>
            <a:ext cx="3910449" cy="505528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Resultado de imagem para vasos da base do coraçã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712241"/>
            <a:ext cx="4643470" cy="600290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71470" y="285728"/>
            <a:ext cx="9296135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5. Cite quais são os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vasos da base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 cora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e sua rela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ão com a respectiva câmara card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aca.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454319" y="714356"/>
            <a:ext cx="6189515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7. O que são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meninges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 Quais são? Onde se localizam?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AutoShape 3" descr="Resultado de imagem para mening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437" name="AutoShape 5" descr="Resultado de imagem para mening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439" name="Picture 7" descr="Resultado de imagem para mening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99" y="1576719"/>
            <a:ext cx="7810515" cy="5066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8. O que são intumescências na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medula espinhal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 Quais são elas? Explique a sua existência nestas regiões.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9" name="Picture 5" descr="Resultado de imagem para intumescência lombar da medul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071546"/>
            <a:ext cx="4168408" cy="572485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  <a:solidFill>
            <a:srgbClr val="92D050"/>
          </a:solidFill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lvl="0"/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9. Como </a:t>
            </a:r>
            <a:r>
              <a:rPr lang="pt-BR" sz="2400" b="1" dirty="0"/>
              <a:t>são chamadas as </a:t>
            </a:r>
            <a:r>
              <a:rPr lang="pt-BR" sz="2400" b="1" dirty="0">
                <a:solidFill>
                  <a:srgbClr val="FF0000"/>
                </a:solidFill>
              </a:rPr>
              <a:t>cavidades</a:t>
            </a:r>
            <a:r>
              <a:rPr lang="pt-BR" sz="2400" b="1" dirty="0"/>
              <a:t> localizadas no interior do encéfalo? Cite quais são elas e o que contém internamente.</a:t>
            </a:r>
            <a:br>
              <a:rPr lang="pt-BR" sz="2400" b="1" dirty="0"/>
            </a:br>
            <a:endParaRPr lang="pt-BR" sz="2400" b="1" dirty="0"/>
          </a:p>
        </p:txBody>
      </p:sp>
      <p:pic>
        <p:nvPicPr>
          <p:cNvPr id="23554" name="Picture 2" descr="Resultado de imagem para ventriculos do encefal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643050"/>
            <a:ext cx="5715040" cy="46291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23556" name="AutoShape 4" descr="Resultado de imagem para ventriculos do encefalo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558" name="AutoShape 6" descr="Resultado de imagem para ventriculos do encefalo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560" name="AutoShape 8" descr="Resultado de imagem para ventriculos do encefalo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562" name="AutoShape 10" descr="Ventrículos Laterais"/>
          <p:cNvSpPr>
            <a:spLocks noChangeAspect="1" noChangeArrowheads="1"/>
          </p:cNvSpPr>
          <p:nvPr/>
        </p:nvSpPr>
        <p:spPr bwMode="auto">
          <a:xfrm>
            <a:off x="3968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921</Words>
  <Application>Microsoft Office PowerPoint</Application>
  <PresentationFormat>Apresentação na tela (4:3)</PresentationFormat>
  <Paragraphs>63</Paragraphs>
  <Slides>41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3" baseType="lpstr">
      <vt:lpstr>Tema do Office</vt:lpstr>
      <vt:lpstr>Foto do Photo Editor</vt:lpstr>
      <vt:lpstr>  REVISÃO Anatomia Humana Sistêmica RFM 0012 </vt:lpstr>
      <vt:lpstr>Slide 2</vt:lpstr>
      <vt:lpstr>Slide 3</vt:lpstr>
      <vt:lpstr>ESPLANCNOLOGIA</vt:lpstr>
      <vt:lpstr>Slide 5</vt:lpstr>
      <vt:lpstr>Slide 6</vt:lpstr>
      <vt:lpstr>Slide 7</vt:lpstr>
      <vt:lpstr>Slide 8</vt:lpstr>
      <vt:lpstr> 9. Como são chamadas as cavidades localizadas no interior do encéfalo? Cite quais são elas e o que contém internamente. </vt:lpstr>
      <vt:lpstr>10. Quais são as regiões da medula espinhal? Qual o número de nervos espinhais que se originam de cada região, respectivamente? </vt:lpstr>
      <vt:lpstr>Slide 11</vt:lpstr>
      <vt:lpstr>12. No desenho abaixo de um corte sagital mediano do encéfalo, identifique pelos números 1, 4 e 8, as três divisões do encéfalo e, pelos números 2, 3, 5, 6 e 7, as suas subdivisões. O número 9 representa a medula espinhal. </vt:lpstr>
      <vt:lpstr>13. Onde está localizada a cauda equina ? Do que é constituída ?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26. Cite 3 diferenças entre o jejuno e o íleo. 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Luis Fernando Tirapelli</dc:creator>
  <cp:lastModifiedBy>tirapelli</cp:lastModifiedBy>
  <cp:revision>45</cp:revision>
  <dcterms:created xsi:type="dcterms:W3CDTF">2017-04-25T20:16:22Z</dcterms:created>
  <dcterms:modified xsi:type="dcterms:W3CDTF">2018-04-19T00:58:35Z</dcterms:modified>
</cp:coreProperties>
</file>