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1"/>
  </p:notesMasterIdLst>
  <p:sldIdLst>
    <p:sldId id="256" r:id="rId2"/>
    <p:sldId id="257" r:id="rId3"/>
    <p:sldId id="303" r:id="rId4"/>
    <p:sldId id="305" r:id="rId5"/>
    <p:sldId id="311" r:id="rId6"/>
    <p:sldId id="310" r:id="rId7"/>
    <p:sldId id="306" r:id="rId8"/>
    <p:sldId id="308" r:id="rId9"/>
    <p:sldId id="313" r:id="rId10"/>
  </p:sldIdLst>
  <p:sldSz cx="9144000" cy="5143500" type="screen16x9"/>
  <p:notesSz cx="6858000" cy="9144000"/>
  <p:embeddedFontLst>
    <p:embeddedFont>
      <p:font typeface="Didact Gothic" panose="00000500000000000000" pitchFamily="2" charset="0"/>
      <p:regular r:id="rId12"/>
    </p:embeddedFont>
    <p:embeddedFont>
      <p:font typeface="Julius Sans One" panose="020B0604020202020204" charset="0"/>
      <p:regular r:id="rId13"/>
    </p:embeddedFont>
    <p:embeddedFont>
      <p:font typeface="Questrial" pitchFamily="2" charset="0"/>
      <p:regular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4464">
          <p15:clr>
            <a:srgbClr val="9AA0A6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BCD4AF-9544-49B0-A102-A3A4F7117170}">
  <a:tblStyle styleId="{90BCD4AF-9544-49B0-A102-A3A4F711717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64" autoAdjust="0"/>
    <p:restoredTop sz="94660"/>
  </p:normalViewPr>
  <p:slideViewPr>
    <p:cSldViewPr snapToGrid="0">
      <p:cViewPr varScale="1">
        <p:scale>
          <a:sx n="82" d="100"/>
          <a:sy n="82" d="100"/>
        </p:scale>
        <p:origin x="942" y="84"/>
      </p:cViewPr>
      <p:guideLst>
        <p:guide pos="4464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8f4bd2034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8f4bd2034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f6f6f201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f6f6f201e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f6f6f201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f6f6f201e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0256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f6f6f201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f6f6f201e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2297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5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3537625" y="711975"/>
            <a:ext cx="7035600" cy="3277200"/>
          </a:xfrm>
          <a:prstGeom prst="triangle">
            <a:avLst>
              <a:gd name="adj" fmla="val 5000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0" y="1255025"/>
            <a:ext cx="4322700" cy="3891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1034200" y="0"/>
            <a:ext cx="10867800" cy="5143500"/>
          </a:xfrm>
          <a:prstGeom prst="triangle">
            <a:avLst>
              <a:gd name="adj" fmla="val 4985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805750" y="2198675"/>
            <a:ext cx="4322700" cy="15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Julius Sans One"/>
              <a:buNone/>
              <a:defRPr sz="4000" b="1">
                <a:solidFill>
                  <a:schemeClr val="lt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4299250" y="4154375"/>
            <a:ext cx="3829200" cy="2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5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713225" y="1424150"/>
            <a:ext cx="6075000" cy="32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508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713225" y="530584"/>
            <a:ext cx="57681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4"/>
          <p:cNvSpPr/>
          <p:nvPr/>
        </p:nvSpPr>
        <p:spPr>
          <a:xfrm flipH="1">
            <a:off x="5808550" y="1533900"/>
            <a:ext cx="4800600" cy="4800600"/>
          </a:xfrm>
          <a:prstGeom prst="rtTriangle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1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700"/>
              <a:buFont typeface="Julius Sans One"/>
              <a:buNone/>
              <a:defRPr sz="27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Questrial"/>
              <a:buChar char="●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Questrial"/>
              <a:buChar char="○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Questrial"/>
              <a:buChar char="■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Questrial"/>
              <a:buChar char="●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Questrial"/>
              <a:buChar char="○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Questrial"/>
              <a:buChar char="■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Questrial"/>
              <a:buChar char="●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Questrial"/>
              <a:buChar char="○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hlink"/>
              </a:buClr>
              <a:buSzPts val="1400"/>
              <a:buFont typeface="Questrial"/>
              <a:buChar char="■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49">
          <p15:clr>
            <a:srgbClr val="EA4335"/>
          </p15:clr>
        </p15:guide>
        <p15:guide id="2" pos="5311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orient="horz" pos="2903">
          <p15:clr>
            <a:srgbClr val="EA4335"/>
          </p15:clr>
        </p15:guide>
        <p15:guide id="5" pos="288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6"/>
          <p:cNvSpPr txBox="1">
            <a:spLocks noGrp="1"/>
          </p:cNvSpPr>
          <p:nvPr>
            <p:ph type="ctrTitle"/>
          </p:nvPr>
        </p:nvSpPr>
        <p:spPr>
          <a:xfrm>
            <a:off x="1090670" y="3663549"/>
            <a:ext cx="8053330" cy="15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/>
              <a:t>comunicação e Extensão Rural</a:t>
            </a:r>
            <a:endParaRPr lang="pt-BR" dirty="0"/>
          </a:p>
        </p:txBody>
      </p:sp>
      <p:sp>
        <p:nvSpPr>
          <p:cNvPr id="227" name="Google Shape;227;p36"/>
          <p:cNvSpPr txBox="1">
            <a:spLocks noGrp="1"/>
          </p:cNvSpPr>
          <p:nvPr>
            <p:ph type="subTitle" idx="1"/>
          </p:nvPr>
        </p:nvSpPr>
        <p:spPr>
          <a:xfrm>
            <a:off x="132202" y="187287"/>
            <a:ext cx="6263928" cy="5177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tx1"/>
                </a:solidFill>
              </a:rPr>
              <a:t>FUNDAMENTOS DE EXTENSÃO RURAL– ZEB1307</a:t>
            </a:r>
            <a:br>
              <a:rPr lang="pt-BR" dirty="0">
                <a:solidFill>
                  <a:schemeClr val="tx1"/>
                </a:solidFill>
              </a:rPr>
            </a:br>
            <a:r>
              <a:rPr lang="pt-BR" dirty="0">
                <a:solidFill>
                  <a:schemeClr val="tx1"/>
                </a:solidFill>
              </a:rPr>
              <a:t>Professor Marcelo Ribeiro </a:t>
            </a:r>
            <a:endParaRPr dirty="0">
              <a:solidFill>
                <a:schemeClr val="tx1"/>
              </a:solidFill>
            </a:endParaRPr>
          </a:p>
        </p:txBody>
      </p:sp>
      <p:cxnSp>
        <p:nvCxnSpPr>
          <p:cNvPr id="228" name="Google Shape;228;p36"/>
          <p:cNvCxnSpPr/>
          <p:nvPr/>
        </p:nvCxnSpPr>
        <p:spPr>
          <a:xfrm>
            <a:off x="8393668" y="4622483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7"/>
          <p:cNvSpPr txBox="1">
            <a:spLocks noGrp="1"/>
          </p:cNvSpPr>
          <p:nvPr>
            <p:ph type="title"/>
          </p:nvPr>
        </p:nvSpPr>
        <p:spPr>
          <a:xfrm>
            <a:off x="713225" y="530584"/>
            <a:ext cx="57681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Q</a:t>
            </a:r>
            <a:r>
              <a:rPr lang="pt-BR" b="1" dirty="0">
                <a:solidFill>
                  <a:schemeClr val="dk1"/>
                </a:solidFill>
              </a:rPr>
              <a:t>uestões iniciais</a:t>
            </a:r>
          </a:p>
        </p:txBody>
      </p:sp>
      <p:sp>
        <p:nvSpPr>
          <p:cNvPr id="234" name="Google Shape;234;p37"/>
          <p:cNvSpPr txBox="1">
            <a:spLocks noGrp="1"/>
          </p:cNvSpPr>
          <p:nvPr>
            <p:ph type="body" idx="1"/>
          </p:nvPr>
        </p:nvSpPr>
        <p:spPr>
          <a:xfrm>
            <a:off x="713224" y="1059184"/>
            <a:ext cx="7782189" cy="36247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1600" dirty="0"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/>
              <a:t>1. A Comunicação</a:t>
            </a:r>
            <a:endParaRPr lang="pt-BR" sz="1600" u="none" dirty="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1600" u="none" dirty="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/>
              <a:t>2. A Comunicação Rural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1600" dirty="0"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/>
              <a:t>3. Comunicação como ferramenta </a:t>
            </a:r>
            <a:r>
              <a:rPr lang="pt-BR" sz="1600"/>
              <a:t>de trabalho</a:t>
            </a:r>
            <a:endParaRPr lang="pt-BR" sz="1600" u="none" dirty="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u="none" dirty="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235" name="Google Shape;235;p37"/>
          <p:cNvCxnSpPr/>
          <p:nvPr/>
        </p:nvCxnSpPr>
        <p:spPr>
          <a:xfrm>
            <a:off x="819525" y="1268827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7"/>
          <p:cNvSpPr txBox="1">
            <a:spLocks noGrp="1"/>
          </p:cNvSpPr>
          <p:nvPr>
            <p:ph type="title"/>
          </p:nvPr>
        </p:nvSpPr>
        <p:spPr>
          <a:xfrm>
            <a:off x="713225" y="530584"/>
            <a:ext cx="57681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chemeClr val="dk1"/>
                </a:solidFill>
              </a:rPr>
              <a:t>Para Análise</a:t>
            </a:r>
          </a:p>
        </p:txBody>
      </p:sp>
      <p:sp>
        <p:nvSpPr>
          <p:cNvPr id="234" name="Google Shape;234;p37"/>
          <p:cNvSpPr txBox="1">
            <a:spLocks noGrp="1"/>
          </p:cNvSpPr>
          <p:nvPr>
            <p:ph type="body" idx="1"/>
          </p:nvPr>
        </p:nvSpPr>
        <p:spPr>
          <a:xfrm>
            <a:off x="713224" y="1059184"/>
            <a:ext cx="7782189" cy="36247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1600" dirty="0"/>
          </a:p>
          <a:p>
            <a:pPr marL="28575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pt-BR" sz="1600" u="none" dirty="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28575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pt-BR" sz="1600" u="none" dirty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Nosso pensamento se organiza pela linguagem</a:t>
            </a:r>
          </a:p>
          <a:p>
            <a:pPr marL="28575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pt-BR" sz="1600" dirty="0"/>
          </a:p>
          <a:p>
            <a:pPr marL="28575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pt-BR" sz="1600" u="none" dirty="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28575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pt-BR" sz="1600" u="none" dirty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A maneira </a:t>
            </a:r>
            <a:r>
              <a:rPr lang="pt-BR" sz="1600" u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como nos </a:t>
            </a:r>
            <a:r>
              <a:rPr lang="pt-BR" sz="1600" u="none" dirty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expressamos reflete a forma como nosso pensamento está organizado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u="none" dirty="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235" name="Google Shape;235;p37"/>
          <p:cNvCxnSpPr/>
          <p:nvPr/>
        </p:nvCxnSpPr>
        <p:spPr>
          <a:xfrm>
            <a:off x="819525" y="1268827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834315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7"/>
          <p:cNvSpPr txBox="1">
            <a:spLocks noGrp="1"/>
          </p:cNvSpPr>
          <p:nvPr>
            <p:ph type="title"/>
          </p:nvPr>
        </p:nvSpPr>
        <p:spPr>
          <a:xfrm>
            <a:off x="713225" y="530584"/>
            <a:ext cx="57681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chemeClr val="dk1"/>
                </a:solidFill>
              </a:rPr>
              <a:t>Para Análise</a:t>
            </a:r>
          </a:p>
        </p:txBody>
      </p:sp>
      <p:sp>
        <p:nvSpPr>
          <p:cNvPr id="234" name="Google Shape;234;p37"/>
          <p:cNvSpPr txBox="1">
            <a:spLocks noGrp="1"/>
          </p:cNvSpPr>
          <p:nvPr>
            <p:ph type="body" idx="1"/>
          </p:nvPr>
        </p:nvSpPr>
        <p:spPr>
          <a:xfrm>
            <a:off x="713224" y="1059184"/>
            <a:ext cx="7782189" cy="36247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1600" dirty="0"/>
          </a:p>
          <a:p>
            <a:pPr marL="28575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pt-BR" sz="1600" u="none" dirty="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28575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pt-BR" sz="1600" dirty="0"/>
              <a:t>A Linguagem tem por base uma relação pronominal: eu/tu/ele (o outro)</a:t>
            </a:r>
          </a:p>
          <a:p>
            <a:pPr marL="28575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pt-BR" sz="1600" dirty="0"/>
          </a:p>
          <a:p>
            <a:pPr marL="28575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pt-BR" sz="1600" dirty="0"/>
              <a:t>Se estrutura determinando o lugar de cada um e as relações que se estabelecem entre as pessoas</a:t>
            </a:r>
          </a:p>
          <a:p>
            <a:pPr marL="28575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pt-BR" sz="1600" u="none" dirty="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28575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pt-BR" sz="1600" dirty="0"/>
          </a:p>
          <a:p>
            <a:pPr marL="28575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pt-BR" sz="1600" u="none" dirty="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28575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pt-BR" sz="1600" u="none" dirty="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u="none" dirty="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235" name="Google Shape;235;p37"/>
          <p:cNvCxnSpPr/>
          <p:nvPr/>
        </p:nvCxnSpPr>
        <p:spPr>
          <a:xfrm>
            <a:off x="819525" y="1268827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441762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D454223B-D668-7E30-0773-9108BC1510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Caracterização do processo histórico</a:t>
            </a:r>
          </a:p>
          <a:p>
            <a:pPr marL="139700" indent="0"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Distribuição das propriedades rurais no país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Organização produtiva no agronegócio brasileiro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81D813C6-79A1-B539-44FD-5AC0C6570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Pensar o Brasil</a:t>
            </a:r>
          </a:p>
        </p:txBody>
      </p:sp>
    </p:spTree>
    <p:extLst>
      <p:ext uri="{BB962C8B-B14F-4D97-AF65-F5344CB8AC3E}">
        <p14:creationId xmlns:p14="http://schemas.microsoft.com/office/powerpoint/2010/main" val="3633904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EC0DF97B-DBEE-F15E-89B2-9F385BD63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8" name="Picture 4" descr="Ver a imagem de origem">
            <a:extLst>
              <a:ext uri="{FF2B5EF4-FFF2-40B4-BE49-F238E27FC236}">
                <a16:creationId xmlns:a16="http://schemas.microsoft.com/office/drawing/2014/main" id="{73D3E910-A55A-5FB1-8DBF-94C6F2EB0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38" y="-199292"/>
            <a:ext cx="679938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702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8F0F6842-09C0-0481-B239-6E22306D22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AE708BCE-EEA3-F3F7-7C39-6B80B1617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 descr="http://www.scielo.br/img/revistas/resr/v50n3/a07tab01.jpg">
            <a:extLst>
              <a:ext uri="{FF2B5EF4-FFF2-40B4-BE49-F238E27FC236}">
                <a16:creationId xmlns:a16="http://schemas.microsoft.com/office/drawing/2014/main" id="{26217EA2-9888-65D2-F2E1-C0FEE02FD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48354"/>
            <a:ext cx="10001955" cy="53713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5867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CF34D671-FE97-546D-4268-8A85C2DD38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998CC0EB-CB5E-076F-1782-293B91982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 descr="D:\Users\User\Documents\graduação\Comunicação e Extensão\Veterinária\Turma 2017\concentração fundiária.jpg">
            <a:extLst>
              <a:ext uri="{FF2B5EF4-FFF2-40B4-BE49-F238E27FC236}">
                <a16:creationId xmlns:a16="http://schemas.microsoft.com/office/drawing/2014/main" id="{5A29C2D7-D50F-22C5-25B6-7571E4465A9A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3066" y="0"/>
            <a:ext cx="10190530" cy="57882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4808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9A8E865F-CBA4-8303-6BF8-754FEAD4D8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C7DBC05B-4211-D8F8-9F00-93CEC3F65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Diagrama">
            <a:extLst>
              <a:ext uri="{FF2B5EF4-FFF2-40B4-BE49-F238E27FC236}">
                <a16:creationId xmlns:a16="http://schemas.microsoft.com/office/drawing/2014/main" id="{52EDF2E8-8DC8-6876-FD99-643E98511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2" y="0"/>
            <a:ext cx="906193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457101"/>
      </p:ext>
    </p:extLst>
  </p:cSld>
  <p:clrMapOvr>
    <a:masterClrMapping/>
  </p:clrMapOvr>
</p:sld>
</file>

<file path=ppt/theme/theme1.xml><?xml version="1.0" encoding="utf-8"?>
<a:theme xmlns:a="http://schemas.openxmlformats.org/drawingml/2006/main" name="Minimalist Grayscale Pitch Deck by Slidesgo">
  <a:themeElements>
    <a:clrScheme name="Simple Light">
      <a:dk1>
        <a:srgbClr val="383838"/>
      </a:dk1>
      <a:lt1>
        <a:srgbClr val="EEEEEE"/>
      </a:lt1>
      <a:dk2>
        <a:srgbClr val="DBDBDB"/>
      </a:dk2>
      <a:lt2>
        <a:srgbClr val="929292"/>
      </a:lt2>
      <a:accent1>
        <a:srgbClr val="383838"/>
      </a:accent1>
      <a:accent2>
        <a:srgbClr val="383838"/>
      </a:accent2>
      <a:accent3>
        <a:srgbClr val="383838"/>
      </a:accent3>
      <a:accent4>
        <a:srgbClr val="383838"/>
      </a:accent4>
      <a:accent5>
        <a:srgbClr val="FFFFFF"/>
      </a:accent5>
      <a:accent6>
        <a:srgbClr val="FFFFFF"/>
      </a:accent6>
      <a:hlink>
        <a:srgbClr val="3838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108</Words>
  <Application>Microsoft Office PowerPoint</Application>
  <PresentationFormat>Apresentação na tela (16:9)</PresentationFormat>
  <Paragraphs>35</Paragraphs>
  <Slides>9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5" baseType="lpstr">
      <vt:lpstr>Questrial</vt:lpstr>
      <vt:lpstr>Didact Gothic</vt:lpstr>
      <vt:lpstr>Arial</vt:lpstr>
      <vt:lpstr>Julius Sans One</vt:lpstr>
      <vt:lpstr>Courier New</vt:lpstr>
      <vt:lpstr>Minimalist Grayscale Pitch Deck by Slidesgo</vt:lpstr>
      <vt:lpstr>comunicação e Extensão Rural</vt:lpstr>
      <vt:lpstr>Questões iniciais</vt:lpstr>
      <vt:lpstr>Para Análise</vt:lpstr>
      <vt:lpstr>Para Análise</vt:lpstr>
      <vt:lpstr>Pensar o Brasil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enfoque sistêmico e o desenvolvimento rural sustentável</dc:title>
  <dc:creator>Celso Carrer</dc:creator>
  <cp:lastModifiedBy>Marcelo Ribeiro</cp:lastModifiedBy>
  <cp:revision>29</cp:revision>
  <dcterms:modified xsi:type="dcterms:W3CDTF">2022-08-19T14:20:23Z</dcterms:modified>
</cp:coreProperties>
</file>