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2" r:id="rId1"/>
  </p:sldMasterIdLst>
  <p:notesMasterIdLst>
    <p:notesMasterId r:id="rId39"/>
  </p:notesMasterIdLst>
  <p:sldIdLst>
    <p:sldId id="256" r:id="rId2"/>
    <p:sldId id="339" r:id="rId3"/>
    <p:sldId id="1084" r:id="rId4"/>
    <p:sldId id="340" r:id="rId5"/>
    <p:sldId id="386" r:id="rId6"/>
    <p:sldId id="342" r:id="rId7"/>
    <p:sldId id="343" r:id="rId8"/>
    <p:sldId id="344" r:id="rId9"/>
    <p:sldId id="1085" r:id="rId10"/>
    <p:sldId id="1086" r:id="rId11"/>
    <p:sldId id="345" r:id="rId12"/>
    <p:sldId id="377" r:id="rId13"/>
    <p:sldId id="346" r:id="rId14"/>
    <p:sldId id="1087" r:id="rId15"/>
    <p:sldId id="347" r:id="rId16"/>
    <p:sldId id="349" r:id="rId17"/>
    <p:sldId id="350" r:id="rId18"/>
    <p:sldId id="1029" r:id="rId19"/>
    <p:sldId id="1066" r:id="rId20"/>
    <p:sldId id="1067" r:id="rId21"/>
    <p:sldId id="1068" r:id="rId22"/>
    <p:sldId id="1069" r:id="rId23"/>
    <p:sldId id="1070" r:id="rId24"/>
    <p:sldId id="1071" r:id="rId25"/>
    <p:sldId id="1072" r:id="rId26"/>
    <p:sldId id="1073" r:id="rId27"/>
    <p:sldId id="1074" r:id="rId28"/>
    <p:sldId id="1075" r:id="rId29"/>
    <p:sldId id="1077" r:id="rId30"/>
    <p:sldId id="1078" r:id="rId31"/>
    <p:sldId id="1083" r:id="rId32"/>
    <p:sldId id="1079" r:id="rId33"/>
    <p:sldId id="1080" r:id="rId34"/>
    <p:sldId id="1082" r:id="rId35"/>
    <p:sldId id="1088" r:id="rId36"/>
    <p:sldId id="363" r:id="rId37"/>
    <p:sldId id="31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6416" autoAdjust="0"/>
  </p:normalViewPr>
  <p:slideViewPr>
    <p:cSldViewPr snapToGrid="0" snapToObjects="1">
      <p:cViewPr>
        <p:scale>
          <a:sx n="62" d="100"/>
          <a:sy n="62" d="100"/>
        </p:scale>
        <p:origin x="123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A47F-5262-1542-934E-6659FF5C98E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87A2-2367-D04C-8B55-1D29B0C7FF4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237093"/>
            <a:ext cx="71287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52998" y="2348880"/>
            <a:ext cx="8051449" cy="3888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333496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 userDrawn="1">
            <p:ph idx="4294967295"/>
          </p:nvPr>
        </p:nvSpPr>
        <p:spPr>
          <a:xfrm>
            <a:off x="899592" y="1484784"/>
            <a:ext cx="7344816" cy="4824536"/>
          </a:xfrm>
          <a:prstGeom prst="rect">
            <a:avLst/>
          </a:prstGeom>
        </p:spPr>
        <p:txBody>
          <a:bodyPr/>
          <a:lstStyle/>
          <a:p>
            <a:r>
              <a:rPr lang="pt-BR" sz="2400" dirty="0"/>
              <a:t>Olá Professor!</a:t>
            </a:r>
          </a:p>
          <a:p>
            <a:r>
              <a:rPr lang="pt-BR" sz="2400" dirty="0"/>
              <a:t>      Esta apresentação Power Point está automatizada. Isso significa que ela está formatada em tamanho, cor e fonte, pronta dentro do SLIDE MESTRE. </a:t>
            </a:r>
          </a:p>
          <a:p>
            <a:r>
              <a:rPr lang="pt-BR" sz="2400" dirty="0"/>
              <a:t>      Para começar a montar  apresentação a partir deste arquivo, vá a PÁGINA INICIAL, clique na seta de NOVO SLIDE e escolha a opção. Faça cada slide de acordo com a orientação do arquivo. </a:t>
            </a:r>
          </a:p>
          <a:p>
            <a:pPr lvl="1"/>
            <a:r>
              <a:rPr lang="pt-BR" sz="2000" dirty="0"/>
              <a:t>Mantenha uma boa distribuição de seu texto;</a:t>
            </a:r>
          </a:p>
          <a:p>
            <a:pPr lvl="1"/>
            <a:r>
              <a:rPr lang="pt-BR" sz="2000" dirty="0"/>
              <a:t>Procure usar imagens com boa resolução;</a:t>
            </a:r>
            <a:br>
              <a:rPr lang="pt-BR" sz="2000" dirty="0"/>
            </a:br>
            <a:r>
              <a:rPr lang="pt-BR" sz="2000" dirty="0"/>
              <a:t>	</a:t>
            </a:r>
          </a:p>
          <a:p>
            <a:r>
              <a:rPr lang="pt-BR" sz="2400" dirty="0"/>
              <a:t>      Apague este slide e bom trabalho!</a:t>
            </a:r>
          </a:p>
        </p:txBody>
      </p:sp>
    </p:spTree>
    <p:extLst>
      <p:ext uri="{BB962C8B-B14F-4D97-AF65-F5344CB8AC3E}">
        <p14:creationId xmlns:p14="http://schemas.microsoft.com/office/powerpoint/2010/main" val="260088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7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4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8A80F5-2188-DA47-A683-09DDF6E5EE3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5" r:id="rId12"/>
    <p:sldLayoutId id="2147483936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ids.gov.br/data/documents/storedDocuments/%7bB8EF5DAF-23AE-4891-AD36-1903553A3174%7d/%7b5932A692-7880-4E85-8C91-EA5F60211B74%7d/lei_6259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000" dirty="0"/>
              <a:t>Infecções na gestação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Dra. </a:t>
            </a:r>
            <a:r>
              <a:rPr lang="pt-BR" dirty="0" err="1"/>
              <a:t>carla</a:t>
            </a:r>
            <a:r>
              <a:rPr lang="pt-BR" dirty="0"/>
              <a:t> Marins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04CCF37C-73D2-4E1E-BC7D-CE3E3FB6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C9B58F1E-A196-4FAA-A22C-37ABE787F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5D7D049-260A-4AFA-A665-F74ED4C7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2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7" y="1827791"/>
            <a:ext cx="8949766" cy="2586718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C9B58F1E-A196-4FAA-A22C-37ABE787F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641FFE-570E-4855-AD04-B1474E025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1" t="35268" r="30225" b="35967"/>
          <a:stretch/>
        </p:blipFill>
        <p:spPr>
          <a:xfrm>
            <a:off x="2311684" y="4422215"/>
            <a:ext cx="4068567" cy="14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0" y="95462"/>
            <a:ext cx="8685380" cy="6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845734"/>
            <a:ext cx="8595360" cy="501226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2000" b="1" dirty="0"/>
              <a:t>Reação de </a:t>
            </a:r>
            <a:r>
              <a:rPr lang="pt-BR" sz="2000" b="1" dirty="0" err="1"/>
              <a:t>Jarisch-Herxheimer</a:t>
            </a:r>
            <a:r>
              <a:rPr lang="pt-BR" sz="2000" b="1" dirty="0"/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BR" sz="2000" dirty="0"/>
              <a:t>Após a primeira dose de penicilina, a pessoa pode apresentar </a:t>
            </a:r>
            <a:r>
              <a:rPr lang="pt-BR" sz="2000" i="1" dirty="0"/>
              <a:t>exacerbação das lesões cutâneas com eritema, dor ou prurido</a:t>
            </a:r>
            <a:r>
              <a:rPr lang="pt-BR" sz="2000" dirty="0"/>
              <a:t>, as quais regridem espontaneamente após 12 a 24 horas, </a:t>
            </a:r>
            <a:r>
              <a:rPr lang="pt-BR" sz="2000" i="1" dirty="0"/>
              <a:t>sem a necessidade da descontinuidade do tratamento</a:t>
            </a:r>
            <a:r>
              <a:rPr lang="pt-BR" sz="2000" dirty="0"/>
              <a:t>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BR" sz="2000" dirty="0"/>
              <a:t> Tipicamente, vêm acompanhadas de </a:t>
            </a:r>
            <a:r>
              <a:rPr lang="pt-BR" sz="2000" i="1" dirty="0"/>
              <a:t>febre, artralgia e mal-estar</a:t>
            </a:r>
            <a:r>
              <a:rPr lang="pt-BR" sz="2000" dirty="0"/>
              <a:t>. Essa reação </a:t>
            </a:r>
            <a:r>
              <a:rPr lang="pt-BR" sz="2000" i="1" u="sng" dirty="0"/>
              <a:t>não configura alergia à penicilina </a:t>
            </a:r>
            <a:r>
              <a:rPr lang="pt-BR" sz="2000" dirty="0"/>
              <a:t>e ocorre em resposta à grande quantidade de proteínas e outras estruturas liberadas na corrente sanguínea pelas espiroquetas mortas com a administração de penicilina. É mais comum em pessoas que recebem tratamento na fase secundária da sífilis. </a:t>
            </a:r>
            <a:endParaRPr lang="pt-BR" sz="2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80E3BA1F-D80F-4AB9-B989-06E270AA8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8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AFD3C-7933-4E3A-A905-3187D5DB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54EAD1-5739-44E6-9901-DA6B311E4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0" t="23883" r="26405" b="43358"/>
          <a:stretch/>
        </p:blipFill>
        <p:spPr>
          <a:xfrm>
            <a:off x="551392" y="2021357"/>
            <a:ext cx="8007392" cy="2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1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845733"/>
            <a:ext cx="8651630" cy="452693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Tratamento – Penicilina</a:t>
            </a:r>
          </a:p>
          <a:p>
            <a:pPr>
              <a:buNone/>
              <a:defRPr/>
            </a:pPr>
            <a:r>
              <a:rPr lang="pt-BR" sz="2200" u="sng" dirty="0">
                <a:solidFill>
                  <a:srgbClr val="000000"/>
                </a:solidFill>
                <a:cs typeface="Times New Roman" charset="0"/>
              </a:rPr>
              <a:t>Orientações importantes:</a:t>
            </a: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Evitar ter relação sexual até que o seu tratamento (e do parceiro com a doença) se complete. </a:t>
            </a: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 A gestante deve realizar controle de cura mensal </a:t>
            </a: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Cura sorológica – decréscimo de 4 títulos (ex: 1/8 – 1/2)  - em até 3 meses ou 8 títulos em 6 meses</a:t>
            </a:r>
          </a:p>
          <a:p>
            <a:pPr>
              <a:buFontTx/>
              <a:buChar char="-"/>
              <a:defRPr/>
            </a:pPr>
            <a:r>
              <a:rPr lang="pt-BR" sz="2200" dirty="0" err="1">
                <a:solidFill>
                  <a:schemeClr val="tx1"/>
                </a:solidFill>
                <a:cs typeface="Times New Roman" charset="0"/>
              </a:rPr>
              <a:t>Quadruplicação</a:t>
            </a: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 de títulos – (ex: </a:t>
            </a:r>
            <a:r>
              <a:rPr lang="pt-BR" sz="2200" dirty="0">
                <a:solidFill>
                  <a:schemeClr val="tx1"/>
                </a:solidFill>
              </a:rPr>
              <a:t>1/2 para 1/8) -  investigar reinfecção ou sintomas neurológicos (por exemplo)</a:t>
            </a:r>
            <a:endParaRPr lang="pt-BR" sz="2200" dirty="0">
              <a:solidFill>
                <a:schemeClr val="tx1"/>
              </a:solidFill>
              <a:cs typeface="Times New Roman" charset="0"/>
            </a:endParaRP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 </a:t>
            </a:r>
            <a:r>
              <a:rPr lang="pt-BR" sz="2200" dirty="0">
                <a:solidFill>
                  <a:schemeClr val="tx1"/>
                </a:solidFill>
              </a:rPr>
              <a:t>Começar a tratar novamente em caso de não redução de títulos no intervalo de seis meses (sífilis primária, secundária e sífilis latente recente) ou 12 meses (sífilis tardia) após o tratamento adequado, interrupção do tratamento ou da </a:t>
            </a:r>
            <a:r>
              <a:rPr lang="pt-BR" sz="2200" dirty="0" err="1">
                <a:solidFill>
                  <a:schemeClr val="tx1"/>
                </a:solidFill>
              </a:rPr>
              <a:t>quadruplicação</a:t>
            </a:r>
            <a:r>
              <a:rPr lang="pt-BR" sz="2200" dirty="0">
                <a:solidFill>
                  <a:schemeClr val="tx1"/>
                </a:solidFill>
              </a:rPr>
              <a:t> dos títulos.</a:t>
            </a:r>
            <a:r>
              <a:rPr lang="pt-BR" sz="2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pt-BR" sz="2200" dirty="0">
              <a:solidFill>
                <a:schemeClr val="tx1"/>
              </a:solidFill>
              <a:cs typeface="Times New Roman" charset="0"/>
            </a:endParaRPr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B0C4694E-9E0E-4594-8085-B4ECD192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9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2160269"/>
            <a:ext cx="8595675" cy="4381207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ATENÇÃO</a:t>
            </a:r>
            <a:endParaRPr lang="pt-BR" sz="2200" dirty="0"/>
          </a:p>
          <a:p>
            <a:r>
              <a:rPr lang="pt-BR" sz="2200" dirty="0"/>
              <a:t>É conceituado o tratamento inadequado da mãe, as seguintes condições: </a:t>
            </a:r>
          </a:p>
          <a:p>
            <a:r>
              <a:rPr lang="pt-BR" sz="2200" dirty="0"/>
              <a:t>- tratamento não realizado com penicilina </a:t>
            </a:r>
            <a:r>
              <a:rPr lang="pt-BR" sz="2200" dirty="0" err="1"/>
              <a:t>benzatina</a:t>
            </a:r>
            <a:r>
              <a:rPr lang="pt-BR" sz="2200" dirty="0"/>
              <a:t>; </a:t>
            </a:r>
          </a:p>
          <a:p>
            <a:r>
              <a:rPr lang="pt-BR" sz="2200" dirty="0"/>
              <a:t>- tratamento com penicilina </a:t>
            </a:r>
            <a:r>
              <a:rPr lang="pt-BR" sz="2200" dirty="0" err="1"/>
              <a:t>benzatina</a:t>
            </a:r>
            <a:r>
              <a:rPr lang="pt-BR" sz="2200" dirty="0"/>
              <a:t>, porém incompleto; </a:t>
            </a:r>
          </a:p>
          <a:p>
            <a:r>
              <a:rPr lang="pt-BR" sz="2200" dirty="0"/>
              <a:t>- tratamento ineficaz de acordo com a fase clínica da sífilis; </a:t>
            </a:r>
          </a:p>
          <a:p>
            <a:r>
              <a:rPr lang="pt-BR" sz="2200" dirty="0"/>
              <a:t>- Tratamento finalizado em menos de 30 dias antes do parto; </a:t>
            </a:r>
          </a:p>
          <a:p>
            <a:r>
              <a:rPr lang="pt-BR" sz="2200" dirty="0"/>
              <a:t>- Tratamento inadequado ou não realização do tratamento do parceiro sexual com sífilis (BRASIL, 2015)</a:t>
            </a:r>
          </a:p>
          <a:p>
            <a:endParaRPr lang="pt-BR" dirty="0"/>
          </a:p>
          <a:p>
            <a:pPr>
              <a:buFontTx/>
              <a:buChar char="-"/>
              <a:defRPr/>
            </a:pPr>
            <a:endParaRPr lang="pt-BR" sz="2100" dirty="0"/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7FFD069B-41AF-4251-822C-DC93A8D1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6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34" y="1949254"/>
            <a:ext cx="8446548" cy="443747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pt-BR" sz="2200" b="1" dirty="0"/>
              <a:t>- Notificação: </a:t>
            </a:r>
          </a:p>
          <a:p>
            <a:pPr>
              <a:buNone/>
              <a:defRPr/>
            </a:pPr>
            <a:endParaRPr lang="pt-BR" sz="2200" b="1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pt-BR" sz="2200" u="sng" dirty="0">
                <a:solidFill>
                  <a:srgbClr val="000000"/>
                </a:solidFill>
                <a:cs typeface="Arial" charset="0"/>
              </a:rPr>
              <a:t>Sífilis congênita</a:t>
            </a:r>
            <a:r>
              <a:rPr lang="pt-BR" sz="2200" dirty="0">
                <a:solidFill>
                  <a:srgbClr val="000000"/>
                </a:solidFill>
                <a:cs typeface="Arial" charset="0"/>
              </a:rPr>
              <a:t>, desde 1986, em conformidade com a lei e recomendações do Ministério da Saúde </a:t>
            </a:r>
            <a:r>
              <a:rPr lang="pt-BR" sz="2200" dirty="0">
                <a:cs typeface="Times New Roman" charset="0"/>
                <a:hlinkClick r:id="rId2"/>
              </a:rPr>
              <a:t>Lei 6259</a:t>
            </a:r>
            <a:r>
              <a:rPr lang="pt-BR" sz="2200" dirty="0">
                <a:cs typeface="Arial" charset="0"/>
              </a:rPr>
              <a:t> </a:t>
            </a:r>
          </a:p>
          <a:p>
            <a:pPr>
              <a:buNone/>
              <a:defRPr/>
            </a:pPr>
            <a:r>
              <a:rPr lang="pt-BR" sz="2200" dirty="0">
                <a:solidFill>
                  <a:srgbClr val="000000"/>
                </a:solidFill>
                <a:cs typeface="Arial" charset="0"/>
              </a:rPr>
              <a:t>( de 30/10/1975 e de 21/02/2006 e publicada no </a:t>
            </a:r>
            <a:r>
              <a:rPr lang="pt-BR" sz="2200" dirty="0" err="1">
                <a:solidFill>
                  <a:srgbClr val="000000"/>
                </a:solidFill>
                <a:cs typeface="Arial" charset="0"/>
              </a:rPr>
              <a:t>D.O.U.</a:t>
            </a:r>
            <a:r>
              <a:rPr lang="pt-BR" sz="2200" dirty="0">
                <a:solidFill>
                  <a:srgbClr val="000000"/>
                </a:solidFill>
                <a:cs typeface="Arial" charset="0"/>
              </a:rPr>
              <a:t> de 22/02/2006, Seção 1 página 34).</a:t>
            </a: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</a:t>
            </a:r>
            <a:br>
              <a:rPr lang="pt-BR" sz="2200" dirty="0">
                <a:solidFill>
                  <a:srgbClr val="000000"/>
                </a:solidFill>
                <a:cs typeface="Times New Roman" charset="0"/>
              </a:rPr>
            </a:br>
            <a:endParaRPr lang="pt-BR" sz="2200" dirty="0">
              <a:solidFill>
                <a:srgbClr val="000000"/>
              </a:solidFill>
              <a:cs typeface="Times New Roman" charset="0"/>
            </a:endParaRPr>
          </a:p>
          <a:p>
            <a:pPr>
              <a:defRPr/>
            </a:pPr>
            <a:r>
              <a:rPr lang="pt-BR" sz="2200" dirty="0">
                <a:solidFill>
                  <a:srgbClr val="000000"/>
                </a:solidFill>
                <a:cs typeface="Arial" charset="0"/>
              </a:rPr>
              <a:t>A portaria Nº 33, de 14 de julho de 2005, publicada no Diário Oficial da União de 15/07/2005, inclui a </a:t>
            </a:r>
            <a:r>
              <a:rPr lang="pt-BR" sz="2200" u="sng" dirty="0">
                <a:solidFill>
                  <a:srgbClr val="000000"/>
                </a:solidFill>
                <a:cs typeface="Arial" charset="0"/>
              </a:rPr>
              <a:t>sífilis em gestantes</a:t>
            </a:r>
            <a:r>
              <a:rPr lang="pt-BR" sz="2200" dirty="0">
                <a:solidFill>
                  <a:srgbClr val="000000"/>
                </a:solidFill>
                <a:cs typeface="Arial" charset="0"/>
              </a:rPr>
              <a:t> na listagem nacional de doenças de notificação compulsória. </a:t>
            </a:r>
          </a:p>
          <a:p>
            <a:endParaRPr lang="pt-BR" dirty="0"/>
          </a:p>
          <a:p>
            <a:pPr>
              <a:buFontTx/>
              <a:buChar char="-"/>
              <a:defRPr/>
            </a:pPr>
            <a:endParaRPr lang="pt-BR" sz="2100" dirty="0"/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0E0752DD-FF5F-4814-91B2-CA7139F0A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8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1092200" y="4941888"/>
            <a:ext cx="8051800" cy="1295400"/>
          </a:xfrm>
        </p:spPr>
        <p:txBody>
          <a:bodyPr/>
          <a:lstStyle/>
          <a:p>
            <a:r>
              <a:rPr lang="pt-BR" dirty="0"/>
              <a:t>Profa. Dra. Carla Marins Silva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3068638"/>
            <a:ext cx="7889875" cy="151288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TOXOPLASMOSE</a:t>
            </a:r>
            <a:b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pt-BR" sz="3200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CCF37C-73D2-4E1E-BC7D-CE3E3FB6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1920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2285992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/>
              <a:t>É uma infecção de caráter crônico causada pelo Toxoplasma </a:t>
            </a:r>
            <a:r>
              <a:rPr lang="pt-BR" sz="2800" dirty="0" err="1"/>
              <a:t>gondii</a:t>
            </a:r>
            <a:r>
              <a:rPr lang="pt-BR" sz="2800" dirty="0"/>
              <a:t>, parasita intracelular obrigatório.</a:t>
            </a:r>
            <a:endParaRPr lang="pt-BR" sz="2800" b="1" dirty="0"/>
          </a:p>
          <a:p>
            <a:pPr algn="just">
              <a:defRPr/>
            </a:pPr>
            <a:r>
              <a:rPr lang="pt-BR" sz="2800" dirty="0"/>
              <a:t>No adulto, a toxoplasmose </a:t>
            </a:r>
            <a:r>
              <a:rPr lang="pt-BR" sz="2800" b="1" dirty="0"/>
              <a:t>é </a:t>
            </a:r>
            <a:r>
              <a:rPr lang="pt-BR" sz="2800" b="1" dirty="0" err="1"/>
              <a:t>frequentemente</a:t>
            </a:r>
            <a:r>
              <a:rPr lang="pt-BR" sz="2800" b="1" dirty="0"/>
              <a:t> </a:t>
            </a:r>
            <a:r>
              <a:rPr lang="pt-BR" sz="2800" b="1" dirty="0" err="1"/>
              <a:t>subclínica</a:t>
            </a:r>
            <a:r>
              <a:rPr lang="pt-BR" sz="2800" b="1" dirty="0"/>
              <a:t>, ou seja, assintomática</a:t>
            </a:r>
            <a:r>
              <a:rPr lang="pt-BR" sz="2800" dirty="0"/>
              <a:t>. Quando ocorrem sintomas, muitas vezes brandos e inespecíficos, são descritos como </a:t>
            </a:r>
            <a:r>
              <a:rPr lang="pt-BR" sz="2800" b="1" dirty="0"/>
              <a:t>mal estar, dor de cabeça e mialgia</a:t>
            </a:r>
            <a:r>
              <a:rPr lang="pt-BR" sz="2800" dirty="0"/>
              <a:t>.</a:t>
            </a:r>
            <a:endParaRPr lang="pt-BR" sz="2800" b="1" dirty="0"/>
          </a:p>
          <a:p>
            <a:pPr algn="just">
              <a:defRPr/>
            </a:pPr>
            <a:r>
              <a:rPr lang="pt-BR" sz="2800" dirty="0"/>
              <a:t> </a:t>
            </a:r>
            <a:endParaRPr lang="pt-BR" sz="2800" b="1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CCF37C-73D2-4E1E-BC7D-CE3E3FB6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16" y="1862668"/>
            <a:ext cx="8496887" cy="4023360"/>
          </a:xfrm>
        </p:spPr>
        <p:txBody>
          <a:bodyPr>
            <a:normAutofit/>
          </a:bodyPr>
          <a:lstStyle/>
          <a:p>
            <a:r>
              <a:rPr lang="pt-BR" sz="2200" dirty="0"/>
              <a:t>Em 2018 foram notificados: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000" dirty="0"/>
              <a:t>158.051 casos de sífilis adquirida (taxa de detecção de 75,8 casos/100.000 habitantes)</a:t>
            </a:r>
            <a:endParaRPr lang="pt-B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62.599 casos de sífilis em gestantes (taxa de detecção de 21,4/1.000 nascidos vivos)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>
                <a:solidFill>
                  <a:srgbClr val="FF0000"/>
                </a:solidFill>
              </a:rPr>
              <a:t>OLHEM O AUMENTO </a:t>
            </a:r>
            <a:r>
              <a:rPr lang="pt-BR" sz="2200" dirty="0"/>
              <a:t>- Em 2013 foi detectada uma taxa de 7,4 casos de sífilis em gestante para cada 1.000 nascidos vivos.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26.219 casos de sífilis congênita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>
              <a:buNone/>
            </a:pPr>
            <a:r>
              <a:rPr lang="pt-BR" sz="1600" dirty="0"/>
              <a:t>Fonte: boletim epidemiológico de Sífilis, 2019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200" dirty="0"/>
          </a:p>
          <a:p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C36C7309-8FD5-497B-AC42-A0F5CBE64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3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2285992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/>
              <a:t>A infecção congênita ocorre sempre como consequência de </a:t>
            </a:r>
            <a:r>
              <a:rPr lang="pt-BR" sz="2800" b="1" dirty="0"/>
              <a:t>infecção primária adquirida durante a gestação</a:t>
            </a:r>
            <a:r>
              <a:rPr lang="pt-BR" sz="2800" dirty="0"/>
              <a:t>. </a:t>
            </a: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/>
              <a:t>A mãe teria a </a:t>
            </a:r>
            <a:r>
              <a:rPr lang="pt-BR" sz="2800" dirty="0" err="1"/>
              <a:t>parasitemia</a:t>
            </a:r>
            <a:r>
              <a:rPr lang="pt-BR" sz="2800" dirty="0"/>
              <a:t> com infecção placentária (</a:t>
            </a:r>
            <a:r>
              <a:rPr lang="pt-BR" sz="2800" dirty="0" err="1"/>
              <a:t>placentite</a:t>
            </a:r>
            <a:r>
              <a:rPr lang="pt-BR" sz="2800" dirty="0"/>
              <a:t>) e disseminação </a:t>
            </a:r>
            <a:r>
              <a:rPr lang="pt-BR" sz="2800" dirty="0" err="1"/>
              <a:t>hematogênica</a:t>
            </a:r>
            <a:r>
              <a:rPr lang="pt-BR" sz="2800" dirty="0"/>
              <a:t> para o feto. </a:t>
            </a:r>
            <a:endParaRPr lang="pt-BR" sz="2800" b="1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2A5B5D-FE20-4B36-8B89-FC3F2EBEC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1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2285992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/>
              <a:t>A infecção materna primária não obrigatoriamente dissemina para feto e a </a:t>
            </a:r>
            <a:r>
              <a:rPr lang="pt-BR" sz="2800" b="1" dirty="0"/>
              <a:t>taxa de transmissão aproxima-se de 40%.</a:t>
            </a:r>
          </a:p>
          <a:p>
            <a:pPr algn="just">
              <a:defRPr/>
            </a:pPr>
            <a:r>
              <a:rPr lang="pt-BR" sz="2800" dirty="0"/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 ATENÇÃO: </a:t>
            </a:r>
            <a:r>
              <a:rPr lang="pt-BR" sz="2800" b="1" dirty="0"/>
              <a:t>a ocorrência de infecção congênita aumenta conforme a idade gestacional, porém é mais grave quando o feto é infectado no primeiro trimestre de gestação.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B26FA0-A17E-483A-A20F-58BEE5667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5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2285992"/>
            <a:ext cx="835824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>
                <a:cs typeface="Arial" charset="0"/>
              </a:rPr>
              <a:t>Prevenção</a:t>
            </a:r>
            <a:endParaRPr lang="pt-BR" sz="2800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Lavar as mãos ao manipular alimentos;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Lavar bem frutas, legumes e verduras antes de se alimentar;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Não ingerir carnes cruas, mal cozidas ou mal passadas, incluindo embutidos (salame, copa, etc.);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Evitar contato com o solo e terra de jardim; se indispensável, usar luvas e lavar bem as mãos após;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D10C32-92EF-4217-B4FC-01A8D284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7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2285992"/>
            <a:ext cx="8358246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>
                <a:cs typeface="Arial" charset="0"/>
              </a:rPr>
              <a:t>Prevenção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sz="2800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Evitar contato com fezes de gato no lixo ou solo;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Após manusear a carne crua, lavar bem as mãos, assim como também toda a superfície que entrou em contato com o alimento e todos os utensílios utilizados;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Não consumir leite e seus derivados crus, não pasteurizados, seja de vaca ou de cabra;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28B763-9C50-4A80-B94E-6B0C9880A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79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2285992"/>
            <a:ext cx="835824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>
                <a:cs typeface="Arial" charset="0"/>
              </a:rPr>
              <a:t> Prevenção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sz="2800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Propor que outra pessoa limpe a caixa de areia dos gatos e, caso não seja possível, limpa-la e trocá-la diariamente, utilizando luvas e </a:t>
            </a:r>
            <a:r>
              <a:rPr lang="pt-BR" sz="2800" dirty="0" err="1"/>
              <a:t>pazinha</a:t>
            </a:r>
            <a:r>
              <a:rPr lang="pt-BR" sz="2800" dirty="0"/>
              <a:t>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Alimentar os gatos com carne cozida ou ração, não deixando que estes ingiram caça;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dirty="0"/>
              <a:t>- Lavar bem as mãos após contato com os animais.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70DB4A-BACA-4677-BB29-A2015A125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2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2214554"/>
            <a:ext cx="84296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b="1" dirty="0"/>
              <a:t>Efeitos no feto:</a:t>
            </a:r>
            <a:r>
              <a:rPr lang="pt-BR" sz="2800" dirty="0"/>
              <a:t> 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Restrição de crescimento intra-uterino, morte fetal, prematuridade e/ou toxoplasmose congênita (</a:t>
            </a:r>
            <a:r>
              <a:rPr lang="pt-BR" sz="2800" dirty="0" err="1"/>
              <a:t>microftalmia</a:t>
            </a:r>
            <a:r>
              <a:rPr lang="pt-BR" sz="2800" dirty="0"/>
              <a:t>, lesões oculares, microcefalia, hidrocefalia, retardo mental, </a:t>
            </a:r>
            <a:r>
              <a:rPr lang="pt-BR" sz="2800" dirty="0" err="1"/>
              <a:t>pneumonite</a:t>
            </a:r>
            <a:r>
              <a:rPr lang="pt-BR" sz="2800" dirty="0"/>
              <a:t>, </a:t>
            </a:r>
            <a:r>
              <a:rPr lang="pt-BR" sz="2800" dirty="0" err="1"/>
              <a:t>hepatoesplenomegalia</a:t>
            </a:r>
            <a:r>
              <a:rPr lang="pt-BR" sz="2800" dirty="0"/>
              <a:t>, erupção cutânea e calcificações cerebrais). 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BC06F5-874A-4050-AC9A-A4CD9131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2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247953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Diagnóstico</a:t>
            </a:r>
            <a:r>
              <a:rPr lang="pt-BR" sz="2800" dirty="0"/>
              <a:t>: pode acontecer sem sintomas ou com sintomas bastante inespecíficos. </a:t>
            </a:r>
          </a:p>
          <a:p>
            <a:r>
              <a:rPr lang="pt-BR" sz="2800" dirty="0"/>
              <a:t>Mesmo na ausência de sintomatologia o diagnóstico da infecção aguda pelo </a:t>
            </a:r>
            <a:r>
              <a:rPr lang="pt-BR" sz="2800" i="1" dirty="0"/>
              <a:t>Toxoplasma </a:t>
            </a:r>
            <a:r>
              <a:rPr lang="pt-BR" sz="2800" i="1" dirty="0" err="1"/>
              <a:t>gondii</a:t>
            </a:r>
            <a:r>
              <a:rPr lang="pt-BR" sz="2800" i="1" dirty="0"/>
              <a:t> </a:t>
            </a:r>
            <a:r>
              <a:rPr lang="pt-BR" sz="2800" dirty="0"/>
              <a:t>na gravidez = a prevenção da toxoplasmose congênita e suas sequelas.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A699BB-F44A-4B9C-9725-795C02315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3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1949378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Diagnóstico</a:t>
            </a:r>
            <a:r>
              <a:rPr lang="pt-BR" sz="2800" dirty="0"/>
              <a:t>: O Ministério da Saúde recomenda a realização da </a:t>
            </a:r>
            <a:r>
              <a:rPr lang="pt-BR" sz="2800" u="sng" dirty="0"/>
              <a:t>triagem sorológica</a:t>
            </a:r>
            <a:r>
              <a:rPr lang="pt-BR" sz="2800" dirty="0"/>
              <a:t>, principalmente em lugares onde a prevalência e elevada. O objetivo principal do rastreamento é a identificação de gestantes suscetíveis para seguimento posterior:</a:t>
            </a:r>
          </a:p>
          <a:p>
            <a:r>
              <a:rPr lang="pt-BR" sz="2800" dirty="0"/>
              <a:t>- a </a:t>
            </a:r>
            <a:r>
              <a:rPr lang="pt-BR" sz="2800" b="1" dirty="0"/>
              <a:t>prevenção da infecção aguda</a:t>
            </a:r>
            <a:r>
              <a:rPr lang="pt-BR" sz="2800" dirty="0"/>
              <a:t> por meio de medidas de prevenção primária e a </a:t>
            </a:r>
            <a:r>
              <a:rPr lang="pt-BR" sz="2800" b="1" dirty="0"/>
              <a:t>detecção precoce visando prevenir a transmissão fetal e também proporcionar o tratamento caso haja contaminação </a:t>
            </a:r>
            <a:r>
              <a:rPr lang="pt-BR" sz="2800" b="1" dirty="0" err="1"/>
              <a:t>intraútero</a:t>
            </a:r>
            <a:r>
              <a:rPr lang="pt-BR" sz="2800" b="1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886166-B2CC-4C44-B3E0-E9919115E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14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2214554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b="1" dirty="0"/>
              <a:t>Triagem sorológica:  detecção de anticorpos da classe </a:t>
            </a:r>
            <a:r>
              <a:rPr lang="pt-BR" sz="2800" b="1" dirty="0" err="1"/>
              <a:t>IgG</a:t>
            </a:r>
            <a:r>
              <a:rPr lang="pt-BR" sz="2800" b="1" dirty="0"/>
              <a:t> e </a:t>
            </a:r>
            <a:r>
              <a:rPr lang="pt-BR" sz="2800" b="1" dirty="0" err="1"/>
              <a:t>IgM</a:t>
            </a:r>
            <a:r>
              <a:rPr lang="pt-BR" sz="2800" b="1" dirty="0"/>
              <a:t> na primeira consulta de pré-natal</a:t>
            </a:r>
            <a:r>
              <a:rPr lang="pt-BR" sz="2800" dirty="0"/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b="1" dirty="0"/>
              <a:t>OBS: </a:t>
            </a:r>
            <a:r>
              <a:rPr lang="pt-BR" sz="2800" dirty="0"/>
              <a:t>Se a gestante suscetível proveniente de região de alta </a:t>
            </a:r>
            <a:r>
              <a:rPr lang="pt-BR" sz="2800" dirty="0" err="1"/>
              <a:t>endemicidade</a:t>
            </a:r>
            <a:r>
              <a:rPr lang="pt-BR" sz="2800" dirty="0"/>
              <a:t> - rastreamento adicional - </a:t>
            </a:r>
            <a:r>
              <a:rPr lang="pt-BR" sz="2800" dirty="0" err="1"/>
              <a:t>IgM</a:t>
            </a:r>
            <a:r>
              <a:rPr lang="pt-BR" sz="2800" dirty="0"/>
              <a:t> e </a:t>
            </a:r>
            <a:r>
              <a:rPr lang="pt-BR" sz="2800" dirty="0" err="1"/>
              <a:t>IgG</a:t>
            </a:r>
            <a:r>
              <a:rPr lang="pt-BR" sz="2800" dirty="0"/>
              <a:t> </a:t>
            </a:r>
            <a:r>
              <a:rPr lang="pt-BR" sz="2800" b="1" dirty="0"/>
              <a:t>a cada dois ou três meses.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rPr lang="pt-BR" dirty="0"/>
              <a:t>Toxoplasmose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E713FF-421E-48E6-9D75-4C27759DC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22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1428736"/>
            <a:ext cx="8358246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b="1" dirty="0">
                <a:cs typeface="Arial" charset="0"/>
              </a:rPr>
              <a:t>Toxoplasmose</a:t>
            </a:r>
            <a:r>
              <a:rPr lang="pt-BR" sz="2800" dirty="0"/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 - Se após a 30º semana, recomenda-se instituir o </a:t>
            </a:r>
            <a:r>
              <a:rPr lang="pt-BR" sz="2800" b="1" dirty="0"/>
              <a:t>tratamento tríplice</a:t>
            </a:r>
            <a:r>
              <a:rPr lang="pt-BR" sz="2800" dirty="0"/>
              <a:t> materno: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- </a:t>
            </a:r>
            <a:r>
              <a:rPr lang="pt-BR" sz="2800" b="1" dirty="0" err="1"/>
              <a:t>pirimetamina</a:t>
            </a:r>
            <a:r>
              <a:rPr lang="pt-BR" sz="2800" dirty="0"/>
              <a:t>, 25mg de 12 / 12 horas por via oral; </a:t>
            </a:r>
          </a:p>
          <a:p>
            <a:pPr marL="0" indent="0" algn="just" eaLnBrk="1" hangingPunct="1">
              <a:buFontTx/>
              <a:buChar char="-"/>
              <a:defRPr/>
            </a:pPr>
            <a:r>
              <a:rPr lang="pt-BR" sz="2800" b="1" dirty="0" err="1"/>
              <a:t>sulfadiazina</a:t>
            </a:r>
            <a:r>
              <a:rPr lang="pt-BR" sz="2800" dirty="0"/>
              <a:t>, 1.500</a:t>
            </a:r>
            <a:r>
              <a:rPr lang="pt-BR" sz="2800" dirty="0" err="1"/>
              <a:t>mg</a:t>
            </a:r>
            <a:r>
              <a:rPr lang="pt-BR" sz="2800" dirty="0"/>
              <a:t> de 12 / 12 horas por via oral; </a:t>
            </a:r>
          </a:p>
          <a:p>
            <a:pPr marL="0" indent="0" algn="just" eaLnBrk="1" hangingPunct="1">
              <a:buFontTx/>
              <a:buChar char="-"/>
              <a:defRPr/>
            </a:pPr>
            <a:r>
              <a:rPr lang="pt-BR" sz="2800" dirty="0"/>
              <a:t> </a:t>
            </a:r>
            <a:r>
              <a:rPr lang="pt-BR" sz="2800" b="1" dirty="0"/>
              <a:t>ácido </a:t>
            </a:r>
            <a:r>
              <a:rPr lang="pt-BR" sz="2800" b="1" dirty="0" err="1"/>
              <a:t>folínico</a:t>
            </a:r>
            <a:r>
              <a:rPr lang="pt-BR" sz="2800" dirty="0"/>
              <a:t>, 10mg/dia, este imprescindível para prevenção de aplasia medular causada pela </a:t>
            </a:r>
            <a:r>
              <a:rPr lang="pt-BR" sz="2800" dirty="0" err="1"/>
              <a:t>pirimetamina</a:t>
            </a:r>
            <a:r>
              <a:rPr lang="pt-BR" sz="2800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820798-AF91-4446-A970-BC59B76C5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8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16" y="1862668"/>
            <a:ext cx="8496887" cy="4023360"/>
          </a:xfrm>
        </p:spPr>
        <p:txBody>
          <a:bodyPr>
            <a:normAutofit/>
          </a:bodyPr>
          <a:lstStyle/>
          <a:p>
            <a:r>
              <a:rPr lang="pt-BR" dirty="0"/>
              <a:t>No período de </a:t>
            </a:r>
            <a:r>
              <a:rPr lang="pt-BR" sz="2000" dirty="0"/>
              <a:t>2010 a 2018 verifica-se:</a:t>
            </a:r>
          </a:p>
          <a:p>
            <a:endParaRPr lang="pt-BR" dirty="0"/>
          </a:p>
          <a:p>
            <a:r>
              <a:rPr lang="pt-BR" sz="2000" dirty="0"/>
              <a:t>- Taxa de incidência de sífilis congênita aumentando em 3,8 vezes;</a:t>
            </a:r>
          </a:p>
          <a:p>
            <a:r>
              <a:rPr lang="pt-BR" dirty="0"/>
              <a:t>- T</a:t>
            </a:r>
            <a:r>
              <a:rPr lang="pt-BR" sz="2000" dirty="0"/>
              <a:t>axa de detecção de sífilis em gestantes aumentou 6,1 vezes.</a:t>
            </a:r>
            <a:endParaRPr lang="pt-BR" sz="2200" dirty="0"/>
          </a:p>
          <a:p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C36C7309-8FD5-497B-AC42-A0F5CBE64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44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1285860"/>
            <a:ext cx="835824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b="1" dirty="0">
                <a:cs typeface="Arial" charset="0"/>
              </a:rPr>
              <a:t>Toxoplasmose</a:t>
            </a:r>
            <a:r>
              <a:rPr lang="pt-BR" sz="2800" dirty="0"/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OBS: A </a:t>
            </a:r>
            <a:r>
              <a:rPr lang="pt-BR" sz="2800" dirty="0" err="1"/>
              <a:t>espiramicina</a:t>
            </a:r>
            <a:r>
              <a:rPr lang="pt-BR" sz="2800" dirty="0"/>
              <a:t> não atravessa a barreira placentária, tendo efeito de impedir ou retardar a passagem do Toxoplasma </a:t>
            </a:r>
            <a:r>
              <a:rPr lang="pt-BR" sz="2800" dirty="0" err="1"/>
              <a:t>gondii</a:t>
            </a:r>
            <a:r>
              <a:rPr lang="pt-BR" sz="2800" dirty="0"/>
              <a:t> para o feto, diminuindo ou evitando o acometimento do mesmo. Portanto, não esta indicada quando há certeza ou mesmo probabilidade muito grande de infecção fetal (como quando a gestante adquire a infecção após a 30º semana). Nesses casos, está indicado o tratamento tríplice, que atua sobre o feto.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690160-7DCA-4353-9C07-A179849F4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3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1285860"/>
            <a:ext cx="835824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b="1" dirty="0">
                <a:cs typeface="Arial" charset="0"/>
              </a:rPr>
              <a:t>Toxoplasmose</a:t>
            </a:r>
            <a:r>
              <a:rPr lang="pt-BR" sz="2800" dirty="0"/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Situação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Gestante com 14 semanas de Idade Gestacional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Apresentou resultado: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IGM positivo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Alta avidez para IGG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A- infecção recente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B- infecção antiga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C- infecção persistente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D – não existe infecção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690160-7DCA-4353-9C07-A179849F4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17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2025908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dirty="0"/>
              <a:t>Se no primeiro exame solicitado na primeira consulta detecta-se </a:t>
            </a:r>
            <a:r>
              <a:rPr lang="pt-BR" sz="2800" b="1" dirty="0"/>
              <a:t>anticorpos </a:t>
            </a:r>
            <a:r>
              <a:rPr lang="pt-BR" sz="2800" b="1" dirty="0" err="1"/>
              <a:t>IgM</a:t>
            </a:r>
            <a:r>
              <a:rPr lang="pt-BR" sz="2800" dirty="0"/>
              <a:t> (em gestações com </a:t>
            </a:r>
            <a:r>
              <a:rPr lang="pt-BR" sz="2800" b="1" dirty="0"/>
              <a:t>menos de 16 semanas</a:t>
            </a:r>
            <a:r>
              <a:rPr lang="pt-BR" sz="2800" dirty="0"/>
              <a:t>) deve ser feito imediatamente o </a:t>
            </a:r>
            <a:r>
              <a:rPr lang="pt-BR" sz="2800" b="1" dirty="0"/>
              <a:t>teste de avidez de </a:t>
            </a:r>
            <a:r>
              <a:rPr lang="pt-BR" sz="2800" b="1" dirty="0" err="1"/>
              <a:t>IgG</a:t>
            </a:r>
            <a:r>
              <a:rPr lang="pt-BR" sz="2800" b="1" dirty="0"/>
              <a:t>: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800" b="1" dirty="0"/>
              <a:t> Baixa avidez</a:t>
            </a:r>
            <a:r>
              <a:rPr lang="pt-BR" sz="2800" dirty="0"/>
              <a:t>, pode-se estar diante de uma </a:t>
            </a:r>
            <a:r>
              <a:rPr lang="pt-BR" sz="2800" b="1" dirty="0"/>
              <a:t>infecção aguda</a:t>
            </a:r>
            <a:r>
              <a:rPr lang="pt-BR" sz="2800" dirty="0"/>
              <a:t>:  iniciar </a:t>
            </a:r>
            <a:r>
              <a:rPr lang="pt-BR" sz="2800" dirty="0" err="1"/>
              <a:t>espiramicina</a:t>
            </a:r>
            <a:r>
              <a:rPr lang="pt-BR" sz="2800" dirty="0"/>
              <a:t>  imediatamente. 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800" dirty="0"/>
              <a:t> A</a:t>
            </a:r>
            <a:r>
              <a:rPr lang="pt-BR" sz="2800" b="1" dirty="0"/>
              <a:t>lta avidez</a:t>
            </a:r>
            <a:r>
              <a:rPr lang="pt-BR" sz="2800" dirty="0"/>
              <a:t>, deve-se considerar como diagnóstico de </a:t>
            </a:r>
            <a:r>
              <a:rPr lang="pt-BR" sz="2800" b="1" dirty="0"/>
              <a:t>infecção antiga: </a:t>
            </a:r>
            <a:r>
              <a:rPr lang="pt-BR" sz="2800" dirty="0"/>
              <a:t>não há necessidade de tratamento nem de testes adicionais.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t>Toxoplasmose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2B644D-C609-4A99-A96A-5A74C001D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38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2025908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dirty="0"/>
              <a:t>Nos exames realizados </a:t>
            </a:r>
            <a:r>
              <a:rPr lang="pt-BR" sz="2800" b="1" dirty="0"/>
              <a:t>após 16 semanas</a:t>
            </a:r>
            <a:r>
              <a:rPr lang="pt-BR" sz="2800" dirty="0"/>
              <a:t> de gestação: </a:t>
            </a:r>
            <a:r>
              <a:rPr lang="pt-BR" sz="2800" b="1" dirty="0"/>
              <a:t>não há necessidade do teste de avidez</a:t>
            </a:r>
            <a:r>
              <a:rPr lang="pt-BR" sz="2800" dirty="0"/>
              <a:t>, pois mesmo uma avidez alta não descartaria infecção adquirida durante a gestação, embora possa ser útil para ajudar a determinar a época em que ocorreu.</a:t>
            </a:r>
          </a:p>
          <a:p>
            <a:pPr algn="just">
              <a:defRPr/>
            </a:pPr>
            <a:r>
              <a:rPr lang="pt-BR" sz="2800" b="1" dirty="0"/>
              <a:t>OBS:  </a:t>
            </a:r>
            <a:r>
              <a:rPr lang="pt-BR" sz="2800" dirty="0"/>
              <a:t>notificar a Vigilância Epidemiológica os casos de toxoplasmose aguda na gestação, conforme diretrizes do Ministério da Saúde para os serviços sentinela.</a:t>
            </a:r>
          </a:p>
          <a:p>
            <a:pPr algn="just" eaLnBrk="1" hangingPunct="1">
              <a:defRPr/>
            </a:pPr>
            <a:endParaRPr lang="pt-BR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7127875" cy="792162"/>
          </a:xfrm>
        </p:spPr>
        <p:txBody>
          <a:bodyPr/>
          <a:lstStyle/>
          <a:p>
            <a:r>
              <a:t>Toxoplasmose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342C23-3919-406E-9812-F5FEDEDE7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662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282" y="1000108"/>
            <a:ext cx="8429684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b="1" dirty="0">
                <a:cs typeface="Arial" charset="0"/>
              </a:rPr>
              <a:t>Toxoplasmose</a:t>
            </a:r>
            <a:r>
              <a:rPr lang="pt-BR" sz="2800" dirty="0"/>
              <a:t> - </a:t>
            </a:r>
            <a:r>
              <a:rPr lang="pt-BR" sz="2800" i="1" dirty="0"/>
              <a:t>Diagnóstico de infecção fetal</a:t>
            </a:r>
            <a:endParaRPr lang="pt-BR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Na presença de infecção aguda materna, deverá ser investigada a possibilidade de infecção fetal pelo líquido amniótico.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- Exame: reação em cadeia da </a:t>
            </a:r>
            <a:r>
              <a:rPr lang="pt-BR" sz="2800" dirty="0" err="1"/>
              <a:t>polimerase</a:t>
            </a:r>
            <a:r>
              <a:rPr lang="pt-BR" sz="2800" dirty="0"/>
              <a:t> (PCR) em tempo real, que pode ser feita a partir da 18º semana de gestação.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- Está indicada a ecografia mensal nos casos de infecção aguda da gestante, pois a presença de sinais anormais pode determinar a mudança do tratamento, da </a:t>
            </a:r>
            <a:r>
              <a:rPr lang="pt-BR" sz="2800" dirty="0" err="1"/>
              <a:t>espiramicina</a:t>
            </a:r>
            <a:r>
              <a:rPr lang="pt-BR" sz="2800" dirty="0"/>
              <a:t> para o tratamento tríplice.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45CC82-F845-47BD-BD03-9D686A106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0" y="-11906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53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909967"/>
            <a:ext cx="8609427" cy="4023360"/>
          </a:xfrm>
        </p:spPr>
        <p:txBody>
          <a:bodyPr>
            <a:noAutofit/>
          </a:bodyPr>
          <a:lstStyle/>
          <a:p>
            <a:r>
              <a:rPr lang="pt-BR" dirty="0"/>
              <a:t>Leitura complementar – manual de gestação de alto risco (2010/2012) – no </a:t>
            </a:r>
            <a:r>
              <a:rPr lang="pt-BR" dirty="0" err="1"/>
              <a:t>moodle</a:t>
            </a:r>
            <a:r>
              <a:rPr lang="pt-BR" dirty="0"/>
              <a:t> – leitura bem objetiva</a:t>
            </a:r>
          </a:p>
          <a:p>
            <a:r>
              <a:rPr lang="pt-BR" dirty="0"/>
              <a:t>Rubéola</a:t>
            </a:r>
          </a:p>
          <a:p>
            <a:r>
              <a:rPr lang="pt-BR" dirty="0"/>
              <a:t>Citomegalovírus</a:t>
            </a:r>
          </a:p>
          <a:p>
            <a:r>
              <a:rPr lang="pt-BR" dirty="0"/>
              <a:t>Infecções urinárias</a:t>
            </a:r>
          </a:p>
          <a:p>
            <a:r>
              <a:rPr lang="pt-BR" dirty="0"/>
              <a:t>Infecções sexualmente transmissíveis (herpes, HPV, HIV) e hepatites</a:t>
            </a:r>
          </a:p>
          <a:p>
            <a:r>
              <a:rPr lang="pt-BR" dirty="0"/>
              <a:t>Hanseníase e Tuberculose</a:t>
            </a:r>
          </a:p>
          <a:p>
            <a:r>
              <a:rPr lang="pt-BR" dirty="0"/>
              <a:t>Tuberculose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87EC4591-E323-4DC2-8B37-3DDA37529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17C9DA9-93AE-4C94-BCC6-2B6973DC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286604"/>
            <a:ext cx="7543800" cy="1450757"/>
          </a:xfrm>
        </p:spPr>
        <p:txBody>
          <a:bodyPr/>
          <a:lstStyle/>
          <a:p>
            <a:r>
              <a:rPr lang="pt-BR" dirty="0"/>
              <a:t>Outras infecções</a:t>
            </a:r>
          </a:p>
        </p:txBody>
      </p:sp>
    </p:spTree>
    <p:extLst>
      <p:ext uri="{BB962C8B-B14F-4D97-AF65-F5344CB8AC3E}">
        <p14:creationId xmlns:p14="http://schemas.microsoft.com/office/powerpoint/2010/main" val="1460328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16" y="748941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HIV/AIDS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 err="1"/>
              <a:t>exercício</a:t>
            </a:r>
            <a:r>
              <a:rPr lang="en-US" sz="3600" dirty="0"/>
              <a:t> – </a:t>
            </a:r>
            <a:r>
              <a:rPr lang="en-US" sz="3600" dirty="0" err="1"/>
              <a:t>entrega</a:t>
            </a:r>
            <a:r>
              <a:rPr lang="en-US" sz="3600" dirty="0"/>
              <a:t> </a:t>
            </a:r>
            <a:r>
              <a:rPr lang="en-US" sz="3600" dirty="0" err="1"/>
              <a:t>até</a:t>
            </a:r>
            <a:r>
              <a:rPr lang="en-US" sz="3600" dirty="0"/>
              <a:t> </a:t>
            </a:r>
            <a:r>
              <a:rPr lang="en-US" sz="3600" dirty="0" err="1"/>
              <a:t>meado</a:t>
            </a:r>
            <a:r>
              <a:rPr lang="en-US" sz="3600" dirty="0"/>
              <a:t> de </a:t>
            </a:r>
            <a:r>
              <a:rPr lang="en-US" sz="3600" dirty="0" err="1"/>
              <a:t>outubro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968205"/>
            <a:ext cx="8609427" cy="4023360"/>
          </a:xfrm>
        </p:spPr>
        <p:txBody>
          <a:bodyPr>
            <a:noAutofit/>
          </a:bodyPr>
          <a:lstStyle/>
          <a:p>
            <a:r>
              <a:rPr lang="pt-BR" dirty="0"/>
              <a:t>Rastreamento – testagem de HIV à gestante</a:t>
            </a:r>
          </a:p>
          <a:p>
            <a:r>
              <a:rPr lang="pt-BR" dirty="0"/>
              <a:t>Manejo da terapia antirretroviral para gestantes positivas.</a:t>
            </a:r>
          </a:p>
          <a:p>
            <a:r>
              <a:rPr lang="pt-BR" dirty="0"/>
              <a:t>Cuidados para redução da transmissão vertical na gestação, parto e pós-parto.</a:t>
            </a:r>
          </a:p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Manual 2019 inserido no </a:t>
            </a:r>
            <a:r>
              <a:rPr lang="pt-BR" dirty="0" err="1">
                <a:solidFill>
                  <a:srgbClr val="FF0000"/>
                </a:solidFill>
              </a:rPr>
              <a:t>moodle</a:t>
            </a:r>
            <a:r>
              <a:rPr lang="pt-BR" dirty="0">
                <a:solidFill>
                  <a:srgbClr val="FF0000"/>
                </a:solidFill>
              </a:rPr>
              <a:t> – professora boazinha!!! #boazinha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87EC4591-E323-4DC2-8B37-3DDA37529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58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 obrigada!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dirty="0"/>
              <a:t>carlamarins@usp.br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DD2735B7-30C9-4C60-919F-1BD07A865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845734"/>
            <a:ext cx="8918917" cy="53850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200" b="1" dirty="0"/>
              <a:t>Sífilis adquirida</a:t>
            </a:r>
            <a:endParaRPr lang="pt-BR" sz="2200" dirty="0"/>
          </a:p>
          <a:p>
            <a:pPr marL="0" indent="0">
              <a:buNone/>
              <a:defRPr/>
            </a:pPr>
            <a:r>
              <a:rPr lang="pt-BR" sz="2200" dirty="0"/>
              <a:t>- Recente (menos de um ano de evolução): formas primária, secundária e latente recente;</a:t>
            </a:r>
          </a:p>
          <a:p>
            <a:pPr marL="0" indent="0">
              <a:buNone/>
              <a:defRPr/>
            </a:pPr>
            <a:r>
              <a:rPr lang="pt-BR" sz="2200" dirty="0"/>
              <a:t>- Tardia (com mais de um ano de evolução): formas latente, tardia e terciária</a:t>
            </a:r>
          </a:p>
          <a:p>
            <a:pPr>
              <a:defRPr/>
            </a:pPr>
            <a:r>
              <a:rPr lang="pt-BR" sz="2200" b="1" dirty="0"/>
              <a:t>Sífilis congênita</a:t>
            </a:r>
            <a:endParaRPr lang="pt-BR" sz="2200" dirty="0"/>
          </a:p>
          <a:p>
            <a:pPr marL="0" indent="0">
              <a:buNone/>
              <a:defRPr/>
            </a:pPr>
            <a:r>
              <a:rPr lang="pt-BR" sz="2200" dirty="0"/>
              <a:t>- Recente: casos diagnosticados até o 2° ano de vida</a:t>
            </a:r>
          </a:p>
          <a:p>
            <a:pPr marL="0" indent="0">
              <a:buFontTx/>
              <a:buChar char="-"/>
              <a:defRPr/>
            </a:pPr>
            <a:r>
              <a:rPr lang="pt-BR" sz="2200" dirty="0"/>
              <a:t>Tardia: casos diagnosticados após o 2° ano de vida</a:t>
            </a:r>
          </a:p>
          <a:p>
            <a:pPr>
              <a:buNone/>
              <a:defRPr/>
            </a:pPr>
            <a:endParaRPr lang="pt-BR" sz="2200" dirty="0"/>
          </a:p>
          <a:p>
            <a:pPr>
              <a:buNone/>
              <a:defRPr/>
            </a:pPr>
            <a:r>
              <a:rPr lang="pt-BR" sz="2200" dirty="0"/>
              <a:t>Sífilis Congênita – resultado da transmissão vertical do </a:t>
            </a:r>
            <a:r>
              <a:rPr lang="pt-BR" sz="2200" i="1" dirty="0"/>
              <a:t>Treponema </a:t>
            </a:r>
            <a:r>
              <a:rPr lang="pt-BR" sz="2200" i="1" dirty="0" err="1"/>
              <a:t>pallidum</a:t>
            </a:r>
            <a:r>
              <a:rPr lang="pt-BR" sz="2200" i="1" dirty="0"/>
              <a:t>.</a:t>
            </a:r>
            <a:endParaRPr lang="pt-BR" sz="2200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CAE15D12-64B9-42F9-B28C-FC74DED0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3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E8FB040-A254-40A7-BC01-325EE7BCA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603586-89B1-4BAF-AFF5-73ADC80BE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 descr="C:\Documents and Settings\Celso\Meus documentos\Minhas imagens\sifi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368" y="885515"/>
            <a:ext cx="6875060" cy="50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2C2EF312-5CFC-437B-9FB5-2EDAEF91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7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4" descr="C:\Documents and Settings\Celso\Meus documentos\Minhas imagens\sifilis3f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" y="1113580"/>
            <a:ext cx="7519916" cy="493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00E5CBAF-EB53-4B79-A2F0-B03E2D5C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4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845733"/>
            <a:ext cx="8595360" cy="4414389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Transmissão – Maior transmissão nas fases primárias e secundárias</a:t>
            </a:r>
          </a:p>
          <a:p>
            <a:pPr>
              <a:buFontTx/>
              <a:buChar char="-"/>
              <a:defRPr/>
            </a:pPr>
            <a:endParaRPr lang="pt-BR" sz="2200" b="1" dirty="0">
              <a:cs typeface="Times New Roman" charset="0"/>
            </a:endParaRPr>
          </a:p>
          <a:p>
            <a:pPr marL="0" indent="0">
              <a:buNone/>
              <a:defRPr/>
            </a:pPr>
            <a:r>
              <a:rPr lang="pt-BR" sz="2200" b="1" dirty="0">
                <a:solidFill>
                  <a:srgbClr val="000000"/>
                </a:solidFill>
              </a:rPr>
              <a:t> </a:t>
            </a:r>
            <a:r>
              <a:rPr lang="pt-BR" sz="2200" dirty="0"/>
              <a:t>• Relações sexuais desprotegidas </a:t>
            </a:r>
          </a:p>
          <a:p>
            <a:pPr marL="0" indent="0">
              <a:buNone/>
              <a:defRPr/>
            </a:pPr>
            <a:r>
              <a:rPr lang="pt-BR" sz="2200" dirty="0"/>
              <a:t>• Durante a gestação e o parto (transmissão vertical)</a:t>
            </a:r>
            <a:br>
              <a:rPr lang="pt-BR" sz="2100" dirty="0"/>
            </a:br>
            <a:endParaRPr lang="pt-BR" sz="2100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F0CDE2D2-8CC7-4C2B-8DE1-B46468366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34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845733"/>
            <a:ext cx="8595360" cy="4414389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 Diagnóstico</a:t>
            </a:r>
          </a:p>
          <a:p>
            <a:pPr>
              <a:buFontTx/>
              <a:buChar char="-"/>
              <a:defRPr/>
            </a:pPr>
            <a:endParaRPr lang="pt-BR" sz="2200" b="1" dirty="0">
              <a:cs typeface="Times New Roman" charset="0"/>
            </a:endParaRPr>
          </a:p>
          <a:p>
            <a:pPr>
              <a:buFontTx/>
              <a:buChar char="-"/>
              <a:defRPr/>
            </a:pPr>
            <a:r>
              <a:rPr lang="pt-BR" sz="2000" dirty="0"/>
              <a:t>EXAMES DIRETOS - são aqueles em que, por meio da observação direta em material retirado das lesões primárias ou secundárias ativas, visualiza-se a presença das espiroquetas.</a:t>
            </a:r>
          </a:p>
          <a:p>
            <a:pPr>
              <a:buFontTx/>
              <a:buChar char="-"/>
              <a:defRPr/>
            </a:pPr>
            <a:r>
              <a:rPr lang="pt-BR" b="1" dirty="0">
                <a:cs typeface="Times New Roman" charset="0"/>
              </a:rPr>
              <a:t>- TESTES IMUNOLÓGICOS - </a:t>
            </a:r>
            <a:r>
              <a:rPr lang="pt-BR" sz="2000" dirty="0"/>
              <a:t>são, certamente, os mais utilizados na prática clínica. Dividem-se em </a:t>
            </a:r>
            <a:r>
              <a:rPr lang="pt-BR" sz="2000" dirty="0" err="1"/>
              <a:t>treponêmicos</a:t>
            </a:r>
            <a:r>
              <a:rPr lang="pt-BR" sz="2000" dirty="0"/>
              <a:t> e não </a:t>
            </a:r>
            <a:r>
              <a:rPr lang="pt-BR" sz="2000" dirty="0" err="1"/>
              <a:t>treponêmicos</a:t>
            </a:r>
            <a:r>
              <a:rPr lang="pt-BR" sz="2000" dirty="0"/>
              <a:t>. </a:t>
            </a:r>
            <a:endParaRPr lang="pt-BR" sz="2200" b="1" dirty="0">
              <a:cs typeface="Times New Roman" charset="0"/>
            </a:endParaRPr>
          </a:p>
          <a:p>
            <a:pPr>
              <a:buFontTx/>
              <a:buChar char="-"/>
              <a:defRPr/>
            </a:pPr>
            <a:endParaRPr lang="pt-BR" sz="2200" b="1" dirty="0">
              <a:cs typeface="Times New Roman" charset="0"/>
            </a:endParaRPr>
          </a:p>
          <a:p>
            <a:pPr marL="0" indent="0">
              <a:buNone/>
              <a:defRPr/>
            </a:pPr>
            <a:r>
              <a:rPr lang="pt-BR" sz="2200" b="1" dirty="0">
                <a:solidFill>
                  <a:srgbClr val="000000"/>
                </a:solidFill>
              </a:rPr>
              <a:t> </a:t>
            </a:r>
            <a:endParaRPr lang="pt-BR" sz="2100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F0CDE2D2-8CC7-4C2B-8DE1-B46468366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142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3392</TotalTime>
  <Words>1688</Words>
  <Application>Microsoft Office PowerPoint</Application>
  <PresentationFormat>Apresentação na tela (4:3)</PresentationFormat>
  <Paragraphs>162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Wingdings</vt:lpstr>
      <vt:lpstr>Retrospectiva</vt:lpstr>
      <vt:lpstr>Infecções na gestação</vt:lpstr>
      <vt:lpstr>Sífilis</vt:lpstr>
      <vt:lpstr>Sífilis</vt:lpstr>
      <vt:lpstr>Sífilis</vt:lpstr>
      <vt:lpstr>Sífilis</vt:lpstr>
      <vt:lpstr>Apresentação do PowerPoint</vt:lpstr>
      <vt:lpstr>Apresentação do PowerPoint</vt:lpstr>
      <vt:lpstr>Sífilis</vt:lpstr>
      <vt:lpstr>Sífilis</vt:lpstr>
      <vt:lpstr>Sífilis</vt:lpstr>
      <vt:lpstr>Sífilis</vt:lpstr>
      <vt:lpstr>Apresentação do PowerPoint</vt:lpstr>
      <vt:lpstr>Sífilis</vt:lpstr>
      <vt:lpstr>Apresentação do PowerPoint</vt:lpstr>
      <vt:lpstr>Sífilis</vt:lpstr>
      <vt:lpstr>Sífilis</vt:lpstr>
      <vt:lpstr>Sífilis</vt:lpstr>
      <vt:lpstr>TOXOPLASMOSE </vt:lpstr>
      <vt:lpstr>Toxoplasmose</vt:lpstr>
      <vt:lpstr>Toxoplasmose</vt:lpstr>
      <vt:lpstr>Toxoplasmose</vt:lpstr>
      <vt:lpstr>Toxoplasmose</vt:lpstr>
      <vt:lpstr>Toxoplasmose</vt:lpstr>
      <vt:lpstr>Toxoplasmose</vt:lpstr>
      <vt:lpstr>Toxoplasmose</vt:lpstr>
      <vt:lpstr>Toxoplasmose</vt:lpstr>
      <vt:lpstr>Toxoplasmose</vt:lpstr>
      <vt:lpstr>Toxoplasmose</vt:lpstr>
      <vt:lpstr>Apresentação do PowerPoint</vt:lpstr>
      <vt:lpstr>Apresentação do PowerPoint</vt:lpstr>
      <vt:lpstr>Apresentação do PowerPoint</vt:lpstr>
      <vt:lpstr>Toxoplasmose</vt:lpstr>
      <vt:lpstr>Toxoplasmose</vt:lpstr>
      <vt:lpstr>Apresentação do PowerPoint</vt:lpstr>
      <vt:lpstr>Outras infecções</vt:lpstr>
      <vt:lpstr>HIV/AIDS   exercício – entrega até meado de outubro</vt:lpstr>
      <vt:lpstr>Muito 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Abordagem Sindrômica de DSTs</dc:title>
  <dc:creator>Adriana Leitão</dc:creator>
  <cp:lastModifiedBy>Carla Marins</cp:lastModifiedBy>
  <cp:revision>121</cp:revision>
  <dcterms:created xsi:type="dcterms:W3CDTF">2015-09-01T01:25:04Z</dcterms:created>
  <dcterms:modified xsi:type="dcterms:W3CDTF">2020-09-28T23:29:32Z</dcterms:modified>
</cp:coreProperties>
</file>