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sldIdLst>
    <p:sldId id="268" r:id="rId2"/>
    <p:sldId id="305" r:id="rId3"/>
    <p:sldId id="301" r:id="rId4"/>
    <p:sldId id="302" r:id="rId5"/>
    <p:sldId id="303" r:id="rId6"/>
    <p:sldId id="304" r:id="rId7"/>
    <p:sldId id="273" r:id="rId8"/>
    <p:sldId id="307" r:id="rId9"/>
    <p:sldId id="309" r:id="rId10"/>
    <p:sldId id="308" r:id="rId11"/>
    <p:sldId id="306" r:id="rId12"/>
    <p:sldId id="310" r:id="rId13"/>
    <p:sldId id="272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300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0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6CF5-F936-4281-A809-F3997B9E6567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C947-B934-42F3-BF88-27419B942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0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Até então, o direito à assistência à saúde estava restrito à parcela da população vinculada ao mercado de trabalho formal urbano, que contribuía compulsoriamente para a previdência social com uma taxa proporcional ao seu salário. Decorrente da elevada informalidade do mercado de trabalho, a cobertura desse seguro social alcançava menos de 50% da população. O restante estava excluído da atenção à saúde e recorria em casos extremos a serviços filantrópicos, sendo tratado como indigente.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37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atual composição do federalismo no Brasil apresenta características que merecem destaque por suas implicações para a área da saúde. A primeira refere-se à importância atribuída aos municípios, considerados como entes federativos com elevado grau de responsabilidade na implementação de políticas públicas,</a:t>
            </a:r>
            <a:r>
              <a:rPr lang="pt-BR" baseline="0" dirty="0" smtClean="0"/>
              <a:t> principalmente após a </a:t>
            </a:r>
            <a:r>
              <a:rPr lang="pt-BR" dirty="0" smtClean="0"/>
              <a:t>Constituição Federal de 1988 e a Lei 8.080/90.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72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a descentralização do sistema público de saúde, gradualmente, os municípios brasileiros passaram a responsabilizar-se pela atenção à saúde de seus habitantes, o que constituiu uma enorme mudança do ponto de vista institucional, gerencial, político e financeiro. Cada município do país teve que criar uma estrutura gerencial, a Secretaria Municipal de Saúde, implantar serviços de saúde mesmo onde, até então, não havia uma única unidade de saúde, além de participar no financiamento da atenção à saúde. Este processo se completou e hoje os mais de 5.500 municípios brasileiros responsabilizam-se pela atenção primária à saúde de seus habitantes, e, em parceria com as secretarias estaduais de saúde e com outros municípios de sua região, pela atenção especializada e hospitalar.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44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sua vez, a imensa diferença existente entre eles, no que diz respeito ao porte populacional, densidade demográfica, vias de acesso, desenvolvimento social, econômico e político, além da capacidade de arrecadação tributária, implica diferentes arranjos de políticas públicas de saúde1 . </a:t>
            </a:r>
          </a:p>
          <a:p>
            <a:r>
              <a:rPr lang="pt-BR" dirty="0" smtClean="0"/>
              <a:t>A segunda característica diz respeito ao fato de que o federalismo brasileiro ainda se encontra “em construção”, uma vez que, ao longo de toda a história, foi tensionado por períodos de centralismo autoritário e a redemocratização, o que gerou novas atribuições constitucionais aos entes municipais.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11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de meados dos anos 1980 passaram a ser desenvolvidas experiências municipais esparsas e de integração universidade-serviços com base na atenção primária. Um programa da assistência médica previdenciária, de cunho </a:t>
            </a:r>
            <a:r>
              <a:rPr lang="pt-BR" dirty="0" err="1" smtClean="0"/>
              <a:t>racionalizador</a:t>
            </a:r>
            <a:r>
              <a:rPr lang="pt-BR" dirty="0" smtClean="0"/>
              <a:t>, buscou promover a integração dos serviços de atenção individual da Previdência Social com os serviços de saúde pública de estados e municípios na Estratégia de Ações Integradas de Saúde (AIS). Estas experiências inspiraram a posterior conformação de um programa de orientação comunitária – o Programa de Agentes Comunitários de Saúde (PACS) e em seguida do Programa de Saúde da Família (PSF), como embriões de uma política nacional de atenção básica.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9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Estas experiências inspiraram a posterior conformação de um programa de orientação comunitária – o Programa de Agentes Comunitários de Saúde (PACS) e em seguida do Programa de Saúde da Família (PSF), como embriões de uma política nacional de atenção básica.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58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Estas experiências inspiraram a posterior conformação de um programa de orientação comunitária – o Programa de Agentes Comunitários de Saúde (PACS) e em seguida do Programa de Saúde da Família (PSF), como embriões de uma política nacional de atenção básica.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70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Gradativamente, essa política passou a refletir os anseios enunciados pela OMS3 , quando publicou o Relatório </a:t>
            </a:r>
            <a:r>
              <a:rPr lang="pt-BR" dirty="0" err="1" smtClean="0"/>
              <a:t>Primary</a:t>
            </a:r>
            <a:r>
              <a:rPr lang="pt-BR" dirty="0" smtClean="0"/>
              <a:t> Health </a:t>
            </a:r>
            <a:r>
              <a:rPr lang="pt-BR" dirty="0" err="1" smtClean="0"/>
              <a:t>Care</a:t>
            </a:r>
            <a:r>
              <a:rPr lang="pt-BR" dirty="0" smtClean="0"/>
              <a:t> </a:t>
            </a:r>
            <a:r>
              <a:rPr lang="pt-BR" dirty="0" err="1" smtClean="0"/>
              <a:t>Now</a:t>
            </a:r>
            <a:r>
              <a:rPr lang="pt-BR" dirty="0" smtClean="0"/>
              <a:t> More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Ever</a:t>
            </a:r>
            <a:r>
              <a:rPr lang="pt-BR" dirty="0" smtClean="0"/>
              <a:t> convocando todos os governos a refletirem sobre a necessidade de pensar em mudanças que pudessem traduzir a integração entre os princípios da atenção primária à saúde e as expectativas dos cidadãos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5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agentes de endemias que já atuavam em ações focadas de combate ao mosquito da dengue, só vieram a desenvolver ações ampliadas de vigilância em saúde a partir da década de 2010, com o incentivo do Ministério da Saúde para a integração destes juntos às Equipes de Saúde da Família7,8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10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o passar dos anos, foi preciso organizar a base do sistema de saúde e o PSF passou a ser reconhecido como estruturante, isto é, definido como “estratégia de saúde da família”. Com isso, em 28 de março de 2006, através da Portaria nº GM/648, o Ministério da Saúde na gestão do então Ministro José Gomes Temporão, publicou aquilo que é considerado o marco histórico para a consolidação nacional e a expansão da Estratégia de Saúde da Família, visando a reorganização da atenção básica no Brasil: a Política Nacional de Atenção Básica (PNAB), alterando e revogando dezenas de Portarias existentes até então.</a:t>
            </a:r>
          </a:p>
          <a:p>
            <a:r>
              <a:rPr lang="pt-BR" dirty="0" smtClean="0"/>
              <a:t>Posteriormente, mais duas versões, revisando a PNAB, foram publicadas pelo Governo Federal, uma em 2011 e outra, em setembro de 2017. Em 2008, para ampliar a resolutividade das ações e serviços de atenção básica foram implementados os Núcleos de Apoio a Saúde da Família (NASF) formados por profissionais de saúde das mais diferentes áreas e especialidades9-10.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31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literatura tem afirmado a capacidade de estratégias de atenção primária em saúde (APS) em favorecer, no âmbito dos sistemas sanitários, a melhoria da saúde e a equidade, e proporcionar maior eficiência dos serviços e menores custos11-13</a:t>
            </a:r>
          </a:p>
          <a:p>
            <a:r>
              <a:rPr lang="pt-BR" dirty="0" smtClean="0"/>
              <a:t>“Atenção Primária à Saúde” (APS) segundo o conceito cunhado por Starfield11 se baseia em quatro atributos essenciais e três atributos derivados: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7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atenção primária à saúde, nestes 30 anos de implementação do SUS, assim como todo o sistema de saúde, passou por profundas transformações. Nos anos 1980, previamente à implantação do SUS inexistia uma política nacional de atenção primária com segmentação de coberturas e fragmentação da assistência. A assistência médica do seguro social prestava serviços de pronto atendimento e atenção ambulatorial sem definição de </a:t>
            </a:r>
            <a:r>
              <a:rPr lang="pt-BR" dirty="0" err="1" smtClean="0"/>
              <a:t>gatekeeper</a:t>
            </a:r>
            <a:r>
              <a:rPr lang="pt-BR" dirty="0" smtClean="0"/>
              <a:t>, inexistindo a figura de um médico generalista ou especialista em medicina de família e comunidade, apresentando forte ênfase na atenção especializada.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0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PNAB 2006, ao assumir a Saúde da Família como estratégia fortalece a mudança do modelo assistencial estabelecendo a equipe multiprofissional com função de porta de entrada preferencial e de coordenação da atenção na rede, e esta talvez seja a grande inovação. Sistemas de saúde que contam com uma “porta de entrada” organizada, ancorada em uma rede sólida e fortalecida de atenção básica tendem a apresentar melhores resultados14. Esta função de “porta de entrada” (</a:t>
            </a:r>
            <a:r>
              <a:rPr lang="pt-BR" dirty="0" err="1" smtClean="0"/>
              <a:t>gatekeeper</a:t>
            </a:r>
            <a:r>
              <a:rPr lang="pt-BR" dirty="0" smtClean="0"/>
              <a:t>) tem sido apontada por diferentes autores15 como estratégia importante para hierarquização dos sistemas, além de garantir maior efetividade.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31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08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Este estudo pode ser classificado como ecológico de séries temporais com dados secundários referentes ao número de equipes implantadas de saúde da família e às internações hospitalares por condições sensíveis à atenção básica (ICSAB) no Sistema Único de Saúde, tal como definido por </a:t>
            </a:r>
            <a:r>
              <a:rPr lang="pt-BR" dirty="0" err="1" smtClean="0"/>
              <a:t>Alfradique</a:t>
            </a:r>
            <a:r>
              <a:rPr lang="pt-BR" dirty="0" smtClean="0"/>
              <a:t> et al.16. Os </a:t>
            </a:r>
            <a:r>
              <a:rPr lang="pt-BR" dirty="0" err="1" smtClean="0"/>
              <a:t>microdados</a:t>
            </a:r>
            <a:r>
              <a:rPr lang="pt-BR" dirty="0" smtClean="0"/>
              <a:t> foram obtidos do Sistema de Informação em Atenção Básica (SIAB) (1998 a 2017) e do Sistema de Informações Hospitalares (SIH) (arquivos reduzidos das Autorizações de Internação Hospitalar – AIH, de 2001 a 2016) disponíveis nos sites do DAB/SAS e DATASUS/SE, Ministério da Saúde. A leitura dos </a:t>
            </a:r>
            <a:r>
              <a:rPr lang="pt-BR" dirty="0" err="1" smtClean="0"/>
              <a:t>microdados</a:t>
            </a:r>
            <a:r>
              <a:rPr lang="pt-BR" dirty="0" smtClean="0"/>
              <a:t> das </a:t>
            </a:r>
            <a:r>
              <a:rPr lang="pt-BR" dirty="0" err="1" smtClean="0"/>
              <a:t>AIHs</a:t>
            </a:r>
            <a:r>
              <a:rPr lang="pt-BR" dirty="0" smtClean="0"/>
              <a:t> considerou os 12 arquivos mensais por ano, para as 27 unidades da federação (UF), isto é, um total de 12 meses x 16 anos x 27 </a:t>
            </a:r>
            <a:r>
              <a:rPr lang="pt-BR" dirty="0" err="1" smtClean="0"/>
              <a:t>UFs</a:t>
            </a:r>
            <a:r>
              <a:rPr lang="pt-BR" dirty="0" smtClean="0"/>
              <a:t> = 5.184 arquivos. Os mesmos foram agregados e utilizados para a geração da base de dados final com cerca de 187 milhões de internações.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04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Considerando a Estratégia Saúde da Família como prioritária para reorganização da atenção básica no Brasil;</a:t>
            </a:r>
          </a:p>
          <a:p>
            <a:r>
              <a:rPr lang="pt-BR" dirty="0" smtClean="0"/>
              <a:t>Considerando a institucionalização da avaliação da Atenção Básica no Brasil;</a:t>
            </a:r>
          </a:p>
          <a:p>
            <a:r>
              <a:rPr lang="pt-BR" dirty="0" smtClean="0"/>
              <a:t>Considerando o impacto da atenção primária em saúde na redução das internações por condições sensíveis à atenção primária em vários países;</a:t>
            </a:r>
          </a:p>
          <a:p>
            <a:r>
              <a:rPr lang="pt-BR" dirty="0" smtClean="0"/>
              <a:t>A lista surgiu da necessidade da criação de uma lista que refletisse as diversidades das condições de saúde e doença no território nacional.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38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Considerando a Estratégia Saúde da Família como prioritária para reorganização da atenção básica no Brasil;</a:t>
            </a:r>
          </a:p>
          <a:p>
            <a:r>
              <a:rPr lang="pt-BR" dirty="0" smtClean="0"/>
              <a:t>Considerando a institucionalização da avaliação da Atenção Básica no Brasil;</a:t>
            </a:r>
          </a:p>
          <a:p>
            <a:r>
              <a:rPr lang="pt-BR" dirty="0" smtClean="0"/>
              <a:t>Considerando o impacto da atenção primária em saúde na redução das internações por condições sensíveis à atenção primária em vários países;</a:t>
            </a:r>
          </a:p>
          <a:p>
            <a:r>
              <a:rPr lang="pt-BR" dirty="0" smtClean="0"/>
              <a:t>A lista surgiu da necessidade da criação de uma lista que refletisse as diversidades das condições de saúde e doença no território nacional.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43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Considerando a Estratégia Saúde da Família como prioritária para reorganização da atenção básica no Brasil;</a:t>
            </a:r>
          </a:p>
          <a:p>
            <a:r>
              <a:rPr lang="pt-BR" dirty="0" smtClean="0"/>
              <a:t>Considerando a institucionalização da avaliação da Atenção Básica no Brasil;</a:t>
            </a:r>
          </a:p>
          <a:p>
            <a:r>
              <a:rPr lang="pt-BR" smtClean="0"/>
              <a:t>Considerando o impacto da atenção primária em saúde na redução das internações por condições sensíveis à atenção primária em vários países;</a:t>
            </a:r>
          </a:p>
          <a:p>
            <a:r>
              <a:rPr lang="pt-BR" dirty="0" smtClean="0"/>
              <a:t>A lista surgiu da necessidade da criação de uma lista que refletisse as diversidades das condições de saúde e doença no território nacional.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19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trabalhadores rurais eram parcialmente cobertos pelo FUNRURAL, por meio da contratação de terceiros, em geral hospitais filantrópicos (Santas Casas).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93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áreas rurais das regiões norte e nordeste, pequenas unidades mistas da Fundação SESP vinculadas ao Ministério da Saúde ofertavam alguns serviços para controle de endemias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93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Poucos municípios prestavam serviços de saúde, em geral, apenas serviços de urgência. Importante parcela da população ficava descoberta, tratada como indigente, recorrendo a hospitais filantrópicos, e sem acesso a serviços de atenção primária.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6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Nas últimas três décadas, os princípios fundamentais que norteiam a atenção à saúde (universalidade, equidade e integralidade), expressos inicialmente nos movimentos de Reforma Sanitária e incorporados na Constituição Brasileira de 1988 e na legislação do Sistema Único de Saúde vêm produzindo mudanças no paradigma da prática em saúde, em particular na atenção básica à saúde.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08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Ao final da década de 1980, como resultado das lutas pela redemocratização do País e pela conquista de direitos políticos e sociais, o sistema de saúde brasileiro passou por uma reforma estrutural: a mudança de um modelo </a:t>
            </a:r>
            <a:r>
              <a:rPr lang="pt-BR" dirty="0" err="1" smtClean="0"/>
              <a:t>bismarckiano</a:t>
            </a:r>
            <a:r>
              <a:rPr lang="pt-BR" dirty="0" smtClean="0"/>
              <a:t> de seguro social que cobria menos de 50% da população para um modelo </a:t>
            </a:r>
            <a:r>
              <a:rPr lang="pt-BR" dirty="0" err="1" smtClean="0"/>
              <a:t>beveridgeano</a:t>
            </a:r>
            <a:r>
              <a:rPr lang="pt-BR" dirty="0" smtClean="0"/>
              <a:t> de </a:t>
            </a:r>
            <a:r>
              <a:rPr lang="pt-BR" dirty="0" err="1" smtClean="0"/>
              <a:t>National</a:t>
            </a:r>
            <a:r>
              <a:rPr lang="pt-BR" dirty="0" smtClean="0"/>
              <a:t> Health Service com a criação do Sistema Único de Saúde (SUS). Fruto de intenso movimento social – movimento sanitário – na Constituição de 1988, a saúde torna-se “um direito de todos e um dever do Estado”: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0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a criação do sistema nacional de saúde, SUS, financiado com recursos fiscais, o acesso passou a ser universal como direito inerente à condição de cidadão, independente da inserção no mercado de trabalho.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28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6B16-51B2-4BCD-A680-24B03327826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9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8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31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4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7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46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5384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98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1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961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3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DC7054-C03A-4141-95A6-181C7A1540CA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0C827A-CA15-4976-8830-89E550BAF87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5895" y="3762891"/>
            <a:ext cx="10363200" cy="142224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Internações </a:t>
            </a:r>
            <a:r>
              <a:rPr lang="pt-BR" b="1" dirty="0"/>
              <a:t>por condições sensíveis à APS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42953" y="4474014"/>
            <a:ext cx="8534400" cy="169563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pt-BR" dirty="0" smtClean="0"/>
              <a:t>Rai Matheus Carvalho Santos</a:t>
            </a:r>
          </a:p>
          <a:p>
            <a:pPr algn="r"/>
            <a:r>
              <a:rPr lang="pt-BR" dirty="0" smtClean="0"/>
              <a:t>Nível: Doutorado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Rodrigo </a:t>
            </a:r>
            <a:r>
              <a:rPr lang="pt-BR" dirty="0" err="1" smtClean="0"/>
              <a:t>Ossoda</a:t>
            </a:r>
            <a:r>
              <a:rPr lang="pt-BR" dirty="0" smtClean="0"/>
              <a:t> moura bandeira</a:t>
            </a:r>
          </a:p>
          <a:p>
            <a:pPr algn="r"/>
            <a:r>
              <a:rPr lang="pt-BR" dirty="0" smtClean="0"/>
              <a:t>Nível: Mestrado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1595" y="293958"/>
            <a:ext cx="10728810" cy="1695637"/>
          </a:xfrm>
          <a:prstGeom prst="rect">
            <a:avLst/>
          </a:prstGeom>
        </p:spPr>
        <p:txBody>
          <a:bodyPr vert="horz" lIns="88468" tIns="44234" rIns="88468" bIns="44234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12" dirty="0"/>
              <a:t>Universidade de São Paulo</a:t>
            </a:r>
          </a:p>
          <a:p>
            <a:r>
              <a:rPr lang="pt-BR" sz="2612" dirty="0"/>
              <a:t>Faculdade de Medicina de Ribeirão Preto</a:t>
            </a:r>
          </a:p>
          <a:p>
            <a:r>
              <a:rPr lang="pt-BR" sz="2612" dirty="0"/>
              <a:t>Disciplina: Avaliação em saúde</a:t>
            </a:r>
          </a:p>
        </p:txBody>
      </p:sp>
    </p:spTree>
    <p:extLst>
      <p:ext uri="{BB962C8B-B14F-4D97-AF65-F5344CB8AC3E}">
        <p14:creationId xmlns:p14="http://schemas.microsoft.com/office/powerpoint/2010/main" val="12500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23" b="3308"/>
          <a:stretch/>
        </p:blipFill>
        <p:spPr bwMode="auto">
          <a:xfrm>
            <a:off x="1" y="111450"/>
            <a:ext cx="12226749" cy="663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254" y="2624899"/>
            <a:ext cx="7286044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“A saúde é direito de todos e dever do Estado, garantido mediante políticas sociais e econômicas que visem à redução do risco de doença e de outros agravos e ao acesso universal e igualitário às ações e serviços para sua promoção, proteção e recuperação”</a:t>
            </a:r>
            <a:endParaRPr lang="pt-BR" sz="3600" b="1" dirty="0">
              <a:solidFill>
                <a:schemeClr val="tx1"/>
              </a:solidFill>
              <a:latin typeface="BrowalliaUPC" pitchFamily="34" charset="-34"/>
              <a:ea typeface="Arial Unicode MS" pitchFamily="34" charset="-128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91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163052" y="2597002"/>
            <a:ext cx="4620561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dirty="0">
                <a:solidFill>
                  <a:schemeClr val="tx1"/>
                </a:solidFill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Municípios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" b="100000" l="0" r="98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79" y="550783"/>
            <a:ext cx="5573408" cy="55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42491" y="3066924"/>
            <a:ext cx="4620561" cy="264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83" dirty="0">
                <a:solidFill>
                  <a:schemeClr val="tx1"/>
                </a:solidFill>
                <a:latin typeface="Bradley Hand ITC" pitchFamily="66" charset="0"/>
              </a:rPr>
              <a:t>Elevado grau de responsabilidade na implementação de políticas públicas.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9126">
            <a:off x="3161088" y="430691"/>
            <a:ext cx="2503901" cy="27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6954" y="293958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644" b="1" dirty="0">
                <a:solidFill>
                  <a:schemeClr val="tx1"/>
                </a:solidFill>
                <a:latin typeface="Bradley Hand ITC" pitchFamily="66" charset="0"/>
              </a:rPr>
              <a:t>Descentralização do sistema público de saúde</a:t>
            </a:r>
            <a:endParaRPr lang="pt-BR" sz="4354" b="1" dirty="0">
              <a:solidFill>
                <a:schemeClr val="tx1"/>
              </a:solidFill>
              <a:latin typeface="Bradley Hand ITC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919" y="1826918"/>
            <a:ext cx="4911651" cy="644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Municípios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9933" y="3185954"/>
            <a:ext cx="10937815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2926" indent="-552926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gerencial: Secretaria Municipal de Saúde</a:t>
            </a:r>
          </a:p>
          <a:p>
            <a:pPr marL="552926" indent="-552926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Implantação de serviços de saúde;</a:t>
            </a:r>
          </a:p>
          <a:p>
            <a:pPr marL="552926" indent="-552926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Participação no financiamento da atenção à saúde;</a:t>
            </a:r>
          </a:p>
        </p:txBody>
      </p:sp>
    </p:spTree>
    <p:extLst>
      <p:ext uri="{BB962C8B-B14F-4D97-AF65-F5344CB8AC3E}">
        <p14:creationId xmlns:p14="http://schemas.microsoft.com/office/powerpoint/2010/main" val="4074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tarsila do amar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9055"/>
          <a:stretch/>
        </p:blipFill>
        <p:spPr bwMode="auto">
          <a:xfrm>
            <a:off x="0" y="0"/>
            <a:ext cx="126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34" y="433293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30583"/>
            <a:ext cx="4911651" cy="644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Meados dos anos 80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88936" y="3150329"/>
            <a:ext cx="10032135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83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Experiências municipais esparsas e de integração universidade-serviços;</a:t>
            </a:r>
          </a:p>
          <a:p>
            <a:endParaRPr lang="pt-BR" sz="3483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3483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Estratégia de Ações Integradas de Saúde (AIS);</a:t>
            </a:r>
            <a:endParaRPr lang="pt-BR" sz="3386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m para região nordest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41" y="-346446"/>
            <a:ext cx="6003115" cy="75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40579" y="293958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830583"/>
            <a:ext cx="4911651" cy="644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Meados dos anos 80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0" r="6518"/>
          <a:stretch/>
        </p:blipFill>
        <p:spPr bwMode="auto">
          <a:xfrm>
            <a:off x="452925" y="3207830"/>
            <a:ext cx="5513488" cy="243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30583"/>
            <a:ext cx="4911651" cy="644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Meados dos anos 80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9" y="2871659"/>
            <a:ext cx="4815421" cy="333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42" y="183781"/>
            <a:ext cx="6632870" cy="64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240579" y="293958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34597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"/>
          <a:stretch/>
        </p:blipFill>
        <p:spPr bwMode="auto">
          <a:xfrm>
            <a:off x="1" y="293957"/>
            <a:ext cx="5190321" cy="645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41397" y="2788743"/>
            <a:ext cx="5991415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2926" indent="-552926" algn="just">
              <a:buFont typeface="Wingdings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Cobertura pública universal;</a:t>
            </a:r>
          </a:p>
          <a:p>
            <a:pPr marL="552926" indent="-552926" algn="just">
              <a:buFont typeface="Wingdings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2926" indent="-552926" algn="just">
              <a:buFont typeface="Wingdings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Prestação de serviços reorganizados a partir das necessidades e expectativas das pessoas;</a:t>
            </a:r>
          </a:p>
          <a:p>
            <a:pPr marL="552926" indent="-552926" algn="just">
              <a:buFont typeface="Wingdings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2926" indent="-552926" algn="just">
              <a:buFont typeface="Wingdings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Políticas públicas que assegurassem comunidades mais saudáveis;</a:t>
            </a:r>
          </a:p>
          <a:p>
            <a:pPr marL="552926" indent="-552926" algn="just">
              <a:buFont typeface="Wingdings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2926" indent="-552926" algn="just">
              <a:buFont typeface="Wingdings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Mudança de liderança, para um modelo mais inclusivo;</a:t>
            </a:r>
          </a:p>
        </p:txBody>
      </p:sp>
    </p:spTree>
    <p:extLst>
      <p:ext uri="{BB962C8B-B14F-4D97-AF65-F5344CB8AC3E}">
        <p14:creationId xmlns:p14="http://schemas.microsoft.com/office/powerpoint/2010/main" val="668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76609" y="111449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Equipes de Saúde da Família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2025" y="1504771"/>
            <a:ext cx="4911651" cy="644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Composição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76608" y="2699158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3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médico generalista + 1 enfermeiro + 1 ou 2 técnicos de enfermagem + 4 a 6 agentes comunitários.</a:t>
            </a:r>
            <a:endParaRPr lang="pt-BR" sz="2903" b="1" dirty="0">
              <a:solidFill>
                <a:sysClr val="windowText" lastClr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25005" y="4404346"/>
            <a:ext cx="5509350" cy="644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População de abrangência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48438" y="5114603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3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Responsável por 3.000 a 4.000 pessoas</a:t>
            </a:r>
            <a:endParaRPr lang="pt-BR" sz="2903" b="1" dirty="0">
              <a:solidFill>
                <a:sysClr val="windowText" lastClr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0930" y="572629"/>
            <a:ext cx="2025969" cy="1045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PSF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25026" y="572629"/>
            <a:ext cx="5643076" cy="1045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Estratégia de Saúde da Família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866159" y="757430"/>
            <a:ext cx="1463498" cy="7905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" name="Retângulo 4"/>
          <p:cNvSpPr/>
          <p:nvPr/>
        </p:nvSpPr>
        <p:spPr>
          <a:xfrm>
            <a:off x="790953" y="3589182"/>
            <a:ext cx="10868146" cy="64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83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Portaria nº GM/648, de 28 de março de 2006:</a:t>
            </a:r>
          </a:p>
          <a:p>
            <a:pPr algn="ctr"/>
            <a:endParaRPr lang="pt-BR" sz="3483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3483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Política Nacional de </a:t>
            </a:r>
          </a:p>
          <a:p>
            <a:pPr algn="ctr"/>
            <a:r>
              <a:rPr lang="pt-BR" sz="3483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Atenção Básica (PNAB)</a:t>
            </a:r>
          </a:p>
          <a:p>
            <a:pPr algn="ctr"/>
            <a:endParaRPr lang="pt-BR" sz="3386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3174" y="5310026"/>
            <a:ext cx="2025969" cy="1045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2011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20595" y="5310026"/>
            <a:ext cx="2025969" cy="1045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668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1" y="1269304"/>
            <a:ext cx="3553048" cy="254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" y="363625"/>
            <a:ext cx="7141014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Direito a assistência à saúde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86701" y="1965980"/>
            <a:ext cx="7141014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70" dirty="0">
                <a:solidFill>
                  <a:sysClr val="windowText" lastClr="000000"/>
                </a:solidFill>
                <a:latin typeface="Agency FB" pitchFamily="34" charset="0"/>
              </a:rPr>
              <a:t>População vinculada ao mercado de trabalho formal urbano</a:t>
            </a:r>
          </a:p>
          <a:p>
            <a:pPr algn="ctr"/>
            <a:endParaRPr lang="pt-BR" sz="3870" dirty="0">
              <a:solidFill>
                <a:sysClr val="windowText" lastClr="000000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4" y="4075535"/>
            <a:ext cx="4193422" cy="20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44165" y="4379276"/>
            <a:ext cx="7141014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70" dirty="0">
                <a:solidFill>
                  <a:schemeClr val="tx1"/>
                </a:solidFill>
                <a:latin typeface="Agency FB" pitchFamily="34" charset="0"/>
              </a:rPr>
              <a:t>Recorria em casos extremos a serviços filantrópicos</a:t>
            </a:r>
            <a:endParaRPr lang="pt-BR" sz="3870" dirty="0">
              <a:solidFill>
                <a:schemeClr val="tx1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49601" y="111449"/>
            <a:ext cx="9637832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Atributos da Atenção Primária à Saúde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56865" y="1400036"/>
            <a:ext cx="4911651" cy="6442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Atributos essenciais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6305003" y="1400036"/>
            <a:ext cx="4911651" cy="6442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Atributos derivados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3922" y="3185954"/>
            <a:ext cx="5724594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Acesso de primeiro contato</a:t>
            </a:r>
          </a:p>
          <a:p>
            <a:pPr algn="r">
              <a:lnSpc>
                <a:spcPct val="200000"/>
              </a:lnSpc>
            </a:pPr>
            <a:r>
              <a:rPr lang="pt-BR" sz="3096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Longitudinalidade</a:t>
            </a:r>
            <a:endParaRPr lang="pt-BR" sz="3096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Integralidade</a:t>
            </a:r>
          </a:p>
          <a:p>
            <a:pPr algn="r"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Coordenação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235336" y="2732324"/>
            <a:ext cx="5724594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Orientação familiar</a:t>
            </a:r>
          </a:p>
          <a:p>
            <a:pPr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Orientação comunitária</a:t>
            </a:r>
          </a:p>
          <a:p>
            <a:pPr>
              <a:lnSpc>
                <a:spcPct val="200000"/>
              </a:lnSpc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Competência cultural</a:t>
            </a:r>
          </a:p>
        </p:txBody>
      </p:sp>
    </p:spTree>
    <p:extLst>
      <p:ext uri="{BB962C8B-B14F-4D97-AF65-F5344CB8AC3E}">
        <p14:creationId xmlns:p14="http://schemas.microsoft.com/office/powerpoint/2010/main" val="1303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60958" y="1826646"/>
            <a:ext cx="2856372" cy="539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2" name="Retângulo 1"/>
          <p:cNvSpPr/>
          <p:nvPr/>
        </p:nvSpPr>
        <p:spPr>
          <a:xfrm>
            <a:off x="661927" y="572628"/>
            <a:ext cx="3622715" cy="7663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dirty="0">
                <a:latin typeface="Bernard MT Condensed" pitchFamily="18" charset="0"/>
              </a:rPr>
              <a:t>PNAB 2006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06941" y="2044330"/>
            <a:ext cx="9428196" cy="64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354" dirty="0">
                <a:solidFill>
                  <a:schemeClr val="tx1"/>
                </a:solidFill>
                <a:latin typeface="BrowalliaUPC" pitchFamily="34" charset="-34"/>
                <a:ea typeface="Arial Unicode MS" pitchFamily="34" charset="-128"/>
                <a:cs typeface="BrowalliaUPC" pitchFamily="34" charset="-34"/>
              </a:rPr>
              <a:t>Equipe multiprofissional: Porta de entrada preferencial e de coordenação da atenção na rede.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37273" y="5797699"/>
            <a:ext cx="3553048" cy="627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4" name="Retângulo 3"/>
          <p:cNvSpPr/>
          <p:nvPr/>
        </p:nvSpPr>
        <p:spPr>
          <a:xfrm>
            <a:off x="1637273" y="4780206"/>
            <a:ext cx="9428196" cy="64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354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Sistemas de saúde que contam com uma “porta de entrada” organizada, ancorada em uma rede sólida e fortalecida de atenção básica tendem a apresentar melhores resultados.</a:t>
            </a:r>
            <a:endParaRPr lang="pt-BR" sz="4354" dirty="0">
              <a:solidFill>
                <a:schemeClr val="tx1"/>
              </a:solidFill>
              <a:latin typeface="BrowalliaUPC" pitchFamily="34" charset="-34"/>
              <a:ea typeface="Arial Unicode MS" pitchFamily="34" charset="-128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9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4232" r="36765" b="41535"/>
          <a:stretch/>
        </p:blipFill>
        <p:spPr bwMode="auto">
          <a:xfrm>
            <a:off x="1358603" y="1617643"/>
            <a:ext cx="9692757" cy="342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76609" y="2801991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Avaliar os efeitos da implementação da Estratégia de Saúde da Família ao longo das duas últimas décadas no Brasil, demonstrando o acesso proporcionado e a tendência das internações por condições sensíveis à atenção básica (ICSAB).</a:t>
            </a:r>
            <a:endParaRPr lang="pt-BR" sz="338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6617" y="475062"/>
            <a:ext cx="3622715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998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475062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6276" y="3143806"/>
            <a:ext cx="8662486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Estudo ecológico de séries temporais com dados secundários referentes ao número de equipes implantadas de saúde da família e às internações hospitalares por condições sensíveis à atenção básica (ICSAB) no Sistema Único de Saúde.</a:t>
            </a:r>
            <a:endParaRPr lang="pt-BR" sz="338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5384" y="154622"/>
            <a:ext cx="6213721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9600" y="1367670"/>
            <a:ext cx="515540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 de Informação em Atenção Básica (SIAB) (1998 a 2017)</a:t>
            </a:r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8090" y="3631010"/>
            <a:ext cx="6618422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 de Informações Hospitalares (SIH) (arquivos reduzidos das Autorizações de Internação Hospitalar – AIH, de 2001 a 2016)</a:t>
            </a:r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6818359" y="1356731"/>
            <a:ext cx="864215" cy="41725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10" name="Retângulo 9"/>
          <p:cNvSpPr/>
          <p:nvPr/>
        </p:nvSpPr>
        <p:spPr>
          <a:xfrm>
            <a:off x="8037415" y="1891770"/>
            <a:ext cx="3483380" cy="644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DAB/SAS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99332" y="3953157"/>
            <a:ext cx="3483380" cy="644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DATASUS/SE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22764" y="5868086"/>
            <a:ext cx="9892800" cy="6442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meses x 16 anos x 27 </a:t>
            </a:r>
            <a:r>
              <a:rPr lang="pt-BR" sz="3386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UFs</a:t>
            </a:r>
            <a:r>
              <a:rPr lang="pt-BR" sz="3386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5.184 arquivos</a:t>
            </a:r>
          </a:p>
        </p:txBody>
      </p:sp>
    </p:spTree>
    <p:extLst>
      <p:ext uri="{BB962C8B-B14F-4D97-AF65-F5344CB8AC3E}">
        <p14:creationId xmlns:p14="http://schemas.microsoft.com/office/powerpoint/2010/main" val="39891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475062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2676" y="3197180"/>
            <a:ext cx="11286152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Foi utilizada a lista brasileira de ICSAB.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pt-BR" sz="3096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PORTARIA Nº 221, DE 17 DE ABRIL DE 2008: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pt-BR" sz="3096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Art. 2º </a:t>
            </a: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Definir que a Lista Brasileira de Internações por Condições Sensíveis à Atenção Primária será utilizada como instrumento de avaliação da atenção primária e/ou da utilização da atenção hospitalar, podendo ser aplicada para avaliar o desempenho do sistema de saúde nos âmbitos Nacional, Estadual e Municipal.</a:t>
            </a:r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9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111449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" y="3429000"/>
            <a:ext cx="12366084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Doenças </a:t>
            </a:r>
            <a:r>
              <a:rPr lang="pt-BR" sz="2419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preveníveis</a:t>
            </a: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por imunização e condições sensíveis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Gastroenterites Infecciosas e complicações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Anemia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Deficiências Nutricionais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Infecções de ouvido, nariz e garganta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Pneumonias bacterianas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Asma</a:t>
            </a:r>
          </a:p>
          <a:p>
            <a:pPr marL="497634" indent="-497634">
              <a:buAutoNum type="arabicPeriod"/>
            </a:pPr>
            <a:r>
              <a:rPr lang="pt-BR" sz="2419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Doencas</a:t>
            </a: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pulmonares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Hipertensão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Angina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Insuficiência Cardíaca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Doenças Cerebrovasculares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pt-BR" sz="2419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melitus</a:t>
            </a:r>
            <a:endParaRPr lang="pt-BR" sz="2419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97634" indent="-497634">
              <a:buAutoNum type="arabicPeriod"/>
            </a:pPr>
            <a:r>
              <a:rPr lang="pt-BR" sz="2419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Eplepsias</a:t>
            </a: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Infecção no Rim e Trato Urinário 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Infecção da pele e tecido subcutâneo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Doença Inflamatória órgãos pélvicos femininos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Úlcera gastrointestinal</a:t>
            </a:r>
          </a:p>
          <a:p>
            <a:pPr marL="497634" indent="-497634">
              <a:buAutoNum type="arabicPeriod"/>
            </a:pPr>
            <a:r>
              <a:rPr lang="pt-BR" sz="2419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Doenças relacionadas ao Pré-Natal e Parto </a:t>
            </a:r>
            <a:endParaRPr lang="pt-BR" sz="2419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4253" y="877793"/>
            <a:ext cx="7454434" cy="644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903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Condições Sensíveis à Atenção Primária</a:t>
            </a:r>
            <a:endParaRPr lang="pt-BR" sz="2903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0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111449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4253" y="1199939"/>
            <a:ext cx="7454434" cy="644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903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Condições Sensíveis à Atenção Primária</a:t>
            </a:r>
            <a:endParaRPr lang="pt-BR" sz="2903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37158" r="29978" b="42631"/>
          <a:stretch/>
        </p:blipFill>
        <p:spPr bwMode="auto">
          <a:xfrm>
            <a:off x="1428271" y="2705707"/>
            <a:ext cx="9122071" cy="239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293958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2676" y="3429000"/>
            <a:ext cx="11286152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341" indent="-442341" algn="just"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cobertura de usuários cadastrados considerou a média de 3.450 pessoas por equipe de saúde da família;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341" indent="-442341" algn="just"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taxas de internação ICSAB foram calculadas por 10.000 habitantes e comparadas com as taxas “Não ICSAB” em unidades geográficas selecionadas;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341" indent="-442341" algn="just"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estimativas populacionais para os municípios são aquelas calculadas anualmente pelo IBGE;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7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34" y="433293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" y="1830583"/>
            <a:ext cx="3657634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 anos </a:t>
            </a:r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76841" y="3603169"/>
            <a:ext cx="10431902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BR" sz="3386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Política Nacional;</a:t>
            </a:r>
          </a:p>
          <a:p>
            <a:pPr>
              <a:lnSpc>
                <a:spcPct val="200000"/>
              </a:lnSpc>
            </a:pPr>
            <a:r>
              <a:rPr lang="pt-BR" sz="3386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Assistência médica de pronto atendimento;</a:t>
            </a:r>
          </a:p>
          <a:p>
            <a:pPr>
              <a:lnSpc>
                <a:spcPct val="200000"/>
              </a:lnSpc>
            </a:pPr>
            <a:r>
              <a:rPr lang="pt-BR" sz="3386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Atenção ambulatorial sem definição de </a:t>
            </a:r>
            <a:r>
              <a:rPr lang="pt-BR" sz="3386" i="1" dirty="0" err="1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gatekeeper</a:t>
            </a:r>
            <a:r>
              <a:rPr lang="pt-BR" sz="3386" i="1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pt-BR" sz="3386" dirty="0"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Atenção especializada;</a:t>
            </a:r>
          </a:p>
        </p:txBody>
      </p:sp>
    </p:spTree>
    <p:extLst>
      <p:ext uri="{BB962C8B-B14F-4D97-AF65-F5344CB8AC3E}">
        <p14:creationId xmlns:p14="http://schemas.microsoft.com/office/powerpoint/2010/main" val="21975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6969" y="293958"/>
            <a:ext cx="5865383" cy="76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38" b="1" dirty="0">
                <a:solidFill>
                  <a:schemeClr val="tx1"/>
                </a:solidFill>
                <a:latin typeface="Bradley Hand ITC" pitchFamily="66" charset="0"/>
              </a:rPr>
              <a:t>Material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2676" y="2523321"/>
            <a:ext cx="11286152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341" indent="-442341" algn="just"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Utilizou-se como população-padrão os dados do Censo Demográfico do IBGE (2010) por faixa etária. </a:t>
            </a:r>
          </a:p>
          <a:p>
            <a:pPr algn="just"/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341" indent="-442341" algn="just">
              <a:buFont typeface="Wingdings" pitchFamily="2" charset="2"/>
              <a:buChar char="Ø"/>
            </a:pP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Foram comparadas as proporções de ICSAB em relação ao total de internações no ano para: </a:t>
            </a:r>
          </a:p>
          <a:p>
            <a:pPr algn="just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(i) total da população-residente do Brasil;</a:t>
            </a:r>
          </a:p>
          <a:p>
            <a:pPr algn="just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(</a:t>
            </a:r>
            <a:r>
              <a:rPr lang="pt-BR" sz="3096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</a:t>
            </a: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distribuição por sexo;</a:t>
            </a:r>
          </a:p>
          <a:p>
            <a:pPr algn="just"/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(</a:t>
            </a:r>
            <a:r>
              <a:rPr lang="pt-BR" sz="3096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</a:t>
            </a:r>
            <a:r>
              <a:rPr lang="pt-BR" sz="309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distribuição por grupo etário</a:t>
            </a:r>
            <a:endParaRPr lang="pt-BR" sz="3096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0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86730"/>
            <a:ext cx="10765665" cy="4562553"/>
          </a:xfrm>
        </p:spPr>
        <p:txBody>
          <a:bodyPr>
            <a:normAutofit/>
          </a:bodyPr>
          <a:lstStyle/>
          <a:p>
            <a:r>
              <a:rPr lang="pt-BR" dirty="0" smtClean="0"/>
              <a:t>Ampliação da Atenção </a:t>
            </a:r>
            <a:r>
              <a:rPr lang="pt-BR" dirty="0"/>
              <a:t>B</a:t>
            </a:r>
            <a:r>
              <a:rPr lang="pt-BR" dirty="0" smtClean="0"/>
              <a:t>ásica do país – Aumento do número de equipes de Saúde da Família.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	1998				2.054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	2017				41.619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/>
              <a:t>Se uma equipe é responsável por atender em média 3.450 pessoas, a cobertura passou de 4,4% (7 milhões de pessoas cadastradas) para 70% (143 milhões de pessoas cadastradas).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284131" y="2570260"/>
            <a:ext cx="1700011" cy="6697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924439" y="2558307"/>
            <a:ext cx="1700011" cy="6697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84131" y="3468710"/>
            <a:ext cx="1700011" cy="6697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924438" y="3468710"/>
            <a:ext cx="1700011" cy="6697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604892" y="2706413"/>
            <a:ext cx="566671" cy="373487"/>
          </a:xfrm>
          <a:prstGeom prst="rightArrow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604892" y="3616816"/>
            <a:ext cx="566671" cy="37348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2" y="2163884"/>
            <a:ext cx="2834485" cy="21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6" y="210579"/>
            <a:ext cx="8358388" cy="6367725"/>
          </a:xfrm>
        </p:spPr>
      </p:pic>
    </p:spTree>
    <p:extLst>
      <p:ext uri="{BB962C8B-B14F-4D97-AF65-F5344CB8AC3E}">
        <p14:creationId xmlns:p14="http://schemas.microsoft.com/office/powerpoint/2010/main" val="12179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8792"/>
          </a:xfrm>
        </p:spPr>
        <p:txBody>
          <a:bodyPr/>
          <a:lstStyle/>
          <a:p>
            <a:r>
              <a:rPr lang="pt-BR" dirty="0" smtClean="0"/>
              <a:t>Internações por condições sensíveis à atenção básica (ICSAB)</a:t>
            </a:r>
          </a:p>
          <a:p>
            <a:pPr lvl="1" algn="just"/>
            <a:r>
              <a:rPr lang="pt-BR" dirty="0"/>
              <a:t>Ministério da Saúde </a:t>
            </a:r>
            <a:r>
              <a:rPr lang="pt-BR" dirty="0" smtClean="0"/>
              <a:t>no ano de 2000 estabeleceu uma lista </a:t>
            </a:r>
            <a:r>
              <a:rPr lang="pt-BR" dirty="0"/>
              <a:t>brasileira com 20 grupos de condições de saúde que, se tratadas de forma adequada na atenção primária, evitariam </a:t>
            </a:r>
            <a:r>
              <a:rPr lang="pt-BR" dirty="0" smtClean="0"/>
              <a:t>internações.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1217" y="3902299"/>
            <a:ext cx="323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 período de 2001 a 2016 houve redução da taxa padronizada de internações por ICSAB - </a:t>
            </a:r>
            <a:r>
              <a:rPr lang="pt-BR" dirty="0"/>
              <a:t>de 120 para 66 internações por 10.000 habitantes, redução de 45</a:t>
            </a:r>
            <a:r>
              <a:rPr lang="pt-BR" dirty="0" smtClean="0"/>
              <a:t>%.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91695" y="3992451"/>
            <a:ext cx="3387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Fenômeno </a:t>
            </a:r>
            <a:r>
              <a:rPr lang="pt-BR" dirty="0"/>
              <a:t>também observado na média das capitais (que tiveram redução de 24,0%), </a:t>
            </a:r>
            <a:r>
              <a:rPr lang="pt-BR" dirty="0" smtClean="0"/>
              <a:t>e nos </a:t>
            </a:r>
            <a:r>
              <a:rPr lang="pt-BR" dirty="0"/>
              <a:t>municípios do interior (redução de 48,6%).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03842" y="3992451"/>
            <a:ext cx="3258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 Rio de Janeiro houve uma diminuição de </a:t>
            </a:r>
            <a:r>
              <a:rPr lang="pt-BR" dirty="0"/>
              <a:t>48 para 30 internações por 10.000 habitantes, isto é, uma redução de 37,7</a:t>
            </a:r>
            <a:r>
              <a:rPr lang="pt-BR" dirty="0" smtClean="0"/>
              <a:t>%.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66670" y="3734873"/>
            <a:ext cx="3541691" cy="22151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314422" y="3734873"/>
            <a:ext cx="3541691" cy="221516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062174" y="3734873"/>
            <a:ext cx="3541691" cy="22151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161873"/>
            <a:ext cx="11237915" cy="6540720"/>
          </a:xfrm>
        </p:spPr>
      </p:pic>
    </p:spTree>
    <p:extLst>
      <p:ext uri="{BB962C8B-B14F-4D97-AF65-F5344CB8AC3E}">
        <p14:creationId xmlns:p14="http://schemas.microsoft.com/office/powerpoint/2010/main" val="5856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84953" cy="6503136"/>
          </a:xfrm>
        </p:spPr>
      </p:pic>
    </p:spTree>
    <p:extLst>
      <p:ext uri="{BB962C8B-B14F-4D97-AF65-F5344CB8AC3E}">
        <p14:creationId xmlns:p14="http://schemas.microsoft.com/office/powerpoint/2010/main" val="24473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/>
              <a:t>Os resultados apresentados trazem evidências da redução na taxa de internação de todas as condições de saúde analisadas, com maior redução para ICSAB (45%) do que para as Não-ICSAB (22</a:t>
            </a:r>
            <a:r>
              <a:rPr lang="pt-BR" sz="2400" dirty="0" smtClean="0"/>
              <a:t>%).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Mendonça - </a:t>
            </a:r>
            <a:r>
              <a:rPr lang="pt-BR" sz="2400" dirty="0"/>
              <a:t>a vulnerabilidade socioeconômica está fortemente associada ao comportamento das taxas de </a:t>
            </a:r>
            <a:r>
              <a:rPr lang="pt-BR" sz="2400" dirty="0" smtClean="0"/>
              <a:t>ICSAB.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Tendo uma iniciativa a </a:t>
            </a:r>
            <a:r>
              <a:rPr lang="pt-BR" sz="2400" dirty="0"/>
              <a:t>criação de Programas </a:t>
            </a:r>
            <a:r>
              <a:rPr lang="pt-BR" sz="2400" dirty="0" smtClean="0"/>
              <a:t>de </a:t>
            </a:r>
            <a:r>
              <a:rPr lang="pt-BR" sz="2400" dirty="0"/>
              <a:t>Residência em Medicina e em Enfermagem de Família e Comunidade e fortalecimento dos já </a:t>
            </a:r>
            <a:r>
              <a:rPr lang="pt-BR" sz="2400" dirty="0" smtClean="0"/>
              <a:t>existentes.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761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1" y="465756"/>
            <a:ext cx="11657818" cy="266175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0" y="1115529"/>
            <a:ext cx="11535439" cy="26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Analisar a evolução espaço-temporal das taxas padronizadas de </a:t>
            </a:r>
            <a:r>
              <a:rPr lang="pt-BR" sz="2800" b="1" dirty="0" smtClean="0"/>
              <a:t>Hospitalizações Potencialmente Evitáveis (HPE) </a:t>
            </a:r>
            <a:r>
              <a:rPr lang="pt-BR" sz="2800" dirty="0"/>
              <a:t>e suas variabilidades, em seis condições que afetam pacientes crônicos ou frágeis, no período de 2002-2013, no Sistema Nacional de Saúde (SNS) Espanhol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Estudo observacional ecológico, sobre a evolução das taxas padronizadas de hospitalização, por seis condições clínicas e suas variações nas 203 áreas de saúde do Sistema Nacional de Saúde</a:t>
            </a:r>
            <a:r>
              <a:rPr lang="pt-BR" sz="2800" dirty="0" smtClean="0"/>
              <a:t>.</a:t>
            </a:r>
          </a:p>
          <a:p>
            <a:pPr lvl="1" algn="just"/>
            <a:r>
              <a:rPr lang="pt-BR" sz="2800" dirty="0"/>
              <a:t>Doença pulmonar obstrutiva crônica (</a:t>
            </a:r>
            <a:r>
              <a:rPr lang="pt-BR" sz="2800" dirty="0" smtClean="0"/>
              <a:t>EPOC)</a:t>
            </a:r>
            <a:endParaRPr lang="pt-BR" sz="2800" dirty="0"/>
          </a:p>
          <a:p>
            <a:pPr lvl="1" algn="just"/>
            <a:r>
              <a:rPr lang="pt-BR" sz="2800" dirty="0"/>
              <a:t>Asma</a:t>
            </a:r>
          </a:p>
          <a:p>
            <a:pPr lvl="1" algn="just"/>
            <a:r>
              <a:rPr lang="pt-BR" sz="2800" dirty="0"/>
              <a:t>Insuficiência cardíaca congestiva (ICC)</a:t>
            </a:r>
          </a:p>
          <a:p>
            <a:pPr lvl="1" algn="just"/>
            <a:r>
              <a:rPr lang="pt-BR" sz="2800" dirty="0"/>
              <a:t>Angina</a:t>
            </a:r>
          </a:p>
          <a:p>
            <a:pPr lvl="1" algn="just"/>
            <a:r>
              <a:rPr lang="pt-BR" sz="2800" dirty="0"/>
              <a:t>Complicações agudas de diabetes </a:t>
            </a:r>
          </a:p>
          <a:p>
            <a:pPr lvl="1" algn="just"/>
            <a:r>
              <a:rPr lang="pt-BR" sz="2800" dirty="0"/>
              <a:t>Pacientes maiores de 65 anos com desidratação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34" y="433293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" y="1830583"/>
            <a:ext cx="3657634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 anos </a:t>
            </a:r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76841" y="3603169"/>
            <a:ext cx="10431902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pt-BR" sz="3386" dirty="0">
              <a:solidFill>
                <a:sysClr val="windowText" lastClr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09" y="2474877"/>
            <a:ext cx="5942433" cy="39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01262" y="3603169"/>
            <a:ext cx="4458727" cy="139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32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FUNRURAL</a:t>
            </a:r>
          </a:p>
        </p:txBody>
      </p:sp>
    </p:spTree>
    <p:extLst>
      <p:ext uri="{BB962C8B-B14F-4D97-AF65-F5344CB8AC3E}">
        <p14:creationId xmlns:p14="http://schemas.microsoft.com/office/powerpoint/2010/main" val="27398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" y="1737360"/>
            <a:ext cx="11343886" cy="4751299"/>
          </a:xfrm>
        </p:spPr>
      </p:pic>
      <p:sp>
        <p:nvSpPr>
          <p:cNvPr id="5" name="Retângulo 4"/>
          <p:cNvSpPr/>
          <p:nvPr/>
        </p:nvSpPr>
        <p:spPr>
          <a:xfrm>
            <a:off x="1983347" y="3006572"/>
            <a:ext cx="579549" cy="16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769957" y="3020095"/>
            <a:ext cx="579550" cy="16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83347" y="3187521"/>
            <a:ext cx="231819" cy="1931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69957" y="3187521"/>
            <a:ext cx="231820" cy="1931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957589" y="4778062"/>
            <a:ext cx="386366" cy="9401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40979" y="4638278"/>
            <a:ext cx="414701" cy="10947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Melhorias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Melhoria </a:t>
            </a:r>
            <a:r>
              <a:rPr lang="pt-BR" sz="2400" dirty="0"/>
              <a:t>e novas tecnologias de diagnóstico e tratamento de doenças crônicas.</a:t>
            </a:r>
          </a:p>
          <a:p>
            <a:r>
              <a:rPr lang="pt-BR" sz="2400" dirty="0"/>
              <a:t>Novos </a:t>
            </a:r>
            <a:r>
              <a:rPr lang="pt-BR" sz="2400" dirty="0" smtClean="0"/>
              <a:t>medicamentos.</a:t>
            </a:r>
            <a:endParaRPr lang="pt-BR" sz="2400" dirty="0"/>
          </a:p>
          <a:p>
            <a:r>
              <a:rPr lang="pt-BR" sz="2400" dirty="0"/>
              <a:t>Implementação de programas de atendimento a doenças crônicas nos últimos </a:t>
            </a:r>
            <a:r>
              <a:rPr lang="pt-BR" sz="2400" dirty="0" smtClean="0"/>
              <a:t>anos.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b="1" dirty="0" smtClean="0"/>
              <a:t>Dificuldades</a:t>
            </a:r>
          </a:p>
          <a:p>
            <a:r>
              <a:rPr lang="pt-BR" sz="2400" dirty="0" smtClean="0"/>
              <a:t>Gestão </a:t>
            </a:r>
            <a:r>
              <a:rPr lang="pt-BR" sz="2400" dirty="0"/>
              <a:t>sistemática de condições desiguais entre áreas do SNS.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8338" y="1828800"/>
            <a:ext cx="10869769" cy="196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42" dirty="0">
                <a:solidFill>
                  <a:srgbClr val="393939"/>
                </a:solidFill>
                <a:latin typeface="Open Sans"/>
              </a:rPr>
              <a:t> 1.Brasil. Ministério da Saúde. Lista Brasileira das internações por condições sensíveis a AP/AB, 2008. Junior EPP, Cavalcante JLM, Sousa RA, Morais APP,</a:t>
            </a:r>
          </a:p>
          <a:p>
            <a:r>
              <a:rPr lang="pt-BR" sz="1742" dirty="0">
                <a:solidFill>
                  <a:srgbClr val="393939"/>
                </a:solidFill>
                <a:latin typeface="Open Sans"/>
              </a:rPr>
              <a:t>2.Pinto LF,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Giovanella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L. Do Programa à Estratégia Saúde da Família: expansão do acesso e redução das internações por condições sensíveis à atenção básica (ICSAB). Ciência &amp; Saúde Coletiva, 23(6):1903-1913, 2018</a:t>
            </a:r>
          </a:p>
          <a:p>
            <a:r>
              <a:rPr lang="pt-BR" sz="1742" dirty="0">
                <a:solidFill>
                  <a:srgbClr val="393939"/>
                </a:solidFill>
                <a:latin typeface="Open Sans"/>
              </a:rPr>
              <a:t>3. Angulo-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Pueyo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E et al. 5.Evolución de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las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hospitalizaciones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potencialmente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evitables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por condiciones crónicas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en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España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.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Gac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 </a:t>
            </a:r>
            <a:r>
              <a:rPr lang="pt-BR" sz="1742" dirty="0" err="1">
                <a:solidFill>
                  <a:srgbClr val="393939"/>
                </a:solidFill>
                <a:latin typeface="Open Sans"/>
              </a:rPr>
              <a:t>Sanit</a:t>
            </a:r>
            <a:r>
              <a:rPr lang="pt-BR" sz="1742" dirty="0">
                <a:solidFill>
                  <a:srgbClr val="393939"/>
                </a:solidFill>
                <a:latin typeface="Open Sans"/>
              </a:rPr>
              <a:t>. 2016;30(1):52–54 doi:10.1016/j.gaceta.2015.10.008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37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34" y="433293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Atenção Primária à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" y="1830583"/>
            <a:ext cx="3657634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 anos </a:t>
            </a:r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76841" y="3603169"/>
            <a:ext cx="10431902" cy="146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pt-BR" sz="3386" dirty="0">
              <a:solidFill>
                <a:sysClr val="windowText" lastClr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09" y="2474877"/>
            <a:ext cx="5942433" cy="39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3589" y="3672837"/>
            <a:ext cx="5085735" cy="139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7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Pequenas unidades mistas da Fundação SESP vinculadas ao 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val="24804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SANTAS CASAS DE MISERICORDIA ANOS 80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6544"/>
            <a:ext cx="12192000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49" y="-17521"/>
            <a:ext cx="12226750" cy="71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363625"/>
            <a:ext cx="5538659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da década de 80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7634" y="1965980"/>
            <a:ext cx="5342143" cy="128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54" b="1" dirty="0">
                <a:solidFill>
                  <a:schemeClr val="tx1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Reforma estrutural</a:t>
            </a:r>
          </a:p>
          <a:p>
            <a:pPr algn="ctr"/>
            <a:endParaRPr lang="pt-BR" sz="4354" b="1" dirty="0">
              <a:solidFill>
                <a:schemeClr val="tx1"/>
              </a:solidFill>
              <a:latin typeface="Bradley Hand ITC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sz="4354" b="1" dirty="0">
              <a:solidFill>
                <a:schemeClr val="tx1"/>
              </a:solidFill>
              <a:latin typeface="Bradley Hand ITC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3589" y="3544352"/>
            <a:ext cx="4598062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Modelo </a:t>
            </a:r>
            <a:r>
              <a:rPr lang="pt-BR" sz="3386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bismarckiano</a:t>
            </a:r>
            <a:endParaRPr lang="pt-BR" sz="3386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50017" y="3544352"/>
            <a:ext cx="4598062" cy="644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86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Modelo </a:t>
            </a:r>
            <a:r>
              <a:rPr lang="pt-BR" sz="3386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beveridgeano</a:t>
            </a:r>
            <a:endParaRPr lang="pt-BR" sz="3386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5677994" y="3544352"/>
            <a:ext cx="946608" cy="468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</p:spTree>
    <p:extLst>
      <p:ext uri="{BB962C8B-B14F-4D97-AF65-F5344CB8AC3E}">
        <p14:creationId xmlns:p14="http://schemas.microsoft.com/office/powerpoint/2010/main" val="34268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71" y="1913064"/>
            <a:ext cx="7326259" cy="3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2260</TotalTime>
  <Words>2974</Words>
  <Application>Microsoft Office PowerPoint</Application>
  <PresentationFormat>Personalizar</PresentationFormat>
  <Paragraphs>235</Paragraphs>
  <Slides>42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Retrospectiva</vt:lpstr>
      <vt:lpstr>    Internações por condições sensíveis à APS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Resultados</vt:lpstr>
      <vt:lpstr>Apresentação do PowerPoint</vt:lpstr>
      <vt:lpstr>Apresentação do PowerPoint</vt:lpstr>
      <vt:lpstr>Discussão</vt:lpstr>
      <vt:lpstr>Apresentação do PowerPoint</vt:lpstr>
      <vt:lpstr>Objetivo </vt:lpstr>
      <vt:lpstr>Métodos</vt:lpstr>
      <vt:lpstr>Resultados </vt:lpstr>
      <vt:lpstr>Discussão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</dc:title>
  <dc:creator>Windows 8.1</dc:creator>
  <cp:lastModifiedBy>maria</cp:lastModifiedBy>
  <cp:revision>27</cp:revision>
  <dcterms:created xsi:type="dcterms:W3CDTF">2019-11-09T15:00:14Z</dcterms:created>
  <dcterms:modified xsi:type="dcterms:W3CDTF">2019-11-11T13:54:01Z</dcterms:modified>
</cp:coreProperties>
</file>