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82" r:id="rId5"/>
    <p:sldId id="296" r:id="rId6"/>
    <p:sldId id="332" r:id="rId7"/>
    <p:sldId id="334" r:id="rId8"/>
    <p:sldId id="333" r:id="rId9"/>
    <p:sldId id="275" r:id="rId10"/>
    <p:sldId id="314" r:id="rId11"/>
    <p:sldId id="316" r:id="rId12"/>
    <p:sldId id="315" r:id="rId13"/>
    <p:sldId id="330" r:id="rId14"/>
    <p:sldId id="297" r:id="rId15"/>
    <p:sldId id="298" r:id="rId16"/>
    <p:sldId id="303" r:id="rId17"/>
    <p:sldId id="331" r:id="rId18"/>
    <p:sldId id="317" r:id="rId19"/>
    <p:sldId id="325" r:id="rId20"/>
    <p:sldId id="324" r:id="rId21"/>
    <p:sldId id="336" r:id="rId22"/>
    <p:sldId id="326" r:id="rId23"/>
    <p:sldId id="321" r:id="rId24"/>
    <p:sldId id="337" r:id="rId25"/>
    <p:sldId id="335" r:id="rId26"/>
    <p:sldId id="328" r:id="rId27"/>
    <p:sldId id="299" r:id="rId28"/>
    <p:sldId id="274" r:id="rId29"/>
    <p:sldId id="295" r:id="rId30"/>
    <p:sldId id="338" r:id="rId31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2DE63D5-997A-4646-A377-4702673A728D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91" autoAdjust="0"/>
    <p:restoredTop sz="94614" autoAdjust="0"/>
  </p:normalViewPr>
  <p:slideViewPr>
    <p:cSldViewPr snapToGrid="0">
      <p:cViewPr varScale="1">
        <p:scale>
          <a:sx n="72" d="100"/>
          <a:sy n="72" d="100"/>
        </p:scale>
        <p:origin x="690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C0C6F-CDDD-4662-9DA0-3CBFCD37FD8E}" type="datetime1">
              <a:rPr lang="pt-BR" smtClean="0"/>
              <a:t>02/09/2020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021A4-12FA-4C9A-8282-C2BFD2881E4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5718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E7B25-8111-442E-A41B-2383A35EB02C}" type="datetime1">
              <a:rPr lang="pt-BR" smtClean="0"/>
              <a:pPr/>
              <a:t>02/09/2020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/>
              <a:t>Editar estilos de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0C6D3C-9EB0-4F2C-9026-3887D1CDB44E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437763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5558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2894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2061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3572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pt-BR" smtClean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03838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pt-BR" smtClean="0"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06011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pt-BR" smtClean="0"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12341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pt-BR" smtClean="0"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23253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pt-BR" smtClean="0"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44563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pt-BR" smtClean="0"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65753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pt-BR" smtClean="0"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2314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08025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pt-BR" smtClean="0"/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34848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pt-BR" smtClean="0"/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74918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pt-BR" smtClean="0"/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83013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pt-BR" smtClean="0"/>
              <a:t>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33579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pt-BR" smtClean="0"/>
              <a:t>24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98899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pt-BR" smtClean="0"/>
              <a:t>25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35095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pt-BR" smtClean="0"/>
              <a:t>26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33071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5425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4466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8783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0403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9867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8930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7361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id="{48D39141-3E8E-4545-90DB-291A0E5F1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lIns="612000" tIns="0" rtlCol="0" anchor="ctr"/>
          <a:lstStyle>
            <a:lvl1pPr marL="0" indent="0" algn="l">
              <a:lnSpc>
                <a:spcPct val="100000"/>
              </a:lnSpc>
              <a:buNone/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pt-BR" noProof="0" dirty="0"/>
              <a:t>Arraste e solte a sua </a:t>
            </a:r>
            <a:br>
              <a:rPr lang="pt-BR" noProof="0" dirty="0"/>
            </a:br>
            <a:r>
              <a:rPr lang="pt-BR" noProof="0" dirty="0"/>
              <a:t>Foto de plano de fundo aqui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D90A062-54B3-47F2-9D6A-5BC957520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0000" y="0"/>
            <a:ext cx="9672000" cy="6857999"/>
          </a:xfrm>
          <a:solidFill>
            <a:schemeClr val="tx2">
              <a:alpha val="70000"/>
            </a:schemeClr>
          </a:solidFill>
        </p:spPr>
        <p:txBody>
          <a:bodyPr lIns="1116000" rIns="180000" rtlCol="0" anchor="ctr"/>
          <a:lstStyle>
            <a:lvl1pPr algn="l">
              <a:defRPr sz="50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C97F3D-57FA-4E82-9EEC-E93088055A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00" y="4276447"/>
            <a:ext cx="5161550" cy="620016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144000" rtlCol="0" anchor="ctr"/>
          <a:lstStyle>
            <a:lvl1pPr marL="0" indent="0" algn="l">
              <a:buNone/>
              <a:defRPr sz="2400" b="1" i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do subtítulo Mestre</a:t>
            </a:r>
            <a:endParaRPr lang="pt-BR" noProof="0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E31775C8-C7F0-4EC5-A9C0-53AE3A0C5F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0" y="6262080"/>
            <a:ext cx="7560000" cy="360000"/>
          </a:xfrm>
        </p:spPr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9E8B0AE2-DA19-49E2-AC81-5272385D30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14234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ço Reservado para Texto 3">
            <a:extLst>
              <a:ext uri="{FF2B5EF4-FFF2-40B4-BE49-F238E27FC236}">
                <a16:creationId xmlns:a16="http://schemas.microsoft.com/office/drawing/2014/main" id="{6A395197-9758-40F0-B747-F8B134C175E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685843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pt-BR" noProof="0" dirty="0"/>
          </a:p>
        </p:txBody>
      </p:sp>
      <p:sp>
        <p:nvSpPr>
          <p:cNvPr id="19" name="Forma Livre: Forma 18">
            <a:extLst>
              <a:ext uri="{FF2B5EF4-FFF2-40B4-BE49-F238E27FC236}">
                <a16:creationId xmlns:a16="http://schemas.microsoft.com/office/drawing/2014/main" id="{78907576-77BD-4FD0-A9FE-48D249CB435B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03794" y="3407563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Função</a:t>
            </a:r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03794" y="3005055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Nome completo</a:t>
            </a:r>
          </a:p>
        </p:txBody>
      </p:sp>
      <p:sp>
        <p:nvSpPr>
          <p:cNvPr id="15" name="Espaço Reservado para Texto 4">
            <a:extLst>
              <a:ext uri="{FF2B5EF4-FFF2-40B4-BE49-F238E27FC236}">
                <a16:creationId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66363" y="3407563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Função</a:t>
            </a:r>
          </a:p>
        </p:txBody>
      </p:sp>
      <p:sp>
        <p:nvSpPr>
          <p:cNvPr id="16" name="Espaço Reservado para Texto 12">
            <a:extLst>
              <a:ext uri="{FF2B5EF4-FFF2-40B4-BE49-F238E27FC236}">
                <a16:creationId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66363" y="3005055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Nome completo</a:t>
            </a:r>
          </a:p>
        </p:txBody>
      </p:sp>
      <p:sp>
        <p:nvSpPr>
          <p:cNvPr id="17" name="Espaço Reservado para Texto 4">
            <a:extLst>
              <a:ext uri="{FF2B5EF4-FFF2-40B4-BE49-F238E27FC236}">
                <a16:creationId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28931" y="3407563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Função</a:t>
            </a:r>
          </a:p>
        </p:txBody>
      </p:sp>
      <p:sp>
        <p:nvSpPr>
          <p:cNvPr id="18" name="Espaço Reservado para Texto 12">
            <a:extLst>
              <a:ext uri="{FF2B5EF4-FFF2-40B4-BE49-F238E27FC236}">
                <a16:creationId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28931" y="3005055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Nome completo</a:t>
            </a:r>
          </a:p>
        </p:txBody>
      </p:sp>
      <p:sp>
        <p:nvSpPr>
          <p:cNvPr id="29" name="Espaço Reservado para Imagem 25">
            <a:extLst>
              <a:ext uri="{FF2B5EF4-FFF2-40B4-BE49-F238E27FC236}">
                <a16:creationId xmlns:a16="http://schemas.microsoft.com/office/drawing/2014/main" id="{8989EC4C-4E3F-457F-8CF6-8A88DE68A93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867711" y="1648853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Ícone</a:t>
            </a:r>
          </a:p>
        </p:txBody>
      </p:sp>
      <p:sp>
        <p:nvSpPr>
          <p:cNvPr id="30" name="Espaço Reservado para Imagem 25">
            <a:extLst>
              <a:ext uri="{FF2B5EF4-FFF2-40B4-BE49-F238E27FC236}">
                <a16:creationId xmlns:a16="http://schemas.microsoft.com/office/drawing/2014/main" id="{67FB2730-3D12-4D72-AE64-AC3955C5CD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30280" y="1648853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Ícone</a:t>
            </a:r>
          </a:p>
        </p:txBody>
      </p:sp>
      <p:sp>
        <p:nvSpPr>
          <p:cNvPr id="31" name="Espaço Reservado para Imagem 25">
            <a:extLst>
              <a:ext uri="{FF2B5EF4-FFF2-40B4-BE49-F238E27FC236}">
                <a16:creationId xmlns:a16="http://schemas.microsoft.com/office/drawing/2014/main" id="{4F2BB90C-4866-4DB3-B05C-0BB7DBFF8EA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392848" y="1648853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Ícone</a:t>
            </a:r>
          </a:p>
        </p:txBody>
      </p:sp>
      <p:sp>
        <p:nvSpPr>
          <p:cNvPr id="22" name="Espaço Reservado para Texto 4">
            <a:extLst>
              <a:ext uri="{FF2B5EF4-FFF2-40B4-BE49-F238E27FC236}">
                <a16:creationId xmlns:a16="http://schemas.microsoft.com/office/drawing/2014/main" id="{FE407FE5-15DF-40F7-B14C-0A04CC30CD6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03794" y="5736658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Função</a:t>
            </a:r>
          </a:p>
        </p:txBody>
      </p:sp>
      <p:sp>
        <p:nvSpPr>
          <p:cNvPr id="23" name="Espaço Reservado para Texto 12">
            <a:extLst>
              <a:ext uri="{FF2B5EF4-FFF2-40B4-BE49-F238E27FC236}">
                <a16:creationId xmlns:a16="http://schemas.microsoft.com/office/drawing/2014/main" id="{7DD73F77-2E6A-450D-B4AF-8643D8AE1EC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03794" y="5334150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Nome completo</a:t>
            </a:r>
          </a:p>
        </p:txBody>
      </p:sp>
      <p:sp>
        <p:nvSpPr>
          <p:cNvPr id="24" name="Espaço Reservado para Texto 4">
            <a:extLst>
              <a:ext uri="{FF2B5EF4-FFF2-40B4-BE49-F238E27FC236}">
                <a16:creationId xmlns:a16="http://schemas.microsoft.com/office/drawing/2014/main" id="{7F1CAED2-2A78-4780-A303-060C24C5652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66363" y="5736658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Função</a:t>
            </a:r>
          </a:p>
        </p:txBody>
      </p:sp>
      <p:sp>
        <p:nvSpPr>
          <p:cNvPr id="27" name="Espaço Reservado para Texto 12">
            <a:extLst>
              <a:ext uri="{FF2B5EF4-FFF2-40B4-BE49-F238E27FC236}">
                <a16:creationId xmlns:a16="http://schemas.microsoft.com/office/drawing/2014/main" id="{4E77CA0B-49F8-4EE9-84A7-AB28FD1CC1E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66363" y="5334150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Nome completo</a:t>
            </a:r>
          </a:p>
        </p:txBody>
      </p:sp>
      <p:sp>
        <p:nvSpPr>
          <p:cNvPr id="28" name="Espaço Reservado para Texto 4">
            <a:extLst>
              <a:ext uri="{FF2B5EF4-FFF2-40B4-BE49-F238E27FC236}">
                <a16:creationId xmlns:a16="http://schemas.microsoft.com/office/drawing/2014/main" id="{5D4F2294-CE3A-4705-BCB3-C5DAFA373C2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28931" y="5736658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Função</a:t>
            </a:r>
          </a:p>
        </p:txBody>
      </p:sp>
      <p:sp>
        <p:nvSpPr>
          <p:cNvPr id="32" name="Espaço Reservado para Texto 12">
            <a:extLst>
              <a:ext uri="{FF2B5EF4-FFF2-40B4-BE49-F238E27FC236}">
                <a16:creationId xmlns:a16="http://schemas.microsoft.com/office/drawing/2014/main" id="{7B49F9AF-7698-444D-8D12-FA0B6A713E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28931" y="5334150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Nome completo</a:t>
            </a:r>
          </a:p>
        </p:txBody>
      </p:sp>
      <p:sp>
        <p:nvSpPr>
          <p:cNvPr id="33" name="Espaço Reservado para Imagem 25">
            <a:extLst>
              <a:ext uri="{FF2B5EF4-FFF2-40B4-BE49-F238E27FC236}">
                <a16:creationId xmlns:a16="http://schemas.microsoft.com/office/drawing/2014/main" id="{6057C2E9-1501-4819-B77D-23A0268DB0F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867711" y="3977948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Ícone</a:t>
            </a:r>
          </a:p>
        </p:txBody>
      </p:sp>
      <p:sp>
        <p:nvSpPr>
          <p:cNvPr id="34" name="Espaço Reservado para Imagem 25">
            <a:extLst>
              <a:ext uri="{FF2B5EF4-FFF2-40B4-BE49-F238E27FC236}">
                <a16:creationId xmlns:a16="http://schemas.microsoft.com/office/drawing/2014/main" id="{C77B8544-1CEE-4ED4-89E8-ED042673804D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630280" y="3977948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Ícone</a:t>
            </a:r>
          </a:p>
        </p:txBody>
      </p:sp>
      <p:sp>
        <p:nvSpPr>
          <p:cNvPr id="35" name="Espaço Reservado para Imagem 25">
            <a:extLst>
              <a:ext uri="{FF2B5EF4-FFF2-40B4-BE49-F238E27FC236}">
                <a16:creationId xmlns:a16="http://schemas.microsoft.com/office/drawing/2014/main" id="{E1131D92-0382-469E-A358-A2EC5FDCCF32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392848" y="3977948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Ícone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C0EBF36-B9CA-4962-B198-27B56B54E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392197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s List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474D42A7-FF15-4C9E-9657-33DD5BC539D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3">
            <a:extLst>
              <a:ext uri="{FF2B5EF4-FFF2-40B4-BE49-F238E27FC236}">
                <a16:creationId xmlns:a16="http://schemas.microsoft.com/office/drawing/2014/main" id="{4FA555C0-B108-4047-8AFF-82E05F073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SUBTÍTULO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5EAA7C-AE70-48A8-B582-013424EB9C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95500" y="1992933"/>
            <a:ext cx="9388499" cy="10953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pt-BR" noProof="0" dirty="0"/>
              <a:t>Insira aqui a descrição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11" name="Espaço Reservado para Imagem 10">
            <a:extLst>
              <a:ext uri="{FF2B5EF4-FFF2-40B4-BE49-F238E27FC236}">
                <a16:creationId xmlns:a16="http://schemas.microsoft.com/office/drawing/2014/main" id="{A98EA298-DD21-4B69-8125-094245EDF7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4213" y="1992934"/>
            <a:ext cx="1095375" cy="1095375"/>
          </a:xfrm>
        </p:spPr>
        <p:txBody>
          <a:bodyPr rtlCol="0" anchor="ctr"/>
          <a:lstStyle>
            <a:lvl1pPr marL="0" indent="0" algn="ctr">
              <a:buNone/>
              <a:defRPr sz="1050" i="1"/>
            </a:lvl1pPr>
          </a:lstStyle>
          <a:p>
            <a:pPr rtl="0"/>
            <a:r>
              <a:rPr lang="pt-BR" noProof="0" dirty="0"/>
              <a:t>Local</a:t>
            </a:r>
            <a:br>
              <a:rPr lang="pt-BR" noProof="0" dirty="0"/>
            </a:br>
            <a:r>
              <a:rPr lang="pt-BR" noProof="0" dirty="0"/>
              <a:t>Insira aqui sua imagem/logotipo</a:t>
            </a:r>
          </a:p>
        </p:txBody>
      </p:sp>
      <p:sp>
        <p:nvSpPr>
          <p:cNvPr id="12" name="Espaço Reservado para Imagem 10">
            <a:extLst>
              <a:ext uri="{FF2B5EF4-FFF2-40B4-BE49-F238E27FC236}">
                <a16:creationId xmlns:a16="http://schemas.microsoft.com/office/drawing/2014/main" id="{4C93EFCC-1E62-4200-9E96-2476EE2581B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4213" y="3431134"/>
            <a:ext cx="1095375" cy="1095375"/>
          </a:xfrm>
        </p:spPr>
        <p:txBody>
          <a:bodyPr rtlCol="0" anchor="ctr"/>
          <a:lstStyle>
            <a:lvl1pPr marL="0" indent="0" algn="ctr">
              <a:buNone/>
              <a:defRPr sz="1050" i="1"/>
            </a:lvl1pPr>
          </a:lstStyle>
          <a:p>
            <a:pPr rtl="0"/>
            <a:r>
              <a:rPr lang="pt-BR" noProof="0" dirty="0"/>
              <a:t>Local</a:t>
            </a:r>
            <a:br>
              <a:rPr lang="pt-BR" noProof="0" dirty="0"/>
            </a:br>
            <a:r>
              <a:rPr lang="pt-BR" noProof="0" dirty="0"/>
              <a:t>Insira aqui sua imagem/logotipo</a:t>
            </a:r>
          </a:p>
        </p:txBody>
      </p:sp>
      <p:sp>
        <p:nvSpPr>
          <p:cNvPr id="13" name="Espaço Reservado para Imagem 10">
            <a:extLst>
              <a:ext uri="{FF2B5EF4-FFF2-40B4-BE49-F238E27FC236}">
                <a16:creationId xmlns:a16="http://schemas.microsoft.com/office/drawing/2014/main" id="{8741D874-BD81-4469-AA1C-32517FD7C37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4213" y="4869334"/>
            <a:ext cx="1095375" cy="1095375"/>
          </a:xfrm>
        </p:spPr>
        <p:txBody>
          <a:bodyPr rtlCol="0" anchor="ctr"/>
          <a:lstStyle>
            <a:lvl1pPr marL="0" indent="0" algn="ctr">
              <a:buNone/>
              <a:defRPr sz="1050" i="1"/>
            </a:lvl1pPr>
          </a:lstStyle>
          <a:p>
            <a:pPr rtl="0"/>
            <a:r>
              <a:rPr lang="pt-BR" noProof="0" dirty="0"/>
              <a:t>Local</a:t>
            </a:r>
            <a:br>
              <a:rPr lang="pt-BR" noProof="0" dirty="0"/>
            </a:br>
            <a:r>
              <a:rPr lang="pt-BR" noProof="0" dirty="0"/>
              <a:t>Insira aqui sua imagem/logotipo</a:t>
            </a:r>
          </a:p>
        </p:txBody>
      </p:sp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CFB0B599-DDEF-43E9-A07F-FC328C595BC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095500" y="3422739"/>
            <a:ext cx="9388499" cy="10953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pt-BR" noProof="0" dirty="0"/>
              <a:t>Insira aqui a descrição</a:t>
            </a:r>
          </a:p>
        </p:txBody>
      </p: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63FF0857-6431-48DC-BE82-9A93C55CEFB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2095500" y="4867850"/>
            <a:ext cx="9388499" cy="10953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pt-BR" noProof="0" dirty="0"/>
              <a:t>Insira aqui a descrição</a:t>
            </a:r>
          </a:p>
        </p:txBody>
      </p:sp>
    </p:spTree>
    <p:extLst>
      <p:ext uri="{BB962C8B-B14F-4D97-AF65-F5344CB8AC3E}">
        <p14:creationId xmlns:p14="http://schemas.microsoft.com/office/powerpoint/2010/main" val="2119471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474D42A7-FF15-4C9E-9657-33DD5BC539D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3">
            <a:extLst>
              <a:ext uri="{FF2B5EF4-FFF2-40B4-BE49-F238E27FC236}">
                <a16:creationId xmlns:a16="http://schemas.microsoft.com/office/drawing/2014/main" id="{4FA555C0-B108-4047-8AFF-82E05F073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SUBTÍTULO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5EAA7C-AE70-48A8-B582-013424EB9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041740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igado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id="{48D39141-3E8E-4545-90DB-291A0E5F1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lIns="0" tIns="0" rIns="612000" rtlCol="0" anchor="ctr"/>
          <a:lstStyle>
            <a:lvl1pPr marL="0" indent="0" algn="r">
              <a:lnSpc>
                <a:spcPct val="100000"/>
              </a:lnSpc>
              <a:buNone/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pt-BR" noProof="0" dirty="0"/>
              <a:t>Arraste e solte a sua </a:t>
            </a:r>
            <a:br>
              <a:rPr lang="pt-BR" noProof="0" dirty="0"/>
            </a:br>
            <a:r>
              <a:rPr lang="pt-BR" noProof="0" dirty="0"/>
              <a:t>Foto de plano de fundo aqui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D90A062-54B3-47F2-9D6A-5BC957520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9672000" cy="6857999"/>
          </a:xfrm>
          <a:solidFill>
            <a:schemeClr val="tx2">
              <a:alpha val="70000"/>
            </a:schemeClr>
          </a:solidFill>
        </p:spPr>
        <p:txBody>
          <a:bodyPr lIns="1116000" rIns="180000" bIns="756000" rtlCol="0" anchor="ctr"/>
          <a:lstStyle>
            <a:lvl1pPr algn="l">
              <a:lnSpc>
                <a:spcPct val="65000"/>
              </a:lnSpc>
              <a:defRPr sz="88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Obrigado </a:t>
            </a:r>
            <a:br>
              <a:rPr lang="pt-BR" noProof="0" dirty="0"/>
            </a:br>
            <a:endParaRPr lang="pt-BR" noProof="0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D49FD1A9-E34B-4888-90DE-493861AD7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17700" y="4508500"/>
            <a:ext cx="3314700" cy="330200"/>
          </a:xfrm>
        </p:spPr>
        <p:txBody>
          <a:bodyPr rtlCol="0" anchor="t"/>
          <a:lstStyle>
            <a:lvl1pPr marL="0" indent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pt-BR" noProof="0" dirty="0"/>
              <a:t>Nome completo</a:t>
            </a:r>
          </a:p>
        </p:txBody>
      </p:sp>
      <p:sp>
        <p:nvSpPr>
          <p:cNvPr id="9" name="Espaço Reservado para Texto 5">
            <a:extLst>
              <a:ext uri="{FF2B5EF4-FFF2-40B4-BE49-F238E27FC236}">
                <a16:creationId xmlns:a16="http://schemas.microsoft.com/office/drawing/2014/main" id="{3452AC72-D893-4C1A-83BD-9930164D89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17700" y="5180023"/>
            <a:ext cx="3314700" cy="205029"/>
          </a:xfrm>
          <a:ln>
            <a:noFill/>
          </a:ln>
        </p:spPr>
        <p:txBody>
          <a:bodyPr rtlCol="0" anchor="t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pt-BR" noProof="0" dirty="0" err="1"/>
              <a:t>Email</a:t>
            </a:r>
            <a:endParaRPr lang="pt-BR" noProof="0" dirty="0"/>
          </a:p>
        </p:txBody>
      </p:sp>
      <p:sp>
        <p:nvSpPr>
          <p:cNvPr id="10" name="Espaço Reservado para Texto 5">
            <a:extLst>
              <a:ext uri="{FF2B5EF4-FFF2-40B4-BE49-F238E27FC236}">
                <a16:creationId xmlns:a16="http://schemas.microsoft.com/office/drawing/2014/main" id="{D2EEC149-F1BE-4C36-A789-5BF73B40A2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17700" y="5683561"/>
            <a:ext cx="3314700" cy="205029"/>
          </a:xfrm>
          <a:ln>
            <a:noFill/>
          </a:ln>
        </p:spPr>
        <p:txBody>
          <a:bodyPr rtlCol="0" anchor="t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pt-BR" noProof="0" dirty="0"/>
              <a:t>Telefone</a:t>
            </a:r>
          </a:p>
        </p:txBody>
      </p:sp>
      <p:sp>
        <p:nvSpPr>
          <p:cNvPr id="11" name="Espaço Reservado para Texto 5">
            <a:extLst>
              <a:ext uri="{FF2B5EF4-FFF2-40B4-BE49-F238E27FC236}">
                <a16:creationId xmlns:a16="http://schemas.microsoft.com/office/drawing/2014/main" id="{ECC256E6-6AE8-4950-838C-BE638FB479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17700" y="4821910"/>
            <a:ext cx="3314700" cy="205029"/>
          </a:xfrm>
        </p:spPr>
        <p:txBody>
          <a:bodyPr rtlCol="0" anchor="t"/>
          <a:lstStyle>
            <a:lvl1pPr marL="0" indent="0">
              <a:buNone/>
              <a:defRPr sz="1000" i="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pt-BR" noProof="0" dirty="0"/>
              <a:t>CARGO</a:t>
            </a:r>
          </a:p>
        </p:txBody>
      </p:sp>
    </p:spTree>
    <p:extLst>
      <p:ext uri="{BB962C8B-B14F-4D97-AF65-F5344CB8AC3E}">
        <p14:creationId xmlns:p14="http://schemas.microsoft.com/office/powerpoint/2010/main" val="3185791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A75689F-8B6B-4484-8064-90B4D8FB7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7343" y="2731933"/>
            <a:ext cx="6903253" cy="3350673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576000" tIns="1872000" rIns="576000" rtlCol="0"/>
          <a:lstStyle>
            <a:lvl1pPr marL="0" indent="0">
              <a:lnSpc>
                <a:spcPts val="2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 dirty="0"/>
              <a:t>Descreva sua Grande Ideia</a:t>
            </a:r>
          </a:p>
        </p:txBody>
      </p:sp>
      <p:sp>
        <p:nvSpPr>
          <p:cNvPr id="21" name="Espaço Reservado para Imagem 20">
            <a:extLst>
              <a:ext uri="{FF2B5EF4-FFF2-40B4-BE49-F238E27FC236}">
                <a16:creationId xmlns:a16="http://schemas.microsoft.com/office/drawing/2014/main" id="{C57B9832-0120-4094-8C27-082E3533C5D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012000" cy="6858000"/>
          </a:xfrm>
          <a:custGeom>
            <a:avLst/>
            <a:gdLst>
              <a:gd name="connsiteX0" fmla="*/ 0 w 12012000"/>
              <a:gd name="connsiteY0" fmla="*/ 0 h 6858000"/>
              <a:gd name="connsiteX1" fmla="*/ 8592000 w 12012000"/>
              <a:gd name="connsiteY1" fmla="*/ 0 h 6858000"/>
              <a:gd name="connsiteX2" fmla="*/ 8592000 w 12012000"/>
              <a:gd name="connsiteY2" fmla="*/ 180000 h 6858000"/>
              <a:gd name="connsiteX3" fmla="*/ 12012000 w 12012000"/>
              <a:gd name="connsiteY3" fmla="*/ 180000 h 6858000"/>
              <a:gd name="connsiteX4" fmla="*/ 12012000 w 12012000"/>
              <a:gd name="connsiteY4" fmla="*/ 6678000 h 6858000"/>
              <a:gd name="connsiteX5" fmla="*/ 8592000 w 12012000"/>
              <a:gd name="connsiteY5" fmla="*/ 6678000 h 6858000"/>
              <a:gd name="connsiteX6" fmla="*/ 8592000 w 12012000"/>
              <a:gd name="connsiteY6" fmla="*/ 6858000 h 6858000"/>
              <a:gd name="connsiteX7" fmla="*/ 0 w 1201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12000" h="6858000">
                <a:moveTo>
                  <a:pt x="0" y="0"/>
                </a:moveTo>
                <a:lnTo>
                  <a:pt x="8592000" y="0"/>
                </a:lnTo>
                <a:lnTo>
                  <a:pt x="8592000" y="180000"/>
                </a:lnTo>
                <a:lnTo>
                  <a:pt x="12012000" y="180000"/>
                </a:lnTo>
                <a:lnTo>
                  <a:pt x="12012000" y="6678000"/>
                </a:lnTo>
                <a:lnTo>
                  <a:pt x="8592000" y="6678000"/>
                </a:lnTo>
                <a:lnTo>
                  <a:pt x="85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0" tIns="0" rIns="612000" rtlCol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Arraste e solte a sua </a:t>
            </a:r>
            <a:br>
              <a:rPr lang="pt-BR" noProof="0" dirty="0"/>
            </a:br>
            <a:r>
              <a:rPr lang="pt-BR" noProof="0" dirty="0"/>
              <a:t>Foto de plano de fundo aqui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3999" y="6262080"/>
            <a:ext cx="6190934" cy="360000"/>
          </a:xfrm>
        </p:spPr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2"/>
          </a:solidFill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EECC7194-A4D0-457B-9D3E-53681723AFF7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12" name="Título 11">
            <a:extLst>
              <a:ext uri="{FF2B5EF4-FFF2-40B4-BE49-F238E27FC236}">
                <a16:creationId xmlns:a16="http://schemas.microsoft.com/office/drawing/2014/main" id="{EAF90A48-1BFB-4A19-9A1C-2851879F9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778" y="3096087"/>
            <a:ext cx="5455750" cy="1008000"/>
          </a:xfrm>
        </p:spPr>
        <p:txBody>
          <a:bodyPr rtlCol="0"/>
          <a:lstStyle>
            <a:lvl1pPr>
              <a:defRPr sz="40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19" name="Forma Livre: Forma 18">
            <a:extLst>
              <a:ext uri="{FF2B5EF4-FFF2-40B4-BE49-F238E27FC236}">
                <a16:creationId xmlns:a16="http://schemas.microsoft.com/office/drawing/2014/main" id="{C9E79024-4B2E-43B0-8607-196181AB731F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23659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X Número e íc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Imagem 23">
            <a:extLst>
              <a:ext uri="{FF2B5EF4-FFF2-40B4-BE49-F238E27FC236}">
                <a16:creationId xmlns:a16="http://schemas.microsoft.com/office/drawing/2014/main" id="{767CE6DD-011B-4E2D-9E8A-EFF414E39EE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1764000" rIns="0" rtlCol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Arraste e solte a sua </a:t>
            </a:r>
            <a:br>
              <a:rPr lang="pt-BR" noProof="0" dirty="0"/>
            </a:br>
            <a:r>
              <a:rPr lang="pt-BR" noProof="0" dirty="0"/>
              <a:t>Foto de plano de fundo aqui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5"/>
            <a:ext cx="7560000" cy="360000"/>
          </a:xfrm>
        </p:spPr>
        <p:txBody>
          <a:bodyPr rtlCol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C6E75A4B-2655-4B0E-8D3B-0068F57D3D9B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9F266E5-40A6-4643-B9AC-B38F272563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213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#NÚMERO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1CB790CB-E4F5-4B61-A03E-1CA0C32E3F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455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Descrição</a:t>
            </a:r>
          </a:p>
        </p:txBody>
      </p:sp>
      <p:sp>
        <p:nvSpPr>
          <p:cNvPr id="12" name="Espaço Reservado para Texto 4">
            <a:extLst>
              <a:ext uri="{FF2B5EF4-FFF2-40B4-BE49-F238E27FC236}">
                <a16:creationId xmlns:a16="http://schemas.microsoft.com/office/drawing/2014/main" id="{B570684C-B743-402E-8778-A651995771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71013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#NÚMERO</a:t>
            </a:r>
          </a:p>
        </p:txBody>
      </p:sp>
      <p:sp>
        <p:nvSpPr>
          <p:cNvPr id="13" name="Espaço Reservado para Texto 10">
            <a:extLst>
              <a:ext uri="{FF2B5EF4-FFF2-40B4-BE49-F238E27FC236}">
                <a16:creationId xmlns:a16="http://schemas.microsoft.com/office/drawing/2014/main" id="{FCEC7149-9A00-4CA4-B800-1BFD6EBEB8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97255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Descrição</a:t>
            </a:r>
          </a:p>
        </p:txBody>
      </p:sp>
      <p:sp>
        <p:nvSpPr>
          <p:cNvPr id="14" name="Espaço Reservado para Texto 4">
            <a:extLst>
              <a:ext uri="{FF2B5EF4-FFF2-40B4-BE49-F238E27FC236}">
                <a16:creationId xmlns:a16="http://schemas.microsoft.com/office/drawing/2014/main" id="{0374F0E2-36BA-43B5-8799-77AA3367DF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69707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#NÚMERO</a:t>
            </a:r>
          </a:p>
        </p:txBody>
      </p:sp>
      <p:sp>
        <p:nvSpPr>
          <p:cNvPr id="15" name="Espaço Reservado para Texto 10">
            <a:extLst>
              <a:ext uri="{FF2B5EF4-FFF2-40B4-BE49-F238E27FC236}">
                <a16:creationId xmlns:a16="http://schemas.microsoft.com/office/drawing/2014/main" id="{1BA12174-6A24-4E61-8D58-B3B42C31BE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96056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Descrição</a:t>
            </a:r>
          </a:p>
        </p:txBody>
      </p:sp>
      <p:sp>
        <p:nvSpPr>
          <p:cNvPr id="16" name="Espaço Reservado para Texto 4">
            <a:extLst>
              <a:ext uri="{FF2B5EF4-FFF2-40B4-BE49-F238E27FC236}">
                <a16:creationId xmlns:a16="http://schemas.microsoft.com/office/drawing/2014/main" id="{D3A67B21-0E8B-4922-94F9-20492309C4D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44613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#NÚMERO</a:t>
            </a:r>
          </a:p>
        </p:txBody>
      </p:sp>
      <p:sp>
        <p:nvSpPr>
          <p:cNvPr id="17" name="Espaço Reservado para Texto 10">
            <a:extLst>
              <a:ext uri="{FF2B5EF4-FFF2-40B4-BE49-F238E27FC236}">
                <a16:creationId xmlns:a16="http://schemas.microsoft.com/office/drawing/2014/main" id="{D801C20C-82D2-465E-8D45-DF1A57E045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70855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Descrição</a:t>
            </a:r>
          </a:p>
        </p:txBody>
      </p:sp>
      <p:sp>
        <p:nvSpPr>
          <p:cNvPr id="18" name="Espaço Reservado para Texto 4">
            <a:extLst>
              <a:ext uri="{FF2B5EF4-FFF2-40B4-BE49-F238E27FC236}">
                <a16:creationId xmlns:a16="http://schemas.microsoft.com/office/drawing/2014/main" id="{62BAD45E-2039-4F8D-9CFC-42BFA3756A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31412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#NÚMERO</a:t>
            </a:r>
          </a:p>
        </p:txBody>
      </p:sp>
      <p:sp>
        <p:nvSpPr>
          <p:cNvPr id="19" name="Espaço Reservado para Texto 10">
            <a:extLst>
              <a:ext uri="{FF2B5EF4-FFF2-40B4-BE49-F238E27FC236}">
                <a16:creationId xmlns:a16="http://schemas.microsoft.com/office/drawing/2014/main" id="{64A78879-6338-4F3B-864E-8FF4E08C006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57654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Descrição</a:t>
            </a:r>
          </a:p>
        </p:txBody>
      </p:sp>
      <p:sp>
        <p:nvSpPr>
          <p:cNvPr id="22" name="Subtítulo 2">
            <a:extLst>
              <a:ext uri="{FF2B5EF4-FFF2-40B4-BE49-F238E27FC236}">
                <a16:creationId xmlns:a16="http://schemas.microsoft.com/office/drawing/2014/main" id="{80118439-B306-4F20-9200-1C429EADC7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01000" y="5271502"/>
            <a:ext cx="1990001" cy="620016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0" rtlCol="0" anchor="ctr"/>
          <a:lstStyle>
            <a:lvl1pPr marL="0" indent="0" algn="ctr">
              <a:buNone/>
              <a:defRPr sz="2400" b="1" i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 dirty="0"/>
              <a:t>Resultado</a:t>
            </a:r>
          </a:p>
        </p:txBody>
      </p:sp>
      <p:sp>
        <p:nvSpPr>
          <p:cNvPr id="26" name="Espaço Reservado para Imagem 25">
            <a:extLst>
              <a:ext uri="{FF2B5EF4-FFF2-40B4-BE49-F238E27FC236}">
                <a16:creationId xmlns:a16="http://schemas.microsoft.com/office/drawing/2014/main" id="{99B7E7F2-DF6B-4441-B0B1-7E87E29BA3A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098550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Ícone</a:t>
            </a:r>
          </a:p>
        </p:txBody>
      </p:sp>
      <p:sp>
        <p:nvSpPr>
          <p:cNvPr id="27" name="Espaço Reservado para Imagem 25">
            <a:extLst>
              <a:ext uri="{FF2B5EF4-FFF2-40B4-BE49-F238E27FC236}">
                <a16:creationId xmlns:a16="http://schemas.microsoft.com/office/drawing/2014/main" id="{ED41522A-FBAF-4E5D-B592-F13855964E8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385350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Ícone</a:t>
            </a:r>
          </a:p>
        </p:txBody>
      </p:sp>
      <p:sp>
        <p:nvSpPr>
          <p:cNvPr id="28" name="Espaço Reservado para Imagem 25">
            <a:extLst>
              <a:ext uri="{FF2B5EF4-FFF2-40B4-BE49-F238E27FC236}">
                <a16:creationId xmlns:a16="http://schemas.microsoft.com/office/drawing/2014/main" id="{AA51069C-E1DC-44A0-A6A0-2A4AB0DD4D7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84044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Ícone</a:t>
            </a:r>
          </a:p>
        </p:txBody>
      </p:sp>
      <p:sp>
        <p:nvSpPr>
          <p:cNvPr id="29" name="Espaço Reservado para Imagem 25">
            <a:extLst>
              <a:ext uri="{FF2B5EF4-FFF2-40B4-BE49-F238E27FC236}">
                <a16:creationId xmlns:a16="http://schemas.microsoft.com/office/drawing/2014/main" id="{42F6437E-5478-451F-9BE3-E8160EA4351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958950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Ícone</a:t>
            </a:r>
          </a:p>
        </p:txBody>
      </p:sp>
      <p:sp>
        <p:nvSpPr>
          <p:cNvPr id="30" name="Espaço Reservado para Imagem 25">
            <a:extLst>
              <a:ext uri="{FF2B5EF4-FFF2-40B4-BE49-F238E27FC236}">
                <a16:creationId xmlns:a16="http://schemas.microsoft.com/office/drawing/2014/main" id="{25127DFD-53A7-41A8-B591-AEEC1203802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245749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Ícone</a:t>
            </a:r>
          </a:p>
        </p:txBody>
      </p:sp>
    </p:spTree>
    <p:extLst>
      <p:ext uri="{BB962C8B-B14F-4D97-AF65-F5344CB8AC3E}">
        <p14:creationId xmlns:p14="http://schemas.microsoft.com/office/powerpoint/2010/main" val="3892583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 40 Divisã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6F76D43D-0DDD-4BAD-8213-BDBF75C3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6118" y="4338116"/>
            <a:ext cx="10839764" cy="45719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8" name="Espaço Reservado para Texto 3">
            <a:extLst>
              <a:ext uri="{FF2B5EF4-FFF2-40B4-BE49-F238E27FC236}">
                <a16:creationId xmlns:a16="http://schemas.microsoft.com/office/drawing/2014/main" id="{A6D3ACF3-E1F5-4332-9836-C8E6C46591B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434383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BDF8FE7-66F4-4586-B49B-61E115ED2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EB5B890-F885-418C-9812-59970CAC6B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50521507-88DE-417D-8076-D9152E1E1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DFC7DDD-6F93-45F8-AFD6-95AA051FE8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SUBTÍTULO</a:t>
            </a:r>
          </a:p>
        </p:txBody>
      </p:sp>
      <p:sp>
        <p:nvSpPr>
          <p:cNvPr id="21" name="Forma livre: Forma 20">
            <a:extLst>
              <a:ext uri="{FF2B5EF4-FFF2-40B4-BE49-F238E27FC236}">
                <a16:creationId xmlns:a16="http://schemas.microsoft.com/office/drawing/2014/main" id="{D1CD6042-5DF4-4624-BC32-25F68745304A}"/>
              </a:ext>
            </a:extLst>
          </p:cNvPr>
          <p:cNvSpPr/>
          <p:nvPr userDrawn="1"/>
        </p:nvSpPr>
        <p:spPr>
          <a:xfrm rot="5400000">
            <a:off x="8220300" y="371700"/>
            <a:ext cx="4343400" cy="3600000"/>
          </a:xfrm>
          <a:custGeom>
            <a:avLst/>
            <a:gdLst>
              <a:gd name="connsiteX0" fmla="*/ 0 w 4343400"/>
              <a:gd name="connsiteY0" fmla="*/ 3600000 h 3600000"/>
              <a:gd name="connsiteX1" fmla="*/ 0 w 4343400"/>
              <a:gd name="connsiteY1" fmla="*/ 0 h 3600000"/>
              <a:gd name="connsiteX2" fmla="*/ 180000 w 4343400"/>
              <a:gd name="connsiteY2" fmla="*/ 0 h 3600000"/>
              <a:gd name="connsiteX3" fmla="*/ 4343400 w 4343400"/>
              <a:gd name="connsiteY3" fmla="*/ 0 h 3600000"/>
              <a:gd name="connsiteX4" fmla="*/ 4343400 w 4343400"/>
              <a:gd name="connsiteY4" fmla="*/ 180000 h 3600000"/>
              <a:gd name="connsiteX5" fmla="*/ 180000 w 4343400"/>
              <a:gd name="connsiteY5" fmla="*/ 180000 h 3600000"/>
              <a:gd name="connsiteX6" fmla="*/ 180000 w 4343400"/>
              <a:gd name="connsiteY6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3400" h="3600000">
                <a:moveTo>
                  <a:pt x="0" y="3600000"/>
                </a:moveTo>
                <a:lnTo>
                  <a:pt x="0" y="0"/>
                </a:lnTo>
                <a:lnTo>
                  <a:pt x="180000" y="0"/>
                </a:lnTo>
                <a:lnTo>
                  <a:pt x="4343400" y="0"/>
                </a:lnTo>
                <a:lnTo>
                  <a:pt x="43434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gradFill>
            <a:gsLst>
              <a:gs pos="0">
                <a:schemeClr val="bg1">
                  <a:alpha val="5000"/>
                </a:schemeClr>
              </a:gs>
              <a:gs pos="100000">
                <a:schemeClr val="bg1">
                  <a:alpha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noProof="0" dirty="0"/>
          </a:p>
        </p:txBody>
      </p:sp>
      <p:sp>
        <p:nvSpPr>
          <p:cNvPr id="19" name="Forma Livre: Forma 18">
            <a:extLst>
              <a:ext uri="{FF2B5EF4-FFF2-40B4-BE49-F238E27FC236}">
                <a16:creationId xmlns:a16="http://schemas.microsoft.com/office/drawing/2014/main" id="{6294759C-286C-4281-B194-581C766EEF28}"/>
              </a:ext>
            </a:extLst>
          </p:cNvPr>
          <p:cNvSpPr/>
          <p:nvPr userDrawn="1"/>
        </p:nvSpPr>
        <p:spPr>
          <a:xfrm rot="5400000">
            <a:off x="9134700" y="3800700"/>
            <a:ext cx="2514600" cy="3600000"/>
          </a:xfrm>
          <a:custGeom>
            <a:avLst/>
            <a:gdLst>
              <a:gd name="connsiteX0" fmla="*/ 0 w 2514600"/>
              <a:gd name="connsiteY0" fmla="*/ 180000 h 3600000"/>
              <a:gd name="connsiteX1" fmla="*/ 0 w 2514600"/>
              <a:gd name="connsiteY1" fmla="*/ 0 h 3600000"/>
              <a:gd name="connsiteX2" fmla="*/ 2334600 w 2514600"/>
              <a:gd name="connsiteY2" fmla="*/ 0 h 3600000"/>
              <a:gd name="connsiteX3" fmla="*/ 2514600 w 2514600"/>
              <a:gd name="connsiteY3" fmla="*/ 0 h 3600000"/>
              <a:gd name="connsiteX4" fmla="*/ 2514600 w 2514600"/>
              <a:gd name="connsiteY4" fmla="*/ 180000 h 3600000"/>
              <a:gd name="connsiteX5" fmla="*/ 2514600 w 2514600"/>
              <a:gd name="connsiteY5" fmla="*/ 3600000 h 3600000"/>
              <a:gd name="connsiteX6" fmla="*/ 2334600 w 2514600"/>
              <a:gd name="connsiteY6" fmla="*/ 3600000 h 3600000"/>
              <a:gd name="connsiteX7" fmla="*/ 2334600 w 2514600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4600" h="3600000">
                <a:moveTo>
                  <a:pt x="0" y="180000"/>
                </a:moveTo>
                <a:lnTo>
                  <a:pt x="0" y="0"/>
                </a:lnTo>
                <a:lnTo>
                  <a:pt x="2334600" y="0"/>
                </a:lnTo>
                <a:lnTo>
                  <a:pt x="2514600" y="0"/>
                </a:lnTo>
                <a:lnTo>
                  <a:pt x="2514600" y="180000"/>
                </a:lnTo>
                <a:lnTo>
                  <a:pt x="2514600" y="3600000"/>
                </a:lnTo>
                <a:lnTo>
                  <a:pt x="2334600" y="3600000"/>
                </a:lnTo>
                <a:lnTo>
                  <a:pt x="2334600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578943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x bloco de conteúdo com íc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Imagem 23">
            <a:extLst>
              <a:ext uri="{FF2B5EF4-FFF2-40B4-BE49-F238E27FC236}">
                <a16:creationId xmlns:a16="http://schemas.microsoft.com/office/drawing/2014/main" id="{E6622698-E93D-4214-8C21-38DBE58C2E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1224000" rIns="0" rtlCol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Arraste e solte a sua </a:t>
            </a:r>
            <a:br>
              <a:rPr lang="pt-BR" noProof="0" dirty="0"/>
            </a:br>
            <a:r>
              <a:rPr lang="pt-BR" noProof="0" dirty="0"/>
              <a:t>Foto de plano de fundo aqui</a:t>
            </a:r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706BC54-FE11-4237-96CC-8DA267DB5D7C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7560000" cy="370166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0581" y="2186444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Descrição</a:t>
            </a:r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70581" y="1775806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Cabeçalho</a:t>
            </a:r>
          </a:p>
        </p:txBody>
      </p:sp>
      <p:sp>
        <p:nvSpPr>
          <p:cNvPr id="15" name="Espaço Reservado para Texto 4">
            <a:extLst>
              <a:ext uri="{FF2B5EF4-FFF2-40B4-BE49-F238E27FC236}">
                <a16:creationId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31291" y="2186444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Descrição</a:t>
            </a:r>
          </a:p>
        </p:txBody>
      </p:sp>
      <p:sp>
        <p:nvSpPr>
          <p:cNvPr id="16" name="Espaço Reservado para Texto 12">
            <a:extLst>
              <a:ext uri="{FF2B5EF4-FFF2-40B4-BE49-F238E27FC236}">
                <a16:creationId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31291" y="1775806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Cabeçalho</a:t>
            </a:r>
          </a:p>
        </p:txBody>
      </p:sp>
      <p:sp>
        <p:nvSpPr>
          <p:cNvPr id="17" name="Espaço Reservado para Texto 4">
            <a:extLst>
              <a:ext uri="{FF2B5EF4-FFF2-40B4-BE49-F238E27FC236}">
                <a16:creationId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92000" y="2186444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Descrição</a:t>
            </a:r>
          </a:p>
        </p:txBody>
      </p:sp>
      <p:sp>
        <p:nvSpPr>
          <p:cNvPr id="18" name="Espaço Reservado para Texto 12">
            <a:extLst>
              <a:ext uri="{FF2B5EF4-FFF2-40B4-BE49-F238E27FC236}">
                <a16:creationId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92000" y="1775806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Cabeçalho</a:t>
            </a:r>
          </a:p>
        </p:txBody>
      </p:sp>
      <p:sp>
        <p:nvSpPr>
          <p:cNvPr id="19" name="Espaço Reservado para Texto 4">
            <a:extLst>
              <a:ext uri="{FF2B5EF4-FFF2-40B4-BE49-F238E27FC236}">
                <a16:creationId xmlns:a16="http://schemas.microsoft.com/office/drawing/2014/main" id="{3E6D854C-C76F-49BA-9E74-F438CA8EA9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70581" y="4335857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Descrição</a:t>
            </a:r>
          </a:p>
        </p:txBody>
      </p:sp>
      <p:sp>
        <p:nvSpPr>
          <p:cNvPr id="20" name="Espaço Reservado para Texto 12">
            <a:extLst>
              <a:ext uri="{FF2B5EF4-FFF2-40B4-BE49-F238E27FC236}">
                <a16:creationId xmlns:a16="http://schemas.microsoft.com/office/drawing/2014/main" id="{AD447D7D-C1F4-4AD4-AE22-EB8E7F1C41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0581" y="3925219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Cabeçalho</a:t>
            </a:r>
          </a:p>
        </p:txBody>
      </p:sp>
      <p:sp>
        <p:nvSpPr>
          <p:cNvPr id="21" name="Espaço Reservado para Texto 4">
            <a:extLst>
              <a:ext uri="{FF2B5EF4-FFF2-40B4-BE49-F238E27FC236}">
                <a16:creationId xmlns:a16="http://schemas.microsoft.com/office/drawing/2014/main" id="{849DF703-38D0-4214-9432-83570E10EF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31291" y="4335857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Descrição</a:t>
            </a:r>
          </a:p>
        </p:txBody>
      </p:sp>
      <p:sp>
        <p:nvSpPr>
          <p:cNvPr id="22" name="Espaço Reservado para Texto 12">
            <a:extLst>
              <a:ext uri="{FF2B5EF4-FFF2-40B4-BE49-F238E27FC236}">
                <a16:creationId xmlns:a16="http://schemas.microsoft.com/office/drawing/2014/main" id="{F9EB6572-1A9F-4672-8E42-A4E15451CA2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31291" y="3925219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Cabeçalho</a:t>
            </a:r>
          </a:p>
        </p:txBody>
      </p:sp>
      <p:sp>
        <p:nvSpPr>
          <p:cNvPr id="23" name="Espaço Reservado para Texto 4">
            <a:extLst>
              <a:ext uri="{FF2B5EF4-FFF2-40B4-BE49-F238E27FC236}">
                <a16:creationId xmlns:a16="http://schemas.microsoft.com/office/drawing/2014/main" id="{0740EB70-455C-47FF-9A9A-0D78D202ED0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92000" y="4335857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Descrição</a:t>
            </a:r>
          </a:p>
        </p:txBody>
      </p:sp>
      <p:sp>
        <p:nvSpPr>
          <p:cNvPr id="24" name="Espaço Reservado para Texto 12">
            <a:extLst>
              <a:ext uri="{FF2B5EF4-FFF2-40B4-BE49-F238E27FC236}">
                <a16:creationId xmlns:a16="http://schemas.microsoft.com/office/drawing/2014/main" id="{CD9A5773-4F50-4631-9B7A-0A2D83E5DC2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92000" y="3925219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Cabeçalho</a:t>
            </a:r>
          </a:p>
        </p:txBody>
      </p:sp>
    </p:spTree>
    <p:extLst>
      <p:ext uri="{BB962C8B-B14F-4D97-AF65-F5344CB8AC3E}">
        <p14:creationId xmlns:p14="http://schemas.microsoft.com/office/powerpoint/2010/main" val="387598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x bloco de conteúdo com íc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rma Livre: Forma 24">
            <a:extLst>
              <a:ext uri="{FF2B5EF4-FFF2-40B4-BE49-F238E27FC236}">
                <a16:creationId xmlns:a16="http://schemas.microsoft.com/office/drawing/2014/main" id="{45350A6A-6F84-47F4-AE00-8295D96D08C8}"/>
              </a:ext>
            </a:extLst>
          </p:cNvPr>
          <p:cNvSpPr/>
          <p:nvPr userDrawn="1"/>
        </p:nvSpPr>
        <p:spPr>
          <a:xfrm rot="5400000">
            <a:off x="8677500" y="3343500"/>
            <a:ext cx="3429000" cy="3600000"/>
          </a:xfrm>
          <a:custGeom>
            <a:avLst/>
            <a:gdLst>
              <a:gd name="connsiteX0" fmla="*/ 0 w 3429000"/>
              <a:gd name="connsiteY0" fmla="*/ 180000 h 3600000"/>
              <a:gd name="connsiteX1" fmla="*/ 0 w 3429000"/>
              <a:gd name="connsiteY1" fmla="*/ 0 h 3600000"/>
              <a:gd name="connsiteX2" fmla="*/ 3249000 w 3429000"/>
              <a:gd name="connsiteY2" fmla="*/ 0 h 3600000"/>
              <a:gd name="connsiteX3" fmla="*/ 3429000 w 3429000"/>
              <a:gd name="connsiteY3" fmla="*/ 0 h 3600000"/>
              <a:gd name="connsiteX4" fmla="*/ 3429000 w 3429000"/>
              <a:gd name="connsiteY4" fmla="*/ 180000 h 3600000"/>
              <a:gd name="connsiteX5" fmla="*/ 3429000 w 3429000"/>
              <a:gd name="connsiteY5" fmla="*/ 3600000 h 3600000"/>
              <a:gd name="connsiteX6" fmla="*/ 3249000 w 3429000"/>
              <a:gd name="connsiteY6" fmla="*/ 3600000 h 3600000"/>
              <a:gd name="connsiteX7" fmla="*/ 3249000 w 3429000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0" h="3600000">
                <a:moveTo>
                  <a:pt x="0" y="180000"/>
                </a:moveTo>
                <a:lnTo>
                  <a:pt x="0" y="0"/>
                </a:lnTo>
                <a:lnTo>
                  <a:pt x="3249000" y="0"/>
                </a:lnTo>
                <a:lnTo>
                  <a:pt x="3429000" y="0"/>
                </a:lnTo>
                <a:lnTo>
                  <a:pt x="3429000" y="180000"/>
                </a:lnTo>
                <a:lnTo>
                  <a:pt x="3429000" y="3600000"/>
                </a:lnTo>
                <a:lnTo>
                  <a:pt x="3249000" y="3600000"/>
                </a:lnTo>
                <a:lnTo>
                  <a:pt x="3249000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noProof="0" dirty="0"/>
          </a:p>
        </p:txBody>
      </p:sp>
      <p:sp>
        <p:nvSpPr>
          <p:cNvPr id="20" name="Espaço Reservado para Texto 3">
            <a:extLst>
              <a:ext uri="{FF2B5EF4-FFF2-40B4-BE49-F238E27FC236}">
                <a16:creationId xmlns:a16="http://schemas.microsoft.com/office/drawing/2014/main" id="{6A395197-9758-40F0-B747-F8B134C175E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342943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7560000" cy="370166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863" y="3668499"/>
            <a:ext cx="3276000" cy="2238815"/>
          </a:xfrm>
        </p:spPr>
        <p:txBody>
          <a:bodyPr lIns="108000" rtlCol="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Descrição</a:t>
            </a:r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2863" y="3068555"/>
            <a:ext cx="3276000" cy="360445"/>
          </a:xfrm>
          <a:solidFill>
            <a:schemeClr val="tx2"/>
          </a:solidFill>
        </p:spPr>
        <p:txBody>
          <a:bodyPr lIns="108000" rtlCol="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Cabeçalho</a:t>
            </a:r>
          </a:p>
        </p:txBody>
      </p:sp>
      <p:sp>
        <p:nvSpPr>
          <p:cNvPr id="15" name="Espaço Reservado para Texto 4">
            <a:extLst>
              <a:ext uri="{FF2B5EF4-FFF2-40B4-BE49-F238E27FC236}">
                <a16:creationId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5432" y="3668499"/>
            <a:ext cx="3276000" cy="2238815"/>
          </a:xfrm>
        </p:spPr>
        <p:txBody>
          <a:bodyPr lIns="108000" rtlCol="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Descrição</a:t>
            </a:r>
          </a:p>
        </p:txBody>
      </p:sp>
      <p:sp>
        <p:nvSpPr>
          <p:cNvPr id="16" name="Espaço Reservado para Texto 12">
            <a:extLst>
              <a:ext uri="{FF2B5EF4-FFF2-40B4-BE49-F238E27FC236}">
                <a16:creationId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45432" y="3068555"/>
            <a:ext cx="3276000" cy="360445"/>
          </a:xfrm>
          <a:solidFill>
            <a:schemeClr val="tx2"/>
          </a:solidFill>
        </p:spPr>
        <p:txBody>
          <a:bodyPr lIns="108000" rtlCol="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Cabeçalho</a:t>
            </a:r>
          </a:p>
        </p:txBody>
      </p:sp>
      <p:sp>
        <p:nvSpPr>
          <p:cNvPr id="17" name="Espaço Reservado para Texto 4">
            <a:extLst>
              <a:ext uri="{FF2B5EF4-FFF2-40B4-BE49-F238E27FC236}">
                <a16:creationId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8000" y="3668499"/>
            <a:ext cx="3276000" cy="2238815"/>
          </a:xfrm>
        </p:spPr>
        <p:txBody>
          <a:bodyPr lIns="108000" rtlCol="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Descrição</a:t>
            </a:r>
          </a:p>
        </p:txBody>
      </p:sp>
      <p:sp>
        <p:nvSpPr>
          <p:cNvPr id="18" name="Espaço Reservado para Texto 12">
            <a:extLst>
              <a:ext uri="{FF2B5EF4-FFF2-40B4-BE49-F238E27FC236}">
                <a16:creationId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08000" y="3068555"/>
            <a:ext cx="3276000" cy="360445"/>
          </a:xfrm>
          <a:solidFill>
            <a:schemeClr val="tx2"/>
          </a:solidFill>
        </p:spPr>
        <p:txBody>
          <a:bodyPr lIns="108000" rtlCol="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Cabeçalho</a:t>
            </a:r>
          </a:p>
        </p:txBody>
      </p:sp>
      <p:sp>
        <p:nvSpPr>
          <p:cNvPr id="29" name="Espaço Reservado para Imagem 25">
            <a:extLst>
              <a:ext uri="{FF2B5EF4-FFF2-40B4-BE49-F238E27FC236}">
                <a16:creationId xmlns:a16="http://schemas.microsoft.com/office/drawing/2014/main" id="{8989EC4C-4E3F-457F-8CF6-8A88DE68A93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908907" y="2005142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Ícone</a:t>
            </a:r>
          </a:p>
        </p:txBody>
      </p:sp>
      <p:sp>
        <p:nvSpPr>
          <p:cNvPr id="30" name="Espaço Reservado para Imagem 25">
            <a:extLst>
              <a:ext uri="{FF2B5EF4-FFF2-40B4-BE49-F238E27FC236}">
                <a16:creationId xmlns:a16="http://schemas.microsoft.com/office/drawing/2014/main" id="{67FB2730-3D12-4D72-AE64-AC3955C5CD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71476" y="2005142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Ícone</a:t>
            </a:r>
          </a:p>
        </p:txBody>
      </p:sp>
      <p:sp>
        <p:nvSpPr>
          <p:cNvPr id="31" name="Espaço Reservado para Imagem 25">
            <a:extLst>
              <a:ext uri="{FF2B5EF4-FFF2-40B4-BE49-F238E27FC236}">
                <a16:creationId xmlns:a16="http://schemas.microsoft.com/office/drawing/2014/main" id="{4F2BB90C-4866-4DB3-B05C-0BB7DBFF8EA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434044" y="2005142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Ícone</a:t>
            </a:r>
          </a:p>
        </p:txBody>
      </p:sp>
      <p:sp>
        <p:nvSpPr>
          <p:cNvPr id="21" name="Espaço Reservado para Texto 3">
            <a:extLst>
              <a:ext uri="{FF2B5EF4-FFF2-40B4-BE49-F238E27FC236}">
                <a16:creationId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SUBTÍTULO</a:t>
            </a:r>
          </a:p>
        </p:txBody>
      </p:sp>
      <p:sp>
        <p:nvSpPr>
          <p:cNvPr id="26" name="Forma Livre: Forma 25">
            <a:extLst>
              <a:ext uri="{FF2B5EF4-FFF2-40B4-BE49-F238E27FC236}">
                <a16:creationId xmlns:a16="http://schemas.microsoft.com/office/drawing/2014/main" id="{AEA98CFA-B2A7-4BCC-B1DC-01CFAD2DD65E}"/>
              </a:ext>
            </a:extLst>
          </p:cNvPr>
          <p:cNvSpPr/>
          <p:nvPr userDrawn="1"/>
        </p:nvSpPr>
        <p:spPr>
          <a:xfrm rot="5400000">
            <a:off x="8677500" y="-85500"/>
            <a:ext cx="3429000" cy="3600000"/>
          </a:xfrm>
          <a:custGeom>
            <a:avLst/>
            <a:gdLst>
              <a:gd name="connsiteX0" fmla="*/ 0 w 3429000"/>
              <a:gd name="connsiteY0" fmla="*/ 3600000 h 3600000"/>
              <a:gd name="connsiteX1" fmla="*/ 0 w 3429000"/>
              <a:gd name="connsiteY1" fmla="*/ 0 h 3600000"/>
              <a:gd name="connsiteX2" fmla="*/ 180000 w 3429000"/>
              <a:gd name="connsiteY2" fmla="*/ 0 h 3600000"/>
              <a:gd name="connsiteX3" fmla="*/ 3429000 w 3429000"/>
              <a:gd name="connsiteY3" fmla="*/ 0 h 3600000"/>
              <a:gd name="connsiteX4" fmla="*/ 3429000 w 3429000"/>
              <a:gd name="connsiteY4" fmla="*/ 180000 h 3600000"/>
              <a:gd name="connsiteX5" fmla="*/ 180000 w 3429000"/>
              <a:gd name="connsiteY5" fmla="*/ 180000 h 3600000"/>
              <a:gd name="connsiteX6" fmla="*/ 180000 w 3429000"/>
              <a:gd name="connsiteY6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000" h="3600000">
                <a:moveTo>
                  <a:pt x="0" y="3600000"/>
                </a:moveTo>
                <a:lnTo>
                  <a:pt x="0" y="0"/>
                </a:lnTo>
                <a:lnTo>
                  <a:pt x="180000" y="0"/>
                </a:lnTo>
                <a:lnTo>
                  <a:pt x="3429000" y="0"/>
                </a:lnTo>
                <a:lnTo>
                  <a:pt x="3429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gradFill>
            <a:gsLst>
              <a:gs pos="0">
                <a:schemeClr val="bg1">
                  <a:alpha val="5000"/>
                </a:schemeClr>
              </a:gs>
              <a:gs pos="100000">
                <a:schemeClr val="bg1">
                  <a:alpha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142598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 e Subtítulo - Escu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rma Livre: Forma 24">
            <a:extLst>
              <a:ext uri="{FF2B5EF4-FFF2-40B4-BE49-F238E27FC236}">
                <a16:creationId xmlns:a16="http://schemas.microsoft.com/office/drawing/2014/main" id="{E752CBEE-7696-40FC-AB0E-8790B179D18C}"/>
              </a:ext>
            </a:extLst>
          </p:cNvPr>
          <p:cNvSpPr/>
          <p:nvPr userDrawn="1"/>
        </p:nvSpPr>
        <p:spPr>
          <a:xfrm rot="5400000">
            <a:off x="8188485" y="2854485"/>
            <a:ext cx="4407031" cy="3600000"/>
          </a:xfrm>
          <a:custGeom>
            <a:avLst/>
            <a:gdLst>
              <a:gd name="connsiteX0" fmla="*/ 0 w 4407031"/>
              <a:gd name="connsiteY0" fmla="*/ 180000 h 3600000"/>
              <a:gd name="connsiteX1" fmla="*/ 0 w 4407031"/>
              <a:gd name="connsiteY1" fmla="*/ 0 h 3600000"/>
              <a:gd name="connsiteX2" fmla="*/ 4227031 w 4407031"/>
              <a:gd name="connsiteY2" fmla="*/ 0 h 3600000"/>
              <a:gd name="connsiteX3" fmla="*/ 4407031 w 4407031"/>
              <a:gd name="connsiteY3" fmla="*/ 0 h 3600000"/>
              <a:gd name="connsiteX4" fmla="*/ 4407031 w 4407031"/>
              <a:gd name="connsiteY4" fmla="*/ 180000 h 3600000"/>
              <a:gd name="connsiteX5" fmla="*/ 4407031 w 4407031"/>
              <a:gd name="connsiteY5" fmla="*/ 3600000 h 3600000"/>
              <a:gd name="connsiteX6" fmla="*/ 4227031 w 4407031"/>
              <a:gd name="connsiteY6" fmla="*/ 3600000 h 3600000"/>
              <a:gd name="connsiteX7" fmla="*/ 4227031 w 4407031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07031" h="3600000">
                <a:moveTo>
                  <a:pt x="0" y="180000"/>
                </a:moveTo>
                <a:lnTo>
                  <a:pt x="0" y="0"/>
                </a:lnTo>
                <a:lnTo>
                  <a:pt x="4227031" y="0"/>
                </a:lnTo>
                <a:lnTo>
                  <a:pt x="4407031" y="0"/>
                </a:lnTo>
                <a:lnTo>
                  <a:pt x="4407031" y="180000"/>
                </a:lnTo>
                <a:lnTo>
                  <a:pt x="4407031" y="3600000"/>
                </a:lnTo>
                <a:lnTo>
                  <a:pt x="4227031" y="3600000"/>
                </a:lnTo>
                <a:lnTo>
                  <a:pt x="4227031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noProof="0" dirty="0"/>
          </a:p>
        </p:txBody>
      </p:sp>
      <p:sp>
        <p:nvSpPr>
          <p:cNvPr id="20" name="Espaço Reservado para Texto 3">
            <a:extLst>
              <a:ext uri="{FF2B5EF4-FFF2-40B4-BE49-F238E27FC236}">
                <a16:creationId xmlns:a16="http://schemas.microsoft.com/office/drawing/2014/main" id="{6A395197-9758-40F0-B747-F8B134C175E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245140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7560000" cy="370166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21" name="Espaço Reservado para Texto 3">
            <a:extLst>
              <a:ext uri="{FF2B5EF4-FFF2-40B4-BE49-F238E27FC236}">
                <a16:creationId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SUBTÍTULO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26" name="Forma Livre: Forma 25">
            <a:extLst>
              <a:ext uri="{FF2B5EF4-FFF2-40B4-BE49-F238E27FC236}">
                <a16:creationId xmlns:a16="http://schemas.microsoft.com/office/drawing/2014/main" id="{89445125-53D2-43B3-8ABC-C88E463BE7DD}"/>
              </a:ext>
            </a:extLst>
          </p:cNvPr>
          <p:cNvSpPr/>
          <p:nvPr userDrawn="1"/>
        </p:nvSpPr>
        <p:spPr>
          <a:xfrm rot="5400000">
            <a:off x="9166516" y="-574515"/>
            <a:ext cx="2450969" cy="3600000"/>
          </a:xfrm>
          <a:custGeom>
            <a:avLst/>
            <a:gdLst>
              <a:gd name="connsiteX0" fmla="*/ 0 w 2450969"/>
              <a:gd name="connsiteY0" fmla="*/ 3600000 h 3600000"/>
              <a:gd name="connsiteX1" fmla="*/ 0 w 2450969"/>
              <a:gd name="connsiteY1" fmla="*/ 0 h 3600000"/>
              <a:gd name="connsiteX2" fmla="*/ 180000 w 2450969"/>
              <a:gd name="connsiteY2" fmla="*/ 0 h 3600000"/>
              <a:gd name="connsiteX3" fmla="*/ 2450969 w 2450969"/>
              <a:gd name="connsiteY3" fmla="*/ 0 h 3600000"/>
              <a:gd name="connsiteX4" fmla="*/ 2450969 w 2450969"/>
              <a:gd name="connsiteY4" fmla="*/ 180000 h 3600000"/>
              <a:gd name="connsiteX5" fmla="*/ 180000 w 2450969"/>
              <a:gd name="connsiteY5" fmla="*/ 180000 h 3600000"/>
              <a:gd name="connsiteX6" fmla="*/ 180000 w 2450969"/>
              <a:gd name="connsiteY6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0969" h="3600000">
                <a:moveTo>
                  <a:pt x="0" y="3600000"/>
                </a:moveTo>
                <a:lnTo>
                  <a:pt x="0" y="0"/>
                </a:lnTo>
                <a:lnTo>
                  <a:pt x="180000" y="0"/>
                </a:lnTo>
                <a:lnTo>
                  <a:pt x="2450969" y="0"/>
                </a:lnTo>
                <a:lnTo>
                  <a:pt x="2450969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gradFill>
            <a:gsLst>
              <a:gs pos="0">
                <a:schemeClr val="bg1">
                  <a:alpha val="5000"/>
                </a:schemeClr>
              </a:gs>
              <a:gs pos="100000">
                <a:schemeClr val="bg1">
                  <a:alpha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9759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 e Subtítulo - Foto Comple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Imagem 23">
            <a:extLst>
              <a:ext uri="{FF2B5EF4-FFF2-40B4-BE49-F238E27FC236}">
                <a16:creationId xmlns:a16="http://schemas.microsoft.com/office/drawing/2014/main" id="{767CE6DD-011B-4E2D-9E8A-EFF414E39EE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1764000" rIns="0" rtlCol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Arraste e solte a sua </a:t>
            </a:r>
            <a:br>
              <a:rPr lang="pt-BR" noProof="0" dirty="0"/>
            </a:br>
            <a:r>
              <a:rPr lang="pt-BR" noProof="0" dirty="0"/>
              <a:t>Foto de plano de fundo aqui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5"/>
            <a:ext cx="7560000" cy="360000"/>
          </a:xfrm>
        </p:spPr>
        <p:txBody>
          <a:bodyPr rtlCol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C6E75A4B-2655-4B0E-8D3B-0068F57D3D9B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3" name="Espaço Reservado para Texto 3">
            <a:extLst>
              <a:ext uri="{FF2B5EF4-FFF2-40B4-BE49-F238E27FC236}">
                <a16:creationId xmlns:a16="http://schemas.microsoft.com/office/drawing/2014/main" id="{0A18EF7D-14D0-4362-B8BD-722D3D54D4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2039369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 e Subtítulo - Cla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567FF01B-795B-4F5D-87AF-6CAA8DD5D48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1" name="Espaço Reservado para Texto 3">
            <a:extLst>
              <a:ext uri="{FF2B5EF4-FFF2-40B4-BE49-F238E27FC236}">
                <a16:creationId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SUBTÍTULO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2F32FC1-1FF6-4874-9835-EB1A90F7E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83039E70-36A3-46C1-B30E-CA4CC0B36C5D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85773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9A5246D-ECE9-473C-953D-D56C3F7B3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7560000" cy="3701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pt-BR" noProof="0" dirty="0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5D946F0-677D-45B4-83B9-FD3BD3FFC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000" y="1825625"/>
            <a:ext cx="10800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pt-BR" noProof="0" dirty="0"/>
              <a:t>Editar estilos de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445BE21-FA72-48F5-9A53-134902BF6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0" y="6192000"/>
            <a:ext cx="75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70F79B29-5421-49A7-A511-D916B66A88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5764" y="6241764"/>
            <a:ext cx="270474" cy="27047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fld id="{EECC7194-A4D0-457B-9D3E-53681723AFF7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27892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50" r:id="rId12"/>
    <p:sldLayoutId id="214748366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spc="-15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●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Tx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>
            <a:lumMod val="75000"/>
            <a:lumOff val="25000"/>
          </a:schemeClr>
        </a:buClr>
        <a:buSzPct val="80000"/>
        <a:buFont typeface="Courier New" panose="02070309020205020404" pitchFamily="49" charset="0"/>
        <a:buChar char="o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99060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ço Reservado para Imagem 9">
            <a:extLst>
              <a:ext uri="{FF2B5EF4-FFF2-40B4-BE49-F238E27FC236}">
                <a16:creationId xmlns:a16="http://schemas.microsoft.com/office/drawing/2014/main" id="{1497F18A-7A2F-42C9-B0CE-18A8D1FD154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7802" b="780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B8D8E648-93B0-47FF-A306-492EFF7FC4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0000" y="1"/>
            <a:ext cx="9672000" cy="3814068"/>
          </a:xfrm>
        </p:spPr>
        <p:txBody>
          <a:bodyPr rtlCol="0"/>
          <a:lstStyle/>
          <a:p>
            <a:pPr rtl="0">
              <a:lnSpc>
                <a:spcPct val="110000"/>
              </a:lnSpc>
            </a:pPr>
            <a:r>
              <a:rPr lang="pt-BR" dirty="0"/>
              <a:t>Assistência perioperatória</a:t>
            </a:r>
            <a:br>
              <a:rPr lang="pt-BR" dirty="0"/>
            </a:br>
            <a:r>
              <a:rPr lang="pt-BR" sz="3200" dirty="0"/>
              <a:t>Aula 3</a:t>
            </a:r>
            <a:endParaRPr lang="pt-BR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64857D70-F12B-4E1B-99F8-92DAD4349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8822" y="4095075"/>
            <a:ext cx="9672000" cy="1127197"/>
          </a:xfrm>
          <a:gradFill>
            <a:gsLst>
              <a:gs pos="800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/>
          <a:p>
            <a:pPr>
              <a:spcAft>
                <a:spcPts val="0"/>
              </a:spcAft>
            </a:pPr>
            <a:r>
              <a:rPr lang="pt-B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TIPOS DE ANESTESIA EM OBSTETRÍCIA E EFEITOS DA ANESTESIA SOBRE O ORGANISMO MATERNO E SOBRE O CONCEPTO</a:t>
            </a:r>
          </a:p>
        </p:txBody>
      </p:sp>
      <p:sp>
        <p:nvSpPr>
          <p:cNvPr id="5" name="objeto 7" descr="Retângulo bege">
            <a:extLst>
              <a:ext uri="{FF2B5EF4-FFF2-40B4-BE49-F238E27FC236}">
                <a16:creationId xmlns:a16="http://schemas.microsoft.com/office/drawing/2014/main" id="{C85C272F-FCB2-478D-9E03-EC734D1AB6C0}"/>
              </a:ext>
            </a:extLst>
          </p:cNvPr>
          <p:cNvSpPr/>
          <p:nvPr/>
        </p:nvSpPr>
        <p:spPr bwMode="white">
          <a:xfrm>
            <a:off x="3616742" y="3814069"/>
            <a:ext cx="4104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DA136CB0-4ED9-43FA-81D5-6D322579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03023" y="5561105"/>
            <a:ext cx="3817719" cy="45719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8" name="Subtítulo 3">
            <a:extLst>
              <a:ext uri="{FF2B5EF4-FFF2-40B4-BE49-F238E27FC236}">
                <a16:creationId xmlns:a16="http://schemas.microsoft.com/office/drawing/2014/main" id="{46E84803-C057-469F-9D4F-3F1A74CE8D1B}"/>
              </a:ext>
            </a:extLst>
          </p:cNvPr>
          <p:cNvSpPr txBox="1">
            <a:spLocks/>
          </p:cNvSpPr>
          <p:nvPr/>
        </p:nvSpPr>
        <p:spPr>
          <a:xfrm>
            <a:off x="98290" y="5945657"/>
            <a:ext cx="5815125" cy="866774"/>
          </a:xfrm>
          <a:prstGeom prst="rect">
            <a:avLst/>
          </a:prstGeom>
          <a:gradFill>
            <a:gsLst>
              <a:gs pos="800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vert="horz" lIns="14400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24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pt-BR"/>
              <a:t>Profa. Luara de Carvalho Barbosa</a:t>
            </a:r>
          </a:p>
          <a:p>
            <a:pPr>
              <a:spcAft>
                <a:spcPts val="0"/>
              </a:spcAft>
            </a:pPr>
            <a:r>
              <a:rPr lang="pt-BR"/>
              <a:t>Profa. Nádia Zanon Narchi </a:t>
            </a:r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1D6BEF8-A355-452C-B90B-FB0F0024B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1867" y="6053852"/>
            <a:ext cx="2618955" cy="65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24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CDE8878F-0EA3-453E-8D2E-324D0A58360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3105" b="3105"/>
          <a:stretch>
            <a:fillRect/>
          </a:stretch>
        </p:blipFill>
        <p:spPr>
          <a:xfrm>
            <a:off x="0" y="113750"/>
            <a:ext cx="12192000" cy="685800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DD509E5E-F68C-4F2B-8EC7-432595860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69875" y="7733"/>
            <a:ext cx="6058185" cy="68580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AF7E39F-041F-4A45-A1CF-F8C269887D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4106" y="1086678"/>
            <a:ext cx="10572919" cy="4963341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324000" tIns="0" rIns="360000" rtlCol="0" anchor="b" anchorCtr="0"/>
          <a:lstStyle/>
          <a:p>
            <a:pPr algn="just" rtl="0">
              <a:lnSpc>
                <a:spcPct val="150000"/>
              </a:lnSpc>
              <a:spcAft>
                <a:spcPts val="0"/>
              </a:spcAft>
            </a:pPr>
            <a:r>
              <a:rPr lang="pt-BR" sz="2400" dirty="0"/>
              <a:t> </a:t>
            </a:r>
          </a:p>
          <a:p>
            <a:pPr algn="just" rtl="0">
              <a:lnSpc>
                <a:spcPct val="150000"/>
              </a:lnSpc>
              <a:spcAft>
                <a:spcPts val="0"/>
              </a:spcAft>
            </a:pPr>
            <a:endParaRPr lang="pt-BR" sz="2400" dirty="0"/>
          </a:p>
          <a:p>
            <a:pPr marL="285750" indent="-285750" algn="just" rtl="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t-BR" sz="2800" dirty="0"/>
          </a:p>
          <a:p>
            <a:pPr algn="l">
              <a:lnSpc>
                <a:spcPct val="150000"/>
              </a:lnSpc>
            </a:pPr>
            <a:r>
              <a:rPr lang="pt-BR" sz="2800" b="0" i="0" u="none" strike="noStrike" baseline="0" dirty="0">
                <a:latin typeface="ZapfHumanist601BT-Roman"/>
              </a:rPr>
              <a:t>O risco de morte materna em anestesia geral é 17 vezes maior do que com técnicas regionais e está principalmente relacionado a problemas com a via aérea da parturiente.</a:t>
            </a:r>
            <a:endParaRPr lang="pt-BR" sz="2800" dirty="0">
              <a:latin typeface="+mj-lt"/>
            </a:endParaRPr>
          </a:p>
          <a:p>
            <a:pPr algn="l"/>
            <a:endParaRPr lang="pt-BR" sz="1800" dirty="0"/>
          </a:p>
          <a:p>
            <a:pPr algn="l"/>
            <a:endParaRPr lang="pt-BR" sz="1800" b="0" i="0" u="none" strike="noStrike" baseline="0" dirty="0">
              <a:latin typeface="MinionPro-Regular"/>
            </a:endParaRPr>
          </a:p>
          <a:p>
            <a:pPr algn="just" rtl="0">
              <a:lnSpc>
                <a:spcPct val="150000"/>
              </a:lnSpc>
              <a:spcAft>
                <a:spcPts val="0"/>
              </a:spcAft>
            </a:pPr>
            <a:endParaRPr lang="pt-BR" sz="2400" dirty="0"/>
          </a:p>
        </p:txBody>
      </p:sp>
      <p:sp>
        <p:nvSpPr>
          <p:cNvPr id="9" name="objeto 7" descr="Retângulo bege">
            <a:extLst>
              <a:ext uri="{FF2B5EF4-FFF2-40B4-BE49-F238E27FC236}">
                <a16:creationId xmlns:a16="http://schemas.microsoft.com/office/drawing/2014/main" id="{400AB11A-4D5E-4CDE-BB60-C8578F59C3E0}"/>
              </a:ext>
            </a:extLst>
          </p:cNvPr>
          <p:cNvSpPr/>
          <p:nvPr/>
        </p:nvSpPr>
        <p:spPr bwMode="white">
          <a:xfrm>
            <a:off x="552704" y="1990604"/>
            <a:ext cx="5364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C3FC51DE-D10A-4DE8-A7E3-22FA2E4FC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5870" y="5374000"/>
            <a:ext cx="6058183" cy="45719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52" name="Espaço Reservado para o Número do Slide 51">
            <a:extLst>
              <a:ext uri="{FF2B5EF4-FFF2-40B4-BE49-F238E27FC236}">
                <a16:creationId xmlns:a16="http://schemas.microsoft.com/office/drawing/2014/main" id="{947A81F6-261F-44F4-B660-7BD323AE29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sz="1000" smtClean="0"/>
              <a:pPr rtl="0"/>
              <a:t>10</a:t>
            </a:fld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917693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CDE8878F-0EA3-453E-8D2E-324D0A58360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3105" b="3105"/>
          <a:stretch>
            <a:fillRect/>
          </a:stretch>
        </p:blipFill>
        <p:spPr>
          <a:xfrm>
            <a:off x="0" y="113750"/>
            <a:ext cx="12192000" cy="685800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DD509E5E-F68C-4F2B-8EC7-432595860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69875" y="7733"/>
            <a:ext cx="6058185" cy="68580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AF7E39F-041F-4A45-A1CF-F8C269887D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383" y="804343"/>
            <a:ext cx="10585614" cy="5894188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324000" tIns="0" rIns="360000" rtlCol="0" anchor="b" anchorCtr="0"/>
          <a:lstStyle/>
          <a:p>
            <a:pPr algn="just" rtl="0">
              <a:lnSpc>
                <a:spcPct val="150000"/>
              </a:lnSpc>
              <a:spcAft>
                <a:spcPts val="0"/>
              </a:spcAft>
            </a:pPr>
            <a:r>
              <a:rPr lang="pt-BR" sz="2000" dirty="0"/>
              <a:t> </a:t>
            </a:r>
          </a:p>
          <a:p>
            <a:pPr algn="just" rtl="0">
              <a:lnSpc>
                <a:spcPct val="150000"/>
              </a:lnSpc>
              <a:spcAft>
                <a:spcPts val="0"/>
              </a:spcAft>
            </a:pPr>
            <a:endParaRPr lang="pt-BR" sz="2000" dirty="0"/>
          </a:p>
          <a:p>
            <a:pPr marL="285750" indent="-285750" algn="just" rtl="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t-BR" dirty="0"/>
          </a:p>
          <a:p>
            <a:pPr marL="285750" indent="-285750" algn="just" rtl="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t-BR" dirty="0"/>
          </a:p>
          <a:p>
            <a:pPr marL="285750" indent="-285750" algn="just" rtl="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t-BR" dirty="0"/>
          </a:p>
          <a:p>
            <a:pPr marL="285750" indent="-285750" algn="just" rtl="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t-BR" dirty="0"/>
          </a:p>
          <a:p>
            <a:pPr marL="285750" indent="-285750" algn="just" rtl="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t-BR" dirty="0"/>
          </a:p>
          <a:p>
            <a:pPr marL="285750" indent="-285750" algn="just" rtl="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t-BR" dirty="0"/>
          </a:p>
          <a:p>
            <a:pPr marL="285750" indent="-285750" algn="just" rtl="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t-BR" dirty="0"/>
          </a:p>
          <a:p>
            <a:pPr marL="285750" indent="-285750" algn="just" rtl="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t-BR" dirty="0"/>
          </a:p>
          <a:p>
            <a:pPr algn="just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</a:pPr>
            <a:r>
              <a:rPr lang="pt-BR" sz="2400" b="1" dirty="0">
                <a:latin typeface="+mj-lt"/>
              </a:rPr>
              <a:t>AO CUIDADO ANESTÉSICO:</a:t>
            </a:r>
            <a:endParaRPr lang="pt-BR" sz="1700" dirty="0">
              <a:latin typeface="+mj-lt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t-BR" sz="1700" dirty="0">
              <a:latin typeface="+mj-lt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t-BR" sz="1700" dirty="0">
              <a:latin typeface="+mj-lt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latin typeface="+mj-lt"/>
              </a:rPr>
              <a:t>Os dois pacientes (a mãe e o feto) sofrem as consequências!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latin typeface="+mj-lt"/>
              </a:rPr>
              <a:t>É necessário um profundo conhecimento das alterações fisiológicas que acompanham a gestação e de suas interações com a modalidade anestésica escolhida. </a:t>
            </a:r>
            <a:endParaRPr lang="pt-BR" sz="1700" dirty="0">
              <a:latin typeface="+mj-lt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t-BR" sz="1700" dirty="0">
              <a:latin typeface="+mj-lt"/>
            </a:endParaRPr>
          </a:p>
          <a:p>
            <a:pPr algn="l"/>
            <a:endParaRPr lang="pt-BR" sz="1600" b="0" i="0" u="none" strike="noStrike" baseline="0" dirty="0">
              <a:latin typeface="MinionPro-Regular"/>
            </a:endParaRPr>
          </a:p>
          <a:p>
            <a:pPr algn="l"/>
            <a:endParaRPr lang="pt-BR" sz="1600" b="0" i="0" u="none" strike="noStrike" baseline="0" dirty="0">
              <a:latin typeface="MinionPro-Regular"/>
            </a:endParaRPr>
          </a:p>
          <a:p>
            <a:pPr algn="just" rtl="0">
              <a:lnSpc>
                <a:spcPct val="150000"/>
              </a:lnSpc>
              <a:spcAft>
                <a:spcPts val="0"/>
              </a:spcAft>
            </a:pPr>
            <a:endParaRPr lang="pt-BR" sz="2000" dirty="0"/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C3FC51DE-D10A-4DE8-A7E3-22FA2E4FC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41169" y="1848921"/>
            <a:ext cx="6058183" cy="45719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52" name="Espaço Reservado para o Número do Slide 51">
            <a:extLst>
              <a:ext uri="{FF2B5EF4-FFF2-40B4-BE49-F238E27FC236}">
                <a16:creationId xmlns:a16="http://schemas.microsoft.com/office/drawing/2014/main" id="{947A81F6-261F-44F4-B660-7BD323AE29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sz="1000" smtClean="0"/>
              <a:pPr rtl="0"/>
              <a:t>11</a:t>
            </a:fld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1140188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CDE8878F-0EA3-453E-8D2E-324D0A58360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3105" b="3105"/>
          <a:stretch>
            <a:fillRect/>
          </a:stretch>
        </p:blipFill>
        <p:spPr>
          <a:xfrm>
            <a:off x="0" y="7733"/>
            <a:ext cx="12192000" cy="685800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DD509E5E-F68C-4F2B-8EC7-432595860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69875" y="7733"/>
            <a:ext cx="6058185" cy="68580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AF7E39F-041F-4A45-A1CF-F8C269887D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3273" y="212036"/>
            <a:ext cx="11222491" cy="6414052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324000" tIns="0" rIns="360000" rtlCol="0" anchor="b" anchorCtr="0"/>
          <a:lstStyle/>
          <a:p>
            <a:pPr algn="just" rtl="0">
              <a:lnSpc>
                <a:spcPct val="150000"/>
              </a:lnSpc>
              <a:spcAft>
                <a:spcPts val="0"/>
              </a:spcAft>
            </a:pPr>
            <a:r>
              <a:rPr lang="pt-BR" sz="2800" dirty="0"/>
              <a:t> </a:t>
            </a:r>
          </a:p>
          <a:p>
            <a:pPr algn="just" rtl="0">
              <a:lnSpc>
                <a:spcPct val="150000"/>
              </a:lnSpc>
              <a:spcAft>
                <a:spcPts val="0"/>
              </a:spcAft>
            </a:pPr>
            <a:endParaRPr lang="pt-BR" sz="2800" dirty="0"/>
          </a:p>
          <a:p>
            <a:pPr marL="285750" indent="-285750" algn="just" rtl="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t-BR" sz="2000" dirty="0"/>
          </a:p>
          <a:p>
            <a:pPr marL="285750" indent="-285750" algn="just" rtl="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t-BR" sz="2000" dirty="0"/>
          </a:p>
          <a:p>
            <a:pPr marL="285750" indent="-285750" algn="just" rtl="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t-BR" sz="900" dirty="0"/>
          </a:p>
          <a:p>
            <a:pPr marL="285750" indent="-285750" algn="just" rtl="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t-BR" sz="900" dirty="0"/>
          </a:p>
          <a:p>
            <a:pPr marL="285750" indent="-285750" algn="just" rtl="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t-BR" sz="900" dirty="0"/>
          </a:p>
          <a:p>
            <a:pPr marL="285750" indent="-285750" algn="just" rtl="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t-BR" sz="900" dirty="0"/>
          </a:p>
          <a:p>
            <a:pPr marL="285750" indent="-285750" algn="just" rtl="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t-BR" sz="900" dirty="0"/>
          </a:p>
          <a:p>
            <a:pPr marL="285750" indent="-285750" algn="ctr" rtl="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t-BR" sz="1100" dirty="0"/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pt-BR" sz="1100" dirty="0">
              <a:latin typeface="MinionPro-Regular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pt-BR" sz="2000" b="1" dirty="0">
              <a:latin typeface="+mj-lt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t-BR" sz="2800" b="1" dirty="0">
                <a:latin typeface="+mj-lt"/>
              </a:rPr>
              <a:t>Alterações </a:t>
            </a:r>
            <a:r>
              <a:rPr lang="pt-BR" sz="2800" b="1" i="0" u="none" strike="noStrike" baseline="0" dirty="0">
                <a:latin typeface="+mj-lt"/>
              </a:rPr>
              <a:t>fisiológicas na gestação -  </a:t>
            </a:r>
            <a:r>
              <a:rPr lang="pt-BR" sz="2800" b="1" dirty="0">
                <a:latin typeface="+mj-lt"/>
              </a:rPr>
              <a:t>BREVE REVISÃO!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pt-BR" sz="2000" b="1" dirty="0">
              <a:latin typeface="+mj-lt"/>
            </a:endParaRPr>
          </a:p>
          <a:p>
            <a:pPr marL="342900" indent="-342900" algn="just"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pt-BR" sz="2400" dirty="0">
              <a:latin typeface="MinionPro-Regular"/>
            </a:endParaRPr>
          </a:p>
          <a:p>
            <a:pPr marL="342900" indent="-342900" algn="just"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pt-BR" sz="2400" dirty="0">
                <a:latin typeface="MinionPro-Regular"/>
              </a:rPr>
              <a:t>Respiratórias (aumento do consumo de oxigênio, do volume ventilatório, da frequência ventilatória e da pressão parcial de oxigênio, com diminuição proporcional da pressão parcial de gás carbônico); 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</a:pPr>
            <a:endParaRPr lang="pt-BR" sz="2400" dirty="0">
              <a:latin typeface="MinionPro-Regular"/>
            </a:endParaRPr>
          </a:p>
          <a:p>
            <a:pPr marL="342900" indent="-342900" algn="just"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pt-BR" sz="2400" dirty="0">
                <a:latin typeface="MinionPro-Regular"/>
              </a:rPr>
              <a:t>Cardiovasculares (aumento do volume sanguíneo e plasmático, do débito cardíaco, frequência cardíaca e diminuição da resistência vascular periférica); 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</a:pPr>
            <a:endParaRPr lang="pt-BR" sz="2400" dirty="0">
              <a:latin typeface="MinionPro-Regular"/>
            </a:endParaRPr>
          </a:p>
          <a:p>
            <a:pPr marL="342900" indent="-342900" algn="just"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pt-BR" sz="2400" dirty="0">
                <a:latin typeface="MinionPro-Regular"/>
              </a:rPr>
              <a:t>Hematológicas (diminuição de hemoglobina e plaquetas e aumento dos fatores de coagulação); e renais (aumento da taxa de filtração  glomerular)</a:t>
            </a:r>
          </a:p>
          <a:p>
            <a:pPr marL="342900" indent="-342900" algn="just"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pt-BR" sz="2400" dirty="0">
              <a:latin typeface="MinionPro-Regular"/>
            </a:endParaRPr>
          </a:p>
          <a:p>
            <a:pPr marL="342900" indent="-342900" algn="just"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pt-BR" sz="1800" dirty="0">
              <a:latin typeface="MinionPro-Regular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pt-BR" sz="1400" dirty="0">
              <a:latin typeface="MinionPro-Regular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t-BR" sz="2000" dirty="0">
              <a:latin typeface="+mj-lt"/>
            </a:endParaRP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C3FC51DE-D10A-4DE8-A7E3-22FA2E4FC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86479" y="1570626"/>
            <a:ext cx="6058183" cy="45719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52" name="Espaço Reservado para o Número do Slide 51">
            <a:extLst>
              <a:ext uri="{FF2B5EF4-FFF2-40B4-BE49-F238E27FC236}">
                <a16:creationId xmlns:a16="http://schemas.microsoft.com/office/drawing/2014/main" id="{947A81F6-261F-44F4-B660-7BD323AE29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sz="1000" smtClean="0"/>
              <a:pPr rtl="0"/>
              <a:t>12</a:t>
            </a:fld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1127626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Espaço Reservado para Imagem 5">
            <a:extLst>
              <a:ext uri="{FF2B5EF4-FFF2-40B4-BE49-F238E27FC236}">
                <a16:creationId xmlns:a16="http://schemas.microsoft.com/office/drawing/2014/main" id="{96E9FC95-625C-4389-81F2-2659FAAF4A5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4785" b="4785"/>
          <a:stretch>
            <a:fillRect/>
          </a:stretch>
        </p:blipFill>
        <p:spPr>
          <a:xfrm>
            <a:off x="179388" y="179388"/>
            <a:ext cx="11833225" cy="6513512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A4592135-A11E-4178-A320-510C4B749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601" y="178978"/>
            <a:ext cx="12012000" cy="6513922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C499D5A-91D2-45BF-B204-6FDFFE97F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330" y="422793"/>
            <a:ext cx="11914670" cy="803554"/>
          </a:xfrm>
        </p:spPr>
        <p:txBody>
          <a:bodyPr rtlCol="0"/>
          <a:lstStyle/>
          <a:p>
            <a:r>
              <a:rPr lang="pt-BR" sz="2400" dirty="0">
                <a:latin typeface="MinionPro-Regular"/>
              </a:rPr>
              <a:t>outras alterações fisiológicas -   potencial interação com o procedimento anestésico: </a:t>
            </a:r>
            <a:br>
              <a:rPr lang="pt-BR" dirty="0"/>
            </a:br>
            <a:r>
              <a:rPr lang="pt-BR" dirty="0"/>
              <a:t>    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98F61CED-575A-4A61-B181-A442461326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sz="1000" smtClean="0"/>
              <a:pPr rtl="0"/>
              <a:t>13</a:t>
            </a:fld>
            <a:endParaRPr lang="pt-BR" sz="1000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D1BEBF22-A40E-4194-AD9A-12E9E5AB00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7330" y="1212071"/>
            <a:ext cx="11568908" cy="5239432"/>
          </a:xfrm>
        </p:spPr>
        <p:txBody>
          <a:bodyPr rtlCol="0"/>
          <a:lstStyle/>
          <a:p>
            <a:pPr marL="285750" indent="-285750" algn="l">
              <a:buFont typeface="Wingdings" panose="05000000000000000000" pitchFamily="2" charset="2"/>
              <a:buChar char="Ø"/>
            </a:pPr>
            <a:endParaRPr lang="pt-BR" sz="2000" b="0" i="0" u="none" strike="noStrike" baseline="0" dirty="0">
              <a:latin typeface="MinionPro-Regular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pt-BR" sz="2000" dirty="0">
                <a:latin typeface="MinionPro-Regular"/>
              </a:rPr>
              <a:t>Obstrução da veia cava inferior por  um útero aumentado provocando ingurgitamento do plexo venoso epidural;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pt-BR" sz="2000" dirty="0">
                <a:latin typeface="MinionPro-Regular"/>
              </a:rPr>
              <a:t>síndrome da hipotensão supina (palidez, hipotensão, sudorese, náuseas e vômitos) em 20% dos casos;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pt-BR" sz="2000" dirty="0">
                <a:latin typeface="MinionPro-Regular"/>
              </a:rPr>
              <a:t> redução da motilidade gástrica e tônus do esfíncter esofágico inferior e aumento da secreção gástrica, predispondo a alto risco de regurgitação;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pt-BR" sz="2000" dirty="0">
                <a:latin typeface="MinionPro-Regular"/>
              </a:rPr>
              <a:t>Sensibilidade aumentada aos anestésicos locais durante anestesia regional e diminuição </a:t>
            </a:r>
            <a:r>
              <a:rPr lang="pt-BR" sz="1800" b="0" i="0" u="none" strike="noStrike" baseline="0" dirty="0">
                <a:latin typeface="ZapfHumanist601BT-Roman"/>
              </a:rPr>
              <a:t>da concentração alveolar mínima dos anestésicos voláteis.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pt-BR" sz="1800" b="0" i="0" u="none" strike="noStrike" baseline="0" dirty="0">
                <a:latin typeface="ZapfHumanist601BT-Roman"/>
              </a:rPr>
              <a:t> aspiração pulmonar de conteúdo gástrico, podendo levar à morte materna.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pt-BR" sz="1800" b="0" i="0" u="none" strike="noStrike" baseline="0" dirty="0">
              <a:latin typeface="ZapfHumanist601BT-Roman"/>
            </a:endParaRPr>
          </a:p>
          <a:p>
            <a:pPr algn="ctr"/>
            <a:r>
              <a:rPr lang="pt-BR" sz="3200" b="1" i="0" u="none" strike="noStrike" baseline="0" dirty="0">
                <a:solidFill>
                  <a:schemeClr val="bg1"/>
                </a:solidFill>
                <a:latin typeface="ZapfHumanist601BT-Roman"/>
              </a:rPr>
              <a:t>De</a:t>
            </a:r>
            <a:r>
              <a:rPr lang="pt-BR" sz="3200" b="1" i="0" u="none" strike="noStrike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pfHumanist601BT-Roman"/>
              </a:rPr>
              <a:t>vemos ainda considerar os efeitos diretos das drogas anestésicas no feto, devido à potencial passagem através da</a:t>
            </a:r>
          </a:p>
          <a:p>
            <a:pPr algn="ctr"/>
            <a:r>
              <a:rPr lang="pt-BR" sz="3200" b="1" i="0" u="none" strike="noStrike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pfHumanist601BT-Roman"/>
              </a:rPr>
              <a:t>barreira uteroplacentária !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Pro-Regular"/>
            </a:endParaRPr>
          </a:p>
        </p:txBody>
      </p:sp>
      <p:sp>
        <p:nvSpPr>
          <p:cNvPr id="67" name="objeto 7" descr="Retângulo bege">
            <a:extLst>
              <a:ext uri="{FF2B5EF4-FFF2-40B4-BE49-F238E27FC236}">
                <a16:creationId xmlns:a16="http://schemas.microsoft.com/office/drawing/2014/main" id="{6167A703-9B37-469C-853D-0CB6C1F4D8F0}"/>
              </a:ext>
            </a:extLst>
          </p:cNvPr>
          <p:cNvSpPr/>
          <p:nvPr/>
        </p:nvSpPr>
        <p:spPr bwMode="white">
          <a:xfrm>
            <a:off x="281599" y="874866"/>
            <a:ext cx="3736022" cy="60736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60" name="Espaço Reservado para Texto 5">
            <a:extLst>
              <a:ext uri="{FF2B5EF4-FFF2-40B4-BE49-F238E27FC236}">
                <a16:creationId xmlns:a16="http://schemas.microsoft.com/office/drawing/2014/main" id="{3D9C46DD-5A6C-4A20-8193-568BADFBFAB3}"/>
              </a:ext>
            </a:extLst>
          </p:cNvPr>
          <p:cNvSpPr txBox="1">
            <a:spLocks/>
          </p:cNvSpPr>
          <p:nvPr/>
        </p:nvSpPr>
        <p:spPr>
          <a:xfrm>
            <a:off x="6224838" y="1818775"/>
            <a:ext cx="5621400" cy="67404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800" b="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76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2865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096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1" name="Espaço Reservado para Texto 5">
            <a:extLst>
              <a:ext uri="{FF2B5EF4-FFF2-40B4-BE49-F238E27FC236}">
                <a16:creationId xmlns:a16="http://schemas.microsoft.com/office/drawing/2014/main" id="{357B3E58-3151-4DA4-888A-1C5C5AA608AF}"/>
              </a:ext>
            </a:extLst>
          </p:cNvPr>
          <p:cNvSpPr txBox="1">
            <a:spLocks/>
          </p:cNvSpPr>
          <p:nvPr/>
        </p:nvSpPr>
        <p:spPr>
          <a:xfrm>
            <a:off x="8371723" y="1502816"/>
            <a:ext cx="3820277" cy="67404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800" b="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76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2865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096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962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Espaço Reservado para Imagem 5">
            <a:extLst>
              <a:ext uri="{FF2B5EF4-FFF2-40B4-BE49-F238E27FC236}">
                <a16:creationId xmlns:a16="http://schemas.microsoft.com/office/drawing/2014/main" id="{96E9FC95-625C-4389-81F2-2659FAAF4A5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4785" b="4785"/>
          <a:stretch>
            <a:fillRect/>
          </a:stretch>
        </p:blipFill>
        <p:spPr>
          <a:xfrm>
            <a:off x="179388" y="179388"/>
            <a:ext cx="11833225" cy="6513512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A4592135-A11E-4178-A320-510C4B749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601" y="178978"/>
            <a:ext cx="12012000" cy="6513922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C499D5A-91D2-45BF-B204-6FDFFE97F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330" y="422793"/>
            <a:ext cx="11914670" cy="803554"/>
          </a:xfrm>
        </p:spPr>
        <p:txBody>
          <a:bodyPr rtlCol="0"/>
          <a:lstStyle/>
          <a:p>
            <a:r>
              <a:rPr lang="pt-BR" sz="2400" dirty="0">
                <a:latin typeface="MinionPro-Regular"/>
              </a:rPr>
              <a:t>outras alterações fisiológicas -   potencial interação com o procedimento anestésico: </a:t>
            </a:r>
            <a:br>
              <a:rPr lang="pt-BR" dirty="0"/>
            </a:br>
            <a:r>
              <a:rPr lang="pt-BR" dirty="0"/>
              <a:t>    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98F61CED-575A-4A61-B181-A442461326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sz="1000" smtClean="0"/>
              <a:pPr rtl="0"/>
              <a:t>14</a:t>
            </a:fld>
            <a:endParaRPr lang="pt-BR" sz="1000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D1BEBF22-A40E-4194-AD9A-12E9E5AB00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7330" y="1212071"/>
            <a:ext cx="11568908" cy="5239432"/>
          </a:xfrm>
        </p:spPr>
        <p:txBody>
          <a:bodyPr rtlCol="0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endParaRPr lang="pt-BR" sz="2000" b="0" i="0" u="none" strike="noStrike" baseline="0" dirty="0">
              <a:latin typeface="MinionPro-Regular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pt-BR" sz="3200" b="1" i="0" u="none" strike="noStrike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pfHumanist601BT-Roman"/>
              </a:rPr>
              <a:t> Gestantes com cardiopatia congênitas, hipertensas ou com pré-eclâmpsia devem ter atenção especial!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Pro-Regular"/>
            </a:endParaRPr>
          </a:p>
        </p:txBody>
      </p:sp>
      <p:sp>
        <p:nvSpPr>
          <p:cNvPr id="67" name="objeto 7" descr="Retângulo bege">
            <a:extLst>
              <a:ext uri="{FF2B5EF4-FFF2-40B4-BE49-F238E27FC236}">
                <a16:creationId xmlns:a16="http://schemas.microsoft.com/office/drawing/2014/main" id="{6167A703-9B37-469C-853D-0CB6C1F4D8F0}"/>
              </a:ext>
            </a:extLst>
          </p:cNvPr>
          <p:cNvSpPr/>
          <p:nvPr/>
        </p:nvSpPr>
        <p:spPr bwMode="white">
          <a:xfrm>
            <a:off x="281599" y="874866"/>
            <a:ext cx="3736022" cy="60736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60" name="Espaço Reservado para Texto 5">
            <a:extLst>
              <a:ext uri="{FF2B5EF4-FFF2-40B4-BE49-F238E27FC236}">
                <a16:creationId xmlns:a16="http://schemas.microsoft.com/office/drawing/2014/main" id="{3D9C46DD-5A6C-4A20-8193-568BADFBFAB3}"/>
              </a:ext>
            </a:extLst>
          </p:cNvPr>
          <p:cNvSpPr txBox="1">
            <a:spLocks/>
          </p:cNvSpPr>
          <p:nvPr/>
        </p:nvSpPr>
        <p:spPr>
          <a:xfrm>
            <a:off x="6224838" y="1818775"/>
            <a:ext cx="5621400" cy="67404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800" b="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76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2865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096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1" name="Espaço Reservado para Texto 5">
            <a:extLst>
              <a:ext uri="{FF2B5EF4-FFF2-40B4-BE49-F238E27FC236}">
                <a16:creationId xmlns:a16="http://schemas.microsoft.com/office/drawing/2014/main" id="{357B3E58-3151-4DA4-888A-1C5C5AA608AF}"/>
              </a:ext>
            </a:extLst>
          </p:cNvPr>
          <p:cNvSpPr txBox="1">
            <a:spLocks/>
          </p:cNvSpPr>
          <p:nvPr/>
        </p:nvSpPr>
        <p:spPr>
          <a:xfrm>
            <a:off x="8371723" y="1502816"/>
            <a:ext cx="3820277" cy="67404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800" b="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76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2865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096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196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Espaço Reservado para Imagem 5">
            <a:extLst>
              <a:ext uri="{FF2B5EF4-FFF2-40B4-BE49-F238E27FC236}">
                <a16:creationId xmlns:a16="http://schemas.microsoft.com/office/drawing/2014/main" id="{96E9FC95-625C-4389-81F2-2659FAAF4A5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4785" b="4785"/>
          <a:stretch>
            <a:fillRect/>
          </a:stretch>
        </p:blipFill>
        <p:spPr>
          <a:xfrm>
            <a:off x="179388" y="179388"/>
            <a:ext cx="11833225" cy="6513512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A4592135-A11E-4178-A320-510C4B749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7330" y="345762"/>
            <a:ext cx="11568908" cy="6347138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C499D5A-91D2-45BF-B204-6FDFFE97F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330" y="422793"/>
            <a:ext cx="11914670" cy="803554"/>
          </a:xfrm>
        </p:spPr>
        <p:txBody>
          <a:bodyPr rtlCol="0"/>
          <a:lstStyle/>
          <a:p>
            <a:pPr rtl="0"/>
            <a:r>
              <a:rPr lang="pt-BR" sz="2800" dirty="0"/>
              <a:t>Raquidiana, Epidural e  duplo bloqueio</a:t>
            </a:r>
            <a:br>
              <a:rPr lang="pt-BR" dirty="0"/>
            </a:br>
            <a:r>
              <a:rPr lang="pt-BR" dirty="0"/>
              <a:t>    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98F61CED-575A-4A61-B181-A442461326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sz="1000" smtClean="0"/>
              <a:pPr rtl="0"/>
              <a:t>15</a:t>
            </a:fld>
            <a:endParaRPr lang="pt-BR" sz="1000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D1BEBF22-A40E-4194-AD9A-12E9E5AB00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7330" y="1212071"/>
            <a:ext cx="11568908" cy="5239432"/>
          </a:xfrm>
        </p:spPr>
        <p:txBody>
          <a:bodyPr rtlCol="0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u="sng" dirty="0"/>
              <a:t>Anestesia raquidiana ou “ </a:t>
            </a:r>
            <a:r>
              <a:rPr lang="pt-BR" sz="2400" b="1" u="sng" dirty="0" err="1"/>
              <a:t>raqui</a:t>
            </a:r>
            <a:r>
              <a:rPr lang="pt-BR" sz="2400" b="1" u="sng" dirty="0"/>
              <a:t>” :</a:t>
            </a:r>
          </a:p>
          <a:p>
            <a:endParaRPr lang="pt-B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Anestesia aplicada no espaço subaracnóideo - entre uma vértebra e outra.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Possui efeito imediato de bloqueio motor, mas mantém a paciente consciente.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/>
              <a:t>Mais recomendada para casos de parto cesariana</a:t>
            </a:r>
            <a:r>
              <a:rPr lang="pt-BR" sz="2400" dirty="0"/>
              <a:t> devido ao efeito limitado de perdurar por cerca de 3 horas, tempo necessário para a realização do procedimento.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Contudo, também pode ser indicada em casos de parto normal, porém deixa a gestante sem mobilidade. 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67" name="objeto 7" descr="Retângulo bege">
            <a:extLst>
              <a:ext uri="{FF2B5EF4-FFF2-40B4-BE49-F238E27FC236}">
                <a16:creationId xmlns:a16="http://schemas.microsoft.com/office/drawing/2014/main" id="{6167A703-9B37-469C-853D-0CB6C1F4D8F0}"/>
              </a:ext>
            </a:extLst>
          </p:cNvPr>
          <p:cNvSpPr/>
          <p:nvPr/>
        </p:nvSpPr>
        <p:spPr bwMode="white">
          <a:xfrm>
            <a:off x="281599" y="874866"/>
            <a:ext cx="3736022" cy="60736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60" name="Espaço Reservado para Texto 5">
            <a:extLst>
              <a:ext uri="{FF2B5EF4-FFF2-40B4-BE49-F238E27FC236}">
                <a16:creationId xmlns:a16="http://schemas.microsoft.com/office/drawing/2014/main" id="{3D9C46DD-5A6C-4A20-8193-568BADFBFAB3}"/>
              </a:ext>
            </a:extLst>
          </p:cNvPr>
          <p:cNvSpPr txBox="1">
            <a:spLocks/>
          </p:cNvSpPr>
          <p:nvPr/>
        </p:nvSpPr>
        <p:spPr>
          <a:xfrm>
            <a:off x="6224838" y="1818775"/>
            <a:ext cx="5621400" cy="67404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800" b="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76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2865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096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1" name="Espaço Reservado para Texto 5">
            <a:extLst>
              <a:ext uri="{FF2B5EF4-FFF2-40B4-BE49-F238E27FC236}">
                <a16:creationId xmlns:a16="http://schemas.microsoft.com/office/drawing/2014/main" id="{357B3E58-3151-4DA4-888A-1C5C5AA608AF}"/>
              </a:ext>
            </a:extLst>
          </p:cNvPr>
          <p:cNvSpPr txBox="1">
            <a:spLocks/>
          </p:cNvSpPr>
          <p:nvPr/>
        </p:nvSpPr>
        <p:spPr>
          <a:xfrm>
            <a:off x="8371723" y="1502816"/>
            <a:ext cx="3820277" cy="67404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800" b="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76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2865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096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1488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Espaço Reservado para Imagem 5">
            <a:extLst>
              <a:ext uri="{FF2B5EF4-FFF2-40B4-BE49-F238E27FC236}">
                <a16:creationId xmlns:a16="http://schemas.microsoft.com/office/drawing/2014/main" id="{96E9FC95-625C-4389-81F2-2659FAAF4A5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4785" b="4785"/>
          <a:stretch>
            <a:fillRect/>
          </a:stretch>
        </p:blipFill>
        <p:spPr>
          <a:xfrm>
            <a:off x="179388" y="179388"/>
            <a:ext cx="11833225" cy="6513512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A4592135-A11E-4178-A320-510C4B749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000" y="336958"/>
            <a:ext cx="12012000" cy="6513922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98F61CED-575A-4A61-B181-A442461326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sz="1000" smtClean="0"/>
              <a:pPr rtl="0"/>
              <a:t>16</a:t>
            </a:fld>
            <a:endParaRPr lang="pt-BR" sz="1000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D1BEBF22-A40E-4194-AD9A-12E9E5AB00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1546" y="447057"/>
            <a:ext cx="11568908" cy="5239432"/>
          </a:xfrm>
        </p:spPr>
        <p:txBody>
          <a:bodyPr rtlCol="0"/>
          <a:lstStyle/>
          <a:p>
            <a:pPr algn="just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Analgesia peridural:</a:t>
            </a:r>
          </a:p>
          <a:p>
            <a:pPr algn="just"/>
            <a:endParaRPr lang="pt-BR" sz="2400" b="1" u="sng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A peridural também é injetada entre as vértebras da região lombar, no espaço epidural (diferentemente da anestesia raquidiana).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A paciente não sente as dores do trabalho de parto, apesar de ainda estar totalmente consciente.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/>
              <a:t>É a analgesia indicada para os casos de parto normal</a:t>
            </a:r>
            <a:r>
              <a:rPr lang="pt-BR" sz="2400" dirty="0"/>
              <a:t> porque a paciente continua tendo contrações, apesar de não senti-las, e pode durar o tempo que for necessário, devido à vantagem de administrar as doses por meio do </a:t>
            </a:r>
            <a:r>
              <a:rPr lang="pt-BR" sz="2400" b="1" u="sng" dirty="0"/>
              <a:t>CATETER.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b="1" u="sng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P</a:t>
            </a:r>
            <a:r>
              <a:rPr lang="pt-BR" sz="2400" b="0" i="0" u="none" strike="noStrike" baseline="0" dirty="0">
                <a:solidFill>
                  <a:schemeClr val="bg1"/>
                </a:solidFill>
              </a:rPr>
              <a:t>ermite que seja convertida rapidamente em um método anestésico sempre que for necessário.</a:t>
            </a:r>
            <a:endParaRPr lang="pt-BR" sz="3200" b="1" u="sng" dirty="0">
              <a:solidFill>
                <a:schemeClr val="bg1"/>
              </a:solidFill>
            </a:endParaRPr>
          </a:p>
        </p:txBody>
      </p:sp>
      <p:sp>
        <p:nvSpPr>
          <p:cNvPr id="67" name="objeto 7" descr="Retângulo bege">
            <a:extLst>
              <a:ext uri="{FF2B5EF4-FFF2-40B4-BE49-F238E27FC236}">
                <a16:creationId xmlns:a16="http://schemas.microsoft.com/office/drawing/2014/main" id="{6167A703-9B37-469C-853D-0CB6C1F4D8F0}"/>
              </a:ext>
            </a:extLst>
          </p:cNvPr>
          <p:cNvSpPr/>
          <p:nvPr/>
        </p:nvSpPr>
        <p:spPr bwMode="white">
          <a:xfrm>
            <a:off x="311546" y="972729"/>
            <a:ext cx="3736022" cy="60736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60" name="Espaço Reservado para Texto 5">
            <a:extLst>
              <a:ext uri="{FF2B5EF4-FFF2-40B4-BE49-F238E27FC236}">
                <a16:creationId xmlns:a16="http://schemas.microsoft.com/office/drawing/2014/main" id="{3D9C46DD-5A6C-4A20-8193-568BADFBFAB3}"/>
              </a:ext>
            </a:extLst>
          </p:cNvPr>
          <p:cNvSpPr txBox="1">
            <a:spLocks/>
          </p:cNvSpPr>
          <p:nvPr/>
        </p:nvSpPr>
        <p:spPr>
          <a:xfrm>
            <a:off x="6224838" y="1818775"/>
            <a:ext cx="5621400" cy="67404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800" b="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76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2865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096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1" name="Espaço Reservado para Texto 5">
            <a:extLst>
              <a:ext uri="{FF2B5EF4-FFF2-40B4-BE49-F238E27FC236}">
                <a16:creationId xmlns:a16="http://schemas.microsoft.com/office/drawing/2014/main" id="{357B3E58-3151-4DA4-888A-1C5C5AA608AF}"/>
              </a:ext>
            </a:extLst>
          </p:cNvPr>
          <p:cNvSpPr txBox="1">
            <a:spLocks/>
          </p:cNvSpPr>
          <p:nvPr/>
        </p:nvSpPr>
        <p:spPr>
          <a:xfrm>
            <a:off x="8371723" y="1502816"/>
            <a:ext cx="3820277" cy="67404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800" b="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76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2865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096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9503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Espaço Reservado para Imagem 5">
            <a:extLst>
              <a:ext uri="{FF2B5EF4-FFF2-40B4-BE49-F238E27FC236}">
                <a16:creationId xmlns:a16="http://schemas.microsoft.com/office/drawing/2014/main" id="{96E9FC95-625C-4389-81F2-2659FAAF4A5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4785" b="4785"/>
          <a:stretch>
            <a:fillRect/>
          </a:stretch>
        </p:blipFill>
        <p:spPr>
          <a:xfrm>
            <a:off x="179388" y="179388"/>
            <a:ext cx="11833225" cy="6513512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A4592135-A11E-4178-A320-510C4B749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601" y="178978"/>
            <a:ext cx="12012000" cy="6513922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98F61CED-575A-4A61-B181-A442461326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sz="1000" smtClean="0"/>
              <a:pPr rtl="0"/>
              <a:t>17</a:t>
            </a:fld>
            <a:endParaRPr lang="pt-BR" sz="1000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D1BEBF22-A40E-4194-AD9A-12E9E5AB00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7330" y="1212071"/>
            <a:ext cx="11568908" cy="5239432"/>
          </a:xfrm>
        </p:spPr>
        <p:txBody>
          <a:bodyPr rtlCol="0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000" b="0" i="0" u="none" strike="noStrike" baseline="0" dirty="0">
                <a:solidFill>
                  <a:schemeClr val="bg1"/>
                </a:solidFill>
              </a:rPr>
              <a:t>Os últimos avanços da anestesia obstétrica foram abordados por Landau (2009):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2000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V</a:t>
            </a:r>
            <a:r>
              <a:rPr lang="pt-BR" sz="2000" b="0" i="0" u="none" strike="noStrike" baseline="0" dirty="0">
                <a:solidFill>
                  <a:schemeClr val="bg1"/>
                </a:solidFill>
              </a:rPr>
              <a:t>alorizou a </a:t>
            </a:r>
            <a:r>
              <a:rPr lang="pt-BR" sz="2000" b="0" i="0" u="sng" strike="noStrike" baseline="0" dirty="0">
                <a:solidFill>
                  <a:schemeClr val="bg1"/>
                </a:solidFill>
              </a:rPr>
              <a:t>redução</a:t>
            </a:r>
            <a:r>
              <a:rPr lang="pt-BR" sz="2000" b="0" i="0" u="none" strike="noStrike" baseline="0" dirty="0">
                <a:solidFill>
                  <a:schemeClr val="bg1"/>
                </a:solidFill>
              </a:rPr>
              <a:t> da dose de anestésico no </a:t>
            </a:r>
            <a:r>
              <a:rPr lang="pt-BR" sz="2000" b="0" i="0" u="sng" strike="noStrike" baseline="0" dirty="0">
                <a:solidFill>
                  <a:schemeClr val="bg1"/>
                </a:solidFill>
              </a:rPr>
              <a:t>bloqueio epidural </a:t>
            </a:r>
            <a:r>
              <a:rPr lang="pt-BR" sz="2000" b="0" i="0" u="none" strike="noStrike" baseline="0" dirty="0">
                <a:solidFill>
                  <a:schemeClr val="bg1"/>
                </a:solidFill>
              </a:rPr>
              <a:t>sem perda da eficácia e sem bloqueio motor, a associação das técnicas de </a:t>
            </a:r>
            <a:r>
              <a:rPr lang="pt-BR" sz="2000" b="0" i="0" u="sng" strike="noStrike" baseline="0" dirty="0">
                <a:solidFill>
                  <a:schemeClr val="bg1"/>
                </a:solidFill>
              </a:rPr>
              <a:t>duplo bloqueio (</a:t>
            </a:r>
            <a:r>
              <a:rPr lang="pt-BR" sz="2000" b="0" i="0" u="sng" strike="noStrike" baseline="0" dirty="0" err="1">
                <a:solidFill>
                  <a:schemeClr val="bg1"/>
                </a:solidFill>
              </a:rPr>
              <a:t>raqui</a:t>
            </a:r>
            <a:r>
              <a:rPr lang="pt-BR" sz="2000" b="0" i="0" u="sng" strike="noStrike" baseline="0" dirty="0">
                <a:solidFill>
                  <a:schemeClr val="bg1"/>
                </a:solidFill>
              </a:rPr>
              <a:t>-epidural) </a:t>
            </a:r>
            <a:r>
              <a:rPr lang="pt-BR" sz="2000" b="0" i="0" u="none" strike="noStrike" baseline="0" dirty="0">
                <a:solidFill>
                  <a:schemeClr val="bg1"/>
                </a:solidFill>
              </a:rPr>
              <a:t>e, mais recentemente, a a</a:t>
            </a:r>
            <a:r>
              <a:rPr lang="pt-BR" sz="2000" b="0" i="0" u="sng" strike="noStrike" baseline="0" dirty="0">
                <a:solidFill>
                  <a:schemeClr val="bg1"/>
                </a:solidFill>
              </a:rPr>
              <a:t>nalgesia epidural </a:t>
            </a:r>
            <a:r>
              <a:rPr lang="pt-BR" sz="2000" b="0" i="0" u="none" strike="noStrike" baseline="0" dirty="0">
                <a:solidFill>
                  <a:schemeClr val="bg1"/>
                </a:solidFill>
              </a:rPr>
              <a:t>controlada pela paciente. 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67" name="objeto 7" descr="Retângulo bege">
            <a:extLst>
              <a:ext uri="{FF2B5EF4-FFF2-40B4-BE49-F238E27FC236}">
                <a16:creationId xmlns:a16="http://schemas.microsoft.com/office/drawing/2014/main" id="{6167A703-9B37-469C-853D-0CB6C1F4D8F0}"/>
              </a:ext>
            </a:extLst>
          </p:cNvPr>
          <p:cNvSpPr/>
          <p:nvPr/>
        </p:nvSpPr>
        <p:spPr bwMode="white">
          <a:xfrm>
            <a:off x="281599" y="874866"/>
            <a:ext cx="3736022" cy="60736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60" name="Espaço Reservado para Texto 5">
            <a:extLst>
              <a:ext uri="{FF2B5EF4-FFF2-40B4-BE49-F238E27FC236}">
                <a16:creationId xmlns:a16="http://schemas.microsoft.com/office/drawing/2014/main" id="{3D9C46DD-5A6C-4A20-8193-568BADFBFAB3}"/>
              </a:ext>
            </a:extLst>
          </p:cNvPr>
          <p:cNvSpPr txBox="1">
            <a:spLocks/>
          </p:cNvSpPr>
          <p:nvPr/>
        </p:nvSpPr>
        <p:spPr>
          <a:xfrm>
            <a:off x="6224838" y="1818775"/>
            <a:ext cx="5621400" cy="67404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800" b="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76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2865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096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1" name="Espaço Reservado para Texto 5">
            <a:extLst>
              <a:ext uri="{FF2B5EF4-FFF2-40B4-BE49-F238E27FC236}">
                <a16:creationId xmlns:a16="http://schemas.microsoft.com/office/drawing/2014/main" id="{357B3E58-3151-4DA4-888A-1C5C5AA608AF}"/>
              </a:ext>
            </a:extLst>
          </p:cNvPr>
          <p:cNvSpPr txBox="1">
            <a:spLocks/>
          </p:cNvSpPr>
          <p:nvPr/>
        </p:nvSpPr>
        <p:spPr>
          <a:xfrm>
            <a:off x="8371723" y="1502816"/>
            <a:ext cx="3820277" cy="67404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800" b="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76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2865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096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8491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Espaço Reservado para Imagem 5">
            <a:extLst>
              <a:ext uri="{FF2B5EF4-FFF2-40B4-BE49-F238E27FC236}">
                <a16:creationId xmlns:a16="http://schemas.microsoft.com/office/drawing/2014/main" id="{96E9FC95-625C-4389-81F2-2659FAAF4A5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4785" b="4785"/>
          <a:stretch>
            <a:fillRect/>
          </a:stretch>
        </p:blipFill>
        <p:spPr>
          <a:xfrm>
            <a:off x="179388" y="179388"/>
            <a:ext cx="11833225" cy="6513512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A4592135-A11E-4178-A320-510C4B749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601" y="178978"/>
            <a:ext cx="12012000" cy="6513922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98F61CED-575A-4A61-B181-A442461326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sz="1000" smtClean="0"/>
              <a:pPr rtl="0"/>
              <a:t>18</a:t>
            </a:fld>
            <a:endParaRPr lang="pt-BR" sz="1000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D1BEBF22-A40E-4194-AD9A-12E9E5AB00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7330" y="1212071"/>
            <a:ext cx="11568908" cy="5239432"/>
          </a:xfrm>
        </p:spPr>
        <p:txBody>
          <a:bodyPr rtlCol="0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67" name="objeto 7" descr="Retângulo bege">
            <a:extLst>
              <a:ext uri="{FF2B5EF4-FFF2-40B4-BE49-F238E27FC236}">
                <a16:creationId xmlns:a16="http://schemas.microsoft.com/office/drawing/2014/main" id="{6167A703-9B37-469C-853D-0CB6C1F4D8F0}"/>
              </a:ext>
            </a:extLst>
          </p:cNvPr>
          <p:cNvSpPr/>
          <p:nvPr/>
        </p:nvSpPr>
        <p:spPr bwMode="white">
          <a:xfrm>
            <a:off x="281599" y="874866"/>
            <a:ext cx="3736022" cy="60736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60" name="Espaço Reservado para Texto 5">
            <a:extLst>
              <a:ext uri="{FF2B5EF4-FFF2-40B4-BE49-F238E27FC236}">
                <a16:creationId xmlns:a16="http://schemas.microsoft.com/office/drawing/2014/main" id="{3D9C46DD-5A6C-4A20-8193-568BADFBFAB3}"/>
              </a:ext>
            </a:extLst>
          </p:cNvPr>
          <p:cNvSpPr txBox="1">
            <a:spLocks/>
          </p:cNvSpPr>
          <p:nvPr/>
        </p:nvSpPr>
        <p:spPr>
          <a:xfrm>
            <a:off x="6224838" y="1818775"/>
            <a:ext cx="5621400" cy="67404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800" b="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76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2865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096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1" name="Espaço Reservado para Texto 5">
            <a:extLst>
              <a:ext uri="{FF2B5EF4-FFF2-40B4-BE49-F238E27FC236}">
                <a16:creationId xmlns:a16="http://schemas.microsoft.com/office/drawing/2014/main" id="{357B3E58-3151-4DA4-888A-1C5C5AA608AF}"/>
              </a:ext>
            </a:extLst>
          </p:cNvPr>
          <p:cNvSpPr txBox="1">
            <a:spLocks/>
          </p:cNvSpPr>
          <p:nvPr/>
        </p:nvSpPr>
        <p:spPr>
          <a:xfrm>
            <a:off x="8371723" y="1502816"/>
            <a:ext cx="3820277" cy="67404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800" b="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76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2865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096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5687989-72CD-4DB9-889E-9A9864E4BD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156" y="655648"/>
            <a:ext cx="4409685" cy="238535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14E66E9-BE2C-411A-B978-11251D4A93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562" y="3588363"/>
            <a:ext cx="3803193" cy="2530852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67E3045-EF6A-4E57-912B-814BBBBE63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5626" y="3517264"/>
            <a:ext cx="2305674" cy="286419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9687CBEA-C8A5-4358-B0EA-593C56DDED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7703" y="3588363"/>
            <a:ext cx="3152905" cy="2457776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C020B203-6BD7-454E-8C75-A388566DD7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045" y="132894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20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Espaço Reservado para Imagem 5">
            <a:extLst>
              <a:ext uri="{FF2B5EF4-FFF2-40B4-BE49-F238E27FC236}">
                <a16:creationId xmlns:a16="http://schemas.microsoft.com/office/drawing/2014/main" id="{96E9FC95-625C-4389-81F2-2659FAAF4A5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4785" b="4785"/>
          <a:stretch>
            <a:fillRect/>
          </a:stretch>
        </p:blipFill>
        <p:spPr>
          <a:xfrm>
            <a:off x="179388" y="179388"/>
            <a:ext cx="11833225" cy="6513512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A4592135-A11E-4178-A320-510C4B749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601" y="178978"/>
            <a:ext cx="12012000" cy="6513922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98F61CED-575A-4A61-B181-A442461326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sz="1000" smtClean="0"/>
              <a:pPr rtl="0"/>
              <a:t>19</a:t>
            </a:fld>
            <a:endParaRPr lang="pt-BR" sz="1000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D1BEBF22-A40E-4194-AD9A-12E9E5AB00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762" y="530636"/>
            <a:ext cx="11568908" cy="5239432"/>
          </a:xfrm>
        </p:spPr>
        <p:txBody>
          <a:bodyPr rtlCol="0"/>
          <a:lstStyle/>
          <a:p>
            <a:r>
              <a:rPr lang="pt-BR" sz="2400" b="1" dirty="0"/>
              <a:t>Duplo bloqueio:</a:t>
            </a:r>
          </a:p>
          <a:p>
            <a:endParaRPr lang="pt-BR" sz="24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/>
              <a:t>Quando opta por utilizar a anestesia peridural e raquidiana em conjunto.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/>
              <a:t>Isso ocorre porque a raquidiana possui efeito de bloqueio motor imediato, aliviando as dores da gestante, enquanto a peridural possui maior durabilidade anestésica.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/>
              <a:t>No duplo bloqueio é realizada apenas uma punção lombar na gestante.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/>
              <a:t>Utiliza cateter.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b="1" dirty="0"/>
              <a:t>É indicada para casos de parto normal.</a:t>
            </a:r>
          </a:p>
          <a:p>
            <a:endParaRPr lang="pt-BR" sz="2400" b="1" dirty="0"/>
          </a:p>
        </p:txBody>
      </p:sp>
      <p:sp>
        <p:nvSpPr>
          <p:cNvPr id="67" name="objeto 7" descr="Retângulo bege">
            <a:extLst>
              <a:ext uri="{FF2B5EF4-FFF2-40B4-BE49-F238E27FC236}">
                <a16:creationId xmlns:a16="http://schemas.microsoft.com/office/drawing/2014/main" id="{6167A703-9B37-469C-853D-0CB6C1F4D8F0}"/>
              </a:ext>
            </a:extLst>
          </p:cNvPr>
          <p:cNvSpPr/>
          <p:nvPr/>
        </p:nvSpPr>
        <p:spPr bwMode="white">
          <a:xfrm>
            <a:off x="281599" y="874866"/>
            <a:ext cx="3736022" cy="60736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60" name="Espaço Reservado para Texto 5">
            <a:extLst>
              <a:ext uri="{FF2B5EF4-FFF2-40B4-BE49-F238E27FC236}">
                <a16:creationId xmlns:a16="http://schemas.microsoft.com/office/drawing/2014/main" id="{3D9C46DD-5A6C-4A20-8193-568BADFBFAB3}"/>
              </a:ext>
            </a:extLst>
          </p:cNvPr>
          <p:cNvSpPr txBox="1">
            <a:spLocks/>
          </p:cNvSpPr>
          <p:nvPr/>
        </p:nvSpPr>
        <p:spPr>
          <a:xfrm>
            <a:off x="6224838" y="1818775"/>
            <a:ext cx="5621400" cy="67404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800" b="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76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2865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096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1" name="Espaço Reservado para Texto 5">
            <a:extLst>
              <a:ext uri="{FF2B5EF4-FFF2-40B4-BE49-F238E27FC236}">
                <a16:creationId xmlns:a16="http://schemas.microsoft.com/office/drawing/2014/main" id="{357B3E58-3151-4DA4-888A-1C5C5AA608AF}"/>
              </a:ext>
            </a:extLst>
          </p:cNvPr>
          <p:cNvSpPr txBox="1">
            <a:spLocks/>
          </p:cNvSpPr>
          <p:nvPr/>
        </p:nvSpPr>
        <p:spPr>
          <a:xfrm>
            <a:off x="8371723" y="1502816"/>
            <a:ext cx="3820277" cy="67404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800" b="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76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2865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096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528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CDE8878F-0EA3-453E-8D2E-324D0A58360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3105" b="3105"/>
          <a:stretch>
            <a:fillRect/>
          </a:stretch>
        </p:blipFill>
        <p:spPr>
          <a:xfrm>
            <a:off x="0" y="7733"/>
            <a:ext cx="12192000" cy="685800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DD509E5E-F68C-4F2B-8EC7-432595860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69875" y="7733"/>
            <a:ext cx="6058185" cy="68580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AF7E39F-041F-4A45-A1CF-F8C269887D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0855" y="953914"/>
            <a:ext cx="9698792" cy="4099180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324000" tIns="0" rIns="360000" rtlCol="0" anchor="b" anchorCtr="0"/>
          <a:lstStyle/>
          <a:p>
            <a:pPr algn="just" rtl="0">
              <a:lnSpc>
                <a:spcPct val="150000"/>
              </a:lnSpc>
              <a:spcAft>
                <a:spcPts val="0"/>
              </a:spcAft>
            </a:pPr>
            <a:r>
              <a:rPr lang="pt-BR" sz="2400" dirty="0"/>
              <a:t> </a:t>
            </a:r>
          </a:p>
          <a:p>
            <a:pPr algn="just" rtl="0">
              <a:lnSpc>
                <a:spcPct val="150000"/>
              </a:lnSpc>
              <a:spcAft>
                <a:spcPts val="0"/>
              </a:spcAft>
            </a:pPr>
            <a:endParaRPr lang="pt-BR" sz="2400" dirty="0"/>
          </a:p>
          <a:p>
            <a:pPr marL="285750" indent="-285750" algn="just" rtl="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t-BR" sz="1800" dirty="0"/>
          </a:p>
          <a:p>
            <a:pPr marL="285750" indent="-285750" algn="just" rtl="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t-BR" sz="1800" dirty="0"/>
          </a:p>
          <a:p>
            <a:pPr marL="285750" indent="-285750" algn="just" rtl="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t-BR" sz="1800" dirty="0"/>
          </a:p>
          <a:p>
            <a:pPr marL="285750" indent="-285750" algn="just" rtl="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t-BR" sz="1800" dirty="0"/>
          </a:p>
          <a:p>
            <a:pPr marL="285750" indent="-285750" algn="just" rtl="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t-BR" sz="1800" dirty="0"/>
          </a:p>
          <a:p>
            <a:pPr marL="285750" indent="-285750" algn="just" rtl="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t-BR" sz="1800" dirty="0"/>
          </a:p>
          <a:p>
            <a:pPr marL="285750" indent="-285750" algn="just" rtl="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PONTOS A APRENDER</a:t>
            </a:r>
          </a:p>
          <a:p>
            <a:pPr marL="285750" indent="-285750" algn="just" rtl="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t-BR" sz="1800" dirty="0"/>
          </a:p>
          <a:p>
            <a:pPr algn="l"/>
            <a:r>
              <a:rPr lang="pt-BR" sz="2400" b="0" i="0" u="none" strike="noStrike" baseline="0" dirty="0">
                <a:latin typeface="+mj-lt"/>
              </a:rPr>
              <a:t>1. Definir alguns termos.</a:t>
            </a:r>
          </a:p>
          <a:p>
            <a:pPr algn="l"/>
            <a:r>
              <a:rPr lang="pt-BR" sz="2400" b="0" i="0" u="none" strike="noStrike" baseline="0" dirty="0">
                <a:latin typeface="+mj-lt"/>
              </a:rPr>
              <a:t>2. Conhecer métodos não-farmacológicos e farmacológicos de alívio da dor.</a:t>
            </a:r>
          </a:p>
          <a:p>
            <a:pPr algn="l"/>
            <a:r>
              <a:rPr lang="pt-BR" sz="2400" dirty="0">
                <a:latin typeface="+mj-lt"/>
              </a:rPr>
              <a:t>3</a:t>
            </a:r>
            <a:r>
              <a:rPr lang="pt-BR" sz="2400" b="0" i="0" u="none" strike="noStrike" baseline="0" dirty="0">
                <a:latin typeface="+mj-lt"/>
              </a:rPr>
              <a:t>. Discutir o papel da obstetriz no acompanhamento de cada método a ser utilizado. </a:t>
            </a:r>
          </a:p>
          <a:p>
            <a:pPr algn="l"/>
            <a:endParaRPr lang="pt-BR" sz="2400" dirty="0">
              <a:latin typeface="+mj-lt"/>
            </a:endParaRPr>
          </a:p>
          <a:p>
            <a:pPr algn="l"/>
            <a:endParaRPr lang="pt-BR" sz="2400" dirty="0">
              <a:latin typeface="+mj-lt"/>
            </a:endParaRPr>
          </a:p>
          <a:p>
            <a:pPr algn="l"/>
            <a:endParaRPr lang="pt-BR" sz="2400" dirty="0"/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C3FC51DE-D10A-4DE8-A7E3-22FA2E4FC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69877" y="5904087"/>
            <a:ext cx="6058183" cy="45719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52" name="Espaço Reservado para o Número do Slide 51">
            <a:extLst>
              <a:ext uri="{FF2B5EF4-FFF2-40B4-BE49-F238E27FC236}">
                <a16:creationId xmlns:a16="http://schemas.microsoft.com/office/drawing/2014/main" id="{947A81F6-261F-44F4-B660-7BD323AE29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sz="1000" smtClean="0"/>
              <a:pPr rtl="0"/>
              <a:t>2</a:t>
            </a:fld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3059925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Espaço Reservado para Imagem 5">
            <a:extLst>
              <a:ext uri="{FF2B5EF4-FFF2-40B4-BE49-F238E27FC236}">
                <a16:creationId xmlns:a16="http://schemas.microsoft.com/office/drawing/2014/main" id="{96E9FC95-625C-4389-81F2-2659FAAF4A5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4785" b="4785"/>
          <a:stretch>
            <a:fillRect/>
          </a:stretch>
        </p:blipFill>
        <p:spPr>
          <a:xfrm>
            <a:off x="179388" y="179388"/>
            <a:ext cx="11833225" cy="6513512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A4592135-A11E-4178-A320-510C4B749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601" y="178978"/>
            <a:ext cx="12012000" cy="6513922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C499D5A-91D2-45BF-B204-6FDFFE97F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330" y="422793"/>
            <a:ext cx="11914670" cy="803554"/>
          </a:xfrm>
        </p:spPr>
        <p:txBody>
          <a:bodyPr rtlCol="0"/>
          <a:lstStyle/>
          <a:p>
            <a:pPr rtl="0"/>
            <a:r>
              <a:rPr lang="pt-BR" dirty="0"/>
              <a:t>DESAFIOS DA Anestesia  </a:t>
            </a:r>
            <a:br>
              <a:rPr lang="pt-BR" dirty="0"/>
            </a:br>
            <a:r>
              <a:rPr lang="pt-BR" dirty="0"/>
              <a:t>    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98F61CED-575A-4A61-B181-A442461326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sz="1000" smtClean="0"/>
              <a:pPr rtl="0"/>
              <a:t>20</a:t>
            </a:fld>
            <a:endParaRPr lang="pt-BR" sz="1000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D1BEBF22-A40E-4194-AD9A-12E9E5AB00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7330" y="1212071"/>
            <a:ext cx="11568908" cy="5239432"/>
          </a:xfrm>
        </p:spPr>
        <p:txBody>
          <a:bodyPr rtlCol="0"/>
          <a:lstStyle/>
          <a:p>
            <a:pPr algn="l"/>
            <a:r>
              <a:rPr lang="pt-BR" sz="2400" dirty="0" err="1">
                <a:solidFill>
                  <a:schemeClr val="bg1"/>
                </a:solidFill>
              </a:rPr>
              <a:t>Cefaléia</a:t>
            </a:r>
            <a:r>
              <a:rPr lang="pt-BR" sz="2400" dirty="0">
                <a:solidFill>
                  <a:schemeClr val="bg1"/>
                </a:solidFill>
              </a:rPr>
              <a:t> pós-</a:t>
            </a:r>
            <a:r>
              <a:rPr lang="pt-BR" sz="2400" dirty="0" err="1">
                <a:solidFill>
                  <a:schemeClr val="bg1"/>
                </a:solidFill>
              </a:rPr>
              <a:t>raquianestesia</a:t>
            </a:r>
            <a:r>
              <a:rPr lang="pt-BR" sz="2400" dirty="0">
                <a:solidFill>
                  <a:schemeClr val="bg1"/>
                </a:solidFill>
              </a:rPr>
              <a:t>:  piora quando paciente fica sentado ou em pé, melhora quando fica deitado, podendo vir acompanhado de:</a:t>
            </a:r>
          </a:p>
          <a:p>
            <a:pPr marL="342900" indent="-342900" algn="l">
              <a:buFontTx/>
              <a:buChar char="-"/>
            </a:pPr>
            <a:r>
              <a:rPr lang="pt-BR" sz="2400" dirty="0">
                <a:solidFill>
                  <a:schemeClr val="bg1"/>
                </a:solidFill>
              </a:rPr>
              <a:t>Náuseas</a:t>
            </a:r>
          </a:p>
          <a:p>
            <a:pPr marL="342900" indent="-342900" algn="l">
              <a:buFontTx/>
              <a:buChar char="-"/>
            </a:pPr>
            <a:r>
              <a:rPr lang="pt-BR" sz="2400" dirty="0">
                <a:solidFill>
                  <a:schemeClr val="bg1"/>
                </a:solidFill>
              </a:rPr>
              <a:t>Rigidez na Nuca</a:t>
            </a:r>
          </a:p>
          <a:p>
            <a:pPr marL="342900" indent="-342900" algn="l">
              <a:buFontTx/>
              <a:buChar char="-"/>
            </a:pPr>
            <a:r>
              <a:rPr lang="pt-BR" sz="2400" dirty="0">
                <a:solidFill>
                  <a:schemeClr val="bg1"/>
                </a:solidFill>
              </a:rPr>
              <a:t>Fotofobia</a:t>
            </a:r>
          </a:p>
          <a:p>
            <a:pPr algn="l"/>
            <a:r>
              <a:rPr lang="pt-BR" dirty="0">
                <a:solidFill>
                  <a:schemeClr val="bg1"/>
                </a:solidFill>
                <a:latin typeface="MinionPro-Regular"/>
              </a:rPr>
              <a:t>** Está </a:t>
            </a:r>
            <a:r>
              <a:rPr lang="pt-BR" sz="1800" b="0" i="0" u="none" strike="noStrike" baseline="0" dirty="0">
                <a:solidFill>
                  <a:schemeClr val="bg1"/>
                </a:solidFill>
                <a:latin typeface="MinionPro-Regular"/>
              </a:rPr>
              <a:t> intimamente relacionado ao calibre da agulha utilizada para a anestesia. </a:t>
            </a:r>
          </a:p>
          <a:p>
            <a:pPr algn="l"/>
            <a:endParaRPr lang="pt-BR" sz="1800" b="0" i="0" u="none" strike="noStrike" baseline="0" dirty="0">
              <a:solidFill>
                <a:schemeClr val="bg1"/>
              </a:solidFill>
              <a:latin typeface="MinionPro-Regular"/>
            </a:endParaRPr>
          </a:p>
          <a:p>
            <a:pPr algn="l"/>
            <a:r>
              <a:rPr lang="pt-BR" sz="1800" b="0" i="0" u="none" strike="noStrike" baseline="0" dirty="0">
                <a:solidFill>
                  <a:schemeClr val="bg1"/>
                </a:solidFill>
                <a:latin typeface="MinionPro-Regular"/>
              </a:rPr>
              <a:t>Na maioria dos casos, a cefaleia surge no 2º dia pós-operatório, podendo, também, aparecer entre o 5º e o 7º dia após a punção </a:t>
            </a:r>
            <a:r>
              <a:rPr lang="pt-BR" sz="1800" b="0" i="0" u="none" strike="noStrike" baseline="0" dirty="0" err="1">
                <a:solidFill>
                  <a:schemeClr val="bg1"/>
                </a:solidFill>
                <a:latin typeface="MinionPro-Regular"/>
              </a:rPr>
              <a:t>dural</a:t>
            </a:r>
            <a:r>
              <a:rPr lang="pt-BR" sz="1800" b="0" i="0" u="none" strike="noStrike" baseline="0" dirty="0">
                <a:solidFill>
                  <a:schemeClr val="bg1"/>
                </a:solidFill>
                <a:latin typeface="MinionPro-Regular"/>
              </a:rPr>
              <a:t>. </a:t>
            </a:r>
          </a:p>
          <a:p>
            <a:r>
              <a:rPr lang="pt-BR" sz="1800" b="0" i="0" u="none" strike="noStrike" baseline="0" dirty="0">
                <a:solidFill>
                  <a:schemeClr val="bg1"/>
                </a:solidFill>
                <a:latin typeface="MinionPro-Regular"/>
              </a:rPr>
              <a:t>Pode </a:t>
            </a:r>
            <a:r>
              <a:rPr lang="pt-BR" dirty="0">
                <a:solidFill>
                  <a:schemeClr val="bg1"/>
                </a:solidFill>
                <a:latin typeface="MinionPro-Regular"/>
              </a:rPr>
              <a:t>melhorar natural, com auxílio de </a:t>
            </a:r>
            <a:r>
              <a:rPr lang="pt-BR" sz="1800" b="0" i="0" u="none" strike="noStrike" baseline="0" dirty="0">
                <a:solidFill>
                  <a:schemeClr val="bg1"/>
                </a:solidFill>
                <a:latin typeface="MinionPro-Regular"/>
              </a:rPr>
              <a:t>hidratação, analgésicos e cafeína. Casos mais intensos, é realizado o </a:t>
            </a:r>
            <a:r>
              <a:rPr lang="pt-BR" sz="1800" b="0" i="1" u="none" strike="noStrike" baseline="0" dirty="0">
                <a:solidFill>
                  <a:schemeClr val="bg1"/>
                </a:solidFill>
                <a:latin typeface="Century Schoolbook" panose="02040604050505020304" pitchFamily="18" charset="0"/>
              </a:rPr>
              <a:t>BLOOD PATCH EPIDURAL - </a:t>
            </a:r>
            <a:r>
              <a:rPr lang="pt-BR" sz="1800" b="0" i="0" u="none" strike="noStrike" baseline="0" dirty="0">
                <a:solidFill>
                  <a:schemeClr val="bg1"/>
                </a:solidFill>
                <a:latin typeface="Century Schoolbook" panose="02040604050505020304" pitchFamily="18" charset="0"/>
              </a:rPr>
              <a:t>tamponamento no local perda </a:t>
            </a:r>
            <a:r>
              <a:rPr lang="pt-BR" sz="1800" b="0" i="0" u="none" strike="noStrike" baseline="0" dirty="0" err="1">
                <a:solidFill>
                  <a:schemeClr val="bg1"/>
                </a:solidFill>
                <a:latin typeface="Century Schoolbook" panose="02040604050505020304" pitchFamily="18" charset="0"/>
              </a:rPr>
              <a:t>LCR,aumento</a:t>
            </a:r>
            <a:r>
              <a:rPr lang="pt-BR" sz="1800" b="0" i="0" u="none" strike="noStrike" baseline="0" dirty="0">
                <a:solidFill>
                  <a:schemeClr val="bg1"/>
                </a:solidFill>
                <a:latin typeface="Century Schoolbook" panose="02040604050505020304" pitchFamily="18" charset="0"/>
              </a:rPr>
              <a:t> pressão espaço </a:t>
            </a:r>
            <a:r>
              <a:rPr lang="pt-BR" sz="1800" b="0" i="0" u="none" strike="noStrike" baseline="0" dirty="0" err="1">
                <a:solidFill>
                  <a:schemeClr val="bg1"/>
                </a:solidFill>
                <a:latin typeface="Century Schoolbook" panose="02040604050505020304" pitchFamily="18" charset="0"/>
              </a:rPr>
              <a:t>subaracnoideu</a:t>
            </a:r>
            <a:r>
              <a:rPr lang="pt-BR" sz="1800" b="0" i="0" u="none" strike="noStrike" baseline="0" dirty="0">
                <a:solidFill>
                  <a:schemeClr val="bg1"/>
                </a:solidFill>
                <a:latin typeface="Century Schoolbook" panose="02040604050505020304" pitchFamily="18" charset="0"/>
              </a:rPr>
              <a:t>.</a:t>
            </a:r>
            <a:endParaRPr lang="pt-BR" sz="2400" dirty="0">
              <a:solidFill>
                <a:schemeClr val="bg1"/>
              </a:solidFill>
            </a:endParaRPr>
          </a:p>
          <a:p>
            <a:pPr algn="l"/>
            <a:endParaRPr lang="pt-BR" sz="2400" dirty="0">
              <a:solidFill>
                <a:schemeClr val="bg1"/>
              </a:solidFill>
            </a:endParaRPr>
          </a:p>
          <a:p>
            <a:pPr algn="l"/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67" name="objeto 7" descr="Retângulo bege">
            <a:extLst>
              <a:ext uri="{FF2B5EF4-FFF2-40B4-BE49-F238E27FC236}">
                <a16:creationId xmlns:a16="http://schemas.microsoft.com/office/drawing/2014/main" id="{6167A703-9B37-469C-853D-0CB6C1F4D8F0}"/>
              </a:ext>
            </a:extLst>
          </p:cNvPr>
          <p:cNvSpPr/>
          <p:nvPr/>
        </p:nvSpPr>
        <p:spPr bwMode="white">
          <a:xfrm>
            <a:off x="281599" y="874866"/>
            <a:ext cx="3736022" cy="60736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60" name="Espaço Reservado para Texto 5">
            <a:extLst>
              <a:ext uri="{FF2B5EF4-FFF2-40B4-BE49-F238E27FC236}">
                <a16:creationId xmlns:a16="http://schemas.microsoft.com/office/drawing/2014/main" id="{3D9C46DD-5A6C-4A20-8193-568BADFBFAB3}"/>
              </a:ext>
            </a:extLst>
          </p:cNvPr>
          <p:cNvSpPr txBox="1">
            <a:spLocks/>
          </p:cNvSpPr>
          <p:nvPr/>
        </p:nvSpPr>
        <p:spPr>
          <a:xfrm>
            <a:off x="6224838" y="1818775"/>
            <a:ext cx="5621400" cy="67404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800" b="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76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2865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096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1" name="Espaço Reservado para Texto 5">
            <a:extLst>
              <a:ext uri="{FF2B5EF4-FFF2-40B4-BE49-F238E27FC236}">
                <a16:creationId xmlns:a16="http://schemas.microsoft.com/office/drawing/2014/main" id="{357B3E58-3151-4DA4-888A-1C5C5AA608AF}"/>
              </a:ext>
            </a:extLst>
          </p:cNvPr>
          <p:cNvSpPr txBox="1">
            <a:spLocks/>
          </p:cNvSpPr>
          <p:nvPr/>
        </p:nvSpPr>
        <p:spPr>
          <a:xfrm>
            <a:off x="8371723" y="1502816"/>
            <a:ext cx="3820277" cy="67404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800" b="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76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2865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096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22190788-18CF-4AF0-974B-DFC9572046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6820" y="1860655"/>
            <a:ext cx="3994100" cy="197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81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Espaço Reservado para Imagem 5">
            <a:extLst>
              <a:ext uri="{FF2B5EF4-FFF2-40B4-BE49-F238E27FC236}">
                <a16:creationId xmlns:a16="http://schemas.microsoft.com/office/drawing/2014/main" id="{96E9FC95-625C-4389-81F2-2659FAAF4A5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4785" b="4785"/>
          <a:stretch>
            <a:fillRect/>
          </a:stretch>
        </p:blipFill>
        <p:spPr>
          <a:xfrm>
            <a:off x="179388" y="179388"/>
            <a:ext cx="11833225" cy="6513512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A4592135-A11E-4178-A320-510C4B749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601" y="178978"/>
            <a:ext cx="12012000" cy="6513922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C499D5A-91D2-45BF-B204-6FDFFE97F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330" y="422793"/>
            <a:ext cx="11914670" cy="803554"/>
          </a:xfrm>
        </p:spPr>
        <p:txBody>
          <a:bodyPr rtlCol="0"/>
          <a:lstStyle/>
          <a:p>
            <a:pPr rtl="0"/>
            <a:r>
              <a:rPr lang="pt-BR" dirty="0"/>
              <a:t>DESAFIOS DA ANALGESIA </a:t>
            </a:r>
            <a:br>
              <a:rPr lang="pt-BR" dirty="0"/>
            </a:br>
            <a:r>
              <a:rPr lang="pt-BR" dirty="0"/>
              <a:t>    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98F61CED-575A-4A61-B181-A442461326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sz="1000" smtClean="0"/>
              <a:pPr rtl="0"/>
              <a:t>21</a:t>
            </a:fld>
            <a:endParaRPr lang="pt-BR" sz="1000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D1BEBF22-A40E-4194-AD9A-12E9E5AB00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7330" y="1212071"/>
            <a:ext cx="11568908" cy="5239432"/>
          </a:xfrm>
        </p:spPr>
        <p:txBody>
          <a:bodyPr rtlCol="0"/>
          <a:lstStyle/>
          <a:p>
            <a:pPr algn="l"/>
            <a:r>
              <a:rPr lang="pt-BR" dirty="0">
                <a:latin typeface="Arial" panose="020B0604020202020204" pitchFamily="34" charset="0"/>
              </a:rPr>
              <a:t>Possibilidade já confirmada por outros estudos de </a:t>
            </a:r>
            <a:r>
              <a:rPr lang="pt-BR" sz="1800" b="0" i="0" u="none" strike="noStrike" baseline="0" dirty="0">
                <a:latin typeface="Arial" panose="020B0604020202020204" pitchFamily="34" charset="0"/>
              </a:rPr>
              <a:t>hipotensão arterial em gestantes submetidas à analgesia de parto: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</a:rPr>
              <a:t> P</a:t>
            </a:r>
            <a:r>
              <a:rPr lang="pt-BR" sz="1800" b="0" i="0" u="none" strike="noStrike" baseline="0" dirty="0">
                <a:latin typeface="Arial" panose="020B0604020202020204" pitchFamily="34" charset="0"/>
              </a:rPr>
              <a:t>or diminuição da perfusão uterina, com consequente redução da atividade uterina e da oferta de oxigênio para </a:t>
            </a:r>
            <a:r>
              <a:rPr lang="pt-BR" dirty="0">
                <a:latin typeface="Arial" panose="020B0604020202020204" pitchFamily="34" charset="0"/>
              </a:rPr>
              <a:t>o feto.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</a:rPr>
              <a:t>Pode ser deletéria tanto para a mãe quanto para o feto.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2800" dirty="0">
              <a:latin typeface="Arial" panose="020B0604020202020204" pitchFamily="34" charset="0"/>
            </a:endParaRPr>
          </a:p>
          <a:p>
            <a:pPr algn="ctr"/>
            <a:r>
              <a:rPr lang="pt-BR" sz="2800" b="1" i="0" u="sng" strike="noStrike" baseline="0" dirty="0">
                <a:latin typeface="Arial" panose="020B0604020202020204" pitchFamily="34" charset="0"/>
              </a:rPr>
              <a:t>P</a:t>
            </a:r>
            <a:r>
              <a:rPr lang="pt-BR" sz="2800" b="1" u="sng" dirty="0">
                <a:latin typeface="Arial" panose="020B0604020202020204" pitchFamily="34" charset="0"/>
              </a:rPr>
              <a:t>reparo da equipe para monitorização e Ressuscitação intraparto!!</a:t>
            </a:r>
            <a:endParaRPr lang="pt-BR" sz="2800" b="1" i="0" u="sng" strike="noStrike" baseline="0" dirty="0">
              <a:latin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pt-BR" sz="1800" b="0" i="0" u="none" strike="noStrike" baseline="0" dirty="0">
              <a:latin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pt-BR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pt-BR" sz="1800" b="0" i="0" u="none" strike="noStrike" baseline="0" dirty="0">
                <a:latin typeface="Arial" panose="020B0604020202020204" pitchFamily="34" charset="0"/>
              </a:rPr>
              <a:t>Os </a:t>
            </a:r>
            <a:r>
              <a:rPr lang="pt-BR" sz="1800" b="0" i="0" u="none" strike="noStrike" baseline="0" dirty="0" err="1">
                <a:latin typeface="Arial" panose="020B0604020202020204" pitchFamily="34" charset="0"/>
              </a:rPr>
              <a:t>opióides</a:t>
            </a:r>
            <a:r>
              <a:rPr lang="pt-BR" sz="1800" b="0" i="0" u="none" strike="noStrike" baseline="0" dirty="0">
                <a:latin typeface="Arial" panose="020B0604020202020204" pitchFamily="34" charset="0"/>
              </a:rPr>
              <a:t> podem desencadear náuseas, vômitos e prurido é o efeito adverso mais frequente, mesmo transitório, leva a grande desconforto à parturiente. 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67" name="objeto 7" descr="Retângulo bege">
            <a:extLst>
              <a:ext uri="{FF2B5EF4-FFF2-40B4-BE49-F238E27FC236}">
                <a16:creationId xmlns:a16="http://schemas.microsoft.com/office/drawing/2014/main" id="{6167A703-9B37-469C-853D-0CB6C1F4D8F0}"/>
              </a:ext>
            </a:extLst>
          </p:cNvPr>
          <p:cNvSpPr/>
          <p:nvPr/>
        </p:nvSpPr>
        <p:spPr bwMode="white">
          <a:xfrm>
            <a:off x="281599" y="874866"/>
            <a:ext cx="3736022" cy="60736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60" name="Espaço Reservado para Texto 5">
            <a:extLst>
              <a:ext uri="{FF2B5EF4-FFF2-40B4-BE49-F238E27FC236}">
                <a16:creationId xmlns:a16="http://schemas.microsoft.com/office/drawing/2014/main" id="{3D9C46DD-5A6C-4A20-8193-568BADFBFAB3}"/>
              </a:ext>
            </a:extLst>
          </p:cNvPr>
          <p:cNvSpPr txBox="1">
            <a:spLocks/>
          </p:cNvSpPr>
          <p:nvPr/>
        </p:nvSpPr>
        <p:spPr>
          <a:xfrm>
            <a:off x="6224838" y="1818775"/>
            <a:ext cx="5621400" cy="67404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800" b="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76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2865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096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1" name="Espaço Reservado para Texto 5">
            <a:extLst>
              <a:ext uri="{FF2B5EF4-FFF2-40B4-BE49-F238E27FC236}">
                <a16:creationId xmlns:a16="http://schemas.microsoft.com/office/drawing/2014/main" id="{357B3E58-3151-4DA4-888A-1C5C5AA608AF}"/>
              </a:ext>
            </a:extLst>
          </p:cNvPr>
          <p:cNvSpPr txBox="1">
            <a:spLocks/>
          </p:cNvSpPr>
          <p:nvPr/>
        </p:nvSpPr>
        <p:spPr>
          <a:xfrm>
            <a:off x="8371723" y="1502816"/>
            <a:ext cx="3820277" cy="67404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800" b="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76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2865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096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9608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Espaço Reservado para Imagem 5">
            <a:extLst>
              <a:ext uri="{FF2B5EF4-FFF2-40B4-BE49-F238E27FC236}">
                <a16:creationId xmlns:a16="http://schemas.microsoft.com/office/drawing/2014/main" id="{96E9FC95-625C-4389-81F2-2659FAAF4A5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4785" b="4785"/>
          <a:stretch>
            <a:fillRect/>
          </a:stretch>
        </p:blipFill>
        <p:spPr>
          <a:xfrm>
            <a:off x="179388" y="179388"/>
            <a:ext cx="11833225" cy="6513512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A4592135-A11E-4178-A320-510C4B749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601" y="178978"/>
            <a:ext cx="12012000" cy="6513922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C499D5A-91D2-45BF-B204-6FDFFE97F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330" y="422793"/>
            <a:ext cx="11914670" cy="803554"/>
          </a:xfrm>
        </p:spPr>
        <p:txBody>
          <a:bodyPr rtlCol="0"/>
          <a:lstStyle/>
          <a:p>
            <a:r>
              <a:rPr lang="pt-BR" dirty="0"/>
              <a:t>RESSUSCITAÇÃO FETAL INTRA-UTERINA</a:t>
            </a:r>
            <a:br>
              <a:rPr lang="pt-BR" dirty="0"/>
            </a:br>
            <a:br>
              <a:rPr lang="pt-BR" dirty="0"/>
            </a:br>
            <a:r>
              <a:rPr lang="pt-BR" dirty="0"/>
              <a:t>    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98F61CED-575A-4A61-B181-A442461326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sz="1000" smtClean="0"/>
              <a:pPr rtl="0"/>
              <a:t>22</a:t>
            </a:fld>
            <a:endParaRPr lang="pt-BR" sz="1000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D1BEBF22-A40E-4194-AD9A-12E9E5AB00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7330" y="1212071"/>
            <a:ext cx="11568908" cy="5239432"/>
          </a:xfrm>
        </p:spPr>
        <p:txBody>
          <a:bodyPr rtlCol="0"/>
          <a:lstStyle/>
          <a:p>
            <a:pPr algn="just"/>
            <a:r>
              <a:rPr lang="pt-BR" sz="2800" b="0" i="0" u="none" strike="noStrike" baseline="0" dirty="0"/>
              <a:t>Algumas manobras podem ser realizadas para melhorar a oxigenação do feto antes do parto. Estas devem ser realizadas com monitorização contínua com CTG, e se forem bem sucedidas, pode-se reduzir a urgência e disponibilizar mais tempo para realização da anestesia do </a:t>
            </a:r>
            <a:r>
              <a:rPr lang="pt-BR" sz="2800" b="0" i="0" u="none" strike="noStrike" baseline="0" dirty="0" err="1"/>
              <a:t>neuroeixo</a:t>
            </a:r>
            <a:r>
              <a:rPr lang="pt-BR" sz="2800" b="0" i="0" u="none" strike="noStrike" baseline="0" dirty="0"/>
              <a:t>: </a:t>
            </a:r>
          </a:p>
          <a:p>
            <a:pPr algn="just"/>
            <a:r>
              <a:rPr lang="pt-BR" sz="2800" b="0" i="0" u="none" strike="noStrike" baseline="0" dirty="0"/>
              <a:t>• Evitar ocitocina</a:t>
            </a:r>
          </a:p>
          <a:p>
            <a:pPr algn="just"/>
            <a:r>
              <a:rPr lang="pt-BR" sz="2800" b="0" i="0" u="none" strike="noStrike" baseline="0" dirty="0"/>
              <a:t>• Decúbito lateral E</a:t>
            </a:r>
          </a:p>
          <a:p>
            <a:pPr algn="just"/>
            <a:r>
              <a:rPr lang="pt-BR" sz="2800" b="0" i="0" u="none" strike="noStrike" baseline="0" dirty="0"/>
              <a:t>• Oxigênio</a:t>
            </a:r>
          </a:p>
          <a:p>
            <a:pPr algn="just"/>
            <a:r>
              <a:rPr lang="pt-BR" sz="2800" b="0" i="0" u="none" strike="noStrike" baseline="0" dirty="0"/>
              <a:t>• Infusão de </a:t>
            </a:r>
            <a:r>
              <a:rPr lang="pt-BR" sz="2800" b="0" i="0" u="none" strike="noStrike" baseline="0" dirty="0" err="1"/>
              <a:t>cristalóides</a:t>
            </a:r>
            <a:endParaRPr lang="pt-BR" sz="2800" b="0" i="0" u="none" strike="noStrike" baseline="0" dirty="0"/>
          </a:p>
          <a:p>
            <a:pPr algn="just"/>
            <a:r>
              <a:rPr lang="pt-BR" sz="2800" b="0" i="0" u="none" strike="noStrike" baseline="0" dirty="0"/>
              <a:t>• Evitar pressão arterial baixa – tratar com vasopressor</a:t>
            </a:r>
          </a:p>
          <a:p>
            <a:pPr algn="just"/>
            <a:r>
              <a:rPr lang="pt-BR" sz="2800" b="0" i="0" u="none" strike="noStrike" baseline="0" dirty="0"/>
              <a:t>• </a:t>
            </a:r>
            <a:r>
              <a:rPr lang="pt-BR" sz="2800" b="0" i="0" u="none" strike="noStrike" baseline="0" dirty="0" err="1"/>
              <a:t>Tocólise</a:t>
            </a:r>
            <a:r>
              <a:rPr lang="pt-BR" sz="2800" b="0" i="0" u="none" strike="noStrike" baseline="0" dirty="0"/>
              <a:t> – terbutalina. 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67" name="objeto 7" descr="Retângulo bege">
            <a:extLst>
              <a:ext uri="{FF2B5EF4-FFF2-40B4-BE49-F238E27FC236}">
                <a16:creationId xmlns:a16="http://schemas.microsoft.com/office/drawing/2014/main" id="{6167A703-9B37-469C-853D-0CB6C1F4D8F0}"/>
              </a:ext>
            </a:extLst>
          </p:cNvPr>
          <p:cNvSpPr/>
          <p:nvPr/>
        </p:nvSpPr>
        <p:spPr bwMode="white">
          <a:xfrm>
            <a:off x="281599" y="874866"/>
            <a:ext cx="3736022" cy="60736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60" name="Espaço Reservado para Texto 5">
            <a:extLst>
              <a:ext uri="{FF2B5EF4-FFF2-40B4-BE49-F238E27FC236}">
                <a16:creationId xmlns:a16="http://schemas.microsoft.com/office/drawing/2014/main" id="{3D9C46DD-5A6C-4A20-8193-568BADFBFAB3}"/>
              </a:ext>
            </a:extLst>
          </p:cNvPr>
          <p:cNvSpPr txBox="1">
            <a:spLocks/>
          </p:cNvSpPr>
          <p:nvPr/>
        </p:nvSpPr>
        <p:spPr>
          <a:xfrm>
            <a:off x="6224838" y="1818775"/>
            <a:ext cx="5621400" cy="67404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800" b="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76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2865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096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1" name="Espaço Reservado para Texto 5">
            <a:extLst>
              <a:ext uri="{FF2B5EF4-FFF2-40B4-BE49-F238E27FC236}">
                <a16:creationId xmlns:a16="http://schemas.microsoft.com/office/drawing/2014/main" id="{357B3E58-3151-4DA4-888A-1C5C5AA608AF}"/>
              </a:ext>
            </a:extLst>
          </p:cNvPr>
          <p:cNvSpPr txBox="1">
            <a:spLocks/>
          </p:cNvSpPr>
          <p:nvPr/>
        </p:nvSpPr>
        <p:spPr>
          <a:xfrm>
            <a:off x="8371723" y="1502816"/>
            <a:ext cx="3820277" cy="67404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800" b="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76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2865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096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261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Espaço Reservado para Imagem 5">
            <a:extLst>
              <a:ext uri="{FF2B5EF4-FFF2-40B4-BE49-F238E27FC236}">
                <a16:creationId xmlns:a16="http://schemas.microsoft.com/office/drawing/2014/main" id="{96E9FC95-625C-4389-81F2-2659FAAF4A5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4785" b="4785"/>
          <a:stretch>
            <a:fillRect/>
          </a:stretch>
        </p:blipFill>
        <p:spPr>
          <a:xfrm>
            <a:off x="179388" y="179388"/>
            <a:ext cx="11833225" cy="6513512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A4592135-A11E-4178-A320-510C4B749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601" y="178978"/>
            <a:ext cx="12012000" cy="6513922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C499D5A-91D2-45BF-B204-6FDFFE97F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330" y="422793"/>
            <a:ext cx="11914670" cy="803554"/>
          </a:xfrm>
        </p:spPr>
        <p:txBody>
          <a:bodyPr rtlCol="0"/>
          <a:lstStyle/>
          <a:p>
            <a:pPr rtl="0"/>
            <a:r>
              <a:rPr lang="pt-BR" dirty="0"/>
              <a:t>DESAFIOS DA ANALGESIA </a:t>
            </a:r>
            <a:br>
              <a:rPr lang="pt-BR" dirty="0"/>
            </a:br>
            <a:r>
              <a:rPr lang="pt-BR" dirty="0"/>
              <a:t>    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98F61CED-575A-4A61-B181-A442461326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sz="1000" smtClean="0"/>
              <a:pPr rtl="0"/>
              <a:t>23</a:t>
            </a:fld>
            <a:endParaRPr lang="pt-BR" sz="1000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D1BEBF22-A40E-4194-AD9A-12E9E5AB00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7330" y="1212071"/>
            <a:ext cx="11568908" cy="5239432"/>
          </a:xfrm>
        </p:spPr>
        <p:txBody>
          <a:bodyPr rtlCol="0"/>
          <a:lstStyle/>
          <a:p>
            <a:pPr algn="just">
              <a:lnSpc>
                <a:spcPct val="150000"/>
              </a:lnSpc>
            </a:pPr>
            <a:r>
              <a:rPr lang="pt-BR" sz="2400" b="0" i="0" u="none" strike="noStrike" baseline="0" dirty="0">
                <a:solidFill>
                  <a:schemeClr val="bg1"/>
                </a:solidFill>
                <a:latin typeface="Garamond 3 LT Std"/>
              </a:rPr>
              <a:t>A epidural tem sido acusada de retardar a evolução do trabalho de parto e aumentar a incidência de parto vaginal operatório </a:t>
            </a:r>
            <a:r>
              <a:rPr lang="pt-BR" sz="2400" dirty="0">
                <a:solidFill>
                  <a:schemeClr val="bg1"/>
                </a:solidFill>
              </a:rPr>
              <a:t>(fórcipe/vácuo):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chemeClr val="bg1"/>
                </a:solidFill>
              </a:rPr>
              <a:t>o relaxamento dos músculos do assoalho pélvico (que podem retardar a rotação da cabeça);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chemeClr val="bg1"/>
                </a:solidFill>
              </a:rPr>
              <a:t>a diminuição da vontade de fazer força pela diminuição do reflexo de expulsão;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chemeClr val="bg1"/>
                </a:solidFill>
              </a:rPr>
              <a:t> a redução da atividade uterina.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67" name="objeto 7" descr="Retângulo bege">
            <a:extLst>
              <a:ext uri="{FF2B5EF4-FFF2-40B4-BE49-F238E27FC236}">
                <a16:creationId xmlns:a16="http://schemas.microsoft.com/office/drawing/2014/main" id="{6167A703-9B37-469C-853D-0CB6C1F4D8F0}"/>
              </a:ext>
            </a:extLst>
          </p:cNvPr>
          <p:cNvSpPr/>
          <p:nvPr/>
        </p:nvSpPr>
        <p:spPr bwMode="white">
          <a:xfrm>
            <a:off x="281599" y="874866"/>
            <a:ext cx="3736022" cy="60736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60" name="Espaço Reservado para Texto 5">
            <a:extLst>
              <a:ext uri="{FF2B5EF4-FFF2-40B4-BE49-F238E27FC236}">
                <a16:creationId xmlns:a16="http://schemas.microsoft.com/office/drawing/2014/main" id="{3D9C46DD-5A6C-4A20-8193-568BADFBFAB3}"/>
              </a:ext>
            </a:extLst>
          </p:cNvPr>
          <p:cNvSpPr txBox="1">
            <a:spLocks/>
          </p:cNvSpPr>
          <p:nvPr/>
        </p:nvSpPr>
        <p:spPr>
          <a:xfrm>
            <a:off x="6224838" y="1818775"/>
            <a:ext cx="5621400" cy="67404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800" b="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76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2865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096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1" name="Espaço Reservado para Texto 5">
            <a:extLst>
              <a:ext uri="{FF2B5EF4-FFF2-40B4-BE49-F238E27FC236}">
                <a16:creationId xmlns:a16="http://schemas.microsoft.com/office/drawing/2014/main" id="{357B3E58-3151-4DA4-888A-1C5C5AA608AF}"/>
              </a:ext>
            </a:extLst>
          </p:cNvPr>
          <p:cNvSpPr txBox="1">
            <a:spLocks/>
          </p:cNvSpPr>
          <p:nvPr/>
        </p:nvSpPr>
        <p:spPr>
          <a:xfrm>
            <a:off x="8371723" y="1502816"/>
            <a:ext cx="3820277" cy="67404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800" b="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76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2865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096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13122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Espaço Reservado para Imagem 5">
            <a:extLst>
              <a:ext uri="{FF2B5EF4-FFF2-40B4-BE49-F238E27FC236}">
                <a16:creationId xmlns:a16="http://schemas.microsoft.com/office/drawing/2014/main" id="{96E9FC95-625C-4389-81F2-2659FAAF4A5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4785" b="4785"/>
          <a:stretch>
            <a:fillRect/>
          </a:stretch>
        </p:blipFill>
        <p:spPr>
          <a:xfrm>
            <a:off x="179388" y="179388"/>
            <a:ext cx="11833225" cy="6513512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A4592135-A11E-4178-A320-510C4B749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601" y="178978"/>
            <a:ext cx="12012000" cy="6513922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C499D5A-91D2-45BF-B204-6FDFFE97F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131" y="340239"/>
            <a:ext cx="11914670" cy="803554"/>
          </a:xfrm>
        </p:spPr>
        <p:txBody>
          <a:bodyPr rtlCol="0"/>
          <a:lstStyle/>
          <a:p>
            <a:pPr rtl="0"/>
            <a:r>
              <a:rPr lang="pt-BR" sz="2800" i="0" u="none" strike="noStrike" cap="non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Quando indicar analgesia/anestesia durante o trabalho de parto e o parto? </a:t>
            </a:r>
            <a:br>
              <a:rPr lang="pt-BR" sz="2800" i="0" u="none" strike="noStrike" cap="non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i="0" u="none" strike="noStrike" cap="non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 a melhor analgesia/anestesia a ser empregada durante o trabalho de parto e o parto?</a:t>
            </a:r>
            <a:br>
              <a:rPr lang="pt-BR" dirty="0"/>
            </a:br>
            <a:r>
              <a:rPr lang="pt-BR" dirty="0"/>
              <a:t>    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98F61CED-575A-4A61-B181-A442461326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sz="1000" smtClean="0"/>
              <a:pPr rtl="0"/>
              <a:t>24</a:t>
            </a:fld>
            <a:endParaRPr lang="pt-BR" sz="1000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D1BEBF22-A40E-4194-AD9A-12E9E5AB00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2083" y="1692746"/>
            <a:ext cx="11189723" cy="4368356"/>
          </a:xfrm>
        </p:spPr>
        <p:txBody>
          <a:bodyPr rtlCol="0"/>
          <a:lstStyle/>
          <a:p>
            <a:pPr algn="l"/>
            <a:r>
              <a:rPr lang="pt-BR" sz="2000" b="0" i="0" u="none" strike="noStrike" baseline="0" dirty="0">
                <a:solidFill>
                  <a:schemeClr val="bg1"/>
                </a:solidFill>
                <a:latin typeface="Garamond 3 LT Std"/>
              </a:rPr>
              <a:t>De acordo com Ministério da Saúde (2001)1 e ACOG (2002) :</a:t>
            </a:r>
          </a:p>
          <a:p>
            <a:pPr algn="l"/>
            <a:r>
              <a:rPr lang="pt-BR" sz="2000" dirty="0">
                <a:solidFill>
                  <a:schemeClr val="bg1"/>
                </a:solidFill>
                <a:latin typeface="Garamond 3 LT Std"/>
              </a:rPr>
              <a:t> </a:t>
            </a:r>
            <a:r>
              <a:rPr lang="pt-BR" sz="2000" i="1" dirty="0">
                <a:solidFill>
                  <a:schemeClr val="bg1"/>
                </a:solidFill>
                <a:latin typeface="Garamond 3 LT Std"/>
              </a:rPr>
              <a:t>“s</a:t>
            </a:r>
            <a:r>
              <a:rPr lang="pt-BR" sz="2000" b="0" i="1" u="none" strike="noStrike" baseline="0" dirty="0">
                <a:solidFill>
                  <a:schemeClr val="bg1"/>
                </a:solidFill>
                <a:latin typeface="Garamond 3 LT Std"/>
              </a:rPr>
              <a:t>empre que a paciente se queixar de dor e solicitar alívio, está indicada a analgesia/anestesia”</a:t>
            </a:r>
          </a:p>
          <a:p>
            <a:pPr algn="l"/>
            <a:endParaRPr lang="pt-BR" sz="2000" i="1" dirty="0">
              <a:solidFill>
                <a:schemeClr val="bg1"/>
              </a:solidFill>
            </a:endParaRPr>
          </a:p>
          <a:p>
            <a:r>
              <a:rPr lang="pt-BR" sz="2000" i="1" dirty="0">
                <a:solidFill>
                  <a:schemeClr val="bg1"/>
                </a:solidFill>
              </a:rPr>
              <a:t>Porém, sabe- se que,</a:t>
            </a:r>
            <a:r>
              <a:rPr lang="pt-BR" sz="2000" dirty="0">
                <a:solidFill>
                  <a:schemeClr val="bg1"/>
                </a:solidFill>
              </a:rPr>
              <a:t> o apoio contínuo está associado à menor duração do trabalho de parto e probabilidade de parto vaginal espontâneo, satisfação da paciente ... do geral traz inúmeros benefícios. </a:t>
            </a:r>
          </a:p>
          <a:p>
            <a:endParaRPr lang="pt-BR" sz="2000" dirty="0">
              <a:solidFill>
                <a:schemeClr val="bg1"/>
              </a:solidFill>
            </a:endParaRPr>
          </a:p>
          <a:p>
            <a:r>
              <a:rPr lang="pt-BR" sz="2000" i="1" dirty="0">
                <a:solidFill>
                  <a:schemeClr val="bg1"/>
                </a:solidFill>
              </a:rPr>
              <a:t>Assim como </a:t>
            </a:r>
            <a:r>
              <a:rPr lang="pt-BR" sz="2000" dirty="0">
                <a:solidFill>
                  <a:schemeClr val="bg1"/>
                </a:solidFill>
              </a:rPr>
              <a:t>a</a:t>
            </a:r>
            <a:r>
              <a:rPr lang="pt-BR" sz="2000" b="0" i="0" u="none" strike="noStrike" baseline="0" dirty="0">
                <a:solidFill>
                  <a:schemeClr val="bg1"/>
                </a:solidFill>
              </a:rPr>
              <a:t>s formas alternativas para alívio da dor no trabalho de parto. </a:t>
            </a:r>
            <a:endParaRPr lang="pt-BR" sz="2000" i="1" dirty="0">
              <a:solidFill>
                <a:schemeClr val="bg1"/>
              </a:solidFill>
            </a:endParaRPr>
          </a:p>
        </p:txBody>
      </p:sp>
      <p:sp>
        <p:nvSpPr>
          <p:cNvPr id="67" name="objeto 7" descr="Retângulo bege">
            <a:extLst>
              <a:ext uri="{FF2B5EF4-FFF2-40B4-BE49-F238E27FC236}">
                <a16:creationId xmlns:a16="http://schemas.microsoft.com/office/drawing/2014/main" id="{6167A703-9B37-469C-853D-0CB6C1F4D8F0}"/>
              </a:ext>
            </a:extLst>
          </p:cNvPr>
          <p:cNvSpPr/>
          <p:nvPr/>
        </p:nvSpPr>
        <p:spPr bwMode="white">
          <a:xfrm>
            <a:off x="229131" y="1608584"/>
            <a:ext cx="3736022" cy="60736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60" name="Espaço Reservado para Texto 5">
            <a:extLst>
              <a:ext uri="{FF2B5EF4-FFF2-40B4-BE49-F238E27FC236}">
                <a16:creationId xmlns:a16="http://schemas.microsoft.com/office/drawing/2014/main" id="{3D9C46DD-5A6C-4A20-8193-568BADFBFAB3}"/>
              </a:ext>
            </a:extLst>
          </p:cNvPr>
          <p:cNvSpPr txBox="1">
            <a:spLocks/>
          </p:cNvSpPr>
          <p:nvPr/>
        </p:nvSpPr>
        <p:spPr>
          <a:xfrm>
            <a:off x="6224838" y="1818775"/>
            <a:ext cx="5621400" cy="67404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800" b="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76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2865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096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1" name="Espaço Reservado para Texto 5">
            <a:extLst>
              <a:ext uri="{FF2B5EF4-FFF2-40B4-BE49-F238E27FC236}">
                <a16:creationId xmlns:a16="http://schemas.microsoft.com/office/drawing/2014/main" id="{357B3E58-3151-4DA4-888A-1C5C5AA608AF}"/>
              </a:ext>
            </a:extLst>
          </p:cNvPr>
          <p:cNvSpPr txBox="1">
            <a:spLocks/>
          </p:cNvSpPr>
          <p:nvPr/>
        </p:nvSpPr>
        <p:spPr>
          <a:xfrm>
            <a:off x="8371723" y="1502816"/>
            <a:ext cx="3820277" cy="67404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800" b="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76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2865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096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7E1FF33-0B6B-43D5-97E8-9C2E0CED77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4447" y="4692132"/>
            <a:ext cx="2619375" cy="174307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BA492C6-FA23-4584-88A0-5DE1F64587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2333" y="469213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507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ço Reservado para Imagem 9">
            <a:extLst>
              <a:ext uri="{FF2B5EF4-FFF2-40B4-BE49-F238E27FC236}">
                <a16:creationId xmlns:a16="http://schemas.microsoft.com/office/drawing/2014/main" id="{5D9A8656-6D2B-4AE0-8E28-E035271DE02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C17F5BF1-88DB-42F2-98A6-4C7FBFC311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br>
              <a:rPr lang="pt-BR" dirty="0"/>
            </a:br>
            <a:r>
              <a:rPr lang="pt-BR" dirty="0"/>
              <a:t>Obrigada!</a:t>
            </a:r>
            <a:br>
              <a:rPr lang="pt-BR" dirty="0"/>
            </a:br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E7E363B-55F5-4528-8A9D-A5D90055CD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pt-BR" dirty="0"/>
              <a:t>Luara de Carvalho Barbosa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45FEE4F-333C-40EF-B46D-8D25C79C05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pt-BR" dirty="0"/>
              <a:t>luara.obstetricia@hotmail.com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05F44DEB-FABF-4ADE-B7EB-29DFAFA3DF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pt-BR" dirty="0"/>
              <a:t>@luara_obstetriz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CF795760-75DB-4415-BB10-2C6299BBF1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pt-BR" dirty="0"/>
              <a:t>Obstetriz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AAF39051-1049-4508-8373-6A289966A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1399" y="2238573"/>
            <a:ext cx="10629202" cy="1190427"/>
          </a:xfrm>
          <a:prstGeom prst="rect">
            <a:avLst/>
          </a:prstGeom>
          <a:noFill/>
          <a:ln w="635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9" name="objeto 7" descr="Retângulo bege">
            <a:extLst>
              <a:ext uri="{FF2B5EF4-FFF2-40B4-BE49-F238E27FC236}">
                <a16:creationId xmlns:a16="http://schemas.microsoft.com/office/drawing/2014/main" id="{2D7851E8-1907-4C8A-A16F-E461B5BFA940}"/>
              </a:ext>
            </a:extLst>
          </p:cNvPr>
          <p:cNvSpPr/>
          <p:nvPr/>
        </p:nvSpPr>
        <p:spPr bwMode="white">
          <a:xfrm flipV="1">
            <a:off x="1204699" y="3791668"/>
            <a:ext cx="3470764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grpSp>
        <p:nvGrpSpPr>
          <p:cNvPr id="46" name="Grupo 45" descr="Ícone de Telefone">
            <a:extLst>
              <a:ext uri="{FF2B5EF4-FFF2-40B4-BE49-F238E27FC236}">
                <a16:creationId xmlns:a16="http://schemas.microsoft.com/office/drawing/2014/main" id="{4BB2D73A-DB1F-47D9-9BDA-D6F01A0EDC06}"/>
              </a:ext>
            </a:extLst>
          </p:cNvPr>
          <p:cNvGrpSpPr/>
          <p:nvPr/>
        </p:nvGrpSpPr>
        <p:grpSpPr>
          <a:xfrm>
            <a:off x="1365937" y="5637315"/>
            <a:ext cx="297521" cy="297521"/>
            <a:chOff x="1334697" y="5606075"/>
            <a:chExt cx="360000" cy="360000"/>
          </a:xfrm>
        </p:grpSpPr>
        <p:sp>
          <p:nvSpPr>
            <p:cNvPr id="47" name="Forma Livre: Forma 46">
              <a:extLst>
                <a:ext uri="{FF2B5EF4-FFF2-40B4-BE49-F238E27FC236}">
                  <a16:creationId xmlns:a16="http://schemas.microsoft.com/office/drawing/2014/main" id="{3C40AF29-F294-4B60-B5B4-56011134948E}"/>
                </a:ext>
              </a:extLst>
            </p:cNvPr>
            <p:cNvSpPr/>
            <p:nvPr/>
          </p:nvSpPr>
          <p:spPr>
            <a:xfrm>
              <a:off x="1423220" y="5624464"/>
              <a:ext cx="257175" cy="257175"/>
            </a:xfrm>
            <a:custGeom>
              <a:avLst/>
              <a:gdLst>
                <a:gd name="connsiteX0" fmla="*/ 0 w 257175"/>
                <a:gd name="connsiteY0" fmla="*/ 163664 h 257175"/>
                <a:gd name="connsiteX1" fmla="*/ 163664 w 257175"/>
                <a:gd name="connsiteY1" fmla="*/ 0 h 257175"/>
                <a:gd name="connsiteX2" fmla="*/ 261323 w 257175"/>
                <a:gd name="connsiteY2" fmla="*/ 97659 h 257175"/>
                <a:gd name="connsiteX3" fmla="*/ 97659 w 257175"/>
                <a:gd name="connsiteY3" fmla="*/ 261323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257175">
                  <a:moveTo>
                    <a:pt x="0" y="163664"/>
                  </a:moveTo>
                  <a:lnTo>
                    <a:pt x="163664" y="0"/>
                  </a:lnTo>
                  <a:lnTo>
                    <a:pt x="261323" y="97659"/>
                  </a:lnTo>
                  <a:lnTo>
                    <a:pt x="97659" y="261323"/>
                  </a:lnTo>
                  <a:close/>
                </a:path>
              </a:pathLst>
            </a:custGeom>
            <a:noFill/>
            <a:ln w="23813" cap="flat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pt-BR" dirty="0"/>
            </a:p>
          </p:txBody>
        </p:sp>
        <p:sp>
          <p:nvSpPr>
            <p:cNvPr id="48" name="Forma livre: Forma 47">
              <a:extLst>
                <a:ext uri="{FF2B5EF4-FFF2-40B4-BE49-F238E27FC236}">
                  <a16:creationId xmlns:a16="http://schemas.microsoft.com/office/drawing/2014/main" id="{82F5782C-5E0E-47EA-861C-88990A8D95DF}"/>
                </a:ext>
              </a:extLst>
            </p:cNvPr>
            <p:cNvSpPr/>
            <p:nvPr/>
          </p:nvSpPr>
          <p:spPr>
            <a:xfrm>
              <a:off x="1491815" y="5800385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17145 w 9525"/>
                <a:gd name="connsiteY1" fmla="*/ 1809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17145" y="18098"/>
                  </a:lnTo>
                </a:path>
              </a:pathLst>
            </a:custGeom>
            <a:ln w="23813" cap="flat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pt-BR" dirty="0"/>
            </a:p>
          </p:txBody>
        </p:sp>
        <p:sp>
          <p:nvSpPr>
            <p:cNvPr id="49" name="Forma Livre: Forma 48">
              <a:extLst>
                <a:ext uri="{FF2B5EF4-FFF2-40B4-BE49-F238E27FC236}">
                  <a16:creationId xmlns:a16="http://schemas.microsoft.com/office/drawing/2014/main" id="{0ACDDF69-03CD-491C-A9E4-08E5726C5BD3}"/>
                </a:ext>
              </a:extLst>
            </p:cNvPr>
            <p:cNvSpPr/>
            <p:nvPr/>
          </p:nvSpPr>
          <p:spPr>
            <a:xfrm>
              <a:off x="1334697" y="5606075"/>
              <a:ext cx="360000" cy="360000"/>
            </a:xfrm>
            <a:custGeom>
              <a:avLst/>
              <a:gdLst>
                <a:gd name="connsiteX0" fmla="*/ 0 w 360000"/>
                <a:gd name="connsiteY0" fmla="*/ 0 h 360000"/>
                <a:gd name="connsiteX1" fmla="*/ 185104 w 360000"/>
                <a:gd name="connsiteY1" fmla="*/ 0 h 360000"/>
                <a:gd name="connsiteX2" fmla="*/ 185104 w 360000"/>
                <a:gd name="connsiteY2" fmla="*/ 172694 h 360000"/>
                <a:gd name="connsiteX3" fmla="*/ 360000 w 360000"/>
                <a:gd name="connsiteY3" fmla="*/ 172694 h 360000"/>
                <a:gd name="connsiteX4" fmla="*/ 360000 w 360000"/>
                <a:gd name="connsiteY4" fmla="*/ 360000 h 360000"/>
                <a:gd name="connsiteX5" fmla="*/ 0 w 360000"/>
                <a:gd name="connsiteY5" fmla="*/ 360000 h 360000"/>
                <a:gd name="connsiteX0" fmla="*/ 185104 w 360000"/>
                <a:gd name="connsiteY0" fmla="*/ 172694 h 360000"/>
                <a:gd name="connsiteX1" fmla="*/ 360000 w 360000"/>
                <a:gd name="connsiteY1" fmla="*/ 172694 h 360000"/>
                <a:gd name="connsiteX2" fmla="*/ 360000 w 360000"/>
                <a:gd name="connsiteY2" fmla="*/ 360000 h 360000"/>
                <a:gd name="connsiteX3" fmla="*/ 0 w 360000"/>
                <a:gd name="connsiteY3" fmla="*/ 360000 h 360000"/>
                <a:gd name="connsiteX4" fmla="*/ 0 w 360000"/>
                <a:gd name="connsiteY4" fmla="*/ 0 h 360000"/>
                <a:gd name="connsiteX5" fmla="*/ 185104 w 360000"/>
                <a:gd name="connsiteY5" fmla="*/ 0 h 360000"/>
                <a:gd name="connsiteX6" fmla="*/ 276544 w 360000"/>
                <a:gd name="connsiteY6" fmla="*/ 264134 h 360000"/>
                <a:gd name="connsiteX0" fmla="*/ 185104 w 360000"/>
                <a:gd name="connsiteY0" fmla="*/ 172694 h 360000"/>
                <a:gd name="connsiteX1" fmla="*/ 360000 w 360000"/>
                <a:gd name="connsiteY1" fmla="*/ 172694 h 360000"/>
                <a:gd name="connsiteX2" fmla="*/ 360000 w 360000"/>
                <a:gd name="connsiteY2" fmla="*/ 360000 h 360000"/>
                <a:gd name="connsiteX3" fmla="*/ 0 w 360000"/>
                <a:gd name="connsiteY3" fmla="*/ 360000 h 360000"/>
                <a:gd name="connsiteX4" fmla="*/ 0 w 360000"/>
                <a:gd name="connsiteY4" fmla="*/ 0 h 360000"/>
                <a:gd name="connsiteX5" fmla="*/ 185104 w 360000"/>
                <a:gd name="connsiteY5" fmla="*/ 0 h 360000"/>
                <a:gd name="connsiteX0" fmla="*/ 360000 w 360000"/>
                <a:gd name="connsiteY0" fmla="*/ 172694 h 360000"/>
                <a:gd name="connsiteX1" fmla="*/ 360000 w 360000"/>
                <a:gd name="connsiteY1" fmla="*/ 360000 h 360000"/>
                <a:gd name="connsiteX2" fmla="*/ 0 w 360000"/>
                <a:gd name="connsiteY2" fmla="*/ 360000 h 360000"/>
                <a:gd name="connsiteX3" fmla="*/ 0 w 360000"/>
                <a:gd name="connsiteY3" fmla="*/ 0 h 360000"/>
                <a:gd name="connsiteX4" fmla="*/ 185104 w 360000"/>
                <a:gd name="connsiteY4" fmla="*/ 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000" h="360000">
                  <a:moveTo>
                    <a:pt x="360000" y="172694"/>
                  </a:moveTo>
                  <a:lnTo>
                    <a:pt x="360000" y="360000"/>
                  </a:lnTo>
                  <a:lnTo>
                    <a:pt x="0" y="360000"/>
                  </a:lnTo>
                  <a:lnTo>
                    <a:pt x="0" y="0"/>
                  </a:lnTo>
                  <a:lnTo>
                    <a:pt x="185104" y="0"/>
                  </a:lnTo>
                </a:path>
              </a:pathLst>
            </a:custGeom>
            <a:noFill/>
            <a:ln w="9525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dirty="0"/>
            </a:p>
          </p:txBody>
        </p:sp>
      </p:grpSp>
      <p:grpSp>
        <p:nvGrpSpPr>
          <p:cNvPr id="50" name="Grupo 49" descr="Ícone de Email">
            <a:extLst>
              <a:ext uri="{FF2B5EF4-FFF2-40B4-BE49-F238E27FC236}">
                <a16:creationId xmlns:a16="http://schemas.microsoft.com/office/drawing/2014/main" id="{F7F47E31-EB9A-4529-BE0F-A1213B79FE07}"/>
              </a:ext>
            </a:extLst>
          </p:cNvPr>
          <p:cNvGrpSpPr/>
          <p:nvPr/>
        </p:nvGrpSpPr>
        <p:grpSpPr>
          <a:xfrm>
            <a:off x="1365937" y="5133777"/>
            <a:ext cx="297521" cy="297521"/>
            <a:chOff x="1334697" y="5102537"/>
            <a:chExt cx="360000" cy="360000"/>
          </a:xfrm>
        </p:grpSpPr>
        <p:grpSp>
          <p:nvGrpSpPr>
            <p:cNvPr id="51" name="Grupo 50">
              <a:extLst>
                <a:ext uri="{FF2B5EF4-FFF2-40B4-BE49-F238E27FC236}">
                  <a16:creationId xmlns:a16="http://schemas.microsoft.com/office/drawing/2014/main" id="{299C0ACA-AA85-4505-A8DF-0275634D7832}"/>
                </a:ext>
              </a:extLst>
            </p:cNvPr>
            <p:cNvGrpSpPr/>
            <p:nvPr/>
          </p:nvGrpSpPr>
          <p:grpSpPr>
            <a:xfrm>
              <a:off x="1413695" y="5129259"/>
              <a:ext cx="257175" cy="257175"/>
              <a:chOff x="1423220" y="5138784"/>
              <a:chExt cx="257175" cy="257175"/>
            </a:xfrm>
          </p:grpSpPr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85AA236B-9A92-4808-B7BB-0AEF3FD2754B}"/>
                  </a:ext>
                </a:extLst>
              </p:cNvPr>
              <p:cNvSpPr/>
              <p:nvPr/>
            </p:nvSpPr>
            <p:spPr>
              <a:xfrm>
                <a:off x="1423220" y="5138784"/>
                <a:ext cx="257175" cy="257175"/>
              </a:xfrm>
              <a:custGeom>
                <a:avLst/>
                <a:gdLst>
                  <a:gd name="connsiteX0" fmla="*/ 0 w 257175"/>
                  <a:gd name="connsiteY0" fmla="*/ 163664 h 257175"/>
                  <a:gd name="connsiteX1" fmla="*/ 163664 w 257175"/>
                  <a:gd name="connsiteY1" fmla="*/ 0 h 257175"/>
                  <a:gd name="connsiteX2" fmla="*/ 261323 w 257175"/>
                  <a:gd name="connsiteY2" fmla="*/ 97659 h 257175"/>
                  <a:gd name="connsiteX3" fmla="*/ 97659 w 257175"/>
                  <a:gd name="connsiteY3" fmla="*/ 261323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257175">
                    <a:moveTo>
                      <a:pt x="0" y="163664"/>
                    </a:moveTo>
                    <a:lnTo>
                      <a:pt x="163664" y="0"/>
                    </a:lnTo>
                    <a:lnTo>
                      <a:pt x="261323" y="97659"/>
                    </a:lnTo>
                    <a:lnTo>
                      <a:pt x="97659" y="261323"/>
                    </a:lnTo>
                    <a:close/>
                  </a:path>
                </a:pathLst>
              </a:custGeom>
              <a:noFill/>
              <a:ln w="23813" cap="flat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rtl="0"/>
                <a:endParaRPr lang="pt-BR" dirty="0"/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94E72230-A0A3-4A80-AD64-FE14B4AA1A95}"/>
                  </a:ext>
                </a:extLst>
              </p:cNvPr>
              <p:cNvSpPr/>
              <p:nvPr/>
            </p:nvSpPr>
            <p:spPr>
              <a:xfrm>
                <a:off x="1427045" y="5144212"/>
                <a:ext cx="161925" cy="161925"/>
              </a:xfrm>
              <a:custGeom>
                <a:avLst/>
                <a:gdLst>
                  <a:gd name="connsiteX0" fmla="*/ 0 w 161925"/>
                  <a:gd name="connsiteY0" fmla="*/ 162878 h 161925"/>
                  <a:gd name="connsiteX1" fmla="*/ 141923 w 161925"/>
                  <a:gd name="connsiteY1" fmla="*/ 135255 h 161925"/>
                  <a:gd name="connsiteX2" fmla="*/ 162878 w 161925"/>
                  <a:gd name="connsiteY2" fmla="*/ 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1925" h="161925">
                    <a:moveTo>
                      <a:pt x="0" y="162878"/>
                    </a:moveTo>
                    <a:lnTo>
                      <a:pt x="141923" y="135255"/>
                    </a:lnTo>
                    <a:lnTo>
                      <a:pt x="162878" y="0"/>
                    </a:lnTo>
                  </a:path>
                </a:pathLst>
              </a:custGeom>
              <a:noFill/>
              <a:ln w="23813" cap="flat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rtl="0"/>
                <a:endParaRPr lang="pt-BR" dirty="0"/>
              </a:p>
            </p:txBody>
          </p:sp>
        </p:grpSp>
        <p:sp>
          <p:nvSpPr>
            <p:cNvPr id="52" name="Forma Livre: Forma 51">
              <a:extLst>
                <a:ext uri="{FF2B5EF4-FFF2-40B4-BE49-F238E27FC236}">
                  <a16:creationId xmlns:a16="http://schemas.microsoft.com/office/drawing/2014/main" id="{D01D119F-74E1-4482-B664-AAD0BB5B651F}"/>
                </a:ext>
              </a:extLst>
            </p:cNvPr>
            <p:cNvSpPr/>
            <p:nvPr/>
          </p:nvSpPr>
          <p:spPr>
            <a:xfrm>
              <a:off x="1334697" y="5102537"/>
              <a:ext cx="360000" cy="360000"/>
            </a:xfrm>
            <a:custGeom>
              <a:avLst/>
              <a:gdLst>
                <a:gd name="connsiteX0" fmla="*/ 0 w 360000"/>
                <a:gd name="connsiteY0" fmla="*/ 0 h 360000"/>
                <a:gd name="connsiteX1" fmla="*/ 185104 w 360000"/>
                <a:gd name="connsiteY1" fmla="*/ 0 h 360000"/>
                <a:gd name="connsiteX2" fmla="*/ 185104 w 360000"/>
                <a:gd name="connsiteY2" fmla="*/ 172694 h 360000"/>
                <a:gd name="connsiteX3" fmla="*/ 360000 w 360000"/>
                <a:gd name="connsiteY3" fmla="*/ 172694 h 360000"/>
                <a:gd name="connsiteX4" fmla="*/ 360000 w 360000"/>
                <a:gd name="connsiteY4" fmla="*/ 360000 h 360000"/>
                <a:gd name="connsiteX5" fmla="*/ 0 w 360000"/>
                <a:gd name="connsiteY5" fmla="*/ 360000 h 360000"/>
                <a:gd name="connsiteX0" fmla="*/ 185104 w 360000"/>
                <a:gd name="connsiteY0" fmla="*/ 172694 h 360000"/>
                <a:gd name="connsiteX1" fmla="*/ 360000 w 360000"/>
                <a:gd name="connsiteY1" fmla="*/ 172694 h 360000"/>
                <a:gd name="connsiteX2" fmla="*/ 360000 w 360000"/>
                <a:gd name="connsiteY2" fmla="*/ 360000 h 360000"/>
                <a:gd name="connsiteX3" fmla="*/ 0 w 360000"/>
                <a:gd name="connsiteY3" fmla="*/ 360000 h 360000"/>
                <a:gd name="connsiteX4" fmla="*/ 0 w 360000"/>
                <a:gd name="connsiteY4" fmla="*/ 0 h 360000"/>
                <a:gd name="connsiteX5" fmla="*/ 185104 w 360000"/>
                <a:gd name="connsiteY5" fmla="*/ 0 h 360000"/>
                <a:gd name="connsiteX6" fmla="*/ 276544 w 360000"/>
                <a:gd name="connsiteY6" fmla="*/ 264134 h 360000"/>
                <a:gd name="connsiteX0" fmla="*/ 185104 w 360000"/>
                <a:gd name="connsiteY0" fmla="*/ 172694 h 360000"/>
                <a:gd name="connsiteX1" fmla="*/ 360000 w 360000"/>
                <a:gd name="connsiteY1" fmla="*/ 172694 h 360000"/>
                <a:gd name="connsiteX2" fmla="*/ 360000 w 360000"/>
                <a:gd name="connsiteY2" fmla="*/ 360000 h 360000"/>
                <a:gd name="connsiteX3" fmla="*/ 0 w 360000"/>
                <a:gd name="connsiteY3" fmla="*/ 360000 h 360000"/>
                <a:gd name="connsiteX4" fmla="*/ 0 w 360000"/>
                <a:gd name="connsiteY4" fmla="*/ 0 h 360000"/>
                <a:gd name="connsiteX5" fmla="*/ 185104 w 360000"/>
                <a:gd name="connsiteY5" fmla="*/ 0 h 360000"/>
                <a:gd name="connsiteX0" fmla="*/ 360000 w 360000"/>
                <a:gd name="connsiteY0" fmla="*/ 172694 h 360000"/>
                <a:gd name="connsiteX1" fmla="*/ 360000 w 360000"/>
                <a:gd name="connsiteY1" fmla="*/ 360000 h 360000"/>
                <a:gd name="connsiteX2" fmla="*/ 0 w 360000"/>
                <a:gd name="connsiteY2" fmla="*/ 360000 h 360000"/>
                <a:gd name="connsiteX3" fmla="*/ 0 w 360000"/>
                <a:gd name="connsiteY3" fmla="*/ 0 h 360000"/>
                <a:gd name="connsiteX4" fmla="*/ 185104 w 360000"/>
                <a:gd name="connsiteY4" fmla="*/ 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000" h="360000">
                  <a:moveTo>
                    <a:pt x="360000" y="172694"/>
                  </a:moveTo>
                  <a:lnTo>
                    <a:pt x="360000" y="360000"/>
                  </a:lnTo>
                  <a:lnTo>
                    <a:pt x="0" y="360000"/>
                  </a:lnTo>
                  <a:lnTo>
                    <a:pt x="0" y="0"/>
                  </a:lnTo>
                  <a:lnTo>
                    <a:pt x="185104" y="0"/>
                  </a:lnTo>
                </a:path>
              </a:pathLst>
            </a:custGeom>
            <a:noFill/>
            <a:ln w="9525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dirty="0"/>
            </a:p>
          </p:txBody>
        </p:sp>
      </p:grpSp>
      <p:grpSp>
        <p:nvGrpSpPr>
          <p:cNvPr id="55" name="Grupo 54" descr="Ícone de Pessoa">
            <a:extLst>
              <a:ext uri="{FF2B5EF4-FFF2-40B4-BE49-F238E27FC236}">
                <a16:creationId xmlns:a16="http://schemas.microsoft.com/office/drawing/2014/main" id="{9E1A2D9D-4A3F-4720-9A14-FFD74FC5C7A2}"/>
              </a:ext>
            </a:extLst>
          </p:cNvPr>
          <p:cNvGrpSpPr/>
          <p:nvPr/>
        </p:nvGrpSpPr>
        <p:grpSpPr>
          <a:xfrm>
            <a:off x="1365937" y="4611901"/>
            <a:ext cx="297521" cy="297521"/>
            <a:chOff x="1334697" y="4580661"/>
            <a:chExt cx="360000" cy="360000"/>
          </a:xfrm>
        </p:grpSpPr>
        <p:grpSp>
          <p:nvGrpSpPr>
            <p:cNvPr id="56" name="Grupo 55">
              <a:extLst>
                <a:ext uri="{FF2B5EF4-FFF2-40B4-BE49-F238E27FC236}">
                  <a16:creationId xmlns:a16="http://schemas.microsoft.com/office/drawing/2014/main" id="{FBC59C07-FDEC-40D0-BE4E-E1FAC0DEBC4A}"/>
                </a:ext>
              </a:extLst>
            </p:cNvPr>
            <p:cNvGrpSpPr/>
            <p:nvPr/>
          </p:nvGrpSpPr>
          <p:grpSpPr>
            <a:xfrm>
              <a:off x="1421012" y="4633770"/>
              <a:ext cx="180975" cy="231458"/>
              <a:chOff x="1443237" y="4633770"/>
              <a:chExt cx="180975" cy="231458"/>
            </a:xfrm>
          </p:grpSpPr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15EC7012-98A7-4A94-8CC9-0EC3408A6BC4}"/>
                  </a:ext>
                </a:extLst>
              </p:cNvPr>
              <p:cNvSpPr/>
              <p:nvPr/>
            </p:nvSpPr>
            <p:spPr>
              <a:xfrm>
                <a:off x="1478479" y="4633770"/>
                <a:ext cx="114300" cy="114300"/>
              </a:xfrm>
              <a:custGeom>
                <a:avLst/>
                <a:gdLst>
                  <a:gd name="connsiteX0" fmla="*/ 118110 w 114300"/>
                  <a:gd name="connsiteY0" fmla="*/ 59055 h 114300"/>
                  <a:gd name="connsiteX1" fmla="*/ 59055 w 114300"/>
                  <a:gd name="connsiteY1" fmla="*/ 118110 h 114300"/>
                  <a:gd name="connsiteX2" fmla="*/ 0 w 114300"/>
                  <a:gd name="connsiteY2" fmla="*/ 59055 h 114300"/>
                  <a:gd name="connsiteX3" fmla="*/ 59055 w 114300"/>
                  <a:gd name="connsiteY3" fmla="*/ 0 h 114300"/>
                  <a:gd name="connsiteX4" fmla="*/ 118110 w 114300"/>
                  <a:gd name="connsiteY4" fmla="*/ 5905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114300">
                    <a:moveTo>
                      <a:pt x="118110" y="59055"/>
                    </a:moveTo>
                    <a:cubicBezTo>
                      <a:pt x="118110" y="91440"/>
                      <a:pt x="91440" y="118110"/>
                      <a:pt x="59055" y="118110"/>
                    </a:cubicBezTo>
                    <a:cubicBezTo>
                      <a:pt x="26670" y="118110"/>
                      <a:pt x="0" y="91440"/>
                      <a:pt x="0" y="59055"/>
                    </a:cubicBezTo>
                    <a:cubicBezTo>
                      <a:pt x="0" y="26670"/>
                      <a:pt x="26670" y="0"/>
                      <a:pt x="59055" y="0"/>
                    </a:cubicBezTo>
                    <a:cubicBezTo>
                      <a:pt x="91440" y="0"/>
                      <a:pt x="118110" y="25718"/>
                      <a:pt x="118110" y="59055"/>
                    </a:cubicBezTo>
                    <a:close/>
                  </a:path>
                </a:pathLst>
              </a:custGeom>
              <a:noFill/>
              <a:ln w="23813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pt-BR" dirty="0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E519FE88-ED74-4D46-86D2-F2530BE46026}"/>
                  </a:ext>
                </a:extLst>
              </p:cNvPr>
              <p:cNvSpPr/>
              <p:nvPr/>
            </p:nvSpPr>
            <p:spPr>
              <a:xfrm>
                <a:off x="1443237" y="4798553"/>
                <a:ext cx="180975" cy="66675"/>
              </a:xfrm>
              <a:custGeom>
                <a:avLst/>
                <a:gdLst>
                  <a:gd name="connsiteX0" fmla="*/ 0 w 180975"/>
                  <a:gd name="connsiteY0" fmla="*/ 72390 h 66675"/>
                  <a:gd name="connsiteX1" fmla="*/ 94298 w 180975"/>
                  <a:gd name="connsiteY1" fmla="*/ 0 h 66675"/>
                  <a:gd name="connsiteX2" fmla="*/ 188595 w 180975"/>
                  <a:gd name="connsiteY2" fmla="*/ 7239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0975" h="66675">
                    <a:moveTo>
                      <a:pt x="0" y="72390"/>
                    </a:moveTo>
                    <a:cubicBezTo>
                      <a:pt x="0" y="20955"/>
                      <a:pt x="41910" y="0"/>
                      <a:pt x="94298" y="0"/>
                    </a:cubicBezTo>
                    <a:cubicBezTo>
                      <a:pt x="146685" y="0"/>
                      <a:pt x="188595" y="20955"/>
                      <a:pt x="188595" y="72390"/>
                    </a:cubicBezTo>
                  </a:path>
                </a:pathLst>
              </a:custGeom>
              <a:noFill/>
              <a:ln w="23813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pt-BR" dirty="0"/>
              </a:p>
            </p:txBody>
          </p:sp>
        </p:grpSp>
        <p:sp>
          <p:nvSpPr>
            <p:cNvPr id="57" name="Forma Livre: Forma 56">
              <a:extLst>
                <a:ext uri="{FF2B5EF4-FFF2-40B4-BE49-F238E27FC236}">
                  <a16:creationId xmlns:a16="http://schemas.microsoft.com/office/drawing/2014/main" id="{03AF6D1D-DE4A-460B-A540-E7DACF1F333F}"/>
                </a:ext>
              </a:extLst>
            </p:cNvPr>
            <p:cNvSpPr/>
            <p:nvPr/>
          </p:nvSpPr>
          <p:spPr>
            <a:xfrm>
              <a:off x="1334697" y="4580661"/>
              <a:ext cx="360000" cy="360000"/>
            </a:xfrm>
            <a:custGeom>
              <a:avLst/>
              <a:gdLst>
                <a:gd name="connsiteX0" fmla="*/ 0 w 360000"/>
                <a:gd name="connsiteY0" fmla="*/ 0 h 360000"/>
                <a:gd name="connsiteX1" fmla="*/ 83322 w 360000"/>
                <a:gd name="connsiteY1" fmla="*/ 0 h 360000"/>
                <a:gd name="connsiteX2" fmla="*/ 83322 w 360000"/>
                <a:gd name="connsiteY2" fmla="*/ 68850 h 360000"/>
                <a:gd name="connsiteX3" fmla="*/ 276679 w 360000"/>
                <a:gd name="connsiteY3" fmla="*/ 68850 h 360000"/>
                <a:gd name="connsiteX4" fmla="*/ 276679 w 360000"/>
                <a:gd name="connsiteY4" fmla="*/ 0 h 360000"/>
                <a:gd name="connsiteX5" fmla="*/ 360000 w 360000"/>
                <a:gd name="connsiteY5" fmla="*/ 0 h 360000"/>
                <a:gd name="connsiteX6" fmla="*/ 360000 w 360000"/>
                <a:gd name="connsiteY6" fmla="*/ 360000 h 360000"/>
                <a:gd name="connsiteX7" fmla="*/ 0 w 360000"/>
                <a:gd name="connsiteY7" fmla="*/ 360000 h 360000"/>
                <a:gd name="connsiteX0" fmla="*/ 276679 w 368119"/>
                <a:gd name="connsiteY0" fmla="*/ 68850 h 360000"/>
                <a:gd name="connsiteX1" fmla="*/ 276679 w 368119"/>
                <a:gd name="connsiteY1" fmla="*/ 0 h 360000"/>
                <a:gd name="connsiteX2" fmla="*/ 360000 w 368119"/>
                <a:gd name="connsiteY2" fmla="*/ 0 h 360000"/>
                <a:gd name="connsiteX3" fmla="*/ 360000 w 368119"/>
                <a:gd name="connsiteY3" fmla="*/ 360000 h 360000"/>
                <a:gd name="connsiteX4" fmla="*/ 0 w 368119"/>
                <a:gd name="connsiteY4" fmla="*/ 360000 h 360000"/>
                <a:gd name="connsiteX5" fmla="*/ 0 w 368119"/>
                <a:gd name="connsiteY5" fmla="*/ 0 h 360000"/>
                <a:gd name="connsiteX6" fmla="*/ 83322 w 368119"/>
                <a:gd name="connsiteY6" fmla="*/ 0 h 360000"/>
                <a:gd name="connsiteX7" fmla="*/ 83322 w 368119"/>
                <a:gd name="connsiteY7" fmla="*/ 68850 h 360000"/>
                <a:gd name="connsiteX8" fmla="*/ 368119 w 368119"/>
                <a:gd name="connsiteY8" fmla="*/ 160290 h 360000"/>
                <a:gd name="connsiteX0" fmla="*/ 276679 w 360000"/>
                <a:gd name="connsiteY0" fmla="*/ 68850 h 360000"/>
                <a:gd name="connsiteX1" fmla="*/ 276679 w 360000"/>
                <a:gd name="connsiteY1" fmla="*/ 0 h 360000"/>
                <a:gd name="connsiteX2" fmla="*/ 360000 w 360000"/>
                <a:gd name="connsiteY2" fmla="*/ 0 h 360000"/>
                <a:gd name="connsiteX3" fmla="*/ 360000 w 360000"/>
                <a:gd name="connsiteY3" fmla="*/ 360000 h 360000"/>
                <a:gd name="connsiteX4" fmla="*/ 0 w 360000"/>
                <a:gd name="connsiteY4" fmla="*/ 360000 h 360000"/>
                <a:gd name="connsiteX5" fmla="*/ 0 w 360000"/>
                <a:gd name="connsiteY5" fmla="*/ 0 h 360000"/>
                <a:gd name="connsiteX6" fmla="*/ 83322 w 360000"/>
                <a:gd name="connsiteY6" fmla="*/ 0 h 360000"/>
                <a:gd name="connsiteX7" fmla="*/ 83322 w 360000"/>
                <a:gd name="connsiteY7" fmla="*/ 68850 h 360000"/>
                <a:gd name="connsiteX0" fmla="*/ 276679 w 360000"/>
                <a:gd name="connsiteY0" fmla="*/ 68850 h 360000"/>
                <a:gd name="connsiteX1" fmla="*/ 276679 w 360000"/>
                <a:gd name="connsiteY1" fmla="*/ 0 h 360000"/>
                <a:gd name="connsiteX2" fmla="*/ 360000 w 360000"/>
                <a:gd name="connsiteY2" fmla="*/ 0 h 360000"/>
                <a:gd name="connsiteX3" fmla="*/ 360000 w 360000"/>
                <a:gd name="connsiteY3" fmla="*/ 360000 h 360000"/>
                <a:gd name="connsiteX4" fmla="*/ 0 w 360000"/>
                <a:gd name="connsiteY4" fmla="*/ 360000 h 360000"/>
                <a:gd name="connsiteX5" fmla="*/ 0 w 360000"/>
                <a:gd name="connsiteY5" fmla="*/ 0 h 360000"/>
                <a:gd name="connsiteX6" fmla="*/ 83322 w 360000"/>
                <a:gd name="connsiteY6" fmla="*/ 0 h 360000"/>
                <a:gd name="connsiteX0" fmla="*/ 276679 w 360000"/>
                <a:gd name="connsiteY0" fmla="*/ 0 h 360000"/>
                <a:gd name="connsiteX1" fmla="*/ 360000 w 360000"/>
                <a:gd name="connsiteY1" fmla="*/ 0 h 360000"/>
                <a:gd name="connsiteX2" fmla="*/ 360000 w 360000"/>
                <a:gd name="connsiteY2" fmla="*/ 360000 h 360000"/>
                <a:gd name="connsiteX3" fmla="*/ 0 w 360000"/>
                <a:gd name="connsiteY3" fmla="*/ 360000 h 360000"/>
                <a:gd name="connsiteX4" fmla="*/ 0 w 360000"/>
                <a:gd name="connsiteY4" fmla="*/ 0 h 360000"/>
                <a:gd name="connsiteX5" fmla="*/ 83322 w 360000"/>
                <a:gd name="connsiteY5" fmla="*/ 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0000" h="360000">
                  <a:moveTo>
                    <a:pt x="276679" y="0"/>
                  </a:moveTo>
                  <a:lnTo>
                    <a:pt x="360000" y="0"/>
                  </a:lnTo>
                  <a:lnTo>
                    <a:pt x="360000" y="360000"/>
                  </a:lnTo>
                  <a:lnTo>
                    <a:pt x="0" y="360000"/>
                  </a:lnTo>
                  <a:lnTo>
                    <a:pt x="0" y="0"/>
                  </a:lnTo>
                  <a:lnTo>
                    <a:pt x="83322" y="0"/>
                  </a:lnTo>
                </a:path>
              </a:pathLst>
            </a:custGeom>
            <a:noFill/>
            <a:ln w="9525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34769541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ço Reservado para Imagem 9">
            <a:extLst>
              <a:ext uri="{FF2B5EF4-FFF2-40B4-BE49-F238E27FC236}">
                <a16:creationId xmlns:a16="http://schemas.microsoft.com/office/drawing/2014/main" id="{5D9A8656-6D2B-4AE0-8E28-E035271DE02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C17F5BF1-88DB-42F2-98A6-4C7FBFC31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</p:spPr>
        <p:txBody>
          <a:bodyPr rtlCol="0"/>
          <a:lstStyle/>
          <a:p>
            <a:pPr>
              <a:lnSpc>
                <a:spcPct val="150000"/>
              </a:lnSpc>
            </a:pPr>
            <a:br>
              <a:rPr lang="pt-BR" sz="1800" b="0" i="0" u="none" strike="noStrike" cap="none" baseline="0" dirty="0">
                <a:latin typeface="HelveticaNeueLTStd-Lt"/>
              </a:rPr>
            </a:br>
            <a:br>
              <a:rPr lang="pt-BR" sz="1800" b="0" i="0" u="none" strike="noStrike" cap="none" baseline="0" dirty="0">
                <a:latin typeface="HelveticaNeueLTStd-Lt"/>
              </a:rPr>
            </a:br>
            <a:br>
              <a:rPr lang="pt-BR" sz="1800" b="0" i="0" u="none" strike="noStrike" cap="none" baseline="0" dirty="0">
                <a:latin typeface="HelveticaNeueLTStd-Lt"/>
              </a:rPr>
            </a:br>
            <a:br>
              <a:rPr lang="pt-BR" sz="1800" b="0" i="0" u="none" strike="noStrike" cap="none" baseline="0" dirty="0">
                <a:latin typeface="HelveticaNeueLTStd-Lt"/>
              </a:rPr>
            </a:br>
            <a:br>
              <a:rPr lang="pt-BR" sz="1800" b="0" i="0" u="none" strike="noStrike" cap="none" baseline="0" dirty="0">
                <a:latin typeface="HelveticaNeueLTStd-Lt"/>
              </a:rPr>
            </a:br>
            <a:br>
              <a:rPr lang="pt-BR" sz="1800" b="0" i="0" u="none" strike="noStrike" cap="none" baseline="0" dirty="0">
                <a:latin typeface="HelveticaNeueLTStd-Lt"/>
              </a:rPr>
            </a:br>
            <a:br>
              <a:rPr lang="pt-BR" sz="1800" b="0" i="0" u="none" strike="noStrike" cap="none" baseline="0" dirty="0">
                <a:latin typeface="HelveticaNeueLTStd-Lt"/>
              </a:rPr>
            </a:br>
            <a:br>
              <a:rPr lang="pt-BR" sz="1800" b="0" i="0" u="none" strike="noStrike" cap="none" baseline="0" dirty="0">
                <a:latin typeface="HelveticaNeueLTStd-Lt"/>
              </a:rPr>
            </a:br>
            <a:br>
              <a:rPr lang="pt-BR" sz="1800" b="0" i="0" u="none" strike="noStrike" cap="none" baseline="0" dirty="0">
                <a:latin typeface="HelveticaNeueLTStd-Lt"/>
              </a:rPr>
            </a:br>
            <a:r>
              <a:rPr lang="pt-BR" sz="1800" b="0" i="0" u="none" strike="noStrike" cap="none" baseline="0" dirty="0">
                <a:latin typeface="HelveticaNeueLTStd-Lt"/>
              </a:rPr>
              <a:t>TODD C, RUCKLIDGE M, KAY T. </a:t>
            </a:r>
            <a:r>
              <a:rPr lang="pt-BR" sz="1800" b="1" i="0" u="none" strike="noStrike" cap="none" baseline="0" dirty="0">
                <a:latin typeface="Arial-BoldMT"/>
              </a:rPr>
              <a:t>Tutorial de anestesia da semana monitorização dos batimentos cardíacos fetais – </a:t>
            </a:r>
            <a:r>
              <a:rPr lang="pt-BR" sz="1800" b="1" i="0" u="none" strike="noStrike" cap="none" baseline="0" dirty="0" err="1">
                <a:latin typeface="Arial-BoldMT"/>
              </a:rPr>
              <a:t>principios</a:t>
            </a:r>
            <a:r>
              <a:rPr lang="pt-BR" sz="1800" b="1" i="0" u="none" strike="noStrike" cap="none" baseline="0" dirty="0">
                <a:latin typeface="Arial-BoldMT"/>
              </a:rPr>
              <a:t> da interpretação da </a:t>
            </a:r>
            <a:r>
              <a:rPr lang="pt-BR" sz="1800" b="1" i="0" u="none" strike="noStrike" cap="none" baseline="0" dirty="0" err="1">
                <a:latin typeface="Arial-BoldMT"/>
              </a:rPr>
              <a:t>cardiotocografia</a:t>
            </a:r>
            <a:r>
              <a:rPr lang="pt-BR" sz="1800" b="1" i="0" u="none" strike="noStrike" cap="none" baseline="0" dirty="0">
                <a:latin typeface="Arial-BoldMT"/>
              </a:rPr>
              <a:t> - parte 2. R</a:t>
            </a:r>
            <a:r>
              <a:rPr lang="en-US" sz="1800" b="0" i="0" u="none" strike="noStrike" cap="none" baseline="0" dirty="0" err="1">
                <a:latin typeface="ArialMT"/>
              </a:rPr>
              <a:t>oyal</a:t>
            </a:r>
            <a:r>
              <a:rPr lang="en-US" sz="1800" b="0" i="0" u="none" strike="noStrike" cap="none" baseline="0" dirty="0">
                <a:latin typeface="ArialMT"/>
              </a:rPr>
              <a:t> </a:t>
            </a:r>
            <a:r>
              <a:rPr lang="en-US" sz="1800" b="0" i="0" u="none" strike="noStrike" cap="none" baseline="0" dirty="0" err="1">
                <a:latin typeface="ArialMT"/>
              </a:rPr>
              <a:t>devon</a:t>
            </a:r>
            <a:r>
              <a:rPr lang="en-US" sz="1800" b="0" i="0" u="none" strike="noStrike" cap="none" baseline="0" dirty="0">
                <a:latin typeface="ArialMT"/>
              </a:rPr>
              <a:t> and </a:t>
            </a:r>
            <a:r>
              <a:rPr lang="en-US" sz="1800" b="0" i="0" u="none" strike="noStrike" cap="none" baseline="0" dirty="0" err="1">
                <a:latin typeface="ArialMT"/>
              </a:rPr>
              <a:t>exeter</a:t>
            </a:r>
            <a:r>
              <a:rPr lang="en-US" sz="1800" b="0" i="0" u="none" strike="noStrike" cap="none" baseline="0" dirty="0">
                <a:latin typeface="ArialMT"/>
              </a:rPr>
              <a:t> hospital, </a:t>
            </a:r>
            <a:r>
              <a:rPr lang="en-US" sz="1800" b="0" i="0" u="none" strike="noStrike" cap="none" baseline="0" dirty="0" err="1">
                <a:latin typeface="ArialMT"/>
              </a:rPr>
              <a:t>uk</a:t>
            </a:r>
            <a:r>
              <a:rPr lang="en-US" sz="1800" b="0" i="0" u="none" strike="noStrike" cap="none" baseline="0" dirty="0">
                <a:latin typeface="ArialMT"/>
              </a:rPr>
              <a:t> .</a:t>
            </a:r>
            <a:r>
              <a:rPr lang="pt-BR" sz="1800" b="0" i="0" u="none" strike="noStrike" cap="none" baseline="0" dirty="0">
                <a:latin typeface="ArialMT"/>
              </a:rPr>
              <a:t>tradução autorizada. Disponível em</a:t>
            </a:r>
            <a:r>
              <a:rPr lang="pt-BR" sz="1800" b="0" i="0" u="none" strike="noStrike" cap="none" baseline="0" dirty="0">
                <a:latin typeface="HelveticaNeueLTStd-Lt"/>
              </a:rPr>
              <a:t>https://www.google.com/url?sa=t&amp;rct=j&amp;q=&amp;esrc=s&amp;source=web&amp;cd=&amp;cad=rja&amp;uact=8&amp;ved=2ahUKEwj0gPmCsLbrAhXWGLkGHezzCMUQFjABegQIBBAB&amp;url=http%3A%2F%2Ftutoriaisdeanestesia.paginas.ufsc.br%2Ffiles%2F2013%2F11%2FMonitoriza%25C3%25A7%25C3%25A3o-fetal-Parte-2.pdf&amp;usg=AOvVaw3L2vZqH_IXv67nU52RqW26</a:t>
            </a:r>
            <a:br>
              <a:rPr lang="pt-BR" sz="1800" b="0" i="0" u="none" strike="noStrike" cap="none" baseline="0" dirty="0">
                <a:latin typeface="HelveticaNeueLTStd-Lt"/>
              </a:rPr>
            </a:br>
            <a:br>
              <a:rPr lang="pt-BR" sz="1800" b="0" i="0" u="none" strike="noStrike" cap="none" baseline="0" dirty="0">
                <a:latin typeface="HelveticaNeueLTStd-Lt"/>
              </a:rPr>
            </a:br>
            <a:r>
              <a:rPr lang="pt-BR" sz="1800" b="0" i="0" u="none" strike="noStrike" baseline="0" dirty="0">
                <a:latin typeface="HelveticaNeueLTStd-Lt"/>
              </a:rPr>
              <a:t>Enfermagem em Centro Cirúrgico e Recuperação / Organizadoras</a:t>
            </a:r>
            <a:br>
              <a:rPr lang="pt-BR" sz="1800" b="0" i="0" u="none" strike="noStrike" baseline="0" dirty="0">
                <a:latin typeface="HelveticaNeueLTStd-Lt"/>
              </a:rPr>
            </a:br>
            <a:r>
              <a:rPr lang="pt-BR" sz="1800" b="0" i="0" u="none" strike="noStrike" baseline="0" dirty="0">
                <a:latin typeface="HelveticaNeueLTStd-Lt"/>
              </a:rPr>
              <a:t>Rachel de Carvalho, Estela Regina Ferraz Bianchi. – 2.ed. –</a:t>
            </a:r>
            <a:br>
              <a:rPr lang="pt-BR" sz="1800" b="0" i="0" u="none" strike="noStrike" baseline="0" dirty="0">
                <a:latin typeface="HelveticaNeueLTStd-Lt"/>
              </a:rPr>
            </a:br>
            <a:r>
              <a:rPr lang="pt-BR" sz="1800" b="0" i="0" u="none" strike="noStrike" baseline="0" dirty="0">
                <a:latin typeface="HelveticaNeueLTStd-Lt"/>
              </a:rPr>
              <a:t>Barueri, SP: Manole, 2016. – (Série Enfermagem)</a:t>
            </a:r>
            <a:br>
              <a:rPr lang="pt-BR" sz="1800" b="0" i="0" u="none" strike="noStrike" cap="none" baseline="0" dirty="0">
                <a:latin typeface="HelveticaNeueLTStd-Lt"/>
              </a:rPr>
            </a:br>
            <a:br>
              <a:rPr lang="pt-BR" sz="1800" b="0" i="0" u="none" strike="noStrike" cap="none" baseline="0" dirty="0">
                <a:solidFill>
                  <a:srgbClr val="000000"/>
                </a:solidFill>
                <a:latin typeface="Cambria" panose="02040503050406030204" pitchFamily="18" charset="0"/>
              </a:rPr>
            </a:br>
            <a:br>
              <a:rPr lang="pt-BR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</a:br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7743CB5-9AB2-498F-A8FE-41C405AB8F98}"/>
              </a:ext>
            </a:extLst>
          </p:cNvPr>
          <p:cNvSpPr txBox="1"/>
          <p:nvPr/>
        </p:nvSpPr>
        <p:spPr>
          <a:xfrm>
            <a:off x="1151690" y="649357"/>
            <a:ext cx="4719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REFERÊNCIAS</a:t>
            </a:r>
          </a:p>
        </p:txBody>
      </p:sp>
    </p:spTree>
    <p:extLst>
      <p:ext uri="{BB962C8B-B14F-4D97-AF65-F5344CB8AC3E}">
        <p14:creationId xmlns:p14="http://schemas.microsoft.com/office/powerpoint/2010/main" val="31843747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549C9C-6D7C-48B0-A2E3-027052F61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ATIVIDADE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521BC66-D238-4D7F-AF37-AE225D1154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EECC7194-A4D0-457B-9D3E-53681723AFF7}" type="slidenum">
              <a:rPr lang="pt-BR" noProof="0" smtClean="0"/>
              <a:pPr rtl="0"/>
              <a:t>27</a:t>
            </a:fld>
            <a:endParaRPr lang="pt-BR" noProof="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5AD8CE4-ED06-466B-9034-729B1BF71347}"/>
              </a:ext>
            </a:extLst>
          </p:cNvPr>
          <p:cNvSpPr txBox="1"/>
          <p:nvPr/>
        </p:nvSpPr>
        <p:spPr>
          <a:xfrm>
            <a:off x="503583" y="3008243"/>
            <a:ext cx="107872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/>
              <a:t>PESQUISAR ARTIGOS SOBRE </a:t>
            </a:r>
            <a:r>
              <a:rPr lang="pt-BR" sz="3200" b="1" dirty="0"/>
              <a:t>ANESTESIA E/OU ANALGESIA OBSTÉTRICA </a:t>
            </a:r>
            <a:r>
              <a:rPr lang="pt-BR" sz="3200" dirty="0"/>
              <a:t>E ENVIAR RESUMO COMENTADO </a:t>
            </a:r>
            <a:r>
              <a:rPr lang="pt-BR" sz="3200" i="1" dirty="0"/>
              <a:t>(não se trata do resumo do artigo e sim o resumo da leitura de um artigo sobre o tema)</a:t>
            </a:r>
          </a:p>
          <a:p>
            <a:pPr algn="just"/>
            <a:r>
              <a:rPr lang="pt-BR" sz="3200" i="1" dirty="0"/>
              <a:t>Finalidade: estimular a pesquisa e a leitura de artigos científicos em bases de dados</a:t>
            </a:r>
          </a:p>
        </p:txBody>
      </p:sp>
    </p:spTree>
    <p:extLst>
      <p:ext uri="{BB962C8B-B14F-4D97-AF65-F5344CB8AC3E}">
        <p14:creationId xmlns:p14="http://schemas.microsoft.com/office/powerpoint/2010/main" val="1222798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Espaço Reservado para Imagem 5">
            <a:extLst>
              <a:ext uri="{FF2B5EF4-FFF2-40B4-BE49-F238E27FC236}">
                <a16:creationId xmlns:a16="http://schemas.microsoft.com/office/drawing/2014/main" id="{96E9FC95-625C-4389-81F2-2659FAAF4A5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4785" b="4785"/>
          <a:stretch>
            <a:fillRect/>
          </a:stretch>
        </p:blipFill>
        <p:spPr>
          <a:xfrm>
            <a:off x="179388" y="179388"/>
            <a:ext cx="11833225" cy="6513512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A4592135-A11E-4178-A320-510C4B749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601" y="178978"/>
            <a:ext cx="12012000" cy="6513922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C499D5A-91D2-45BF-B204-6FDFFE97F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330" y="422793"/>
            <a:ext cx="11914670" cy="803554"/>
          </a:xfrm>
        </p:spPr>
        <p:txBody>
          <a:bodyPr rtlCol="0"/>
          <a:lstStyle/>
          <a:p>
            <a:r>
              <a:rPr lang="pt-BR" sz="2400" dirty="0">
                <a:latin typeface="MinionPro-Regular"/>
              </a:rPr>
              <a:t>Evocação Livre de Palavras : Parto Normal </a:t>
            </a:r>
            <a:br>
              <a:rPr lang="pt-BR" dirty="0"/>
            </a:br>
            <a:r>
              <a:rPr lang="pt-BR" dirty="0"/>
              <a:t>    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98F61CED-575A-4A61-B181-A442461326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sz="1000" smtClean="0"/>
              <a:pPr rtl="0"/>
              <a:t>3</a:t>
            </a:fld>
            <a:endParaRPr lang="pt-BR" sz="1000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D1BEBF22-A40E-4194-AD9A-12E9E5AB00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7330" y="1212071"/>
            <a:ext cx="11568908" cy="5239432"/>
          </a:xfrm>
        </p:spPr>
        <p:txBody>
          <a:bodyPr rtlCol="0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endParaRPr lang="pt-BR" sz="2000" b="0" i="0" u="none" strike="noStrike" baseline="0" dirty="0">
              <a:latin typeface="MinionPro-Regular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Pro-Regular"/>
            </a:endParaRPr>
          </a:p>
        </p:txBody>
      </p:sp>
      <p:sp>
        <p:nvSpPr>
          <p:cNvPr id="67" name="objeto 7" descr="Retângulo bege">
            <a:extLst>
              <a:ext uri="{FF2B5EF4-FFF2-40B4-BE49-F238E27FC236}">
                <a16:creationId xmlns:a16="http://schemas.microsoft.com/office/drawing/2014/main" id="{6167A703-9B37-469C-853D-0CB6C1F4D8F0}"/>
              </a:ext>
            </a:extLst>
          </p:cNvPr>
          <p:cNvSpPr/>
          <p:nvPr/>
        </p:nvSpPr>
        <p:spPr bwMode="white">
          <a:xfrm>
            <a:off x="281599" y="874866"/>
            <a:ext cx="3736022" cy="60736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60" name="Espaço Reservado para Texto 5">
            <a:extLst>
              <a:ext uri="{FF2B5EF4-FFF2-40B4-BE49-F238E27FC236}">
                <a16:creationId xmlns:a16="http://schemas.microsoft.com/office/drawing/2014/main" id="{3D9C46DD-5A6C-4A20-8193-568BADFBFAB3}"/>
              </a:ext>
            </a:extLst>
          </p:cNvPr>
          <p:cNvSpPr txBox="1">
            <a:spLocks/>
          </p:cNvSpPr>
          <p:nvPr/>
        </p:nvSpPr>
        <p:spPr>
          <a:xfrm>
            <a:off x="6224838" y="1818775"/>
            <a:ext cx="5621400" cy="67404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800" b="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76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2865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096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1" name="Espaço Reservado para Texto 5">
            <a:extLst>
              <a:ext uri="{FF2B5EF4-FFF2-40B4-BE49-F238E27FC236}">
                <a16:creationId xmlns:a16="http://schemas.microsoft.com/office/drawing/2014/main" id="{357B3E58-3151-4DA4-888A-1C5C5AA608AF}"/>
              </a:ext>
            </a:extLst>
          </p:cNvPr>
          <p:cNvSpPr txBox="1">
            <a:spLocks/>
          </p:cNvSpPr>
          <p:nvPr/>
        </p:nvSpPr>
        <p:spPr>
          <a:xfrm>
            <a:off x="8371723" y="1502816"/>
            <a:ext cx="3820277" cy="67404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800" b="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76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2865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096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1538CA0-4A85-4E8B-860B-60916BE201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966" y="1170054"/>
            <a:ext cx="5408236" cy="502619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C6C05920-9D66-42D3-89DD-16CC65366BA9}"/>
              </a:ext>
            </a:extLst>
          </p:cNvPr>
          <p:cNvSpPr txBox="1"/>
          <p:nvPr/>
        </p:nvSpPr>
        <p:spPr>
          <a:xfrm>
            <a:off x="1926550" y="6351083"/>
            <a:ext cx="8616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Expectativa e experiência de parto em uma maternidade signatária do projeto parto adequado (Barbosa,2019)</a:t>
            </a:r>
          </a:p>
          <a:p>
            <a:endParaRPr lang="pt-BR" b="1" dirty="0"/>
          </a:p>
          <a:p>
            <a:endParaRPr lang="pt-BR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57E102A5-144E-45E7-A046-66A7D26E13CE}"/>
              </a:ext>
            </a:extLst>
          </p:cNvPr>
          <p:cNvSpPr/>
          <p:nvPr/>
        </p:nvSpPr>
        <p:spPr>
          <a:xfrm>
            <a:off x="2584174" y="3290497"/>
            <a:ext cx="1080703" cy="923033"/>
          </a:xfrm>
          <a:prstGeom prst="ellipse">
            <a:avLst/>
          </a:prstGeom>
          <a:noFill/>
          <a:ln w="76200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7A84473-0811-4674-B69C-96568208C944}"/>
              </a:ext>
            </a:extLst>
          </p:cNvPr>
          <p:cNvSpPr txBox="1"/>
          <p:nvPr/>
        </p:nvSpPr>
        <p:spPr>
          <a:xfrm>
            <a:off x="6306746" y="1871774"/>
            <a:ext cx="5457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bg1"/>
                </a:solidFill>
              </a:rPr>
              <a:t>Contexto Histórico : Bíblico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bg1"/>
                </a:solidFill>
              </a:rPr>
              <a:t>Experiências Traumáticas.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bg1"/>
                </a:solidFill>
              </a:rPr>
              <a:t>A</a:t>
            </a:r>
            <a:r>
              <a:rPr lang="pt-BR" sz="1800" b="0" i="0" u="none" strike="noStrike" baseline="0" dirty="0">
                <a:solidFill>
                  <a:schemeClr val="bg1"/>
                </a:solidFill>
              </a:rPr>
              <a:t> dor é um fenômeno duplo, físico (objetivo) e individual (subjetivo) ou psicossomático. 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14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Espaço Reservado para Imagem 5">
            <a:extLst>
              <a:ext uri="{FF2B5EF4-FFF2-40B4-BE49-F238E27FC236}">
                <a16:creationId xmlns:a16="http://schemas.microsoft.com/office/drawing/2014/main" id="{96E9FC95-625C-4389-81F2-2659FAAF4A5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4785" b="4785"/>
          <a:stretch>
            <a:fillRect/>
          </a:stretch>
        </p:blipFill>
        <p:spPr>
          <a:xfrm>
            <a:off x="179388" y="179388"/>
            <a:ext cx="11833225" cy="6513512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A4592135-A11E-4178-A320-510C4B749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601" y="178978"/>
            <a:ext cx="12012000" cy="6513922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C499D5A-91D2-45BF-B204-6FDFFE97F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330" y="422793"/>
            <a:ext cx="11914670" cy="803554"/>
          </a:xfrm>
        </p:spPr>
        <p:txBody>
          <a:bodyPr rtlCol="0"/>
          <a:lstStyle/>
          <a:p>
            <a:r>
              <a:rPr lang="pt-BR" sz="2400" dirty="0">
                <a:latin typeface="MinionPro-Regular"/>
              </a:rPr>
              <a:t>A dor do parto </a:t>
            </a:r>
            <a:br>
              <a:rPr lang="pt-BR" dirty="0"/>
            </a:br>
            <a:r>
              <a:rPr lang="pt-BR" dirty="0"/>
              <a:t>    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98F61CED-575A-4A61-B181-A442461326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sz="1000" smtClean="0"/>
              <a:pPr rtl="0"/>
              <a:t>4</a:t>
            </a:fld>
            <a:endParaRPr lang="pt-BR" sz="1000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D1BEBF22-A40E-4194-AD9A-12E9E5AB00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7330" y="1212071"/>
            <a:ext cx="11568908" cy="5239432"/>
          </a:xfrm>
        </p:spPr>
        <p:txBody>
          <a:bodyPr rtlCol="0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endParaRPr lang="pt-BR" sz="2000" b="0" i="0" u="none" strike="noStrike" baseline="0" dirty="0">
              <a:latin typeface="MinionPro-Regular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Pro-Regular"/>
            </a:endParaRPr>
          </a:p>
        </p:txBody>
      </p:sp>
      <p:sp>
        <p:nvSpPr>
          <p:cNvPr id="67" name="objeto 7" descr="Retângulo bege">
            <a:extLst>
              <a:ext uri="{FF2B5EF4-FFF2-40B4-BE49-F238E27FC236}">
                <a16:creationId xmlns:a16="http://schemas.microsoft.com/office/drawing/2014/main" id="{6167A703-9B37-469C-853D-0CB6C1F4D8F0}"/>
              </a:ext>
            </a:extLst>
          </p:cNvPr>
          <p:cNvSpPr/>
          <p:nvPr/>
        </p:nvSpPr>
        <p:spPr bwMode="white">
          <a:xfrm>
            <a:off x="281599" y="874866"/>
            <a:ext cx="3736022" cy="60736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60" name="Espaço Reservado para Texto 5">
            <a:extLst>
              <a:ext uri="{FF2B5EF4-FFF2-40B4-BE49-F238E27FC236}">
                <a16:creationId xmlns:a16="http://schemas.microsoft.com/office/drawing/2014/main" id="{3D9C46DD-5A6C-4A20-8193-568BADFBFAB3}"/>
              </a:ext>
            </a:extLst>
          </p:cNvPr>
          <p:cNvSpPr txBox="1">
            <a:spLocks/>
          </p:cNvSpPr>
          <p:nvPr/>
        </p:nvSpPr>
        <p:spPr>
          <a:xfrm>
            <a:off x="6224838" y="1818775"/>
            <a:ext cx="5621400" cy="67404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800" b="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76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2865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096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1" name="Espaço Reservado para Texto 5">
            <a:extLst>
              <a:ext uri="{FF2B5EF4-FFF2-40B4-BE49-F238E27FC236}">
                <a16:creationId xmlns:a16="http://schemas.microsoft.com/office/drawing/2014/main" id="{357B3E58-3151-4DA4-888A-1C5C5AA608AF}"/>
              </a:ext>
            </a:extLst>
          </p:cNvPr>
          <p:cNvSpPr txBox="1">
            <a:spLocks/>
          </p:cNvSpPr>
          <p:nvPr/>
        </p:nvSpPr>
        <p:spPr>
          <a:xfrm>
            <a:off x="8371723" y="1502816"/>
            <a:ext cx="3820277" cy="67404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800" b="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76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2865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096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7A84473-0811-4674-B69C-96568208C944}"/>
              </a:ext>
            </a:extLst>
          </p:cNvPr>
          <p:cNvSpPr txBox="1"/>
          <p:nvPr/>
        </p:nvSpPr>
        <p:spPr>
          <a:xfrm>
            <a:off x="428089" y="1203263"/>
            <a:ext cx="112607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0" i="0" u="none" strike="noStrike" baseline="0" dirty="0">
                <a:solidFill>
                  <a:schemeClr val="bg1"/>
                </a:solidFill>
                <a:latin typeface="Garamond 3 LT Std"/>
              </a:rPr>
              <a:t>As dores iniciais são de origem visceral e de localização imprecisa: </a:t>
            </a:r>
            <a:r>
              <a:rPr lang="pt-BR" sz="20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aguda, transitória, complexa, subjetiva e</a:t>
            </a:r>
          </a:p>
          <a:p>
            <a:pPr algn="l"/>
            <a:r>
              <a:rPr lang="pt-BR" sz="20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multidimensional, mas inerente ao processo fisiológico da parturição e resultante dos estímulos sensoriais gerados, principalmente, pela contração uterina, </a:t>
            </a:r>
            <a:r>
              <a:rPr lang="pt-BR" sz="2000" b="0" i="0" u="none" strike="noStrike" baseline="0" dirty="0">
                <a:solidFill>
                  <a:schemeClr val="bg1"/>
                </a:solidFill>
                <a:latin typeface="Garamond 3 LT Std"/>
              </a:rPr>
              <a:t>à dilatação do colo uterino e à tração do seu </a:t>
            </a:r>
            <a:r>
              <a:rPr lang="pt-BR" sz="2000" b="0" i="0" u="none" strike="noStrike" baseline="0" dirty="0" err="1">
                <a:solidFill>
                  <a:schemeClr val="bg1"/>
                </a:solidFill>
                <a:latin typeface="Garamond 3 LT Std"/>
              </a:rPr>
              <a:t>peritôneo</a:t>
            </a:r>
            <a:r>
              <a:rPr lang="pt-BR" sz="2000" b="0" i="0" u="none" strike="noStrike" baseline="0" dirty="0">
                <a:solidFill>
                  <a:schemeClr val="bg1"/>
                </a:solidFill>
                <a:latin typeface="Garamond 3 LT Std"/>
              </a:rPr>
              <a:t>. </a:t>
            </a:r>
          </a:p>
          <a:p>
            <a:pPr algn="just"/>
            <a:endParaRPr lang="pt-BR" dirty="0">
              <a:solidFill>
                <a:schemeClr val="bg1"/>
              </a:solidFill>
              <a:latin typeface="Garamond 3 LT Std"/>
            </a:endParaRPr>
          </a:p>
          <a:p>
            <a:pPr algn="just"/>
            <a:endParaRPr lang="pt-BR" sz="1800" b="0" i="0" u="none" strike="noStrike" baseline="0" dirty="0">
              <a:solidFill>
                <a:schemeClr val="bg1"/>
              </a:solidFill>
              <a:latin typeface="Garamond 3 LT Std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0FFA315-B163-4E88-8138-AE4791F73F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020" y="2544881"/>
            <a:ext cx="4476128" cy="369688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76D77DE-5960-4432-9CB8-86D7E420E2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433" y="2544881"/>
            <a:ext cx="5085506" cy="359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104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Espaço Reservado para Imagem 5">
            <a:extLst>
              <a:ext uri="{FF2B5EF4-FFF2-40B4-BE49-F238E27FC236}">
                <a16:creationId xmlns:a16="http://schemas.microsoft.com/office/drawing/2014/main" id="{96E9FC95-625C-4389-81F2-2659FAAF4A5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4785" b="4785"/>
          <a:stretch>
            <a:fillRect/>
          </a:stretch>
        </p:blipFill>
        <p:spPr>
          <a:xfrm>
            <a:off x="179388" y="179388"/>
            <a:ext cx="11833225" cy="6513512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A4592135-A11E-4178-A320-510C4B749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601" y="178978"/>
            <a:ext cx="12012000" cy="6513922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C499D5A-91D2-45BF-B204-6FDFFE97F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330" y="422793"/>
            <a:ext cx="11914670" cy="803554"/>
          </a:xfrm>
        </p:spPr>
        <p:txBody>
          <a:bodyPr rtlCol="0"/>
          <a:lstStyle/>
          <a:p>
            <a:r>
              <a:rPr lang="pt-BR" sz="2400" dirty="0">
                <a:latin typeface="MinionPro-Regular"/>
              </a:rPr>
              <a:t>Parto Normal  na antiguidade</a:t>
            </a:r>
            <a:br>
              <a:rPr lang="pt-BR" dirty="0"/>
            </a:br>
            <a:r>
              <a:rPr lang="pt-BR" dirty="0"/>
              <a:t>    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98F61CED-575A-4A61-B181-A442461326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sz="1000" smtClean="0"/>
              <a:pPr rtl="0"/>
              <a:t>5</a:t>
            </a:fld>
            <a:endParaRPr lang="pt-BR" sz="1000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D1BEBF22-A40E-4194-AD9A-12E9E5AB00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7330" y="1212071"/>
            <a:ext cx="11568908" cy="5239432"/>
          </a:xfrm>
        </p:spPr>
        <p:txBody>
          <a:bodyPr rtlCol="0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endParaRPr lang="pt-BR" sz="2000" b="0" i="0" u="none" strike="noStrike" baseline="0" dirty="0">
              <a:latin typeface="MinionPro-Regular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Pro-Regular"/>
            </a:endParaRPr>
          </a:p>
        </p:txBody>
      </p:sp>
      <p:sp>
        <p:nvSpPr>
          <p:cNvPr id="67" name="objeto 7" descr="Retângulo bege">
            <a:extLst>
              <a:ext uri="{FF2B5EF4-FFF2-40B4-BE49-F238E27FC236}">
                <a16:creationId xmlns:a16="http://schemas.microsoft.com/office/drawing/2014/main" id="{6167A703-9B37-469C-853D-0CB6C1F4D8F0}"/>
              </a:ext>
            </a:extLst>
          </p:cNvPr>
          <p:cNvSpPr/>
          <p:nvPr/>
        </p:nvSpPr>
        <p:spPr bwMode="white">
          <a:xfrm>
            <a:off x="281599" y="874866"/>
            <a:ext cx="3736022" cy="60736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60" name="Espaço Reservado para Texto 5">
            <a:extLst>
              <a:ext uri="{FF2B5EF4-FFF2-40B4-BE49-F238E27FC236}">
                <a16:creationId xmlns:a16="http://schemas.microsoft.com/office/drawing/2014/main" id="{3D9C46DD-5A6C-4A20-8193-568BADFBFAB3}"/>
              </a:ext>
            </a:extLst>
          </p:cNvPr>
          <p:cNvSpPr txBox="1">
            <a:spLocks/>
          </p:cNvSpPr>
          <p:nvPr/>
        </p:nvSpPr>
        <p:spPr>
          <a:xfrm>
            <a:off x="6224838" y="1818775"/>
            <a:ext cx="5621400" cy="67404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800" b="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76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2865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096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1" name="Espaço Reservado para Texto 5">
            <a:extLst>
              <a:ext uri="{FF2B5EF4-FFF2-40B4-BE49-F238E27FC236}">
                <a16:creationId xmlns:a16="http://schemas.microsoft.com/office/drawing/2014/main" id="{357B3E58-3151-4DA4-888A-1C5C5AA608AF}"/>
              </a:ext>
            </a:extLst>
          </p:cNvPr>
          <p:cNvSpPr txBox="1">
            <a:spLocks/>
          </p:cNvSpPr>
          <p:nvPr/>
        </p:nvSpPr>
        <p:spPr>
          <a:xfrm>
            <a:off x="8371723" y="1502816"/>
            <a:ext cx="3820277" cy="67404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800" b="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76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2865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096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7A84473-0811-4674-B69C-96568208C944}"/>
              </a:ext>
            </a:extLst>
          </p:cNvPr>
          <p:cNvSpPr txBox="1"/>
          <p:nvPr/>
        </p:nvSpPr>
        <p:spPr>
          <a:xfrm>
            <a:off x="465626" y="1251561"/>
            <a:ext cx="112607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b="0" i="0" u="none" strike="noStrike" baseline="0" dirty="0">
                <a:solidFill>
                  <a:schemeClr val="bg1"/>
                </a:solidFill>
                <a:latin typeface="Garamond 3 LT Std"/>
              </a:rPr>
              <a:t>Na Antiguidade, a gravidez e o parto eram instâncias do mundo feminino.</a:t>
            </a:r>
          </a:p>
          <a:p>
            <a:pPr algn="just"/>
            <a:endParaRPr lang="pt-BR" sz="2400" dirty="0">
              <a:solidFill>
                <a:schemeClr val="bg1"/>
              </a:solidFill>
              <a:latin typeface="Garamond 3 LT Std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b="0" i="0" u="none" strike="noStrike" baseline="0" dirty="0">
                <a:solidFill>
                  <a:schemeClr val="bg1"/>
                </a:solidFill>
                <a:latin typeface="Garamond 3 LT Std"/>
              </a:rPr>
              <a:t>Os médicos só eram chamados para resolver os partos não solucionados pelas parteiras, mas sem grandes recursos para controlar a dor.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2400" dirty="0">
              <a:solidFill>
                <a:schemeClr val="bg1"/>
              </a:solidFill>
              <a:latin typeface="Garamond 3 LT Std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b="0" i="0" u="none" strike="noStrike" baseline="0" dirty="0">
                <a:solidFill>
                  <a:schemeClr val="bg1"/>
                </a:solidFill>
                <a:latin typeface="Garamond 3 LT Std"/>
              </a:rPr>
              <a:t>Esta teve início em 1846, com a utilização do </a:t>
            </a:r>
            <a:r>
              <a:rPr lang="pt-BR" sz="2400" b="1" i="0" u="none" strike="noStrike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 3 LT Std"/>
              </a:rPr>
              <a:t>ÉTER ETÍLICO </a:t>
            </a:r>
            <a:r>
              <a:rPr lang="pt-BR" sz="2400" b="0" i="0" u="none" strike="noStrike" baseline="0" dirty="0">
                <a:solidFill>
                  <a:schemeClr val="bg1"/>
                </a:solidFill>
                <a:latin typeface="Garamond 3 LT Std"/>
              </a:rPr>
              <a:t>para a cirurgia e, no ano seguinte, por Simpson, na analgesia do parto, quando também foi usado o clorofórmio.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88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CDE8878F-0EA3-453E-8D2E-324D0A58360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3105" b="3105"/>
          <a:stretch>
            <a:fillRect/>
          </a:stretch>
        </p:blipFill>
        <p:spPr>
          <a:xfrm>
            <a:off x="0" y="113750"/>
            <a:ext cx="12192000" cy="685800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DD509E5E-F68C-4F2B-8EC7-432595860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69875" y="7733"/>
            <a:ext cx="6058185" cy="68580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AF7E39F-041F-4A45-A1CF-F8C269887D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4106" y="1086678"/>
            <a:ext cx="10572919" cy="4963341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324000" tIns="0" rIns="360000" rtlCol="0" anchor="b" anchorCtr="0"/>
          <a:lstStyle/>
          <a:p>
            <a:pPr algn="just" rtl="0">
              <a:lnSpc>
                <a:spcPct val="150000"/>
              </a:lnSpc>
              <a:spcAft>
                <a:spcPts val="0"/>
              </a:spcAft>
            </a:pPr>
            <a:r>
              <a:rPr lang="pt-BR" sz="2400" dirty="0"/>
              <a:t> </a:t>
            </a:r>
          </a:p>
          <a:p>
            <a:pPr algn="just" rtl="0">
              <a:lnSpc>
                <a:spcPct val="150000"/>
              </a:lnSpc>
              <a:spcAft>
                <a:spcPts val="0"/>
              </a:spcAft>
            </a:pPr>
            <a:endParaRPr lang="pt-BR" sz="2400" dirty="0"/>
          </a:p>
          <a:p>
            <a:pPr marL="285750" indent="-285750" algn="just" rtl="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t-BR" sz="1800" dirty="0"/>
          </a:p>
          <a:p>
            <a:pPr marL="285750" indent="-285750" algn="just" rtl="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t-BR" sz="1800" dirty="0"/>
          </a:p>
          <a:p>
            <a:pPr marL="285750" indent="-285750" algn="just" rtl="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t-BR" sz="1800" dirty="0"/>
          </a:p>
          <a:p>
            <a:pPr marL="285750" indent="-285750" algn="just" rtl="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t-BR" sz="1800" dirty="0"/>
          </a:p>
          <a:p>
            <a:pPr marL="285750" indent="-285750" algn="just" rtl="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Qual a diferença entre </a:t>
            </a: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ANALGESIA</a:t>
            </a:r>
            <a:r>
              <a:rPr lang="pt-BR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e </a:t>
            </a: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ANESTESIA</a:t>
            </a:r>
            <a:r>
              <a:rPr lang="pt-BR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  <a:p>
            <a:pPr marL="285750" indent="-285750" algn="just" rtl="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t-BR" sz="2400" dirty="0"/>
          </a:p>
          <a:p>
            <a:pPr marL="285750" indent="-285750" algn="just" rtl="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Analgesia</a:t>
            </a:r>
            <a:r>
              <a:rPr lang="pt-BR" sz="2400" dirty="0"/>
              <a:t> é a supressão da dor obtida por meio de fármacos ou procedimentos físicos (não - farmacológicos).</a:t>
            </a:r>
          </a:p>
          <a:p>
            <a:pPr marL="285750" indent="-285750" algn="just" rtl="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Anestesia</a:t>
            </a:r>
            <a:r>
              <a:rPr lang="pt-BR" sz="2400" dirty="0"/>
              <a:t> é a perda total da sensibilidade conseguida de propósito. Pode ser local, </a:t>
            </a:r>
            <a:r>
              <a:rPr lang="pt-BR" sz="2400" dirty="0" err="1"/>
              <a:t>locorregional</a:t>
            </a:r>
            <a:r>
              <a:rPr lang="pt-BR" sz="2400" dirty="0"/>
              <a:t> ou geral.</a:t>
            </a:r>
          </a:p>
          <a:p>
            <a:pPr marL="285750" indent="-285750" algn="just" rtl="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t-BR" sz="1800" dirty="0"/>
          </a:p>
          <a:p>
            <a:pPr algn="l"/>
            <a:endParaRPr lang="pt-BR" sz="1800" b="0" i="0" u="none" strike="noStrike" baseline="0" dirty="0">
              <a:latin typeface="MinionPro-Regular"/>
            </a:endParaRPr>
          </a:p>
          <a:p>
            <a:pPr algn="just" rtl="0">
              <a:lnSpc>
                <a:spcPct val="150000"/>
              </a:lnSpc>
              <a:spcAft>
                <a:spcPts val="0"/>
              </a:spcAft>
            </a:pPr>
            <a:endParaRPr lang="pt-BR" sz="2400" dirty="0"/>
          </a:p>
        </p:txBody>
      </p:sp>
      <p:sp>
        <p:nvSpPr>
          <p:cNvPr id="9" name="objeto 7" descr="Retângulo bege">
            <a:extLst>
              <a:ext uri="{FF2B5EF4-FFF2-40B4-BE49-F238E27FC236}">
                <a16:creationId xmlns:a16="http://schemas.microsoft.com/office/drawing/2014/main" id="{400AB11A-4D5E-4CDE-BB60-C8578F59C3E0}"/>
              </a:ext>
            </a:extLst>
          </p:cNvPr>
          <p:cNvSpPr/>
          <p:nvPr/>
        </p:nvSpPr>
        <p:spPr bwMode="white">
          <a:xfrm>
            <a:off x="552704" y="1990604"/>
            <a:ext cx="5364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C3FC51DE-D10A-4DE8-A7E3-22FA2E4FC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5870" y="5374000"/>
            <a:ext cx="6058183" cy="45719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52" name="Espaço Reservado para o Número do Slide 51">
            <a:extLst>
              <a:ext uri="{FF2B5EF4-FFF2-40B4-BE49-F238E27FC236}">
                <a16:creationId xmlns:a16="http://schemas.microsoft.com/office/drawing/2014/main" id="{947A81F6-261F-44F4-B660-7BD323AE29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sz="1000" smtClean="0"/>
              <a:pPr rtl="0"/>
              <a:t>6</a:t>
            </a:fld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429109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CDE8878F-0EA3-453E-8D2E-324D0A58360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3105" b="3105"/>
          <a:stretch>
            <a:fillRect/>
          </a:stretch>
        </p:blipFill>
        <p:spPr>
          <a:xfrm>
            <a:off x="0" y="113750"/>
            <a:ext cx="12192000" cy="685800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DD509E5E-F68C-4F2B-8EC7-432595860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69875" y="7733"/>
            <a:ext cx="6058185" cy="68580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AF7E39F-041F-4A45-A1CF-F8C269887D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4106" y="1086678"/>
            <a:ext cx="10572919" cy="4963341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324000" tIns="0" rIns="360000" rtlCol="0" anchor="b" anchorCtr="0"/>
          <a:lstStyle/>
          <a:p>
            <a:pPr algn="just" rtl="0">
              <a:lnSpc>
                <a:spcPct val="150000"/>
              </a:lnSpc>
              <a:spcAft>
                <a:spcPts val="0"/>
              </a:spcAft>
            </a:pPr>
            <a:r>
              <a:rPr lang="pt-BR" sz="2400" dirty="0"/>
              <a:t> </a:t>
            </a:r>
          </a:p>
          <a:p>
            <a:pPr algn="just" rtl="0">
              <a:lnSpc>
                <a:spcPct val="150000"/>
              </a:lnSpc>
              <a:spcAft>
                <a:spcPts val="0"/>
              </a:spcAft>
            </a:pPr>
            <a:endParaRPr lang="pt-BR" sz="2400" dirty="0"/>
          </a:p>
          <a:p>
            <a:pPr marL="285750" indent="-285750" algn="just" rtl="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t-BR" sz="1800" dirty="0"/>
          </a:p>
          <a:p>
            <a:pPr algn="ctr" rtl="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</a:pPr>
            <a:r>
              <a:rPr lang="pt-BR" sz="2000" dirty="0">
                <a:latin typeface="+mj-lt"/>
              </a:rPr>
              <a:t>Os métodos disponíveis podem ser classificados de acordo com sua utilização em </a:t>
            </a:r>
          </a:p>
          <a:p>
            <a:pPr algn="ctr" rtl="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</a:pPr>
            <a:r>
              <a:rPr lang="pt-BR" sz="2000" dirty="0">
                <a:latin typeface="+mj-lt"/>
              </a:rPr>
              <a:t>analgesia do parto e anestesia para operação cesariana :</a:t>
            </a:r>
          </a:p>
          <a:p>
            <a:pPr algn="ctr" rtl="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</a:pPr>
            <a:endParaRPr lang="pt-BR" sz="2000" dirty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pt-BR" sz="2400" b="0" i="0" u="none" strike="noStrike" baseline="0" dirty="0">
                <a:latin typeface="ZapfHumanist601BT-Roman"/>
              </a:rPr>
              <a:t>As técnicas utilizadas para </a:t>
            </a:r>
            <a:r>
              <a:rPr lang="pt-BR" sz="2400" b="1" i="0" u="sng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pfHumanist601BT-Roman"/>
              </a:rPr>
              <a:t>analgesia de parto</a:t>
            </a:r>
            <a:r>
              <a:rPr lang="pt-BR" sz="2400" b="1" i="0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pfHumanist601BT-Roman"/>
              </a:rPr>
              <a:t> </a:t>
            </a:r>
            <a:r>
              <a:rPr lang="pt-BR" sz="2400" b="0" i="0" u="none" strike="noStrike" baseline="0" dirty="0">
                <a:latin typeface="ZapfHumanist601BT-Roman"/>
              </a:rPr>
              <a:t>são: </a:t>
            </a:r>
            <a:r>
              <a:rPr lang="pt-BR" sz="2400" dirty="0">
                <a:latin typeface="ZapfHumanist601BT-Roman"/>
              </a:rPr>
              <a:t>espinhal, epidural  </a:t>
            </a:r>
            <a:r>
              <a:rPr lang="pt-BR" sz="2400" b="0" i="0" u="none" strike="noStrike" baseline="0" dirty="0">
                <a:latin typeface="ZapfHumanist601BT-Roman"/>
              </a:rPr>
              <a:t>e combinada espinhal-epidural. 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ZapfHumanist601BT-Roman"/>
            </a:endParaRPr>
          </a:p>
          <a:p>
            <a:pPr algn="just" rtl="0">
              <a:lnSpc>
                <a:spcPct val="150000"/>
              </a:lnSpc>
              <a:spcAft>
                <a:spcPts val="0"/>
              </a:spcAft>
            </a:pPr>
            <a:endParaRPr lang="pt-BR" sz="2400" dirty="0"/>
          </a:p>
        </p:txBody>
      </p:sp>
      <p:sp>
        <p:nvSpPr>
          <p:cNvPr id="9" name="objeto 7" descr="Retângulo bege">
            <a:extLst>
              <a:ext uri="{FF2B5EF4-FFF2-40B4-BE49-F238E27FC236}">
                <a16:creationId xmlns:a16="http://schemas.microsoft.com/office/drawing/2014/main" id="{400AB11A-4D5E-4CDE-BB60-C8578F59C3E0}"/>
              </a:ext>
            </a:extLst>
          </p:cNvPr>
          <p:cNvSpPr/>
          <p:nvPr/>
        </p:nvSpPr>
        <p:spPr bwMode="white">
          <a:xfrm>
            <a:off x="552704" y="1712308"/>
            <a:ext cx="5364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C3FC51DE-D10A-4DE8-A7E3-22FA2E4FC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2704" y="5519774"/>
            <a:ext cx="6058183" cy="45719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52" name="Espaço Reservado para o Número do Slide 51">
            <a:extLst>
              <a:ext uri="{FF2B5EF4-FFF2-40B4-BE49-F238E27FC236}">
                <a16:creationId xmlns:a16="http://schemas.microsoft.com/office/drawing/2014/main" id="{947A81F6-261F-44F4-B660-7BD323AE29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sz="1000" smtClean="0"/>
              <a:pPr rtl="0"/>
              <a:t>7</a:t>
            </a:fld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1063578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CDE8878F-0EA3-453E-8D2E-324D0A58360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3105" b="3105"/>
          <a:stretch>
            <a:fillRect/>
          </a:stretch>
        </p:blipFill>
        <p:spPr>
          <a:xfrm>
            <a:off x="0" y="113750"/>
            <a:ext cx="12192000" cy="685800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DD509E5E-F68C-4F2B-8EC7-432595860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69875" y="7733"/>
            <a:ext cx="6058185" cy="68580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AF7E39F-041F-4A45-A1CF-F8C269887D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507" y="242094"/>
            <a:ext cx="10572919" cy="4963341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324000" tIns="0" rIns="360000" rtlCol="0" anchor="b" anchorCtr="0"/>
          <a:lstStyle/>
          <a:p>
            <a:pPr algn="just" rtl="0">
              <a:lnSpc>
                <a:spcPct val="150000"/>
              </a:lnSpc>
              <a:spcAft>
                <a:spcPts val="0"/>
              </a:spcAft>
            </a:pPr>
            <a:r>
              <a:rPr lang="pt-BR" sz="2400" dirty="0"/>
              <a:t> </a:t>
            </a:r>
          </a:p>
          <a:p>
            <a:pPr algn="just" rtl="0">
              <a:lnSpc>
                <a:spcPct val="150000"/>
              </a:lnSpc>
              <a:spcAft>
                <a:spcPts val="0"/>
              </a:spcAft>
            </a:pPr>
            <a:endParaRPr lang="pt-BR" sz="2400" dirty="0"/>
          </a:p>
          <a:p>
            <a:pPr marL="285750" indent="-285750" algn="just" rtl="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t-BR" sz="1800" dirty="0"/>
          </a:p>
          <a:p>
            <a:pPr marL="285750" indent="-285750" algn="just" rtl="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t-BR" sz="1800" dirty="0"/>
          </a:p>
          <a:p>
            <a:pPr algn="l">
              <a:lnSpc>
                <a:spcPct val="150000"/>
              </a:lnSpc>
            </a:pPr>
            <a:r>
              <a:rPr lang="pt-B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pfHumanist601BT-Roman"/>
              </a:rPr>
              <a:t>N</a:t>
            </a:r>
            <a:r>
              <a:rPr lang="pt-BR" sz="2400" b="1" i="0" u="sng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pfHumanist601BT-Roman"/>
              </a:rPr>
              <a:t>ão farmacológicas: </a:t>
            </a:r>
            <a:r>
              <a:rPr lang="pt-BR" sz="2400" b="0" i="0" u="none" strike="noStrike" baseline="0" dirty="0">
                <a:latin typeface="ZapfHumanist601BT-Roman"/>
              </a:rPr>
              <a:t>massagem, hidroterapia, posicionamento adequado, </a:t>
            </a:r>
            <a:r>
              <a:rPr lang="pt-BR" sz="2400" b="0" i="0" u="none" strike="noStrike" baseline="0" dirty="0" err="1">
                <a:latin typeface="ZapfHumanist601BT-Roman"/>
              </a:rPr>
              <a:t>acupressão</a:t>
            </a:r>
            <a:r>
              <a:rPr lang="pt-BR" sz="2400" b="0" i="0" u="none" strike="noStrike" baseline="0" dirty="0">
                <a:latin typeface="ZapfHumanist601BT-Roman"/>
              </a:rPr>
              <a:t>, respiração orientada, banho quente, hipnose, acupuntura e eletroestimulação transcutânea, entre outras...</a:t>
            </a:r>
          </a:p>
          <a:p>
            <a:pPr algn="l">
              <a:lnSpc>
                <a:spcPct val="150000"/>
              </a:lnSpc>
            </a:pPr>
            <a:endParaRPr lang="pt-BR" sz="2400" dirty="0">
              <a:latin typeface="ZapfHumanist601BT-Roman"/>
            </a:endParaRPr>
          </a:p>
          <a:p>
            <a:pPr algn="l">
              <a:lnSpc>
                <a:spcPct val="150000"/>
              </a:lnSpc>
            </a:pPr>
            <a:endParaRPr lang="pt-BR" sz="2400" b="0" i="0" u="none" strike="noStrike" baseline="0" dirty="0">
              <a:latin typeface="ZapfHumanist601BT-Roman"/>
            </a:endParaRPr>
          </a:p>
          <a:p>
            <a:pPr algn="l">
              <a:lnSpc>
                <a:spcPct val="150000"/>
              </a:lnSpc>
            </a:pPr>
            <a:endParaRPr lang="pt-BR" sz="1800" b="0" i="0" u="none" strike="noStrike" baseline="0" dirty="0">
              <a:latin typeface="MinionPro-Regular"/>
            </a:endParaRPr>
          </a:p>
          <a:p>
            <a:pPr algn="just" rtl="0">
              <a:lnSpc>
                <a:spcPct val="150000"/>
              </a:lnSpc>
              <a:spcAft>
                <a:spcPts val="0"/>
              </a:spcAft>
            </a:pPr>
            <a:endParaRPr lang="pt-BR" sz="2400" dirty="0"/>
          </a:p>
        </p:txBody>
      </p:sp>
      <p:sp>
        <p:nvSpPr>
          <p:cNvPr id="9" name="objeto 7" descr="Retângulo bege">
            <a:extLst>
              <a:ext uri="{FF2B5EF4-FFF2-40B4-BE49-F238E27FC236}">
                <a16:creationId xmlns:a16="http://schemas.microsoft.com/office/drawing/2014/main" id="{400AB11A-4D5E-4CDE-BB60-C8578F59C3E0}"/>
              </a:ext>
            </a:extLst>
          </p:cNvPr>
          <p:cNvSpPr/>
          <p:nvPr/>
        </p:nvSpPr>
        <p:spPr bwMode="white">
          <a:xfrm>
            <a:off x="344923" y="652134"/>
            <a:ext cx="5364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C3FC51DE-D10A-4DE8-A7E3-22FA2E4FC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2704" y="5519774"/>
            <a:ext cx="6058183" cy="45719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52" name="Espaço Reservado para o Número do Slide 51">
            <a:extLst>
              <a:ext uri="{FF2B5EF4-FFF2-40B4-BE49-F238E27FC236}">
                <a16:creationId xmlns:a16="http://schemas.microsoft.com/office/drawing/2014/main" id="{947A81F6-261F-44F4-B660-7BD323AE29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sz="1000" smtClean="0"/>
              <a:pPr rtl="0"/>
              <a:t>8</a:t>
            </a:fld>
            <a:endParaRPr lang="pt-BR" sz="10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AF28D90-B053-4BFB-9180-BFCB201794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1398" b="3516"/>
          <a:stretch/>
        </p:blipFill>
        <p:spPr>
          <a:xfrm>
            <a:off x="85507" y="2850876"/>
            <a:ext cx="3127147" cy="250948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59EEF85-894D-4F86-9F1D-969BCBCE83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2662" y="4430276"/>
            <a:ext cx="3385762" cy="225307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ADDE985-A7AC-4A70-9D67-B1082B9A83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8487" y="2854809"/>
            <a:ext cx="3028950" cy="151447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DFE86D8-6B22-43B1-9035-7D08E166AF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0563" y="2176444"/>
            <a:ext cx="2800350" cy="16383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A433CE2-4058-4A8E-BC25-08BCDD5C2E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4753" y="4626118"/>
            <a:ext cx="2143125" cy="214312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8075C548-8227-4969-96C4-D8AD997345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06715" y="3567793"/>
            <a:ext cx="2526312" cy="304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330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CDE8878F-0EA3-453E-8D2E-324D0A58360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3105" b="3105"/>
          <a:stretch>
            <a:fillRect/>
          </a:stretch>
        </p:blipFill>
        <p:spPr>
          <a:xfrm>
            <a:off x="0" y="113750"/>
            <a:ext cx="12192000" cy="685800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DD509E5E-F68C-4F2B-8EC7-432595860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69875" y="7733"/>
            <a:ext cx="6058185" cy="68580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AF7E39F-041F-4A45-A1CF-F8C269887D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4106" y="1086678"/>
            <a:ext cx="10572919" cy="4963341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324000" tIns="0" rIns="360000" rtlCol="0" anchor="b" anchorCtr="0"/>
          <a:lstStyle/>
          <a:p>
            <a:pPr algn="just" rtl="0">
              <a:lnSpc>
                <a:spcPct val="150000"/>
              </a:lnSpc>
              <a:spcAft>
                <a:spcPts val="0"/>
              </a:spcAft>
            </a:pPr>
            <a:r>
              <a:rPr lang="pt-BR" sz="2400" dirty="0"/>
              <a:t> </a:t>
            </a:r>
          </a:p>
          <a:p>
            <a:pPr algn="just" rtl="0">
              <a:lnSpc>
                <a:spcPct val="150000"/>
              </a:lnSpc>
              <a:spcAft>
                <a:spcPts val="0"/>
              </a:spcAft>
            </a:pPr>
            <a:endParaRPr lang="pt-BR" sz="2400" dirty="0"/>
          </a:p>
          <a:p>
            <a:pPr marL="285750" indent="-285750" algn="just" rtl="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t-BR" sz="2400" dirty="0"/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400" b="0" i="0" u="none" strike="noStrike" baseline="0" dirty="0">
                <a:latin typeface="+mj-lt"/>
              </a:rPr>
              <a:t>Para a </a:t>
            </a:r>
            <a:r>
              <a:rPr lang="pt-BR" sz="2400" b="1" i="0" u="sng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operação cesariana </a:t>
            </a:r>
            <a:r>
              <a:rPr lang="pt-BR" sz="2400" b="0" i="0" u="none" strike="noStrike" baseline="0" dirty="0">
                <a:latin typeface="+mj-lt"/>
              </a:rPr>
              <a:t>são utilizados anestésicos venosos (tiopental sódico, </a:t>
            </a:r>
            <a:r>
              <a:rPr lang="pt-BR" sz="2400" b="0" i="0" u="none" strike="noStrike" baseline="0" dirty="0" err="1">
                <a:latin typeface="+mj-lt"/>
              </a:rPr>
              <a:t>cetamina</a:t>
            </a:r>
            <a:r>
              <a:rPr lang="pt-BR" sz="2400" b="0" i="0" u="none" strike="noStrike" baseline="0" dirty="0">
                <a:latin typeface="+mj-lt"/>
              </a:rPr>
              <a:t> e </a:t>
            </a:r>
            <a:r>
              <a:rPr lang="pt-BR" sz="2400" b="0" i="0" u="none" strike="noStrike" baseline="0" dirty="0" err="1">
                <a:latin typeface="+mj-lt"/>
              </a:rPr>
              <a:t>propofol</a:t>
            </a:r>
            <a:r>
              <a:rPr lang="pt-BR" sz="2400" b="0" i="0" u="none" strike="noStrike" baseline="0" dirty="0">
                <a:latin typeface="+mj-lt"/>
              </a:rPr>
              <a:t>), anestésicos inalatórios (halogenados) e bloqueadores neuromusculares, além das anestesias espinhais, anestesia peridural lombar e anestesia </a:t>
            </a:r>
            <a:r>
              <a:rPr lang="pt-BR" sz="2400" b="0" i="0" u="none" strike="noStrike" baseline="0" dirty="0" err="1">
                <a:latin typeface="+mj-lt"/>
              </a:rPr>
              <a:t>locorregional</a:t>
            </a:r>
            <a:r>
              <a:rPr lang="pt-BR" sz="2400" b="0" i="0" u="none" strike="noStrike" baseline="0" dirty="0">
                <a:latin typeface="+mj-lt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1800" dirty="0">
              <a:latin typeface="+mj-lt"/>
            </a:endParaRPr>
          </a:p>
          <a:p>
            <a:pPr algn="l"/>
            <a:endParaRPr lang="pt-BR" sz="1800" dirty="0"/>
          </a:p>
          <a:p>
            <a:pPr algn="l"/>
            <a:endParaRPr lang="pt-BR" sz="1800" b="0" i="0" u="none" strike="noStrike" baseline="0" dirty="0">
              <a:latin typeface="MinionPro-Regular"/>
            </a:endParaRPr>
          </a:p>
          <a:p>
            <a:pPr algn="just" rtl="0">
              <a:lnSpc>
                <a:spcPct val="150000"/>
              </a:lnSpc>
              <a:spcAft>
                <a:spcPts val="0"/>
              </a:spcAft>
            </a:pPr>
            <a:endParaRPr lang="pt-BR" sz="2400" dirty="0"/>
          </a:p>
        </p:txBody>
      </p:sp>
      <p:sp>
        <p:nvSpPr>
          <p:cNvPr id="9" name="objeto 7" descr="Retângulo bege">
            <a:extLst>
              <a:ext uri="{FF2B5EF4-FFF2-40B4-BE49-F238E27FC236}">
                <a16:creationId xmlns:a16="http://schemas.microsoft.com/office/drawing/2014/main" id="{400AB11A-4D5E-4CDE-BB60-C8578F59C3E0}"/>
              </a:ext>
            </a:extLst>
          </p:cNvPr>
          <p:cNvSpPr/>
          <p:nvPr/>
        </p:nvSpPr>
        <p:spPr bwMode="white">
          <a:xfrm>
            <a:off x="552704" y="1990604"/>
            <a:ext cx="5364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C3FC51DE-D10A-4DE8-A7E3-22FA2E4FC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5870" y="5374000"/>
            <a:ext cx="6058183" cy="45719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52" name="Espaço Reservado para o Número do Slide 51">
            <a:extLst>
              <a:ext uri="{FF2B5EF4-FFF2-40B4-BE49-F238E27FC236}">
                <a16:creationId xmlns:a16="http://schemas.microsoft.com/office/drawing/2014/main" id="{947A81F6-261F-44F4-B660-7BD323AE29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sz="1000" smtClean="0"/>
              <a:pPr rtl="0"/>
              <a:t>9</a:t>
            </a:fld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11499876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MS Healthcare Pitch">
      <a:dk1>
        <a:sysClr val="windowText" lastClr="000000"/>
      </a:dk1>
      <a:lt1>
        <a:sysClr val="window" lastClr="FFFFFF"/>
      </a:lt1>
      <a:dk2>
        <a:srgbClr val="00292E"/>
      </a:dk2>
      <a:lt2>
        <a:srgbClr val="64B2C1"/>
      </a:lt2>
      <a:accent1>
        <a:srgbClr val="F0CDA1"/>
      </a:accent1>
      <a:accent2>
        <a:srgbClr val="107082"/>
      </a:accent2>
      <a:accent3>
        <a:srgbClr val="054854"/>
      </a:accent3>
      <a:accent4>
        <a:srgbClr val="00AEEF"/>
      </a:accent4>
      <a:accent5>
        <a:srgbClr val="F99927"/>
      </a:accent5>
      <a:accent6>
        <a:srgbClr val="EC7216"/>
      </a:accent6>
      <a:hlink>
        <a:srgbClr val="000000"/>
      </a:hlink>
      <a:folHlink>
        <a:srgbClr val="000000"/>
      </a:folHlink>
    </a:clrScheme>
    <a:fontScheme name="MS Healthcare Pitch">
      <a:majorFont>
        <a:latin typeface="Gill Sans MT"/>
        <a:ea typeface=""/>
        <a:cs typeface=""/>
      </a:majorFont>
      <a:minorFont>
        <a:latin typeface="Aria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2"/>
            </a:gs>
            <a:gs pos="100000">
              <a:schemeClr val="accent2"/>
            </a:gs>
          </a:gsLst>
          <a:lin ang="1440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4307485_TF00450287.potx" id="{814D308D-9714-4366-95F6-F5AC3AF417DF}" vid="{3CF6833A-9199-401F-BA88-00AE8E801A79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C66BDC7-24D2-4343-8D41-18F9C23F86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3BAED8-F9E7-4D41-86E9-333473F909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F4BDB64-2AF8-42D4-96C8-B6B6F098993C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de consultório de assistência médica</Template>
  <TotalTime>7786</TotalTime>
  <Words>1784</Words>
  <Application>Microsoft Office PowerPoint</Application>
  <PresentationFormat>Widescreen</PresentationFormat>
  <Paragraphs>251</Paragraphs>
  <Slides>27</Slides>
  <Notes>26</Notes>
  <HiddenSlides>0</HiddenSlides>
  <MMClips>0</MMClips>
  <ScaleCrop>false</ScaleCrop>
  <HeadingPairs>
    <vt:vector size="6" baseType="variant">
      <vt:variant>
        <vt:lpstr>Fontes usadas</vt:lpstr>
      </vt:variant>
      <vt:variant>
        <vt:i4>15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43" baseType="lpstr">
      <vt:lpstr>Arial</vt:lpstr>
      <vt:lpstr>Arial </vt:lpstr>
      <vt:lpstr>Arial-BoldMT</vt:lpstr>
      <vt:lpstr>ArialMT</vt:lpstr>
      <vt:lpstr>Calibri</vt:lpstr>
      <vt:lpstr>Cambria</vt:lpstr>
      <vt:lpstr>Century Schoolbook</vt:lpstr>
      <vt:lpstr>Courier New</vt:lpstr>
      <vt:lpstr>Garamond 3 LT Std</vt:lpstr>
      <vt:lpstr>Gill Sans MT</vt:lpstr>
      <vt:lpstr>HelveticaNeueLTStd-Lt</vt:lpstr>
      <vt:lpstr>MinionPro-Regular</vt:lpstr>
      <vt:lpstr>Times New Roman</vt:lpstr>
      <vt:lpstr>Wingdings</vt:lpstr>
      <vt:lpstr>ZapfHumanist601BT-Roman</vt:lpstr>
      <vt:lpstr>Tema do Office</vt:lpstr>
      <vt:lpstr>Assistência perioperatória Aula 3</vt:lpstr>
      <vt:lpstr>Apresentação do PowerPoint</vt:lpstr>
      <vt:lpstr>Evocação Livre de Palavras : Parto Normal      </vt:lpstr>
      <vt:lpstr>A dor do parto      </vt:lpstr>
      <vt:lpstr>Parto Normal  na antiguidade  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outras alterações fisiológicas -   potencial interação com o procedimento anestésico:      </vt:lpstr>
      <vt:lpstr>outras alterações fisiológicas -   potencial interação com o procedimento anestésico:      </vt:lpstr>
      <vt:lpstr>Raquidiana, Epidural e  duplo bloqueio     </vt:lpstr>
      <vt:lpstr>Apresentação do PowerPoint</vt:lpstr>
      <vt:lpstr>Apresentação do PowerPoint</vt:lpstr>
      <vt:lpstr>Apresentação do PowerPoint</vt:lpstr>
      <vt:lpstr>Apresentação do PowerPoint</vt:lpstr>
      <vt:lpstr>DESAFIOS DA Anestesia       </vt:lpstr>
      <vt:lpstr>DESAFIOS DA ANALGESIA      </vt:lpstr>
      <vt:lpstr>RESSUSCITAÇÃO FETAL INTRA-UTERINA      </vt:lpstr>
      <vt:lpstr>DESAFIOS DA ANALGESIA      </vt:lpstr>
      <vt:lpstr>Quando indicar analgesia/anestesia durante o trabalho de parto e o parto?  Qual a melhor analgesia/anestesia a ser empregada durante o trabalho de parto e o parto?     </vt:lpstr>
      <vt:lpstr> Obrigada! </vt:lpstr>
      <vt:lpstr>         TODD C, RUCKLIDGE M, KAY T. Tutorial de anestesia da semana monitorização dos batimentos cardíacos fetais – principios da interpretação da cardiotocografia - parte 2. Royal devon and exeter hospital, uk .tradução autorizada. Disponível emhttps://www.google.com/url?sa=t&amp;rct=j&amp;q=&amp;esrc=s&amp;source=web&amp;cd=&amp;cad=rja&amp;uact=8&amp;ved=2ahUKEwj0gPmCsLbrAhXWGLkGHezzCMUQFjABegQIBBAB&amp;url=http%3A%2F%2Ftutoriaisdeanestesia.paginas.ufsc.br%2Ffiles%2F2013%2F11%2FMonitoriza%25C3%25A7%25C3%25A3o-fetal-Parte-2.pdf&amp;usg=AOvVaw3L2vZqH_IXv67nU52RqW26  Enfermagem em Centro Cirúrgico e Recuperação / Organizadoras Rachel de Carvalho, Estela Regina Ferraz Bianchi. – 2.ed. – Barueri, SP: Manole, 2016. – (Série Enfermagem)   </vt:lpstr>
      <vt:lpstr>ATIVIDADE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ACH5067 – Assistência perioperatória Solução do OFFICE</dc:title>
  <dc:creator>Luara de Carvalho Barbosa</dc:creator>
  <cp:lastModifiedBy>Nadia Narchi</cp:lastModifiedBy>
  <cp:revision>432</cp:revision>
  <dcterms:created xsi:type="dcterms:W3CDTF">2020-07-23T13:25:30Z</dcterms:created>
  <dcterms:modified xsi:type="dcterms:W3CDTF">2020-09-02T20:29:36Z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