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6797675" cy="98742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s-ES_tradnl"/>
          </a:p>
        </p:txBody>
      </p:sp>
      <p:sp>
        <p:nvSpPr>
          <p:cNvPr id="3" name="Espaço Reservado para Data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8990DDBD-02B3-441C-8AAE-1EEFA3569121}" type="datetimeFigureOut">
              <a:rPr lang="es-ES_tradnl" smtClean="0"/>
              <a:t>14/03/2016</a:t>
            </a:fld>
            <a:endParaRPr lang="es-ES_tradnl"/>
          </a:p>
        </p:txBody>
      </p:sp>
      <p:sp>
        <p:nvSpPr>
          <p:cNvPr id="4" name="Espaço Reservado para Rodapé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s-ES_tradnl"/>
          </a:p>
        </p:txBody>
      </p:sp>
      <p:sp>
        <p:nvSpPr>
          <p:cNvPr id="5" name="Espaço Reservado para Número de Slide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6086B709-D00A-4E3E-816B-78D3EEA88EA5}" type="slidenum">
              <a:rPr lang="es-ES_tradnl" smtClean="0"/>
              <a:t>‹nº›</a:t>
            </a:fld>
            <a:endParaRPr lang="es-ES_tradnl"/>
          </a:p>
        </p:txBody>
      </p:sp>
    </p:spTree>
    <p:extLst>
      <p:ext uri="{BB962C8B-B14F-4D97-AF65-F5344CB8AC3E}">
        <p14:creationId xmlns:p14="http://schemas.microsoft.com/office/powerpoint/2010/main" val="3331753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s-ES_tradnl"/>
          </a:p>
        </p:txBody>
      </p:sp>
      <p:sp>
        <p:nvSpPr>
          <p:cNvPr id="4" name="Espaço Reservado para Data 3"/>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11"/>
          </p:nvPr>
        </p:nvSpPr>
        <p:spPr/>
        <p:txBody>
          <a:bodyPr/>
          <a:lstStyle/>
          <a:p>
            <a:endParaRPr lang="es-ES_tradnl"/>
          </a:p>
        </p:txBody>
      </p:sp>
      <p:sp>
        <p:nvSpPr>
          <p:cNvPr id="6" name="Espaço Reservado para Número de Slide 5"/>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125723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ES_tradnl"/>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Data 3"/>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11"/>
          </p:nvPr>
        </p:nvSpPr>
        <p:spPr/>
        <p:txBody>
          <a:bodyPr/>
          <a:lstStyle/>
          <a:p>
            <a:endParaRPr lang="es-ES_tradnl"/>
          </a:p>
        </p:txBody>
      </p:sp>
      <p:sp>
        <p:nvSpPr>
          <p:cNvPr id="6" name="Espaço Reservado para Número de Slide 5"/>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349673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s-ES_tradnl"/>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Data 3"/>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11"/>
          </p:nvPr>
        </p:nvSpPr>
        <p:spPr/>
        <p:txBody>
          <a:bodyPr/>
          <a:lstStyle/>
          <a:p>
            <a:endParaRPr lang="es-ES_tradnl"/>
          </a:p>
        </p:txBody>
      </p:sp>
      <p:sp>
        <p:nvSpPr>
          <p:cNvPr id="6" name="Espaço Reservado para Número de Slide 5"/>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288619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ES_tradnl"/>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Data 3"/>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11"/>
          </p:nvPr>
        </p:nvSpPr>
        <p:spPr/>
        <p:txBody>
          <a:bodyPr/>
          <a:lstStyle/>
          <a:p>
            <a:endParaRPr lang="es-ES_tradnl"/>
          </a:p>
        </p:txBody>
      </p:sp>
      <p:sp>
        <p:nvSpPr>
          <p:cNvPr id="6" name="Espaço Reservado para Número de Slide 5"/>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4002776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s-ES_tradnl"/>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11"/>
          </p:nvPr>
        </p:nvSpPr>
        <p:spPr/>
        <p:txBody>
          <a:bodyPr/>
          <a:lstStyle/>
          <a:p>
            <a:endParaRPr lang="es-ES_tradnl"/>
          </a:p>
        </p:txBody>
      </p:sp>
      <p:sp>
        <p:nvSpPr>
          <p:cNvPr id="6" name="Espaço Reservado para Número de Slide 5"/>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187177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ES_tradnl"/>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5" name="Espaço Reservado para Data 4"/>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6" name="Espaço Reservado para Rodapé 5"/>
          <p:cNvSpPr>
            <a:spLocks noGrp="1"/>
          </p:cNvSpPr>
          <p:nvPr>
            <p:ph type="ftr" sz="quarter" idx="11"/>
          </p:nvPr>
        </p:nvSpPr>
        <p:spPr/>
        <p:txBody>
          <a:bodyPr/>
          <a:lstStyle/>
          <a:p>
            <a:endParaRPr lang="es-ES_tradnl"/>
          </a:p>
        </p:txBody>
      </p:sp>
      <p:sp>
        <p:nvSpPr>
          <p:cNvPr id="7" name="Espaço Reservado para Número de Slide 6"/>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43951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es-ES_tradnl"/>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7" name="Espaço Reservado para Data 6"/>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8" name="Espaço Reservado para Rodapé 7"/>
          <p:cNvSpPr>
            <a:spLocks noGrp="1"/>
          </p:cNvSpPr>
          <p:nvPr>
            <p:ph type="ftr" sz="quarter" idx="11"/>
          </p:nvPr>
        </p:nvSpPr>
        <p:spPr/>
        <p:txBody>
          <a:bodyPr/>
          <a:lstStyle/>
          <a:p>
            <a:endParaRPr lang="es-ES_tradnl"/>
          </a:p>
        </p:txBody>
      </p:sp>
      <p:sp>
        <p:nvSpPr>
          <p:cNvPr id="9" name="Espaço Reservado para Número de Slide 8"/>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1934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ES_tradnl"/>
          </a:p>
        </p:txBody>
      </p:sp>
      <p:sp>
        <p:nvSpPr>
          <p:cNvPr id="3" name="Espaço Reservado para Data 2"/>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4" name="Espaço Reservado para Rodapé 3"/>
          <p:cNvSpPr>
            <a:spLocks noGrp="1"/>
          </p:cNvSpPr>
          <p:nvPr>
            <p:ph type="ftr" sz="quarter" idx="11"/>
          </p:nvPr>
        </p:nvSpPr>
        <p:spPr/>
        <p:txBody>
          <a:bodyPr/>
          <a:lstStyle/>
          <a:p>
            <a:endParaRPr lang="es-ES_tradnl"/>
          </a:p>
        </p:txBody>
      </p:sp>
      <p:sp>
        <p:nvSpPr>
          <p:cNvPr id="5" name="Espaço Reservado para Número de Slide 4"/>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164841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3" name="Espaço Reservado para Rodapé 2"/>
          <p:cNvSpPr>
            <a:spLocks noGrp="1"/>
          </p:cNvSpPr>
          <p:nvPr>
            <p:ph type="ftr" sz="quarter" idx="11"/>
          </p:nvPr>
        </p:nvSpPr>
        <p:spPr/>
        <p:txBody>
          <a:bodyPr/>
          <a:lstStyle/>
          <a:p>
            <a:endParaRPr lang="es-ES_tradnl"/>
          </a:p>
        </p:txBody>
      </p:sp>
      <p:sp>
        <p:nvSpPr>
          <p:cNvPr id="4" name="Espaço Reservado para Número de Slide 3"/>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326935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s-ES_tradnl"/>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6" name="Espaço Reservado para Rodapé 5"/>
          <p:cNvSpPr>
            <a:spLocks noGrp="1"/>
          </p:cNvSpPr>
          <p:nvPr>
            <p:ph type="ftr" sz="quarter" idx="11"/>
          </p:nvPr>
        </p:nvSpPr>
        <p:spPr/>
        <p:txBody>
          <a:bodyPr/>
          <a:lstStyle/>
          <a:p>
            <a:endParaRPr lang="es-ES_tradnl"/>
          </a:p>
        </p:txBody>
      </p:sp>
      <p:sp>
        <p:nvSpPr>
          <p:cNvPr id="7" name="Espaço Reservado para Número de Slide 6"/>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49318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s-ES_tradnl"/>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1E9905D-25D5-4C02-B90D-694934EDDEC0}" type="datetimeFigureOut">
              <a:rPr lang="es-ES_tradnl" smtClean="0"/>
              <a:t>14/03/2016</a:t>
            </a:fld>
            <a:endParaRPr lang="es-ES_tradnl"/>
          </a:p>
        </p:txBody>
      </p:sp>
      <p:sp>
        <p:nvSpPr>
          <p:cNvPr id="6" name="Espaço Reservado para Rodapé 5"/>
          <p:cNvSpPr>
            <a:spLocks noGrp="1"/>
          </p:cNvSpPr>
          <p:nvPr>
            <p:ph type="ftr" sz="quarter" idx="11"/>
          </p:nvPr>
        </p:nvSpPr>
        <p:spPr/>
        <p:txBody>
          <a:bodyPr/>
          <a:lstStyle/>
          <a:p>
            <a:endParaRPr lang="es-ES_tradnl"/>
          </a:p>
        </p:txBody>
      </p:sp>
      <p:sp>
        <p:nvSpPr>
          <p:cNvPr id="7" name="Espaço Reservado para Número de Slide 6"/>
          <p:cNvSpPr>
            <a:spLocks noGrp="1"/>
          </p:cNvSpPr>
          <p:nvPr>
            <p:ph type="sldNum" sz="quarter" idx="12"/>
          </p:nvPr>
        </p:nvSpPr>
        <p:spPr/>
        <p:txBody>
          <a:body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293651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s-ES_tradnl"/>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ES_tradnl"/>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9905D-25D5-4C02-B90D-694934EDDEC0}" type="datetimeFigureOut">
              <a:rPr lang="es-ES_tradnl" smtClean="0"/>
              <a:t>14/03/2016</a:t>
            </a:fld>
            <a:endParaRPr lang="es-ES_tradnl"/>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11333-9C9E-4552-9028-A773E8B5F8DC}" type="slidenum">
              <a:rPr lang="es-ES_tradnl" smtClean="0"/>
              <a:t>‹nº›</a:t>
            </a:fld>
            <a:endParaRPr lang="es-ES_tradnl"/>
          </a:p>
        </p:txBody>
      </p:sp>
    </p:spTree>
    <p:extLst>
      <p:ext uri="{BB962C8B-B14F-4D97-AF65-F5344CB8AC3E}">
        <p14:creationId xmlns:p14="http://schemas.microsoft.com/office/powerpoint/2010/main" val="2853954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Aula 7 – A transição para um sistema industrial </a:t>
            </a:r>
            <a:endParaRPr lang="pt-BR" dirty="0"/>
          </a:p>
        </p:txBody>
      </p:sp>
      <p:sp>
        <p:nvSpPr>
          <p:cNvPr id="3" name="Subtítulo 2"/>
          <p:cNvSpPr>
            <a:spLocks noGrp="1"/>
          </p:cNvSpPr>
          <p:nvPr>
            <p:ph type="subTitle" idx="1"/>
          </p:nvPr>
        </p:nvSpPr>
        <p:spPr/>
        <p:txBody>
          <a:bodyPr/>
          <a:lstStyle/>
          <a:p>
            <a:r>
              <a:rPr lang="es-ES_tradnl" dirty="0" smtClean="0"/>
              <a:t>Profa. Eliana </a:t>
            </a:r>
            <a:r>
              <a:rPr lang="es-ES_tradnl" dirty="0" err="1" smtClean="0"/>
              <a:t>Tadeu</a:t>
            </a:r>
            <a:r>
              <a:rPr lang="es-ES_tradnl" dirty="0" smtClean="0"/>
              <a:t> Terci</a:t>
            </a:r>
            <a:endParaRPr lang="es-ES_tradnl" dirty="0"/>
          </a:p>
        </p:txBody>
      </p:sp>
    </p:spTree>
    <p:extLst>
      <p:ext uri="{BB962C8B-B14F-4D97-AF65-F5344CB8AC3E}">
        <p14:creationId xmlns:p14="http://schemas.microsoft.com/office/powerpoint/2010/main" val="134055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Deslocamento do centro dinâmico para o mercado interno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Que destino tomava a renda que se destinava anteriormente a importações e às inversões no setor exportador? </a:t>
            </a:r>
          </a:p>
          <a:p>
            <a:pPr>
              <a:buFont typeface="Wingdings" panose="05000000000000000000" pitchFamily="2" charset="2"/>
              <a:buChar char="ü"/>
            </a:pPr>
            <a:r>
              <a:rPr lang="pt-BR" dirty="0" smtClean="0"/>
              <a:t>Desvalorização cambial (a depreciação externa do cruzeiro entre 1929 e 1931 foi de cerca de 50%)</a:t>
            </a:r>
          </a:p>
          <a:p>
            <a:pPr>
              <a:buFont typeface="Wingdings" panose="05000000000000000000" pitchFamily="2" charset="2"/>
              <a:buChar char="ü"/>
            </a:pPr>
            <a:r>
              <a:rPr lang="pt-BR" dirty="0" smtClean="0"/>
              <a:t>Expansão de crédito (emissão monetária) para </a:t>
            </a:r>
            <a:r>
              <a:rPr lang="pt-BR" dirty="0" err="1" smtClean="0"/>
              <a:t>finaciamento</a:t>
            </a:r>
            <a:r>
              <a:rPr lang="pt-BR" dirty="0" smtClean="0"/>
              <a:t> dos estoques </a:t>
            </a:r>
            <a:r>
              <a:rPr lang="pt-BR" dirty="0" smtClean="0">
                <a:latin typeface="Calibri" panose="020F0502020204030204" pitchFamily="34" charset="0"/>
              </a:rPr>
              <a:t>→ manutenção do nível de renda</a:t>
            </a:r>
          </a:p>
          <a:p>
            <a:r>
              <a:rPr lang="pt-BR" dirty="0" smtClean="0">
                <a:latin typeface="Calibri" panose="020F0502020204030204" pitchFamily="34" charset="0"/>
              </a:rPr>
              <a:t>Situação nova em que a demanda interna passa a ser o elemento dinâmico; o mercado interno passa a oferecer melhores condições de inversões tornando-se o foco principal e secundariamente outras culturas de exportação. </a:t>
            </a:r>
          </a:p>
          <a:p>
            <a:r>
              <a:rPr lang="pt-BR" dirty="0" smtClean="0">
                <a:latin typeface="Calibri" panose="020F0502020204030204" pitchFamily="34" charset="0"/>
              </a:rPr>
              <a:t>Oferta se expandia através da intensificação da capacidade instalada internamente.</a:t>
            </a:r>
            <a:endParaRPr lang="pt-BR" dirty="0"/>
          </a:p>
        </p:txBody>
      </p:sp>
    </p:spTree>
    <p:extLst>
      <p:ext uri="{BB962C8B-B14F-4D97-AF65-F5344CB8AC3E}">
        <p14:creationId xmlns:p14="http://schemas.microsoft.com/office/powerpoint/2010/main" val="247274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Deslocamento do centro dinâmico para o mercado interno</a:t>
            </a:r>
            <a:endParaRPr lang="pt-BR" dirty="0"/>
          </a:p>
        </p:txBody>
      </p:sp>
      <p:sp>
        <p:nvSpPr>
          <p:cNvPr id="3" name="Espaço Reservado para Conteúdo 2"/>
          <p:cNvSpPr>
            <a:spLocks noGrp="1"/>
          </p:cNvSpPr>
          <p:nvPr>
            <p:ph idx="1"/>
          </p:nvPr>
        </p:nvSpPr>
        <p:spPr>
          <a:xfrm>
            <a:off x="838200" y="2164976"/>
            <a:ext cx="10515600" cy="4464423"/>
          </a:xfrm>
        </p:spPr>
        <p:txBody>
          <a:bodyPr>
            <a:normAutofit fontScale="85000" lnSpcReduction="20000"/>
          </a:bodyPr>
          <a:lstStyle/>
          <a:p>
            <a:r>
              <a:rPr lang="pt-BR" dirty="0" smtClean="0"/>
              <a:t>Estímulo a instalação da indústria de bens de capital: possibilidades de importação limitadas; </a:t>
            </a:r>
            <a:r>
              <a:rPr lang="pt-BR" dirty="0" smtClean="0"/>
              <a:t>alguns segmentos</a:t>
            </a:r>
            <a:r>
              <a:rPr lang="pt-BR" dirty="0" smtClean="0"/>
              <a:t> (cimento, ferro e aço) teve desempenho satisfatório. Renda per </a:t>
            </a:r>
            <a:r>
              <a:rPr lang="pt-BR" dirty="0" err="1" smtClean="0"/>
              <a:t>cápita</a:t>
            </a:r>
            <a:r>
              <a:rPr lang="pt-BR" dirty="0" smtClean="0"/>
              <a:t> cresceu 7% entre 1929-37. </a:t>
            </a:r>
          </a:p>
          <a:p>
            <a:r>
              <a:rPr lang="pt-BR" dirty="0" smtClean="0"/>
              <a:t>Tais modificações provocam </a:t>
            </a:r>
            <a:r>
              <a:rPr lang="pt-BR" dirty="0" err="1" smtClean="0"/>
              <a:t>desequilibrios</a:t>
            </a:r>
            <a:r>
              <a:rPr lang="pt-BR" dirty="0" smtClean="0"/>
              <a:t>: </a:t>
            </a:r>
          </a:p>
          <a:p>
            <a:pPr>
              <a:buFont typeface="Wingdings" panose="05000000000000000000" pitchFamily="2" charset="2"/>
              <a:buChar char="ü"/>
            </a:pPr>
            <a:r>
              <a:rPr lang="pt-BR" dirty="0" smtClean="0"/>
              <a:t>Balanço de pagamentos: Nível de preços relativos estabelecidos pela política cambial, se flutuante, o ajuste deveria ocorrer de acordo com o desempenho do setor exportador </a:t>
            </a:r>
            <a:r>
              <a:rPr lang="pt-BR" dirty="0" smtClean="0">
                <a:latin typeface="Calibri" panose="020F0502020204030204" pitchFamily="34" charset="0"/>
              </a:rPr>
              <a:t>→ aumento das importações → desestímulo ao mercado interno → redução da renda e do emprego. Política Pública?</a:t>
            </a:r>
          </a:p>
          <a:p>
            <a:pPr>
              <a:buFont typeface="Wingdings" panose="05000000000000000000" pitchFamily="2" charset="2"/>
              <a:buChar char="ü"/>
            </a:pPr>
            <a:r>
              <a:rPr lang="pt-BR" dirty="0" smtClean="0"/>
              <a:t>ruptura ao sistema do padrão-ouro: acúmulo de reservas (220/221)</a:t>
            </a:r>
          </a:p>
          <a:p>
            <a:pPr>
              <a:buFont typeface="Wingdings" panose="05000000000000000000" pitchFamily="2" charset="2"/>
              <a:buChar char="ü"/>
            </a:pPr>
            <a:r>
              <a:rPr lang="pt-BR" dirty="0" smtClean="0"/>
              <a:t>inflação (222)</a:t>
            </a:r>
          </a:p>
          <a:p>
            <a:pPr>
              <a:buFont typeface="Wingdings" panose="05000000000000000000" pitchFamily="2" charset="2"/>
              <a:buChar char="ü"/>
            </a:pPr>
            <a:r>
              <a:rPr lang="pt-BR" dirty="0" smtClean="0"/>
              <a:t>baixa geral da produtividade</a:t>
            </a:r>
          </a:p>
          <a:p>
            <a:pPr>
              <a:buFont typeface="Wingdings" panose="05000000000000000000" pitchFamily="2" charset="2"/>
              <a:buChar char="ü"/>
            </a:pPr>
            <a:r>
              <a:rPr lang="pt-BR" dirty="0" smtClean="0"/>
              <a:t>c</a:t>
            </a:r>
            <a:r>
              <a:rPr lang="pt-BR" dirty="0" smtClean="0"/>
              <a:t>oncentração de renda</a:t>
            </a:r>
          </a:p>
          <a:p>
            <a:r>
              <a:rPr lang="pt-BR" dirty="0" smtClean="0"/>
              <a:t>Suma: efeitos da política cambial (225)</a:t>
            </a:r>
            <a:endParaRPr lang="pt-BR" dirty="0"/>
          </a:p>
        </p:txBody>
      </p:sp>
    </p:spTree>
    <p:extLst>
      <p:ext uri="{BB962C8B-B14F-4D97-AF65-F5344CB8AC3E}">
        <p14:creationId xmlns:p14="http://schemas.microsoft.com/office/powerpoint/2010/main" val="247274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Reajustamento do coeficiente de </a:t>
            </a:r>
            <a:r>
              <a:rPr lang="pt-BR" dirty="0" smtClean="0"/>
              <a:t>importações e inflação </a:t>
            </a:r>
            <a:endParaRPr lang="pt-BR" dirty="0"/>
          </a:p>
        </p:txBody>
      </p:sp>
      <p:sp>
        <p:nvSpPr>
          <p:cNvPr id="3" name="Espaço Reservado para Conteúdo 2"/>
          <p:cNvSpPr>
            <a:spLocks noGrp="1"/>
          </p:cNvSpPr>
          <p:nvPr>
            <p:ph idx="1"/>
          </p:nvPr>
        </p:nvSpPr>
        <p:spPr>
          <a:xfrm>
            <a:off x="838200" y="1976718"/>
            <a:ext cx="10515600" cy="4598893"/>
          </a:xfrm>
        </p:spPr>
        <p:txBody>
          <a:bodyPr>
            <a:normAutofit fontScale="92500"/>
          </a:bodyPr>
          <a:lstStyle/>
          <a:p>
            <a:r>
              <a:rPr lang="pt-BR" dirty="0" smtClean="0"/>
              <a:t>Efeito da valorização cambial no pós-guerra </a:t>
            </a:r>
            <a:r>
              <a:rPr lang="pt-BR" dirty="0" smtClean="0">
                <a:latin typeface="Calibri" panose="020F0502020204030204" pitchFamily="34" charset="0"/>
              </a:rPr>
              <a:t>→ aumento da procura por importados sem que houvesse aumentado a capacidade para importar: </a:t>
            </a:r>
          </a:p>
          <a:p>
            <a:pPr>
              <a:buFont typeface="Wingdings" panose="05000000000000000000" pitchFamily="2" charset="2"/>
              <a:buChar char="ü"/>
            </a:pPr>
            <a:r>
              <a:rPr lang="pt-BR" dirty="0" smtClean="0">
                <a:latin typeface="Calibri" panose="020F0502020204030204" pitchFamily="34" charset="0"/>
              </a:rPr>
              <a:t>controle seletivo das importações, o que afastava qualquer possibilidade de estabilizar o nível de preços. </a:t>
            </a:r>
          </a:p>
          <a:p>
            <a:pPr>
              <a:buFont typeface="Wingdings" panose="05000000000000000000" pitchFamily="2" charset="2"/>
              <a:buChar char="ü"/>
            </a:pPr>
            <a:r>
              <a:rPr lang="pt-BR" dirty="0" smtClean="0">
                <a:latin typeface="Calibri" panose="020F0502020204030204" pitchFamily="34" charset="0"/>
              </a:rPr>
              <a:t>favorecia o setor industrial duplamente: reduzia a concorrência dos importados e facilitava a importação e matérias-primas e equipamentos: entre 1945-51 importação de equipamentos aumentou 338%, enquanto as importações totais aumentaram 83%.</a:t>
            </a:r>
          </a:p>
          <a:p>
            <a:pPr>
              <a:buFont typeface="Wingdings" panose="05000000000000000000" pitchFamily="2" charset="2"/>
              <a:buChar char="ü"/>
            </a:pPr>
            <a:r>
              <a:rPr lang="pt-BR" dirty="0" smtClean="0">
                <a:latin typeface="Calibri" panose="020F0502020204030204" pitchFamily="34" charset="0"/>
              </a:rPr>
              <a:t>Elevação da oferta de produtos industriais de consumo contribuiu para a queda de preços, porém o setor industrial se apropriou do incremento da renda gerada pela melhora na relação dos preços relativos (?)</a:t>
            </a:r>
          </a:p>
          <a:p>
            <a:pPr marL="0" indent="0">
              <a:buNone/>
            </a:pPr>
            <a:endParaRPr lang="es-ES_tradnl" dirty="0"/>
          </a:p>
        </p:txBody>
      </p:sp>
    </p:spTree>
    <p:extLst>
      <p:ext uri="{BB962C8B-B14F-4D97-AF65-F5344CB8AC3E}">
        <p14:creationId xmlns:p14="http://schemas.microsoft.com/office/powerpoint/2010/main" val="834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Reajustamento do coeficiente de </a:t>
            </a:r>
            <a:r>
              <a:rPr lang="pt-BR" dirty="0" smtClean="0"/>
              <a:t>importações e inflação </a:t>
            </a:r>
            <a:endParaRPr lang="pt-BR" dirty="0"/>
          </a:p>
        </p:txBody>
      </p:sp>
      <p:sp>
        <p:nvSpPr>
          <p:cNvPr id="3" name="Espaço Reservado para Conteúdo 2"/>
          <p:cNvSpPr>
            <a:spLocks noGrp="1"/>
          </p:cNvSpPr>
          <p:nvPr>
            <p:ph idx="1"/>
          </p:nvPr>
        </p:nvSpPr>
        <p:spPr>
          <a:xfrm>
            <a:off x="838200" y="2003612"/>
            <a:ext cx="10515600" cy="4558553"/>
          </a:xfrm>
        </p:spPr>
        <p:txBody>
          <a:bodyPr>
            <a:normAutofit fontScale="85000" lnSpcReduction="20000"/>
          </a:bodyPr>
          <a:lstStyle/>
          <a:p>
            <a:pPr marL="0" indent="0">
              <a:buNone/>
            </a:pPr>
            <a:r>
              <a:rPr lang="pt-BR" dirty="0" smtClean="0"/>
              <a:t>O que teria acontecido se se houvesse adotado uma política de desvalorização cambial em 1947 (?)</a:t>
            </a:r>
          </a:p>
          <a:p>
            <a:pPr marL="0" indent="0" algn="ctr">
              <a:buNone/>
            </a:pPr>
            <a:r>
              <a:rPr lang="pt-BR" b="1" dirty="0" smtClean="0"/>
              <a:t>Processo inflacionário</a:t>
            </a:r>
            <a:r>
              <a:rPr lang="pt-BR" dirty="0" smtClean="0"/>
              <a:t>:</a:t>
            </a:r>
          </a:p>
          <a:p>
            <a:pPr marL="0" indent="0" algn="just">
              <a:buNone/>
            </a:pPr>
            <a:r>
              <a:rPr lang="pt-BR" dirty="0" smtClean="0"/>
              <a:t>Qual a razão pela qual os preços se elevam persistentemente e quais são os efeitos dessa elevação? </a:t>
            </a:r>
          </a:p>
          <a:p>
            <a:pPr algn="just"/>
            <a:r>
              <a:rPr lang="pt-BR" dirty="0" smtClean="0"/>
              <a:t>A inflação favoreceu a apropriação pelos industriais de parte crescente da produtividade econômica, entretanto, essa renda era gerada graças ao aumento das inversões industriais,  favorecido pelo incremento da eficácia marginal do capital,  promovida pela política seletiva de importações. </a:t>
            </a:r>
          </a:p>
          <a:p>
            <a:pPr algn="just"/>
            <a:r>
              <a:rPr lang="pt-BR" dirty="0" smtClean="0"/>
              <a:t>Tendência histórica de elevação de preços se devia a política de socialização de perdas, o que dificultava o funcionamento do sistema do padrão-ouro.</a:t>
            </a:r>
          </a:p>
          <a:p>
            <a:pPr algn="just"/>
            <a:r>
              <a:rPr lang="pt-BR" dirty="0" smtClean="0"/>
              <a:t>1949 – aumento dos preços do café coincide com certa “composição de importações”, que não cresceriam no curto prazo </a:t>
            </a:r>
            <a:r>
              <a:rPr lang="pt-BR" dirty="0" smtClean="0">
                <a:latin typeface="Calibri" panose="020F0502020204030204" pitchFamily="34" charset="0"/>
              </a:rPr>
              <a:t>→ aumento da renda monetária e alta de preços</a:t>
            </a:r>
            <a:r>
              <a:rPr lang="pt-BR" dirty="0" smtClean="0">
                <a:latin typeface="Calibri" panose="020F0502020204030204" pitchFamily="34" charset="0"/>
              </a:rPr>
              <a:t> (mantinha-se as restrições a importar)</a:t>
            </a:r>
          </a:p>
          <a:p>
            <a:pPr algn="just"/>
            <a:endParaRPr lang="pt-BR" dirty="0" smtClean="0">
              <a:latin typeface="Calibri" panose="020F0502020204030204" pitchFamily="34" charset="0"/>
            </a:endParaRPr>
          </a:p>
        </p:txBody>
      </p:sp>
    </p:spTree>
    <p:extLst>
      <p:ext uri="{BB962C8B-B14F-4D97-AF65-F5344CB8AC3E}">
        <p14:creationId xmlns:p14="http://schemas.microsoft.com/office/powerpoint/2010/main" val="834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Reajustamento do coeficiente de importações e inflação </a:t>
            </a:r>
            <a:endParaRPr lang="pt-BR" dirty="0"/>
          </a:p>
        </p:txBody>
      </p:sp>
      <p:sp>
        <p:nvSpPr>
          <p:cNvPr id="3" name="Espaço Reservado para Conteúdo 2"/>
          <p:cNvSpPr>
            <a:spLocks noGrp="1"/>
          </p:cNvSpPr>
          <p:nvPr>
            <p:ph idx="1"/>
          </p:nvPr>
        </p:nvSpPr>
        <p:spPr>
          <a:xfrm>
            <a:off x="838200" y="2501153"/>
            <a:ext cx="10515600" cy="4061012"/>
          </a:xfrm>
        </p:spPr>
        <p:txBody>
          <a:bodyPr>
            <a:normAutofit/>
          </a:bodyPr>
          <a:lstStyle/>
          <a:p>
            <a:pPr algn="just"/>
            <a:r>
              <a:rPr lang="pt-BR" dirty="0">
                <a:latin typeface="Calibri" panose="020F0502020204030204" pitchFamily="34" charset="0"/>
              </a:rPr>
              <a:t>Ou seja, a inflação é o processo de absorção da renda monetária excedente → meio de redistribuição de renda. Caracteriza a inflação (?) 240</a:t>
            </a:r>
          </a:p>
          <a:p>
            <a:pPr algn="just"/>
            <a:r>
              <a:rPr lang="pt-BR" dirty="0">
                <a:latin typeface="Calibri" panose="020F0502020204030204" pitchFamily="34" charset="0"/>
              </a:rPr>
              <a:t>Se todos grupos sociais tivessem força para defenderem-se da inflação, poder-se-ia considerar que aquela seria neutra, sem efeitos redistributivos? Fator tempo.</a:t>
            </a:r>
            <a:endParaRPr lang="pt-BR" dirty="0" smtClean="0"/>
          </a:p>
          <a:p>
            <a:r>
              <a:rPr lang="pt-BR" dirty="0" smtClean="0"/>
              <a:t>Papel do sistema bancário: atuação passiva! </a:t>
            </a:r>
            <a:r>
              <a:rPr lang="pt-BR" dirty="0" smtClean="0"/>
              <a:t>(242)</a:t>
            </a:r>
          </a:p>
          <a:p>
            <a:r>
              <a:rPr lang="pt-BR" dirty="0" smtClean="0"/>
              <a:t>Papel da agricultura de subsistência acompanha o setor exportador e é “responsável pela instabilidade crônica da economia brasileira”.  </a:t>
            </a:r>
            <a:endParaRPr lang="pt-BR" dirty="0"/>
          </a:p>
        </p:txBody>
      </p:sp>
    </p:spTree>
    <p:extLst>
      <p:ext uri="{BB962C8B-B14F-4D97-AF65-F5344CB8AC3E}">
        <p14:creationId xmlns:p14="http://schemas.microsoft.com/office/powerpoint/2010/main" val="834864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603</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vt:i4>
      </vt:variant>
    </vt:vector>
  </HeadingPairs>
  <TitlesOfParts>
    <vt:vector size="11" baseType="lpstr">
      <vt:lpstr>Arial</vt:lpstr>
      <vt:lpstr>Calibri</vt:lpstr>
      <vt:lpstr>Calibri Light</vt:lpstr>
      <vt:lpstr>Wingdings</vt:lpstr>
      <vt:lpstr>Tema do Office</vt:lpstr>
      <vt:lpstr>Aula 7 – A transição para um sistema industrial </vt:lpstr>
      <vt:lpstr>Deslocamento do centro dinâmico para o mercado interno</vt:lpstr>
      <vt:lpstr>Deslocamento do centro dinâmico para o mercado interno</vt:lpstr>
      <vt:lpstr>Reajustamento do coeficiente de importações e inflação </vt:lpstr>
      <vt:lpstr>Reajustamento do coeficiente de importações e inflação </vt:lpstr>
      <vt:lpstr>Reajustamento do coeficiente de importações e inflação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7 – A transição para um sistema industrial</dc:title>
  <dc:creator>Eliana Terci</dc:creator>
  <cp:lastModifiedBy>Eliana Terci</cp:lastModifiedBy>
  <cp:revision>27</cp:revision>
  <cp:lastPrinted>2016-03-14T15:13:36Z</cp:lastPrinted>
  <dcterms:created xsi:type="dcterms:W3CDTF">2016-03-13T23:03:50Z</dcterms:created>
  <dcterms:modified xsi:type="dcterms:W3CDTF">2016-03-14T15:14:30Z</dcterms:modified>
</cp:coreProperties>
</file>