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11" r:id="rId3"/>
    <p:sldId id="412" r:id="rId4"/>
    <p:sldId id="427" r:id="rId5"/>
    <p:sldId id="428" r:id="rId6"/>
    <p:sldId id="429" r:id="rId7"/>
    <p:sldId id="430" r:id="rId8"/>
    <p:sldId id="434" r:id="rId9"/>
    <p:sldId id="426" r:id="rId10"/>
    <p:sldId id="413" r:id="rId11"/>
    <p:sldId id="414" r:id="rId12"/>
    <p:sldId id="431" r:id="rId13"/>
    <p:sldId id="432" r:id="rId14"/>
    <p:sldId id="433" r:id="rId15"/>
    <p:sldId id="415" r:id="rId16"/>
    <p:sldId id="416" r:id="rId17"/>
    <p:sldId id="425" r:id="rId18"/>
    <p:sldId id="417" r:id="rId19"/>
    <p:sldId id="436" r:id="rId20"/>
    <p:sldId id="43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5344E4-3AA5-4C54-8995-1E67C1D4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23F2-761C-462C-BA86-90AFFC7B8125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6E1C5-55F6-4966-8D01-B8EC09004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657338-D68D-4332-B6BD-76CF12DD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26C8E-F235-4D53-8413-D9912CFB5A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350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BCA1C6-D7EC-4933-B57C-9AAD1865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2DB2-3E77-46CB-9590-63CB99CFD25B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CF3423-BE04-47AA-B895-69CBDBF9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6EAB9-4C35-4432-85A4-D2964BC0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949A3-7DA7-4F89-8C48-643A190D56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979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B8AEAB-F9EA-4A56-8617-60449724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4419-799E-48C6-899A-65F97DBD258A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969C4C-866E-4A63-91BD-2D862471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26AB21-B78A-4C6C-B3C0-182178F7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901A0-48EE-4C0E-BD5E-0290D7E755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156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323955-DE0C-4B35-A516-464B1C0E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E4CE0-61F8-408D-89A7-475987E03C5A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9E61AF-F11B-4567-810C-89A10E0D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3C0C50-AC32-4172-8882-15C17FCFA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6A915-CEB2-4A16-A028-F0B2169C5D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816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E15056-70A6-42F6-A96A-272A7DFC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CE04-C208-41A2-A510-181B7F6B9915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EBABED-893F-4CAC-BDDA-F8DBAD80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F4395E-F5A7-4FA3-B9A2-14F8CD5A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EC16-1A26-483F-8506-23EA5C63C5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217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DC78EB1-EACF-404B-B1AE-1464F4E5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8DAF-D7CC-4CB7-9830-3CFE6B946119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596ABFF4-BDAD-42B6-AEB1-3610AAB5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C213CC0-C656-41E5-A56A-B3A1D939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E8E45-296D-4FAD-8152-F19B063DCA9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867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D8A636F5-4560-4626-A287-813BCC73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8F7EC-FA98-44A5-8747-D438A9B8C5DF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D0F3595F-F577-484F-BDB3-5E63F207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B6A093B5-6542-4806-A4DA-C9287F8A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CEF6B-2582-47E1-9771-E06230C82E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338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BDF8D506-448F-4192-9649-75027025A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FF2CA-9B99-4CC6-88EA-95EB1AC006AE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87982419-0444-446C-9E59-D3938FF1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A6FCA026-9A2B-4CFA-9512-C71C4325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30730-FB80-4E88-B8C3-905F5896D2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72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5CB3A3EF-0CC3-4243-88D0-F13FE160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03A7-5EE0-446F-BF79-D3707B2B58BB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226138DD-93F7-4350-8721-4F9117C5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C7F043FA-D19A-4ED4-B8E1-86525407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68898-8C63-45A5-8127-6CA73427B4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946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1F004716-B9A8-413C-B3ED-E63660108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C59C-A2D8-42C0-8BD8-AC4BD290C372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0D72F17-E7E6-4FE4-B9C8-4D882D1D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AFBCE9D-8A34-4F2A-9F96-E1141E6E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836FA-A463-4106-BED9-A155B82550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04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E821B76-DB42-40CD-B86F-C012656F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66E98-A416-43D3-937A-8A4D09F495AD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3D63E9F-F815-4F08-96BD-027C413F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BAF260EF-BB55-4654-886B-F95DFCED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80284-C9C2-4C8E-83B6-7380EC142A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1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70338A3A-90BA-4531-A3D6-F9D76A5074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C4373C86-6EC6-4417-815B-E822AFE015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17D69F-26AC-48F1-98EE-A40E6443E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C754C2-682F-4175-84B0-5FE15006654E}" type="datetimeFigureOut">
              <a:rPr lang="pt-BR"/>
              <a:pPr>
                <a:defRPr/>
              </a:pPr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C74B26-6BB0-4C74-B70B-4067C839D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ADDD00-BC44-4ABE-9CD3-7C789F9D2C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8D8F"/>
                </a:solidFill>
                <a:latin typeface="Calibri" panose="020F0502020204030204" pitchFamily="34" charset="0"/>
              </a:defRPr>
            </a:lvl1pPr>
          </a:lstStyle>
          <a:p>
            <a:fld id="{6357FC21-D076-4751-968E-9293DD673FF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131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6E09D-321A-41AB-B375-98B504253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5300" b="1" dirty="0"/>
              <a:t>Funções do sindicato</a:t>
            </a:r>
            <a:br>
              <a:rPr lang="pt-BR" sz="5300" b="1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7461A8-9B27-47BD-9C51-1C88BD914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Otavio Pinto e Silva</a:t>
            </a:r>
          </a:p>
          <a:p>
            <a:r>
              <a:rPr lang="pt-BR" sz="3600" b="1" dirty="0"/>
              <a:t>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884388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>
            <a:extLst>
              <a:ext uri="{FF2B5EF4-FFF2-40B4-BE49-F238E27FC236}">
                <a16:creationId xmlns:a16="http://schemas.microsoft.com/office/drawing/2014/main" id="{E0EC44D5-1724-4408-90F5-7E438D8A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7763" name="Espaço Reservado para Conteúdo 2">
            <a:extLst>
              <a:ext uri="{FF2B5EF4-FFF2-40B4-BE49-F238E27FC236}">
                <a16:creationId xmlns:a16="http://schemas.microsoft.com/office/drawing/2014/main" id="{398C5A2C-AE13-4757-BEC1-4DDBE755D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 dirty="0"/>
              <a:t>Negociação: </a:t>
            </a:r>
            <a:r>
              <a:rPr lang="pt-BR" altLang="pt-BR" dirty="0"/>
              <a:t>os sindicatos exercem o poder de criação de normas jurídicas trabalhistas (convenções e acordos coletivos de trabalho), que devem reger as relações individuais de trabalho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b="1" dirty="0"/>
              <a:t>Convenção 98 da OIT</a:t>
            </a:r>
            <a:r>
              <a:rPr lang="pt-BR" altLang="pt-BR" dirty="0"/>
              <a:t>: necessidade da adoção de medidas adequadas para estimular trabalhadores e empregadores ao pleno desenvolvimento dos procedimentos de negociação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/>
              <a:t>A função </a:t>
            </a:r>
            <a:r>
              <a:rPr lang="pt-BR" altLang="pt-BR" b="1" dirty="0"/>
              <a:t>assistencial </a:t>
            </a:r>
            <a:r>
              <a:rPr lang="pt-BR" altLang="pt-BR" dirty="0"/>
              <a:t>é bastante criticada, especialmente quando se afirma que o sindicato não deve assumir um papel de mero prestador de serviços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Sindicato concebido como uma entidade que visa prestar serviços de natureza médica, odontológica, ambulatorial; ou ainda como uma espécie de agência de viagens dos trabalhadores, por meio de manutenção de colônias de férias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dirty="0"/>
              <a:t>CLT, art. 514</a:t>
            </a:r>
          </a:p>
          <a:p>
            <a:pPr algn="just"/>
            <a:r>
              <a:rPr lang="pt-BR" dirty="0"/>
              <a:t>São deveres dos sindicatos :</a:t>
            </a:r>
          </a:p>
          <a:p>
            <a:pPr algn="just"/>
            <a:r>
              <a:rPr lang="pt-BR" dirty="0"/>
              <a:t>a) colaborar com os poderes públicos no desenvolvimento da solidariedade social</a:t>
            </a:r>
          </a:p>
          <a:p>
            <a:pPr algn="just"/>
            <a:r>
              <a:rPr lang="pt-BR" dirty="0"/>
              <a:t>b) manter serviços de assistência judiciária para os associados</a:t>
            </a:r>
          </a:p>
          <a:p>
            <a:pPr algn="just"/>
            <a:r>
              <a:rPr lang="pt-BR" dirty="0"/>
              <a:t>c) promover a conciliação nos dissídios de trabalho</a:t>
            </a:r>
          </a:p>
        </p:txBody>
      </p:sp>
    </p:spTree>
    <p:extLst>
      <p:ext uri="{BB962C8B-B14F-4D97-AF65-F5344CB8AC3E}">
        <p14:creationId xmlns:p14="http://schemas.microsoft.com/office/powerpoint/2010/main" val="395551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dirty="0"/>
              <a:t>CLT, art. 514</a:t>
            </a:r>
          </a:p>
          <a:p>
            <a:pPr algn="just"/>
            <a:r>
              <a:rPr lang="pt-BR" dirty="0"/>
              <a:t>d) sempre que possível, e de acordo com as suas possibilidades, manter no seu quadro de pessoal, em convênio com entidades assistenciais ou por conta própria, um assistente social com as atribuições específicas de promover a cooperação operacional na empresa e a integração profissional na Classe</a:t>
            </a:r>
          </a:p>
        </p:txBody>
      </p:sp>
    </p:spTree>
    <p:extLst>
      <p:ext uri="{BB962C8B-B14F-4D97-AF65-F5344CB8AC3E}">
        <p14:creationId xmlns:p14="http://schemas.microsoft.com/office/powerpoint/2010/main" val="334466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>
            <a:extLst>
              <a:ext uri="{FF2B5EF4-FFF2-40B4-BE49-F238E27FC236}">
                <a16:creationId xmlns:a16="http://schemas.microsoft.com/office/drawing/2014/main" id="{ACB0DEF4-FECB-4EC4-AA67-3D35BA33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8787" name="Espaço Reservado para Conteúdo 2">
            <a:extLst>
              <a:ext uri="{FF2B5EF4-FFF2-40B4-BE49-F238E27FC236}">
                <a16:creationId xmlns:a16="http://schemas.microsoft.com/office/drawing/2014/main" id="{EFF7AE79-20F7-4C93-AFA4-945751ECB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dirty="0"/>
              <a:t>CLT, art. 514</a:t>
            </a:r>
          </a:p>
          <a:p>
            <a:pPr algn="just"/>
            <a:r>
              <a:rPr lang="pt-BR" dirty="0"/>
              <a:t>Parágrafo único. Os sindicatos de empregados terão, outrossim, o dever de :</a:t>
            </a:r>
          </a:p>
          <a:p>
            <a:pPr algn="just"/>
            <a:r>
              <a:rPr lang="pt-BR" dirty="0"/>
              <a:t>a) promover a fundação de cooperativas de consumo e de crédito</a:t>
            </a:r>
          </a:p>
          <a:p>
            <a:pPr algn="just"/>
            <a:r>
              <a:rPr lang="pt-BR" dirty="0"/>
              <a:t>b) fundar e manter escolas do alfabetização e </a:t>
            </a:r>
            <a:r>
              <a:rPr lang="pt-BR" dirty="0" err="1"/>
              <a:t>prevocacionais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281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ítulo 1">
            <a:extLst>
              <a:ext uri="{FF2B5EF4-FFF2-40B4-BE49-F238E27FC236}">
                <a16:creationId xmlns:a16="http://schemas.microsoft.com/office/drawing/2014/main" id="{D1C955C2-2353-4B23-93C8-31869AF0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2C36B9-809C-4336-B1D2-D532050AA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Assistência jurídica</a:t>
            </a:r>
            <a:r>
              <a:rPr lang="pt-BR" dirty="0"/>
              <a:t>, por meio da qual o sindicato pode atuar tanto na orientação extrajudicial quanto na defesa judicial dos interesses dos seus membros</a:t>
            </a:r>
          </a:p>
          <a:p>
            <a:pPr marL="0" indent="0" algn="just" eaLnBrk="1" hangingPunct="1">
              <a:buNone/>
              <a:defRPr/>
            </a:pPr>
            <a:endParaRPr lang="pt-BR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BR" b="1" dirty="0"/>
              <a:t>Assistência aos desempregados</a:t>
            </a:r>
            <a:r>
              <a:rPr lang="pt-BR" dirty="0"/>
              <a:t>, visando a requalificação profissional e a recolocação no mercado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>
            <a:extLst>
              <a:ext uri="{FF2B5EF4-FFF2-40B4-BE49-F238E27FC236}">
                <a16:creationId xmlns:a16="http://schemas.microsoft.com/office/drawing/2014/main" id="{80B83F1B-F2C5-49BC-835F-100C8EE3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20835" name="Espaço Reservado para Conteúdo 2">
            <a:extLst>
              <a:ext uri="{FF2B5EF4-FFF2-40B4-BE49-F238E27FC236}">
                <a16:creationId xmlns:a16="http://schemas.microsoft.com/office/drawing/2014/main" id="{1BBF6767-FABA-4A05-B206-20DBFABA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69" y="1989139"/>
            <a:ext cx="10283687" cy="4389437"/>
          </a:xfrm>
        </p:spPr>
        <p:txBody>
          <a:bodyPr/>
          <a:lstStyle/>
          <a:p>
            <a:pPr algn="just" eaLnBrk="1" hangingPunct="1"/>
            <a:r>
              <a:rPr lang="pt-BR" altLang="pt-BR" dirty="0"/>
              <a:t>Polêmica: as funções </a:t>
            </a:r>
            <a:r>
              <a:rPr lang="pt-BR" altLang="pt-BR" b="1" dirty="0"/>
              <a:t>econômica </a:t>
            </a:r>
            <a:r>
              <a:rPr lang="pt-BR" altLang="pt-BR" dirty="0"/>
              <a:t>e</a:t>
            </a:r>
            <a:r>
              <a:rPr lang="pt-BR" altLang="pt-BR" b="1" dirty="0"/>
              <a:t> política </a:t>
            </a:r>
            <a:r>
              <a:rPr lang="pt-BR" altLang="pt-BR" dirty="0"/>
              <a:t>são questionadas por significativa parte da doutrina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A </a:t>
            </a:r>
            <a:r>
              <a:rPr lang="pt-BR" altLang="pt-BR" b="1" dirty="0"/>
              <a:t>função econômica </a:t>
            </a:r>
            <a:r>
              <a:rPr lang="pt-BR" altLang="pt-BR" dirty="0"/>
              <a:t>é entendida como a faculdade de o sindicato obter receita pelo exercício de atividades econômicas (como, por exemplo, a montagem de negócios ou a participação acionária em empresas)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1">
            <a:extLst>
              <a:ext uri="{FF2B5EF4-FFF2-40B4-BE49-F238E27FC236}">
                <a16:creationId xmlns:a16="http://schemas.microsoft.com/office/drawing/2014/main" id="{56B058A5-1282-46E7-B754-B7389A4BD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21859" name="Espaço Reservado para Conteúdo 2">
            <a:extLst>
              <a:ext uri="{FF2B5EF4-FFF2-40B4-BE49-F238E27FC236}">
                <a16:creationId xmlns:a16="http://schemas.microsoft.com/office/drawing/2014/main" id="{3E4A88B6-DF01-4CAD-9B62-0B32E31A6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657835"/>
            <a:ext cx="10880035" cy="4389437"/>
          </a:xfrm>
        </p:spPr>
        <p:txBody>
          <a:bodyPr/>
          <a:lstStyle/>
          <a:p>
            <a:pPr algn="just" eaLnBrk="1" hangingPunct="1"/>
            <a:r>
              <a:rPr lang="pt-BR" altLang="pt-BR" dirty="0"/>
              <a:t>Crítica à essa possibilidade de exercer </a:t>
            </a:r>
            <a:r>
              <a:rPr lang="pt-BR" altLang="pt-BR" b="1" dirty="0"/>
              <a:t>função econômica</a:t>
            </a:r>
            <a:r>
              <a:rPr lang="pt-BR" altLang="pt-BR" dirty="0"/>
              <a:t>: um desvio nas atribuições ordinárias do sindicato, capaz de gerar prejuízos para o grupo</a:t>
            </a:r>
          </a:p>
          <a:p>
            <a:pPr algn="just" eaLnBrk="1" hangingPunct="1"/>
            <a:r>
              <a:rPr lang="pt-BR" altLang="pt-BR" b="1" dirty="0"/>
              <a:t> CLT, art. 564</a:t>
            </a:r>
            <a:r>
              <a:rPr lang="pt-BR" altLang="pt-BR" dirty="0"/>
              <a:t> - Às entidades sindicais, sendo-lhes peculiar e essencial a atribuição representativa e coordenadora das correspondentes categorias ou profissões, é vedado, direta ou indiretamente, o exercício de atividade econômica</a:t>
            </a:r>
          </a:p>
          <a:p>
            <a:pPr algn="just" eaLnBrk="1" hangingPunct="1"/>
            <a:r>
              <a:rPr lang="pt-BR" altLang="pt-BR" dirty="0"/>
              <a:t>Argumento favorável: alternativa de custeio para o livre desenvolvimento da atividade sindical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>
            <a:extLst>
              <a:ext uri="{FF2B5EF4-FFF2-40B4-BE49-F238E27FC236}">
                <a16:creationId xmlns:a16="http://schemas.microsoft.com/office/drawing/2014/main" id="{A76B80BC-3D32-4E78-A461-6D9B7E39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22883" name="Espaço Reservado para Conteúdo 2">
            <a:extLst>
              <a:ext uri="{FF2B5EF4-FFF2-40B4-BE49-F238E27FC236}">
                <a16:creationId xmlns:a16="http://schemas.microsoft.com/office/drawing/2014/main" id="{57C623F3-3FA7-41BC-8217-24BCFE307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1671087"/>
            <a:ext cx="9912626" cy="4389437"/>
          </a:xfrm>
        </p:spPr>
        <p:txBody>
          <a:bodyPr/>
          <a:lstStyle/>
          <a:p>
            <a:pPr algn="just" eaLnBrk="1" hangingPunct="1"/>
            <a:r>
              <a:rPr lang="pt-BR" altLang="pt-BR" b="1" dirty="0"/>
              <a:t>Função política</a:t>
            </a:r>
            <a:r>
              <a:rPr lang="pt-BR" altLang="pt-BR" dirty="0"/>
              <a:t>: é inerente à ação sindical, como meio para atingir os seus fins</a:t>
            </a:r>
          </a:p>
          <a:p>
            <a:pPr algn="just" eaLnBrk="1" hangingPunct="1"/>
            <a:r>
              <a:rPr lang="pt-BR" altLang="pt-BR" dirty="0"/>
              <a:t>Existência de normas jurídicas que buscam impedir a política </a:t>
            </a:r>
            <a:r>
              <a:rPr lang="pt-BR" altLang="pt-BR" b="1" dirty="0"/>
              <a:t>partidária</a:t>
            </a:r>
            <a:r>
              <a:rPr lang="pt-BR" altLang="pt-BR" dirty="0"/>
              <a:t>, sob o argumento de que o sindicato deve ser plural, o que não combina com a atuação ao lado de um determinado partido</a:t>
            </a:r>
          </a:p>
          <a:p>
            <a:pPr algn="just" eaLnBrk="1" hangingPunct="1"/>
            <a:r>
              <a:rPr lang="pt-BR" altLang="pt-BR" b="1" dirty="0"/>
              <a:t>CLT, art. 521, “d”: </a:t>
            </a:r>
            <a:r>
              <a:rPr lang="pt-BR" altLang="pt-BR" dirty="0"/>
              <a:t>proibição de quaisquer atividades não compreendidas nas finalidades mencionadas no art. 511, inclusive as de caráter político-partidário</a:t>
            </a:r>
          </a:p>
          <a:p>
            <a:pPr algn="just"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>
            <a:extLst>
              <a:ext uri="{FF2B5EF4-FFF2-40B4-BE49-F238E27FC236}">
                <a16:creationId xmlns:a16="http://schemas.microsoft.com/office/drawing/2014/main" id="{A76B80BC-3D32-4E78-A461-6D9B7E39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22883" name="Espaço Reservado para Conteúdo 2">
            <a:extLst>
              <a:ext uri="{FF2B5EF4-FFF2-40B4-BE49-F238E27FC236}">
                <a16:creationId xmlns:a16="http://schemas.microsoft.com/office/drawing/2014/main" id="{57C623F3-3FA7-41BC-8217-24BCFE307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1671087"/>
            <a:ext cx="9912626" cy="4389437"/>
          </a:xfrm>
        </p:spPr>
        <p:txBody>
          <a:bodyPr/>
          <a:lstStyle/>
          <a:p>
            <a:pPr algn="just" eaLnBrk="1" hangingPunct="1"/>
            <a:r>
              <a:rPr lang="pt-BR" altLang="pt-BR" b="1" dirty="0"/>
              <a:t>LEI Nº 9.504/1997, art. 24</a:t>
            </a:r>
            <a:r>
              <a:rPr lang="pt-BR" altLang="pt-BR" dirty="0"/>
              <a:t>: </a:t>
            </a:r>
          </a:p>
          <a:p>
            <a:pPr algn="just" eaLnBrk="1" hangingPunct="1"/>
            <a:r>
              <a:rPr lang="pt-BR" altLang="pt-BR" dirty="0"/>
              <a:t>É vedado, a partido e candidato, receber direta ou indiretamente doação em dinheiro ou estimável em dinheiro, inclusive por meio de publicidade de qualquer espécie, procedente de:</a:t>
            </a:r>
          </a:p>
          <a:p>
            <a:pPr marL="0" indent="0" algn="just" eaLnBrk="1" hangingPunct="1">
              <a:buNone/>
            </a:pPr>
            <a:r>
              <a:rPr lang="pt-BR" altLang="pt-BR" dirty="0"/>
              <a:t>    (...)</a:t>
            </a:r>
          </a:p>
          <a:p>
            <a:pPr algn="just" eaLnBrk="1" hangingPunct="1"/>
            <a:r>
              <a:rPr lang="pt-BR" altLang="pt-BR" dirty="0"/>
              <a:t>VI - entidade de classe ou sindical</a:t>
            </a:r>
          </a:p>
        </p:txBody>
      </p:sp>
    </p:spTree>
    <p:extLst>
      <p:ext uri="{BB962C8B-B14F-4D97-AF65-F5344CB8AC3E}">
        <p14:creationId xmlns:p14="http://schemas.microsoft.com/office/powerpoint/2010/main" val="378149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>
            <a:extLst>
              <a:ext uri="{FF2B5EF4-FFF2-40B4-BE49-F238E27FC236}">
                <a16:creationId xmlns:a16="http://schemas.microsoft.com/office/drawing/2014/main" id="{68DFB13F-5AF5-446F-AAA6-A562E4AC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5715" name="Espaço Reservado para Conteúdo 2">
            <a:extLst>
              <a:ext uri="{FF2B5EF4-FFF2-40B4-BE49-F238E27FC236}">
                <a16:creationId xmlns:a16="http://schemas.microsoft.com/office/drawing/2014/main" id="{AD36BC8F-7381-4C47-BEB1-5C12DA5B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Definição, pela ordem jurídica, das </a:t>
            </a:r>
            <a:r>
              <a:rPr lang="pt-BR" altLang="pt-BR" b="1" dirty="0"/>
              <a:t>funções do sindicato </a:t>
            </a:r>
            <a:r>
              <a:rPr lang="pt-BR" altLang="pt-BR" dirty="0"/>
              <a:t>e das formas pelas quais essas funções devem ser cumpridas</a:t>
            </a:r>
          </a:p>
          <a:p>
            <a:pPr marL="0" indent="0" algn="just" eaLnBrk="1" hangingPunct="1"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Garantias legais para o livre exercício das funções sindicais, por meio das quais a entidade poderá desenvolver sua ação, com o objetivo de atingir a consecução de seus fins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C21B6-5A18-4780-B270-2C6294A482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600" b="1" dirty="0"/>
              <a:t>FIM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DC997A-1C87-4344-B436-2512E254D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/>
              <a:t>otavio_pinto@usp.</a:t>
            </a:r>
            <a:r>
              <a:rPr lang="pt-BR" b="1" dirty="0"/>
              <a:t>br</a:t>
            </a:r>
          </a:p>
        </p:txBody>
      </p:sp>
    </p:spTree>
    <p:extLst>
      <p:ext uri="{BB962C8B-B14F-4D97-AF65-F5344CB8AC3E}">
        <p14:creationId xmlns:p14="http://schemas.microsoft.com/office/powerpoint/2010/main" val="327865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 dirty="0"/>
              <a:t>Constituição Federal, art. 8º</a:t>
            </a:r>
          </a:p>
          <a:p>
            <a:pPr marL="0" indent="0" algn="just" eaLnBrk="1" hangingPunct="1">
              <a:buNone/>
            </a:pPr>
            <a:r>
              <a:rPr lang="pt-BR" dirty="0"/>
              <a:t>	(...)</a:t>
            </a:r>
          </a:p>
          <a:p>
            <a:pPr algn="just" eaLnBrk="1" hangingPunct="1"/>
            <a:r>
              <a:rPr lang="pt-BR" dirty="0"/>
              <a:t>III - ao sindicato cabe a defesa dos direitos e interesses coletivos ou individuais da categoria, inclusive em questões judiciais ou administrativas</a:t>
            </a:r>
          </a:p>
          <a:p>
            <a:pPr marL="0" indent="0" algn="just" eaLnBrk="1" hangingPunct="1">
              <a:buNone/>
            </a:pPr>
            <a:endParaRPr lang="pt-BR" dirty="0"/>
          </a:p>
          <a:p>
            <a:pPr algn="just" eaLnBrk="1" hangingPunct="1"/>
            <a:r>
              <a:rPr lang="pt-BR" dirty="0"/>
              <a:t>VI - é obrigatória a participação dos sindicatos nas negociações coletivas de trabalho</a:t>
            </a:r>
            <a:endParaRPr lang="pt-BR" altLang="pt-BR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511</a:t>
            </a:r>
          </a:p>
          <a:p>
            <a:pPr algn="just"/>
            <a:r>
              <a:rPr lang="pt-BR" dirty="0"/>
              <a:t>É lícita a associação para fins de </a:t>
            </a:r>
            <a:r>
              <a:rPr lang="pt-BR" b="1" dirty="0"/>
              <a:t>estudo, defesa e coordenação </a:t>
            </a:r>
            <a:r>
              <a:rPr lang="pt-BR" dirty="0"/>
              <a:t>dos seus interesses econômicos ou profissionais de todos os que, como empregadores, empregados, agentes ou trabalhadores autônomos ou profissionais liberais exerçam, respectivamente, a mesma atividade ou profissão ou atividades ou profissões similares ou conexas</a:t>
            </a:r>
          </a:p>
        </p:txBody>
      </p:sp>
    </p:spTree>
    <p:extLst>
      <p:ext uri="{BB962C8B-B14F-4D97-AF65-F5344CB8AC3E}">
        <p14:creationId xmlns:p14="http://schemas.microsoft.com/office/powerpoint/2010/main" val="36907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511</a:t>
            </a:r>
          </a:p>
          <a:p>
            <a:pPr algn="just"/>
            <a:r>
              <a:rPr lang="pt-BR" dirty="0"/>
              <a:t>§ 1º A solidariedade de interesses econômicos dos que empreendem atividades idênticas, similares ou conexas, constitui o vínculo social básico que se denomina </a:t>
            </a:r>
            <a:r>
              <a:rPr lang="pt-BR" b="1" dirty="0"/>
              <a:t>categoria econômica</a:t>
            </a:r>
          </a:p>
          <a:p>
            <a:pPr algn="just"/>
            <a:r>
              <a:rPr lang="pt-BR" dirty="0"/>
              <a:t>§ 2º A similitude de condições de vida oriunda da profissão ou trabalho em comum, em situação de emprego na mesma atividade econômica ou em atividades econômicas similares ou conexas, compõe a expressão social elementar compreendida como </a:t>
            </a:r>
            <a:r>
              <a:rPr lang="pt-BR" b="1" dirty="0"/>
              <a:t>categoria profissional</a:t>
            </a:r>
          </a:p>
        </p:txBody>
      </p:sp>
    </p:spTree>
    <p:extLst>
      <p:ext uri="{BB962C8B-B14F-4D97-AF65-F5344CB8AC3E}">
        <p14:creationId xmlns:p14="http://schemas.microsoft.com/office/powerpoint/2010/main" val="143801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513 </a:t>
            </a:r>
          </a:p>
          <a:p>
            <a:pPr algn="just"/>
            <a:r>
              <a:rPr lang="pt-BR" dirty="0"/>
              <a:t>São prerrogativas dos sindicatos :</a:t>
            </a:r>
          </a:p>
          <a:p>
            <a:pPr algn="just"/>
            <a:r>
              <a:rPr lang="pt-BR" dirty="0"/>
              <a:t>a) representar, perante as autoridades administrativas e judiciárias os interesses gerais da respectiva categoria ou profissão liberal ou interesses individuais dos associados relativos á atividade ou profissão exercida</a:t>
            </a:r>
          </a:p>
          <a:p>
            <a:pPr algn="just"/>
            <a:r>
              <a:rPr lang="pt-BR" dirty="0"/>
              <a:t>b) celebrar contratos coletivos de trabalho</a:t>
            </a:r>
          </a:p>
          <a:p>
            <a:pPr algn="just"/>
            <a:r>
              <a:rPr lang="pt-BR" dirty="0"/>
              <a:t>c) eleger ou designar os representantes da respectiva categoria ou profissão liberal</a:t>
            </a:r>
          </a:p>
        </p:txBody>
      </p:sp>
    </p:spTree>
    <p:extLst>
      <p:ext uri="{BB962C8B-B14F-4D97-AF65-F5344CB8AC3E}">
        <p14:creationId xmlns:p14="http://schemas.microsoft.com/office/powerpoint/2010/main" val="384225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b="1" dirty="0"/>
              <a:t>CLT, art. </a:t>
            </a:r>
            <a:r>
              <a:rPr lang="pt-BR" b="1" dirty="0"/>
              <a:t>513 </a:t>
            </a:r>
          </a:p>
          <a:p>
            <a:pPr algn="just"/>
            <a:r>
              <a:rPr lang="pt-BR" dirty="0"/>
              <a:t>d) colaborar com o Estado, como órgãos técnicos e consultivos, na estudo e solução dos problemas que se relacionam com a respectiva categoria ou profissão liberal</a:t>
            </a:r>
          </a:p>
          <a:p>
            <a:pPr algn="just"/>
            <a:r>
              <a:rPr lang="pt-BR" dirty="0"/>
              <a:t>e) impor contribuições a todos aqueles que participam das categorias econômicas ou profissionais ou das profissões liberais representadas</a:t>
            </a:r>
          </a:p>
          <a:p>
            <a:pPr algn="just"/>
            <a:r>
              <a:rPr lang="pt-BR" dirty="0"/>
              <a:t>Parágrafo Único. Os sindicatos de empregados terão, outrossim, a prerrogativa de fundar e manter agências de colocação</a:t>
            </a:r>
          </a:p>
        </p:txBody>
      </p:sp>
    </p:spTree>
    <p:extLst>
      <p:ext uri="{BB962C8B-B14F-4D97-AF65-F5344CB8AC3E}">
        <p14:creationId xmlns:p14="http://schemas.microsoft.com/office/powerpoint/2010/main" val="249205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Constituição Federal, art. 8º </a:t>
            </a:r>
          </a:p>
          <a:p>
            <a:pPr marL="0" indent="0">
              <a:buNone/>
            </a:pPr>
            <a:endParaRPr lang="pt-BR" b="1" dirty="0"/>
          </a:p>
          <a:p>
            <a:pPr algn="just"/>
            <a:r>
              <a:rPr lang="pt-BR" dirty="0"/>
              <a:t>É livre a associação profissional ou sindical, observado o seguinte:</a:t>
            </a:r>
          </a:p>
          <a:p>
            <a:pPr algn="just"/>
            <a:r>
              <a:rPr lang="pt-BR" dirty="0"/>
              <a:t>I - a lei não poderá exigir autorização do Estado para a fundação de sindicato, ressalvado o registro no órgão competente, </a:t>
            </a:r>
            <a:r>
              <a:rPr lang="pt-BR" b="1" i="1" dirty="0"/>
              <a:t>vedadas ao Poder Público a interferência e a intervenção na organização sindical</a:t>
            </a:r>
          </a:p>
        </p:txBody>
      </p:sp>
    </p:spTree>
    <p:extLst>
      <p:ext uri="{BB962C8B-B14F-4D97-AF65-F5344CB8AC3E}">
        <p14:creationId xmlns:p14="http://schemas.microsoft.com/office/powerpoint/2010/main" val="23295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>
            <a:extLst>
              <a:ext uri="{FF2B5EF4-FFF2-40B4-BE49-F238E27FC236}">
                <a16:creationId xmlns:a16="http://schemas.microsoft.com/office/drawing/2014/main" id="{D32C0D1D-0B86-4F4A-85F4-8CF259737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/>
              <a:t>Funções do sindicato</a:t>
            </a:r>
          </a:p>
        </p:txBody>
      </p:sp>
      <p:sp>
        <p:nvSpPr>
          <p:cNvPr id="116739" name="Espaço Reservado para Conteúdo 2">
            <a:extLst>
              <a:ext uri="{FF2B5EF4-FFF2-40B4-BE49-F238E27FC236}">
                <a16:creationId xmlns:a16="http://schemas.microsoft.com/office/drawing/2014/main" id="{AADA4F27-2DE6-4DB1-8CF5-5AC24052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b="1" dirty="0"/>
              <a:t>Representação</a:t>
            </a:r>
            <a:r>
              <a:rPr lang="pt-BR" altLang="pt-BR" dirty="0"/>
              <a:t> dos interesses do grupo nas suas relações com outros órgãos ou com o próprio Estado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pt-BR" altLang="pt-BR" dirty="0"/>
          </a:p>
          <a:p>
            <a:pPr algn="just" eaLnBrk="1" hangingPunct="1"/>
            <a:r>
              <a:rPr lang="pt-BR" altLang="pt-BR" dirty="0"/>
              <a:t>É o que justifica, por exemplo, a necessidade de oitiva das entidades sindicais em audiências públicas quando o Parlamento debate a elaboração de uma determinada lei</a:t>
            </a:r>
          </a:p>
        </p:txBody>
      </p:sp>
    </p:spTree>
    <p:extLst>
      <p:ext uri="{BB962C8B-B14F-4D97-AF65-F5344CB8AC3E}">
        <p14:creationId xmlns:p14="http://schemas.microsoft.com/office/powerpoint/2010/main" val="57232858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1073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1_Tema do Office</vt:lpstr>
      <vt:lpstr>Funções do sindicato 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Funções do sindicato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do sindicato e fontes de custeio da atividade sindical</dc:title>
  <dc:creator>Otavio</dc:creator>
  <cp:lastModifiedBy>Otavio Pinto e Silva</cp:lastModifiedBy>
  <cp:revision>7</cp:revision>
  <dcterms:created xsi:type="dcterms:W3CDTF">2020-08-24T20:23:58Z</dcterms:created>
  <dcterms:modified xsi:type="dcterms:W3CDTF">2023-08-15T15:44:29Z</dcterms:modified>
</cp:coreProperties>
</file>