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77" r:id="rId6"/>
    <p:sldId id="276" r:id="rId7"/>
    <p:sldId id="300" r:id="rId8"/>
    <p:sldId id="275" r:id="rId9"/>
    <p:sldId id="257" r:id="rId10"/>
    <p:sldId id="258" r:id="rId11"/>
    <p:sldId id="261" r:id="rId12"/>
    <p:sldId id="271" r:id="rId13"/>
    <p:sldId id="262" r:id="rId14"/>
    <p:sldId id="260" r:id="rId15"/>
    <p:sldId id="263" r:id="rId16"/>
    <p:sldId id="283" r:id="rId17"/>
    <p:sldId id="284" r:id="rId18"/>
    <p:sldId id="266" r:id="rId19"/>
    <p:sldId id="279" r:id="rId20"/>
    <p:sldId id="268" r:id="rId21"/>
    <p:sldId id="285" r:id="rId22"/>
    <p:sldId id="295" r:id="rId23"/>
    <p:sldId id="294" r:id="rId24"/>
    <p:sldId id="288" r:id="rId25"/>
    <p:sldId id="293" r:id="rId26"/>
    <p:sldId id="296" r:id="rId27"/>
    <p:sldId id="289" r:id="rId28"/>
    <p:sldId id="290" r:id="rId29"/>
    <p:sldId id="292" r:id="rId30"/>
    <p:sldId id="291" r:id="rId31"/>
    <p:sldId id="297" r:id="rId32"/>
    <p:sldId id="298" r:id="rId33"/>
    <p:sldId id="299"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6790FC-09E4-3F41-B50E-3F445CBE52F9}" v="468" dt="2022-11-02T23:06:20.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33"/>
  </p:normalViewPr>
  <p:slideViewPr>
    <p:cSldViewPr snapToGrid="0">
      <p:cViewPr varScale="1">
        <p:scale>
          <a:sx n="116" d="100"/>
          <a:sy n="116" d="100"/>
        </p:scale>
        <p:origin x="416"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C8FF8-BCD0-4022-90EB-D1BCEB76EC85}"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941C315F-334F-4FB9-A511-E4AE078CE02F}">
      <dgm:prSet/>
      <dgm:spPr/>
      <dgm:t>
        <a:bodyPr/>
        <a:lstStyle/>
        <a:p>
          <a:r>
            <a:rPr lang="pt-BR"/>
            <a:t>Número de municípios sem agência bancária (2427)</a:t>
          </a:r>
          <a:endParaRPr lang="en-US"/>
        </a:p>
      </dgm:t>
    </dgm:pt>
    <dgm:pt modelId="{CFA3A65C-5213-4730-96B9-138BB2601017}" type="parTrans" cxnId="{40725792-AE5C-40B1-9A9B-FA389EA7DBCF}">
      <dgm:prSet/>
      <dgm:spPr/>
      <dgm:t>
        <a:bodyPr/>
        <a:lstStyle/>
        <a:p>
          <a:endParaRPr lang="en-US"/>
        </a:p>
      </dgm:t>
    </dgm:pt>
    <dgm:pt modelId="{6DEDF92F-3FFD-4579-8EB9-1D82B5DE8995}" type="sibTrans" cxnId="{40725792-AE5C-40B1-9A9B-FA389EA7DBCF}">
      <dgm:prSet/>
      <dgm:spPr/>
      <dgm:t>
        <a:bodyPr/>
        <a:lstStyle/>
        <a:p>
          <a:endParaRPr lang="en-US"/>
        </a:p>
      </dgm:t>
    </dgm:pt>
    <dgm:pt modelId="{6C616B7B-72B7-48F0-82B2-F6A3E9EFCBD7}">
      <dgm:prSet/>
      <dgm:spPr/>
      <dgm:t>
        <a:bodyPr/>
        <a:lstStyle/>
        <a:p>
          <a:r>
            <a:rPr lang="pt-BR"/>
            <a:t>Número de Municípios sem agência, posto ou caixa eletrônico (384)</a:t>
          </a:r>
          <a:endParaRPr lang="en-US"/>
        </a:p>
      </dgm:t>
    </dgm:pt>
    <dgm:pt modelId="{7B1EA7E8-460A-4379-827E-1AD46E7E8EA7}" type="parTrans" cxnId="{911F7E03-8BF7-4A03-A854-7A042B9AFEDF}">
      <dgm:prSet/>
      <dgm:spPr/>
      <dgm:t>
        <a:bodyPr/>
        <a:lstStyle/>
        <a:p>
          <a:endParaRPr lang="en-US"/>
        </a:p>
      </dgm:t>
    </dgm:pt>
    <dgm:pt modelId="{631B25C5-E9CA-4FF1-A2C0-6A9BDECF15F9}" type="sibTrans" cxnId="{911F7E03-8BF7-4A03-A854-7A042B9AFEDF}">
      <dgm:prSet/>
      <dgm:spPr/>
      <dgm:t>
        <a:bodyPr/>
        <a:lstStyle/>
        <a:p>
          <a:endParaRPr lang="en-US"/>
        </a:p>
      </dgm:t>
    </dgm:pt>
    <dgm:pt modelId="{BAC83677-6C87-4F4E-B529-A3BE41CE8CB0}">
      <dgm:prSet/>
      <dgm:spPr/>
      <dgm:t>
        <a:bodyPr/>
        <a:lstStyle/>
        <a:p>
          <a:r>
            <a:rPr lang="pt-BR"/>
            <a:t>Na Amazônia pode-se  levar 5 dias para chegar a um caixa eletrônico</a:t>
          </a:r>
          <a:endParaRPr lang="en-US"/>
        </a:p>
      </dgm:t>
    </dgm:pt>
    <dgm:pt modelId="{403416DB-78E2-48DE-9376-8B3F419C341A}" type="parTrans" cxnId="{8495C33D-C430-4904-9006-EB6715FF2FA4}">
      <dgm:prSet/>
      <dgm:spPr/>
      <dgm:t>
        <a:bodyPr/>
        <a:lstStyle/>
        <a:p>
          <a:endParaRPr lang="en-US"/>
        </a:p>
      </dgm:t>
    </dgm:pt>
    <dgm:pt modelId="{9C7C4B78-7712-48D7-B026-D6E02580773A}" type="sibTrans" cxnId="{8495C33D-C430-4904-9006-EB6715FF2FA4}">
      <dgm:prSet/>
      <dgm:spPr/>
      <dgm:t>
        <a:bodyPr/>
        <a:lstStyle/>
        <a:p>
          <a:endParaRPr lang="en-US"/>
        </a:p>
      </dgm:t>
    </dgm:pt>
    <dgm:pt modelId="{17DE3944-2B1C-4593-A20D-E57925741FE9}">
      <dgm:prSet/>
      <dgm:spPr/>
      <dgm:t>
        <a:bodyPr/>
        <a:lstStyle/>
        <a:p>
          <a:r>
            <a:rPr lang="pt-BR"/>
            <a:t>Banco Postal</a:t>
          </a:r>
          <a:endParaRPr lang="en-US"/>
        </a:p>
      </dgm:t>
    </dgm:pt>
    <dgm:pt modelId="{7D31276B-7187-47B9-BA39-4F458322ED4D}" type="parTrans" cxnId="{91E91DC1-A479-4A36-9F7B-C7771357E93F}">
      <dgm:prSet/>
      <dgm:spPr/>
      <dgm:t>
        <a:bodyPr/>
        <a:lstStyle/>
        <a:p>
          <a:endParaRPr lang="en-US"/>
        </a:p>
      </dgm:t>
    </dgm:pt>
    <dgm:pt modelId="{C617A21F-DF52-4E67-8FF3-A6DD0A1045D5}" type="sibTrans" cxnId="{91E91DC1-A479-4A36-9F7B-C7771357E93F}">
      <dgm:prSet/>
      <dgm:spPr/>
      <dgm:t>
        <a:bodyPr/>
        <a:lstStyle/>
        <a:p>
          <a:endParaRPr lang="en-US"/>
        </a:p>
      </dgm:t>
    </dgm:pt>
    <dgm:pt modelId="{8114DEAF-F1E4-44F7-80E4-ECA78EC32863}">
      <dgm:prSet/>
      <dgm:spPr/>
      <dgm:t>
        <a:bodyPr/>
        <a:lstStyle/>
        <a:p>
          <a:r>
            <a:rPr lang="pt-BR"/>
            <a:t>Papel dos correspondentes bancários</a:t>
          </a:r>
          <a:endParaRPr lang="en-US"/>
        </a:p>
      </dgm:t>
    </dgm:pt>
    <dgm:pt modelId="{B1F4B586-9957-4D1B-82E8-15FAE9B4CAC3}" type="parTrans" cxnId="{F84F27DD-DB1A-4EDA-A708-B961EB6D87B1}">
      <dgm:prSet/>
      <dgm:spPr/>
      <dgm:t>
        <a:bodyPr/>
        <a:lstStyle/>
        <a:p>
          <a:endParaRPr lang="en-US"/>
        </a:p>
      </dgm:t>
    </dgm:pt>
    <dgm:pt modelId="{B175659C-A691-4CDF-A50C-68C8562838D9}" type="sibTrans" cxnId="{F84F27DD-DB1A-4EDA-A708-B961EB6D87B1}">
      <dgm:prSet/>
      <dgm:spPr/>
      <dgm:t>
        <a:bodyPr/>
        <a:lstStyle/>
        <a:p>
          <a:endParaRPr lang="en-US"/>
        </a:p>
      </dgm:t>
    </dgm:pt>
    <dgm:pt modelId="{BF728815-9DED-457D-9888-273186856A47}">
      <dgm:prSet/>
      <dgm:spPr/>
      <dgm:t>
        <a:bodyPr/>
        <a:lstStyle/>
        <a:p>
          <a:r>
            <a:rPr lang="pt-BR"/>
            <a:t>Papel das fintechs</a:t>
          </a:r>
          <a:endParaRPr lang="en-US"/>
        </a:p>
      </dgm:t>
    </dgm:pt>
    <dgm:pt modelId="{8B92D450-F8AD-45D5-B701-AE987E4C143C}" type="parTrans" cxnId="{1A025D08-CD48-4FEC-95EB-23AB6C814A6B}">
      <dgm:prSet/>
      <dgm:spPr/>
      <dgm:t>
        <a:bodyPr/>
        <a:lstStyle/>
        <a:p>
          <a:endParaRPr lang="en-US"/>
        </a:p>
      </dgm:t>
    </dgm:pt>
    <dgm:pt modelId="{94AEB5CA-5309-4842-836B-3C43B45F707D}" type="sibTrans" cxnId="{1A025D08-CD48-4FEC-95EB-23AB6C814A6B}">
      <dgm:prSet/>
      <dgm:spPr/>
      <dgm:t>
        <a:bodyPr/>
        <a:lstStyle/>
        <a:p>
          <a:endParaRPr lang="en-US"/>
        </a:p>
      </dgm:t>
    </dgm:pt>
    <dgm:pt modelId="{B95FC49C-E206-F347-BB75-56548ABDB47D}" type="pres">
      <dgm:prSet presAssocID="{82DC8FF8-BCD0-4022-90EB-D1BCEB76EC85}" presName="vert0" presStyleCnt="0">
        <dgm:presLayoutVars>
          <dgm:dir/>
          <dgm:animOne val="branch"/>
          <dgm:animLvl val="lvl"/>
        </dgm:presLayoutVars>
      </dgm:prSet>
      <dgm:spPr/>
    </dgm:pt>
    <dgm:pt modelId="{35E67429-0742-0245-9B1F-A0710DE43C8E}" type="pres">
      <dgm:prSet presAssocID="{941C315F-334F-4FB9-A511-E4AE078CE02F}" presName="thickLine" presStyleLbl="alignNode1" presStyleIdx="0" presStyleCnt="6"/>
      <dgm:spPr/>
    </dgm:pt>
    <dgm:pt modelId="{96AF6CCA-BEA0-054C-B0EB-C8A065027DE2}" type="pres">
      <dgm:prSet presAssocID="{941C315F-334F-4FB9-A511-E4AE078CE02F}" presName="horz1" presStyleCnt="0"/>
      <dgm:spPr/>
    </dgm:pt>
    <dgm:pt modelId="{5CDB38F0-6385-E844-9DCC-12F80138C73B}" type="pres">
      <dgm:prSet presAssocID="{941C315F-334F-4FB9-A511-E4AE078CE02F}" presName="tx1" presStyleLbl="revTx" presStyleIdx="0" presStyleCnt="6"/>
      <dgm:spPr/>
    </dgm:pt>
    <dgm:pt modelId="{75B98BEA-72C3-7142-80DC-C767B2449A3E}" type="pres">
      <dgm:prSet presAssocID="{941C315F-334F-4FB9-A511-E4AE078CE02F}" presName="vert1" presStyleCnt="0"/>
      <dgm:spPr/>
    </dgm:pt>
    <dgm:pt modelId="{0FA990A4-CE75-7648-8734-0DF14036AA59}" type="pres">
      <dgm:prSet presAssocID="{6C616B7B-72B7-48F0-82B2-F6A3E9EFCBD7}" presName="thickLine" presStyleLbl="alignNode1" presStyleIdx="1" presStyleCnt="6"/>
      <dgm:spPr/>
    </dgm:pt>
    <dgm:pt modelId="{16432E0E-6B0A-5449-8EEA-47D4BF9BD7D1}" type="pres">
      <dgm:prSet presAssocID="{6C616B7B-72B7-48F0-82B2-F6A3E9EFCBD7}" presName="horz1" presStyleCnt="0"/>
      <dgm:spPr/>
    </dgm:pt>
    <dgm:pt modelId="{69B49EB4-3976-C843-97F0-B43BADE26C7F}" type="pres">
      <dgm:prSet presAssocID="{6C616B7B-72B7-48F0-82B2-F6A3E9EFCBD7}" presName="tx1" presStyleLbl="revTx" presStyleIdx="1" presStyleCnt="6"/>
      <dgm:spPr/>
    </dgm:pt>
    <dgm:pt modelId="{E3F6EDD7-9475-A249-BF1A-F1ACDF9F643D}" type="pres">
      <dgm:prSet presAssocID="{6C616B7B-72B7-48F0-82B2-F6A3E9EFCBD7}" presName="vert1" presStyleCnt="0"/>
      <dgm:spPr/>
    </dgm:pt>
    <dgm:pt modelId="{15BDDF74-D579-2044-A083-7B7371A48E2D}" type="pres">
      <dgm:prSet presAssocID="{BAC83677-6C87-4F4E-B529-A3BE41CE8CB0}" presName="thickLine" presStyleLbl="alignNode1" presStyleIdx="2" presStyleCnt="6"/>
      <dgm:spPr/>
    </dgm:pt>
    <dgm:pt modelId="{D7298151-5C5A-7241-9807-8ED66905D5C8}" type="pres">
      <dgm:prSet presAssocID="{BAC83677-6C87-4F4E-B529-A3BE41CE8CB0}" presName="horz1" presStyleCnt="0"/>
      <dgm:spPr/>
    </dgm:pt>
    <dgm:pt modelId="{79322B22-4A3D-FA44-B26B-ABADECC02B94}" type="pres">
      <dgm:prSet presAssocID="{BAC83677-6C87-4F4E-B529-A3BE41CE8CB0}" presName="tx1" presStyleLbl="revTx" presStyleIdx="2" presStyleCnt="6"/>
      <dgm:spPr/>
    </dgm:pt>
    <dgm:pt modelId="{C7782122-88B6-E74E-BD4C-9091661D04DD}" type="pres">
      <dgm:prSet presAssocID="{BAC83677-6C87-4F4E-B529-A3BE41CE8CB0}" presName="vert1" presStyleCnt="0"/>
      <dgm:spPr/>
    </dgm:pt>
    <dgm:pt modelId="{4293B92B-B060-4748-BE4F-674E68E9CC2D}" type="pres">
      <dgm:prSet presAssocID="{17DE3944-2B1C-4593-A20D-E57925741FE9}" presName="thickLine" presStyleLbl="alignNode1" presStyleIdx="3" presStyleCnt="6"/>
      <dgm:spPr/>
    </dgm:pt>
    <dgm:pt modelId="{AD34C98C-826B-594E-8986-3FB6196A353A}" type="pres">
      <dgm:prSet presAssocID="{17DE3944-2B1C-4593-A20D-E57925741FE9}" presName="horz1" presStyleCnt="0"/>
      <dgm:spPr/>
    </dgm:pt>
    <dgm:pt modelId="{01828BED-7C94-A648-8291-2F4658B86A0A}" type="pres">
      <dgm:prSet presAssocID="{17DE3944-2B1C-4593-A20D-E57925741FE9}" presName="tx1" presStyleLbl="revTx" presStyleIdx="3" presStyleCnt="6"/>
      <dgm:spPr/>
    </dgm:pt>
    <dgm:pt modelId="{BFC41D84-C160-2645-8002-5BC4C41B5CAE}" type="pres">
      <dgm:prSet presAssocID="{17DE3944-2B1C-4593-A20D-E57925741FE9}" presName="vert1" presStyleCnt="0"/>
      <dgm:spPr/>
    </dgm:pt>
    <dgm:pt modelId="{061DB924-7136-A24B-BC5B-B8DA6FED2BDB}" type="pres">
      <dgm:prSet presAssocID="{8114DEAF-F1E4-44F7-80E4-ECA78EC32863}" presName="thickLine" presStyleLbl="alignNode1" presStyleIdx="4" presStyleCnt="6"/>
      <dgm:spPr/>
    </dgm:pt>
    <dgm:pt modelId="{0F1D781F-79AC-8944-8798-F70F953B36D6}" type="pres">
      <dgm:prSet presAssocID="{8114DEAF-F1E4-44F7-80E4-ECA78EC32863}" presName="horz1" presStyleCnt="0"/>
      <dgm:spPr/>
    </dgm:pt>
    <dgm:pt modelId="{7C7DA0E6-595F-1F47-8B3E-00E6DEEDFFAE}" type="pres">
      <dgm:prSet presAssocID="{8114DEAF-F1E4-44F7-80E4-ECA78EC32863}" presName="tx1" presStyleLbl="revTx" presStyleIdx="4" presStyleCnt="6"/>
      <dgm:spPr/>
    </dgm:pt>
    <dgm:pt modelId="{391FC647-6A39-004B-B251-50F83C325767}" type="pres">
      <dgm:prSet presAssocID="{8114DEAF-F1E4-44F7-80E4-ECA78EC32863}" presName="vert1" presStyleCnt="0"/>
      <dgm:spPr/>
    </dgm:pt>
    <dgm:pt modelId="{5716DA3B-23EC-334F-8A03-65F4BB7948E2}" type="pres">
      <dgm:prSet presAssocID="{BF728815-9DED-457D-9888-273186856A47}" presName="thickLine" presStyleLbl="alignNode1" presStyleIdx="5" presStyleCnt="6"/>
      <dgm:spPr/>
    </dgm:pt>
    <dgm:pt modelId="{20636117-4FD4-3843-8DD1-3E433C009C5D}" type="pres">
      <dgm:prSet presAssocID="{BF728815-9DED-457D-9888-273186856A47}" presName="horz1" presStyleCnt="0"/>
      <dgm:spPr/>
    </dgm:pt>
    <dgm:pt modelId="{41D26436-26DB-DA4B-9ADA-5C90B2ED6185}" type="pres">
      <dgm:prSet presAssocID="{BF728815-9DED-457D-9888-273186856A47}" presName="tx1" presStyleLbl="revTx" presStyleIdx="5" presStyleCnt="6"/>
      <dgm:spPr/>
    </dgm:pt>
    <dgm:pt modelId="{2DD4C5CC-0F0E-4E4C-B30F-80DD312C7237}" type="pres">
      <dgm:prSet presAssocID="{BF728815-9DED-457D-9888-273186856A47}" presName="vert1" presStyleCnt="0"/>
      <dgm:spPr/>
    </dgm:pt>
  </dgm:ptLst>
  <dgm:cxnLst>
    <dgm:cxn modelId="{911F7E03-8BF7-4A03-A854-7A042B9AFEDF}" srcId="{82DC8FF8-BCD0-4022-90EB-D1BCEB76EC85}" destId="{6C616B7B-72B7-48F0-82B2-F6A3E9EFCBD7}" srcOrd="1" destOrd="0" parTransId="{7B1EA7E8-460A-4379-827E-1AD46E7E8EA7}" sibTransId="{631B25C5-E9CA-4FF1-A2C0-6A9BDECF15F9}"/>
    <dgm:cxn modelId="{1A025D08-CD48-4FEC-95EB-23AB6C814A6B}" srcId="{82DC8FF8-BCD0-4022-90EB-D1BCEB76EC85}" destId="{BF728815-9DED-457D-9888-273186856A47}" srcOrd="5" destOrd="0" parTransId="{8B92D450-F8AD-45D5-B701-AE987E4C143C}" sibTransId="{94AEB5CA-5309-4842-836B-3C43B45F707D}"/>
    <dgm:cxn modelId="{EAA38D16-A49A-CF42-8E2F-87C274211187}" type="presOf" srcId="{17DE3944-2B1C-4593-A20D-E57925741FE9}" destId="{01828BED-7C94-A648-8291-2F4658B86A0A}" srcOrd="0" destOrd="0" presId="urn:microsoft.com/office/officeart/2008/layout/LinedList"/>
    <dgm:cxn modelId="{5F579D22-DBFF-0D4A-B9BD-D05B96BD0F22}" type="presOf" srcId="{6C616B7B-72B7-48F0-82B2-F6A3E9EFCBD7}" destId="{69B49EB4-3976-C843-97F0-B43BADE26C7F}" srcOrd="0" destOrd="0" presId="urn:microsoft.com/office/officeart/2008/layout/LinedList"/>
    <dgm:cxn modelId="{8495C33D-C430-4904-9006-EB6715FF2FA4}" srcId="{82DC8FF8-BCD0-4022-90EB-D1BCEB76EC85}" destId="{BAC83677-6C87-4F4E-B529-A3BE41CE8CB0}" srcOrd="2" destOrd="0" parTransId="{403416DB-78E2-48DE-9376-8B3F419C341A}" sibTransId="{9C7C4B78-7712-48D7-B026-D6E02580773A}"/>
    <dgm:cxn modelId="{5EC6646A-3279-BC44-A34D-D7A0DCB18C8D}" type="presOf" srcId="{8114DEAF-F1E4-44F7-80E4-ECA78EC32863}" destId="{7C7DA0E6-595F-1F47-8B3E-00E6DEEDFFAE}" srcOrd="0" destOrd="0" presId="urn:microsoft.com/office/officeart/2008/layout/LinedList"/>
    <dgm:cxn modelId="{40725792-AE5C-40B1-9A9B-FA389EA7DBCF}" srcId="{82DC8FF8-BCD0-4022-90EB-D1BCEB76EC85}" destId="{941C315F-334F-4FB9-A511-E4AE078CE02F}" srcOrd="0" destOrd="0" parTransId="{CFA3A65C-5213-4730-96B9-138BB2601017}" sibTransId="{6DEDF92F-3FFD-4579-8EB9-1D82B5DE8995}"/>
    <dgm:cxn modelId="{6FD50BB3-9DCA-3740-861F-DF4D41439375}" type="presOf" srcId="{BF728815-9DED-457D-9888-273186856A47}" destId="{41D26436-26DB-DA4B-9ADA-5C90B2ED6185}" srcOrd="0" destOrd="0" presId="urn:microsoft.com/office/officeart/2008/layout/LinedList"/>
    <dgm:cxn modelId="{91E91DC1-A479-4A36-9F7B-C7771357E93F}" srcId="{82DC8FF8-BCD0-4022-90EB-D1BCEB76EC85}" destId="{17DE3944-2B1C-4593-A20D-E57925741FE9}" srcOrd="3" destOrd="0" parTransId="{7D31276B-7187-47B9-BA39-4F458322ED4D}" sibTransId="{C617A21F-DF52-4E67-8FF3-A6DD0A1045D5}"/>
    <dgm:cxn modelId="{F84F27DD-DB1A-4EDA-A708-B961EB6D87B1}" srcId="{82DC8FF8-BCD0-4022-90EB-D1BCEB76EC85}" destId="{8114DEAF-F1E4-44F7-80E4-ECA78EC32863}" srcOrd="4" destOrd="0" parTransId="{B1F4B586-9957-4D1B-82E8-15FAE9B4CAC3}" sibTransId="{B175659C-A691-4CDF-A50C-68C8562838D9}"/>
    <dgm:cxn modelId="{E891F7E5-AA3E-BF4B-B5F6-7D4321F6BD72}" type="presOf" srcId="{BAC83677-6C87-4F4E-B529-A3BE41CE8CB0}" destId="{79322B22-4A3D-FA44-B26B-ABADECC02B94}" srcOrd="0" destOrd="0" presId="urn:microsoft.com/office/officeart/2008/layout/LinedList"/>
    <dgm:cxn modelId="{CB5942F9-A339-4A4D-820A-1A371C2890BC}" type="presOf" srcId="{941C315F-334F-4FB9-A511-E4AE078CE02F}" destId="{5CDB38F0-6385-E844-9DCC-12F80138C73B}" srcOrd="0" destOrd="0" presId="urn:microsoft.com/office/officeart/2008/layout/LinedList"/>
    <dgm:cxn modelId="{D289CAFA-9800-E641-9C65-5E7E9DBD3ACE}" type="presOf" srcId="{82DC8FF8-BCD0-4022-90EB-D1BCEB76EC85}" destId="{B95FC49C-E206-F347-BB75-56548ABDB47D}" srcOrd="0" destOrd="0" presId="urn:microsoft.com/office/officeart/2008/layout/LinedList"/>
    <dgm:cxn modelId="{7295ED32-BB13-2947-83CF-0768ABAD95A6}" type="presParOf" srcId="{B95FC49C-E206-F347-BB75-56548ABDB47D}" destId="{35E67429-0742-0245-9B1F-A0710DE43C8E}" srcOrd="0" destOrd="0" presId="urn:microsoft.com/office/officeart/2008/layout/LinedList"/>
    <dgm:cxn modelId="{D8D253F7-2C42-9A4A-906C-142DF1BBF4EC}" type="presParOf" srcId="{B95FC49C-E206-F347-BB75-56548ABDB47D}" destId="{96AF6CCA-BEA0-054C-B0EB-C8A065027DE2}" srcOrd="1" destOrd="0" presId="urn:microsoft.com/office/officeart/2008/layout/LinedList"/>
    <dgm:cxn modelId="{B2B42925-32B8-B74E-9DC3-FCFC8A186AAE}" type="presParOf" srcId="{96AF6CCA-BEA0-054C-B0EB-C8A065027DE2}" destId="{5CDB38F0-6385-E844-9DCC-12F80138C73B}" srcOrd="0" destOrd="0" presId="urn:microsoft.com/office/officeart/2008/layout/LinedList"/>
    <dgm:cxn modelId="{EFD6B252-EA0B-3442-913E-CE9C6DE5BF3B}" type="presParOf" srcId="{96AF6CCA-BEA0-054C-B0EB-C8A065027DE2}" destId="{75B98BEA-72C3-7142-80DC-C767B2449A3E}" srcOrd="1" destOrd="0" presId="urn:microsoft.com/office/officeart/2008/layout/LinedList"/>
    <dgm:cxn modelId="{9BD847C9-5922-4B4F-BE7C-993648A55F18}" type="presParOf" srcId="{B95FC49C-E206-F347-BB75-56548ABDB47D}" destId="{0FA990A4-CE75-7648-8734-0DF14036AA59}" srcOrd="2" destOrd="0" presId="urn:microsoft.com/office/officeart/2008/layout/LinedList"/>
    <dgm:cxn modelId="{B689A3C8-4C88-BB42-9ADC-E5FC07CF196E}" type="presParOf" srcId="{B95FC49C-E206-F347-BB75-56548ABDB47D}" destId="{16432E0E-6B0A-5449-8EEA-47D4BF9BD7D1}" srcOrd="3" destOrd="0" presId="urn:microsoft.com/office/officeart/2008/layout/LinedList"/>
    <dgm:cxn modelId="{A4F1FDCF-B539-DB4C-962B-BA670C65481A}" type="presParOf" srcId="{16432E0E-6B0A-5449-8EEA-47D4BF9BD7D1}" destId="{69B49EB4-3976-C843-97F0-B43BADE26C7F}" srcOrd="0" destOrd="0" presId="urn:microsoft.com/office/officeart/2008/layout/LinedList"/>
    <dgm:cxn modelId="{A96DF1F0-A017-D847-90E9-D502014C45ED}" type="presParOf" srcId="{16432E0E-6B0A-5449-8EEA-47D4BF9BD7D1}" destId="{E3F6EDD7-9475-A249-BF1A-F1ACDF9F643D}" srcOrd="1" destOrd="0" presId="urn:microsoft.com/office/officeart/2008/layout/LinedList"/>
    <dgm:cxn modelId="{C9FECBF7-FFAF-714F-BECC-54557B5F4205}" type="presParOf" srcId="{B95FC49C-E206-F347-BB75-56548ABDB47D}" destId="{15BDDF74-D579-2044-A083-7B7371A48E2D}" srcOrd="4" destOrd="0" presId="urn:microsoft.com/office/officeart/2008/layout/LinedList"/>
    <dgm:cxn modelId="{0ADE4391-022F-EE44-BF6C-ABBAC6E9453E}" type="presParOf" srcId="{B95FC49C-E206-F347-BB75-56548ABDB47D}" destId="{D7298151-5C5A-7241-9807-8ED66905D5C8}" srcOrd="5" destOrd="0" presId="urn:microsoft.com/office/officeart/2008/layout/LinedList"/>
    <dgm:cxn modelId="{6DEC7241-0112-2B41-B2DD-732D14E25A0C}" type="presParOf" srcId="{D7298151-5C5A-7241-9807-8ED66905D5C8}" destId="{79322B22-4A3D-FA44-B26B-ABADECC02B94}" srcOrd="0" destOrd="0" presId="urn:microsoft.com/office/officeart/2008/layout/LinedList"/>
    <dgm:cxn modelId="{0B141C35-095B-1A4A-AF7D-960ABB8F1F3F}" type="presParOf" srcId="{D7298151-5C5A-7241-9807-8ED66905D5C8}" destId="{C7782122-88B6-E74E-BD4C-9091661D04DD}" srcOrd="1" destOrd="0" presId="urn:microsoft.com/office/officeart/2008/layout/LinedList"/>
    <dgm:cxn modelId="{48924244-2459-8343-BE0D-5809531AC25F}" type="presParOf" srcId="{B95FC49C-E206-F347-BB75-56548ABDB47D}" destId="{4293B92B-B060-4748-BE4F-674E68E9CC2D}" srcOrd="6" destOrd="0" presId="urn:microsoft.com/office/officeart/2008/layout/LinedList"/>
    <dgm:cxn modelId="{D07E1DF9-F48A-1B4B-9C8F-E93F3AE5501B}" type="presParOf" srcId="{B95FC49C-E206-F347-BB75-56548ABDB47D}" destId="{AD34C98C-826B-594E-8986-3FB6196A353A}" srcOrd="7" destOrd="0" presId="urn:microsoft.com/office/officeart/2008/layout/LinedList"/>
    <dgm:cxn modelId="{A30EF18E-797C-7848-8A4D-A14F8267CC00}" type="presParOf" srcId="{AD34C98C-826B-594E-8986-3FB6196A353A}" destId="{01828BED-7C94-A648-8291-2F4658B86A0A}" srcOrd="0" destOrd="0" presId="urn:microsoft.com/office/officeart/2008/layout/LinedList"/>
    <dgm:cxn modelId="{AB4658A6-CF01-784D-B738-E422FFCA329C}" type="presParOf" srcId="{AD34C98C-826B-594E-8986-3FB6196A353A}" destId="{BFC41D84-C160-2645-8002-5BC4C41B5CAE}" srcOrd="1" destOrd="0" presId="urn:microsoft.com/office/officeart/2008/layout/LinedList"/>
    <dgm:cxn modelId="{129F45DD-2577-5949-8889-4A124C7601A9}" type="presParOf" srcId="{B95FC49C-E206-F347-BB75-56548ABDB47D}" destId="{061DB924-7136-A24B-BC5B-B8DA6FED2BDB}" srcOrd="8" destOrd="0" presId="urn:microsoft.com/office/officeart/2008/layout/LinedList"/>
    <dgm:cxn modelId="{CDFA0BC1-CEBF-0340-A027-FC9DE3A937F5}" type="presParOf" srcId="{B95FC49C-E206-F347-BB75-56548ABDB47D}" destId="{0F1D781F-79AC-8944-8798-F70F953B36D6}" srcOrd="9" destOrd="0" presId="urn:microsoft.com/office/officeart/2008/layout/LinedList"/>
    <dgm:cxn modelId="{31F6D4D4-7EFD-2542-8F34-C03ACD819EDB}" type="presParOf" srcId="{0F1D781F-79AC-8944-8798-F70F953B36D6}" destId="{7C7DA0E6-595F-1F47-8B3E-00E6DEEDFFAE}" srcOrd="0" destOrd="0" presId="urn:microsoft.com/office/officeart/2008/layout/LinedList"/>
    <dgm:cxn modelId="{4473C2AB-A0B1-8D4A-BAED-287169409D5D}" type="presParOf" srcId="{0F1D781F-79AC-8944-8798-F70F953B36D6}" destId="{391FC647-6A39-004B-B251-50F83C325767}" srcOrd="1" destOrd="0" presId="urn:microsoft.com/office/officeart/2008/layout/LinedList"/>
    <dgm:cxn modelId="{1FA6098F-D9CE-EB4E-BD73-7B86655A5173}" type="presParOf" srcId="{B95FC49C-E206-F347-BB75-56548ABDB47D}" destId="{5716DA3B-23EC-334F-8A03-65F4BB7948E2}" srcOrd="10" destOrd="0" presId="urn:microsoft.com/office/officeart/2008/layout/LinedList"/>
    <dgm:cxn modelId="{5AB2C35F-B794-954D-AA30-8AFD2A0F927E}" type="presParOf" srcId="{B95FC49C-E206-F347-BB75-56548ABDB47D}" destId="{20636117-4FD4-3843-8DD1-3E433C009C5D}" srcOrd="11" destOrd="0" presId="urn:microsoft.com/office/officeart/2008/layout/LinedList"/>
    <dgm:cxn modelId="{AFEBF87E-D7BB-3D4F-BD6A-B7C04B6C16C0}" type="presParOf" srcId="{20636117-4FD4-3843-8DD1-3E433C009C5D}" destId="{41D26436-26DB-DA4B-9ADA-5C90B2ED6185}" srcOrd="0" destOrd="0" presId="urn:microsoft.com/office/officeart/2008/layout/LinedList"/>
    <dgm:cxn modelId="{533E47E1-72E4-E140-B648-615C504212E4}" type="presParOf" srcId="{20636117-4FD4-3843-8DD1-3E433C009C5D}" destId="{2DD4C5CC-0F0E-4E4C-B30F-80DD312C72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4C40BD-FCB0-469A-8946-9255B2F0D9C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145106D-FAE9-4330-9513-CD777AF194D2}">
      <dgm:prSet/>
      <dgm:spPr/>
      <dgm:t>
        <a:bodyPr/>
        <a:lstStyle/>
        <a:p>
          <a:r>
            <a:rPr lang="pt-BR" dirty="0"/>
            <a:t>Súmula 479 STJ: ¨As instituições financeiras respondem objetivamente pelos danos gerados por fortuito interno relativo a fraudes e delitos praticados por terceiros no âmbito de operações bancárias". </a:t>
          </a:r>
          <a:r>
            <a:rPr lang="pt-BR" dirty="0" err="1"/>
            <a:t>Exclusao</a:t>
          </a:r>
          <a:r>
            <a:rPr lang="pt-BR" dirty="0"/>
            <a:t> de responsabilidade: culpa exclusiva da vítima ou de terceiro. Se for de terceiro, tem de ser fato </a:t>
          </a:r>
          <a:r>
            <a:rPr lang="pt-BR" dirty="0" err="1"/>
            <a:t>imprevisivel</a:t>
          </a:r>
          <a:r>
            <a:rPr lang="pt-BR" dirty="0"/>
            <a:t> </a:t>
          </a:r>
          <a:endParaRPr lang="en-US" dirty="0"/>
        </a:p>
      </dgm:t>
    </dgm:pt>
    <dgm:pt modelId="{0467AA9E-73DD-4FDF-94D9-0A2775F96D2E}" type="parTrans" cxnId="{B1354B9A-DB48-4A5F-983D-235630BF31A2}">
      <dgm:prSet/>
      <dgm:spPr/>
      <dgm:t>
        <a:bodyPr/>
        <a:lstStyle/>
        <a:p>
          <a:endParaRPr lang="en-US"/>
        </a:p>
      </dgm:t>
    </dgm:pt>
    <dgm:pt modelId="{F5C249F5-CB45-4AD1-A1D6-57C2ABAF172A}" type="sibTrans" cxnId="{B1354B9A-DB48-4A5F-983D-235630BF31A2}">
      <dgm:prSet/>
      <dgm:spPr/>
      <dgm:t>
        <a:bodyPr/>
        <a:lstStyle/>
        <a:p>
          <a:endParaRPr lang="en-US"/>
        </a:p>
      </dgm:t>
    </dgm:pt>
    <dgm:pt modelId="{AB10E4F7-F32C-47C6-871E-3A239A05352D}">
      <dgm:prSet/>
      <dgm:spPr/>
      <dgm:t>
        <a:bodyPr/>
        <a:lstStyle/>
        <a:p>
          <a:r>
            <a:rPr lang="pt-BR" dirty="0" err="1"/>
            <a:t>Phishing</a:t>
          </a:r>
          <a:r>
            <a:rPr lang="pt-BR" dirty="0"/>
            <a:t>, Clonagem de cartão </a:t>
          </a:r>
          <a:endParaRPr lang="en-US" dirty="0"/>
        </a:p>
      </dgm:t>
    </dgm:pt>
    <dgm:pt modelId="{CC5C0027-9F9C-422F-8DDC-B472F1D39E30}" type="parTrans" cxnId="{E50A0BB0-EA48-4E65-B658-A4C51ECDF978}">
      <dgm:prSet/>
      <dgm:spPr/>
      <dgm:t>
        <a:bodyPr/>
        <a:lstStyle/>
        <a:p>
          <a:endParaRPr lang="en-US"/>
        </a:p>
      </dgm:t>
    </dgm:pt>
    <dgm:pt modelId="{2300B662-60EB-4553-8CE1-32197B728ECB}" type="sibTrans" cxnId="{E50A0BB0-EA48-4E65-B658-A4C51ECDF978}">
      <dgm:prSet/>
      <dgm:spPr/>
      <dgm:t>
        <a:bodyPr/>
        <a:lstStyle/>
        <a:p>
          <a:endParaRPr lang="en-US"/>
        </a:p>
      </dgm:t>
    </dgm:pt>
    <dgm:pt modelId="{5F7EE410-7B53-4C29-9633-BBE219C6AFB6}">
      <dgm:prSet/>
      <dgm:spPr/>
      <dgm:t>
        <a:bodyPr/>
        <a:lstStyle/>
        <a:p>
          <a:r>
            <a:rPr lang="pt-BR" dirty="0"/>
            <a:t>Falsificação de assinatura</a:t>
          </a:r>
          <a:endParaRPr lang="en-US" dirty="0"/>
        </a:p>
      </dgm:t>
    </dgm:pt>
    <dgm:pt modelId="{7F980A30-8F32-412E-B30C-C4266B542C62}" type="parTrans" cxnId="{AEC121D5-2F83-46E5-ACC2-5DEC6CD83E26}">
      <dgm:prSet/>
      <dgm:spPr/>
      <dgm:t>
        <a:bodyPr/>
        <a:lstStyle/>
        <a:p>
          <a:endParaRPr lang="en-US"/>
        </a:p>
      </dgm:t>
    </dgm:pt>
    <dgm:pt modelId="{00564DDC-03DA-4013-BCAC-16F4FFAE19BD}" type="sibTrans" cxnId="{AEC121D5-2F83-46E5-ACC2-5DEC6CD83E26}">
      <dgm:prSet/>
      <dgm:spPr/>
      <dgm:t>
        <a:bodyPr/>
        <a:lstStyle/>
        <a:p>
          <a:endParaRPr lang="en-US"/>
        </a:p>
      </dgm:t>
    </dgm:pt>
    <dgm:pt modelId="{14A40DB5-80D6-4D7D-9808-9B87866B3D30}">
      <dgm:prSet/>
      <dgm:spPr/>
      <dgm:t>
        <a:bodyPr/>
        <a:lstStyle/>
        <a:p>
          <a:r>
            <a:rPr lang="pt-BR" dirty="0"/>
            <a:t>Ferimento ou morte em assalto a Banco</a:t>
          </a:r>
          <a:endParaRPr lang="en-US" dirty="0"/>
        </a:p>
      </dgm:t>
    </dgm:pt>
    <dgm:pt modelId="{8006324D-1F7B-449F-8A0C-061B6D8F26C5}" type="parTrans" cxnId="{E47B7568-E74B-4F2A-B84D-A1E6A7F5F1E3}">
      <dgm:prSet/>
      <dgm:spPr/>
      <dgm:t>
        <a:bodyPr/>
        <a:lstStyle/>
        <a:p>
          <a:endParaRPr lang="en-US"/>
        </a:p>
      </dgm:t>
    </dgm:pt>
    <dgm:pt modelId="{3F94DF79-2D20-41C6-B182-D5FFACEFDF9C}" type="sibTrans" cxnId="{E47B7568-E74B-4F2A-B84D-A1E6A7F5F1E3}">
      <dgm:prSet/>
      <dgm:spPr/>
      <dgm:t>
        <a:bodyPr/>
        <a:lstStyle/>
        <a:p>
          <a:endParaRPr lang="en-US"/>
        </a:p>
      </dgm:t>
    </dgm:pt>
    <dgm:pt modelId="{EA95B5B5-BFB1-4705-98CF-FAA2B5BCF96E}">
      <dgm:prSet/>
      <dgm:spPr/>
      <dgm:t>
        <a:bodyPr/>
        <a:lstStyle/>
        <a:p>
          <a:r>
            <a:rPr lang="pt-BR" dirty="0"/>
            <a:t>Abertura de conta fraudulenta, com posterior negativação do nome do correntista</a:t>
          </a:r>
          <a:endParaRPr lang="en-US" dirty="0"/>
        </a:p>
      </dgm:t>
    </dgm:pt>
    <dgm:pt modelId="{2E4203C3-DC2E-467C-AA25-1CF5FBE0F088}" type="parTrans" cxnId="{B99F33CF-FE6B-427A-8E61-B6A73C7990EC}">
      <dgm:prSet/>
      <dgm:spPr/>
      <dgm:t>
        <a:bodyPr/>
        <a:lstStyle/>
        <a:p>
          <a:endParaRPr lang="en-US"/>
        </a:p>
      </dgm:t>
    </dgm:pt>
    <dgm:pt modelId="{9D73BA2F-3507-4E84-AF92-32AFF591CB3E}" type="sibTrans" cxnId="{B99F33CF-FE6B-427A-8E61-B6A73C7990EC}">
      <dgm:prSet/>
      <dgm:spPr/>
      <dgm:t>
        <a:bodyPr/>
        <a:lstStyle/>
        <a:p>
          <a:endParaRPr lang="en-US"/>
        </a:p>
      </dgm:t>
    </dgm:pt>
    <dgm:pt modelId="{EE8A4E2D-A28F-49D6-8D79-8113A364E3D6}">
      <dgm:prSet/>
      <dgm:spPr/>
      <dgm:t>
        <a:bodyPr/>
        <a:lstStyle/>
        <a:p>
          <a:r>
            <a:rPr lang="pt-BR" dirty="0"/>
            <a:t>Não pode haver negligência do próprio correntista (repasse de senha, não conferencia por longo tempo de extratos, etc..), demora na comunicação do furto ou roubo e transferências via PIX</a:t>
          </a:r>
          <a:endParaRPr lang="en-US" dirty="0"/>
        </a:p>
      </dgm:t>
    </dgm:pt>
    <dgm:pt modelId="{FF921770-771C-43F6-BCAB-6D7E5F7404D7}" type="parTrans" cxnId="{D0EB8BB4-25CA-403C-9AE2-2B4418080D8C}">
      <dgm:prSet/>
      <dgm:spPr/>
      <dgm:t>
        <a:bodyPr/>
        <a:lstStyle/>
        <a:p>
          <a:endParaRPr lang="en-US"/>
        </a:p>
      </dgm:t>
    </dgm:pt>
    <dgm:pt modelId="{50F40EAF-3A49-46C2-B820-E3D86EC65AE7}" type="sibTrans" cxnId="{D0EB8BB4-25CA-403C-9AE2-2B4418080D8C}">
      <dgm:prSet/>
      <dgm:spPr/>
      <dgm:t>
        <a:bodyPr/>
        <a:lstStyle/>
        <a:p>
          <a:endParaRPr lang="en-US"/>
        </a:p>
      </dgm:t>
    </dgm:pt>
    <dgm:pt modelId="{8A024917-20FD-2140-B3AA-9DC97AF841D2}">
      <dgm:prSet/>
      <dgm:spPr/>
      <dgm:t>
        <a:bodyPr/>
        <a:lstStyle/>
        <a:p>
          <a:r>
            <a:rPr lang="pt-BR" dirty="0"/>
            <a:t>Sumula 28 STF </a:t>
          </a:r>
          <a:r>
            <a:rPr lang="pt-BR" dirty="0" err="1"/>
            <a:t>ja</a:t>
          </a:r>
          <a:r>
            <a:rPr lang="pt-BR" dirty="0"/>
            <a:t> responsabilizava bancos pelo pagamento de cheque falso.</a:t>
          </a:r>
        </a:p>
      </dgm:t>
    </dgm:pt>
    <dgm:pt modelId="{7BB5CC83-8AE4-7241-A27D-F90B0EDB953D}" type="parTrans" cxnId="{75DD3F14-E3AF-784F-A867-2A697C83A933}">
      <dgm:prSet/>
      <dgm:spPr/>
    </dgm:pt>
    <dgm:pt modelId="{9EEE3E53-C35F-A048-9839-C1E925643440}" type="sibTrans" cxnId="{75DD3F14-E3AF-784F-A867-2A697C83A933}">
      <dgm:prSet/>
      <dgm:spPr/>
    </dgm:pt>
    <dgm:pt modelId="{5819F9C0-3649-834B-AB78-8B0C0CB27CEE}">
      <dgm:prSet/>
      <dgm:spPr/>
      <dgm:t>
        <a:bodyPr/>
        <a:lstStyle/>
        <a:p>
          <a:r>
            <a:rPr lang="pt-BR" dirty="0"/>
            <a:t>Responsabilidade objetiva deriva do fato de que os bancos tem de garantir a qualidade e segurança de seus serviços, inclusive digitais. Se lucram e economizam com a digitalização, tem de assumir os custos dos danos que causem a seus clientes. </a:t>
          </a:r>
          <a:r>
            <a:rPr lang="pt-BR" dirty="0" err="1"/>
            <a:t>Arigo</a:t>
          </a:r>
          <a:r>
            <a:rPr lang="pt-BR" dirty="0"/>
            <a:t> 14 CDC</a:t>
          </a:r>
        </a:p>
      </dgm:t>
    </dgm:pt>
    <dgm:pt modelId="{DF606A4F-E020-F947-A431-5B5B70F74400}" type="sibTrans" cxnId="{99CB14BC-4C07-3740-8180-4DF8B83E356C}">
      <dgm:prSet/>
      <dgm:spPr/>
    </dgm:pt>
    <dgm:pt modelId="{9CED085D-3DEB-EA4E-AD3E-483CB6AAE41E}" type="parTrans" cxnId="{99CB14BC-4C07-3740-8180-4DF8B83E356C}">
      <dgm:prSet/>
      <dgm:spPr/>
    </dgm:pt>
    <dgm:pt modelId="{1C2AFC63-B136-614C-84DB-7022C5A1157C}" type="pres">
      <dgm:prSet presAssocID="{544C40BD-FCB0-469A-8946-9255B2F0D9CE}" presName="diagram" presStyleCnt="0">
        <dgm:presLayoutVars>
          <dgm:dir/>
          <dgm:resizeHandles val="exact"/>
        </dgm:presLayoutVars>
      </dgm:prSet>
      <dgm:spPr/>
    </dgm:pt>
    <dgm:pt modelId="{55EF4273-23BA-3D48-B65D-EDAA96FCBEAD}" type="pres">
      <dgm:prSet presAssocID="{8A024917-20FD-2140-B3AA-9DC97AF841D2}" presName="node" presStyleLbl="node1" presStyleIdx="0" presStyleCnt="8">
        <dgm:presLayoutVars>
          <dgm:bulletEnabled val="1"/>
        </dgm:presLayoutVars>
      </dgm:prSet>
      <dgm:spPr/>
    </dgm:pt>
    <dgm:pt modelId="{EB4CF425-5055-404A-954C-6C0084E01871}" type="pres">
      <dgm:prSet presAssocID="{9EEE3E53-C35F-A048-9839-C1E925643440}" presName="sibTrans" presStyleCnt="0"/>
      <dgm:spPr/>
    </dgm:pt>
    <dgm:pt modelId="{83D78D56-B055-0D4C-8BBE-AE35D06EA828}" type="pres">
      <dgm:prSet presAssocID="{0145106D-FAE9-4330-9513-CD777AF194D2}" presName="node" presStyleLbl="node1" presStyleIdx="1" presStyleCnt="8">
        <dgm:presLayoutVars>
          <dgm:bulletEnabled val="1"/>
        </dgm:presLayoutVars>
      </dgm:prSet>
      <dgm:spPr/>
    </dgm:pt>
    <dgm:pt modelId="{535F9716-E041-7D4D-A9EB-C02BFFFC2BB9}" type="pres">
      <dgm:prSet presAssocID="{F5C249F5-CB45-4AD1-A1D6-57C2ABAF172A}" presName="sibTrans" presStyleCnt="0"/>
      <dgm:spPr/>
    </dgm:pt>
    <dgm:pt modelId="{216BE05B-50E2-9741-8642-DC0AC6E7A015}" type="pres">
      <dgm:prSet presAssocID="{5819F9C0-3649-834B-AB78-8B0C0CB27CEE}" presName="node" presStyleLbl="node1" presStyleIdx="2" presStyleCnt="8">
        <dgm:presLayoutVars>
          <dgm:bulletEnabled val="1"/>
        </dgm:presLayoutVars>
      </dgm:prSet>
      <dgm:spPr/>
    </dgm:pt>
    <dgm:pt modelId="{313D9B58-5044-894A-A539-E1B7CC636979}" type="pres">
      <dgm:prSet presAssocID="{DF606A4F-E020-F947-A431-5B5B70F74400}" presName="sibTrans" presStyleCnt="0"/>
      <dgm:spPr/>
    </dgm:pt>
    <dgm:pt modelId="{64E524BB-F092-4A47-A1A7-026EC46B1631}" type="pres">
      <dgm:prSet presAssocID="{AB10E4F7-F32C-47C6-871E-3A239A05352D}" presName="node" presStyleLbl="node1" presStyleIdx="3" presStyleCnt="8">
        <dgm:presLayoutVars>
          <dgm:bulletEnabled val="1"/>
        </dgm:presLayoutVars>
      </dgm:prSet>
      <dgm:spPr/>
    </dgm:pt>
    <dgm:pt modelId="{6E13CAC5-ABA1-B844-973B-C1B11C842A50}" type="pres">
      <dgm:prSet presAssocID="{2300B662-60EB-4553-8CE1-32197B728ECB}" presName="sibTrans" presStyleCnt="0"/>
      <dgm:spPr/>
    </dgm:pt>
    <dgm:pt modelId="{181AD048-C156-2946-9E89-3BAAAB5B5C32}" type="pres">
      <dgm:prSet presAssocID="{5F7EE410-7B53-4C29-9633-BBE219C6AFB6}" presName="node" presStyleLbl="node1" presStyleIdx="4" presStyleCnt="8">
        <dgm:presLayoutVars>
          <dgm:bulletEnabled val="1"/>
        </dgm:presLayoutVars>
      </dgm:prSet>
      <dgm:spPr/>
    </dgm:pt>
    <dgm:pt modelId="{84407606-1617-5A44-BF69-98A281A95E52}" type="pres">
      <dgm:prSet presAssocID="{00564DDC-03DA-4013-BCAC-16F4FFAE19BD}" presName="sibTrans" presStyleCnt="0"/>
      <dgm:spPr/>
    </dgm:pt>
    <dgm:pt modelId="{42AE55DC-9E48-AD42-966E-67FE2CB1A130}" type="pres">
      <dgm:prSet presAssocID="{14A40DB5-80D6-4D7D-9808-9B87866B3D30}" presName="node" presStyleLbl="node1" presStyleIdx="5" presStyleCnt="8">
        <dgm:presLayoutVars>
          <dgm:bulletEnabled val="1"/>
        </dgm:presLayoutVars>
      </dgm:prSet>
      <dgm:spPr/>
    </dgm:pt>
    <dgm:pt modelId="{D8FB1754-A128-CA41-9F65-B294BAD282E6}" type="pres">
      <dgm:prSet presAssocID="{3F94DF79-2D20-41C6-B182-D5FFACEFDF9C}" presName="sibTrans" presStyleCnt="0"/>
      <dgm:spPr/>
    </dgm:pt>
    <dgm:pt modelId="{3775628A-E59F-6A41-8B8B-E1C88C951902}" type="pres">
      <dgm:prSet presAssocID="{EA95B5B5-BFB1-4705-98CF-FAA2B5BCF96E}" presName="node" presStyleLbl="node1" presStyleIdx="6" presStyleCnt="8">
        <dgm:presLayoutVars>
          <dgm:bulletEnabled val="1"/>
        </dgm:presLayoutVars>
      </dgm:prSet>
      <dgm:spPr/>
    </dgm:pt>
    <dgm:pt modelId="{C785F057-8E6B-5240-8D68-ABF4034B68D6}" type="pres">
      <dgm:prSet presAssocID="{9D73BA2F-3507-4E84-AF92-32AFF591CB3E}" presName="sibTrans" presStyleCnt="0"/>
      <dgm:spPr/>
    </dgm:pt>
    <dgm:pt modelId="{6F6D425E-996D-CD4D-BCD4-3EDB85C610D6}" type="pres">
      <dgm:prSet presAssocID="{EE8A4E2D-A28F-49D6-8D79-8113A364E3D6}" presName="node" presStyleLbl="node1" presStyleIdx="7" presStyleCnt="8">
        <dgm:presLayoutVars>
          <dgm:bulletEnabled val="1"/>
        </dgm:presLayoutVars>
      </dgm:prSet>
      <dgm:spPr/>
    </dgm:pt>
  </dgm:ptLst>
  <dgm:cxnLst>
    <dgm:cxn modelId="{C182030E-CA0D-1C42-9DA0-EB2C93712916}" type="presOf" srcId="{EE8A4E2D-A28F-49D6-8D79-8113A364E3D6}" destId="{6F6D425E-996D-CD4D-BCD4-3EDB85C610D6}" srcOrd="0" destOrd="0" presId="urn:microsoft.com/office/officeart/2005/8/layout/default"/>
    <dgm:cxn modelId="{75DD3F14-E3AF-784F-A867-2A697C83A933}" srcId="{544C40BD-FCB0-469A-8946-9255B2F0D9CE}" destId="{8A024917-20FD-2140-B3AA-9DC97AF841D2}" srcOrd="0" destOrd="0" parTransId="{7BB5CC83-8AE4-7241-A27D-F90B0EDB953D}" sibTransId="{9EEE3E53-C35F-A048-9839-C1E925643440}"/>
    <dgm:cxn modelId="{43D01937-3D21-2841-BC44-2B28839CC016}" type="presOf" srcId="{AB10E4F7-F32C-47C6-871E-3A239A05352D}" destId="{64E524BB-F092-4A47-A1A7-026EC46B1631}" srcOrd="0" destOrd="0" presId="urn:microsoft.com/office/officeart/2005/8/layout/default"/>
    <dgm:cxn modelId="{77AA043F-EF76-3242-AAD7-C2279D926401}" type="presOf" srcId="{0145106D-FAE9-4330-9513-CD777AF194D2}" destId="{83D78D56-B055-0D4C-8BBE-AE35D06EA828}" srcOrd="0" destOrd="0" presId="urn:microsoft.com/office/officeart/2005/8/layout/default"/>
    <dgm:cxn modelId="{E47B7568-E74B-4F2A-B84D-A1E6A7F5F1E3}" srcId="{544C40BD-FCB0-469A-8946-9255B2F0D9CE}" destId="{14A40DB5-80D6-4D7D-9808-9B87866B3D30}" srcOrd="5" destOrd="0" parTransId="{8006324D-1F7B-449F-8A0C-061B6D8F26C5}" sibTransId="{3F94DF79-2D20-41C6-B182-D5FFACEFDF9C}"/>
    <dgm:cxn modelId="{FF6E5A74-1AE5-4147-A07D-52407F383E5F}" type="presOf" srcId="{5F7EE410-7B53-4C29-9633-BBE219C6AFB6}" destId="{181AD048-C156-2946-9E89-3BAAAB5B5C32}" srcOrd="0" destOrd="0" presId="urn:microsoft.com/office/officeart/2005/8/layout/default"/>
    <dgm:cxn modelId="{F9779E75-9777-5B43-B501-FF612A4341D6}" type="presOf" srcId="{5819F9C0-3649-834B-AB78-8B0C0CB27CEE}" destId="{216BE05B-50E2-9741-8642-DC0AC6E7A015}" srcOrd="0" destOrd="0" presId="urn:microsoft.com/office/officeart/2005/8/layout/default"/>
    <dgm:cxn modelId="{F0FBCE88-58D6-6343-A180-BE2590481C79}" type="presOf" srcId="{EA95B5B5-BFB1-4705-98CF-FAA2B5BCF96E}" destId="{3775628A-E59F-6A41-8B8B-E1C88C951902}" srcOrd="0" destOrd="0" presId="urn:microsoft.com/office/officeart/2005/8/layout/default"/>
    <dgm:cxn modelId="{B1354B9A-DB48-4A5F-983D-235630BF31A2}" srcId="{544C40BD-FCB0-469A-8946-9255B2F0D9CE}" destId="{0145106D-FAE9-4330-9513-CD777AF194D2}" srcOrd="1" destOrd="0" parTransId="{0467AA9E-73DD-4FDF-94D9-0A2775F96D2E}" sibTransId="{F5C249F5-CB45-4AD1-A1D6-57C2ABAF172A}"/>
    <dgm:cxn modelId="{7AA3AB9E-05C6-3440-88A5-217FEFB7EDB8}" type="presOf" srcId="{8A024917-20FD-2140-B3AA-9DC97AF841D2}" destId="{55EF4273-23BA-3D48-B65D-EDAA96FCBEAD}" srcOrd="0" destOrd="0" presId="urn:microsoft.com/office/officeart/2005/8/layout/default"/>
    <dgm:cxn modelId="{E50A0BB0-EA48-4E65-B658-A4C51ECDF978}" srcId="{544C40BD-FCB0-469A-8946-9255B2F0D9CE}" destId="{AB10E4F7-F32C-47C6-871E-3A239A05352D}" srcOrd="3" destOrd="0" parTransId="{CC5C0027-9F9C-422F-8DDC-B472F1D39E30}" sibTransId="{2300B662-60EB-4553-8CE1-32197B728ECB}"/>
    <dgm:cxn modelId="{D0EB8BB4-25CA-403C-9AE2-2B4418080D8C}" srcId="{544C40BD-FCB0-469A-8946-9255B2F0D9CE}" destId="{EE8A4E2D-A28F-49D6-8D79-8113A364E3D6}" srcOrd="7" destOrd="0" parTransId="{FF921770-771C-43F6-BCAB-6D7E5F7404D7}" sibTransId="{50F40EAF-3A49-46C2-B820-E3D86EC65AE7}"/>
    <dgm:cxn modelId="{74480ABA-896C-B241-95A1-2E6C841355E3}" type="presOf" srcId="{14A40DB5-80D6-4D7D-9808-9B87866B3D30}" destId="{42AE55DC-9E48-AD42-966E-67FE2CB1A130}" srcOrd="0" destOrd="0" presId="urn:microsoft.com/office/officeart/2005/8/layout/default"/>
    <dgm:cxn modelId="{99CB14BC-4C07-3740-8180-4DF8B83E356C}" srcId="{544C40BD-FCB0-469A-8946-9255B2F0D9CE}" destId="{5819F9C0-3649-834B-AB78-8B0C0CB27CEE}" srcOrd="2" destOrd="0" parTransId="{9CED085D-3DEB-EA4E-AD3E-483CB6AAE41E}" sibTransId="{DF606A4F-E020-F947-A431-5B5B70F74400}"/>
    <dgm:cxn modelId="{D65B01C8-C628-C040-A583-5800FBB6F618}" type="presOf" srcId="{544C40BD-FCB0-469A-8946-9255B2F0D9CE}" destId="{1C2AFC63-B136-614C-84DB-7022C5A1157C}" srcOrd="0" destOrd="0" presId="urn:microsoft.com/office/officeart/2005/8/layout/default"/>
    <dgm:cxn modelId="{B99F33CF-FE6B-427A-8E61-B6A73C7990EC}" srcId="{544C40BD-FCB0-469A-8946-9255B2F0D9CE}" destId="{EA95B5B5-BFB1-4705-98CF-FAA2B5BCF96E}" srcOrd="6" destOrd="0" parTransId="{2E4203C3-DC2E-467C-AA25-1CF5FBE0F088}" sibTransId="{9D73BA2F-3507-4E84-AF92-32AFF591CB3E}"/>
    <dgm:cxn modelId="{AEC121D5-2F83-46E5-ACC2-5DEC6CD83E26}" srcId="{544C40BD-FCB0-469A-8946-9255B2F0D9CE}" destId="{5F7EE410-7B53-4C29-9633-BBE219C6AFB6}" srcOrd="4" destOrd="0" parTransId="{7F980A30-8F32-412E-B30C-C4266B542C62}" sibTransId="{00564DDC-03DA-4013-BCAC-16F4FFAE19BD}"/>
    <dgm:cxn modelId="{EDF9B1CA-13B2-DC46-B90C-706D3048057E}" type="presParOf" srcId="{1C2AFC63-B136-614C-84DB-7022C5A1157C}" destId="{55EF4273-23BA-3D48-B65D-EDAA96FCBEAD}" srcOrd="0" destOrd="0" presId="urn:microsoft.com/office/officeart/2005/8/layout/default"/>
    <dgm:cxn modelId="{B0C5ACF8-D407-964B-9DAF-7A2356346A12}" type="presParOf" srcId="{1C2AFC63-B136-614C-84DB-7022C5A1157C}" destId="{EB4CF425-5055-404A-954C-6C0084E01871}" srcOrd="1" destOrd="0" presId="urn:microsoft.com/office/officeart/2005/8/layout/default"/>
    <dgm:cxn modelId="{3D10C416-4DD0-D843-9366-2FAA4BAEA806}" type="presParOf" srcId="{1C2AFC63-B136-614C-84DB-7022C5A1157C}" destId="{83D78D56-B055-0D4C-8BBE-AE35D06EA828}" srcOrd="2" destOrd="0" presId="urn:microsoft.com/office/officeart/2005/8/layout/default"/>
    <dgm:cxn modelId="{35C1641D-0BF8-3740-A23F-5C85CA085E85}" type="presParOf" srcId="{1C2AFC63-B136-614C-84DB-7022C5A1157C}" destId="{535F9716-E041-7D4D-A9EB-C02BFFFC2BB9}" srcOrd="3" destOrd="0" presId="urn:microsoft.com/office/officeart/2005/8/layout/default"/>
    <dgm:cxn modelId="{2125DBCC-DB8C-D54E-A019-B54AD8C2D02A}" type="presParOf" srcId="{1C2AFC63-B136-614C-84DB-7022C5A1157C}" destId="{216BE05B-50E2-9741-8642-DC0AC6E7A015}" srcOrd="4" destOrd="0" presId="urn:microsoft.com/office/officeart/2005/8/layout/default"/>
    <dgm:cxn modelId="{DDC81A7F-2567-5A46-B741-B4C2D6FF32CB}" type="presParOf" srcId="{1C2AFC63-B136-614C-84DB-7022C5A1157C}" destId="{313D9B58-5044-894A-A539-E1B7CC636979}" srcOrd="5" destOrd="0" presId="urn:microsoft.com/office/officeart/2005/8/layout/default"/>
    <dgm:cxn modelId="{77CC6B3F-42DB-8243-9E06-E2132821B482}" type="presParOf" srcId="{1C2AFC63-B136-614C-84DB-7022C5A1157C}" destId="{64E524BB-F092-4A47-A1A7-026EC46B1631}" srcOrd="6" destOrd="0" presId="urn:microsoft.com/office/officeart/2005/8/layout/default"/>
    <dgm:cxn modelId="{E268E709-0B91-DE49-A38A-0105C50ABC7B}" type="presParOf" srcId="{1C2AFC63-B136-614C-84DB-7022C5A1157C}" destId="{6E13CAC5-ABA1-B844-973B-C1B11C842A50}" srcOrd="7" destOrd="0" presId="urn:microsoft.com/office/officeart/2005/8/layout/default"/>
    <dgm:cxn modelId="{5208E498-A6B0-844D-B38B-33AFBDE4378B}" type="presParOf" srcId="{1C2AFC63-B136-614C-84DB-7022C5A1157C}" destId="{181AD048-C156-2946-9E89-3BAAAB5B5C32}" srcOrd="8" destOrd="0" presId="urn:microsoft.com/office/officeart/2005/8/layout/default"/>
    <dgm:cxn modelId="{523FCDBE-060A-C747-98A2-FA80CC3A1EDB}" type="presParOf" srcId="{1C2AFC63-B136-614C-84DB-7022C5A1157C}" destId="{84407606-1617-5A44-BF69-98A281A95E52}" srcOrd="9" destOrd="0" presId="urn:microsoft.com/office/officeart/2005/8/layout/default"/>
    <dgm:cxn modelId="{A37B7397-DDF2-0C4D-92CF-A47B8D086933}" type="presParOf" srcId="{1C2AFC63-B136-614C-84DB-7022C5A1157C}" destId="{42AE55DC-9E48-AD42-966E-67FE2CB1A130}" srcOrd="10" destOrd="0" presId="urn:microsoft.com/office/officeart/2005/8/layout/default"/>
    <dgm:cxn modelId="{E6BBFC23-CADD-0941-B7FB-64D44FCE5A14}" type="presParOf" srcId="{1C2AFC63-B136-614C-84DB-7022C5A1157C}" destId="{D8FB1754-A128-CA41-9F65-B294BAD282E6}" srcOrd="11" destOrd="0" presId="urn:microsoft.com/office/officeart/2005/8/layout/default"/>
    <dgm:cxn modelId="{4F3096E5-E29A-F642-B63B-725CFF45D27D}" type="presParOf" srcId="{1C2AFC63-B136-614C-84DB-7022C5A1157C}" destId="{3775628A-E59F-6A41-8B8B-E1C88C951902}" srcOrd="12" destOrd="0" presId="urn:microsoft.com/office/officeart/2005/8/layout/default"/>
    <dgm:cxn modelId="{1F36E37D-CE80-8D44-8AC6-8C61B0059F61}" type="presParOf" srcId="{1C2AFC63-B136-614C-84DB-7022C5A1157C}" destId="{C785F057-8E6B-5240-8D68-ABF4034B68D6}" srcOrd="13" destOrd="0" presId="urn:microsoft.com/office/officeart/2005/8/layout/default"/>
    <dgm:cxn modelId="{FB773DB6-C198-714B-A22A-0099B77DE3F5}" type="presParOf" srcId="{1C2AFC63-B136-614C-84DB-7022C5A1157C}" destId="{6F6D425E-996D-CD4D-BCD4-3EDB85C610D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AA8FB-72DC-344C-942E-57493734D643}" type="doc">
      <dgm:prSet loTypeId="urn:microsoft.com/office/officeart/2005/8/layout/process1" loCatId="process" qsTypeId="urn:microsoft.com/office/officeart/2005/8/quickstyle/simple2" qsCatId="simple" csTypeId="urn:microsoft.com/office/officeart/2005/8/colors/accent1_2" csCatId="accent1" phldr="1"/>
      <dgm:spPr/>
    </dgm:pt>
    <dgm:pt modelId="{E0A6FFE4-09DE-8C47-9F28-A3255B1F179A}">
      <dgm:prSet phldrT="[Texto]"/>
      <dgm:spPr/>
      <dgm:t>
        <a:bodyPr/>
        <a:lstStyle/>
        <a:p>
          <a:r>
            <a:rPr lang="pt-BR" dirty="0"/>
            <a:t>Maximalistas</a:t>
          </a:r>
        </a:p>
      </dgm:t>
    </dgm:pt>
    <dgm:pt modelId="{E2DD06A2-4FA6-F943-A495-ADE949C56273}" type="parTrans" cxnId="{3B2ED57B-9DA7-894D-BBAA-BDF7EABDF9B0}">
      <dgm:prSet/>
      <dgm:spPr/>
      <dgm:t>
        <a:bodyPr/>
        <a:lstStyle/>
        <a:p>
          <a:endParaRPr lang="pt-BR"/>
        </a:p>
      </dgm:t>
    </dgm:pt>
    <dgm:pt modelId="{F0DCDE56-CF6D-E244-A3B0-FD629C256F1A}" type="sibTrans" cxnId="{3B2ED57B-9DA7-894D-BBAA-BDF7EABDF9B0}">
      <dgm:prSet/>
      <dgm:spPr/>
      <dgm:t>
        <a:bodyPr/>
        <a:lstStyle/>
        <a:p>
          <a:endParaRPr lang="pt-BR"/>
        </a:p>
      </dgm:t>
    </dgm:pt>
    <dgm:pt modelId="{26351595-C237-8544-921E-BD189779F709}">
      <dgm:prSet phldrT="[Texto]"/>
      <dgm:spPr/>
      <dgm:t>
        <a:bodyPr/>
        <a:lstStyle/>
        <a:p>
          <a:r>
            <a:rPr lang="pt-BR" dirty="0"/>
            <a:t>Destinação Física </a:t>
          </a:r>
        </a:p>
      </dgm:t>
    </dgm:pt>
    <dgm:pt modelId="{C0E02875-E93B-C740-B1A5-9F13A174884E}" type="parTrans" cxnId="{53903FC1-802E-E445-987E-701EF4BDBDCA}">
      <dgm:prSet/>
      <dgm:spPr/>
      <dgm:t>
        <a:bodyPr/>
        <a:lstStyle/>
        <a:p>
          <a:endParaRPr lang="pt-BR"/>
        </a:p>
      </dgm:t>
    </dgm:pt>
    <dgm:pt modelId="{AAE4C3FC-0146-AD44-8B9E-E0C528AF71AA}" type="sibTrans" cxnId="{53903FC1-802E-E445-987E-701EF4BDBDCA}">
      <dgm:prSet/>
      <dgm:spPr/>
      <dgm:t>
        <a:bodyPr/>
        <a:lstStyle/>
        <a:p>
          <a:endParaRPr lang="pt-BR"/>
        </a:p>
      </dgm:t>
    </dgm:pt>
    <dgm:pt modelId="{91F3347D-1A13-6148-99F5-B051AA2CCD05}">
      <dgm:prSet phldrT="[Texto]"/>
      <dgm:spPr/>
      <dgm:t>
        <a:bodyPr/>
        <a:lstStyle/>
        <a:p>
          <a:r>
            <a:rPr lang="pt-BR" dirty="0"/>
            <a:t>Empresas podem assim ser destinatárias finais de vários produtos e serviços, ampliando aplicação do CDC</a:t>
          </a:r>
        </a:p>
      </dgm:t>
    </dgm:pt>
    <dgm:pt modelId="{4965C04A-72EA-6D4E-AA0B-7D988918FF62}" type="parTrans" cxnId="{F0376D0D-E494-EE46-B870-C4CD89C7BB1E}">
      <dgm:prSet/>
      <dgm:spPr/>
      <dgm:t>
        <a:bodyPr/>
        <a:lstStyle/>
        <a:p>
          <a:endParaRPr lang="pt-BR"/>
        </a:p>
      </dgm:t>
    </dgm:pt>
    <dgm:pt modelId="{D3442602-6B89-684B-97EC-CDB4DA250858}" type="sibTrans" cxnId="{F0376D0D-E494-EE46-B870-C4CD89C7BB1E}">
      <dgm:prSet/>
      <dgm:spPr/>
      <dgm:t>
        <a:bodyPr/>
        <a:lstStyle/>
        <a:p>
          <a:endParaRPr lang="pt-BR"/>
        </a:p>
      </dgm:t>
    </dgm:pt>
    <dgm:pt modelId="{7D0D0829-B1E7-5947-AEDC-0B8407D84322}" type="pres">
      <dgm:prSet presAssocID="{61BAA8FB-72DC-344C-942E-57493734D643}" presName="Name0" presStyleCnt="0">
        <dgm:presLayoutVars>
          <dgm:dir/>
          <dgm:resizeHandles val="exact"/>
        </dgm:presLayoutVars>
      </dgm:prSet>
      <dgm:spPr/>
    </dgm:pt>
    <dgm:pt modelId="{D69FA09E-F312-6C40-B087-AE6383F82146}" type="pres">
      <dgm:prSet presAssocID="{E0A6FFE4-09DE-8C47-9F28-A3255B1F179A}" presName="node" presStyleLbl="node1" presStyleIdx="0" presStyleCnt="3">
        <dgm:presLayoutVars>
          <dgm:bulletEnabled val="1"/>
        </dgm:presLayoutVars>
      </dgm:prSet>
      <dgm:spPr/>
    </dgm:pt>
    <dgm:pt modelId="{D10F0AFC-2985-6845-B1AD-47F7DAF40010}" type="pres">
      <dgm:prSet presAssocID="{F0DCDE56-CF6D-E244-A3B0-FD629C256F1A}" presName="sibTrans" presStyleLbl="sibTrans2D1" presStyleIdx="0" presStyleCnt="2"/>
      <dgm:spPr/>
    </dgm:pt>
    <dgm:pt modelId="{92FA8F5B-65DE-6041-AC75-B088B5357CFC}" type="pres">
      <dgm:prSet presAssocID="{F0DCDE56-CF6D-E244-A3B0-FD629C256F1A}" presName="connectorText" presStyleLbl="sibTrans2D1" presStyleIdx="0" presStyleCnt="2"/>
      <dgm:spPr/>
    </dgm:pt>
    <dgm:pt modelId="{79F1605D-4CC5-434B-B839-66A22346CA6A}" type="pres">
      <dgm:prSet presAssocID="{26351595-C237-8544-921E-BD189779F709}" presName="node" presStyleLbl="node1" presStyleIdx="1" presStyleCnt="3">
        <dgm:presLayoutVars>
          <dgm:bulletEnabled val="1"/>
        </dgm:presLayoutVars>
      </dgm:prSet>
      <dgm:spPr/>
    </dgm:pt>
    <dgm:pt modelId="{188E6315-272F-C04C-9752-4B172B0FCDFE}" type="pres">
      <dgm:prSet presAssocID="{AAE4C3FC-0146-AD44-8B9E-E0C528AF71AA}" presName="sibTrans" presStyleLbl="sibTrans2D1" presStyleIdx="1" presStyleCnt="2"/>
      <dgm:spPr/>
    </dgm:pt>
    <dgm:pt modelId="{F8CA8030-7650-E84C-B91E-308F631D4F1D}" type="pres">
      <dgm:prSet presAssocID="{AAE4C3FC-0146-AD44-8B9E-E0C528AF71AA}" presName="connectorText" presStyleLbl="sibTrans2D1" presStyleIdx="1" presStyleCnt="2"/>
      <dgm:spPr/>
    </dgm:pt>
    <dgm:pt modelId="{DC2D2BFF-6CA1-4447-9EDE-7E7CB581AD4B}" type="pres">
      <dgm:prSet presAssocID="{91F3347D-1A13-6148-99F5-B051AA2CCD05}" presName="node" presStyleLbl="node1" presStyleIdx="2" presStyleCnt="3">
        <dgm:presLayoutVars>
          <dgm:bulletEnabled val="1"/>
        </dgm:presLayoutVars>
      </dgm:prSet>
      <dgm:spPr/>
    </dgm:pt>
  </dgm:ptLst>
  <dgm:cxnLst>
    <dgm:cxn modelId="{F0376D0D-E494-EE46-B870-C4CD89C7BB1E}" srcId="{61BAA8FB-72DC-344C-942E-57493734D643}" destId="{91F3347D-1A13-6148-99F5-B051AA2CCD05}" srcOrd="2" destOrd="0" parTransId="{4965C04A-72EA-6D4E-AA0B-7D988918FF62}" sibTransId="{D3442602-6B89-684B-97EC-CDB4DA250858}"/>
    <dgm:cxn modelId="{D9003119-F155-8946-BBD3-555FF843CFED}" type="presOf" srcId="{26351595-C237-8544-921E-BD189779F709}" destId="{79F1605D-4CC5-434B-B839-66A22346CA6A}" srcOrd="0" destOrd="0" presId="urn:microsoft.com/office/officeart/2005/8/layout/process1"/>
    <dgm:cxn modelId="{FF241B28-918F-1E43-AB7D-556B68A55CD4}" type="presOf" srcId="{AAE4C3FC-0146-AD44-8B9E-E0C528AF71AA}" destId="{188E6315-272F-C04C-9752-4B172B0FCDFE}" srcOrd="0" destOrd="0" presId="urn:microsoft.com/office/officeart/2005/8/layout/process1"/>
    <dgm:cxn modelId="{BFBA6E32-AD1A-7549-9AB2-BAFD31308342}" type="presOf" srcId="{F0DCDE56-CF6D-E244-A3B0-FD629C256F1A}" destId="{92FA8F5B-65DE-6041-AC75-B088B5357CFC}" srcOrd="1" destOrd="0" presId="urn:microsoft.com/office/officeart/2005/8/layout/process1"/>
    <dgm:cxn modelId="{3B2ED57B-9DA7-894D-BBAA-BDF7EABDF9B0}" srcId="{61BAA8FB-72DC-344C-942E-57493734D643}" destId="{E0A6FFE4-09DE-8C47-9F28-A3255B1F179A}" srcOrd="0" destOrd="0" parTransId="{E2DD06A2-4FA6-F943-A495-ADE949C56273}" sibTransId="{F0DCDE56-CF6D-E244-A3B0-FD629C256F1A}"/>
    <dgm:cxn modelId="{C3C06C9B-480C-6E49-A628-A294D294705F}" type="presOf" srcId="{F0DCDE56-CF6D-E244-A3B0-FD629C256F1A}" destId="{D10F0AFC-2985-6845-B1AD-47F7DAF40010}" srcOrd="0" destOrd="0" presId="urn:microsoft.com/office/officeart/2005/8/layout/process1"/>
    <dgm:cxn modelId="{308809A6-A055-D349-8D56-D7AB0542BA5E}" type="presOf" srcId="{E0A6FFE4-09DE-8C47-9F28-A3255B1F179A}" destId="{D69FA09E-F312-6C40-B087-AE6383F82146}" srcOrd="0" destOrd="0" presId="urn:microsoft.com/office/officeart/2005/8/layout/process1"/>
    <dgm:cxn modelId="{CA8FFFB2-4769-6F42-97D3-CC62290A4075}" type="presOf" srcId="{AAE4C3FC-0146-AD44-8B9E-E0C528AF71AA}" destId="{F8CA8030-7650-E84C-B91E-308F631D4F1D}" srcOrd="1" destOrd="0" presId="urn:microsoft.com/office/officeart/2005/8/layout/process1"/>
    <dgm:cxn modelId="{E7A635B7-D6F6-A940-A130-1BFC005F5009}" type="presOf" srcId="{61BAA8FB-72DC-344C-942E-57493734D643}" destId="{7D0D0829-B1E7-5947-AEDC-0B8407D84322}" srcOrd="0" destOrd="0" presId="urn:microsoft.com/office/officeart/2005/8/layout/process1"/>
    <dgm:cxn modelId="{53903FC1-802E-E445-987E-701EF4BDBDCA}" srcId="{61BAA8FB-72DC-344C-942E-57493734D643}" destId="{26351595-C237-8544-921E-BD189779F709}" srcOrd="1" destOrd="0" parTransId="{C0E02875-E93B-C740-B1A5-9F13A174884E}" sibTransId="{AAE4C3FC-0146-AD44-8B9E-E0C528AF71AA}"/>
    <dgm:cxn modelId="{6ECDC6FE-4AC2-534A-B450-996B262B0E1F}" type="presOf" srcId="{91F3347D-1A13-6148-99F5-B051AA2CCD05}" destId="{DC2D2BFF-6CA1-4447-9EDE-7E7CB581AD4B}" srcOrd="0" destOrd="0" presId="urn:microsoft.com/office/officeart/2005/8/layout/process1"/>
    <dgm:cxn modelId="{BC9DDFA1-F5B9-B041-82A1-DAB805F6EF6C}" type="presParOf" srcId="{7D0D0829-B1E7-5947-AEDC-0B8407D84322}" destId="{D69FA09E-F312-6C40-B087-AE6383F82146}" srcOrd="0" destOrd="0" presId="urn:microsoft.com/office/officeart/2005/8/layout/process1"/>
    <dgm:cxn modelId="{A9D5A1A3-6E88-E945-B059-578E65778932}" type="presParOf" srcId="{7D0D0829-B1E7-5947-AEDC-0B8407D84322}" destId="{D10F0AFC-2985-6845-B1AD-47F7DAF40010}" srcOrd="1" destOrd="0" presId="urn:microsoft.com/office/officeart/2005/8/layout/process1"/>
    <dgm:cxn modelId="{23CF7087-4DCF-224A-94F6-FAE0A58738DD}" type="presParOf" srcId="{D10F0AFC-2985-6845-B1AD-47F7DAF40010}" destId="{92FA8F5B-65DE-6041-AC75-B088B5357CFC}" srcOrd="0" destOrd="0" presId="urn:microsoft.com/office/officeart/2005/8/layout/process1"/>
    <dgm:cxn modelId="{7F54A966-E162-5047-9394-873711FEDCF0}" type="presParOf" srcId="{7D0D0829-B1E7-5947-AEDC-0B8407D84322}" destId="{79F1605D-4CC5-434B-B839-66A22346CA6A}" srcOrd="2" destOrd="0" presId="urn:microsoft.com/office/officeart/2005/8/layout/process1"/>
    <dgm:cxn modelId="{9ACAE72C-1E4D-7844-87BB-93EC50981FB8}" type="presParOf" srcId="{7D0D0829-B1E7-5947-AEDC-0B8407D84322}" destId="{188E6315-272F-C04C-9752-4B172B0FCDFE}" srcOrd="3" destOrd="0" presId="urn:microsoft.com/office/officeart/2005/8/layout/process1"/>
    <dgm:cxn modelId="{F0F1FF0A-1424-714F-A02F-6FEBCE9F409C}" type="presParOf" srcId="{188E6315-272F-C04C-9752-4B172B0FCDFE}" destId="{F8CA8030-7650-E84C-B91E-308F631D4F1D}" srcOrd="0" destOrd="0" presId="urn:microsoft.com/office/officeart/2005/8/layout/process1"/>
    <dgm:cxn modelId="{B720D5C5-47F4-0F48-9261-E9054C2A2A18}" type="presParOf" srcId="{7D0D0829-B1E7-5947-AEDC-0B8407D84322}" destId="{DC2D2BFF-6CA1-4447-9EDE-7E7CB581AD4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BAA8FB-72DC-344C-942E-57493734D643}" type="doc">
      <dgm:prSet loTypeId="urn:microsoft.com/office/officeart/2005/8/layout/process1" loCatId="process" qsTypeId="urn:microsoft.com/office/officeart/2005/8/quickstyle/simple2" qsCatId="simple" csTypeId="urn:microsoft.com/office/officeart/2005/8/colors/accent1_2" csCatId="accent1" phldr="1"/>
      <dgm:spPr/>
    </dgm:pt>
    <dgm:pt modelId="{E0A6FFE4-09DE-8C47-9F28-A3255B1F179A}">
      <dgm:prSet phldrT="[Texto]"/>
      <dgm:spPr/>
      <dgm:t>
        <a:bodyPr/>
        <a:lstStyle/>
        <a:p>
          <a:r>
            <a:rPr lang="pt-BR" dirty="0"/>
            <a:t>Finalistas</a:t>
          </a:r>
        </a:p>
      </dgm:t>
    </dgm:pt>
    <dgm:pt modelId="{E2DD06A2-4FA6-F943-A495-ADE949C56273}" type="parTrans" cxnId="{3B2ED57B-9DA7-894D-BBAA-BDF7EABDF9B0}">
      <dgm:prSet/>
      <dgm:spPr/>
      <dgm:t>
        <a:bodyPr/>
        <a:lstStyle/>
        <a:p>
          <a:endParaRPr lang="pt-BR"/>
        </a:p>
      </dgm:t>
    </dgm:pt>
    <dgm:pt modelId="{F0DCDE56-CF6D-E244-A3B0-FD629C256F1A}" type="sibTrans" cxnId="{3B2ED57B-9DA7-894D-BBAA-BDF7EABDF9B0}">
      <dgm:prSet/>
      <dgm:spPr/>
      <dgm:t>
        <a:bodyPr/>
        <a:lstStyle/>
        <a:p>
          <a:endParaRPr lang="pt-BR"/>
        </a:p>
      </dgm:t>
    </dgm:pt>
    <dgm:pt modelId="{26351595-C237-8544-921E-BD189779F709}">
      <dgm:prSet phldrT="[Texto]"/>
      <dgm:spPr/>
      <dgm:t>
        <a:bodyPr/>
        <a:lstStyle/>
        <a:p>
          <a:r>
            <a:rPr lang="pt-BR" dirty="0"/>
            <a:t>Destinação Física E Econômica </a:t>
          </a:r>
        </a:p>
      </dgm:t>
    </dgm:pt>
    <dgm:pt modelId="{C0E02875-E93B-C740-B1A5-9F13A174884E}" type="parTrans" cxnId="{53903FC1-802E-E445-987E-701EF4BDBDCA}">
      <dgm:prSet/>
      <dgm:spPr/>
      <dgm:t>
        <a:bodyPr/>
        <a:lstStyle/>
        <a:p>
          <a:endParaRPr lang="pt-BR"/>
        </a:p>
      </dgm:t>
    </dgm:pt>
    <dgm:pt modelId="{AAE4C3FC-0146-AD44-8B9E-E0C528AF71AA}" type="sibTrans" cxnId="{53903FC1-802E-E445-987E-701EF4BDBDCA}">
      <dgm:prSet/>
      <dgm:spPr/>
      <dgm:t>
        <a:bodyPr/>
        <a:lstStyle/>
        <a:p>
          <a:endParaRPr lang="pt-BR"/>
        </a:p>
      </dgm:t>
    </dgm:pt>
    <dgm:pt modelId="{91F3347D-1A13-6148-99F5-B051AA2CCD05}">
      <dgm:prSet phldrT="[Texto]"/>
      <dgm:spPr/>
      <dgm:t>
        <a:bodyPr/>
        <a:lstStyle/>
        <a:p>
          <a:r>
            <a:rPr lang="pt-BR" dirty="0"/>
            <a:t>Empresas não têm proteção do CDC, pois suas compras de bens ou serviços são insumos do processo produtivo</a:t>
          </a:r>
        </a:p>
        <a:p>
          <a:endParaRPr lang="pt-BR" dirty="0"/>
        </a:p>
      </dgm:t>
    </dgm:pt>
    <dgm:pt modelId="{4965C04A-72EA-6D4E-AA0B-7D988918FF62}" type="parTrans" cxnId="{F0376D0D-E494-EE46-B870-C4CD89C7BB1E}">
      <dgm:prSet/>
      <dgm:spPr/>
      <dgm:t>
        <a:bodyPr/>
        <a:lstStyle/>
        <a:p>
          <a:endParaRPr lang="pt-BR"/>
        </a:p>
      </dgm:t>
    </dgm:pt>
    <dgm:pt modelId="{D3442602-6B89-684B-97EC-CDB4DA250858}" type="sibTrans" cxnId="{F0376D0D-E494-EE46-B870-C4CD89C7BB1E}">
      <dgm:prSet/>
      <dgm:spPr/>
      <dgm:t>
        <a:bodyPr/>
        <a:lstStyle/>
        <a:p>
          <a:endParaRPr lang="pt-BR"/>
        </a:p>
      </dgm:t>
    </dgm:pt>
    <dgm:pt modelId="{7D0D0829-B1E7-5947-AEDC-0B8407D84322}" type="pres">
      <dgm:prSet presAssocID="{61BAA8FB-72DC-344C-942E-57493734D643}" presName="Name0" presStyleCnt="0">
        <dgm:presLayoutVars>
          <dgm:dir/>
          <dgm:resizeHandles val="exact"/>
        </dgm:presLayoutVars>
      </dgm:prSet>
      <dgm:spPr/>
    </dgm:pt>
    <dgm:pt modelId="{D69FA09E-F312-6C40-B087-AE6383F82146}" type="pres">
      <dgm:prSet presAssocID="{E0A6FFE4-09DE-8C47-9F28-A3255B1F179A}" presName="node" presStyleLbl="node1" presStyleIdx="0" presStyleCnt="3">
        <dgm:presLayoutVars>
          <dgm:bulletEnabled val="1"/>
        </dgm:presLayoutVars>
      </dgm:prSet>
      <dgm:spPr/>
    </dgm:pt>
    <dgm:pt modelId="{D10F0AFC-2985-6845-B1AD-47F7DAF40010}" type="pres">
      <dgm:prSet presAssocID="{F0DCDE56-CF6D-E244-A3B0-FD629C256F1A}" presName="sibTrans" presStyleLbl="sibTrans2D1" presStyleIdx="0" presStyleCnt="2"/>
      <dgm:spPr/>
    </dgm:pt>
    <dgm:pt modelId="{92FA8F5B-65DE-6041-AC75-B088B5357CFC}" type="pres">
      <dgm:prSet presAssocID="{F0DCDE56-CF6D-E244-A3B0-FD629C256F1A}" presName="connectorText" presStyleLbl="sibTrans2D1" presStyleIdx="0" presStyleCnt="2"/>
      <dgm:spPr/>
    </dgm:pt>
    <dgm:pt modelId="{79F1605D-4CC5-434B-B839-66A22346CA6A}" type="pres">
      <dgm:prSet presAssocID="{26351595-C237-8544-921E-BD189779F709}" presName="node" presStyleLbl="node1" presStyleIdx="1" presStyleCnt="3">
        <dgm:presLayoutVars>
          <dgm:bulletEnabled val="1"/>
        </dgm:presLayoutVars>
      </dgm:prSet>
      <dgm:spPr/>
    </dgm:pt>
    <dgm:pt modelId="{188E6315-272F-C04C-9752-4B172B0FCDFE}" type="pres">
      <dgm:prSet presAssocID="{AAE4C3FC-0146-AD44-8B9E-E0C528AF71AA}" presName="sibTrans" presStyleLbl="sibTrans2D1" presStyleIdx="1" presStyleCnt="2"/>
      <dgm:spPr/>
    </dgm:pt>
    <dgm:pt modelId="{F8CA8030-7650-E84C-B91E-308F631D4F1D}" type="pres">
      <dgm:prSet presAssocID="{AAE4C3FC-0146-AD44-8B9E-E0C528AF71AA}" presName="connectorText" presStyleLbl="sibTrans2D1" presStyleIdx="1" presStyleCnt="2"/>
      <dgm:spPr/>
    </dgm:pt>
    <dgm:pt modelId="{DC2D2BFF-6CA1-4447-9EDE-7E7CB581AD4B}" type="pres">
      <dgm:prSet presAssocID="{91F3347D-1A13-6148-99F5-B051AA2CCD05}" presName="node" presStyleLbl="node1" presStyleIdx="2" presStyleCnt="3">
        <dgm:presLayoutVars>
          <dgm:bulletEnabled val="1"/>
        </dgm:presLayoutVars>
      </dgm:prSet>
      <dgm:spPr/>
    </dgm:pt>
  </dgm:ptLst>
  <dgm:cxnLst>
    <dgm:cxn modelId="{F0376D0D-E494-EE46-B870-C4CD89C7BB1E}" srcId="{61BAA8FB-72DC-344C-942E-57493734D643}" destId="{91F3347D-1A13-6148-99F5-B051AA2CCD05}" srcOrd="2" destOrd="0" parTransId="{4965C04A-72EA-6D4E-AA0B-7D988918FF62}" sibTransId="{D3442602-6B89-684B-97EC-CDB4DA250858}"/>
    <dgm:cxn modelId="{D9003119-F155-8946-BBD3-555FF843CFED}" type="presOf" srcId="{26351595-C237-8544-921E-BD189779F709}" destId="{79F1605D-4CC5-434B-B839-66A22346CA6A}" srcOrd="0" destOrd="0" presId="urn:microsoft.com/office/officeart/2005/8/layout/process1"/>
    <dgm:cxn modelId="{FF241B28-918F-1E43-AB7D-556B68A55CD4}" type="presOf" srcId="{AAE4C3FC-0146-AD44-8B9E-E0C528AF71AA}" destId="{188E6315-272F-C04C-9752-4B172B0FCDFE}" srcOrd="0" destOrd="0" presId="urn:microsoft.com/office/officeart/2005/8/layout/process1"/>
    <dgm:cxn modelId="{BFBA6E32-AD1A-7549-9AB2-BAFD31308342}" type="presOf" srcId="{F0DCDE56-CF6D-E244-A3B0-FD629C256F1A}" destId="{92FA8F5B-65DE-6041-AC75-B088B5357CFC}" srcOrd="1" destOrd="0" presId="urn:microsoft.com/office/officeart/2005/8/layout/process1"/>
    <dgm:cxn modelId="{3B2ED57B-9DA7-894D-BBAA-BDF7EABDF9B0}" srcId="{61BAA8FB-72DC-344C-942E-57493734D643}" destId="{E0A6FFE4-09DE-8C47-9F28-A3255B1F179A}" srcOrd="0" destOrd="0" parTransId="{E2DD06A2-4FA6-F943-A495-ADE949C56273}" sibTransId="{F0DCDE56-CF6D-E244-A3B0-FD629C256F1A}"/>
    <dgm:cxn modelId="{C3C06C9B-480C-6E49-A628-A294D294705F}" type="presOf" srcId="{F0DCDE56-CF6D-E244-A3B0-FD629C256F1A}" destId="{D10F0AFC-2985-6845-B1AD-47F7DAF40010}" srcOrd="0" destOrd="0" presId="urn:microsoft.com/office/officeart/2005/8/layout/process1"/>
    <dgm:cxn modelId="{308809A6-A055-D349-8D56-D7AB0542BA5E}" type="presOf" srcId="{E0A6FFE4-09DE-8C47-9F28-A3255B1F179A}" destId="{D69FA09E-F312-6C40-B087-AE6383F82146}" srcOrd="0" destOrd="0" presId="urn:microsoft.com/office/officeart/2005/8/layout/process1"/>
    <dgm:cxn modelId="{CA8FFFB2-4769-6F42-97D3-CC62290A4075}" type="presOf" srcId="{AAE4C3FC-0146-AD44-8B9E-E0C528AF71AA}" destId="{F8CA8030-7650-E84C-B91E-308F631D4F1D}" srcOrd="1" destOrd="0" presId="urn:microsoft.com/office/officeart/2005/8/layout/process1"/>
    <dgm:cxn modelId="{E7A635B7-D6F6-A940-A130-1BFC005F5009}" type="presOf" srcId="{61BAA8FB-72DC-344C-942E-57493734D643}" destId="{7D0D0829-B1E7-5947-AEDC-0B8407D84322}" srcOrd="0" destOrd="0" presId="urn:microsoft.com/office/officeart/2005/8/layout/process1"/>
    <dgm:cxn modelId="{53903FC1-802E-E445-987E-701EF4BDBDCA}" srcId="{61BAA8FB-72DC-344C-942E-57493734D643}" destId="{26351595-C237-8544-921E-BD189779F709}" srcOrd="1" destOrd="0" parTransId="{C0E02875-E93B-C740-B1A5-9F13A174884E}" sibTransId="{AAE4C3FC-0146-AD44-8B9E-E0C528AF71AA}"/>
    <dgm:cxn modelId="{6ECDC6FE-4AC2-534A-B450-996B262B0E1F}" type="presOf" srcId="{91F3347D-1A13-6148-99F5-B051AA2CCD05}" destId="{DC2D2BFF-6CA1-4447-9EDE-7E7CB581AD4B}" srcOrd="0" destOrd="0" presId="urn:microsoft.com/office/officeart/2005/8/layout/process1"/>
    <dgm:cxn modelId="{BC9DDFA1-F5B9-B041-82A1-DAB805F6EF6C}" type="presParOf" srcId="{7D0D0829-B1E7-5947-AEDC-0B8407D84322}" destId="{D69FA09E-F312-6C40-B087-AE6383F82146}" srcOrd="0" destOrd="0" presId="urn:microsoft.com/office/officeart/2005/8/layout/process1"/>
    <dgm:cxn modelId="{A9D5A1A3-6E88-E945-B059-578E65778932}" type="presParOf" srcId="{7D0D0829-B1E7-5947-AEDC-0B8407D84322}" destId="{D10F0AFC-2985-6845-B1AD-47F7DAF40010}" srcOrd="1" destOrd="0" presId="urn:microsoft.com/office/officeart/2005/8/layout/process1"/>
    <dgm:cxn modelId="{23CF7087-4DCF-224A-94F6-FAE0A58738DD}" type="presParOf" srcId="{D10F0AFC-2985-6845-B1AD-47F7DAF40010}" destId="{92FA8F5B-65DE-6041-AC75-B088B5357CFC}" srcOrd="0" destOrd="0" presId="urn:microsoft.com/office/officeart/2005/8/layout/process1"/>
    <dgm:cxn modelId="{7F54A966-E162-5047-9394-873711FEDCF0}" type="presParOf" srcId="{7D0D0829-B1E7-5947-AEDC-0B8407D84322}" destId="{79F1605D-4CC5-434B-B839-66A22346CA6A}" srcOrd="2" destOrd="0" presId="urn:microsoft.com/office/officeart/2005/8/layout/process1"/>
    <dgm:cxn modelId="{9ACAE72C-1E4D-7844-87BB-93EC50981FB8}" type="presParOf" srcId="{7D0D0829-B1E7-5947-AEDC-0B8407D84322}" destId="{188E6315-272F-C04C-9752-4B172B0FCDFE}" srcOrd="3" destOrd="0" presId="urn:microsoft.com/office/officeart/2005/8/layout/process1"/>
    <dgm:cxn modelId="{F0F1FF0A-1424-714F-A02F-6FEBCE9F409C}" type="presParOf" srcId="{188E6315-272F-C04C-9752-4B172B0FCDFE}" destId="{F8CA8030-7650-E84C-B91E-308F631D4F1D}" srcOrd="0" destOrd="0" presId="urn:microsoft.com/office/officeart/2005/8/layout/process1"/>
    <dgm:cxn modelId="{B720D5C5-47F4-0F48-9261-E9054C2A2A18}" type="presParOf" srcId="{7D0D0829-B1E7-5947-AEDC-0B8407D84322}" destId="{DC2D2BFF-6CA1-4447-9EDE-7E7CB581AD4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29AB69-32E3-4723-8BF6-EE74B99015E3}"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4E28F138-1CE6-4348-A8ED-A4F6A344B0F4}">
      <dgm:prSet/>
      <dgm:spPr/>
      <dgm:t>
        <a:bodyPr/>
        <a:lstStyle/>
        <a:p>
          <a:r>
            <a:rPr lang="pt-BR"/>
            <a:t>Súmula 297 STJ: O CDC é aplicável às instituições financeiras</a:t>
          </a:r>
          <a:endParaRPr lang="en-US"/>
        </a:p>
      </dgm:t>
    </dgm:pt>
    <dgm:pt modelId="{D8E0ACBF-93CD-4541-8FD1-36A1292FE3C0}" type="parTrans" cxnId="{32868444-CDF1-4689-928F-D313EBDE22FE}">
      <dgm:prSet/>
      <dgm:spPr/>
      <dgm:t>
        <a:bodyPr/>
        <a:lstStyle/>
        <a:p>
          <a:endParaRPr lang="en-US"/>
        </a:p>
      </dgm:t>
    </dgm:pt>
    <dgm:pt modelId="{B7172F0A-61C5-42C1-937D-6B9B470AAB14}" type="sibTrans" cxnId="{32868444-CDF1-4689-928F-D313EBDE22FE}">
      <dgm:prSet/>
      <dgm:spPr/>
      <dgm:t>
        <a:bodyPr/>
        <a:lstStyle/>
        <a:p>
          <a:endParaRPr lang="en-US"/>
        </a:p>
      </dgm:t>
    </dgm:pt>
    <dgm:pt modelId="{3627B2C4-3F27-42DE-817C-C5114479633C}">
      <dgm:prSet/>
      <dgm:spPr/>
      <dgm:t>
        <a:bodyPr/>
        <a:lstStyle/>
        <a:p>
          <a:r>
            <a:rPr lang="pt-BR"/>
            <a:t>ADIN 2591. Consif pretendia a declaração da inconstitucionalidade do artigo 3º, par. 2, CDC.</a:t>
          </a:r>
          <a:endParaRPr lang="en-US"/>
        </a:p>
      </dgm:t>
    </dgm:pt>
    <dgm:pt modelId="{4DC193D8-8845-40EA-8C2F-EBE973ADB0D1}" type="parTrans" cxnId="{204ADA6D-3B90-445A-AA90-69A6D04680D5}">
      <dgm:prSet/>
      <dgm:spPr/>
      <dgm:t>
        <a:bodyPr/>
        <a:lstStyle/>
        <a:p>
          <a:endParaRPr lang="en-US"/>
        </a:p>
      </dgm:t>
    </dgm:pt>
    <dgm:pt modelId="{9353E208-E27F-4EFF-B12E-FBFFF69E8ACA}" type="sibTrans" cxnId="{204ADA6D-3B90-445A-AA90-69A6D04680D5}">
      <dgm:prSet/>
      <dgm:spPr/>
      <dgm:t>
        <a:bodyPr/>
        <a:lstStyle/>
        <a:p>
          <a:endParaRPr lang="en-US"/>
        </a:p>
      </dgm:t>
    </dgm:pt>
    <dgm:pt modelId="{BA593A3D-FAF4-494C-9D55-D929014FBC1C}">
      <dgm:prSet/>
      <dgm:spPr/>
      <dgm:t>
        <a:bodyPr/>
        <a:lstStyle/>
        <a:p>
          <a:r>
            <a:rPr lang="pt-BR" dirty="0"/>
            <a:t>Argumentos da inicial:</a:t>
          </a:r>
          <a:endParaRPr lang="en-US" dirty="0"/>
        </a:p>
      </dgm:t>
    </dgm:pt>
    <dgm:pt modelId="{B6AC10E1-9095-4A4F-9484-A659B73A4205}" type="parTrans" cxnId="{7D5D0945-A958-4ED0-9DF8-E28C44AA5585}">
      <dgm:prSet/>
      <dgm:spPr/>
      <dgm:t>
        <a:bodyPr/>
        <a:lstStyle/>
        <a:p>
          <a:endParaRPr lang="en-US"/>
        </a:p>
      </dgm:t>
    </dgm:pt>
    <dgm:pt modelId="{A4A4880A-6A8A-45D3-A21B-B51FA5EE8606}" type="sibTrans" cxnId="{7D5D0945-A958-4ED0-9DF8-E28C44AA5585}">
      <dgm:prSet/>
      <dgm:spPr/>
      <dgm:t>
        <a:bodyPr/>
        <a:lstStyle/>
        <a:p>
          <a:endParaRPr lang="en-US"/>
        </a:p>
      </dgm:t>
    </dgm:pt>
    <dgm:pt modelId="{D2B03E30-EAA4-4891-928E-793EB0B63632}">
      <dgm:prSet/>
      <dgm:spPr/>
      <dgm:t>
        <a:bodyPr/>
        <a:lstStyle/>
        <a:p>
          <a:r>
            <a:rPr lang="pt-BR"/>
            <a:t>Necessidade de LC</a:t>
          </a:r>
          <a:endParaRPr lang="en-US"/>
        </a:p>
      </dgm:t>
    </dgm:pt>
    <dgm:pt modelId="{C1BC24B9-8146-408D-81F2-FA50C42B3478}" type="parTrans" cxnId="{EB3D4DF9-F599-4506-86F8-FFE45EFBB160}">
      <dgm:prSet/>
      <dgm:spPr/>
      <dgm:t>
        <a:bodyPr/>
        <a:lstStyle/>
        <a:p>
          <a:endParaRPr lang="en-US"/>
        </a:p>
      </dgm:t>
    </dgm:pt>
    <dgm:pt modelId="{A7818AD2-91A4-4B72-B1FA-75C0A58489D5}" type="sibTrans" cxnId="{EB3D4DF9-F599-4506-86F8-FFE45EFBB160}">
      <dgm:prSet/>
      <dgm:spPr/>
      <dgm:t>
        <a:bodyPr/>
        <a:lstStyle/>
        <a:p>
          <a:endParaRPr lang="en-US"/>
        </a:p>
      </dgm:t>
    </dgm:pt>
    <dgm:pt modelId="{57F5E7A8-C29A-4977-BA0E-8A8E7CBF551D}">
      <dgm:prSet/>
      <dgm:spPr/>
      <dgm:t>
        <a:bodyPr/>
        <a:lstStyle/>
        <a:p>
          <a:r>
            <a:rPr lang="pt-BR"/>
            <a:t>Crédito não é produto e atividade bancária não é serviço</a:t>
          </a:r>
          <a:endParaRPr lang="en-US"/>
        </a:p>
      </dgm:t>
    </dgm:pt>
    <dgm:pt modelId="{E29DFE0A-3BC6-4BE6-9DA8-BAB07ECE91CA}" type="parTrans" cxnId="{3C1B46CA-5C42-47CF-A317-78693F9E7491}">
      <dgm:prSet/>
      <dgm:spPr/>
      <dgm:t>
        <a:bodyPr/>
        <a:lstStyle/>
        <a:p>
          <a:endParaRPr lang="en-US"/>
        </a:p>
      </dgm:t>
    </dgm:pt>
    <dgm:pt modelId="{9BE26524-D1CF-4D1A-A993-2FBEA21CB513}" type="sibTrans" cxnId="{3C1B46CA-5C42-47CF-A317-78693F9E7491}">
      <dgm:prSet/>
      <dgm:spPr/>
      <dgm:t>
        <a:bodyPr/>
        <a:lstStyle/>
        <a:p>
          <a:endParaRPr lang="en-US"/>
        </a:p>
      </dgm:t>
    </dgm:pt>
    <dgm:pt modelId="{C27B8FDB-A8F2-4434-ADD1-CDCD4DB024A1}">
      <dgm:prSet/>
      <dgm:spPr/>
      <dgm:t>
        <a:bodyPr/>
        <a:lstStyle/>
        <a:p>
          <a:r>
            <a:rPr lang="pt-BR" dirty="0"/>
            <a:t>Risco de ação civil pública (que eram aforadas em especial pela discussão dos expurgos da poupança)</a:t>
          </a:r>
          <a:endParaRPr lang="en-US" dirty="0"/>
        </a:p>
      </dgm:t>
    </dgm:pt>
    <dgm:pt modelId="{CFE45BE5-16CB-471D-B28B-009F5B528DA7}" type="parTrans" cxnId="{401036A2-8A82-4917-B8D8-A1F05D517031}">
      <dgm:prSet/>
      <dgm:spPr/>
      <dgm:t>
        <a:bodyPr/>
        <a:lstStyle/>
        <a:p>
          <a:endParaRPr lang="en-US"/>
        </a:p>
      </dgm:t>
    </dgm:pt>
    <dgm:pt modelId="{AB265EBE-B880-47A5-93D1-6DD054D91DAB}" type="sibTrans" cxnId="{401036A2-8A82-4917-B8D8-A1F05D517031}">
      <dgm:prSet/>
      <dgm:spPr/>
      <dgm:t>
        <a:bodyPr/>
        <a:lstStyle/>
        <a:p>
          <a:endParaRPr lang="en-US"/>
        </a:p>
      </dgm:t>
    </dgm:pt>
    <dgm:pt modelId="{7E3C81CA-60A1-1844-912B-470222F87918}" type="pres">
      <dgm:prSet presAssocID="{3A29AB69-32E3-4723-8BF6-EE74B99015E3}" presName="vert0" presStyleCnt="0">
        <dgm:presLayoutVars>
          <dgm:dir/>
          <dgm:animOne val="branch"/>
          <dgm:animLvl val="lvl"/>
        </dgm:presLayoutVars>
      </dgm:prSet>
      <dgm:spPr/>
    </dgm:pt>
    <dgm:pt modelId="{8D0AA6F6-FBA6-614A-BBF1-BC2E268E8BA4}" type="pres">
      <dgm:prSet presAssocID="{4E28F138-1CE6-4348-A8ED-A4F6A344B0F4}" presName="thickLine" presStyleLbl="alignNode1" presStyleIdx="0" presStyleCnt="6"/>
      <dgm:spPr/>
    </dgm:pt>
    <dgm:pt modelId="{4FCB2934-3E38-9842-89F9-AA4CB31C6D01}" type="pres">
      <dgm:prSet presAssocID="{4E28F138-1CE6-4348-A8ED-A4F6A344B0F4}" presName="horz1" presStyleCnt="0"/>
      <dgm:spPr/>
    </dgm:pt>
    <dgm:pt modelId="{21C0E72F-D586-644E-8372-68DB1055CB12}" type="pres">
      <dgm:prSet presAssocID="{4E28F138-1CE6-4348-A8ED-A4F6A344B0F4}" presName="tx1" presStyleLbl="revTx" presStyleIdx="0" presStyleCnt="6"/>
      <dgm:spPr/>
    </dgm:pt>
    <dgm:pt modelId="{63317AB0-43FF-C74A-8469-F07823C92701}" type="pres">
      <dgm:prSet presAssocID="{4E28F138-1CE6-4348-A8ED-A4F6A344B0F4}" presName="vert1" presStyleCnt="0"/>
      <dgm:spPr/>
    </dgm:pt>
    <dgm:pt modelId="{F443AE75-FEF8-4944-9043-B900B09548E2}" type="pres">
      <dgm:prSet presAssocID="{3627B2C4-3F27-42DE-817C-C5114479633C}" presName="thickLine" presStyleLbl="alignNode1" presStyleIdx="1" presStyleCnt="6"/>
      <dgm:spPr/>
    </dgm:pt>
    <dgm:pt modelId="{C530BC0D-1949-DE41-A7AB-3FFC31F3ED4E}" type="pres">
      <dgm:prSet presAssocID="{3627B2C4-3F27-42DE-817C-C5114479633C}" presName="horz1" presStyleCnt="0"/>
      <dgm:spPr/>
    </dgm:pt>
    <dgm:pt modelId="{9BC79E48-418C-AE4F-866D-44A03DDAC1ED}" type="pres">
      <dgm:prSet presAssocID="{3627B2C4-3F27-42DE-817C-C5114479633C}" presName="tx1" presStyleLbl="revTx" presStyleIdx="1" presStyleCnt="6"/>
      <dgm:spPr/>
    </dgm:pt>
    <dgm:pt modelId="{FD15509C-7095-534F-86FC-079FCB00C845}" type="pres">
      <dgm:prSet presAssocID="{3627B2C4-3F27-42DE-817C-C5114479633C}" presName="vert1" presStyleCnt="0"/>
      <dgm:spPr/>
    </dgm:pt>
    <dgm:pt modelId="{B315A740-F3FD-CF4D-836C-0C6FB5746EE1}" type="pres">
      <dgm:prSet presAssocID="{BA593A3D-FAF4-494C-9D55-D929014FBC1C}" presName="thickLine" presStyleLbl="alignNode1" presStyleIdx="2" presStyleCnt="6"/>
      <dgm:spPr/>
    </dgm:pt>
    <dgm:pt modelId="{A4DC317C-9E02-A44D-8DF7-BAEDE6ADCA8E}" type="pres">
      <dgm:prSet presAssocID="{BA593A3D-FAF4-494C-9D55-D929014FBC1C}" presName="horz1" presStyleCnt="0"/>
      <dgm:spPr/>
    </dgm:pt>
    <dgm:pt modelId="{AB156C74-A2F9-3449-9DE5-205C73DC9B84}" type="pres">
      <dgm:prSet presAssocID="{BA593A3D-FAF4-494C-9D55-D929014FBC1C}" presName="tx1" presStyleLbl="revTx" presStyleIdx="2" presStyleCnt="6"/>
      <dgm:spPr/>
    </dgm:pt>
    <dgm:pt modelId="{C895B60F-B626-544C-9487-060DB3D019C6}" type="pres">
      <dgm:prSet presAssocID="{BA593A3D-FAF4-494C-9D55-D929014FBC1C}" presName="vert1" presStyleCnt="0"/>
      <dgm:spPr/>
    </dgm:pt>
    <dgm:pt modelId="{D39BB606-4F39-AF4E-8DCF-847F4C483E15}" type="pres">
      <dgm:prSet presAssocID="{D2B03E30-EAA4-4891-928E-793EB0B63632}" presName="thickLine" presStyleLbl="alignNode1" presStyleIdx="3" presStyleCnt="6"/>
      <dgm:spPr/>
    </dgm:pt>
    <dgm:pt modelId="{7EFBA52E-4420-8E40-BDF1-FEC9E79FF9EB}" type="pres">
      <dgm:prSet presAssocID="{D2B03E30-EAA4-4891-928E-793EB0B63632}" presName="horz1" presStyleCnt="0"/>
      <dgm:spPr/>
    </dgm:pt>
    <dgm:pt modelId="{0F446ECB-652A-234D-B959-BFF820FE0975}" type="pres">
      <dgm:prSet presAssocID="{D2B03E30-EAA4-4891-928E-793EB0B63632}" presName="tx1" presStyleLbl="revTx" presStyleIdx="3" presStyleCnt="6"/>
      <dgm:spPr/>
    </dgm:pt>
    <dgm:pt modelId="{A7749FB1-15AE-9349-B1F4-94EA87C50192}" type="pres">
      <dgm:prSet presAssocID="{D2B03E30-EAA4-4891-928E-793EB0B63632}" presName="vert1" presStyleCnt="0"/>
      <dgm:spPr/>
    </dgm:pt>
    <dgm:pt modelId="{619C3375-98ED-494D-AC0B-ABAC5E483DCD}" type="pres">
      <dgm:prSet presAssocID="{57F5E7A8-C29A-4977-BA0E-8A8E7CBF551D}" presName="thickLine" presStyleLbl="alignNode1" presStyleIdx="4" presStyleCnt="6"/>
      <dgm:spPr/>
    </dgm:pt>
    <dgm:pt modelId="{12492578-648E-6C4C-ACA9-9B0145DB19D5}" type="pres">
      <dgm:prSet presAssocID="{57F5E7A8-C29A-4977-BA0E-8A8E7CBF551D}" presName="horz1" presStyleCnt="0"/>
      <dgm:spPr/>
    </dgm:pt>
    <dgm:pt modelId="{5DE84D5F-B128-5F45-9470-AC0F11E32757}" type="pres">
      <dgm:prSet presAssocID="{57F5E7A8-C29A-4977-BA0E-8A8E7CBF551D}" presName="tx1" presStyleLbl="revTx" presStyleIdx="4" presStyleCnt="6"/>
      <dgm:spPr/>
    </dgm:pt>
    <dgm:pt modelId="{12B4EFB3-0D01-994C-90CC-2C3C62339432}" type="pres">
      <dgm:prSet presAssocID="{57F5E7A8-C29A-4977-BA0E-8A8E7CBF551D}" presName="vert1" presStyleCnt="0"/>
      <dgm:spPr/>
    </dgm:pt>
    <dgm:pt modelId="{197AEBFE-09EF-E242-A5CC-A768DD78289D}" type="pres">
      <dgm:prSet presAssocID="{C27B8FDB-A8F2-4434-ADD1-CDCD4DB024A1}" presName="thickLine" presStyleLbl="alignNode1" presStyleIdx="5" presStyleCnt="6"/>
      <dgm:spPr/>
    </dgm:pt>
    <dgm:pt modelId="{BFE678E2-05E2-1E42-8481-03D9BCCB44BE}" type="pres">
      <dgm:prSet presAssocID="{C27B8FDB-A8F2-4434-ADD1-CDCD4DB024A1}" presName="horz1" presStyleCnt="0"/>
      <dgm:spPr/>
    </dgm:pt>
    <dgm:pt modelId="{F7169E53-E7A0-1748-BF66-DD267C6E1D0F}" type="pres">
      <dgm:prSet presAssocID="{C27B8FDB-A8F2-4434-ADD1-CDCD4DB024A1}" presName="tx1" presStyleLbl="revTx" presStyleIdx="5" presStyleCnt="6"/>
      <dgm:spPr/>
    </dgm:pt>
    <dgm:pt modelId="{4B307DD6-42E2-6F45-A1E2-6BBF320C3CD8}" type="pres">
      <dgm:prSet presAssocID="{C27B8FDB-A8F2-4434-ADD1-CDCD4DB024A1}" presName="vert1" presStyleCnt="0"/>
      <dgm:spPr/>
    </dgm:pt>
  </dgm:ptLst>
  <dgm:cxnLst>
    <dgm:cxn modelId="{0D9D5D01-5280-4F44-A983-2FEAB69BBED5}" type="presOf" srcId="{3A29AB69-32E3-4723-8BF6-EE74B99015E3}" destId="{7E3C81CA-60A1-1844-912B-470222F87918}" srcOrd="0" destOrd="0" presId="urn:microsoft.com/office/officeart/2008/layout/LinedList"/>
    <dgm:cxn modelId="{2A89E606-7C1F-7446-8D47-773E22582AE9}" type="presOf" srcId="{4E28F138-1CE6-4348-A8ED-A4F6A344B0F4}" destId="{21C0E72F-D586-644E-8372-68DB1055CB12}" srcOrd="0" destOrd="0" presId="urn:microsoft.com/office/officeart/2008/layout/LinedList"/>
    <dgm:cxn modelId="{A04D2210-84E2-564F-ACEC-767940AB291B}" type="presOf" srcId="{C27B8FDB-A8F2-4434-ADD1-CDCD4DB024A1}" destId="{F7169E53-E7A0-1748-BF66-DD267C6E1D0F}" srcOrd="0" destOrd="0" presId="urn:microsoft.com/office/officeart/2008/layout/LinedList"/>
    <dgm:cxn modelId="{EDA0FB1E-8668-5942-B6F8-1A011A4898C8}" type="presOf" srcId="{D2B03E30-EAA4-4891-928E-793EB0B63632}" destId="{0F446ECB-652A-234D-B959-BFF820FE0975}" srcOrd="0" destOrd="0" presId="urn:microsoft.com/office/officeart/2008/layout/LinedList"/>
    <dgm:cxn modelId="{32868444-CDF1-4689-928F-D313EBDE22FE}" srcId="{3A29AB69-32E3-4723-8BF6-EE74B99015E3}" destId="{4E28F138-1CE6-4348-A8ED-A4F6A344B0F4}" srcOrd="0" destOrd="0" parTransId="{D8E0ACBF-93CD-4541-8FD1-36A1292FE3C0}" sibTransId="{B7172F0A-61C5-42C1-937D-6B9B470AAB14}"/>
    <dgm:cxn modelId="{7D5D0945-A958-4ED0-9DF8-E28C44AA5585}" srcId="{3A29AB69-32E3-4723-8BF6-EE74B99015E3}" destId="{BA593A3D-FAF4-494C-9D55-D929014FBC1C}" srcOrd="2" destOrd="0" parTransId="{B6AC10E1-9095-4A4F-9484-A659B73A4205}" sibTransId="{A4A4880A-6A8A-45D3-A21B-B51FA5EE8606}"/>
    <dgm:cxn modelId="{4468A146-7BC7-E341-945A-5918A6326865}" type="presOf" srcId="{57F5E7A8-C29A-4977-BA0E-8A8E7CBF551D}" destId="{5DE84D5F-B128-5F45-9470-AC0F11E32757}" srcOrd="0" destOrd="0" presId="urn:microsoft.com/office/officeart/2008/layout/LinedList"/>
    <dgm:cxn modelId="{A0A6A05B-2164-2249-83DD-240110DBC133}" type="presOf" srcId="{3627B2C4-3F27-42DE-817C-C5114479633C}" destId="{9BC79E48-418C-AE4F-866D-44A03DDAC1ED}" srcOrd="0" destOrd="0" presId="urn:microsoft.com/office/officeart/2008/layout/LinedList"/>
    <dgm:cxn modelId="{204ADA6D-3B90-445A-AA90-69A6D04680D5}" srcId="{3A29AB69-32E3-4723-8BF6-EE74B99015E3}" destId="{3627B2C4-3F27-42DE-817C-C5114479633C}" srcOrd="1" destOrd="0" parTransId="{4DC193D8-8845-40EA-8C2F-EBE973ADB0D1}" sibTransId="{9353E208-E27F-4EFF-B12E-FBFFF69E8ACA}"/>
    <dgm:cxn modelId="{401036A2-8A82-4917-B8D8-A1F05D517031}" srcId="{3A29AB69-32E3-4723-8BF6-EE74B99015E3}" destId="{C27B8FDB-A8F2-4434-ADD1-CDCD4DB024A1}" srcOrd="5" destOrd="0" parTransId="{CFE45BE5-16CB-471D-B28B-009F5B528DA7}" sibTransId="{AB265EBE-B880-47A5-93D1-6DD054D91DAB}"/>
    <dgm:cxn modelId="{3C1B46CA-5C42-47CF-A317-78693F9E7491}" srcId="{3A29AB69-32E3-4723-8BF6-EE74B99015E3}" destId="{57F5E7A8-C29A-4977-BA0E-8A8E7CBF551D}" srcOrd="4" destOrd="0" parTransId="{E29DFE0A-3BC6-4BE6-9DA8-BAB07ECE91CA}" sibTransId="{9BE26524-D1CF-4D1A-A993-2FBEA21CB513}"/>
    <dgm:cxn modelId="{F14E1BDA-5703-6D44-A1CD-70F73ECCF34F}" type="presOf" srcId="{BA593A3D-FAF4-494C-9D55-D929014FBC1C}" destId="{AB156C74-A2F9-3449-9DE5-205C73DC9B84}" srcOrd="0" destOrd="0" presId="urn:microsoft.com/office/officeart/2008/layout/LinedList"/>
    <dgm:cxn modelId="{EB3D4DF9-F599-4506-86F8-FFE45EFBB160}" srcId="{3A29AB69-32E3-4723-8BF6-EE74B99015E3}" destId="{D2B03E30-EAA4-4891-928E-793EB0B63632}" srcOrd="3" destOrd="0" parTransId="{C1BC24B9-8146-408D-81F2-FA50C42B3478}" sibTransId="{A7818AD2-91A4-4B72-B1FA-75C0A58489D5}"/>
    <dgm:cxn modelId="{5FE5802F-6214-2143-BB2D-BF02E0A3E205}" type="presParOf" srcId="{7E3C81CA-60A1-1844-912B-470222F87918}" destId="{8D0AA6F6-FBA6-614A-BBF1-BC2E268E8BA4}" srcOrd="0" destOrd="0" presId="urn:microsoft.com/office/officeart/2008/layout/LinedList"/>
    <dgm:cxn modelId="{D67837F0-7587-AF4C-B207-C3BBB33EA2CC}" type="presParOf" srcId="{7E3C81CA-60A1-1844-912B-470222F87918}" destId="{4FCB2934-3E38-9842-89F9-AA4CB31C6D01}" srcOrd="1" destOrd="0" presId="urn:microsoft.com/office/officeart/2008/layout/LinedList"/>
    <dgm:cxn modelId="{0B57832A-24E4-B946-AC7F-B55241614EF9}" type="presParOf" srcId="{4FCB2934-3E38-9842-89F9-AA4CB31C6D01}" destId="{21C0E72F-D586-644E-8372-68DB1055CB12}" srcOrd="0" destOrd="0" presId="urn:microsoft.com/office/officeart/2008/layout/LinedList"/>
    <dgm:cxn modelId="{5768DCD6-625C-2A4C-90C2-18E147CB63DA}" type="presParOf" srcId="{4FCB2934-3E38-9842-89F9-AA4CB31C6D01}" destId="{63317AB0-43FF-C74A-8469-F07823C92701}" srcOrd="1" destOrd="0" presId="urn:microsoft.com/office/officeart/2008/layout/LinedList"/>
    <dgm:cxn modelId="{078700B8-91FB-B748-B00F-7ED59611BFCA}" type="presParOf" srcId="{7E3C81CA-60A1-1844-912B-470222F87918}" destId="{F443AE75-FEF8-4944-9043-B900B09548E2}" srcOrd="2" destOrd="0" presId="urn:microsoft.com/office/officeart/2008/layout/LinedList"/>
    <dgm:cxn modelId="{4C3A5C24-A5FF-DB4C-988B-DFA07BF9E295}" type="presParOf" srcId="{7E3C81CA-60A1-1844-912B-470222F87918}" destId="{C530BC0D-1949-DE41-A7AB-3FFC31F3ED4E}" srcOrd="3" destOrd="0" presId="urn:microsoft.com/office/officeart/2008/layout/LinedList"/>
    <dgm:cxn modelId="{5C9AE35B-9B40-A448-9009-C50D73D28831}" type="presParOf" srcId="{C530BC0D-1949-DE41-A7AB-3FFC31F3ED4E}" destId="{9BC79E48-418C-AE4F-866D-44A03DDAC1ED}" srcOrd="0" destOrd="0" presId="urn:microsoft.com/office/officeart/2008/layout/LinedList"/>
    <dgm:cxn modelId="{A16874BE-8DB5-5346-BE80-2A061EE70141}" type="presParOf" srcId="{C530BC0D-1949-DE41-A7AB-3FFC31F3ED4E}" destId="{FD15509C-7095-534F-86FC-079FCB00C845}" srcOrd="1" destOrd="0" presId="urn:microsoft.com/office/officeart/2008/layout/LinedList"/>
    <dgm:cxn modelId="{AB5DC772-1B31-AA42-AF66-D1A58528946E}" type="presParOf" srcId="{7E3C81CA-60A1-1844-912B-470222F87918}" destId="{B315A740-F3FD-CF4D-836C-0C6FB5746EE1}" srcOrd="4" destOrd="0" presId="urn:microsoft.com/office/officeart/2008/layout/LinedList"/>
    <dgm:cxn modelId="{1151C157-B670-4441-ABB0-63E25555C8F1}" type="presParOf" srcId="{7E3C81CA-60A1-1844-912B-470222F87918}" destId="{A4DC317C-9E02-A44D-8DF7-BAEDE6ADCA8E}" srcOrd="5" destOrd="0" presId="urn:microsoft.com/office/officeart/2008/layout/LinedList"/>
    <dgm:cxn modelId="{15424599-4F7C-E842-8051-2A7039A9919B}" type="presParOf" srcId="{A4DC317C-9E02-A44D-8DF7-BAEDE6ADCA8E}" destId="{AB156C74-A2F9-3449-9DE5-205C73DC9B84}" srcOrd="0" destOrd="0" presId="urn:microsoft.com/office/officeart/2008/layout/LinedList"/>
    <dgm:cxn modelId="{5056AC44-8093-074B-B686-63E6AD7EB3F5}" type="presParOf" srcId="{A4DC317C-9E02-A44D-8DF7-BAEDE6ADCA8E}" destId="{C895B60F-B626-544C-9487-060DB3D019C6}" srcOrd="1" destOrd="0" presId="urn:microsoft.com/office/officeart/2008/layout/LinedList"/>
    <dgm:cxn modelId="{A5C681B5-199E-1047-BDB8-FDE5CF77448C}" type="presParOf" srcId="{7E3C81CA-60A1-1844-912B-470222F87918}" destId="{D39BB606-4F39-AF4E-8DCF-847F4C483E15}" srcOrd="6" destOrd="0" presId="urn:microsoft.com/office/officeart/2008/layout/LinedList"/>
    <dgm:cxn modelId="{E8211733-9CB1-7840-8204-043804EB1056}" type="presParOf" srcId="{7E3C81CA-60A1-1844-912B-470222F87918}" destId="{7EFBA52E-4420-8E40-BDF1-FEC9E79FF9EB}" srcOrd="7" destOrd="0" presId="urn:microsoft.com/office/officeart/2008/layout/LinedList"/>
    <dgm:cxn modelId="{7C711EBF-F342-574C-A6CC-09F19BC44CE3}" type="presParOf" srcId="{7EFBA52E-4420-8E40-BDF1-FEC9E79FF9EB}" destId="{0F446ECB-652A-234D-B959-BFF820FE0975}" srcOrd="0" destOrd="0" presId="urn:microsoft.com/office/officeart/2008/layout/LinedList"/>
    <dgm:cxn modelId="{0C516EEC-A932-2347-B4ED-1ADB30DC0001}" type="presParOf" srcId="{7EFBA52E-4420-8E40-BDF1-FEC9E79FF9EB}" destId="{A7749FB1-15AE-9349-B1F4-94EA87C50192}" srcOrd="1" destOrd="0" presId="urn:microsoft.com/office/officeart/2008/layout/LinedList"/>
    <dgm:cxn modelId="{046CD387-6971-3C41-9132-57A63C4B9F24}" type="presParOf" srcId="{7E3C81CA-60A1-1844-912B-470222F87918}" destId="{619C3375-98ED-494D-AC0B-ABAC5E483DCD}" srcOrd="8" destOrd="0" presId="urn:microsoft.com/office/officeart/2008/layout/LinedList"/>
    <dgm:cxn modelId="{3DFFB20E-D046-0B4A-B469-08335732E904}" type="presParOf" srcId="{7E3C81CA-60A1-1844-912B-470222F87918}" destId="{12492578-648E-6C4C-ACA9-9B0145DB19D5}" srcOrd="9" destOrd="0" presId="urn:microsoft.com/office/officeart/2008/layout/LinedList"/>
    <dgm:cxn modelId="{8A93ACE9-0BFE-9B4A-809A-99712DB1072B}" type="presParOf" srcId="{12492578-648E-6C4C-ACA9-9B0145DB19D5}" destId="{5DE84D5F-B128-5F45-9470-AC0F11E32757}" srcOrd="0" destOrd="0" presId="urn:microsoft.com/office/officeart/2008/layout/LinedList"/>
    <dgm:cxn modelId="{7EAB8E8A-7A8E-0F4E-AA94-4151F066F3CC}" type="presParOf" srcId="{12492578-648E-6C4C-ACA9-9B0145DB19D5}" destId="{12B4EFB3-0D01-994C-90CC-2C3C62339432}" srcOrd="1" destOrd="0" presId="urn:microsoft.com/office/officeart/2008/layout/LinedList"/>
    <dgm:cxn modelId="{08706A2B-E4C2-3D48-BCEE-0CA0CF7BA90B}" type="presParOf" srcId="{7E3C81CA-60A1-1844-912B-470222F87918}" destId="{197AEBFE-09EF-E242-A5CC-A768DD78289D}" srcOrd="10" destOrd="0" presId="urn:microsoft.com/office/officeart/2008/layout/LinedList"/>
    <dgm:cxn modelId="{A58C0F62-25C7-4842-8068-AD90A76047C6}" type="presParOf" srcId="{7E3C81CA-60A1-1844-912B-470222F87918}" destId="{BFE678E2-05E2-1E42-8481-03D9BCCB44BE}" srcOrd="11" destOrd="0" presId="urn:microsoft.com/office/officeart/2008/layout/LinedList"/>
    <dgm:cxn modelId="{BF18015E-B389-4D41-AAB9-8314519B7120}" type="presParOf" srcId="{BFE678E2-05E2-1E42-8481-03D9BCCB44BE}" destId="{F7169E53-E7A0-1748-BF66-DD267C6E1D0F}" srcOrd="0" destOrd="0" presId="urn:microsoft.com/office/officeart/2008/layout/LinedList"/>
    <dgm:cxn modelId="{4A915A96-3664-B047-83B1-95F791A35144}" type="presParOf" srcId="{BFE678E2-05E2-1E42-8481-03D9BCCB44BE}" destId="{4B307DD6-42E2-6F45-A1E2-6BBF320C3CD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7E5390-30A4-4A4D-B8B2-B4AD092DC5BD}"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0AC16525-460E-4481-916A-28D534CC789A}">
      <dgm:prSet/>
      <dgm:spPr/>
      <dgm:t>
        <a:bodyPr/>
        <a:lstStyle/>
        <a:p>
          <a:r>
            <a:rPr lang="pt-BR"/>
            <a:t>Min Carlos Velloso: Proteção ao consumidor é mandamento constitucional. Excluiu apenas a questão dos juros</a:t>
          </a:r>
          <a:endParaRPr lang="en-US"/>
        </a:p>
      </dgm:t>
    </dgm:pt>
    <dgm:pt modelId="{270F26BD-6953-43C9-8255-E414F7A65775}" type="parTrans" cxnId="{79E88D36-72B7-4BE7-8DF7-D0DD6E84D09F}">
      <dgm:prSet/>
      <dgm:spPr/>
      <dgm:t>
        <a:bodyPr/>
        <a:lstStyle/>
        <a:p>
          <a:endParaRPr lang="en-US"/>
        </a:p>
      </dgm:t>
    </dgm:pt>
    <dgm:pt modelId="{49632938-9F5B-4541-BB65-7EC10BA88914}" type="sibTrans" cxnId="{79E88D36-72B7-4BE7-8DF7-D0DD6E84D09F}">
      <dgm:prSet/>
      <dgm:spPr/>
      <dgm:t>
        <a:bodyPr/>
        <a:lstStyle/>
        <a:p>
          <a:endParaRPr lang="en-US"/>
        </a:p>
      </dgm:t>
    </dgm:pt>
    <dgm:pt modelId="{937B55B8-E15B-465F-91E0-BFC00D85A96E}">
      <dgm:prSet/>
      <dgm:spPr/>
      <dgm:t>
        <a:bodyPr/>
        <a:lstStyle/>
        <a:p>
          <a:r>
            <a:rPr lang="pt-BR"/>
            <a:t>Min. Nelson Jobim: procedência em parte, pois juros são instrumento de política monetária, não podendo ser definida pelos PROCONS. Não pode haver descasamento entre operações ativas e passivas.</a:t>
          </a:r>
          <a:endParaRPr lang="en-US"/>
        </a:p>
      </dgm:t>
    </dgm:pt>
    <dgm:pt modelId="{CAA37906-0A50-4695-8EB4-53EBD94EEC2C}" type="parTrans" cxnId="{E025A6FB-C670-4D53-830E-3EC74BFF9474}">
      <dgm:prSet/>
      <dgm:spPr/>
      <dgm:t>
        <a:bodyPr/>
        <a:lstStyle/>
        <a:p>
          <a:endParaRPr lang="en-US"/>
        </a:p>
      </dgm:t>
    </dgm:pt>
    <dgm:pt modelId="{E0CC0B5B-D2E5-4F65-8673-372E0B52FA98}" type="sibTrans" cxnId="{E025A6FB-C670-4D53-830E-3EC74BFF9474}">
      <dgm:prSet/>
      <dgm:spPr/>
      <dgm:t>
        <a:bodyPr/>
        <a:lstStyle/>
        <a:p>
          <a:endParaRPr lang="en-US"/>
        </a:p>
      </dgm:t>
    </dgm:pt>
    <dgm:pt modelId="{09C10633-E33D-4BAD-84CD-2F6B433F16AD}">
      <dgm:prSet/>
      <dgm:spPr/>
      <dgm:t>
        <a:bodyPr/>
        <a:lstStyle/>
        <a:p>
          <a:r>
            <a:rPr lang="pt-BR"/>
            <a:t>Voto dos demais ministros:  Pela improcedência. Desnecessário acordão tratar da questão dos juros, pois o CDC não trata da matéria</a:t>
          </a:r>
          <a:endParaRPr lang="en-US"/>
        </a:p>
      </dgm:t>
    </dgm:pt>
    <dgm:pt modelId="{801B358A-CD72-4767-B9FC-11FEEB43752B}" type="parTrans" cxnId="{1ABAA0D3-0C9E-4DDC-B699-5C4AABFB5202}">
      <dgm:prSet/>
      <dgm:spPr/>
      <dgm:t>
        <a:bodyPr/>
        <a:lstStyle/>
        <a:p>
          <a:endParaRPr lang="en-US"/>
        </a:p>
      </dgm:t>
    </dgm:pt>
    <dgm:pt modelId="{85AA79F7-D552-437C-BE4D-F28E1982F236}" type="sibTrans" cxnId="{1ABAA0D3-0C9E-4DDC-B699-5C4AABFB5202}">
      <dgm:prSet/>
      <dgm:spPr/>
      <dgm:t>
        <a:bodyPr/>
        <a:lstStyle/>
        <a:p>
          <a:endParaRPr lang="en-US"/>
        </a:p>
      </dgm:t>
    </dgm:pt>
    <dgm:pt modelId="{BF3F4A55-0C25-4B27-83D6-0615E3F6716F}">
      <dgm:prSet/>
      <dgm:spPr/>
      <dgm:t>
        <a:bodyPr/>
        <a:lstStyle/>
        <a:p>
          <a:r>
            <a:rPr lang="pt-BR"/>
            <a:t>Em embargos de declaração, ementa reduzida para mera afirmação da constitucionalidade da norma, dadas das divergências dos</a:t>
          </a:r>
          <a:r>
            <a:rPr lang="pt-BR" i="1"/>
            <a:t> obiter dicta (comentários secundários).</a:t>
          </a:r>
          <a:endParaRPr lang="en-US"/>
        </a:p>
      </dgm:t>
    </dgm:pt>
    <dgm:pt modelId="{E9C43F25-0DF1-4E66-8859-82FED96DD9F4}" type="parTrans" cxnId="{5F6121AF-78FE-413E-884B-04D28CD827CE}">
      <dgm:prSet/>
      <dgm:spPr/>
      <dgm:t>
        <a:bodyPr/>
        <a:lstStyle/>
        <a:p>
          <a:endParaRPr lang="en-US"/>
        </a:p>
      </dgm:t>
    </dgm:pt>
    <dgm:pt modelId="{CD4CE952-362D-47EE-B3AD-552F26C690A7}" type="sibTrans" cxnId="{5F6121AF-78FE-413E-884B-04D28CD827CE}">
      <dgm:prSet/>
      <dgm:spPr/>
      <dgm:t>
        <a:bodyPr/>
        <a:lstStyle/>
        <a:p>
          <a:endParaRPr lang="en-US"/>
        </a:p>
      </dgm:t>
    </dgm:pt>
    <dgm:pt modelId="{B471C2D5-EE8F-8044-93AC-B46EA27BC24E}" type="pres">
      <dgm:prSet presAssocID="{F17E5390-30A4-4A4D-B8B2-B4AD092DC5BD}" presName="vert0" presStyleCnt="0">
        <dgm:presLayoutVars>
          <dgm:dir/>
          <dgm:animOne val="branch"/>
          <dgm:animLvl val="lvl"/>
        </dgm:presLayoutVars>
      </dgm:prSet>
      <dgm:spPr/>
    </dgm:pt>
    <dgm:pt modelId="{1A578EF9-5ED1-734B-85AD-A5CBC336A8D2}" type="pres">
      <dgm:prSet presAssocID="{0AC16525-460E-4481-916A-28D534CC789A}" presName="thickLine" presStyleLbl="alignNode1" presStyleIdx="0" presStyleCnt="4"/>
      <dgm:spPr/>
    </dgm:pt>
    <dgm:pt modelId="{9C4971FC-B7DD-F34C-9610-8A9E84CB3B9E}" type="pres">
      <dgm:prSet presAssocID="{0AC16525-460E-4481-916A-28D534CC789A}" presName="horz1" presStyleCnt="0"/>
      <dgm:spPr/>
    </dgm:pt>
    <dgm:pt modelId="{4FE47EB0-B2B2-1142-8E79-06A0F2CDDBA3}" type="pres">
      <dgm:prSet presAssocID="{0AC16525-460E-4481-916A-28D534CC789A}" presName="tx1" presStyleLbl="revTx" presStyleIdx="0" presStyleCnt="4"/>
      <dgm:spPr/>
    </dgm:pt>
    <dgm:pt modelId="{1B6F486D-B9D9-B746-86B3-B3CE20D7D98F}" type="pres">
      <dgm:prSet presAssocID="{0AC16525-460E-4481-916A-28D534CC789A}" presName="vert1" presStyleCnt="0"/>
      <dgm:spPr/>
    </dgm:pt>
    <dgm:pt modelId="{32C4943A-15B5-434E-B1C2-FCDCFCA093A3}" type="pres">
      <dgm:prSet presAssocID="{937B55B8-E15B-465F-91E0-BFC00D85A96E}" presName="thickLine" presStyleLbl="alignNode1" presStyleIdx="1" presStyleCnt="4"/>
      <dgm:spPr/>
    </dgm:pt>
    <dgm:pt modelId="{972243F7-4E30-0843-B6C0-DCFEC9F82540}" type="pres">
      <dgm:prSet presAssocID="{937B55B8-E15B-465F-91E0-BFC00D85A96E}" presName="horz1" presStyleCnt="0"/>
      <dgm:spPr/>
    </dgm:pt>
    <dgm:pt modelId="{88EB22CD-CF6A-0F4A-A3D7-C9797CC3705A}" type="pres">
      <dgm:prSet presAssocID="{937B55B8-E15B-465F-91E0-BFC00D85A96E}" presName="tx1" presStyleLbl="revTx" presStyleIdx="1" presStyleCnt="4"/>
      <dgm:spPr/>
    </dgm:pt>
    <dgm:pt modelId="{4667E71F-7523-0746-AD09-FA3A36B7A290}" type="pres">
      <dgm:prSet presAssocID="{937B55B8-E15B-465F-91E0-BFC00D85A96E}" presName="vert1" presStyleCnt="0"/>
      <dgm:spPr/>
    </dgm:pt>
    <dgm:pt modelId="{02FEF388-9D0C-DE42-A796-1A4E2200BE3C}" type="pres">
      <dgm:prSet presAssocID="{09C10633-E33D-4BAD-84CD-2F6B433F16AD}" presName="thickLine" presStyleLbl="alignNode1" presStyleIdx="2" presStyleCnt="4"/>
      <dgm:spPr/>
    </dgm:pt>
    <dgm:pt modelId="{7B2FC458-2C1D-6349-9BDE-2AB8EE3200A2}" type="pres">
      <dgm:prSet presAssocID="{09C10633-E33D-4BAD-84CD-2F6B433F16AD}" presName="horz1" presStyleCnt="0"/>
      <dgm:spPr/>
    </dgm:pt>
    <dgm:pt modelId="{3972FA95-F574-7843-B3D4-20AD9EB0DBE0}" type="pres">
      <dgm:prSet presAssocID="{09C10633-E33D-4BAD-84CD-2F6B433F16AD}" presName="tx1" presStyleLbl="revTx" presStyleIdx="2" presStyleCnt="4"/>
      <dgm:spPr/>
    </dgm:pt>
    <dgm:pt modelId="{F5CF9F2F-457C-234C-B1FA-0612FE34AC2B}" type="pres">
      <dgm:prSet presAssocID="{09C10633-E33D-4BAD-84CD-2F6B433F16AD}" presName="vert1" presStyleCnt="0"/>
      <dgm:spPr/>
    </dgm:pt>
    <dgm:pt modelId="{A2FC6FFC-5CD1-AE46-A114-30788D91D075}" type="pres">
      <dgm:prSet presAssocID="{BF3F4A55-0C25-4B27-83D6-0615E3F6716F}" presName="thickLine" presStyleLbl="alignNode1" presStyleIdx="3" presStyleCnt="4"/>
      <dgm:spPr/>
    </dgm:pt>
    <dgm:pt modelId="{7B6E2C5E-210C-0F4C-ACE9-E070A9262499}" type="pres">
      <dgm:prSet presAssocID="{BF3F4A55-0C25-4B27-83D6-0615E3F6716F}" presName="horz1" presStyleCnt="0"/>
      <dgm:spPr/>
    </dgm:pt>
    <dgm:pt modelId="{97BF2DBE-BFD2-3741-B109-9905DB673CA7}" type="pres">
      <dgm:prSet presAssocID="{BF3F4A55-0C25-4B27-83D6-0615E3F6716F}" presName="tx1" presStyleLbl="revTx" presStyleIdx="3" presStyleCnt="4"/>
      <dgm:spPr/>
    </dgm:pt>
    <dgm:pt modelId="{B901213C-478D-954F-8712-69C84D0D3757}" type="pres">
      <dgm:prSet presAssocID="{BF3F4A55-0C25-4B27-83D6-0615E3F6716F}" presName="vert1" presStyleCnt="0"/>
      <dgm:spPr/>
    </dgm:pt>
  </dgm:ptLst>
  <dgm:cxnLst>
    <dgm:cxn modelId="{79E88D36-72B7-4BE7-8DF7-D0DD6E84D09F}" srcId="{F17E5390-30A4-4A4D-B8B2-B4AD092DC5BD}" destId="{0AC16525-460E-4481-916A-28D534CC789A}" srcOrd="0" destOrd="0" parTransId="{270F26BD-6953-43C9-8255-E414F7A65775}" sibTransId="{49632938-9F5B-4541-BB65-7EC10BA88914}"/>
    <dgm:cxn modelId="{6793373B-2DB7-0D48-8BC0-9E0E8CDC3A0E}" type="presOf" srcId="{0AC16525-460E-4481-916A-28D534CC789A}" destId="{4FE47EB0-B2B2-1142-8E79-06A0F2CDDBA3}" srcOrd="0" destOrd="0" presId="urn:microsoft.com/office/officeart/2008/layout/LinedList"/>
    <dgm:cxn modelId="{56281F3E-796A-FB4A-85B8-16CD4478B59B}" type="presOf" srcId="{09C10633-E33D-4BAD-84CD-2F6B433F16AD}" destId="{3972FA95-F574-7843-B3D4-20AD9EB0DBE0}" srcOrd="0" destOrd="0" presId="urn:microsoft.com/office/officeart/2008/layout/LinedList"/>
    <dgm:cxn modelId="{2E2E913F-3EB2-9F4C-929C-D05A04606485}" type="presOf" srcId="{937B55B8-E15B-465F-91E0-BFC00D85A96E}" destId="{88EB22CD-CF6A-0F4A-A3D7-C9797CC3705A}" srcOrd="0" destOrd="0" presId="urn:microsoft.com/office/officeart/2008/layout/LinedList"/>
    <dgm:cxn modelId="{43DFD9AB-08F4-B74A-9CE0-4CEDD4D06FF3}" type="presOf" srcId="{BF3F4A55-0C25-4B27-83D6-0615E3F6716F}" destId="{97BF2DBE-BFD2-3741-B109-9905DB673CA7}" srcOrd="0" destOrd="0" presId="urn:microsoft.com/office/officeart/2008/layout/LinedList"/>
    <dgm:cxn modelId="{5F6121AF-78FE-413E-884B-04D28CD827CE}" srcId="{F17E5390-30A4-4A4D-B8B2-B4AD092DC5BD}" destId="{BF3F4A55-0C25-4B27-83D6-0615E3F6716F}" srcOrd="3" destOrd="0" parTransId="{E9C43F25-0DF1-4E66-8859-82FED96DD9F4}" sibTransId="{CD4CE952-362D-47EE-B3AD-552F26C690A7}"/>
    <dgm:cxn modelId="{CDD3AEB4-6F85-A946-9FCA-B372003D0DB5}" type="presOf" srcId="{F17E5390-30A4-4A4D-B8B2-B4AD092DC5BD}" destId="{B471C2D5-EE8F-8044-93AC-B46EA27BC24E}" srcOrd="0" destOrd="0" presId="urn:microsoft.com/office/officeart/2008/layout/LinedList"/>
    <dgm:cxn modelId="{1ABAA0D3-0C9E-4DDC-B699-5C4AABFB5202}" srcId="{F17E5390-30A4-4A4D-B8B2-B4AD092DC5BD}" destId="{09C10633-E33D-4BAD-84CD-2F6B433F16AD}" srcOrd="2" destOrd="0" parTransId="{801B358A-CD72-4767-B9FC-11FEEB43752B}" sibTransId="{85AA79F7-D552-437C-BE4D-F28E1982F236}"/>
    <dgm:cxn modelId="{E025A6FB-C670-4D53-830E-3EC74BFF9474}" srcId="{F17E5390-30A4-4A4D-B8B2-B4AD092DC5BD}" destId="{937B55B8-E15B-465F-91E0-BFC00D85A96E}" srcOrd="1" destOrd="0" parTransId="{CAA37906-0A50-4695-8EB4-53EBD94EEC2C}" sibTransId="{E0CC0B5B-D2E5-4F65-8673-372E0B52FA98}"/>
    <dgm:cxn modelId="{C397A27C-477D-C44C-97B4-58E3A2F23048}" type="presParOf" srcId="{B471C2D5-EE8F-8044-93AC-B46EA27BC24E}" destId="{1A578EF9-5ED1-734B-85AD-A5CBC336A8D2}" srcOrd="0" destOrd="0" presId="urn:microsoft.com/office/officeart/2008/layout/LinedList"/>
    <dgm:cxn modelId="{68575A1C-C9F6-9F46-BAD2-8572FC04B091}" type="presParOf" srcId="{B471C2D5-EE8F-8044-93AC-B46EA27BC24E}" destId="{9C4971FC-B7DD-F34C-9610-8A9E84CB3B9E}" srcOrd="1" destOrd="0" presId="urn:microsoft.com/office/officeart/2008/layout/LinedList"/>
    <dgm:cxn modelId="{821DD434-27AE-1A4A-BBF0-631121E191B3}" type="presParOf" srcId="{9C4971FC-B7DD-F34C-9610-8A9E84CB3B9E}" destId="{4FE47EB0-B2B2-1142-8E79-06A0F2CDDBA3}" srcOrd="0" destOrd="0" presId="urn:microsoft.com/office/officeart/2008/layout/LinedList"/>
    <dgm:cxn modelId="{9D6D4867-E465-3848-8C38-009BAA1544C7}" type="presParOf" srcId="{9C4971FC-B7DD-F34C-9610-8A9E84CB3B9E}" destId="{1B6F486D-B9D9-B746-86B3-B3CE20D7D98F}" srcOrd="1" destOrd="0" presId="urn:microsoft.com/office/officeart/2008/layout/LinedList"/>
    <dgm:cxn modelId="{E874FAF5-6120-F744-BD6D-3FCF1C9CEA12}" type="presParOf" srcId="{B471C2D5-EE8F-8044-93AC-B46EA27BC24E}" destId="{32C4943A-15B5-434E-B1C2-FCDCFCA093A3}" srcOrd="2" destOrd="0" presId="urn:microsoft.com/office/officeart/2008/layout/LinedList"/>
    <dgm:cxn modelId="{80BB43C5-E917-FD4B-A7B3-1800015B86A2}" type="presParOf" srcId="{B471C2D5-EE8F-8044-93AC-B46EA27BC24E}" destId="{972243F7-4E30-0843-B6C0-DCFEC9F82540}" srcOrd="3" destOrd="0" presId="urn:microsoft.com/office/officeart/2008/layout/LinedList"/>
    <dgm:cxn modelId="{54DCD297-3A63-FA4E-AC25-0DDA22031C4A}" type="presParOf" srcId="{972243F7-4E30-0843-B6C0-DCFEC9F82540}" destId="{88EB22CD-CF6A-0F4A-A3D7-C9797CC3705A}" srcOrd="0" destOrd="0" presId="urn:microsoft.com/office/officeart/2008/layout/LinedList"/>
    <dgm:cxn modelId="{F739519D-6C49-2E4D-AAE8-054BAD07745F}" type="presParOf" srcId="{972243F7-4E30-0843-B6C0-DCFEC9F82540}" destId="{4667E71F-7523-0746-AD09-FA3A36B7A290}" srcOrd="1" destOrd="0" presId="urn:microsoft.com/office/officeart/2008/layout/LinedList"/>
    <dgm:cxn modelId="{ED5FA96B-398B-C74E-947F-EC21930BAD95}" type="presParOf" srcId="{B471C2D5-EE8F-8044-93AC-B46EA27BC24E}" destId="{02FEF388-9D0C-DE42-A796-1A4E2200BE3C}" srcOrd="4" destOrd="0" presId="urn:microsoft.com/office/officeart/2008/layout/LinedList"/>
    <dgm:cxn modelId="{91CA0BBA-8FDD-B041-BDDD-D89E0E7645F1}" type="presParOf" srcId="{B471C2D5-EE8F-8044-93AC-B46EA27BC24E}" destId="{7B2FC458-2C1D-6349-9BDE-2AB8EE3200A2}" srcOrd="5" destOrd="0" presId="urn:microsoft.com/office/officeart/2008/layout/LinedList"/>
    <dgm:cxn modelId="{595AC638-7F92-4548-AC27-82C82DC207FE}" type="presParOf" srcId="{7B2FC458-2C1D-6349-9BDE-2AB8EE3200A2}" destId="{3972FA95-F574-7843-B3D4-20AD9EB0DBE0}" srcOrd="0" destOrd="0" presId="urn:microsoft.com/office/officeart/2008/layout/LinedList"/>
    <dgm:cxn modelId="{61BA025E-F9EB-A44E-8911-BD2DB74A140C}" type="presParOf" srcId="{7B2FC458-2C1D-6349-9BDE-2AB8EE3200A2}" destId="{F5CF9F2F-457C-234C-B1FA-0612FE34AC2B}" srcOrd="1" destOrd="0" presId="urn:microsoft.com/office/officeart/2008/layout/LinedList"/>
    <dgm:cxn modelId="{017899C3-B17E-154D-AFB3-6FBEBAFFDBE9}" type="presParOf" srcId="{B471C2D5-EE8F-8044-93AC-B46EA27BC24E}" destId="{A2FC6FFC-5CD1-AE46-A114-30788D91D075}" srcOrd="6" destOrd="0" presId="urn:microsoft.com/office/officeart/2008/layout/LinedList"/>
    <dgm:cxn modelId="{5CF72D7B-2E69-D34C-82E9-C7D850975EC5}" type="presParOf" srcId="{B471C2D5-EE8F-8044-93AC-B46EA27BC24E}" destId="{7B6E2C5E-210C-0F4C-ACE9-E070A9262499}" srcOrd="7" destOrd="0" presId="urn:microsoft.com/office/officeart/2008/layout/LinedList"/>
    <dgm:cxn modelId="{14FB9EB8-E11D-884F-90BE-9678C880F54D}" type="presParOf" srcId="{7B6E2C5E-210C-0F4C-ACE9-E070A9262499}" destId="{97BF2DBE-BFD2-3741-B109-9905DB673CA7}" srcOrd="0" destOrd="0" presId="urn:microsoft.com/office/officeart/2008/layout/LinedList"/>
    <dgm:cxn modelId="{05BA2F52-4DBC-3F45-B8BE-BB817113A0FB}" type="presParOf" srcId="{7B6E2C5E-210C-0F4C-ACE9-E070A9262499}" destId="{B901213C-478D-954F-8712-69C84D0D375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92AFAA-8E9C-4EE7-80F3-202100F084B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B12C29D-6466-4A72-83D5-AD2889933BAD}">
      <dgm:prSet/>
      <dgm:spPr/>
      <dgm:t>
        <a:bodyPr/>
        <a:lstStyle/>
        <a:p>
          <a:r>
            <a:rPr lang="en-US" dirty="0" err="1"/>
            <a:t>Recusa</a:t>
          </a:r>
          <a:r>
            <a:rPr lang="en-US" dirty="0"/>
            <a:t> de </a:t>
          </a:r>
          <a:r>
            <a:rPr lang="en-US" dirty="0" err="1"/>
            <a:t>atendimento</a:t>
          </a:r>
          <a:r>
            <a:rPr lang="en-US" dirty="0"/>
            <a:t> </a:t>
          </a:r>
          <a:r>
            <a:rPr lang="en-US" dirty="0" err="1"/>
            <a:t>ou</a:t>
          </a:r>
          <a:r>
            <a:rPr lang="en-US" dirty="0"/>
            <a:t> </a:t>
          </a:r>
          <a:r>
            <a:rPr lang="en-US" dirty="0" err="1"/>
            <a:t>prestação</a:t>
          </a:r>
          <a:r>
            <a:rPr lang="en-US" dirty="0"/>
            <a:t> de </a:t>
          </a:r>
          <a:r>
            <a:rPr lang="en-US" dirty="0" err="1"/>
            <a:t>serviços</a:t>
          </a:r>
          <a:r>
            <a:rPr lang="en-US" dirty="0"/>
            <a:t> (</a:t>
          </a:r>
          <a:r>
            <a:rPr lang="en-US" dirty="0" err="1"/>
            <a:t>como</a:t>
          </a:r>
          <a:r>
            <a:rPr lang="en-US" dirty="0"/>
            <a:t> compatibilizer com a </a:t>
          </a:r>
          <a:r>
            <a:rPr lang="en-US" dirty="0" err="1"/>
            <a:t>gestão</a:t>
          </a:r>
          <a:r>
            <a:rPr lang="en-US" dirty="0"/>
            <a:t> </a:t>
          </a:r>
          <a:r>
            <a:rPr lang="en-US" dirty="0" err="1"/>
            <a:t>responsavel</a:t>
          </a:r>
          <a:endParaRPr lang="en-US" dirty="0"/>
        </a:p>
      </dgm:t>
    </dgm:pt>
    <dgm:pt modelId="{17C8F025-3C4E-4FAA-AD97-C66915ABBD16}" type="parTrans" cxnId="{3BB80F0A-CD44-4984-8796-249675202B32}">
      <dgm:prSet/>
      <dgm:spPr/>
      <dgm:t>
        <a:bodyPr/>
        <a:lstStyle/>
        <a:p>
          <a:endParaRPr lang="en-US"/>
        </a:p>
      </dgm:t>
    </dgm:pt>
    <dgm:pt modelId="{654C0EC9-023E-41BC-A5F2-92AA283C610E}" type="sibTrans" cxnId="{3BB80F0A-CD44-4984-8796-249675202B32}">
      <dgm:prSet/>
      <dgm:spPr/>
      <dgm:t>
        <a:bodyPr/>
        <a:lstStyle/>
        <a:p>
          <a:endParaRPr lang="en-US"/>
        </a:p>
      </dgm:t>
    </dgm:pt>
    <dgm:pt modelId="{8F65DC5B-1198-45B3-A951-AD0022C9E6A0}">
      <dgm:prSet/>
      <dgm:spPr/>
      <dgm:t>
        <a:bodyPr/>
        <a:lstStyle/>
        <a:p>
          <a:r>
            <a:rPr lang="en-US" dirty="0" err="1"/>
            <a:t>Prestação</a:t>
          </a:r>
          <a:r>
            <a:rPr lang="en-US" dirty="0"/>
            <a:t> de </a:t>
          </a:r>
          <a:r>
            <a:rPr lang="en-US" dirty="0" err="1"/>
            <a:t>serviços</a:t>
          </a:r>
          <a:r>
            <a:rPr lang="en-US" dirty="0"/>
            <a:t> </a:t>
          </a:r>
          <a:r>
            <a:rPr lang="en-US" dirty="0" err="1"/>
            <a:t>sem</a:t>
          </a:r>
          <a:r>
            <a:rPr lang="en-US" dirty="0"/>
            <a:t> previa </a:t>
          </a:r>
          <a:r>
            <a:rPr lang="en-US" dirty="0" err="1"/>
            <a:t>solicitação</a:t>
          </a:r>
          <a:r>
            <a:rPr lang="en-US" dirty="0"/>
            <a:t>.</a:t>
          </a:r>
        </a:p>
        <a:p>
          <a:r>
            <a:rPr lang="pt-BR" dirty="0"/>
            <a:t>Súmula 532 STJ: Ilícito civil indenizável envio de cartão de crédito não solicitado a consumidor</a:t>
          </a:r>
          <a:endParaRPr lang="en-US" dirty="0"/>
        </a:p>
      </dgm:t>
    </dgm:pt>
    <dgm:pt modelId="{0FACDFE3-8F0E-4FB5-BEFB-4247422E0C5A}" type="parTrans" cxnId="{33564E02-5A9C-44CD-BCEA-F00BF0A9B34F}">
      <dgm:prSet/>
      <dgm:spPr/>
      <dgm:t>
        <a:bodyPr/>
        <a:lstStyle/>
        <a:p>
          <a:endParaRPr lang="en-US"/>
        </a:p>
      </dgm:t>
    </dgm:pt>
    <dgm:pt modelId="{011D25BC-0CD7-484B-A8A8-C7D044523BC7}" type="sibTrans" cxnId="{33564E02-5A9C-44CD-BCEA-F00BF0A9B34F}">
      <dgm:prSet/>
      <dgm:spPr/>
      <dgm:t>
        <a:bodyPr/>
        <a:lstStyle/>
        <a:p>
          <a:endParaRPr lang="en-US"/>
        </a:p>
      </dgm:t>
    </dgm:pt>
    <dgm:pt modelId="{28137448-3708-4CD1-A7EE-B2D3CC631693}">
      <dgm:prSet/>
      <dgm:spPr/>
      <dgm:t>
        <a:bodyPr/>
        <a:lstStyle/>
        <a:p>
          <a:r>
            <a:rPr lang="pt-BR" dirty="0"/>
            <a:t>Prestação de serviços sem prévio orçamento </a:t>
          </a:r>
          <a:endParaRPr lang="en-US" dirty="0"/>
        </a:p>
      </dgm:t>
    </dgm:pt>
    <dgm:pt modelId="{1967EF28-7B89-4938-BC2A-87DC51F185F8}" type="parTrans" cxnId="{E6C2C747-4CF0-4B8E-92CE-BBEB0EC482E9}">
      <dgm:prSet/>
      <dgm:spPr/>
      <dgm:t>
        <a:bodyPr/>
        <a:lstStyle/>
        <a:p>
          <a:endParaRPr lang="en-US"/>
        </a:p>
      </dgm:t>
    </dgm:pt>
    <dgm:pt modelId="{76620445-9666-405A-A001-5364276F3BCF}" type="sibTrans" cxnId="{E6C2C747-4CF0-4B8E-92CE-BBEB0EC482E9}">
      <dgm:prSet/>
      <dgm:spPr/>
      <dgm:t>
        <a:bodyPr/>
        <a:lstStyle/>
        <a:p>
          <a:endParaRPr lang="en-US"/>
        </a:p>
      </dgm:t>
    </dgm:pt>
    <dgm:pt modelId="{59EDF947-B5B3-4290-892C-06F8CEFC9225}">
      <dgm:prSet/>
      <dgm:spPr/>
      <dgm:t>
        <a:bodyPr/>
        <a:lstStyle/>
        <a:p>
          <a:r>
            <a:rPr lang="pt-BR" dirty="0"/>
            <a:t>Proibição de vendas casadas (exemplo: imposição de determinada seguradora para seguro prestamistas no financiamento)</a:t>
          </a:r>
        </a:p>
        <a:p>
          <a:r>
            <a:rPr lang="pt-BR" dirty="0" err="1"/>
            <a:t>Exigencia</a:t>
          </a:r>
          <a:r>
            <a:rPr lang="pt-BR" dirty="0"/>
            <a:t> de realizar determinado investimento para obter crédito (Ex. Banco Santos)</a:t>
          </a:r>
          <a:endParaRPr lang="en-US" dirty="0"/>
        </a:p>
      </dgm:t>
    </dgm:pt>
    <dgm:pt modelId="{1E28211C-A245-4E1D-9AE7-CCCC178362CB}" type="parTrans" cxnId="{06265A37-E540-485D-BDF7-8A149F2848F6}">
      <dgm:prSet/>
      <dgm:spPr/>
      <dgm:t>
        <a:bodyPr/>
        <a:lstStyle/>
        <a:p>
          <a:endParaRPr lang="en-US"/>
        </a:p>
      </dgm:t>
    </dgm:pt>
    <dgm:pt modelId="{7F7C79A2-718A-4A2E-8DC1-334BD79C393D}" type="sibTrans" cxnId="{06265A37-E540-485D-BDF7-8A149F2848F6}">
      <dgm:prSet/>
      <dgm:spPr/>
      <dgm:t>
        <a:bodyPr/>
        <a:lstStyle/>
        <a:p>
          <a:endParaRPr lang="en-US"/>
        </a:p>
      </dgm:t>
    </dgm:pt>
    <dgm:pt modelId="{7BE3C450-F9D9-47C1-A1F4-B51002488A82}">
      <dgm:prSet/>
      <dgm:spPr/>
      <dgm:t>
        <a:bodyPr/>
        <a:lstStyle/>
        <a:p>
          <a:r>
            <a:rPr lang="pt-BR" dirty="0"/>
            <a:t>Cobrança de dívida com constrangimento </a:t>
          </a:r>
        </a:p>
        <a:p>
          <a:endParaRPr lang="en-US" dirty="0"/>
        </a:p>
      </dgm:t>
    </dgm:pt>
    <dgm:pt modelId="{1A37CE34-EE6F-4674-A00D-CA519BD42A95}" type="parTrans" cxnId="{A7307E94-0F38-4C32-A11D-DF6CEB06FD02}">
      <dgm:prSet/>
      <dgm:spPr/>
      <dgm:t>
        <a:bodyPr/>
        <a:lstStyle/>
        <a:p>
          <a:endParaRPr lang="en-US"/>
        </a:p>
      </dgm:t>
    </dgm:pt>
    <dgm:pt modelId="{1F99AB3B-1C39-49B8-ACD5-779413975948}" type="sibTrans" cxnId="{A7307E94-0F38-4C32-A11D-DF6CEB06FD02}">
      <dgm:prSet/>
      <dgm:spPr/>
      <dgm:t>
        <a:bodyPr/>
        <a:lstStyle/>
        <a:p>
          <a:endParaRPr lang="en-US"/>
        </a:p>
      </dgm:t>
    </dgm:pt>
    <dgm:pt modelId="{341C7445-B641-8D43-8E90-86D12F96A06E}">
      <dgm:prSet/>
      <dgm:spPr/>
      <dgm:t>
        <a:bodyPr/>
        <a:lstStyle/>
        <a:p>
          <a:r>
            <a:rPr lang="pt-BR" dirty="0" err="1"/>
            <a:t>Informaçao</a:t>
          </a:r>
          <a:r>
            <a:rPr lang="pt-BR" dirty="0"/>
            <a:t> precisa e clara</a:t>
          </a:r>
        </a:p>
      </dgm:t>
    </dgm:pt>
    <dgm:pt modelId="{296A49F8-6147-5F46-9010-92881F6A3BF7}" type="parTrans" cxnId="{205B4588-64C2-7C4F-8DDE-00BD679AC6C0}">
      <dgm:prSet/>
      <dgm:spPr/>
      <dgm:t>
        <a:bodyPr/>
        <a:lstStyle/>
        <a:p>
          <a:endParaRPr lang="pt-BR"/>
        </a:p>
      </dgm:t>
    </dgm:pt>
    <dgm:pt modelId="{2FEC662A-F0B6-734B-8F77-A6B74CB3C031}" type="sibTrans" cxnId="{205B4588-64C2-7C4F-8DDE-00BD679AC6C0}">
      <dgm:prSet/>
      <dgm:spPr/>
      <dgm:t>
        <a:bodyPr/>
        <a:lstStyle/>
        <a:p>
          <a:endParaRPr lang="pt-BR"/>
        </a:p>
      </dgm:t>
    </dgm:pt>
    <dgm:pt modelId="{1B357739-46EB-FF4C-A3A1-4DFC278994FF}">
      <dgm:prSet/>
      <dgm:spPr/>
      <dgm:t>
        <a:bodyPr/>
        <a:lstStyle/>
        <a:p>
          <a:r>
            <a:rPr lang="pt-BR" dirty="0" err="1"/>
            <a:t>Suitability</a:t>
          </a:r>
          <a:endParaRPr lang="pt-BR" dirty="0"/>
        </a:p>
      </dgm:t>
    </dgm:pt>
    <dgm:pt modelId="{504EBB71-95D0-1D4E-8C11-75CED8CB2C7C}" type="parTrans" cxnId="{53DEF1CF-A87D-6943-8EE3-22416B75EE2C}">
      <dgm:prSet/>
      <dgm:spPr/>
      <dgm:t>
        <a:bodyPr/>
        <a:lstStyle/>
        <a:p>
          <a:endParaRPr lang="pt-BR"/>
        </a:p>
      </dgm:t>
    </dgm:pt>
    <dgm:pt modelId="{AC7755AB-2C78-A841-9942-73071E806914}" type="sibTrans" cxnId="{53DEF1CF-A87D-6943-8EE3-22416B75EE2C}">
      <dgm:prSet/>
      <dgm:spPr/>
      <dgm:t>
        <a:bodyPr/>
        <a:lstStyle/>
        <a:p>
          <a:endParaRPr lang="pt-BR"/>
        </a:p>
      </dgm:t>
    </dgm:pt>
    <dgm:pt modelId="{23322E89-B602-5E46-8D73-735507810C51}" type="pres">
      <dgm:prSet presAssocID="{AB92AFAA-8E9C-4EE7-80F3-202100F084B8}" presName="diagram" presStyleCnt="0">
        <dgm:presLayoutVars>
          <dgm:dir/>
          <dgm:resizeHandles val="exact"/>
        </dgm:presLayoutVars>
      </dgm:prSet>
      <dgm:spPr/>
    </dgm:pt>
    <dgm:pt modelId="{B086D19A-930E-F142-92D2-E751824F8401}" type="pres">
      <dgm:prSet presAssocID="{9B12C29D-6466-4A72-83D5-AD2889933BAD}" presName="node" presStyleLbl="node1" presStyleIdx="0" presStyleCnt="7">
        <dgm:presLayoutVars>
          <dgm:bulletEnabled val="1"/>
        </dgm:presLayoutVars>
      </dgm:prSet>
      <dgm:spPr/>
    </dgm:pt>
    <dgm:pt modelId="{296C0B9A-5D55-F641-81AA-9B5D93E85D23}" type="pres">
      <dgm:prSet presAssocID="{654C0EC9-023E-41BC-A5F2-92AA283C610E}" presName="sibTrans" presStyleCnt="0"/>
      <dgm:spPr/>
    </dgm:pt>
    <dgm:pt modelId="{605F9E7C-E7E1-5B45-8AAC-446987C9A25F}" type="pres">
      <dgm:prSet presAssocID="{341C7445-B641-8D43-8E90-86D12F96A06E}" presName="node" presStyleLbl="node1" presStyleIdx="1" presStyleCnt="7">
        <dgm:presLayoutVars>
          <dgm:bulletEnabled val="1"/>
        </dgm:presLayoutVars>
      </dgm:prSet>
      <dgm:spPr/>
    </dgm:pt>
    <dgm:pt modelId="{B74153B8-EB5E-BE43-BF04-9E87040F7E7F}" type="pres">
      <dgm:prSet presAssocID="{2FEC662A-F0B6-734B-8F77-A6B74CB3C031}" presName="sibTrans" presStyleCnt="0"/>
      <dgm:spPr/>
    </dgm:pt>
    <dgm:pt modelId="{79CAB510-EF8D-DB48-9567-F19AE86389D4}" type="pres">
      <dgm:prSet presAssocID="{1B357739-46EB-FF4C-A3A1-4DFC278994FF}" presName="node" presStyleLbl="node1" presStyleIdx="2" presStyleCnt="7">
        <dgm:presLayoutVars>
          <dgm:bulletEnabled val="1"/>
        </dgm:presLayoutVars>
      </dgm:prSet>
      <dgm:spPr/>
    </dgm:pt>
    <dgm:pt modelId="{00EBF747-4D6A-6E41-BEA6-F9039A93516D}" type="pres">
      <dgm:prSet presAssocID="{AC7755AB-2C78-A841-9942-73071E806914}" presName="sibTrans" presStyleCnt="0"/>
      <dgm:spPr/>
    </dgm:pt>
    <dgm:pt modelId="{61582096-A1DE-EF42-B61B-E5E0FDF2A756}" type="pres">
      <dgm:prSet presAssocID="{8F65DC5B-1198-45B3-A951-AD0022C9E6A0}" presName="node" presStyleLbl="node1" presStyleIdx="3" presStyleCnt="7">
        <dgm:presLayoutVars>
          <dgm:bulletEnabled val="1"/>
        </dgm:presLayoutVars>
      </dgm:prSet>
      <dgm:spPr/>
    </dgm:pt>
    <dgm:pt modelId="{8BFB88EF-C9A8-6E4F-90B9-74AF41434B7C}" type="pres">
      <dgm:prSet presAssocID="{011D25BC-0CD7-484B-A8A8-C7D044523BC7}" presName="sibTrans" presStyleCnt="0"/>
      <dgm:spPr/>
    </dgm:pt>
    <dgm:pt modelId="{2029D71B-9B33-6F47-B9DA-C1995E971875}" type="pres">
      <dgm:prSet presAssocID="{28137448-3708-4CD1-A7EE-B2D3CC631693}" presName="node" presStyleLbl="node1" presStyleIdx="4" presStyleCnt="7">
        <dgm:presLayoutVars>
          <dgm:bulletEnabled val="1"/>
        </dgm:presLayoutVars>
      </dgm:prSet>
      <dgm:spPr/>
    </dgm:pt>
    <dgm:pt modelId="{FFDAC68E-002F-4243-82F5-BBF4C163E7DC}" type="pres">
      <dgm:prSet presAssocID="{76620445-9666-405A-A001-5364276F3BCF}" presName="sibTrans" presStyleCnt="0"/>
      <dgm:spPr/>
    </dgm:pt>
    <dgm:pt modelId="{77B9574F-0328-0345-8303-CAA34FE9D2B9}" type="pres">
      <dgm:prSet presAssocID="{59EDF947-B5B3-4290-892C-06F8CEFC9225}" presName="node" presStyleLbl="node1" presStyleIdx="5" presStyleCnt="7">
        <dgm:presLayoutVars>
          <dgm:bulletEnabled val="1"/>
        </dgm:presLayoutVars>
      </dgm:prSet>
      <dgm:spPr/>
    </dgm:pt>
    <dgm:pt modelId="{CE64EE07-14E6-5949-A69E-239688DBD131}" type="pres">
      <dgm:prSet presAssocID="{7F7C79A2-718A-4A2E-8DC1-334BD79C393D}" presName="sibTrans" presStyleCnt="0"/>
      <dgm:spPr/>
    </dgm:pt>
    <dgm:pt modelId="{ECFC8097-DF36-2943-96B6-14C5364B8825}" type="pres">
      <dgm:prSet presAssocID="{7BE3C450-F9D9-47C1-A1F4-B51002488A82}" presName="node" presStyleLbl="node1" presStyleIdx="6" presStyleCnt="7">
        <dgm:presLayoutVars>
          <dgm:bulletEnabled val="1"/>
        </dgm:presLayoutVars>
      </dgm:prSet>
      <dgm:spPr/>
    </dgm:pt>
  </dgm:ptLst>
  <dgm:cxnLst>
    <dgm:cxn modelId="{33564E02-5A9C-44CD-BCEA-F00BF0A9B34F}" srcId="{AB92AFAA-8E9C-4EE7-80F3-202100F084B8}" destId="{8F65DC5B-1198-45B3-A951-AD0022C9E6A0}" srcOrd="3" destOrd="0" parTransId="{0FACDFE3-8F0E-4FB5-BEFB-4247422E0C5A}" sibTransId="{011D25BC-0CD7-484B-A8A8-C7D044523BC7}"/>
    <dgm:cxn modelId="{84F9030A-D8A0-5444-A6E7-3342D23781E5}" type="presOf" srcId="{28137448-3708-4CD1-A7EE-B2D3CC631693}" destId="{2029D71B-9B33-6F47-B9DA-C1995E971875}" srcOrd="0" destOrd="0" presId="urn:microsoft.com/office/officeart/2005/8/layout/default"/>
    <dgm:cxn modelId="{3BB80F0A-CD44-4984-8796-249675202B32}" srcId="{AB92AFAA-8E9C-4EE7-80F3-202100F084B8}" destId="{9B12C29D-6466-4A72-83D5-AD2889933BAD}" srcOrd="0" destOrd="0" parTransId="{17C8F025-3C4E-4FAA-AD97-C66915ABBD16}" sibTransId="{654C0EC9-023E-41BC-A5F2-92AA283C610E}"/>
    <dgm:cxn modelId="{5D118712-1E44-0C4F-8DEF-4D0CA9873CC0}" type="presOf" srcId="{8F65DC5B-1198-45B3-A951-AD0022C9E6A0}" destId="{61582096-A1DE-EF42-B61B-E5E0FDF2A756}" srcOrd="0" destOrd="0" presId="urn:microsoft.com/office/officeart/2005/8/layout/default"/>
    <dgm:cxn modelId="{85F59835-6421-C14B-A153-3C5150FBF88F}" type="presOf" srcId="{7BE3C450-F9D9-47C1-A1F4-B51002488A82}" destId="{ECFC8097-DF36-2943-96B6-14C5364B8825}" srcOrd="0" destOrd="0" presId="urn:microsoft.com/office/officeart/2005/8/layout/default"/>
    <dgm:cxn modelId="{06265A37-E540-485D-BDF7-8A149F2848F6}" srcId="{AB92AFAA-8E9C-4EE7-80F3-202100F084B8}" destId="{59EDF947-B5B3-4290-892C-06F8CEFC9225}" srcOrd="5" destOrd="0" parTransId="{1E28211C-A245-4E1D-9AE7-CCCC178362CB}" sibTransId="{7F7C79A2-718A-4A2E-8DC1-334BD79C393D}"/>
    <dgm:cxn modelId="{E6C2C747-4CF0-4B8E-92CE-BBEB0EC482E9}" srcId="{AB92AFAA-8E9C-4EE7-80F3-202100F084B8}" destId="{28137448-3708-4CD1-A7EE-B2D3CC631693}" srcOrd="4" destOrd="0" parTransId="{1967EF28-7B89-4938-BC2A-87DC51F185F8}" sibTransId="{76620445-9666-405A-A001-5364276F3BCF}"/>
    <dgm:cxn modelId="{D88B4E4B-0E5A-6946-B454-D81987590210}" type="presOf" srcId="{AB92AFAA-8E9C-4EE7-80F3-202100F084B8}" destId="{23322E89-B602-5E46-8D73-735507810C51}" srcOrd="0" destOrd="0" presId="urn:microsoft.com/office/officeart/2005/8/layout/default"/>
    <dgm:cxn modelId="{66264F64-55DD-E447-8214-E2493AA133CD}" type="presOf" srcId="{9B12C29D-6466-4A72-83D5-AD2889933BAD}" destId="{B086D19A-930E-F142-92D2-E751824F8401}" srcOrd="0" destOrd="0" presId="urn:microsoft.com/office/officeart/2005/8/layout/default"/>
    <dgm:cxn modelId="{8AC3D281-CB82-6443-A509-C22FE9DDDA83}" type="presOf" srcId="{59EDF947-B5B3-4290-892C-06F8CEFC9225}" destId="{77B9574F-0328-0345-8303-CAA34FE9D2B9}" srcOrd="0" destOrd="0" presId="urn:microsoft.com/office/officeart/2005/8/layout/default"/>
    <dgm:cxn modelId="{205B4588-64C2-7C4F-8DDE-00BD679AC6C0}" srcId="{AB92AFAA-8E9C-4EE7-80F3-202100F084B8}" destId="{341C7445-B641-8D43-8E90-86D12F96A06E}" srcOrd="1" destOrd="0" parTransId="{296A49F8-6147-5F46-9010-92881F6A3BF7}" sibTransId="{2FEC662A-F0B6-734B-8F77-A6B74CB3C031}"/>
    <dgm:cxn modelId="{A7307E94-0F38-4C32-A11D-DF6CEB06FD02}" srcId="{AB92AFAA-8E9C-4EE7-80F3-202100F084B8}" destId="{7BE3C450-F9D9-47C1-A1F4-B51002488A82}" srcOrd="6" destOrd="0" parTransId="{1A37CE34-EE6F-4674-A00D-CA519BD42A95}" sibTransId="{1F99AB3B-1C39-49B8-ACD5-779413975948}"/>
    <dgm:cxn modelId="{BD99BA98-1D02-864B-A482-DCC03808FDCA}" type="presOf" srcId="{341C7445-B641-8D43-8E90-86D12F96A06E}" destId="{605F9E7C-E7E1-5B45-8AAC-446987C9A25F}" srcOrd="0" destOrd="0" presId="urn:microsoft.com/office/officeart/2005/8/layout/default"/>
    <dgm:cxn modelId="{FCBB1AB6-8BB3-DC42-84DF-750C0AAE269B}" type="presOf" srcId="{1B357739-46EB-FF4C-A3A1-4DFC278994FF}" destId="{79CAB510-EF8D-DB48-9567-F19AE86389D4}" srcOrd="0" destOrd="0" presId="urn:microsoft.com/office/officeart/2005/8/layout/default"/>
    <dgm:cxn modelId="{53DEF1CF-A87D-6943-8EE3-22416B75EE2C}" srcId="{AB92AFAA-8E9C-4EE7-80F3-202100F084B8}" destId="{1B357739-46EB-FF4C-A3A1-4DFC278994FF}" srcOrd="2" destOrd="0" parTransId="{504EBB71-95D0-1D4E-8C11-75CED8CB2C7C}" sibTransId="{AC7755AB-2C78-A841-9942-73071E806914}"/>
    <dgm:cxn modelId="{8AB9A64B-1D8B-4B49-A63F-DEA6D23156FF}" type="presParOf" srcId="{23322E89-B602-5E46-8D73-735507810C51}" destId="{B086D19A-930E-F142-92D2-E751824F8401}" srcOrd="0" destOrd="0" presId="urn:microsoft.com/office/officeart/2005/8/layout/default"/>
    <dgm:cxn modelId="{2FF62B96-A9EB-424A-A3C2-AB46089A15CC}" type="presParOf" srcId="{23322E89-B602-5E46-8D73-735507810C51}" destId="{296C0B9A-5D55-F641-81AA-9B5D93E85D23}" srcOrd="1" destOrd="0" presId="urn:microsoft.com/office/officeart/2005/8/layout/default"/>
    <dgm:cxn modelId="{77B09AAA-492A-CD4C-AC16-686042C676E6}" type="presParOf" srcId="{23322E89-B602-5E46-8D73-735507810C51}" destId="{605F9E7C-E7E1-5B45-8AAC-446987C9A25F}" srcOrd="2" destOrd="0" presId="urn:microsoft.com/office/officeart/2005/8/layout/default"/>
    <dgm:cxn modelId="{6CD0AFDC-9860-BB4A-AA9A-960FE0E064D5}" type="presParOf" srcId="{23322E89-B602-5E46-8D73-735507810C51}" destId="{B74153B8-EB5E-BE43-BF04-9E87040F7E7F}" srcOrd="3" destOrd="0" presId="urn:microsoft.com/office/officeart/2005/8/layout/default"/>
    <dgm:cxn modelId="{26E19EBD-5E9A-4D4F-AB98-6EC350D089CF}" type="presParOf" srcId="{23322E89-B602-5E46-8D73-735507810C51}" destId="{79CAB510-EF8D-DB48-9567-F19AE86389D4}" srcOrd="4" destOrd="0" presId="urn:microsoft.com/office/officeart/2005/8/layout/default"/>
    <dgm:cxn modelId="{2B8B0DDD-B80B-0E46-9099-B7A9161E466F}" type="presParOf" srcId="{23322E89-B602-5E46-8D73-735507810C51}" destId="{00EBF747-4D6A-6E41-BEA6-F9039A93516D}" srcOrd="5" destOrd="0" presId="urn:microsoft.com/office/officeart/2005/8/layout/default"/>
    <dgm:cxn modelId="{2CB6A6CB-6CA3-6F4F-8C2B-D55AF77E76BA}" type="presParOf" srcId="{23322E89-B602-5E46-8D73-735507810C51}" destId="{61582096-A1DE-EF42-B61B-E5E0FDF2A756}" srcOrd="6" destOrd="0" presId="urn:microsoft.com/office/officeart/2005/8/layout/default"/>
    <dgm:cxn modelId="{2C142E9D-80EF-634F-A116-FB56447F52DB}" type="presParOf" srcId="{23322E89-B602-5E46-8D73-735507810C51}" destId="{8BFB88EF-C9A8-6E4F-90B9-74AF41434B7C}" srcOrd="7" destOrd="0" presId="urn:microsoft.com/office/officeart/2005/8/layout/default"/>
    <dgm:cxn modelId="{8DCB7361-EF22-E244-9ED0-56B8E691B9AF}" type="presParOf" srcId="{23322E89-B602-5E46-8D73-735507810C51}" destId="{2029D71B-9B33-6F47-B9DA-C1995E971875}" srcOrd="8" destOrd="0" presId="urn:microsoft.com/office/officeart/2005/8/layout/default"/>
    <dgm:cxn modelId="{7E6AD18C-9F7A-A445-A1B9-228AA2547D95}" type="presParOf" srcId="{23322E89-B602-5E46-8D73-735507810C51}" destId="{FFDAC68E-002F-4243-82F5-BBF4C163E7DC}" srcOrd="9" destOrd="0" presId="urn:microsoft.com/office/officeart/2005/8/layout/default"/>
    <dgm:cxn modelId="{FC3B604F-C616-B34B-BAC6-9A5AFA3620A8}" type="presParOf" srcId="{23322E89-B602-5E46-8D73-735507810C51}" destId="{77B9574F-0328-0345-8303-CAA34FE9D2B9}" srcOrd="10" destOrd="0" presId="urn:microsoft.com/office/officeart/2005/8/layout/default"/>
    <dgm:cxn modelId="{D8BC873D-1589-1245-9165-D4665504DCC2}" type="presParOf" srcId="{23322E89-B602-5E46-8D73-735507810C51}" destId="{CE64EE07-14E6-5949-A69E-239688DBD131}" srcOrd="11" destOrd="0" presId="urn:microsoft.com/office/officeart/2005/8/layout/default"/>
    <dgm:cxn modelId="{B12728CB-C941-2F45-903A-1BD2BA247C01}" type="presParOf" srcId="{23322E89-B602-5E46-8D73-735507810C51}" destId="{ECFC8097-DF36-2943-96B6-14C5364B882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0E0A7A-E417-499F-90A3-85311F7ACEFD}"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D62EBA30-9DB2-4B46-8544-1872CF4A4AB7}">
      <dgm:prSet/>
      <dgm:spPr/>
      <dgm:t>
        <a:bodyPr/>
        <a:lstStyle/>
        <a:p>
          <a:r>
            <a:rPr lang="pt-BR"/>
            <a:t>COMPARE AS REGRAS:</a:t>
          </a:r>
          <a:endParaRPr lang="en-US"/>
        </a:p>
      </dgm:t>
    </dgm:pt>
    <dgm:pt modelId="{67CD946A-4AB7-4BFD-95C2-144F8E63DD79}" type="parTrans" cxnId="{7F5FC1E6-39E4-4726-B3E2-531F9330EF34}">
      <dgm:prSet/>
      <dgm:spPr/>
      <dgm:t>
        <a:bodyPr/>
        <a:lstStyle/>
        <a:p>
          <a:endParaRPr lang="en-US"/>
        </a:p>
      </dgm:t>
    </dgm:pt>
    <dgm:pt modelId="{E3C84DF8-673B-4A5B-BC18-FFF6AE7ABDAA}" type="sibTrans" cxnId="{7F5FC1E6-39E4-4726-B3E2-531F9330EF34}">
      <dgm:prSet/>
      <dgm:spPr/>
      <dgm:t>
        <a:bodyPr/>
        <a:lstStyle/>
        <a:p>
          <a:endParaRPr lang="en-US"/>
        </a:p>
      </dgm:t>
    </dgm:pt>
    <dgm:pt modelId="{FA2CEE38-0F74-4ECC-9853-243BDF052822}">
      <dgm:prSet/>
      <dgm:spPr/>
      <dgm:t>
        <a:bodyPr/>
        <a:lstStyle/>
        <a:p>
          <a:r>
            <a:rPr lang="pt-BR" b="1"/>
            <a:t>ARTIGO 317 CC</a:t>
          </a:r>
          <a:r>
            <a:rPr lang="pt-BR"/>
            <a:t>. Quando, </a:t>
          </a:r>
          <a:r>
            <a:rPr lang="pt-BR" b="1" u="sng"/>
            <a:t>por motivos imprevisíveis</a:t>
          </a:r>
          <a:r>
            <a:rPr lang="pt-BR" b="1"/>
            <a:t>, sobrevier </a:t>
          </a:r>
          <a:r>
            <a:rPr lang="pt-BR"/>
            <a:t>desproporção manifesta entre o valor da prestação devida e o do momento de sua execução, poderá o juiz corrigi-lo, a pedido da parte, de modo que assegure, quanto possível, o valor real da prestação.</a:t>
          </a:r>
          <a:endParaRPr lang="en-US"/>
        </a:p>
      </dgm:t>
    </dgm:pt>
    <dgm:pt modelId="{9057DE82-342E-4DF8-A6B1-A70DB815EC03}" type="parTrans" cxnId="{7CC89EF1-BA68-4406-B3FF-9C6AC509D042}">
      <dgm:prSet/>
      <dgm:spPr/>
      <dgm:t>
        <a:bodyPr/>
        <a:lstStyle/>
        <a:p>
          <a:endParaRPr lang="en-US"/>
        </a:p>
      </dgm:t>
    </dgm:pt>
    <dgm:pt modelId="{976CE508-8FE3-47EC-8876-47DDDEDF1B18}" type="sibTrans" cxnId="{7CC89EF1-BA68-4406-B3FF-9C6AC509D042}">
      <dgm:prSet/>
      <dgm:spPr/>
      <dgm:t>
        <a:bodyPr/>
        <a:lstStyle/>
        <a:p>
          <a:endParaRPr lang="en-US"/>
        </a:p>
      </dgm:t>
    </dgm:pt>
    <dgm:pt modelId="{87E9FAA0-C353-425F-80B6-EA149851E0FD}">
      <dgm:prSet/>
      <dgm:spPr/>
      <dgm:t>
        <a:bodyPr/>
        <a:lstStyle/>
        <a:p>
          <a:r>
            <a:rPr lang="pt-BR" b="1"/>
            <a:t>ARTIGO 6º CDC</a:t>
          </a:r>
          <a:r>
            <a:rPr lang="pt-BR"/>
            <a:t> São direitos básicos do consumidor:</a:t>
          </a:r>
          <a:endParaRPr lang="en-US"/>
        </a:p>
      </dgm:t>
    </dgm:pt>
    <dgm:pt modelId="{F4BB449E-0E9C-4982-B4A0-12704DD59EC3}" type="parTrans" cxnId="{693F5E49-7AD5-4DE9-B8BE-D900CC5FD2FF}">
      <dgm:prSet/>
      <dgm:spPr/>
      <dgm:t>
        <a:bodyPr/>
        <a:lstStyle/>
        <a:p>
          <a:endParaRPr lang="en-US"/>
        </a:p>
      </dgm:t>
    </dgm:pt>
    <dgm:pt modelId="{0EB1DFCF-D95C-4031-AB54-0DCC35CAD9F8}" type="sibTrans" cxnId="{693F5E49-7AD5-4DE9-B8BE-D900CC5FD2FF}">
      <dgm:prSet/>
      <dgm:spPr/>
      <dgm:t>
        <a:bodyPr/>
        <a:lstStyle/>
        <a:p>
          <a:endParaRPr lang="en-US"/>
        </a:p>
      </dgm:t>
    </dgm:pt>
    <dgm:pt modelId="{5E9358AC-99F3-49F0-BD08-2E4D985AE357}">
      <dgm:prSet/>
      <dgm:spPr/>
      <dgm:t>
        <a:bodyPr/>
        <a:lstStyle/>
        <a:p>
          <a:r>
            <a:rPr lang="pt-BR"/>
            <a:t>V - a modificação das cláusulas contratuais que </a:t>
          </a:r>
          <a:r>
            <a:rPr lang="pt-BR" b="1"/>
            <a:t>estabeleçam</a:t>
          </a:r>
          <a:r>
            <a:rPr lang="pt-BR"/>
            <a:t> prestações desproporcionais ou sua revisão em razão de </a:t>
          </a:r>
          <a:r>
            <a:rPr lang="pt-BR" b="1"/>
            <a:t>fatos supervenientes</a:t>
          </a:r>
          <a:r>
            <a:rPr lang="pt-BR"/>
            <a:t> que as tornem excessivamente onerosas;</a:t>
          </a:r>
          <a:endParaRPr lang="en-US"/>
        </a:p>
      </dgm:t>
    </dgm:pt>
    <dgm:pt modelId="{1CE924E7-07F4-4C29-8D12-600C4F60FDBC}" type="parTrans" cxnId="{80A64A5E-E55E-4B7D-BBD0-AD066F7F2850}">
      <dgm:prSet/>
      <dgm:spPr/>
      <dgm:t>
        <a:bodyPr/>
        <a:lstStyle/>
        <a:p>
          <a:endParaRPr lang="en-US"/>
        </a:p>
      </dgm:t>
    </dgm:pt>
    <dgm:pt modelId="{86A35466-0852-4F81-8234-FF9989A74EC6}" type="sibTrans" cxnId="{80A64A5E-E55E-4B7D-BBD0-AD066F7F2850}">
      <dgm:prSet/>
      <dgm:spPr/>
      <dgm:t>
        <a:bodyPr/>
        <a:lstStyle/>
        <a:p>
          <a:endParaRPr lang="en-US"/>
        </a:p>
      </dgm:t>
    </dgm:pt>
    <dgm:pt modelId="{8BD8CDCA-3492-5846-8403-F04D8D28CDFA}" type="pres">
      <dgm:prSet presAssocID="{490E0A7A-E417-499F-90A3-85311F7ACEFD}" presName="vert0" presStyleCnt="0">
        <dgm:presLayoutVars>
          <dgm:dir/>
          <dgm:animOne val="branch"/>
          <dgm:animLvl val="lvl"/>
        </dgm:presLayoutVars>
      </dgm:prSet>
      <dgm:spPr/>
    </dgm:pt>
    <dgm:pt modelId="{5AB16277-894C-754E-9138-C72C5F2601CF}" type="pres">
      <dgm:prSet presAssocID="{D62EBA30-9DB2-4B46-8544-1872CF4A4AB7}" presName="thickLine" presStyleLbl="alignNode1" presStyleIdx="0" presStyleCnt="4"/>
      <dgm:spPr/>
    </dgm:pt>
    <dgm:pt modelId="{DB1F0B6B-B025-E845-BB21-85037509DD92}" type="pres">
      <dgm:prSet presAssocID="{D62EBA30-9DB2-4B46-8544-1872CF4A4AB7}" presName="horz1" presStyleCnt="0"/>
      <dgm:spPr/>
    </dgm:pt>
    <dgm:pt modelId="{890DB45E-9B5D-804E-A917-928F7617EBF9}" type="pres">
      <dgm:prSet presAssocID="{D62EBA30-9DB2-4B46-8544-1872CF4A4AB7}" presName="tx1" presStyleLbl="revTx" presStyleIdx="0" presStyleCnt="4"/>
      <dgm:spPr/>
    </dgm:pt>
    <dgm:pt modelId="{0AB28B50-3396-CD49-9200-65C86D56BA5C}" type="pres">
      <dgm:prSet presAssocID="{D62EBA30-9DB2-4B46-8544-1872CF4A4AB7}" presName="vert1" presStyleCnt="0"/>
      <dgm:spPr/>
    </dgm:pt>
    <dgm:pt modelId="{0EB8238A-B56E-7443-80ED-52CBE3CD7E3E}" type="pres">
      <dgm:prSet presAssocID="{FA2CEE38-0F74-4ECC-9853-243BDF052822}" presName="thickLine" presStyleLbl="alignNode1" presStyleIdx="1" presStyleCnt="4"/>
      <dgm:spPr/>
    </dgm:pt>
    <dgm:pt modelId="{47352649-873F-9040-B1D7-747063F5333C}" type="pres">
      <dgm:prSet presAssocID="{FA2CEE38-0F74-4ECC-9853-243BDF052822}" presName="horz1" presStyleCnt="0"/>
      <dgm:spPr/>
    </dgm:pt>
    <dgm:pt modelId="{30964BAA-CC7B-1B46-9CE6-908869E5A876}" type="pres">
      <dgm:prSet presAssocID="{FA2CEE38-0F74-4ECC-9853-243BDF052822}" presName="tx1" presStyleLbl="revTx" presStyleIdx="1" presStyleCnt="4"/>
      <dgm:spPr/>
    </dgm:pt>
    <dgm:pt modelId="{7D6513F7-1952-6A40-82D6-B57932E665FB}" type="pres">
      <dgm:prSet presAssocID="{FA2CEE38-0F74-4ECC-9853-243BDF052822}" presName="vert1" presStyleCnt="0"/>
      <dgm:spPr/>
    </dgm:pt>
    <dgm:pt modelId="{9706DC38-231F-B144-96AD-F8B19D3FF994}" type="pres">
      <dgm:prSet presAssocID="{87E9FAA0-C353-425F-80B6-EA149851E0FD}" presName="thickLine" presStyleLbl="alignNode1" presStyleIdx="2" presStyleCnt="4"/>
      <dgm:spPr/>
    </dgm:pt>
    <dgm:pt modelId="{CF69E47D-F687-2944-B94F-00DEE54EF381}" type="pres">
      <dgm:prSet presAssocID="{87E9FAA0-C353-425F-80B6-EA149851E0FD}" presName="horz1" presStyleCnt="0"/>
      <dgm:spPr/>
    </dgm:pt>
    <dgm:pt modelId="{E891A4AB-2F7F-5E4B-8B7C-91DC9D0A7147}" type="pres">
      <dgm:prSet presAssocID="{87E9FAA0-C353-425F-80B6-EA149851E0FD}" presName="tx1" presStyleLbl="revTx" presStyleIdx="2" presStyleCnt="4"/>
      <dgm:spPr/>
    </dgm:pt>
    <dgm:pt modelId="{474017F8-3AFA-EB46-AD12-C966F486B135}" type="pres">
      <dgm:prSet presAssocID="{87E9FAA0-C353-425F-80B6-EA149851E0FD}" presName="vert1" presStyleCnt="0"/>
      <dgm:spPr/>
    </dgm:pt>
    <dgm:pt modelId="{BF51E8D0-7F8B-D945-B832-EBF00C47B43A}" type="pres">
      <dgm:prSet presAssocID="{5E9358AC-99F3-49F0-BD08-2E4D985AE357}" presName="thickLine" presStyleLbl="alignNode1" presStyleIdx="3" presStyleCnt="4"/>
      <dgm:spPr/>
    </dgm:pt>
    <dgm:pt modelId="{CC369311-7D31-034C-97A4-9D34D15493F9}" type="pres">
      <dgm:prSet presAssocID="{5E9358AC-99F3-49F0-BD08-2E4D985AE357}" presName="horz1" presStyleCnt="0"/>
      <dgm:spPr/>
    </dgm:pt>
    <dgm:pt modelId="{A9E13CDE-E25C-3348-BE90-6C430DF9DD20}" type="pres">
      <dgm:prSet presAssocID="{5E9358AC-99F3-49F0-BD08-2E4D985AE357}" presName="tx1" presStyleLbl="revTx" presStyleIdx="3" presStyleCnt="4"/>
      <dgm:spPr/>
    </dgm:pt>
    <dgm:pt modelId="{CDB82CC5-BF22-5742-B4D1-C3C50F1B3669}" type="pres">
      <dgm:prSet presAssocID="{5E9358AC-99F3-49F0-BD08-2E4D985AE357}" presName="vert1" presStyleCnt="0"/>
      <dgm:spPr/>
    </dgm:pt>
  </dgm:ptLst>
  <dgm:cxnLst>
    <dgm:cxn modelId="{9881CA03-D9F4-AF49-B4B4-5434EAE13D92}" type="presOf" srcId="{D62EBA30-9DB2-4B46-8544-1872CF4A4AB7}" destId="{890DB45E-9B5D-804E-A917-928F7617EBF9}" srcOrd="0" destOrd="0" presId="urn:microsoft.com/office/officeart/2008/layout/LinedList"/>
    <dgm:cxn modelId="{693F5E49-7AD5-4DE9-B8BE-D900CC5FD2FF}" srcId="{490E0A7A-E417-499F-90A3-85311F7ACEFD}" destId="{87E9FAA0-C353-425F-80B6-EA149851E0FD}" srcOrd="2" destOrd="0" parTransId="{F4BB449E-0E9C-4982-B4A0-12704DD59EC3}" sibTransId="{0EB1DFCF-D95C-4031-AB54-0DCC35CAD9F8}"/>
    <dgm:cxn modelId="{7C3C2556-CC5C-9040-B897-69967BD9690F}" type="presOf" srcId="{490E0A7A-E417-499F-90A3-85311F7ACEFD}" destId="{8BD8CDCA-3492-5846-8403-F04D8D28CDFA}" srcOrd="0" destOrd="0" presId="urn:microsoft.com/office/officeart/2008/layout/LinedList"/>
    <dgm:cxn modelId="{80A64A5E-E55E-4B7D-BBD0-AD066F7F2850}" srcId="{490E0A7A-E417-499F-90A3-85311F7ACEFD}" destId="{5E9358AC-99F3-49F0-BD08-2E4D985AE357}" srcOrd="3" destOrd="0" parTransId="{1CE924E7-07F4-4C29-8D12-600C4F60FDBC}" sibTransId="{86A35466-0852-4F81-8234-FF9989A74EC6}"/>
    <dgm:cxn modelId="{EEABD894-AC6B-8D49-AB44-9EFCC5248EEB}" type="presOf" srcId="{5E9358AC-99F3-49F0-BD08-2E4D985AE357}" destId="{A9E13CDE-E25C-3348-BE90-6C430DF9DD20}" srcOrd="0" destOrd="0" presId="urn:microsoft.com/office/officeart/2008/layout/LinedList"/>
    <dgm:cxn modelId="{7F5FC1E6-39E4-4726-B3E2-531F9330EF34}" srcId="{490E0A7A-E417-499F-90A3-85311F7ACEFD}" destId="{D62EBA30-9DB2-4B46-8544-1872CF4A4AB7}" srcOrd="0" destOrd="0" parTransId="{67CD946A-4AB7-4BFD-95C2-144F8E63DD79}" sibTransId="{E3C84DF8-673B-4A5B-BC18-FFF6AE7ABDAA}"/>
    <dgm:cxn modelId="{7CC89EF1-BA68-4406-B3FF-9C6AC509D042}" srcId="{490E0A7A-E417-499F-90A3-85311F7ACEFD}" destId="{FA2CEE38-0F74-4ECC-9853-243BDF052822}" srcOrd="1" destOrd="0" parTransId="{9057DE82-342E-4DF8-A6B1-A70DB815EC03}" sibTransId="{976CE508-8FE3-47EC-8876-47DDDEDF1B18}"/>
    <dgm:cxn modelId="{F1ACC0F3-161A-B84C-B8FB-B838DBC0B65B}" type="presOf" srcId="{87E9FAA0-C353-425F-80B6-EA149851E0FD}" destId="{E891A4AB-2F7F-5E4B-8B7C-91DC9D0A7147}" srcOrd="0" destOrd="0" presId="urn:microsoft.com/office/officeart/2008/layout/LinedList"/>
    <dgm:cxn modelId="{166346F8-7717-F94A-8CDB-F4B9289314D3}" type="presOf" srcId="{FA2CEE38-0F74-4ECC-9853-243BDF052822}" destId="{30964BAA-CC7B-1B46-9CE6-908869E5A876}" srcOrd="0" destOrd="0" presId="urn:microsoft.com/office/officeart/2008/layout/LinedList"/>
    <dgm:cxn modelId="{6EBACF18-B4F6-9046-9AC5-8BD3F0E11352}" type="presParOf" srcId="{8BD8CDCA-3492-5846-8403-F04D8D28CDFA}" destId="{5AB16277-894C-754E-9138-C72C5F2601CF}" srcOrd="0" destOrd="0" presId="urn:microsoft.com/office/officeart/2008/layout/LinedList"/>
    <dgm:cxn modelId="{21ED28FD-E8C1-6A4C-B9BD-6FDD1A418B00}" type="presParOf" srcId="{8BD8CDCA-3492-5846-8403-F04D8D28CDFA}" destId="{DB1F0B6B-B025-E845-BB21-85037509DD92}" srcOrd="1" destOrd="0" presId="urn:microsoft.com/office/officeart/2008/layout/LinedList"/>
    <dgm:cxn modelId="{6B8F3AF5-1F7D-B746-A6B4-CE4D6B613265}" type="presParOf" srcId="{DB1F0B6B-B025-E845-BB21-85037509DD92}" destId="{890DB45E-9B5D-804E-A917-928F7617EBF9}" srcOrd="0" destOrd="0" presId="urn:microsoft.com/office/officeart/2008/layout/LinedList"/>
    <dgm:cxn modelId="{C008CCA8-6482-B545-8DA4-8E52D58BD38B}" type="presParOf" srcId="{DB1F0B6B-B025-E845-BB21-85037509DD92}" destId="{0AB28B50-3396-CD49-9200-65C86D56BA5C}" srcOrd="1" destOrd="0" presId="urn:microsoft.com/office/officeart/2008/layout/LinedList"/>
    <dgm:cxn modelId="{B606F467-4441-C54D-9882-78FA545DE2EF}" type="presParOf" srcId="{8BD8CDCA-3492-5846-8403-F04D8D28CDFA}" destId="{0EB8238A-B56E-7443-80ED-52CBE3CD7E3E}" srcOrd="2" destOrd="0" presId="urn:microsoft.com/office/officeart/2008/layout/LinedList"/>
    <dgm:cxn modelId="{F34F37A7-D839-F449-A447-76655D044895}" type="presParOf" srcId="{8BD8CDCA-3492-5846-8403-F04D8D28CDFA}" destId="{47352649-873F-9040-B1D7-747063F5333C}" srcOrd="3" destOrd="0" presId="urn:microsoft.com/office/officeart/2008/layout/LinedList"/>
    <dgm:cxn modelId="{EEC5CE3B-F848-EC41-8520-36F2C9664094}" type="presParOf" srcId="{47352649-873F-9040-B1D7-747063F5333C}" destId="{30964BAA-CC7B-1B46-9CE6-908869E5A876}" srcOrd="0" destOrd="0" presId="urn:microsoft.com/office/officeart/2008/layout/LinedList"/>
    <dgm:cxn modelId="{7A53B4D9-74B6-1644-84A5-D49614E1085D}" type="presParOf" srcId="{47352649-873F-9040-B1D7-747063F5333C}" destId="{7D6513F7-1952-6A40-82D6-B57932E665FB}" srcOrd="1" destOrd="0" presId="urn:microsoft.com/office/officeart/2008/layout/LinedList"/>
    <dgm:cxn modelId="{D6A73BA5-8AE1-C94F-B593-C04325000231}" type="presParOf" srcId="{8BD8CDCA-3492-5846-8403-F04D8D28CDFA}" destId="{9706DC38-231F-B144-96AD-F8B19D3FF994}" srcOrd="4" destOrd="0" presId="urn:microsoft.com/office/officeart/2008/layout/LinedList"/>
    <dgm:cxn modelId="{B90AD6C9-3B48-B946-B8F4-13E943D5BF33}" type="presParOf" srcId="{8BD8CDCA-3492-5846-8403-F04D8D28CDFA}" destId="{CF69E47D-F687-2944-B94F-00DEE54EF381}" srcOrd="5" destOrd="0" presId="urn:microsoft.com/office/officeart/2008/layout/LinedList"/>
    <dgm:cxn modelId="{10465D4E-03DA-894F-997F-47391BAC5848}" type="presParOf" srcId="{CF69E47D-F687-2944-B94F-00DEE54EF381}" destId="{E891A4AB-2F7F-5E4B-8B7C-91DC9D0A7147}" srcOrd="0" destOrd="0" presId="urn:microsoft.com/office/officeart/2008/layout/LinedList"/>
    <dgm:cxn modelId="{8C7CCE00-B0B7-664C-B890-023A92AB55E3}" type="presParOf" srcId="{CF69E47D-F687-2944-B94F-00DEE54EF381}" destId="{474017F8-3AFA-EB46-AD12-C966F486B135}" srcOrd="1" destOrd="0" presId="urn:microsoft.com/office/officeart/2008/layout/LinedList"/>
    <dgm:cxn modelId="{9BBFCFA5-D1F9-E344-8E3E-D059C3D32B1D}" type="presParOf" srcId="{8BD8CDCA-3492-5846-8403-F04D8D28CDFA}" destId="{BF51E8D0-7F8B-D945-B832-EBF00C47B43A}" srcOrd="6" destOrd="0" presId="urn:microsoft.com/office/officeart/2008/layout/LinedList"/>
    <dgm:cxn modelId="{B88606EA-1333-194F-8F23-DF2A5202B4BC}" type="presParOf" srcId="{8BD8CDCA-3492-5846-8403-F04D8D28CDFA}" destId="{CC369311-7D31-034C-97A4-9D34D15493F9}" srcOrd="7" destOrd="0" presId="urn:microsoft.com/office/officeart/2008/layout/LinedList"/>
    <dgm:cxn modelId="{B5DF9A50-BB0E-F545-8AC9-0AF49E65AD6C}" type="presParOf" srcId="{CC369311-7D31-034C-97A4-9D34D15493F9}" destId="{A9E13CDE-E25C-3348-BE90-6C430DF9DD20}" srcOrd="0" destOrd="0" presId="urn:microsoft.com/office/officeart/2008/layout/LinedList"/>
    <dgm:cxn modelId="{9068CD2F-0C10-2742-A865-6AEEF7C19210}" type="presParOf" srcId="{CC369311-7D31-034C-97A4-9D34D15493F9}" destId="{CDB82CC5-BF22-5742-B4D1-C3C50F1B36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92AFAA-8E9C-4EE7-80F3-202100F084B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F65DC5B-1198-45B3-A951-AD0022C9E6A0}">
      <dgm:prSet/>
      <dgm:spPr/>
      <dgm:t>
        <a:bodyPr/>
        <a:lstStyle/>
        <a:p>
          <a:r>
            <a:rPr lang="en-US" dirty="0" err="1"/>
            <a:t>Proteção</a:t>
          </a:r>
          <a:r>
            <a:rPr lang="en-US" dirty="0"/>
            <a:t> contra a </a:t>
          </a:r>
          <a:r>
            <a:rPr lang="en-US" dirty="0" err="1"/>
            <a:t>publicidade</a:t>
          </a:r>
          <a:r>
            <a:rPr lang="en-US" dirty="0"/>
            <a:t> </a:t>
          </a:r>
          <a:r>
            <a:rPr lang="en-US" dirty="0" err="1"/>
            <a:t>enganosa</a:t>
          </a:r>
          <a:r>
            <a:rPr lang="en-US" dirty="0"/>
            <a:t> e </a:t>
          </a:r>
          <a:r>
            <a:rPr lang="en-US" dirty="0" err="1"/>
            <a:t>abusiva</a:t>
          </a:r>
          <a:endParaRPr lang="en-US" dirty="0"/>
        </a:p>
      </dgm:t>
    </dgm:pt>
    <dgm:pt modelId="{0FACDFE3-8F0E-4FB5-BEFB-4247422E0C5A}" type="parTrans" cxnId="{33564E02-5A9C-44CD-BCEA-F00BF0A9B34F}">
      <dgm:prSet/>
      <dgm:spPr/>
      <dgm:t>
        <a:bodyPr/>
        <a:lstStyle/>
        <a:p>
          <a:endParaRPr lang="en-US"/>
        </a:p>
      </dgm:t>
    </dgm:pt>
    <dgm:pt modelId="{011D25BC-0CD7-484B-A8A8-C7D044523BC7}" type="sibTrans" cxnId="{33564E02-5A9C-44CD-BCEA-F00BF0A9B34F}">
      <dgm:prSet/>
      <dgm:spPr/>
      <dgm:t>
        <a:bodyPr/>
        <a:lstStyle/>
        <a:p>
          <a:endParaRPr lang="en-US"/>
        </a:p>
      </dgm:t>
    </dgm:pt>
    <dgm:pt modelId="{28137448-3708-4CD1-A7EE-B2D3CC631693}">
      <dgm:prSet/>
      <dgm:spPr/>
      <dgm:t>
        <a:bodyPr/>
        <a:lstStyle/>
        <a:p>
          <a:r>
            <a:rPr lang="pt-BR" dirty="0"/>
            <a:t>Revisão das cláusulas  que estabeleçam prestações desproporcionais</a:t>
          </a:r>
        </a:p>
      </dgm:t>
    </dgm:pt>
    <dgm:pt modelId="{1967EF28-7B89-4938-BC2A-87DC51F185F8}" type="parTrans" cxnId="{E6C2C747-4CF0-4B8E-92CE-BBEB0EC482E9}">
      <dgm:prSet/>
      <dgm:spPr/>
      <dgm:t>
        <a:bodyPr/>
        <a:lstStyle/>
        <a:p>
          <a:endParaRPr lang="en-US"/>
        </a:p>
      </dgm:t>
    </dgm:pt>
    <dgm:pt modelId="{76620445-9666-405A-A001-5364276F3BCF}" type="sibTrans" cxnId="{E6C2C747-4CF0-4B8E-92CE-BBEB0EC482E9}">
      <dgm:prSet/>
      <dgm:spPr/>
      <dgm:t>
        <a:bodyPr/>
        <a:lstStyle/>
        <a:p>
          <a:endParaRPr lang="en-US"/>
        </a:p>
      </dgm:t>
    </dgm:pt>
    <dgm:pt modelId="{59EDF947-B5B3-4290-892C-06F8CEFC9225}">
      <dgm:prSet/>
      <dgm:spPr/>
      <dgm:t>
        <a:bodyPr/>
        <a:lstStyle/>
        <a:p>
          <a:r>
            <a:rPr lang="en-US" dirty="0" err="1"/>
            <a:t>Revisão</a:t>
          </a:r>
          <a:r>
            <a:rPr lang="en-US" dirty="0"/>
            <a:t> das </a:t>
          </a:r>
          <a:r>
            <a:rPr lang="en-US" dirty="0" err="1"/>
            <a:t>cláusulas</a:t>
          </a:r>
          <a:r>
            <a:rPr lang="en-US" dirty="0"/>
            <a:t> </a:t>
          </a:r>
          <a:r>
            <a:rPr lang="en-US" dirty="0" err="1"/>
            <a:t>em</a:t>
          </a:r>
          <a:r>
            <a:rPr lang="en-US" dirty="0"/>
            <a:t> </a:t>
          </a:r>
          <a:r>
            <a:rPr lang="en-US" dirty="0" err="1"/>
            <a:t>razão</a:t>
          </a:r>
          <a:r>
            <a:rPr lang="en-US" dirty="0"/>
            <a:t> de </a:t>
          </a:r>
          <a:r>
            <a:rPr lang="en-US" dirty="0" err="1"/>
            <a:t>fatos</a:t>
          </a:r>
          <a:r>
            <a:rPr lang="en-US" dirty="0"/>
            <a:t> </a:t>
          </a:r>
          <a:r>
            <a:rPr lang="en-US" dirty="0" err="1"/>
            <a:t>supervenientes</a:t>
          </a:r>
          <a:r>
            <a:rPr lang="en-US" dirty="0"/>
            <a:t> que as </a:t>
          </a:r>
          <a:r>
            <a:rPr lang="en-US" dirty="0" err="1"/>
            <a:t>tornem</a:t>
          </a:r>
          <a:r>
            <a:rPr lang="en-US" dirty="0"/>
            <a:t> </a:t>
          </a:r>
          <a:r>
            <a:rPr lang="en-US" dirty="0" err="1"/>
            <a:t>excessivamente</a:t>
          </a:r>
          <a:r>
            <a:rPr lang="en-US" dirty="0"/>
            <a:t> </a:t>
          </a:r>
          <a:r>
            <a:rPr lang="en-US" dirty="0" err="1"/>
            <a:t>onerosas</a:t>
          </a:r>
          <a:endParaRPr lang="en-US" dirty="0"/>
        </a:p>
      </dgm:t>
    </dgm:pt>
    <dgm:pt modelId="{1E28211C-A245-4E1D-9AE7-CCCC178362CB}" type="parTrans" cxnId="{06265A37-E540-485D-BDF7-8A149F2848F6}">
      <dgm:prSet/>
      <dgm:spPr/>
      <dgm:t>
        <a:bodyPr/>
        <a:lstStyle/>
        <a:p>
          <a:endParaRPr lang="en-US"/>
        </a:p>
      </dgm:t>
    </dgm:pt>
    <dgm:pt modelId="{7F7C79A2-718A-4A2E-8DC1-334BD79C393D}" type="sibTrans" cxnId="{06265A37-E540-485D-BDF7-8A149F2848F6}">
      <dgm:prSet/>
      <dgm:spPr/>
      <dgm:t>
        <a:bodyPr/>
        <a:lstStyle/>
        <a:p>
          <a:endParaRPr lang="en-US"/>
        </a:p>
      </dgm:t>
    </dgm:pt>
    <dgm:pt modelId="{7BE3C450-F9D9-47C1-A1F4-B51002488A82}">
      <dgm:prSet/>
      <dgm:spPr/>
      <dgm:t>
        <a:bodyPr/>
        <a:lstStyle/>
        <a:p>
          <a:r>
            <a:rPr lang="pt-BR"/>
            <a:t>Proibição de discriminação </a:t>
          </a:r>
          <a:endParaRPr lang="en-US"/>
        </a:p>
      </dgm:t>
    </dgm:pt>
    <dgm:pt modelId="{1A37CE34-EE6F-4674-A00D-CA519BD42A95}" type="parTrans" cxnId="{A7307E94-0F38-4C32-A11D-DF6CEB06FD02}">
      <dgm:prSet/>
      <dgm:spPr/>
      <dgm:t>
        <a:bodyPr/>
        <a:lstStyle/>
        <a:p>
          <a:endParaRPr lang="en-US"/>
        </a:p>
      </dgm:t>
    </dgm:pt>
    <dgm:pt modelId="{1F99AB3B-1C39-49B8-ACD5-779413975948}" type="sibTrans" cxnId="{A7307E94-0F38-4C32-A11D-DF6CEB06FD02}">
      <dgm:prSet/>
      <dgm:spPr/>
      <dgm:t>
        <a:bodyPr/>
        <a:lstStyle/>
        <a:p>
          <a:endParaRPr lang="en-US"/>
        </a:p>
      </dgm:t>
    </dgm:pt>
    <dgm:pt modelId="{12ACBB3E-C7D6-493D-82B4-F9D533EDF0B9}">
      <dgm:prSet/>
      <dgm:spPr/>
      <dgm:t>
        <a:bodyPr/>
        <a:lstStyle/>
        <a:p>
          <a:r>
            <a:rPr lang="pt-BR" dirty="0"/>
            <a:t>Inversão do ônus da prova  quando verossímil a alegação e for hipossuficiente</a:t>
          </a:r>
          <a:endParaRPr lang="en-US" dirty="0"/>
        </a:p>
      </dgm:t>
    </dgm:pt>
    <dgm:pt modelId="{F0388783-86D2-4F0E-ACC9-B31AE45D72A8}" type="parTrans" cxnId="{89D0DDE9-3FF9-4206-8555-21AE7A15C39D}">
      <dgm:prSet/>
      <dgm:spPr/>
      <dgm:t>
        <a:bodyPr/>
        <a:lstStyle/>
        <a:p>
          <a:endParaRPr lang="en-US"/>
        </a:p>
      </dgm:t>
    </dgm:pt>
    <dgm:pt modelId="{4BA1A954-856C-4A05-851A-31C4F4C353F1}" type="sibTrans" cxnId="{89D0DDE9-3FF9-4206-8555-21AE7A15C39D}">
      <dgm:prSet/>
      <dgm:spPr/>
      <dgm:t>
        <a:bodyPr/>
        <a:lstStyle/>
        <a:p>
          <a:endParaRPr lang="en-US"/>
        </a:p>
      </dgm:t>
    </dgm:pt>
    <dgm:pt modelId="{9265A127-4BF7-40B0-BA73-5A9DB336B404}">
      <dgm:prSet/>
      <dgm:spPr/>
      <dgm:t>
        <a:bodyPr/>
        <a:lstStyle/>
        <a:p>
          <a:r>
            <a:rPr lang="pt-BR" dirty="0"/>
            <a:t>Ação Civil Publica para reparação de danos individuais homogêneos, coletivos e difusos</a:t>
          </a:r>
          <a:endParaRPr lang="en-US" dirty="0"/>
        </a:p>
      </dgm:t>
    </dgm:pt>
    <dgm:pt modelId="{B7ED49EB-3A41-4418-9D47-6FDE19E7DA13}" type="parTrans" cxnId="{E1B0D641-94EF-4962-AF21-3F806C5ECE2E}">
      <dgm:prSet/>
      <dgm:spPr/>
      <dgm:t>
        <a:bodyPr/>
        <a:lstStyle/>
        <a:p>
          <a:endParaRPr lang="en-US"/>
        </a:p>
      </dgm:t>
    </dgm:pt>
    <dgm:pt modelId="{27243E08-B32C-4F67-B49A-9F0B1CC242C7}" type="sibTrans" cxnId="{E1B0D641-94EF-4962-AF21-3F806C5ECE2E}">
      <dgm:prSet/>
      <dgm:spPr/>
      <dgm:t>
        <a:bodyPr/>
        <a:lstStyle/>
        <a:p>
          <a:endParaRPr lang="en-US"/>
        </a:p>
      </dgm:t>
    </dgm:pt>
    <dgm:pt modelId="{39543A41-0986-4626-BDE2-900F9B34BC52}">
      <dgm:prSet/>
      <dgm:spPr/>
      <dgm:t>
        <a:bodyPr/>
        <a:lstStyle/>
        <a:p>
          <a:r>
            <a:rPr lang="en-US" dirty="0" err="1"/>
            <a:t>Responsabilidade</a:t>
          </a:r>
          <a:r>
            <a:rPr lang="en-US" dirty="0"/>
            <a:t> </a:t>
          </a:r>
          <a:r>
            <a:rPr lang="en-US" dirty="0" err="1"/>
            <a:t>Objetiva</a:t>
          </a:r>
          <a:r>
            <a:rPr lang="en-US" dirty="0"/>
            <a:t> por </a:t>
          </a:r>
          <a:r>
            <a:rPr lang="en-US" dirty="0" err="1"/>
            <a:t>defeitos</a:t>
          </a:r>
          <a:r>
            <a:rPr lang="en-US" dirty="0"/>
            <a:t> </a:t>
          </a:r>
          <a:r>
            <a:rPr lang="en-US" dirty="0" err="1"/>
            <a:t>na</a:t>
          </a:r>
          <a:r>
            <a:rPr lang="en-US" dirty="0"/>
            <a:t> </a:t>
          </a:r>
          <a:r>
            <a:rPr lang="en-US" dirty="0" err="1"/>
            <a:t>prestação</a:t>
          </a:r>
          <a:r>
            <a:rPr lang="en-US" dirty="0"/>
            <a:t> de </a:t>
          </a:r>
          <a:r>
            <a:rPr lang="en-US" dirty="0" err="1"/>
            <a:t>serviços</a:t>
          </a:r>
          <a:r>
            <a:rPr lang="en-US" dirty="0"/>
            <a:t> </a:t>
          </a:r>
          <a:r>
            <a:rPr lang="en-US" dirty="0" err="1"/>
            <a:t>ou</a:t>
          </a:r>
          <a:r>
            <a:rPr lang="en-US" dirty="0"/>
            <a:t> </a:t>
          </a:r>
          <a:r>
            <a:rPr lang="en-US" dirty="0" err="1"/>
            <a:t>informação</a:t>
          </a:r>
          <a:r>
            <a:rPr lang="en-US" dirty="0"/>
            <a:t>  </a:t>
          </a:r>
          <a:r>
            <a:rPr lang="en-US" dirty="0" err="1"/>
            <a:t>insuficiente</a:t>
          </a:r>
          <a:r>
            <a:rPr lang="en-US" dirty="0"/>
            <a:t> (</a:t>
          </a:r>
          <a:r>
            <a:rPr lang="en-US" dirty="0" err="1"/>
            <a:t>artigo</a:t>
          </a:r>
          <a:r>
            <a:rPr lang="en-US" dirty="0"/>
            <a:t> 14)</a:t>
          </a:r>
        </a:p>
      </dgm:t>
    </dgm:pt>
    <dgm:pt modelId="{AD2BF2A7-25B3-41E0-819F-8345A37C1704}" type="parTrans" cxnId="{88B1DC33-5553-4B47-BA50-F11B6EBCBB84}">
      <dgm:prSet/>
      <dgm:spPr/>
      <dgm:t>
        <a:bodyPr/>
        <a:lstStyle/>
        <a:p>
          <a:endParaRPr lang="en-US"/>
        </a:p>
      </dgm:t>
    </dgm:pt>
    <dgm:pt modelId="{8B226E48-6CFA-4D7C-BA82-2BA0F1860A57}" type="sibTrans" cxnId="{88B1DC33-5553-4B47-BA50-F11B6EBCBB84}">
      <dgm:prSet/>
      <dgm:spPr/>
      <dgm:t>
        <a:bodyPr/>
        <a:lstStyle/>
        <a:p>
          <a:endParaRPr lang="en-US"/>
        </a:p>
      </dgm:t>
    </dgm:pt>
    <dgm:pt modelId="{567096E9-A728-444B-BE04-E5110791B0D6}">
      <dgm:prSet/>
      <dgm:spPr/>
      <dgm:t>
        <a:bodyPr/>
        <a:lstStyle/>
        <a:p>
          <a:r>
            <a:rPr lang="pt-BR" dirty="0"/>
            <a:t>Desconsideração de foro de </a:t>
          </a:r>
          <a:r>
            <a:rPr lang="pt-BR" dirty="0" err="1"/>
            <a:t>eleiçao</a:t>
          </a:r>
          <a:r>
            <a:rPr lang="pt-BR" dirty="0"/>
            <a:t> e cláusula arbitral. Ação pode ser proposta no domicilio do consumidor</a:t>
          </a:r>
        </a:p>
      </dgm:t>
    </dgm:pt>
    <dgm:pt modelId="{1D196CD7-D19D-5F4B-B092-03E67C93364E}" type="parTrans" cxnId="{CC0DCA01-8CF3-424A-BDA0-48152561E844}">
      <dgm:prSet/>
      <dgm:spPr/>
    </dgm:pt>
    <dgm:pt modelId="{E63663F4-B1FE-0742-A59F-6F542E131CB9}" type="sibTrans" cxnId="{CC0DCA01-8CF3-424A-BDA0-48152561E844}">
      <dgm:prSet/>
      <dgm:spPr/>
    </dgm:pt>
    <dgm:pt modelId="{B37FC8D6-0812-794B-A9B5-C117711BD4BD}">
      <dgm:prSet/>
      <dgm:spPr/>
      <dgm:t>
        <a:bodyPr/>
        <a:lstStyle/>
        <a:p>
          <a:r>
            <a:rPr lang="pt-BR"/>
            <a:t>Direito de liquidação antecipada das operações, excepcionando o artigo 133 CC</a:t>
          </a:r>
          <a:endParaRPr lang="pt-BR" dirty="0"/>
        </a:p>
      </dgm:t>
    </dgm:pt>
    <dgm:pt modelId="{91BF38E2-B6F1-3048-B1BB-2C5F51EEA10F}" type="parTrans" cxnId="{FF7F7665-A0CD-A749-B91A-9412DF814362}">
      <dgm:prSet/>
      <dgm:spPr/>
    </dgm:pt>
    <dgm:pt modelId="{E68D981B-CE7B-154A-BB47-7C57EF556606}" type="sibTrans" cxnId="{FF7F7665-A0CD-A749-B91A-9412DF814362}">
      <dgm:prSet/>
      <dgm:spPr/>
    </dgm:pt>
    <dgm:pt modelId="{23322E89-B602-5E46-8D73-735507810C51}" type="pres">
      <dgm:prSet presAssocID="{AB92AFAA-8E9C-4EE7-80F3-202100F084B8}" presName="diagram" presStyleCnt="0">
        <dgm:presLayoutVars>
          <dgm:dir/>
          <dgm:resizeHandles val="exact"/>
        </dgm:presLayoutVars>
      </dgm:prSet>
      <dgm:spPr/>
    </dgm:pt>
    <dgm:pt modelId="{61582096-A1DE-EF42-B61B-E5E0FDF2A756}" type="pres">
      <dgm:prSet presAssocID="{8F65DC5B-1198-45B3-A951-AD0022C9E6A0}" presName="node" presStyleLbl="node1" presStyleIdx="0" presStyleCnt="9">
        <dgm:presLayoutVars>
          <dgm:bulletEnabled val="1"/>
        </dgm:presLayoutVars>
      </dgm:prSet>
      <dgm:spPr/>
    </dgm:pt>
    <dgm:pt modelId="{8BFB88EF-C9A8-6E4F-90B9-74AF41434B7C}" type="pres">
      <dgm:prSet presAssocID="{011D25BC-0CD7-484B-A8A8-C7D044523BC7}" presName="sibTrans" presStyleCnt="0"/>
      <dgm:spPr/>
    </dgm:pt>
    <dgm:pt modelId="{6417BD38-5B77-514B-92CC-AFA307E80F5F}" type="pres">
      <dgm:prSet presAssocID="{B37FC8D6-0812-794B-A9B5-C117711BD4BD}" presName="node" presStyleLbl="node1" presStyleIdx="1" presStyleCnt="9">
        <dgm:presLayoutVars>
          <dgm:bulletEnabled val="1"/>
        </dgm:presLayoutVars>
      </dgm:prSet>
      <dgm:spPr/>
    </dgm:pt>
    <dgm:pt modelId="{089D4890-426B-CC46-9529-01BA88651DAD}" type="pres">
      <dgm:prSet presAssocID="{E68D981B-CE7B-154A-BB47-7C57EF556606}" presName="sibTrans" presStyleCnt="0"/>
      <dgm:spPr/>
    </dgm:pt>
    <dgm:pt modelId="{2029D71B-9B33-6F47-B9DA-C1995E971875}" type="pres">
      <dgm:prSet presAssocID="{28137448-3708-4CD1-A7EE-B2D3CC631693}" presName="node" presStyleLbl="node1" presStyleIdx="2" presStyleCnt="9">
        <dgm:presLayoutVars>
          <dgm:bulletEnabled val="1"/>
        </dgm:presLayoutVars>
      </dgm:prSet>
      <dgm:spPr/>
    </dgm:pt>
    <dgm:pt modelId="{FFDAC68E-002F-4243-82F5-BBF4C163E7DC}" type="pres">
      <dgm:prSet presAssocID="{76620445-9666-405A-A001-5364276F3BCF}" presName="sibTrans" presStyleCnt="0"/>
      <dgm:spPr/>
    </dgm:pt>
    <dgm:pt modelId="{77B9574F-0328-0345-8303-CAA34FE9D2B9}" type="pres">
      <dgm:prSet presAssocID="{59EDF947-B5B3-4290-892C-06F8CEFC9225}" presName="node" presStyleLbl="node1" presStyleIdx="3" presStyleCnt="9">
        <dgm:presLayoutVars>
          <dgm:bulletEnabled val="1"/>
        </dgm:presLayoutVars>
      </dgm:prSet>
      <dgm:spPr/>
    </dgm:pt>
    <dgm:pt modelId="{CE64EE07-14E6-5949-A69E-239688DBD131}" type="pres">
      <dgm:prSet presAssocID="{7F7C79A2-718A-4A2E-8DC1-334BD79C393D}" presName="sibTrans" presStyleCnt="0"/>
      <dgm:spPr/>
    </dgm:pt>
    <dgm:pt modelId="{ECFC8097-DF36-2943-96B6-14C5364B8825}" type="pres">
      <dgm:prSet presAssocID="{7BE3C450-F9D9-47C1-A1F4-B51002488A82}" presName="node" presStyleLbl="node1" presStyleIdx="4" presStyleCnt="9">
        <dgm:presLayoutVars>
          <dgm:bulletEnabled val="1"/>
        </dgm:presLayoutVars>
      </dgm:prSet>
      <dgm:spPr/>
    </dgm:pt>
    <dgm:pt modelId="{CE82FC6F-9973-5D4A-919B-691B4297DD66}" type="pres">
      <dgm:prSet presAssocID="{1F99AB3B-1C39-49B8-ACD5-779413975948}" presName="sibTrans" presStyleCnt="0"/>
      <dgm:spPr/>
    </dgm:pt>
    <dgm:pt modelId="{411E9BE0-850F-1F47-A718-8477D04D8509}" type="pres">
      <dgm:prSet presAssocID="{12ACBB3E-C7D6-493D-82B4-F9D533EDF0B9}" presName="node" presStyleLbl="node1" presStyleIdx="5" presStyleCnt="9">
        <dgm:presLayoutVars>
          <dgm:bulletEnabled val="1"/>
        </dgm:presLayoutVars>
      </dgm:prSet>
      <dgm:spPr/>
    </dgm:pt>
    <dgm:pt modelId="{65ABC71A-C00A-F64F-A915-70AC17007249}" type="pres">
      <dgm:prSet presAssocID="{4BA1A954-856C-4A05-851A-31C4F4C353F1}" presName="sibTrans" presStyleCnt="0"/>
      <dgm:spPr/>
    </dgm:pt>
    <dgm:pt modelId="{D5380A63-083F-6F49-944A-DA3BFDB3581B}" type="pres">
      <dgm:prSet presAssocID="{9265A127-4BF7-40B0-BA73-5A9DB336B404}" presName="node" presStyleLbl="node1" presStyleIdx="6" presStyleCnt="9">
        <dgm:presLayoutVars>
          <dgm:bulletEnabled val="1"/>
        </dgm:presLayoutVars>
      </dgm:prSet>
      <dgm:spPr/>
    </dgm:pt>
    <dgm:pt modelId="{45A3D5A7-F1B9-E240-B10F-82ADB40758BE}" type="pres">
      <dgm:prSet presAssocID="{27243E08-B32C-4F67-B49A-9F0B1CC242C7}" presName="sibTrans" presStyleCnt="0"/>
      <dgm:spPr/>
    </dgm:pt>
    <dgm:pt modelId="{41714CAB-330E-1A4E-8537-4B267D3A4D59}" type="pres">
      <dgm:prSet presAssocID="{39543A41-0986-4626-BDE2-900F9B34BC52}" presName="node" presStyleLbl="node1" presStyleIdx="7" presStyleCnt="9">
        <dgm:presLayoutVars>
          <dgm:bulletEnabled val="1"/>
        </dgm:presLayoutVars>
      </dgm:prSet>
      <dgm:spPr/>
    </dgm:pt>
    <dgm:pt modelId="{3D34F45D-FA12-8648-BB96-8BAD0D4F71C6}" type="pres">
      <dgm:prSet presAssocID="{8B226E48-6CFA-4D7C-BA82-2BA0F1860A57}" presName="sibTrans" presStyleCnt="0"/>
      <dgm:spPr/>
    </dgm:pt>
    <dgm:pt modelId="{61553BBE-AF2B-D841-BF99-D761487B29FA}" type="pres">
      <dgm:prSet presAssocID="{567096E9-A728-444B-BE04-E5110791B0D6}" presName="node" presStyleLbl="node1" presStyleIdx="8" presStyleCnt="9">
        <dgm:presLayoutVars>
          <dgm:bulletEnabled val="1"/>
        </dgm:presLayoutVars>
      </dgm:prSet>
      <dgm:spPr/>
    </dgm:pt>
  </dgm:ptLst>
  <dgm:cxnLst>
    <dgm:cxn modelId="{CC0DCA01-8CF3-424A-BDA0-48152561E844}" srcId="{AB92AFAA-8E9C-4EE7-80F3-202100F084B8}" destId="{567096E9-A728-444B-BE04-E5110791B0D6}" srcOrd="8" destOrd="0" parTransId="{1D196CD7-D19D-5F4B-B092-03E67C93364E}" sibTransId="{E63663F4-B1FE-0742-A59F-6F542E131CB9}"/>
    <dgm:cxn modelId="{33564E02-5A9C-44CD-BCEA-F00BF0A9B34F}" srcId="{AB92AFAA-8E9C-4EE7-80F3-202100F084B8}" destId="{8F65DC5B-1198-45B3-A951-AD0022C9E6A0}" srcOrd="0" destOrd="0" parTransId="{0FACDFE3-8F0E-4FB5-BEFB-4247422E0C5A}" sibTransId="{011D25BC-0CD7-484B-A8A8-C7D044523BC7}"/>
    <dgm:cxn modelId="{84F9030A-D8A0-5444-A6E7-3342D23781E5}" type="presOf" srcId="{28137448-3708-4CD1-A7EE-B2D3CC631693}" destId="{2029D71B-9B33-6F47-B9DA-C1995E971875}" srcOrd="0" destOrd="0" presId="urn:microsoft.com/office/officeart/2005/8/layout/default"/>
    <dgm:cxn modelId="{5D118712-1E44-0C4F-8DEF-4D0CA9873CC0}" type="presOf" srcId="{8F65DC5B-1198-45B3-A951-AD0022C9E6A0}" destId="{61582096-A1DE-EF42-B61B-E5E0FDF2A756}" srcOrd="0" destOrd="0" presId="urn:microsoft.com/office/officeart/2005/8/layout/default"/>
    <dgm:cxn modelId="{D789A213-C9A8-0743-B0E0-080FEFB32235}" type="presOf" srcId="{9265A127-4BF7-40B0-BA73-5A9DB336B404}" destId="{D5380A63-083F-6F49-944A-DA3BFDB3581B}" srcOrd="0" destOrd="0" presId="urn:microsoft.com/office/officeart/2005/8/layout/default"/>
    <dgm:cxn modelId="{88B1DC33-5553-4B47-BA50-F11B6EBCBB84}" srcId="{AB92AFAA-8E9C-4EE7-80F3-202100F084B8}" destId="{39543A41-0986-4626-BDE2-900F9B34BC52}" srcOrd="7" destOrd="0" parTransId="{AD2BF2A7-25B3-41E0-819F-8345A37C1704}" sibTransId="{8B226E48-6CFA-4D7C-BA82-2BA0F1860A57}"/>
    <dgm:cxn modelId="{85F59835-6421-C14B-A153-3C5150FBF88F}" type="presOf" srcId="{7BE3C450-F9D9-47C1-A1F4-B51002488A82}" destId="{ECFC8097-DF36-2943-96B6-14C5364B8825}" srcOrd="0" destOrd="0" presId="urn:microsoft.com/office/officeart/2005/8/layout/default"/>
    <dgm:cxn modelId="{06265A37-E540-485D-BDF7-8A149F2848F6}" srcId="{AB92AFAA-8E9C-4EE7-80F3-202100F084B8}" destId="{59EDF947-B5B3-4290-892C-06F8CEFC9225}" srcOrd="3" destOrd="0" parTransId="{1E28211C-A245-4E1D-9AE7-CCCC178362CB}" sibTransId="{7F7C79A2-718A-4A2E-8DC1-334BD79C393D}"/>
    <dgm:cxn modelId="{E1B0D641-94EF-4962-AF21-3F806C5ECE2E}" srcId="{AB92AFAA-8E9C-4EE7-80F3-202100F084B8}" destId="{9265A127-4BF7-40B0-BA73-5A9DB336B404}" srcOrd="6" destOrd="0" parTransId="{B7ED49EB-3A41-4418-9D47-6FDE19E7DA13}" sibTransId="{27243E08-B32C-4F67-B49A-9F0B1CC242C7}"/>
    <dgm:cxn modelId="{E6C2C747-4CF0-4B8E-92CE-BBEB0EC482E9}" srcId="{AB92AFAA-8E9C-4EE7-80F3-202100F084B8}" destId="{28137448-3708-4CD1-A7EE-B2D3CC631693}" srcOrd="2" destOrd="0" parTransId="{1967EF28-7B89-4938-BC2A-87DC51F185F8}" sibTransId="{76620445-9666-405A-A001-5364276F3BCF}"/>
    <dgm:cxn modelId="{D88B4E4B-0E5A-6946-B454-D81987590210}" type="presOf" srcId="{AB92AFAA-8E9C-4EE7-80F3-202100F084B8}" destId="{23322E89-B602-5E46-8D73-735507810C51}" srcOrd="0" destOrd="0" presId="urn:microsoft.com/office/officeart/2005/8/layout/default"/>
    <dgm:cxn modelId="{FF7F7665-A0CD-A749-B91A-9412DF814362}" srcId="{AB92AFAA-8E9C-4EE7-80F3-202100F084B8}" destId="{B37FC8D6-0812-794B-A9B5-C117711BD4BD}" srcOrd="1" destOrd="0" parTransId="{91BF38E2-B6F1-3048-B1BB-2C5F51EEA10F}" sibTransId="{E68D981B-CE7B-154A-BB47-7C57EF556606}"/>
    <dgm:cxn modelId="{08CA1670-187E-B64E-96A1-5AE4262923D0}" type="presOf" srcId="{12ACBB3E-C7D6-493D-82B4-F9D533EDF0B9}" destId="{411E9BE0-850F-1F47-A718-8477D04D8509}" srcOrd="0" destOrd="0" presId="urn:microsoft.com/office/officeart/2005/8/layout/default"/>
    <dgm:cxn modelId="{355C3C79-231A-D44D-920E-DC223015F786}" type="presOf" srcId="{567096E9-A728-444B-BE04-E5110791B0D6}" destId="{61553BBE-AF2B-D841-BF99-D761487B29FA}" srcOrd="0" destOrd="0" presId="urn:microsoft.com/office/officeart/2005/8/layout/default"/>
    <dgm:cxn modelId="{8AC3D281-CB82-6443-A509-C22FE9DDDA83}" type="presOf" srcId="{59EDF947-B5B3-4290-892C-06F8CEFC9225}" destId="{77B9574F-0328-0345-8303-CAA34FE9D2B9}" srcOrd="0" destOrd="0" presId="urn:microsoft.com/office/officeart/2005/8/layout/default"/>
    <dgm:cxn modelId="{A7307E94-0F38-4C32-A11D-DF6CEB06FD02}" srcId="{AB92AFAA-8E9C-4EE7-80F3-202100F084B8}" destId="{7BE3C450-F9D9-47C1-A1F4-B51002488A82}" srcOrd="4" destOrd="0" parTransId="{1A37CE34-EE6F-4674-A00D-CA519BD42A95}" sibTransId="{1F99AB3B-1C39-49B8-ACD5-779413975948}"/>
    <dgm:cxn modelId="{EDCE9EB0-B3CF-C143-9606-8CBB01B0D238}" type="presOf" srcId="{39543A41-0986-4626-BDE2-900F9B34BC52}" destId="{41714CAB-330E-1A4E-8537-4B267D3A4D59}" srcOrd="0" destOrd="0" presId="urn:microsoft.com/office/officeart/2005/8/layout/default"/>
    <dgm:cxn modelId="{89D0DDE9-3FF9-4206-8555-21AE7A15C39D}" srcId="{AB92AFAA-8E9C-4EE7-80F3-202100F084B8}" destId="{12ACBB3E-C7D6-493D-82B4-F9D533EDF0B9}" srcOrd="5" destOrd="0" parTransId="{F0388783-86D2-4F0E-ACC9-B31AE45D72A8}" sibTransId="{4BA1A954-856C-4A05-851A-31C4F4C353F1}"/>
    <dgm:cxn modelId="{6B62D5EA-5A1F-4C4A-A960-716A416985B6}" type="presOf" srcId="{B37FC8D6-0812-794B-A9B5-C117711BD4BD}" destId="{6417BD38-5B77-514B-92CC-AFA307E80F5F}" srcOrd="0" destOrd="0" presId="urn:microsoft.com/office/officeart/2005/8/layout/default"/>
    <dgm:cxn modelId="{2CB6A6CB-6CA3-6F4F-8C2B-D55AF77E76BA}" type="presParOf" srcId="{23322E89-B602-5E46-8D73-735507810C51}" destId="{61582096-A1DE-EF42-B61B-E5E0FDF2A756}" srcOrd="0" destOrd="0" presId="urn:microsoft.com/office/officeart/2005/8/layout/default"/>
    <dgm:cxn modelId="{2C142E9D-80EF-634F-A116-FB56447F52DB}" type="presParOf" srcId="{23322E89-B602-5E46-8D73-735507810C51}" destId="{8BFB88EF-C9A8-6E4F-90B9-74AF41434B7C}" srcOrd="1" destOrd="0" presId="urn:microsoft.com/office/officeart/2005/8/layout/default"/>
    <dgm:cxn modelId="{74DEB0D1-1730-BE40-98BD-1038C5C1EEA0}" type="presParOf" srcId="{23322E89-B602-5E46-8D73-735507810C51}" destId="{6417BD38-5B77-514B-92CC-AFA307E80F5F}" srcOrd="2" destOrd="0" presId="urn:microsoft.com/office/officeart/2005/8/layout/default"/>
    <dgm:cxn modelId="{D45961A5-7069-5A47-9A0F-CD96AB14A5A4}" type="presParOf" srcId="{23322E89-B602-5E46-8D73-735507810C51}" destId="{089D4890-426B-CC46-9529-01BA88651DAD}" srcOrd="3" destOrd="0" presId="urn:microsoft.com/office/officeart/2005/8/layout/default"/>
    <dgm:cxn modelId="{8DCB7361-EF22-E244-9ED0-56B8E691B9AF}" type="presParOf" srcId="{23322E89-B602-5E46-8D73-735507810C51}" destId="{2029D71B-9B33-6F47-B9DA-C1995E971875}" srcOrd="4" destOrd="0" presId="urn:microsoft.com/office/officeart/2005/8/layout/default"/>
    <dgm:cxn modelId="{7E6AD18C-9F7A-A445-A1B9-228AA2547D95}" type="presParOf" srcId="{23322E89-B602-5E46-8D73-735507810C51}" destId="{FFDAC68E-002F-4243-82F5-BBF4C163E7DC}" srcOrd="5" destOrd="0" presId="urn:microsoft.com/office/officeart/2005/8/layout/default"/>
    <dgm:cxn modelId="{FC3B604F-C616-B34B-BAC6-9A5AFA3620A8}" type="presParOf" srcId="{23322E89-B602-5E46-8D73-735507810C51}" destId="{77B9574F-0328-0345-8303-CAA34FE9D2B9}" srcOrd="6" destOrd="0" presId="urn:microsoft.com/office/officeart/2005/8/layout/default"/>
    <dgm:cxn modelId="{D8BC873D-1589-1245-9165-D4665504DCC2}" type="presParOf" srcId="{23322E89-B602-5E46-8D73-735507810C51}" destId="{CE64EE07-14E6-5949-A69E-239688DBD131}" srcOrd="7" destOrd="0" presId="urn:microsoft.com/office/officeart/2005/8/layout/default"/>
    <dgm:cxn modelId="{B12728CB-C941-2F45-903A-1BD2BA247C01}" type="presParOf" srcId="{23322E89-B602-5E46-8D73-735507810C51}" destId="{ECFC8097-DF36-2943-96B6-14C5364B8825}" srcOrd="8" destOrd="0" presId="urn:microsoft.com/office/officeart/2005/8/layout/default"/>
    <dgm:cxn modelId="{90345CAB-88FB-B54A-AA8F-8B6C8F2753E1}" type="presParOf" srcId="{23322E89-B602-5E46-8D73-735507810C51}" destId="{CE82FC6F-9973-5D4A-919B-691B4297DD66}" srcOrd="9" destOrd="0" presId="urn:microsoft.com/office/officeart/2005/8/layout/default"/>
    <dgm:cxn modelId="{1F820306-01B5-D44F-9BCD-A09A2AE34AA1}" type="presParOf" srcId="{23322E89-B602-5E46-8D73-735507810C51}" destId="{411E9BE0-850F-1F47-A718-8477D04D8509}" srcOrd="10" destOrd="0" presId="urn:microsoft.com/office/officeart/2005/8/layout/default"/>
    <dgm:cxn modelId="{8A876FC4-49BE-EB4C-9FC1-F9D26CDB7308}" type="presParOf" srcId="{23322E89-B602-5E46-8D73-735507810C51}" destId="{65ABC71A-C00A-F64F-A915-70AC17007249}" srcOrd="11" destOrd="0" presId="urn:microsoft.com/office/officeart/2005/8/layout/default"/>
    <dgm:cxn modelId="{B5AB13BA-6BBA-1843-BCE7-49850C4A104A}" type="presParOf" srcId="{23322E89-B602-5E46-8D73-735507810C51}" destId="{D5380A63-083F-6F49-944A-DA3BFDB3581B}" srcOrd="12" destOrd="0" presId="urn:microsoft.com/office/officeart/2005/8/layout/default"/>
    <dgm:cxn modelId="{A63E0840-3EF3-FD44-A894-E462AA17A790}" type="presParOf" srcId="{23322E89-B602-5E46-8D73-735507810C51}" destId="{45A3D5A7-F1B9-E240-B10F-82ADB40758BE}" srcOrd="13" destOrd="0" presId="urn:microsoft.com/office/officeart/2005/8/layout/default"/>
    <dgm:cxn modelId="{2453FDAA-24DE-8E49-919E-36238CB0F539}" type="presParOf" srcId="{23322E89-B602-5E46-8D73-735507810C51}" destId="{41714CAB-330E-1A4E-8537-4B267D3A4D59}" srcOrd="14" destOrd="0" presId="urn:microsoft.com/office/officeart/2005/8/layout/default"/>
    <dgm:cxn modelId="{D1A85180-AEEA-3E46-89B0-EC15070689B5}" type="presParOf" srcId="{23322E89-B602-5E46-8D73-735507810C51}" destId="{3D34F45D-FA12-8648-BB96-8BAD0D4F71C6}" srcOrd="15" destOrd="0" presId="urn:microsoft.com/office/officeart/2005/8/layout/default"/>
    <dgm:cxn modelId="{FDFAB5F2-2572-D141-85B3-988ACD1A4EC8}" type="presParOf" srcId="{23322E89-B602-5E46-8D73-735507810C51}" destId="{61553BBE-AF2B-D841-BF99-D761487B29F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BE2F48-28D0-4719-AEE9-31B3C1E75D26}"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6DB39E9F-992E-46F2-A9A5-63AC4A6346EA}">
      <dgm:prSet/>
      <dgm:spPr/>
      <dgm:t>
        <a:bodyPr/>
        <a:lstStyle/>
        <a:p>
          <a:r>
            <a:rPr lang="pt-BR"/>
            <a:t>Ao exame da prova considerou o juiz, tendo por base o crédito tomado e aquilo que já foi pago, a extinção da obrigação assumida, ante o abuso da </a:t>
          </a:r>
          <a:r>
            <a:rPr lang="pt-BR" b="1"/>
            <a:t>taxa anual de juros, da ordem de 706,42%.</a:t>
          </a:r>
          <a:endParaRPr lang="en-US"/>
        </a:p>
      </dgm:t>
    </dgm:pt>
    <dgm:pt modelId="{69666FFD-CE52-4097-ADD2-6DB4FF64DAC6}" type="parTrans" cxnId="{402D09FA-1741-4F6E-9F79-CA6801B27767}">
      <dgm:prSet/>
      <dgm:spPr/>
      <dgm:t>
        <a:bodyPr/>
        <a:lstStyle/>
        <a:p>
          <a:endParaRPr lang="en-US"/>
        </a:p>
      </dgm:t>
    </dgm:pt>
    <dgm:pt modelId="{8805C2AB-4021-44CF-AA58-930E99D3FE57}" type="sibTrans" cxnId="{402D09FA-1741-4F6E-9F79-CA6801B27767}">
      <dgm:prSet/>
      <dgm:spPr/>
      <dgm:t>
        <a:bodyPr/>
        <a:lstStyle/>
        <a:p>
          <a:endParaRPr lang="en-US"/>
        </a:p>
      </dgm:t>
    </dgm:pt>
    <dgm:pt modelId="{5BBA7E2F-2BE1-440C-9920-7D430EFE692C}">
      <dgm:prSet/>
      <dgm:spPr/>
      <dgm:t>
        <a:bodyPr/>
        <a:lstStyle/>
        <a:p>
          <a:r>
            <a:rPr lang="pt-BR" dirty="0"/>
            <a:t>Deveras, mesmo que os juros não estejam limitados a 12% ao ano (Súmulas nº 596, 648; Súmula Vinculante nº 7, do STF; Súmula 382, STJ), discreparam, e de modo substancial, da média de mercado contemporânea, tornando-se manifestamente abusivos, inclusive por não justificada a elevação pelo risco da operação (</a:t>
          </a:r>
          <a:r>
            <a:rPr lang="pt-BR" dirty="0" err="1"/>
            <a:t>REsp</a:t>
          </a:r>
          <a:r>
            <a:rPr lang="pt-BR" dirty="0"/>
            <a:t> 271.214/RS, 2a. Seção, Rel. </a:t>
          </a:r>
          <a:r>
            <a:rPr lang="pt-BR" dirty="0" err="1"/>
            <a:t>p</a:t>
          </a:r>
          <a:r>
            <a:rPr lang="pt-BR" dirty="0"/>
            <a:t>/ acórdão, Min. Carlos Alberto Menezes Direito, DJ 04.08.03; </a:t>
          </a:r>
          <a:r>
            <a:rPr lang="pt-BR" dirty="0" err="1"/>
            <a:t>REsp</a:t>
          </a:r>
          <a:r>
            <a:rPr lang="pt-BR" dirty="0"/>
            <a:t> 407.097/RS, 2a. Seção, Rel. </a:t>
          </a:r>
          <a:r>
            <a:rPr lang="pt-BR" dirty="0" err="1"/>
            <a:t>p</a:t>
          </a:r>
          <a:r>
            <a:rPr lang="pt-BR" dirty="0"/>
            <a:t>/ acórdão Min. Ari </a:t>
          </a:r>
          <a:r>
            <a:rPr lang="pt-BR" dirty="0" err="1"/>
            <a:t>Pargendler</a:t>
          </a:r>
          <a:r>
            <a:rPr lang="pt-BR" dirty="0"/>
            <a:t>, DJ 29.09.03; </a:t>
          </a:r>
          <a:r>
            <a:rPr lang="pt-BR" dirty="0" err="1"/>
            <a:t>REsp</a:t>
          </a:r>
          <a:r>
            <a:rPr lang="pt-BR" dirty="0"/>
            <a:t> 167.707/RS, Rel. Min. Barros Monteiro, DJ 19.12.03; </a:t>
          </a:r>
          <a:r>
            <a:rPr lang="pt-BR" dirty="0" err="1"/>
            <a:t>AgRg</a:t>
          </a:r>
          <a:r>
            <a:rPr lang="pt-BR" dirty="0"/>
            <a:t> no </a:t>
          </a:r>
          <a:r>
            <a:rPr lang="pt-BR" dirty="0" err="1"/>
            <a:t>REsp</a:t>
          </a:r>
          <a:r>
            <a:rPr lang="pt-BR" dirty="0"/>
            <a:t> 590.439/RS, Rel. Min. </a:t>
          </a:r>
          <a:r>
            <a:rPr lang="pt-BR"/>
            <a:t>Aldir Passarinho Júnior, DJ 31.05.04; </a:t>
          </a:r>
          <a:r>
            <a:rPr lang="pt-BR" dirty="0" err="1"/>
            <a:t>REsp</a:t>
          </a:r>
          <a:r>
            <a:rPr lang="pt-BR" dirty="0"/>
            <a:t> 327.727/SP, Rel. Min. César </a:t>
          </a:r>
          <a:r>
            <a:rPr lang="pt-BR" dirty="0" err="1"/>
            <a:t>Asfor</a:t>
          </a:r>
          <a:r>
            <a:rPr lang="pt-BR" dirty="0"/>
            <a:t> Rocha, DJ 08.03.0),permitindo controle judicial (</a:t>
          </a:r>
          <a:r>
            <a:rPr lang="pt-BR" dirty="0" err="1"/>
            <a:t>Resp</a:t>
          </a:r>
          <a:r>
            <a:rPr lang="pt-BR" dirty="0"/>
            <a:t> nº 1.061.530/RS, 2a. Seção, Rel. Min. Nancy </a:t>
          </a:r>
          <a:r>
            <a:rPr lang="pt-BR" dirty="0" err="1"/>
            <a:t>Andrighi</a:t>
          </a:r>
          <a:r>
            <a:rPr lang="pt-BR" dirty="0"/>
            <a:t>, </a:t>
          </a:r>
          <a:r>
            <a:rPr lang="pt-BR" dirty="0" err="1"/>
            <a:t>Dje</a:t>
          </a:r>
          <a:r>
            <a:rPr lang="pt-BR" dirty="0"/>
            <a:t> 10.03.2009).</a:t>
          </a:r>
          <a:endParaRPr lang="en-US" dirty="0"/>
        </a:p>
      </dgm:t>
    </dgm:pt>
    <dgm:pt modelId="{0FA98C42-D084-4E01-BB22-5767C890F8C2}" type="parTrans" cxnId="{38EC0900-9663-48E5-B9B7-C18D2F4D9131}">
      <dgm:prSet/>
      <dgm:spPr/>
      <dgm:t>
        <a:bodyPr/>
        <a:lstStyle/>
        <a:p>
          <a:endParaRPr lang="en-US"/>
        </a:p>
      </dgm:t>
    </dgm:pt>
    <dgm:pt modelId="{FE3A0141-F76B-441D-A5BB-10CA3C44E0B8}" type="sibTrans" cxnId="{38EC0900-9663-48E5-B9B7-C18D2F4D9131}">
      <dgm:prSet/>
      <dgm:spPr/>
      <dgm:t>
        <a:bodyPr/>
        <a:lstStyle/>
        <a:p>
          <a:endParaRPr lang="en-US"/>
        </a:p>
      </dgm:t>
    </dgm:pt>
    <dgm:pt modelId="{F2010948-06F1-43BB-B5D4-8A4FCFECA2C4}">
      <dgm:prSet/>
      <dgm:spPr/>
      <dgm:t>
        <a:bodyPr/>
        <a:lstStyle/>
        <a:p>
          <a:r>
            <a:rPr lang="pt-BR"/>
            <a:t>Ressalte-se que o Código do Consumidor, por se aplicar aos bancos (Súmula nº 297, STJ) permite manifestação sobre eventuais cláusulas abusivas, relativizando princípios do pacta sunt servanda e do ato jurídico perfeito  (...)</a:t>
          </a:r>
          <a:r>
            <a:rPr lang="pt-BR" b="1"/>
            <a:t>Nessa medida, a taxa de juros remuneratórios contratada deverá ser revista visando à sua redução pela taxa média praticada por instituições financeiras no período</a:t>
          </a:r>
          <a:r>
            <a:rPr lang="pt-BR"/>
            <a:t>, mediante o recálculo da dívida, mantida até lá a tutela de urgência, provendo-se em parte o recurso para esse fim, subsistente o capítulo referente à sucumbência recíproca, já considerados os honorários recursais a que alude o § 11 do art. 85 do CPC.</a:t>
          </a:r>
          <a:endParaRPr lang="en-US"/>
        </a:p>
      </dgm:t>
    </dgm:pt>
    <dgm:pt modelId="{5340A5AC-9E91-4C99-AE20-BCFB74B48183}" type="parTrans" cxnId="{029640AE-9CE3-4A2D-997D-C11E01E3783E}">
      <dgm:prSet/>
      <dgm:spPr/>
      <dgm:t>
        <a:bodyPr/>
        <a:lstStyle/>
        <a:p>
          <a:endParaRPr lang="en-US"/>
        </a:p>
      </dgm:t>
    </dgm:pt>
    <dgm:pt modelId="{0AB874A3-C3AB-4DEF-AF88-86E047F10D07}" type="sibTrans" cxnId="{029640AE-9CE3-4A2D-997D-C11E01E3783E}">
      <dgm:prSet/>
      <dgm:spPr/>
      <dgm:t>
        <a:bodyPr/>
        <a:lstStyle/>
        <a:p>
          <a:endParaRPr lang="en-US"/>
        </a:p>
      </dgm:t>
    </dgm:pt>
    <dgm:pt modelId="{A67E87F5-2B2A-4418-8C4D-3F0C31365484}">
      <dgm:prSet/>
      <dgm:spPr/>
      <dgm:t>
        <a:bodyPr/>
        <a:lstStyle/>
        <a:p>
          <a:r>
            <a:rPr lang="pt-BR" dirty="0"/>
            <a:t>EM OUTRO CASO DE 2020, MESMA CÂMARA DERRUBOU JUROS DE 1083% AO ANO, COBRADOS DE IDOSA</a:t>
          </a:r>
          <a:endParaRPr lang="en-US" dirty="0"/>
        </a:p>
      </dgm:t>
    </dgm:pt>
    <dgm:pt modelId="{9CBE324F-5934-4BFF-8A29-A5C4935E6339}" type="parTrans" cxnId="{29D930D2-77D8-46BC-8FEA-C15675B885B6}">
      <dgm:prSet/>
      <dgm:spPr/>
      <dgm:t>
        <a:bodyPr/>
        <a:lstStyle/>
        <a:p>
          <a:endParaRPr lang="en-US"/>
        </a:p>
      </dgm:t>
    </dgm:pt>
    <dgm:pt modelId="{A7B3E228-BEBA-425D-B761-0EF81D39A877}" type="sibTrans" cxnId="{29D930D2-77D8-46BC-8FEA-C15675B885B6}">
      <dgm:prSet/>
      <dgm:spPr/>
      <dgm:t>
        <a:bodyPr/>
        <a:lstStyle/>
        <a:p>
          <a:endParaRPr lang="en-US"/>
        </a:p>
      </dgm:t>
    </dgm:pt>
    <dgm:pt modelId="{2DDE1C33-0CAD-0740-BB7C-EDB42C9B7E00}" type="pres">
      <dgm:prSet presAssocID="{DBBE2F48-28D0-4719-AEE9-31B3C1E75D26}" presName="vert0" presStyleCnt="0">
        <dgm:presLayoutVars>
          <dgm:dir/>
          <dgm:animOne val="branch"/>
          <dgm:animLvl val="lvl"/>
        </dgm:presLayoutVars>
      </dgm:prSet>
      <dgm:spPr/>
    </dgm:pt>
    <dgm:pt modelId="{00621DA5-7DBD-4C46-8BD7-86BCC2AA9AF3}" type="pres">
      <dgm:prSet presAssocID="{6DB39E9F-992E-46F2-A9A5-63AC4A6346EA}" presName="thickLine" presStyleLbl="alignNode1" presStyleIdx="0" presStyleCnt="4"/>
      <dgm:spPr/>
    </dgm:pt>
    <dgm:pt modelId="{4D9967EA-D316-7F45-AD5E-8291B74328D4}" type="pres">
      <dgm:prSet presAssocID="{6DB39E9F-992E-46F2-A9A5-63AC4A6346EA}" presName="horz1" presStyleCnt="0"/>
      <dgm:spPr/>
    </dgm:pt>
    <dgm:pt modelId="{22CC668E-DD2B-3447-8E59-39620BD964E1}" type="pres">
      <dgm:prSet presAssocID="{6DB39E9F-992E-46F2-A9A5-63AC4A6346EA}" presName="tx1" presStyleLbl="revTx" presStyleIdx="0" presStyleCnt="4"/>
      <dgm:spPr/>
    </dgm:pt>
    <dgm:pt modelId="{69F6E515-CFDA-6649-B8DC-57C1BA87A15D}" type="pres">
      <dgm:prSet presAssocID="{6DB39E9F-992E-46F2-A9A5-63AC4A6346EA}" presName="vert1" presStyleCnt="0"/>
      <dgm:spPr/>
    </dgm:pt>
    <dgm:pt modelId="{4F327C03-8A1C-2443-B2DB-46D9D8CCBE3A}" type="pres">
      <dgm:prSet presAssocID="{5BBA7E2F-2BE1-440C-9920-7D430EFE692C}" presName="thickLine" presStyleLbl="alignNode1" presStyleIdx="1" presStyleCnt="4"/>
      <dgm:spPr/>
    </dgm:pt>
    <dgm:pt modelId="{211039C3-71CD-2E42-841B-74D9A8A5B839}" type="pres">
      <dgm:prSet presAssocID="{5BBA7E2F-2BE1-440C-9920-7D430EFE692C}" presName="horz1" presStyleCnt="0"/>
      <dgm:spPr/>
    </dgm:pt>
    <dgm:pt modelId="{CF280BB6-ED5C-CC47-9EE9-BF48EE1BA5CE}" type="pres">
      <dgm:prSet presAssocID="{5BBA7E2F-2BE1-440C-9920-7D430EFE692C}" presName="tx1" presStyleLbl="revTx" presStyleIdx="1" presStyleCnt="4"/>
      <dgm:spPr/>
    </dgm:pt>
    <dgm:pt modelId="{FACD34C8-19F9-8845-B3ED-0FB30A3E4164}" type="pres">
      <dgm:prSet presAssocID="{5BBA7E2F-2BE1-440C-9920-7D430EFE692C}" presName="vert1" presStyleCnt="0"/>
      <dgm:spPr/>
    </dgm:pt>
    <dgm:pt modelId="{67F48231-3D27-3345-A489-AC1EAEAD7EB6}" type="pres">
      <dgm:prSet presAssocID="{F2010948-06F1-43BB-B5D4-8A4FCFECA2C4}" presName="thickLine" presStyleLbl="alignNode1" presStyleIdx="2" presStyleCnt="4"/>
      <dgm:spPr/>
    </dgm:pt>
    <dgm:pt modelId="{4E0ED84E-4EF0-6644-9950-5D726DE968E1}" type="pres">
      <dgm:prSet presAssocID="{F2010948-06F1-43BB-B5D4-8A4FCFECA2C4}" presName="horz1" presStyleCnt="0"/>
      <dgm:spPr/>
    </dgm:pt>
    <dgm:pt modelId="{752BB6BD-6C6E-1F4F-BBEC-599388066D6D}" type="pres">
      <dgm:prSet presAssocID="{F2010948-06F1-43BB-B5D4-8A4FCFECA2C4}" presName="tx1" presStyleLbl="revTx" presStyleIdx="2" presStyleCnt="4"/>
      <dgm:spPr/>
    </dgm:pt>
    <dgm:pt modelId="{D610404A-932F-E34E-BB5F-5B1C1085CDBD}" type="pres">
      <dgm:prSet presAssocID="{F2010948-06F1-43BB-B5D4-8A4FCFECA2C4}" presName="vert1" presStyleCnt="0"/>
      <dgm:spPr/>
    </dgm:pt>
    <dgm:pt modelId="{4F76F892-21DC-8C48-964E-E10445BFA40A}" type="pres">
      <dgm:prSet presAssocID="{A67E87F5-2B2A-4418-8C4D-3F0C31365484}" presName="thickLine" presStyleLbl="alignNode1" presStyleIdx="3" presStyleCnt="4"/>
      <dgm:spPr/>
    </dgm:pt>
    <dgm:pt modelId="{963AAF27-6482-4849-9ADB-416EF6765EEE}" type="pres">
      <dgm:prSet presAssocID="{A67E87F5-2B2A-4418-8C4D-3F0C31365484}" presName="horz1" presStyleCnt="0"/>
      <dgm:spPr/>
    </dgm:pt>
    <dgm:pt modelId="{E8C08629-E42F-9843-A0F7-537866B86DCD}" type="pres">
      <dgm:prSet presAssocID="{A67E87F5-2B2A-4418-8C4D-3F0C31365484}" presName="tx1" presStyleLbl="revTx" presStyleIdx="3" presStyleCnt="4"/>
      <dgm:spPr/>
    </dgm:pt>
    <dgm:pt modelId="{3D98D69A-9742-754C-BA24-BD73E7C817D1}" type="pres">
      <dgm:prSet presAssocID="{A67E87F5-2B2A-4418-8C4D-3F0C31365484}" presName="vert1" presStyleCnt="0"/>
      <dgm:spPr/>
    </dgm:pt>
  </dgm:ptLst>
  <dgm:cxnLst>
    <dgm:cxn modelId="{38EC0900-9663-48E5-B9B7-C18D2F4D9131}" srcId="{DBBE2F48-28D0-4719-AEE9-31B3C1E75D26}" destId="{5BBA7E2F-2BE1-440C-9920-7D430EFE692C}" srcOrd="1" destOrd="0" parTransId="{0FA98C42-D084-4E01-BB22-5767C890F8C2}" sibTransId="{FE3A0141-F76B-441D-A5BB-10CA3C44E0B8}"/>
    <dgm:cxn modelId="{E5C10D35-E3FD-3045-819E-AD2CBF0A48B2}" type="presOf" srcId="{6DB39E9F-992E-46F2-A9A5-63AC4A6346EA}" destId="{22CC668E-DD2B-3447-8E59-39620BD964E1}" srcOrd="0" destOrd="0" presId="urn:microsoft.com/office/officeart/2008/layout/LinedList"/>
    <dgm:cxn modelId="{B3B9923F-C5B2-EF48-9D69-CB2065E6D0B0}" type="presOf" srcId="{F2010948-06F1-43BB-B5D4-8A4FCFECA2C4}" destId="{752BB6BD-6C6E-1F4F-BBEC-599388066D6D}" srcOrd="0" destOrd="0" presId="urn:microsoft.com/office/officeart/2008/layout/LinedList"/>
    <dgm:cxn modelId="{7A74684B-1846-8A43-AA0E-40FD2AF51DD1}" type="presOf" srcId="{5BBA7E2F-2BE1-440C-9920-7D430EFE692C}" destId="{CF280BB6-ED5C-CC47-9EE9-BF48EE1BA5CE}" srcOrd="0" destOrd="0" presId="urn:microsoft.com/office/officeart/2008/layout/LinedList"/>
    <dgm:cxn modelId="{029640AE-9CE3-4A2D-997D-C11E01E3783E}" srcId="{DBBE2F48-28D0-4719-AEE9-31B3C1E75D26}" destId="{F2010948-06F1-43BB-B5D4-8A4FCFECA2C4}" srcOrd="2" destOrd="0" parTransId="{5340A5AC-9E91-4C99-AE20-BCFB74B48183}" sibTransId="{0AB874A3-C3AB-4DEF-AF88-86E047F10D07}"/>
    <dgm:cxn modelId="{F9FACAC2-25C6-0547-9DF6-09A37D315698}" type="presOf" srcId="{A67E87F5-2B2A-4418-8C4D-3F0C31365484}" destId="{E8C08629-E42F-9843-A0F7-537866B86DCD}" srcOrd="0" destOrd="0" presId="urn:microsoft.com/office/officeart/2008/layout/LinedList"/>
    <dgm:cxn modelId="{01348FCB-342A-D644-B2D8-93C9A737DDE6}" type="presOf" srcId="{DBBE2F48-28D0-4719-AEE9-31B3C1E75D26}" destId="{2DDE1C33-0CAD-0740-BB7C-EDB42C9B7E00}" srcOrd="0" destOrd="0" presId="urn:microsoft.com/office/officeart/2008/layout/LinedList"/>
    <dgm:cxn modelId="{29D930D2-77D8-46BC-8FEA-C15675B885B6}" srcId="{DBBE2F48-28D0-4719-AEE9-31B3C1E75D26}" destId="{A67E87F5-2B2A-4418-8C4D-3F0C31365484}" srcOrd="3" destOrd="0" parTransId="{9CBE324F-5934-4BFF-8A29-A5C4935E6339}" sibTransId="{A7B3E228-BEBA-425D-B761-0EF81D39A877}"/>
    <dgm:cxn modelId="{402D09FA-1741-4F6E-9F79-CA6801B27767}" srcId="{DBBE2F48-28D0-4719-AEE9-31B3C1E75D26}" destId="{6DB39E9F-992E-46F2-A9A5-63AC4A6346EA}" srcOrd="0" destOrd="0" parTransId="{69666FFD-CE52-4097-ADD2-6DB4FF64DAC6}" sibTransId="{8805C2AB-4021-44CF-AA58-930E99D3FE57}"/>
    <dgm:cxn modelId="{2193D2B6-31DA-AE41-A3DC-9C817B8A1CD4}" type="presParOf" srcId="{2DDE1C33-0CAD-0740-BB7C-EDB42C9B7E00}" destId="{00621DA5-7DBD-4C46-8BD7-86BCC2AA9AF3}" srcOrd="0" destOrd="0" presId="urn:microsoft.com/office/officeart/2008/layout/LinedList"/>
    <dgm:cxn modelId="{6C709B63-B1AC-8E4C-BF98-C28DAB38A136}" type="presParOf" srcId="{2DDE1C33-0CAD-0740-BB7C-EDB42C9B7E00}" destId="{4D9967EA-D316-7F45-AD5E-8291B74328D4}" srcOrd="1" destOrd="0" presId="urn:microsoft.com/office/officeart/2008/layout/LinedList"/>
    <dgm:cxn modelId="{B1568DC5-5912-D344-9E81-B89BE81228B4}" type="presParOf" srcId="{4D9967EA-D316-7F45-AD5E-8291B74328D4}" destId="{22CC668E-DD2B-3447-8E59-39620BD964E1}" srcOrd="0" destOrd="0" presId="urn:microsoft.com/office/officeart/2008/layout/LinedList"/>
    <dgm:cxn modelId="{B7152455-4BFD-944D-881D-D2A2BC65D8B1}" type="presParOf" srcId="{4D9967EA-D316-7F45-AD5E-8291B74328D4}" destId="{69F6E515-CFDA-6649-B8DC-57C1BA87A15D}" srcOrd="1" destOrd="0" presId="urn:microsoft.com/office/officeart/2008/layout/LinedList"/>
    <dgm:cxn modelId="{D0F5CCE7-CD8C-6F48-8B8F-802EE39059C8}" type="presParOf" srcId="{2DDE1C33-0CAD-0740-BB7C-EDB42C9B7E00}" destId="{4F327C03-8A1C-2443-B2DB-46D9D8CCBE3A}" srcOrd="2" destOrd="0" presId="urn:microsoft.com/office/officeart/2008/layout/LinedList"/>
    <dgm:cxn modelId="{814A30FC-52B3-BA4D-BD0F-D557F490DFBF}" type="presParOf" srcId="{2DDE1C33-0CAD-0740-BB7C-EDB42C9B7E00}" destId="{211039C3-71CD-2E42-841B-74D9A8A5B839}" srcOrd="3" destOrd="0" presId="urn:microsoft.com/office/officeart/2008/layout/LinedList"/>
    <dgm:cxn modelId="{B5C9583F-903E-7044-81B4-B6D4829545F6}" type="presParOf" srcId="{211039C3-71CD-2E42-841B-74D9A8A5B839}" destId="{CF280BB6-ED5C-CC47-9EE9-BF48EE1BA5CE}" srcOrd="0" destOrd="0" presId="urn:microsoft.com/office/officeart/2008/layout/LinedList"/>
    <dgm:cxn modelId="{ED50E233-F27A-7348-B494-0AD4298BA5BE}" type="presParOf" srcId="{211039C3-71CD-2E42-841B-74D9A8A5B839}" destId="{FACD34C8-19F9-8845-B3ED-0FB30A3E4164}" srcOrd="1" destOrd="0" presId="urn:microsoft.com/office/officeart/2008/layout/LinedList"/>
    <dgm:cxn modelId="{CB7DECFE-00FE-1648-BE81-929A1FD17F7C}" type="presParOf" srcId="{2DDE1C33-0CAD-0740-BB7C-EDB42C9B7E00}" destId="{67F48231-3D27-3345-A489-AC1EAEAD7EB6}" srcOrd="4" destOrd="0" presId="urn:microsoft.com/office/officeart/2008/layout/LinedList"/>
    <dgm:cxn modelId="{5BD8D52F-C938-8345-9D52-4A3EA6CB4934}" type="presParOf" srcId="{2DDE1C33-0CAD-0740-BB7C-EDB42C9B7E00}" destId="{4E0ED84E-4EF0-6644-9950-5D726DE968E1}" srcOrd="5" destOrd="0" presId="urn:microsoft.com/office/officeart/2008/layout/LinedList"/>
    <dgm:cxn modelId="{1255EEE0-07A3-4649-9A16-14ECEAF9A22D}" type="presParOf" srcId="{4E0ED84E-4EF0-6644-9950-5D726DE968E1}" destId="{752BB6BD-6C6E-1F4F-BBEC-599388066D6D}" srcOrd="0" destOrd="0" presId="urn:microsoft.com/office/officeart/2008/layout/LinedList"/>
    <dgm:cxn modelId="{271CBDB4-30F7-B049-8BBA-20A3DB108712}" type="presParOf" srcId="{4E0ED84E-4EF0-6644-9950-5D726DE968E1}" destId="{D610404A-932F-E34E-BB5F-5B1C1085CDBD}" srcOrd="1" destOrd="0" presId="urn:microsoft.com/office/officeart/2008/layout/LinedList"/>
    <dgm:cxn modelId="{0752F3F0-7D31-8445-9D3C-34DCC1B05580}" type="presParOf" srcId="{2DDE1C33-0CAD-0740-BB7C-EDB42C9B7E00}" destId="{4F76F892-21DC-8C48-964E-E10445BFA40A}" srcOrd="6" destOrd="0" presId="urn:microsoft.com/office/officeart/2008/layout/LinedList"/>
    <dgm:cxn modelId="{6076F1C4-CF69-CC4E-A397-481265D4535D}" type="presParOf" srcId="{2DDE1C33-0CAD-0740-BB7C-EDB42C9B7E00}" destId="{963AAF27-6482-4849-9ADB-416EF6765EEE}" srcOrd="7" destOrd="0" presId="urn:microsoft.com/office/officeart/2008/layout/LinedList"/>
    <dgm:cxn modelId="{6FA1593A-6329-614B-9861-C43E86C37AD4}" type="presParOf" srcId="{963AAF27-6482-4849-9ADB-416EF6765EEE}" destId="{E8C08629-E42F-9843-A0F7-537866B86DCD}" srcOrd="0" destOrd="0" presId="urn:microsoft.com/office/officeart/2008/layout/LinedList"/>
    <dgm:cxn modelId="{1063244F-277F-5F48-BCA8-ED20657E5F82}" type="presParOf" srcId="{963AAF27-6482-4849-9ADB-416EF6765EEE}" destId="{3D98D69A-9742-754C-BA24-BD73E7C817D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67429-0742-0245-9B1F-A0710DE43C8E}">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B38F0-6385-E844-9DCC-12F80138C73B}">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t-BR" sz="2500" kern="1200"/>
            <a:t>Número de municípios sem agência bancária (2427)</a:t>
          </a:r>
          <a:endParaRPr lang="en-US" sz="2500" kern="1200"/>
        </a:p>
      </dsp:txBody>
      <dsp:txXfrm>
        <a:off x="0" y="2703"/>
        <a:ext cx="6900512" cy="921789"/>
      </dsp:txXfrm>
    </dsp:sp>
    <dsp:sp modelId="{0FA990A4-CE75-7648-8734-0DF14036AA59}">
      <dsp:nvSpPr>
        <dsp:cNvPr id="0" name=""/>
        <dsp:cNvSpPr/>
      </dsp:nvSpPr>
      <dsp:spPr>
        <a:xfrm>
          <a:off x="0" y="92449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49EB4-3976-C843-97F0-B43BADE26C7F}">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t-BR" sz="2500" kern="1200"/>
            <a:t>Número de Municípios sem agência, posto ou caixa eletrônico (384)</a:t>
          </a:r>
          <a:endParaRPr lang="en-US" sz="2500" kern="1200"/>
        </a:p>
      </dsp:txBody>
      <dsp:txXfrm>
        <a:off x="0" y="924492"/>
        <a:ext cx="6900512" cy="921789"/>
      </dsp:txXfrm>
    </dsp:sp>
    <dsp:sp modelId="{15BDDF74-D579-2044-A083-7B7371A48E2D}">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322B22-4A3D-FA44-B26B-ABADECC02B94}">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t-BR" sz="2500" kern="1200"/>
            <a:t>Na Amazônia pode-se  levar 5 dias para chegar a um caixa eletrônico</a:t>
          </a:r>
          <a:endParaRPr lang="en-US" sz="2500" kern="1200"/>
        </a:p>
      </dsp:txBody>
      <dsp:txXfrm>
        <a:off x="0" y="1846281"/>
        <a:ext cx="6900512" cy="921789"/>
      </dsp:txXfrm>
    </dsp:sp>
    <dsp:sp modelId="{4293B92B-B060-4748-BE4F-674E68E9CC2D}">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828BED-7C94-A648-8291-2F4658B86A0A}">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t-BR" sz="2500" kern="1200"/>
            <a:t>Banco Postal</a:t>
          </a:r>
          <a:endParaRPr lang="en-US" sz="2500" kern="1200"/>
        </a:p>
      </dsp:txBody>
      <dsp:txXfrm>
        <a:off x="0" y="2768070"/>
        <a:ext cx="6900512" cy="921789"/>
      </dsp:txXfrm>
    </dsp:sp>
    <dsp:sp modelId="{061DB924-7136-A24B-BC5B-B8DA6FED2BDB}">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DA0E6-595F-1F47-8B3E-00E6DEEDFFAE}">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t-BR" sz="2500" kern="1200"/>
            <a:t>Papel dos correspondentes bancários</a:t>
          </a:r>
          <a:endParaRPr lang="en-US" sz="2500" kern="1200"/>
        </a:p>
      </dsp:txBody>
      <dsp:txXfrm>
        <a:off x="0" y="3689859"/>
        <a:ext cx="6900512" cy="921789"/>
      </dsp:txXfrm>
    </dsp:sp>
    <dsp:sp modelId="{5716DA3B-23EC-334F-8A03-65F4BB7948E2}">
      <dsp:nvSpPr>
        <dsp:cNvPr id="0" name=""/>
        <dsp:cNvSpPr/>
      </dsp:nvSpPr>
      <dsp:spPr>
        <a:xfrm>
          <a:off x="0" y="461164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26436-26DB-DA4B-9ADA-5C90B2ED6185}">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t-BR" sz="2500" kern="1200"/>
            <a:t>Papel das fintechs</a:t>
          </a:r>
          <a:endParaRPr lang="en-US" sz="2500" kern="1200"/>
        </a:p>
      </dsp:txBody>
      <dsp:txXfrm>
        <a:off x="0" y="4611648"/>
        <a:ext cx="6900512" cy="9217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F4273-23BA-3D48-B65D-EDAA96FCBEAD}">
      <dsp:nvSpPr>
        <dsp:cNvPr id="0" name=""/>
        <dsp:cNvSpPr/>
      </dsp:nvSpPr>
      <dsp:spPr>
        <a:xfrm>
          <a:off x="0" y="611660"/>
          <a:ext cx="2156410" cy="12938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t>Sumula 28 STF </a:t>
          </a:r>
          <a:r>
            <a:rPr lang="pt-BR" sz="900" kern="1200" dirty="0" err="1"/>
            <a:t>ja</a:t>
          </a:r>
          <a:r>
            <a:rPr lang="pt-BR" sz="900" kern="1200" dirty="0"/>
            <a:t> responsabilizava bancos pelo pagamento de cheque falso.</a:t>
          </a:r>
        </a:p>
      </dsp:txBody>
      <dsp:txXfrm>
        <a:off x="0" y="611660"/>
        <a:ext cx="2156410" cy="1293846"/>
      </dsp:txXfrm>
    </dsp:sp>
    <dsp:sp modelId="{83D78D56-B055-0D4C-8BBE-AE35D06EA828}">
      <dsp:nvSpPr>
        <dsp:cNvPr id="0" name=""/>
        <dsp:cNvSpPr/>
      </dsp:nvSpPr>
      <dsp:spPr>
        <a:xfrm>
          <a:off x="2372051" y="611660"/>
          <a:ext cx="2156410" cy="1293846"/>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t>Súmula 479 STJ: ¨As instituições financeiras respondem objetivamente pelos danos gerados por fortuito interno relativo a fraudes e delitos praticados por terceiros no âmbito de operações bancárias". </a:t>
          </a:r>
          <a:r>
            <a:rPr lang="pt-BR" sz="900" kern="1200" dirty="0" err="1"/>
            <a:t>Exclusao</a:t>
          </a:r>
          <a:r>
            <a:rPr lang="pt-BR" sz="900" kern="1200" dirty="0"/>
            <a:t> de responsabilidade: culpa exclusiva da vítima ou de terceiro. Se for de terceiro, tem de ser fato </a:t>
          </a:r>
          <a:r>
            <a:rPr lang="pt-BR" sz="900" kern="1200" dirty="0" err="1"/>
            <a:t>imprevisivel</a:t>
          </a:r>
          <a:r>
            <a:rPr lang="pt-BR" sz="900" kern="1200" dirty="0"/>
            <a:t> </a:t>
          </a:r>
          <a:endParaRPr lang="en-US" sz="900" kern="1200" dirty="0"/>
        </a:p>
      </dsp:txBody>
      <dsp:txXfrm>
        <a:off x="2372051" y="611660"/>
        <a:ext cx="2156410" cy="1293846"/>
      </dsp:txXfrm>
    </dsp:sp>
    <dsp:sp modelId="{216BE05B-50E2-9741-8642-DC0AC6E7A015}">
      <dsp:nvSpPr>
        <dsp:cNvPr id="0" name=""/>
        <dsp:cNvSpPr/>
      </dsp:nvSpPr>
      <dsp:spPr>
        <a:xfrm>
          <a:off x="4744102" y="611660"/>
          <a:ext cx="2156410" cy="1293846"/>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t>Responsabilidade objetiva deriva do fato de que os bancos tem de garantir a qualidade e segurança de seus serviços, inclusive digitais. Se lucram e economizam com a digitalização, tem de assumir os custos dos danos que causem a seus clientes. </a:t>
          </a:r>
          <a:r>
            <a:rPr lang="pt-BR" sz="900" kern="1200" dirty="0" err="1"/>
            <a:t>Arigo</a:t>
          </a:r>
          <a:r>
            <a:rPr lang="pt-BR" sz="900" kern="1200" dirty="0"/>
            <a:t> 14 CDC</a:t>
          </a:r>
        </a:p>
      </dsp:txBody>
      <dsp:txXfrm>
        <a:off x="4744102" y="611660"/>
        <a:ext cx="2156410" cy="1293846"/>
      </dsp:txXfrm>
    </dsp:sp>
    <dsp:sp modelId="{64E524BB-F092-4A47-A1A7-026EC46B1631}">
      <dsp:nvSpPr>
        <dsp:cNvPr id="0" name=""/>
        <dsp:cNvSpPr/>
      </dsp:nvSpPr>
      <dsp:spPr>
        <a:xfrm>
          <a:off x="0" y="2121147"/>
          <a:ext cx="2156410" cy="1293846"/>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err="1"/>
            <a:t>Phishing</a:t>
          </a:r>
          <a:r>
            <a:rPr lang="pt-BR" sz="900" kern="1200" dirty="0"/>
            <a:t>, Clonagem de cartão </a:t>
          </a:r>
          <a:endParaRPr lang="en-US" sz="900" kern="1200" dirty="0"/>
        </a:p>
      </dsp:txBody>
      <dsp:txXfrm>
        <a:off x="0" y="2121147"/>
        <a:ext cx="2156410" cy="1293846"/>
      </dsp:txXfrm>
    </dsp:sp>
    <dsp:sp modelId="{181AD048-C156-2946-9E89-3BAAAB5B5C32}">
      <dsp:nvSpPr>
        <dsp:cNvPr id="0" name=""/>
        <dsp:cNvSpPr/>
      </dsp:nvSpPr>
      <dsp:spPr>
        <a:xfrm>
          <a:off x="2372051" y="2121147"/>
          <a:ext cx="2156410" cy="1293846"/>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t>Falsificação de assinatura</a:t>
          </a:r>
          <a:endParaRPr lang="en-US" sz="900" kern="1200" dirty="0"/>
        </a:p>
      </dsp:txBody>
      <dsp:txXfrm>
        <a:off x="2372051" y="2121147"/>
        <a:ext cx="2156410" cy="1293846"/>
      </dsp:txXfrm>
    </dsp:sp>
    <dsp:sp modelId="{42AE55DC-9E48-AD42-966E-67FE2CB1A130}">
      <dsp:nvSpPr>
        <dsp:cNvPr id="0" name=""/>
        <dsp:cNvSpPr/>
      </dsp:nvSpPr>
      <dsp:spPr>
        <a:xfrm>
          <a:off x="4744102" y="2121147"/>
          <a:ext cx="2156410" cy="1293846"/>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t>Ferimento ou morte em assalto a Banco</a:t>
          </a:r>
          <a:endParaRPr lang="en-US" sz="900" kern="1200" dirty="0"/>
        </a:p>
      </dsp:txBody>
      <dsp:txXfrm>
        <a:off x="4744102" y="2121147"/>
        <a:ext cx="2156410" cy="1293846"/>
      </dsp:txXfrm>
    </dsp:sp>
    <dsp:sp modelId="{3775628A-E59F-6A41-8B8B-E1C88C951902}">
      <dsp:nvSpPr>
        <dsp:cNvPr id="0" name=""/>
        <dsp:cNvSpPr/>
      </dsp:nvSpPr>
      <dsp:spPr>
        <a:xfrm>
          <a:off x="1186025" y="3630634"/>
          <a:ext cx="2156410" cy="1293846"/>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t>Abertura de conta fraudulenta, com posterior negativação do nome do correntista</a:t>
          </a:r>
          <a:endParaRPr lang="en-US" sz="900" kern="1200" dirty="0"/>
        </a:p>
      </dsp:txBody>
      <dsp:txXfrm>
        <a:off x="1186025" y="3630634"/>
        <a:ext cx="2156410" cy="1293846"/>
      </dsp:txXfrm>
    </dsp:sp>
    <dsp:sp modelId="{6F6D425E-996D-CD4D-BCD4-3EDB85C610D6}">
      <dsp:nvSpPr>
        <dsp:cNvPr id="0" name=""/>
        <dsp:cNvSpPr/>
      </dsp:nvSpPr>
      <dsp:spPr>
        <a:xfrm>
          <a:off x="3558076" y="3630634"/>
          <a:ext cx="2156410" cy="129384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t>Não pode haver negligência do próprio correntista (repasse de senha, não conferencia por longo tempo de extratos, etc..), demora na comunicação do furto ou roubo e transferências via PIX</a:t>
          </a:r>
          <a:endParaRPr lang="en-US" sz="900" kern="1200" dirty="0"/>
        </a:p>
      </dsp:txBody>
      <dsp:txXfrm>
        <a:off x="3558076" y="3630634"/>
        <a:ext cx="2156410" cy="1293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A09E-F312-6C40-B087-AE6383F82146}">
      <dsp:nvSpPr>
        <dsp:cNvPr id="0" name=""/>
        <dsp:cNvSpPr/>
      </dsp:nvSpPr>
      <dsp:spPr>
        <a:xfrm>
          <a:off x="9909" y="1209345"/>
          <a:ext cx="2961787" cy="17770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Maximalistas</a:t>
          </a:r>
        </a:p>
      </dsp:txBody>
      <dsp:txXfrm>
        <a:off x="61958" y="1261394"/>
        <a:ext cx="2857689" cy="1672974"/>
      </dsp:txXfrm>
    </dsp:sp>
    <dsp:sp modelId="{D10F0AFC-2985-6845-B1AD-47F7DAF40010}">
      <dsp:nvSpPr>
        <dsp:cNvPr id="0" name=""/>
        <dsp:cNvSpPr/>
      </dsp:nvSpPr>
      <dsp:spPr>
        <a:xfrm>
          <a:off x="3267875" y="1730619"/>
          <a:ext cx="627898" cy="734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p>
      </dsp:txBody>
      <dsp:txXfrm>
        <a:off x="3267875" y="1877524"/>
        <a:ext cx="439529" cy="440713"/>
      </dsp:txXfrm>
    </dsp:sp>
    <dsp:sp modelId="{79F1605D-4CC5-434B-B839-66A22346CA6A}">
      <dsp:nvSpPr>
        <dsp:cNvPr id="0" name=""/>
        <dsp:cNvSpPr/>
      </dsp:nvSpPr>
      <dsp:spPr>
        <a:xfrm>
          <a:off x="4156412" y="1209345"/>
          <a:ext cx="2961787" cy="17770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Destinação Física </a:t>
          </a:r>
        </a:p>
      </dsp:txBody>
      <dsp:txXfrm>
        <a:off x="4208461" y="1261394"/>
        <a:ext cx="2857689" cy="1672974"/>
      </dsp:txXfrm>
    </dsp:sp>
    <dsp:sp modelId="{188E6315-272F-C04C-9752-4B172B0FCDFE}">
      <dsp:nvSpPr>
        <dsp:cNvPr id="0" name=""/>
        <dsp:cNvSpPr/>
      </dsp:nvSpPr>
      <dsp:spPr>
        <a:xfrm>
          <a:off x="7414378" y="1730619"/>
          <a:ext cx="627898" cy="734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p>
      </dsp:txBody>
      <dsp:txXfrm>
        <a:off x="7414378" y="1877524"/>
        <a:ext cx="439529" cy="440713"/>
      </dsp:txXfrm>
    </dsp:sp>
    <dsp:sp modelId="{DC2D2BFF-6CA1-4447-9EDE-7E7CB581AD4B}">
      <dsp:nvSpPr>
        <dsp:cNvPr id="0" name=""/>
        <dsp:cNvSpPr/>
      </dsp:nvSpPr>
      <dsp:spPr>
        <a:xfrm>
          <a:off x="8302914" y="1209345"/>
          <a:ext cx="2961787" cy="17770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Empresas podem assim ser destinatárias finais de vários produtos e serviços, ampliando aplicação do CDC</a:t>
          </a:r>
        </a:p>
      </dsp:txBody>
      <dsp:txXfrm>
        <a:off x="8354963" y="1261394"/>
        <a:ext cx="2857689" cy="1672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A09E-F312-6C40-B087-AE6383F82146}">
      <dsp:nvSpPr>
        <dsp:cNvPr id="0" name=""/>
        <dsp:cNvSpPr/>
      </dsp:nvSpPr>
      <dsp:spPr>
        <a:xfrm>
          <a:off x="9909" y="1167695"/>
          <a:ext cx="2961787" cy="18603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Finalistas</a:t>
          </a:r>
        </a:p>
      </dsp:txBody>
      <dsp:txXfrm>
        <a:off x="64397" y="1222183"/>
        <a:ext cx="2852811" cy="1751396"/>
      </dsp:txXfrm>
    </dsp:sp>
    <dsp:sp modelId="{D10F0AFC-2985-6845-B1AD-47F7DAF40010}">
      <dsp:nvSpPr>
        <dsp:cNvPr id="0" name=""/>
        <dsp:cNvSpPr/>
      </dsp:nvSpPr>
      <dsp:spPr>
        <a:xfrm>
          <a:off x="3267875" y="1730619"/>
          <a:ext cx="627898" cy="734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BR" sz="1400" kern="1200"/>
        </a:p>
      </dsp:txBody>
      <dsp:txXfrm>
        <a:off x="3267875" y="1877524"/>
        <a:ext cx="439529" cy="440713"/>
      </dsp:txXfrm>
    </dsp:sp>
    <dsp:sp modelId="{79F1605D-4CC5-434B-B839-66A22346CA6A}">
      <dsp:nvSpPr>
        <dsp:cNvPr id="0" name=""/>
        <dsp:cNvSpPr/>
      </dsp:nvSpPr>
      <dsp:spPr>
        <a:xfrm>
          <a:off x="4156412" y="1167695"/>
          <a:ext cx="2961787" cy="18603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Destinação Física E Econômica </a:t>
          </a:r>
        </a:p>
      </dsp:txBody>
      <dsp:txXfrm>
        <a:off x="4210900" y="1222183"/>
        <a:ext cx="2852811" cy="1751396"/>
      </dsp:txXfrm>
    </dsp:sp>
    <dsp:sp modelId="{188E6315-272F-C04C-9752-4B172B0FCDFE}">
      <dsp:nvSpPr>
        <dsp:cNvPr id="0" name=""/>
        <dsp:cNvSpPr/>
      </dsp:nvSpPr>
      <dsp:spPr>
        <a:xfrm>
          <a:off x="7414378" y="1730619"/>
          <a:ext cx="627898" cy="734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BR" sz="1400" kern="1200"/>
        </a:p>
      </dsp:txBody>
      <dsp:txXfrm>
        <a:off x="7414378" y="1877524"/>
        <a:ext cx="439529" cy="440713"/>
      </dsp:txXfrm>
    </dsp:sp>
    <dsp:sp modelId="{DC2D2BFF-6CA1-4447-9EDE-7E7CB581AD4B}">
      <dsp:nvSpPr>
        <dsp:cNvPr id="0" name=""/>
        <dsp:cNvSpPr/>
      </dsp:nvSpPr>
      <dsp:spPr>
        <a:xfrm>
          <a:off x="8302914" y="1167695"/>
          <a:ext cx="2961787" cy="18603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Empresas não têm proteção do CDC, pois suas compras de bens ou serviços são insumos do processo produtivo</a:t>
          </a:r>
        </a:p>
        <a:p>
          <a:pPr marL="0" lvl="0" indent="0" algn="ctr" defTabSz="800100">
            <a:lnSpc>
              <a:spcPct val="90000"/>
            </a:lnSpc>
            <a:spcBef>
              <a:spcPct val="0"/>
            </a:spcBef>
            <a:spcAft>
              <a:spcPct val="35000"/>
            </a:spcAft>
            <a:buNone/>
          </a:pPr>
          <a:endParaRPr lang="pt-BR" sz="1800" kern="1200" dirty="0"/>
        </a:p>
      </dsp:txBody>
      <dsp:txXfrm>
        <a:off x="8357402" y="1222183"/>
        <a:ext cx="2852811" cy="1751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AA6F6-FBA6-614A-BBF1-BC2E268E8BA4}">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0E72F-D586-644E-8372-68DB1055CB12}">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t-BR" sz="2500" kern="1200"/>
            <a:t>Súmula 297 STJ: O CDC é aplicável às instituições financeiras</a:t>
          </a:r>
          <a:endParaRPr lang="en-US" sz="2500" kern="1200"/>
        </a:p>
      </dsp:txBody>
      <dsp:txXfrm>
        <a:off x="0" y="2703"/>
        <a:ext cx="6900512" cy="921789"/>
      </dsp:txXfrm>
    </dsp:sp>
    <dsp:sp modelId="{F443AE75-FEF8-4944-9043-B900B09548E2}">
      <dsp:nvSpPr>
        <dsp:cNvPr id="0" name=""/>
        <dsp:cNvSpPr/>
      </dsp:nvSpPr>
      <dsp:spPr>
        <a:xfrm>
          <a:off x="0" y="92449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9E48-418C-AE4F-866D-44A03DDAC1ED}">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t-BR" sz="2500" kern="1200"/>
            <a:t>ADIN 2591. Consif pretendia a declaração da inconstitucionalidade do artigo 3º, par. 2, CDC.</a:t>
          </a:r>
          <a:endParaRPr lang="en-US" sz="2500" kern="1200"/>
        </a:p>
      </dsp:txBody>
      <dsp:txXfrm>
        <a:off x="0" y="924492"/>
        <a:ext cx="6900512" cy="921789"/>
      </dsp:txXfrm>
    </dsp:sp>
    <dsp:sp modelId="{B315A740-F3FD-CF4D-836C-0C6FB5746EE1}">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56C74-A2F9-3449-9DE5-205C73DC9B84}">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t-BR" sz="2500" kern="1200" dirty="0"/>
            <a:t>Argumentos da inicial:</a:t>
          </a:r>
          <a:endParaRPr lang="en-US" sz="2500" kern="1200" dirty="0"/>
        </a:p>
      </dsp:txBody>
      <dsp:txXfrm>
        <a:off x="0" y="1846281"/>
        <a:ext cx="6900512" cy="921789"/>
      </dsp:txXfrm>
    </dsp:sp>
    <dsp:sp modelId="{D39BB606-4F39-AF4E-8DCF-847F4C483E15}">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46ECB-652A-234D-B959-BFF820FE0975}">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t-BR" sz="2500" kern="1200"/>
            <a:t>Necessidade de LC</a:t>
          </a:r>
          <a:endParaRPr lang="en-US" sz="2500" kern="1200"/>
        </a:p>
      </dsp:txBody>
      <dsp:txXfrm>
        <a:off x="0" y="2768070"/>
        <a:ext cx="6900512" cy="921789"/>
      </dsp:txXfrm>
    </dsp:sp>
    <dsp:sp modelId="{619C3375-98ED-494D-AC0B-ABAC5E483DCD}">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84D5F-B128-5F45-9470-AC0F11E32757}">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t-BR" sz="2500" kern="1200"/>
            <a:t>Crédito não é produto e atividade bancária não é serviço</a:t>
          </a:r>
          <a:endParaRPr lang="en-US" sz="2500" kern="1200"/>
        </a:p>
      </dsp:txBody>
      <dsp:txXfrm>
        <a:off x="0" y="3689859"/>
        <a:ext cx="6900512" cy="921789"/>
      </dsp:txXfrm>
    </dsp:sp>
    <dsp:sp modelId="{197AEBFE-09EF-E242-A5CC-A768DD78289D}">
      <dsp:nvSpPr>
        <dsp:cNvPr id="0" name=""/>
        <dsp:cNvSpPr/>
      </dsp:nvSpPr>
      <dsp:spPr>
        <a:xfrm>
          <a:off x="0" y="461164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169E53-E7A0-1748-BF66-DD267C6E1D0F}">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t-BR" sz="2500" kern="1200" dirty="0"/>
            <a:t>Risco de ação civil pública (que eram aforadas em especial pela discussão dos expurgos da poupança)</a:t>
          </a:r>
          <a:endParaRPr lang="en-US" sz="2500" kern="1200" dirty="0"/>
        </a:p>
      </dsp:txBody>
      <dsp:txXfrm>
        <a:off x="0" y="4611648"/>
        <a:ext cx="6900512" cy="9217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78EF9-5ED1-734B-85AD-A5CBC336A8D2}">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47EB0-B2B2-1142-8E79-06A0F2CDDBA3}">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pt-BR" sz="2100" kern="1200"/>
            <a:t>Min Carlos Velloso: Proteção ao consumidor é mandamento constitucional. Excluiu apenas a questão dos juros</a:t>
          </a:r>
          <a:endParaRPr lang="en-US" sz="2100" kern="1200"/>
        </a:p>
      </dsp:txBody>
      <dsp:txXfrm>
        <a:off x="0" y="0"/>
        <a:ext cx="6900512" cy="1384035"/>
      </dsp:txXfrm>
    </dsp:sp>
    <dsp:sp modelId="{32C4943A-15B5-434E-B1C2-FCDCFCA093A3}">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B22CD-CF6A-0F4A-A3D7-C9797CC3705A}">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pt-BR" sz="2100" kern="1200"/>
            <a:t>Min. Nelson Jobim: procedência em parte, pois juros são instrumento de política monetária, não podendo ser definida pelos PROCONS. Não pode haver descasamento entre operações ativas e passivas.</a:t>
          </a:r>
          <a:endParaRPr lang="en-US" sz="2100" kern="1200"/>
        </a:p>
      </dsp:txBody>
      <dsp:txXfrm>
        <a:off x="0" y="1384035"/>
        <a:ext cx="6900512" cy="1384035"/>
      </dsp:txXfrm>
    </dsp:sp>
    <dsp:sp modelId="{02FEF388-9D0C-DE42-A796-1A4E2200BE3C}">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2FA95-F574-7843-B3D4-20AD9EB0DBE0}">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pt-BR" sz="2100" kern="1200"/>
            <a:t>Voto dos demais ministros:  Pela improcedência. Desnecessário acordão tratar da questão dos juros, pois o CDC não trata da matéria</a:t>
          </a:r>
          <a:endParaRPr lang="en-US" sz="2100" kern="1200"/>
        </a:p>
      </dsp:txBody>
      <dsp:txXfrm>
        <a:off x="0" y="2768070"/>
        <a:ext cx="6900512" cy="1384035"/>
      </dsp:txXfrm>
    </dsp:sp>
    <dsp:sp modelId="{A2FC6FFC-5CD1-AE46-A114-30788D91D075}">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F2DBE-BFD2-3741-B109-9905DB673CA7}">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pt-BR" sz="2100" kern="1200"/>
            <a:t>Em embargos de declaração, ementa reduzida para mera afirmação da constitucionalidade da norma, dadas das divergências dos</a:t>
          </a:r>
          <a:r>
            <a:rPr lang="pt-BR" sz="2100" i="1" kern="1200"/>
            <a:t> obiter dicta (comentários secundários).</a:t>
          </a:r>
          <a:endParaRPr lang="en-US" sz="2100" kern="1200"/>
        </a:p>
      </dsp:txBody>
      <dsp:txXfrm>
        <a:off x="0" y="4152105"/>
        <a:ext cx="6900512" cy="1384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6D19A-930E-F142-92D2-E751824F8401}">
      <dsp:nvSpPr>
        <dsp:cNvPr id="0" name=""/>
        <dsp:cNvSpPr/>
      </dsp:nvSpPr>
      <dsp:spPr>
        <a:xfrm>
          <a:off x="993068" y="2520"/>
          <a:ext cx="2036906" cy="12221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Recusa</a:t>
          </a:r>
          <a:r>
            <a:rPr lang="en-US" sz="1000" kern="1200" dirty="0"/>
            <a:t> de </a:t>
          </a:r>
          <a:r>
            <a:rPr lang="en-US" sz="1000" kern="1200" dirty="0" err="1"/>
            <a:t>atendimento</a:t>
          </a:r>
          <a:r>
            <a:rPr lang="en-US" sz="1000" kern="1200" dirty="0"/>
            <a:t> </a:t>
          </a:r>
          <a:r>
            <a:rPr lang="en-US" sz="1000" kern="1200" dirty="0" err="1"/>
            <a:t>ou</a:t>
          </a:r>
          <a:r>
            <a:rPr lang="en-US" sz="1000" kern="1200" dirty="0"/>
            <a:t> </a:t>
          </a:r>
          <a:r>
            <a:rPr lang="en-US" sz="1000" kern="1200" dirty="0" err="1"/>
            <a:t>prestação</a:t>
          </a:r>
          <a:r>
            <a:rPr lang="en-US" sz="1000" kern="1200" dirty="0"/>
            <a:t> de </a:t>
          </a:r>
          <a:r>
            <a:rPr lang="en-US" sz="1000" kern="1200" dirty="0" err="1"/>
            <a:t>serviços</a:t>
          </a:r>
          <a:r>
            <a:rPr lang="en-US" sz="1000" kern="1200" dirty="0"/>
            <a:t> (</a:t>
          </a:r>
          <a:r>
            <a:rPr lang="en-US" sz="1000" kern="1200" dirty="0" err="1"/>
            <a:t>como</a:t>
          </a:r>
          <a:r>
            <a:rPr lang="en-US" sz="1000" kern="1200" dirty="0"/>
            <a:t> compatibilizer com a </a:t>
          </a:r>
          <a:r>
            <a:rPr lang="en-US" sz="1000" kern="1200" dirty="0" err="1"/>
            <a:t>gestão</a:t>
          </a:r>
          <a:r>
            <a:rPr lang="en-US" sz="1000" kern="1200" dirty="0"/>
            <a:t> </a:t>
          </a:r>
          <a:r>
            <a:rPr lang="en-US" sz="1000" kern="1200" dirty="0" err="1"/>
            <a:t>responsavel</a:t>
          </a:r>
          <a:endParaRPr lang="en-US" sz="1000" kern="1200" dirty="0"/>
        </a:p>
      </dsp:txBody>
      <dsp:txXfrm>
        <a:off x="993068" y="2520"/>
        <a:ext cx="2036906" cy="1222143"/>
      </dsp:txXfrm>
    </dsp:sp>
    <dsp:sp modelId="{605F9E7C-E7E1-5B45-8AAC-446987C9A25F}">
      <dsp:nvSpPr>
        <dsp:cNvPr id="0" name=""/>
        <dsp:cNvSpPr/>
      </dsp:nvSpPr>
      <dsp:spPr>
        <a:xfrm>
          <a:off x="3233665" y="2520"/>
          <a:ext cx="2036906" cy="1222143"/>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dirty="0" err="1"/>
            <a:t>Informaçao</a:t>
          </a:r>
          <a:r>
            <a:rPr lang="pt-BR" sz="1000" kern="1200" dirty="0"/>
            <a:t> precisa e clara</a:t>
          </a:r>
        </a:p>
      </dsp:txBody>
      <dsp:txXfrm>
        <a:off x="3233665" y="2520"/>
        <a:ext cx="2036906" cy="1222143"/>
      </dsp:txXfrm>
    </dsp:sp>
    <dsp:sp modelId="{79CAB510-EF8D-DB48-9567-F19AE86389D4}">
      <dsp:nvSpPr>
        <dsp:cNvPr id="0" name=""/>
        <dsp:cNvSpPr/>
      </dsp:nvSpPr>
      <dsp:spPr>
        <a:xfrm>
          <a:off x="993068" y="1428354"/>
          <a:ext cx="2036906" cy="122214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dirty="0" err="1"/>
            <a:t>Suitability</a:t>
          </a:r>
          <a:endParaRPr lang="pt-BR" sz="1000" kern="1200" dirty="0"/>
        </a:p>
      </dsp:txBody>
      <dsp:txXfrm>
        <a:off x="993068" y="1428354"/>
        <a:ext cx="2036906" cy="1222143"/>
      </dsp:txXfrm>
    </dsp:sp>
    <dsp:sp modelId="{61582096-A1DE-EF42-B61B-E5E0FDF2A756}">
      <dsp:nvSpPr>
        <dsp:cNvPr id="0" name=""/>
        <dsp:cNvSpPr/>
      </dsp:nvSpPr>
      <dsp:spPr>
        <a:xfrm>
          <a:off x="3233665" y="1428354"/>
          <a:ext cx="2036906" cy="122214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Prestação</a:t>
          </a:r>
          <a:r>
            <a:rPr lang="en-US" sz="1000" kern="1200" dirty="0"/>
            <a:t> de </a:t>
          </a:r>
          <a:r>
            <a:rPr lang="en-US" sz="1000" kern="1200" dirty="0" err="1"/>
            <a:t>serviços</a:t>
          </a:r>
          <a:r>
            <a:rPr lang="en-US" sz="1000" kern="1200" dirty="0"/>
            <a:t> </a:t>
          </a:r>
          <a:r>
            <a:rPr lang="en-US" sz="1000" kern="1200" dirty="0" err="1"/>
            <a:t>sem</a:t>
          </a:r>
          <a:r>
            <a:rPr lang="en-US" sz="1000" kern="1200" dirty="0"/>
            <a:t> previa </a:t>
          </a:r>
          <a:r>
            <a:rPr lang="en-US" sz="1000" kern="1200" dirty="0" err="1"/>
            <a:t>solicitação</a:t>
          </a:r>
          <a:r>
            <a:rPr lang="en-US" sz="1000" kern="1200" dirty="0"/>
            <a:t>.</a:t>
          </a:r>
        </a:p>
        <a:p>
          <a:pPr marL="0" lvl="0" indent="0" algn="ctr" defTabSz="444500">
            <a:lnSpc>
              <a:spcPct val="90000"/>
            </a:lnSpc>
            <a:spcBef>
              <a:spcPct val="0"/>
            </a:spcBef>
            <a:spcAft>
              <a:spcPct val="35000"/>
            </a:spcAft>
            <a:buNone/>
          </a:pPr>
          <a:r>
            <a:rPr lang="pt-BR" sz="1000" kern="1200" dirty="0"/>
            <a:t>Súmula 532 STJ: Ilícito civil indenizável envio de cartão de crédito não solicitado a consumidor</a:t>
          </a:r>
          <a:endParaRPr lang="en-US" sz="1000" kern="1200" dirty="0"/>
        </a:p>
      </dsp:txBody>
      <dsp:txXfrm>
        <a:off x="3233665" y="1428354"/>
        <a:ext cx="2036906" cy="1222143"/>
      </dsp:txXfrm>
    </dsp:sp>
    <dsp:sp modelId="{2029D71B-9B33-6F47-B9DA-C1995E971875}">
      <dsp:nvSpPr>
        <dsp:cNvPr id="0" name=""/>
        <dsp:cNvSpPr/>
      </dsp:nvSpPr>
      <dsp:spPr>
        <a:xfrm>
          <a:off x="993068" y="2854189"/>
          <a:ext cx="2036906" cy="122214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dirty="0"/>
            <a:t>Prestação de serviços sem prévio orçamento </a:t>
          </a:r>
          <a:endParaRPr lang="en-US" sz="1000" kern="1200" dirty="0"/>
        </a:p>
      </dsp:txBody>
      <dsp:txXfrm>
        <a:off x="993068" y="2854189"/>
        <a:ext cx="2036906" cy="1222143"/>
      </dsp:txXfrm>
    </dsp:sp>
    <dsp:sp modelId="{77B9574F-0328-0345-8303-CAA34FE9D2B9}">
      <dsp:nvSpPr>
        <dsp:cNvPr id="0" name=""/>
        <dsp:cNvSpPr/>
      </dsp:nvSpPr>
      <dsp:spPr>
        <a:xfrm>
          <a:off x="3233665" y="2854189"/>
          <a:ext cx="2036906" cy="1222143"/>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dirty="0"/>
            <a:t>Proibição de vendas casadas (exemplo: imposição de determinada seguradora para seguro prestamistas no financiamento)</a:t>
          </a:r>
        </a:p>
        <a:p>
          <a:pPr marL="0" lvl="0" indent="0" algn="ctr" defTabSz="444500">
            <a:lnSpc>
              <a:spcPct val="90000"/>
            </a:lnSpc>
            <a:spcBef>
              <a:spcPct val="0"/>
            </a:spcBef>
            <a:spcAft>
              <a:spcPct val="35000"/>
            </a:spcAft>
            <a:buNone/>
          </a:pPr>
          <a:r>
            <a:rPr lang="pt-BR" sz="1000" kern="1200" dirty="0" err="1"/>
            <a:t>Exigencia</a:t>
          </a:r>
          <a:r>
            <a:rPr lang="pt-BR" sz="1000" kern="1200" dirty="0"/>
            <a:t> de realizar determinado investimento para obter crédito (Ex. Banco Santos)</a:t>
          </a:r>
          <a:endParaRPr lang="en-US" sz="1000" kern="1200" dirty="0"/>
        </a:p>
      </dsp:txBody>
      <dsp:txXfrm>
        <a:off x="3233665" y="2854189"/>
        <a:ext cx="2036906" cy="1222143"/>
      </dsp:txXfrm>
    </dsp:sp>
    <dsp:sp modelId="{ECFC8097-DF36-2943-96B6-14C5364B8825}">
      <dsp:nvSpPr>
        <dsp:cNvPr id="0" name=""/>
        <dsp:cNvSpPr/>
      </dsp:nvSpPr>
      <dsp:spPr>
        <a:xfrm>
          <a:off x="2113366" y="4280023"/>
          <a:ext cx="2036906" cy="122214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dirty="0"/>
            <a:t>Cobrança de dívida com constrangimento </a:t>
          </a:r>
        </a:p>
        <a:p>
          <a:pPr marL="0" lvl="0" indent="0" algn="ctr" defTabSz="444500">
            <a:lnSpc>
              <a:spcPct val="90000"/>
            </a:lnSpc>
            <a:spcBef>
              <a:spcPct val="0"/>
            </a:spcBef>
            <a:spcAft>
              <a:spcPct val="35000"/>
            </a:spcAft>
            <a:buNone/>
          </a:pPr>
          <a:endParaRPr lang="en-US" sz="1000" kern="1200" dirty="0"/>
        </a:p>
      </dsp:txBody>
      <dsp:txXfrm>
        <a:off x="2113366" y="4280023"/>
        <a:ext cx="2036906" cy="12221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16277-894C-754E-9138-C72C5F2601CF}">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0DB45E-9B5D-804E-A917-928F7617EBF9}">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t-BR" sz="1800" kern="1200"/>
            <a:t>COMPARE AS REGRAS:</a:t>
          </a:r>
          <a:endParaRPr lang="en-US" sz="1800" kern="1200"/>
        </a:p>
      </dsp:txBody>
      <dsp:txXfrm>
        <a:off x="0" y="0"/>
        <a:ext cx="6900512" cy="1384035"/>
      </dsp:txXfrm>
    </dsp:sp>
    <dsp:sp modelId="{0EB8238A-B56E-7443-80ED-52CBE3CD7E3E}">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964BAA-CC7B-1B46-9CE6-908869E5A876}">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t-BR" sz="1800" b="1" kern="1200"/>
            <a:t>ARTIGO 317 CC</a:t>
          </a:r>
          <a:r>
            <a:rPr lang="pt-BR" sz="1800" kern="1200"/>
            <a:t>. Quando, </a:t>
          </a:r>
          <a:r>
            <a:rPr lang="pt-BR" sz="1800" b="1" u="sng" kern="1200"/>
            <a:t>por motivos imprevisíveis</a:t>
          </a:r>
          <a:r>
            <a:rPr lang="pt-BR" sz="1800" b="1" kern="1200"/>
            <a:t>, sobrevier </a:t>
          </a:r>
          <a:r>
            <a:rPr lang="pt-BR" sz="1800" kern="1200"/>
            <a:t>desproporção manifesta entre o valor da prestação devida e o do momento de sua execução, poderá o juiz corrigi-lo, a pedido da parte, de modo que assegure, quanto possível, o valor real da prestação.</a:t>
          </a:r>
          <a:endParaRPr lang="en-US" sz="1800" kern="1200"/>
        </a:p>
      </dsp:txBody>
      <dsp:txXfrm>
        <a:off x="0" y="1384035"/>
        <a:ext cx="6900512" cy="1384035"/>
      </dsp:txXfrm>
    </dsp:sp>
    <dsp:sp modelId="{9706DC38-231F-B144-96AD-F8B19D3FF994}">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1A4AB-2F7F-5E4B-8B7C-91DC9D0A7147}">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t-BR" sz="1800" b="1" kern="1200"/>
            <a:t>ARTIGO 6º CDC</a:t>
          </a:r>
          <a:r>
            <a:rPr lang="pt-BR" sz="1800" kern="1200"/>
            <a:t> São direitos básicos do consumidor:</a:t>
          </a:r>
          <a:endParaRPr lang="en-US" sz="1800" kern="1200"/>
        </a:p>
      </dsp:txBody>
      <dsp:txXfrm>
        <a:off x="0" y="2768070"/>
        <a:ext cx="6900512" cy="1384035"/>
      </dsp:txXfrm>
    </dsp:sp>
    <dsp:sp modelId="{BF51E8D0-7F8B-D945-B832-EBF00C47B43A}">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13CDE-E25C-3348-BE90-6C430DF9DD20}">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t-BR" sz="1800" kern="1200"/>
            <a:t>V - a modificação das cláusulas contratuais que </a:t>
          </a:r>
          <a:r>
            <a:rPr lang="pt-BR" sz="1800" b="1" kern="1200"/>
            <a:t>estabeleçam</a:t>
          </a:r>
          <a:r>
            <a:rPr lang="pt-BR" sz="1800" kern="1200"/>
            <a:t> prestações desproporcionais ou sua revisão em razão de </a:t>
          </a:r>
          <a:r>
            <a:rPr lang="pt-BR" sz="1800" b="1" kern="1200"/>
            <a:t>fatos supervenientes</a:t>
          </a:r>
          <a:r>
            <a:rPr lang="pt-BR" sz="1800" kern="1200"/>
            <a:t> que as tornem excessivamente onerosas;</a:t>
          </a:r>
          <a:endParaRPr lang="en-US" sz="1800" kern="1200"/>
        </a:p>
      </dsp:txBody>
      <dsp:txXfrm>
        <a:off x="0" y="4152105"/>
        <a:ext cx="6900512" cy="13840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82096-A1DE-EF42-B61B-E5E0FDF2A756}">
      <dsp:nvSpPr>
        <dsp:cNvPr id="0" name=""/>
        <dsp:cNvSpPr/>
      </dsp:nvSpPr>
      <dsp:spPr>
        <a:xfrm>
          <a:off x="0" y="794956"/>
          <a:ext cx="1957387" cy="11744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Proteção</a:t>
          </a:r>
          <a:r>
            <a:rPr lang="en-US" sz="1400" kern="1200" dirty="0"/>
            <a:t> contra a </a:t>
          </a:r>
          <a:r>
            <a:rPr lang="en-US" sz="1400" kern="1200" dirty="0" err="1"/>
            <a:t>publicidade</a:t>
          </a:r>
          <a:r>
            <a:rPr lang="en-US" sz="1400" kern="1200" dirty="0"/>
            <a:t> </a:t>
          </a:r>
          <a:r>
            <a:rPr lang="en-US" sz="1400" kern="1200" dirty="0" err="1"/>
            <a:t>enganosa</a:t>
          </a:r>
          <a:r>
            <a:rPr lang="en-US" sz="1400" kern="1200" dirty="0"/>
            <a:t> e </a:t>
          </a:r>
          <a:r>
            <a:rPr lang="en-US" sz="1400" kern="1200" dirty="0" err="1"/>
            <a:t>abusiva</a:t>
          </a:r>
          <a:endParaRPr lang="en-US" sz="1400" kern="1200" dirty="0"/>
        </a:p>
      </dsp:txBody>
      <dsp:txXfrm>
        <a:off x="0" y="794956"/>
        <a:ext cx="1957387" cy="1174432"/>
      </dsp:txXfrm>
    </dsp:sp>
    <dsp:sp modelId="{6417BD38-5B77-514B-92CC-AFA307E80F5F}">
      <dsp:nvSpPr>
        <dsp:cNvPr id="0" name=""/>
        <dsp:cNvSpPr/>
      </dsp:nvSpPr>
      <dsp:spPr>
        <a:xfrm>
          <a:off x="2153126" y="794956"/>
          <a:ext cx="1957387" cy="1174432"/>
        </a:xfrm>
        <a:prstGeom prst="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a:t>Direito de liquidação antecipada das operações, excepcionando o artigo 133 CC</a:t>
          </a:r>
          <a:endParaRPr lang="pt-BR" sz="1400" kern="1200" dirty="0"/>
        </a:p>
      </dsp:txBody>
      <dsp:txXfrm>
        <a:off x="2153126" y="794956"/>
        <a:ext cx="1957387" cy="1174432"/>
      </dsp:txXfrm>
    </dsp:sp>
    <dsp:sp modelId="{2029D71B-9B33-6F47-B9DA-C1995E971875}">
      <dsp:nvSpPr>
        <dsp:cNvPr id="0" name=""/>
        <dsp:cNvSpPr/>
      </dsp:nvSpPr>
      <dsp:spPr>
        <a:xfrm>
          <a:off x="4306252" y="794956"/>
          <a:ext cx="1957387" cy="1174432"/>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Revisão das cláusulas  que estabeleçam prestações desproporcionais</a:t>
          </a:r>
        </a:p>
      </dsp:txBody>
      <dsp:txXfrm>
        <a:off x="4306252" y="794956"/>
        <a:ext cx="1957387" cy="1174432"/>
      </dsp:txXfrm>
    </dsp:sp>
    <dsp:sp modelId="{77B9574F-0328-0345-8303-CAA34FE9D2B9}">
      <dsp:nvSpPr>
        <dsp:cNvPr id="0" name=""/>
        <dsp:cNvSpPr/>
      </dsp:nvSpPr>
      <dsp:spPr>
        <a:xfrm>
          <a:off x="0" y="2165127"/>
          <a:ext cx="1957387" cy="1174432"/>
        </a:xfrm>
        <a:prstGeom prst="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Revisão</a:t>
          </a:r>
          <a:r>
            <a:rPr lang="en-US" sz="1400" kern="1200" dirty="0"/>
            <a:t> das </a:t>
          </a:r>
          <a:r>
            <a:rPr lang="en-US" sz="1400" kern="1200" dirty="0" err="1"/>
            <a:t>cláusulas</a:t>
          </a:r>
          <a:r>
            <a:rPr lang="en-US" sz="1400" kern="1200" dirty="0"/>
            <a:t> </a:t>
          </a:r>
          <a:r>
            <a:rPr lang="en-US" sz="1400" kern="1200" dirty="0" err="1"/>
            <a:t>em</a:t>
          </a:r>
          <a:r>
            <a:rPr lang="en-US" sz="1400" kern="1200" dirty="0"/>
            <a:t> </a:t>
          </a:r>
          <a:r>
            <a:rPr lang="en-US" sz="1400" kern="1200" dirty="0" err="1"/>
            <a:t>razão</a:t>
          </a:r>
          <a:r>
            <a:rPr lang="en-US" sz="1400" kern="1200" dirty="0"/>
            <a:t> de </a:t>
          </a:r>
          <a:r>
            <a:rPr lang="en-US" sz="1400" kern="1200" dirty="0" err="1"/>
            <a:t>fatos</a:t>
          </a:r>
          <a:r>
            <a:rPr lang="en-US" sz="1400" kern="1200" dirty="0"/>
            <a:t> </a:t>
          </a:r>
          <a:r>
            <a:rPr lang="en-US" sz="1400" kern="1200" dirty="0" err="1"/>
            <a:t>supervenientes</a:t>
          </a:r>
          <a:r>
            <a:rPr lang="en-US" sz="1400" kern="1200" dirty="0"/>
            <a:t> que as </a:t>
          </a:r>
          <a:r>
            <a:rPr lang="en-US" sz="1400" kern="1200" dirty="0" err="1"/>
            <a:t>tornem</a:t>
          </a:r>
          <a:r>
            <a:rPr lang="en-US" sz="1400" kern="1200" dirty="0"/>
            <a:t> </a:t>
          </a:r>
          <a:r>
            <a:rPr lang="en-US" sz="1400" kern="1200" dirty="0" err="1"/>
            <a:t>excessivamente</a:t>
          </a:r>
          <a:r>
            <a:rPr lang="en-US" sz="1400" kern="1200" dirty="0"/>
            <a:t> </a:t>
          </a:r>
          <a:r>
            <a:rPr lang="en-US" sz="1400" kern="1200" dirty="0" err="1"/>
            <a:t>onerosas</a:t>
          </a:r>
          <a:endParaRPr lang="en-US" sz="1400" kern="1200" dirty="0"/>
        </a:p>
      </dsp:txBody>
      <dsp:txXfrm>
        <a:off x="0" y="2165127"/>
        <a:ext cx="1957387" cy="1174432"/>
      </dsp:txXfrm>
    </dsp:sp>
    <dsp:sp modelId="{ECFC8097-DF36-2943-96B6-14C5364B8825}">
      <dsp:nvSpPr>
        <dsp:cNvPr id="0" name=""/>
        <dsp:cNvSpPr/>
      </dsp:nvSpPr>
      <dsp:spPr>
        <a:xfrm>
          <a:off x="2153126" y="2165127"/>
          <a:ext cx="1957387" cy="117443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a:t>Proibição de discriminação </a:t>
          </a:r>
          <a:endParaRPr lang="en-US" sz="1400" kern="1200"/>
        </a:p>
      </dsp:txBody>
      <dsp:txXfrm>
        <a:off x="2153126" y="2165127"/>
        <a:ext cx="1957387" cy="1174432"/>
      </dsp:txXfrm>
    </dsp:sp>
    <dsp:sp modelId="{411E9BE0-850F-1F47-A718-8477D04D8509}">
      <dsp:nvSpPr>
        <dsp:cNvPr id="0" name=""/>
        <dsp:cNvSpPr/>
      </dsp:nvSpPr>
      <dsp:spPr>
        <a:xfrm>
          <a:off x="4306252" y="2165127"/>
          <a:ext cx="1957387" cy="1174432"/>
        </a:xfrm>
        <a:prstGeom prst="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Inversão do ônus da prova  quando verossímil a alegação e for hipossuficiente</a:t>
          </a:r>
          <a:endParaRPr lang="en-US" sz="1400" kern="1200" dirty="0"/>
        </a:p>
      </dsp:txBody>
      <dsp:txXfrm>
        <a:off x="4306252" y="2165127"/>
        <a:ext cx="1957387" cy="1174432"/>
      </dsp:txXfrm>
    </dsp:sp>
    <dsp:sp modelId="{D5380A63-083F-6F49-944A-DA3BFDB3581B}">
      <dsp:nvSpPr>
        <dsp:cNvPr id="0" name=""/>
        <dsp:cNvSpPr/>
      </dsp:nvSpPr>
      <dsp:spPr>
        <a:xfrm>
          <a:off x="0" y="3535299"/>
          <a:ext cx="1957387" cy="1174432"/>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Ação Civil Publica para reparação de danos individuais homogêneos, coletivos e difusos</a:t>
          </a:r>
          <a:endParaRPr lang="en-US" sz="1400" kern="1200" dirty="0"/>
        </a:p>
      </dsp:txBody>
      <dsp:txXfrm>
        <a:off x="0" y="3535299"/>
        <a:ext cx="1957387" cy="1174432"/>
      </dsp:txXfrm>
    </dsp:sp>
    <dsp:sp modelId="{41714CAB-330E-1A4E-8537-4B267D3A4D59}">
      <dsp:nvSpPr>
        <dsp:cNvPr id="0" name=""/>
        <dsp:cNvSpPr/>
      </dsp:nvSpPr>
      <dsp:spPr>
        <a:xfrm>
          <a:off x="2153126" y="3535299"/>
          <a:ext cx="1957387" cy="1174432"/>
        </a:xfrm>
        <a:prstGeom prst="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Responsabilidade</a:t>
          </a:r>
          <a:r>
            <a:rPr lang="en-US" sz="1400" kern="1200" dirty="0"/>
            <a:t> </a:t>
          </a:r>
          <a:r>
            <a:rPr lang="en-US" sz="1400" kern="1200" dirty="0" err="1"/>
            <a:t>Objetiva</a:t>
          </a:r>
          <a:r>
            <a:rPr lang="en-US" sz="1400" kern="1200" dirty="0"/>
            <a:t> por </a:t>
          </a:r>
          <a:r>
            <a:rPr lang="en-US" sz="1400" kern="1200" dirty="0" err="1"/>
            <a:t>defeitos</a:t>
          </a:r>
          <a:r>
            <a:rPr lang="en-US" sz="1400" kern="1200" dirty="0"/>
            <a:t> </a:t>
          </a:r>
          <a:r>
            <a:rPr lang="en-US" sz="1400" kern="1200" dirty="0" err="1"/>
            <a:t>na</a:t>
          </a:r>
          <a:r>
            <a:rPr lang="en-US" sz="1400" kern="1200" dirty="0"/>
            <a:t> </a:t>
          </a:r>
          <a:r>
            <a:rPr lang="en-US" sz="1400" kern="1200" dirty="0" err="1"/>
            <a:t>prestação</a:t>
          </a:r>
          <a:r>
            <a:rPr lang="en-US" sz="1400" kern="1200" dirty="0"/>
            <a:t> de </a:t>
          </a:r>
          <a:r>
            <a:rPr lang="en-US" sz="1400" kern="1200" dirty="0" err="1"/>
            <a:t>serviços</a:t>
          </a:r>
          <a:r>
            <a:rPr lang="en-US" sz="1400" kern="1200" dirty="0"/>
            <a:t> </a:t>
          </a:r>
          <a:r>
            <a:rPr lang="en-US" sz="1400" kern="1200" dirty="0" err="1"/>
            <a:t>ou</a:t>
          </a:r>
          <a:r>
            <a:rPr lang="en-US" sz="1400" kern="1200" dirty="0"/>
            <a:t> </a:t>
          </a:r>
          <a:r>
            <a:rPr lang="en-US" sz="1400" kern="1200" dirty="0" err="1"/>
            <a:t>informação</a:t>
          </a:r>
          <a:r>
            <a:rPr lang="en-US" sz="1400" kern="1200" dirty="0"/>
            <a:t>  </a:t>
          </a:r>
          <a:r>
            <a:rPr lang="en-US" sz="1400" kern="1200" dirty="0" err="1"/>
            <a:t>insuficiente</a:t>
          </a:r>
          <a:r>
            <a:rPr lang="en-US" sz="1400" kern="1200" dirty="0"/>
            <a:t> (</a:t>
          </a:r>
          <a:r>
            <a:rPr lang="en-US" sz="1400" kern="1200" dirty="0" err="1"/>
            <a:t>artigo</a:t>
          </a:r>
          <a:r>
            <a:rPr lang="en-US" sz="1400" kern="1200" dirty="0"/>
            <a:t> 14)</a:t>
          </a:r>
        </a:p>
      </dsp:txBody>
      <dsp:txXfrm>
        <a:off x="2153126" y="3535299"/>
        <a:ext cx="1957387" cy="1174432"/>
      </dsp:txXfrm>
    </dsp:sp>
    <dsp:sp modelId="{61553BBE-AF2B-D841-BF99-D761487B29FA}">
      <dsp:nvSpPr>
        <dsp:cNvPr id="0" name=""/>
        <dsp:cNvSpPr/>
      </dsp:nvSpPr>
      <dsp:spPr>
        <a:xfrm>
          <a:off x="4306252" y="3535299"/>
          <a:ext cx="1957387" cy="117443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Desconsideração de foro de </a:t>
          </a:r>
          <a:r>
            <a:rPr lang="pt-BR" sz="1400" kern="1200" dirty="0" err="1"/>
            <a:t>eleiçao</a:t>
          </a:r>
          <a:r>
            <a:rPr lang="pt-BR" sz="1400" kern="1200" dirty="0"/>
            <a:t> e cláusula arbitral. Ação pode ser proposta no domicilio do consumidor</a:t>
          </a:r>
        </a:p>
      </dsp:txBody>
      <dsp:txXfrm>
        <a:off x="4306252" y="3535299"/>
        <a:ext cx="1957387" cy="11744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21DA5-7DBD-4C46-8BD7-86BCC2AA9AF3}">
      <dsp:nvSpPr>
        <dsp:cNvPr id="0" name=""/>
        <dsp:cNvSpPr/>
      </dsp:nvSpPr>
      <dsp:spPr>
        <a:xfrm>
          <a:off x="0" y="0"/>
          <a:ext cx="69677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C668E-DD2B-3447-8E59-39620BD964E1}">
      <dsp:nvSpPr>
        <dsp:cNvPr id="0" name=""/>
        <dsp:cNvSpPr/>
      </dsp:nvSpPr>
      <dsp:spPr>
        <a:xfrm>
          <a:off x="0" y="0"/>
          <a:ext cx="6967728"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pt-BR" sz="1100" kern="1200"/>
            <a:t>Ao exame da prova considerou o juiz, tendo por base o crédito tomado e aquilo que já foi pago, a extinção da obrigação assumida, ante o abuso da </a:t>
          </a:r>
          <a:r>
            <a:rPr lang="pt-BR" sz="1100" b="1" kern="1200"/>
            <a:t>taxa anual de juros, da ordem de 706,42%.</a:t>
          </a:r>
          <a:endParaRPr lang="en-US" sz="1100" kern="1200"/>
        </a:p>
      </dsp:txBody>
      <dsp:txXfrm>
        <a:off x="0" y="0"/>
        <a:ext cx="6967728" cy="1394460"/>
      </dsp:txXfrm>
    </dsp:sp>
    <dsp:sp modelId="{4F327C03-8A1C-2443-B2DB-46D9D8CCBE3A}">
      <dsp:nvSpPr>
        <dsp:cNvPr id="0" name=""/>
        <dsp:cNvSpPr/>
      </dsp:nvSpPr>
      <dsp:spPr>
        <a:xfrm>
          <a:off x="0" y="1394460"/>
          <a:ext cx="69677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80BB6-ED5C-CC47-9EE9-BF48EE1BA5CE}">
      <dsp:nvSpPr>
        <dsp:cNvPr id="0" name=""/>
        <dsp:cNvSpPr/>
      </dsp:nvSpPr>
      <dsp:spPr>
        <a:xfrm>
          <a:off x="0" y="1394460"/>
          <a:ext cx="6967728"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pt-BR" sz="1100" kern="1200" dirty="0"/>
            <a:t>Deveras, mesmo que os juros não estejam limitados a 12% ao ano (Súmulas nº 596, 648; Súmula Vinculante nº 7, do STF; Súmula 382, STJ), discreparam, e de modo substancial, da média de mercado contemporânea, tornando-se manifestamente abusivos, inclusive por não justificada a elevação pelo risco da operação (</a:t>
          </a:r>
          <a:r>
            <a:rPr lang="pt-BR" sz="1100" kern="1200" dirty="0" err="1"/>
            <a:t>REsp</a:t>
          </a:r>
          <a:r>
            <a:rPr lang="pt-BR" sz="1100" kern="1200" dirty="0"/>
            <a:t> 271.214/RS, 2a. Seção, Rel. </a:t>
          </a:r>
          <a:r>
            <a:rPr lang="pt-BR" sz="1100" kern="1200" dirty="0" err="1"/>
            <a:t>p</a:t>
          </a:r>
          <a:r>
            <a:rPr lang="pt-BR" sz="1100" kern="1200" dirty="0"/>
            <a:t>/ acórdão, Min. Carlos Alberto Menezes Direito, DJ 04.08.03; </a:t>
          </a:r>
          <a:r>
            <a:rPr lang="pt-BR" sz="1100" kern="1200" dirty="0" err="1"/>
            <a:t>REsp</a:t>
          </a:r>
          <a:r>
            <a:rPr lang="pt-BR" sz="1100" kern="1200" dirty="0"/>
            <a:t> 407.097/RS, 2a. Seção, Rel. </a:t>
          </a:r>
          <a:r>
            <a:rPr lang="pt-BR" sz="1100" kern="1200" dirty="0" err="1"/>
            <a:t>p</a:t>
          </a:r>
          <a:r>
            <a:rPr lang="pt-BR" sz="1100" kern="1200" dirty="0"/>
            <a:t>/ acórdão Min. Ari </a:t>
          </a:r>
          <a:r>
            <a:rPr lang="pt-BR" sz="1100" kern="1200" dirty="0" err="1"/>
            <a:t>Pargendler</a:t>
          </a:r>
          <a:r>
            <a:rPr lang="pt-BR" sz="1100" kern="1200" dirty="0"/>
            <a:t>, DJ 29.09.03; </a:t>
          </a:r>
          <a:r>
            <a:rPr lang="pt-BR" sz="1100" kern="1200" dirty="0" err="1"/>
            <a:t>REsp</a:t>
          </a:r>
          <a:r>
            <a:rPr lang="pt-BR" sz="1100" kern="1200" dirty="0"/>
            <a:t> 167.707/RS, Rel. Min. Barros Monteiro, DJ 19.12.03; </a:t>
          </a:r>
          <a:r>
            <a:rPr lang="pt-BR" sz="1100" kern="1200" dirty="0" err="1"/>
            <a:t>AgRg</a:t>
          </a:r>
          <a:r>
            <a:rPr lang="pt-BR" sz="1100" kern="1200" dirty="0"/>
            <a:t> no </a:t>
          </a:r>
          <a:r>
            <a:rPr lang="pt-BR" sz="1100" kern="1200" dirty="0" err="1"/>
            <a:t>REsp</a:t>
          </a:r>
          <a:r>
            <a:rPr lang="pt-BR" sz="1100" kern="1200" dirty="0"/>
            <a:t> 590.439/RS, Rel. Min. </a:t>
          </a:r>
          <a:r>
            <a:rPr lang="pt-BR" sz="1100" kern="1200"/>
            <a:t>Aldir Passarinho Júnior, DJ 31.05.04; </a:t>
          </a:r>
          <a:r>
            <a:rPr lang="pt-BR" sz="1100" kern="1200" dirty="0" err="1"/>
            <a:t>REsp</a:t>
          </a:r>
          <a:r>
            <a:rPr lang="pt-BR" sz="1100" kern="1200" dirty="0"/>
            <a:t> 327.727/SP, Rel. Min. César </a:t>
          </a:r>
          <a:r>
            <a:rPr lang="pt-BR" sz="1100" kern="1200" dirty="0" err="1"/>
            <a:t>Asfor</a:t>
          </a:r>
          <a:r>
            <a:rPr lang="pt-BR" sz="1100" kern="1200" dirty="0"/>
            <a:t> Rocha, DJ 08.03.0),permitindo controle judicial (</a:t>
          </a:r>
          <a:r>
            <a:rPr lang="pt-BR" sz="1100" kern="1200" dirty="0" err="1"/>
            <a:t>Resp</a:t>
          </a:r>
          <a:r>
            <a:rPr lang="pt-BR" sz="1100" kern="1200" dirty="0"/>
            <a:t> nº 1.061.530/RS, 2a. Seção, Rel. Min. Nancy </a:t>
          </a:r>
          <a:r>
            <a:rPr lang="pt-BR" sz="1100" kern="1200" dirty="0" err="1"/>
            <a:t>Andrighi</a:t>
          </a:r>
          <a:r>
            <a:rPr lang="pt-BR" sz="1100" kern="1200" dirty="0"/>
            <a:t>, </a:t>
          </a:r>
          <a:r>
            <a:rPr lang="pt-BR" sz="1100" kern="1200" dirty="0" err="1"/>
            <a:t>Dje</a:t>
          </a:r>
          <a:r>
            <a:rPr lang="pt-BR" sz="1100" kern="1200" dirty="0"/>
            <a:t> 10.03.2009).</a:t>
          </a:r>
          <a:endParaRPr lang="en-US" sz="1100" kern="1200" dirty="0"/>
        </a:p>
      </dsp:txBody>
      <dsp:txXfrm>
        <a:off x="0" y="1394460"/>
        <a:ext cx="6967728" cy="1394460"/>
      </dsp:txXfrm>
    </dsp:sp>
    <dsp:sp modelId="{67F48231-3D27-3345-A489-AC1EAEAD7EB6}">
      <dsp:nvSpPr>
        <dsp:cNvPr id="0" name=""/>
        <dsp:cNvSpPr/>
      </dsp:nvSpPr>
      <dsp:spPr>
        <a:xfrm>
          <a:off x="0" y="2788920"/>
          <a:ext cx="69677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BB6BD-6C6E-1F4F-BBEC-599388066D6D}">
      <dsp:nvSpPr>
        <dsp:cNvPr id="0" name=""/>
        <dsp:cNvSpPr/>
      </dsp:nvSpPr>
      <dsp:spPr>
        <a:xfrm>
          <a:off x="0" y="2788920"/>
          <a:ext cx="6967728"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pt-BR" sz="1100" kern="1200"/>
            <a:t>Ressalte-se que o Código do Consumidor, por se aplicar aos bancos (Súmula nº 297, STJ) permite manifestação sobre eventuais cláusulas abusivas, relativizando princípios do pacta sunt servanda e do ato jurídico perfeito  (...)</a:t>
          </a:r>
          <a:r>
            <a:rPr lang="pt-BR" sz="1100" b="1" kern="1200"/>
            <a:t>Nessa medida, a taxa de juros remuneratórios contratada deverá ser revista visando à sua redução pela taxa média praticada por instituições financeiras no período</a:t>
          </a:r>
          <a:r>
            <a:rPr lang="pt-BR" sz="1100" kern="1200"/>
            <a:t>, mediante o recálculo da dívida, mantida até lá a tutela de urgência, provendo-se em parte o recurso para esse fim, subsistente o capítulo referente à sucumbência recíproca, já considerados os honorários recursais a que alude o § 11 do art. 85 do CPC.</a:t>
          </a:r>
          <a:endParaRPr lang="en-US" sz="1100" kern="1200"/>
        </a:p>
      </dsp:txBody>
      <dsp:txXfrm>
        <a:off x="0" y="2788920"/>
        <a:ext cx="6967728" cy="1394460"/>
      </dsp:txXfrm>
    </dsp:sp>
    <dsp:sp modelId="{4F76F892-21DC-8C48-964E-E10445BFA40A}">
      <dsp:nvSpPr>
        <dsp:cNvPr id="0" name=""/>
        <dsp:cNvSpPr/>
      </dsp:nvSpPr>
      <dsp:spPr>
        <a:xfrm>
          <a:off x="0" y="4183380"/>
          <a:ext cx="69677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08629-E42F-9843-A0F7-537866B86DCD}">
      <dsp:nvSpPr>
        <dsp:cNvPr id="0" name=""/>
        <dsp:cNvSpPr/>
      </dsp:nvSpPr>
      <dsp:spPr>
        <a:xfrm>
          <a:off x="0" y="4183380"/>
          <a:ext cx="6967728"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pt-BR" sz="1100" kern="1200" dirty="0"/>
            <a:t>EM OUTRO CASO DE 2020, MESMA CÂMARA DERRUBOU JUROS DE 1083% AO ANO, COBRADOS DE IDOSA</a:t>
          </a:r>
          <a:endParaRPr lang="en-US" sz="1100" kern="1200" dirty="0"/>
        </a:p>
      </dsp:txBody>
      <dsp:txXfrm>
        <a:off x="0" y="4183380"/>
        <a:ext cx="6967728" cy="13944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4A32E4-1B80-ACF9-A801-9686E2C642F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34A904B-009D-F7DD-322E-6B1E2B0F36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7B54247-F961-4EAF-0A21-8B0FDA0E948C}"/>
              </a:ext>
            </a:extLst>
          </p:cNvPr>
          <p:cNvSpPr>
            <a:spLocks noGrp="1"/>
          </p:cNvSpPr>
          <p:nvPr>
            <p:ph type="dt" sz="half" idx="10"/>
          </p:nvPr>
        </p:nvSpPr>
        <p:spPr/>
        <p:txBody>
          <a:bodyPr/>
          <a:lstStyle/>
          <a:p>
            <a:fld id="{1767B3CB-FA8C-9F4B-936E-DD5C80FDBB88}" type="datetimeFigureOut">
              <a:rPr lang="pt-BR" smtClean="0"/>
              <a:t>15/11/2023</a:t>
            </a:fld>
            <a:endParaRPr lang="pt-BR"/>
          </a:p>
        </p:txBody>
      </p:sp>
      <p:sp>
        <p:nvSpPr>
          <p:cNvPr id="5" name="Espaço Reservado para Rodapé 4">
            <a:extLst>
              <a:ext uri="{FF2B5EF4-FFF2-40B4-BE49-F238E27FC236}">
                <a16:creationId xmlns:a16="http://schemas.microsoft.com/office/drawing/2014/main" id="{6B2EF5CD-CD79-2D1B-DDF3-FF95D06F3A5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0457130-2A72-328B-66D0-952CA6AE5879}"/>
              </a:ext>
            </a:extLst>
          </p:cNvPr>
          <p:cNvSpPr>
            <a:spLocks noGrp="1"/>
          </p:cNvSpPr>
          <p:nvPr>
            <p:ph type="sldNum" sz="quarter" idx="12"/>
          </p:nvPr>
        </p:nvSpPr>
        <p:spPr/>
        <p:txBody>
          <a:bodyPr/>
          <a:lstStyle/>
          <a:p>
            <a:fld id="{BFBD3E76-908D-6E4C-823C-8455776EB21C}" type="slidenum">
              <a:rPr lang="pt-BR" smtClean="0"/>
              <a:t>‹nº›</a:t>
            </a:fld>
            <a:endParaRPr lang="pt-BR"/>
          </a:p>
        </p:txBody>
      </p:sp>
    </p:spTree>
    <p:extLst>
      <p:ext uri="{BB962C8B-B14F-4D97-AF65-F5344CB8AC3E}">
        <p14:creationId xmlns:p14="http://schemas.microsoft.com/office/powerpoint/2010/main" val="269208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6095B5-87A3-5D07-6437-30CD9E2EB7F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14E8B2D-01FE-B864-5C1A-84611B2573D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285BC62-6AD4-346D-1390-ECEE08829A71}"/>
              </a:ext>
            </a:extLst>
          </p:cNvPr>
          <p:cNvSpPr>
            <a:spLocks noGrp="1"/>
          </p:cNvSpPr>
          <p:nvPr>
            <p:ph type="dt" sz="half" idx="10"/>
          </p:nvPr>
        </p:nvSpPr>
        <p:spPr/>
        <p:txBody>
          <a:bodyPr/>
          <a:lstStyle/>
          <a:p>
            <a:fld id="{1767B3CB-FA8C-9F4B-936E-DD5C80FDBB88}" type="datetimeFigureOut">
              <a:rPr lang="pt-BR" smtClean="0"/>
              <a:t>15/11/2023</a:t>
            </a:fld>
            <a:endParaRPr lang="pt-BR"/>
          </a:p>
        </p:txBody>
      </p:sp>
      <p:sp>
        <p:nvSpPr>
          <p:cNvPr id="5" name="Espaço Reservado para Rodapé 4">
            <a:extLst>
              <a:ext uri="{FF2B5EF4-FFF2-40B4-BE49-F238E27FC236}">
                <a16:creationId xmlns:a16="http://schemas.microsoft.com/office/drawing/2014/main" id="{28A817C9-6969-CD18-97DF-739A5FD0A6C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F629A9C-A11C-8648-2F41-701E7C6FD540}"/>
              </a:ext>
            </a:extLst>
          </p:cNvPr>
          <p:cNvSpPr>
            <a:spLocks noGrp="1"/>
          </p:cNvSpPr>
          <p:nvPr>
            <p:ph type="sldNum" sz="quarter" idx="12"/>
          </p:nvPr>
        </p:nvSpPr>
        <p:spPr/>
        <p:txBody>
          <a:bodyPr/>
          <a:lstStyle/>
          <a:p>
            <a:fld id="{BFBD3E76-908D-6E4C-823C-8455776EB21C}" type="slidenum">
              <a:rPr lang="pt-BR" smtClean="0"/>
              <a:t>‹nº›</a:t>
            </a:fld>
            <a:endParaRPr lang="pt-BR"/>
          </a:p>
        </p:txBody>
      </p:sp>
    </p:spTree>
    <p:extLst>
      <p:ext uri="{BB962C8B-B14F-4D97-AF65-F5344CB8AC3E}">
        <p14:creationId xmlns:p14="http://schemas.microsoft.com/office/powerpoint/2010/main" val="418434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765A6C-BE8A-8830-8DB7-8EC1142913D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4AEEAEC-5C63-3C71-44E0-EAB4544D455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2D90CE1-8C0C-4EB0-ACFD-4E922BD46F5C}"/>
              </a:ext>
            </a:extLst>
          </p:cNvPr>
          <p:cNvSpPr>
            <a:spLocks noGrp="1"/>
          </p:cNvSpPr>
          <p:nvPr>
            <p:ph type="dt" sz="half" idx="10"/>
          </p:nvPr>
        </p:nvSpPr>
        <p:spPr/>
        <p:txBody>
          <a:bodyPr/>
          <a:lstStyle/>
          <a:p>
            <a:fld id="{1767B3CB-FA8C-9F4B-936E-DD5C80FDBB88}" type="datetimeFigureOut">
              <a:rPr lang="pt-BR" smtClean="0"/>
              <a:t>15/11/2023</a:t>
            </a:fld>
            <a:endParaRPr lang="pt-BR"/>
          </a:p>
        </p:txBody>
      </p:sp>
      <p:sp>
        <p:nvSpPr>
          <p:cNvPr id="5" name="Espaço Reservado para Rodapé 4">
            <a:extLst>
              <a:ext uri="{FF2B5EF4-FFF2-40B4-BE49-F238E27FC236}">
                <a16:creationId xmlns:a16="http://schemas.microsoft.com/office/drawing/2014/main" id="{170FB29E-217C-5241-723A-692CF1EA537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DD1D0D8-21DF-12DB-DF1B-516E1D21FCF6}"/>
              </a:ext>
            </a:extLst>
          </p:cNvPr>
          <p:cNvSpPr>
            <a:spLocks noGrp="1"/>
          </p:cNvSpPr>
          <p:nvPr>
            <p:ph type="sldNum" sz="quarter" idx="12"/>
          </p:nvPr>
        </p:nvSpPr>
        <p:spPr/>
        <p:txBody>
          <a:bodyPr/>
          <a:lstStyle/>
          <a:p>
            <a:fld id="{BFBD3E76-908D-6E4C-823C-8455776EB21C}" type="slidenum">
              <a:rPr lang="pt-BR" smtClean="0"/>
              <a:t>‹nº›</a:t>
            </a:fld>
            <a:endParaRPr lang="pt-BR"/>
          </a:p>
        </p:txBody>
      </p:sp>
    </p:spTree>
    <p:extLst>
      <p:ext uri="{BB962C8B-B14F-4D97-AF65-F5344CB8AC3E}">
        <p14:creationId xmlns:p14="http://schemas.microsoft.com/office/powerpoint/2010/main" val="33745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A9B6D-A9DA-F704-F1FF-50BEB79EDC5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5FB9E41-9938-9B02-F311-33F13C49470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454CC1B-5B75-3DA9-F114-28B42260C62B}"/>
              </a:ext>
            </a:extLst>
          </p:cNvPr>
          <p:cNvSpPr>
            <a:spLocks noGrp="1"/>
          </p:cNvSpPr>
          <p:nvPr>
            <p:ph type="dt" sz="half" idx="10"/>
          </p:nvPr>
        </p:nvSpPr>
        <p:spPr/>
        <p:txBody>
          <a:bodyPr/>
          <a:lstStyle/>
          <a:p>
            <a:fld id="{1767B3CB-FA8C-9F4B-936E-DD5C80FDBB88}" type="datetimeFigureOut">
              <a:rPr lang="pt-BR" smtClean="0"/>
              <a:t>15/11/2023</a:t>
            </a:fld>
            <a:endParaRPr lang="pt-BR"/>
          </a:p>
        </p:txBody>
      </p:sp>
      <p:sp>
        <p:nvSpPr>
          <p:cNvPr id="5" name="Espaço Reservado para Rodapé 4">
            <a:extLst>
              <a:ext uri="{FF2B5EF4-FFF2-40B4-BE49-F238E27FC236}">
                <a16:creationId xmlns:a16="http://schemas.microsoft.com/office/drawing/2014/main" id="{1A358D89-B098-30A1-6969-FB708442BC8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B4E5248-84DC-CF73-0E8F-D6A6AB37B0C9}"/>
              </a:ext>
            </a:extLst>
          </p:cNvPr>
          <p:cNvSpPr>
            <a:spLocks noGrp="1"/>
          </p:cNvSpPr>
          <p:nvPr>
            <p:ph type="sldNum" sz="quarter" idx="12"/>
          </p:nvPr>
        </p:nvSpPr>
        <p:spPr/>
        <p:txBody>
          <a:bodyPr/>
          <a:lstStyle/>
          <a:p>
            <a:fld id="{BFBD3E76-908D-6E4C-823C-8455776EB21C}" type="slidenum">
              <a:rPr lang="pt-BR" smtClean="0"/>
              <a:t>‹nº›</a:t>
            </a:fld>
            <a:endParaRPr lang="pt-BR"/>
          </a:p>
        </p:txBody>
      </p:sp>
    </p:spTree>
    <p:extLst>
      <p:ext uri="{BB962C8B-B14F-4D97-AF65-F5344CB8AC3E}">
        <p14:creationId xmlns:p14="http://schemas.microsoft.com/office/powerpoint/2010/main" val="145191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D1DECC-8ADC-0DA6-A694-B007778E928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ED4DAB76-7347-2668-01B3-04840DA290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7960CC4-5403-FC61-21BD-91608E6C5647}"/>
              </a:ext>
            </a:extLst>
          </p:cNvPr>
          <p:cNvSpPr>
            <a:spLocks noGrp="1"/>
          </p:cNvSpPr>
          <p:nvPr>
            <p:ph type="dt" sz="half" idx="10"/>
          </p:nvPr>
        </p:nvSpPr>
        <p:spPr/>
        <p:txBody>
          <a:bodyPr/>
          <a:lstStyle/>
          <a:p>
            <a:fld id="{1767B3CB-FA8C-9F4B-936E-DD5C80FDBB88}" type="datetimeFigureOut">
              <a:rPr lang="pt-BR" smtClean="0"/>
              <a:t>15/11/2023</a:t>
            </a:fld>
            <a:endParaRPr lang="pt-BR"/>
          </a:p>
        </p:txBody>
      </p:sp>
      <p:sp>
        <p:nvSpPr>
          <p:cNvPr id="5" name="Espaço Reservado para Rodapé 4">
            <a:extLst>
              <a:ext uri="{FF2B5EF4-FFF2-40B4-BE49-F238E27FC236}">
                <a16:creationId xmlns:a16="http://schemas.microsoft.com/office/drawing/2014/main" id="{E35D245C-9FAA-7AB2-6B4D-21EA0E6894C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57C2565-D095-2175-26C3-B1EC887B481C}"/>
              </a:ext>
            </a:extLst>
          </p:cNvPr>
          <p:cNvSpPr>
            <a:spLocks noGrp="1"/>
          </p:cNvSpPr>
          <p:nvPr>
            <p:ph type="sldNum" sz="quarter" idx="12"/>
          </p:nvPr>
        </p:nvSpPr>
        <p:spPr/>
        <p:txBody>
          <a:bodyPr/>
          <a:lstStyle/>
          <a:p>
            <a:fld id="{BFBD3E76-908D-6E4C-823C-8455776EB21C}" type="slidenum">
              <a:rPr lang="pt-BR" smtClean="0"/>
              <a:t>‹nº›</a:t>
            </a:fld>
            <a:endParaRPr lang="pt-BR"/>
          </a:p>
        </p:txBody>
      </p:sp>
    </p:spTree>
    <p:extLst>
      <p:ext uri="{BB962C8B-B14F-4D97-AF65-F5344CB8AC3E}">
        <p14:creationId xmlns:p14="http://schemas.microsoft.com/office/powerpoint/2010/main" val="213656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3F79CC-8ACC-9D43-032D-9129A7D721B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0BDD7BA-AF4E-D27A-C8BF-5D67469D407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76D59E5-176B-4957-77D2-0340A106DA1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EA4C29-40EB-5A32-1F8E-835FC7510B58}"/>
              </a:ext>
            </a:extLst>
          </p:cNvPr>
          <p:cNvSpPr>
            <a:spLocks noGrp="1"/>
          </p:cNvSpPr>
          <p:nvPr>
            <p:ph type="dt" sz="half" idx="10"/>
          </p:nvPr>
        </p:nvSpPr>
        <p:spPr/>
        <p:txBody>
          <a:bodyPr/>
          <a:lstStyle/>
          <a:p>
            <a:fld id="{1767B3CB-FA8C-9F4B-936E-DD5C80FDBB88}" type="datetimeFigureOut">
              <a:rPr lang="pt-BR" smtClean="0"/>
              <a:t>15/11/2023</a:t>
            </a:fld>
            <a:endParaRPr lang="pt-BR"/>
          </a:p>
        </p:txBody>
      </p:sp>
      <p:sp>
        <p:nvSpPr>
          <p:cNvPr id="6" name="Espaço Reservado para Rodapé 5">
            <a:extLst>
              <a:ext uri="{FF2B5EF4-FFF2-40B4-BE49-F238E27FC236}">
                <a16:creationId xmlns:a16="http://schemas.microsoft.com/office/drawing/2014/main" id="{01322864-8EA3-5080-DC9E-262917A06F1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F90DEE6-4167-491E-0F1B-0E6D20B8A726}"/>
              </a:ext>
            </a:extLst>
          </p:cNvPr>
          <p:cNvSpPr>
            <a:spLocks noGrp="1"/>
          </p:cNvSpPr>
          <p:nvPr>
            <p:ph type="sldNum" sz="quarter" idx="12"/>
          </p:nvPr>
        </p:nvSpPr>
        <p:spPr/>
        <p:txBody>
          <a:bodyPr/>
          <a:lstStyle/>
          <a:p>
            <a:fld id="{BFBD3E76-908D-6E4C-823C-8455776EB21C}" type="slidenum">
              <a:rPr lang="pt-BR" smtClean="0"/>
              <a:t>‹nº›</a:t>
            </a:fld>
            <a:endParaRPr lang="pt-BR"/>
          </a:p>
        </p:txBody>
      </p:sp>
    </p:spTree>
    <p:extLst>
      <p:ext uri="{BB962C8B-B14F-4D97-AF65-F5344CB8AC3E}">
        <p14:creationId xmlns:p14="http://schemas.microsoft.com/office/powerpoint/2010/main" val="128081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E6216D-BFA3-8B5C-4FD4-C4DEFBB474F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FE83101-669F-017B-FC21-74BA48C86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8D8B117-5D60-6E58-C2E4-00C0B7D4E1ED}"/>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7E3FB16-261C-0DE7-B760-19B27F677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484A67C2-CD90-2C6A-85F1-E48834303E0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312080B-2A7E-031A-C543-22A6DA7BA9CA}"/>
              </a:ext>
            </a:extLst>
          </p:cNvPr>
          <p:cNvSpPr>
            <a:spLocks noGrp="1"/>
          </p:cNvSpPr>
          <p:nvPr>
            <p:ph type="dt" sz="half" idx="10"/>
          </p:nvPr>
        </p:nvSpPr>
        <p:spPr/>
        <p:txBody>
          <a:bodyPr/>
          <a:lstStyle/>
          <a:p>
            <a:fld id="{1767B3CB-FA8C-9F4B-936E-DD5C80FDBB88}" type="datetimeFigureOut">
              <a:rPr lang="pt-BR" smtClean="0"/>
              <a:t>15/11/2023</a:t>
            </a:fld>
            <a:endParaRPr lang="pt-BR"/>
          </a:p>
        </p:txBody>
      </p:sp>
      <p:sp>
        <p:nvSpPr>
          <p:cNvPr id="8" name="Espaço Reservado para Rodapé 7">
            <a:extLst>
              <a:ext uri="{FF2B5EF4-FFF2-40B4-BE49-F238E27FC236}">
                <a16:creationId xmlns:a16="http://schemas.microsoft.com/office/drawing/2014/main" id="{5B116FE3-46F6-8582-38F4-A68E1670E2F4}"/>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D92590D-12AB-D3ED-60F7-A9EA177AB793}"/>
              </a:ext>
            </a:extLst>
          </p:cNvPr>
          <p:cNvSpPr>
            <a:spLocks noGrp="1"/>
          </p:cNvSpPr>
          <p:nvPr>
            <p:ph type="sldNum" sz="quarter" idx="12"/>
          </p:nvPr>
        </p:nvSpPr>
        <p:spPr/>
        <p:txBody>
          <a:bodyPr/>
          <a:lstStyle/>
          <a:p>
            <a:fld id="{BFBD3E76-908D-6E4C-823C-8455776EB21C}" type="slidenum">
              <a:rPr lang="pt-BR" smtClean="0"/>
              <a:t>‹nº›</a:t>
            </a:fld>
            <a:endParaRPr lang="pt-BR"/>
          </a:p>
        </p:txBody>
      </p:sp>
    </p:spTree>
    <p:extLst>
      <p:ext uri="{BB962C8B-B14F-4D97-AF65-F5344CB8AC3E}">
        <p14:creationId xmlns:p14="http://schemas.microsoft.com/office/powerpoint/2010/main" val="93504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C35C9-CAC7-BC0E-6D89-ECDC7B7904A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88BAB9A-48F9-90CF-60CB-A505E703091A}"/>
              </a:ext>
            </a:extLst>
          </p:cNvPr>
          <p:cNvSpPr>
            <a:spLocks noGrp="1"/>
          </p:cNvSpPr>
          <p:nvPr>
            <p:ph type="dt" sz="half" idx="10"/>
          </p:nvPr>
        </p:nvSpPr>
        <p:spPr/>
        <p:txBody>
          <a:bodyPr/>
          <a:lstStyle/>
          <a:p>
            <a:fld id="{1767B3CB-FA8C-9F4B-936E-DD5C80FDBB88}" type="datetimeFigureOut">
              <a:rPr lang="pt-BR" smtClean="0"/>
              <a:t>15/11/2023</a:t>
            </a:fld>
            <a:endParaRPr lang="pt-BR"/>
          </a:p>
        </p:txBody>
      </p:sp>
      <p:sp>
        <p:nvSpPr>
          <p:cNvPr id="4" name="Espaço Reservado para Rodapé 3">
            <a:extLst>
              <a:ext uri="{FF2B5EF4-FFF2-40B4-BE49-F238E27FC236}">
                <a16:creationId xmlns:a16="http://schemas.microsoft.com/office/drawing/2014/main" id="{B64401E0-9790-F17C-C367-C7FD41B70088}"/>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2C1D473A-7231-87F8-5DDD-DF5C02443810}"/>
              </a:ext>
            </a:extLst>
          </p:cNvPr>
          <p:cNvSpPr>
            <a:spLocks noGrp="1"/>
          </p:cNvSpPr>
          <p:nvPr>
            <p:ph type="sldNum" sz="quarter" idx="12"/>
          </p:nvPr>
        </p:nvSpPr>
        <p:spPr/>
        <p:txBody>
          <a:bodyPr/>
          <a:lstStyle/>
          <a:p>
            <a:fld id="{BFBD3E76-908D-6E4C-823C-8455776EB21C}" type="slidenum">
              <a:rPr lang="pt-BR" smtClean="0"/>
              <a:t>‹nº›</a:t>
            </a:fld>
            <a:endParaRPr lang="pt-BR"/>
          </a:p>
        </p:txBody>
      </p:sp>
    </p:spTree>
    <p:extLst>
      <p:ext uri="{BB962C8B-B14F-4D97-AF65-F5344CB8AC3E}">
        <p14:creationId xmlns:p14="http://schemas.microsoft.com/office/powerpoint/2010/main" val="323969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597548D-8918-BBE7-91E9-92729734A968}"/>
              </a:ext>
            </a:extLst>
          </p:cNvPr>
          <p:cNvSpPr>
            <a:spLocks noGrp="1"/>
          </p:cNvSpPr>
          <p:nvPr>
            <p:ph type="dt" sz="half" idx="10"/>
          </p:nvPr>
        </p:nvSpPr>
        <p:spPr/>
        <p:txBody>
          <a:bodyPr/>
          <a:lstStyle/>
          <a:p>
            <a:fld id="{1767B3CB-FA8C-9F4B-936E-DD5C80FDBB88}" type="datetimeFigureOut">
              <a:rPr lang="pt-BR" smtClean="0"/>
              <a:t>15/11/2023</a:t>
            </a:fld>
            <a:endParaRPr lang="pt-BR"/>
          </a:p>
        </p:txBody>
      </p:sp>
      <p:sp>
        <p:nvSpPr>
          <p:cNvPr id="3" name="Espaço Reservado para Rodapé 2">
            <a:extLst>
              <a:ext uri="{FF2B5EF4-FFF2-40B4-BE49-F238E27FC236}">
                <a16:creationId xmlns:a16="http://schemas.microsoft.com/office/drawing/2014/main" id="{26DC8036-AEAE-0547-88EC-41756192C77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46400A43-ACC9-8F3B-29EF-34350F7C19C6}"/>
              </a:ext>
            </a:extLst>
          </p:cNvPr>
          <p:cNvSpPr>
            <a:spLocks noGrp="1"/>
          </p:cNvSpPr>
          <p:nvPr>
            <p:ph type="sldNum" sz="quarter" idx="12"/>
          </p:nvPr>
        </p:nvSpPr>
        <p:spPr/>
        <p:txBody>
          <a:bodyPr/>
          <a:lstStyle/>
          <a:p>
            <a:fld id="{BFBD3E76-908D-6E4C-823C-8455776EB21C}" type="slidenum">
              <a:rPr lang="pt-BR" smtClean="0"/>
              <a:t>‹nº›</a:t>
            </a:fld>
            <a:endParaRPr lang="pt-BR"/>
          </a:p>
        </p:txBody>
      </p:sp>
    </p:spTree>
    <p:extLst>
      <p:ext uri="{BB962C8B-B14F-4D97-AF65-F5344CB8AC3E}">
        <p14:creationId xmlns:p14="http://schemas.microsoft.com/office/powerpoint/2010/main" val="253722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6469E-A905-B036-45EB-E8D50E9C109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03BB45D-D4E9-41E8-97AD-AFE6F8D7F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3243BE0-197D-5B24-C997-1B962C98D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9806F22-5C02-8395-57D9-BBCA1B75F842}"/>
              </a:ext>
            </a:extLst>
          </p:cNvPr>
          <p:cNvSpPr>
            <a:spLocks noGrp="1"/>
          </p:cNvSpPr>
          <p:nvPr>
            <p:ph type="dt" sz="half" idx="10"/>
          </p:nvPr>
        </p:nvSpPr>
        <p:spPr/>
        <p:txBody>
          <a:bodyPr/>
          <a:lstStyle/>
          <a:p>
            <a:fld id="{1767B3CB-FA8C-9F4B-936E-DD5C80FDBB88}" type="datetimeFigureOut">
              <a:rPr lang="pt-BR" smtClean="0"/>
              <a:t>15/11/2023</a:t>
            </a:fld>
            <a:endParaRPr lang="pt-BR"/>
          </a:p>
        </p:txBody>
      </p:sp>
      <p:sp>
        <p:nvSpPr>
          <p:cNvPr id="6" name="Espaço Reservado para Rodapé 5">
            <a:extLst>
              <a:ext uri="{FF2B5EF4-FFF2-40B4-BE49-F238E27FC236}">
                <a16:creationId xmlns:a16="http://schemas.microsoft.com/office/drawing/2014/main" id="{F1B47402-D786-57CD-9F7E-4A6BE4CE1D4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BA50FEA-DDAC-BF92-9560-BF249AF28A14}"/>
              </a:ext>
            </a:extLst>
          </p:cNvPr>
          <p:cNvSpPr>
            <a:spLocks noGrp="1"/>
          </p:cNvSpPr>
          <p:nvPr>
            <p:ph type="sldNum" sz="quarter" idx="12"/>
          </p:nvPr>
        </p:nvSpPr>
        <p:spPr/>
        <p:txBody>
          <a:bodyPr/>
          <a:lstStyle/>
          <a:p>
            <a:fld id="{BFBD3E76-908D-6E4C-823C-8455776EB21C}" type="slidenum">
              <a:rPr lang="pt-BR" smtClean="0"/>
              <a:t>‹nº›</a:t>
            </a:fld>
            <a:endParaRPr lang="pt-BR"/>
          </a:p>
        </p:txBody>
      </p:sp>
    </p:spTree>
    <p:extLst>
      <p:ext uri="{BB962C8B-B14F-4D97-AF65-F5344CB8AC3E}">
        <p14:creationId xmlns:p14="http://schemas.microsoft.com/office/powerpoint/2010/main" val="156479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4D49F6-91B1-DD03-C197-6ABAB490F06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6E80932-0B87-267E-7ACA-0DF01D631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61B4561-2530-D529-E6E3-6168E4732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0BC25D8-7101-2D1A-FA6B-A6F58C662083}"/>
              </a:ext>
            </a:extLst>
          </p:cNvPr>
          <p:cNvSpPr>
            <a:spLocks noGrp="1"/>
          </p:cNvSpPr>
          <p:nvPr>
            <p:ph type="dt" sz="half" idx="10"/>
          </p:nvPr>
        </p:nvSpPr>
        <p:spPr/>
        <p:txBody>
          <a:bodyPr/>
          <a:lstStyle/>
          <a:p>
            <a:fld id="{1767B3CB-FA8C-9F4B-936E-DD5C80FDBB88}" type="datetimeFigureOut">
              <a:rPr lang="pt-BR" smtClean="0"/>
              <a:t>15/11/2023</a:t>
            </a:fld>
            <a:endParaRPr lang="pt-BR"/>
          </a:p>
        </p:txBody>
      </p:sp>
      <p:sp>
        <p:nvSpPr>
          <p:cNvPr id="6" name="Espaço Reservado para Rodapé 5">
            <a:extLst>
              <a:ext uri="{FF2B5EF4-FFF2-40B4-BE49-F238E27FC236}">
                <a16:creationId xmlns:a16="http://schemas.microsoft.com/office/drawing/2014/main" id="{B03DC6F0-6C9F-39B1-1968-55CF76148B6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F3E1A21-B4C6-5A74-63A7-608AF20135E5}"/>
              </a:ext>
            </a:extLst>
          </p:cNvPr>
          <p:cNvSpPr>
            <a:spLocks noGrp="1"/>
          </p:cNvSpPr>
          <p:nvPr>
            <p:ph type="sldNum" sz="quarter" idx="12"/>
          </p:nvPr>
        </p:nvSpPr>
        <p:spPr/>
        <p:txBody>
          <a:bodyPr/>
          <a:lstStyle/>
          <a:p>
            <a:fld id="{BFBD3E76-908D-6E4C-823C-8455776EB21C}" type="slidenum">
              <a:rPr lang="pt-BR" smtClean="0"/>
              <a:t>‹nº›</a:t>
            </a:fld>
            <a:endParaRPr lang="pt-BR"/>
          </a:p>
        </p:txBody>
      </p:sp>
    </p:spTree>
    <p:extLst>
      <p:ext uri="{BB962C8B-B14F-4D97-AF65-F5344CB8AC3E}">
        <p14:creationId xmlns:p14="http://schemas.microsoft.com/office/powerpoint/2010/main" val="394311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891018E-32AE-B8FC-D7FD-5A7EFFAC9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5E6A85C-E10E-2B6E-8447-67D682823E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7D9D55E-95CF-07C1-554C-2896DEFEA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7B3CB-FA8C-9F4B-936E-DD5C80FDBB88}" type="datetimeFigureOut">
              <a:rPr lang="pt-BR" smtClean="0"/>
              <a:t>15/11/2023</a:t>
            </a:fld>
            <a:endParaRPr lang="pt-BR"/>
          </a:p>
        </p:txBody>
      </p:sp>
      <p:sp>
        <p:nvSpPr>
          <p:cNvPr id="5" name="Espaço Reservado para Rodapé 4">
            <a:extLst>
              <a:ext uri="{FF2B5EF4-FFF2-40B4-BE49-F238E27FC236}">
                <a16:creationId xmlns:a16="http://schemas.microsoft.com/office/drawing/2014/main" id="{752F7A6B-1253-CABB-22A0-67B9F5CFB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83B3333-6A16-399F-21DD-C4ED22E76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D3E76-908D-6E4C-823C-8455776EB21C}" type="slidenum">
              <a:rPr lang="pt-BR" smtClean="0"/>
              <a:t>‹nº›</a:t>
            </a:fld>
            <a:endParaRPr lang="pt-BR"/>
          </a:p>
        </p:txBody>
      </p:sp>
    </p:spTree>
    <p:extLst>
      <p:ext uri="{BB962C8B-B14F-4D97-AF65-F5344CB8AC3E}">
        <p14:creationId xmlns:p14="http://schemas.microsoft.com/office/powerpoint/2010/main" val="91741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planalto.gov.br/ccivil_03/_Ato2019-2022/2021/Lei/L14181.htm#art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planalto.gov.br/ccivil_03/_Ato2019-2022/2021/Lei/L14181.htm#art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planalto.gov.br/ccivil_03/_Ato2019-2022/2021/Lei/L14181.htm#art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lhas mãos enrugadas com algumas moedas">
            <a:extLst>
              <a:ext uri="{FF2B5EF4-FFF2-40B4-BE49-F238E27FC236}">
                <a16:creationId xmlns:a16="http://schemas.microsoft.com/office/drawing/2014/main" id="{61C275B6-7E61-B923-1ED7-1C78BE75241D}"/>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ítulo 1">
            <a:extLst>
              <a:ext uri="{FF2B5EF4-FFF2-40B4-BE49-F238E27FC236}">
                <a16:creationId xmlns:a16="http://schemas.microsoft.com/office/drawing/2014/main" id="{D1E8FA87-67DC-4386-CABF-C54AEA227438}"/>
              </a:ext>
            </a:extLst>
          </p:cNvPr>
          <p:cNvSpPr>
            <a:spLocks noGrp="1"/>
          </p:cNvSpPr>
          <p:nvPr>
            <p:ph type="ctrTitle"/>
          </p:nvPr>
        </p:nvSpPr>
        <p:spPr>
          <a:xfrm>
            <a:off x="1524000" y="1122362"/>
            <a:ext cx="9144000" cy="2900518"/>
          </a:xfrm>
        </p:spPr>
        <p:txBody>
          <a:bodyPr>
            <a:normAutofit/>
          </a:bodyPr>
          <a:lstStyle/>
          <a:p>
            <a:r>
              <a:rPr lang="pt-BR">
                <a:solidFill>
                  <a:srgbClr val="FFFFFF"/>
                </a:solidFill>
              </a:rPr>
              <a:t>Direito Bancário e Direito do Consumidor</a:t>
            </a:r>
          </a:p>
        </p:txBody>
      </p:sp>
      <p:sp>
        <p:nvSpPr>
          <p:cNvPr id="3" name="Subtítulo 2">
            <a:extLst>
              <a:ext uri="{FF2B5EF4-FFF2-40B4-BE49-F238E27FC236}">
                <a16:creationId xmlns:a16="http://schemas.microsoft.com/office/drawing/2014/main" id="{4B10F447-7353-56C7-ECB5-35F958A9CED5}"/>
              </a:ext>
            </a:extLst>
          </p:cNvPr>
          <p:cNvSpPr>
            <a:spLocks noGrp="1"/>
          </p:cNvSpPr>
          <p:nvPr>
            <p:ph type="subTitle" idx="1"/>
          </p:nvPr>
        </p:nvSpPr>
        <p:spPr>
          <a:xfrm>
            <a:off x="1524000" y="4159404"/>
            <a:ext cx="9144000" cy="1098395"/>
          </a:xfrm>
        </p:spPr>
        <p:txBody>
          <a:bodyPr>
            <a:normAutofit/>
          </a:bodyPr>
          <a:lstStyle/>
          <a:p>
            <a:r>
              <a:rPr lang="pt-BR">
                <a:solidFill>
                  <a:srgbClr val="FFFFFF"/>
                </a:solidFill>
              </a:rPr>
              <a:t>Professor Doutor Ruy Pereira Camilo Junior</a:t>
            </a:r>
          </a:p>
        </p:txBody>
      </p:sp>
    </p:spTree>
    <p:extLst>
      <p:ext uri="{BB962C8B-B14F-4D97-AF65-F5344CB8AC3E}">
        <p14:creationId xmlns:p14="http://schemas.microsoft.com/office/powerpoint/2010/main" val="32507581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3ABF8A-855E-5448-B4BC-F6561BBB597D}"/>
              </a:ext>
            </a:extLst>
          </p:cNvPr>
          <p:cNvSpPr>
            <a:spLocks noGrp="1"/>
          </p:cNvSpPr>
          <p:nvPr>
            <p:ph type="title"/>
          </p:nvPr>
        </p:nvSpPr>
        <p:spPr/>
        <p:txBody>
          <a:bodyPr>
            <a:normAutofit/>
          </a:bodyPr>
          <a:lstStyle/>
          <a:p>
            <a:pPr algn="ctr"/>
            <a:r>
              <a:rPr lang="pt-BR" sz="2400" dirty="0"/>
              <a:t>FINALISTAS: RESTRINGEM A ABRANGÊNCIA DO CDC A NÃO EMPRESAS (O QUE PERMITE, PORÉM, AVANÇAR MAIS NA CRIAÇAO DE NORMAS PARA QUEM DE FATO PRECISA)</a:t>
            </a:r>
          </a:p>
        </p:txBody>
      </p:sp>
      <p:graphicFrame>
        <p:nvGraphicFramePr>
          <p:cNvPr id="4" name="Espaço Reservado para Conteúdo 3">
            <a:extLst>
              <a:ext uri="{FF2B5EF4-FFF2-40B4-BE49-F238E27FC236}">
                <a16:creationId xmlns:a16="http://schemas.microsoft.com/office/drawing/2014/main" id="{7E68F22A-49F9-F341-BE92-8D90EF099729}"/>
              </a:ext>
            </a:extLst>
          </p:cNvPr>
          <p:cNvGraphicFramePr>
            <a:graphicFrameLocks noGrp="1"/>
          </p:cNvGraphicFramePr>
          <p:nvPr>
            <p:ph idx="1"/>
          </p:nvPr>
        </p:nvGraphicFramePr>
        <p:xfrm>
          <a:off x="458694" y="1949450"/>
          <a:ext cx="11274612" cy="419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62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BAB1C-1CD1-744F-A498-1C7E4E8D8CEC}"/>
              </a:ext>
            </a:extLst>
          </p:cNvPr>
          <p:cNvSpPr>
            <a:spLocks noGrp="1"/>
          </p:cNvSpPr>
          <p:nvPr>
            <p:ph type="title"/>
          </p:nvPr>
        </p:nvSpPr>
        <p:spPr/>
        <p:txBody>
          <a:bodyPr/>
          <a:lstStyle/>
          <a:p>
            <a:r>
              <a:rPr lang="pt-BR" dirty="0"/>
              <a:t>Consumidor por equiparação</a:t>
            </a:r>
          </a:p>
        </p:txBody>
      </p:sp>
      <p:sp>
        <p:nvSpPr>
          <p:cNvPr id="3" name="Espaço Reservado para Conteúdo 2">
            <a:extLst>
              <a:ext uri="{FF2B5EF4-FFF2-40B4-BE49-F238E27FC236}">
                <a16:creationId xmlns:a16="http://schemas.microsoft.com/office/drawing/2014/main" id="{FC23D721-D589-3D4A-BC9A-17A035EB62F0}"/>
              </a:ext>
            </a:extLst>
          </p:cNvPr>
          <p:cNvSpPr>
            <a:spLocks noGrp="1"/>
          </p:cNvSpPr>
          <p:nvPr>
            <p:ph idx="1"/>
          </p:nvPr>
        </p:nvSpPr>
        <p:spPr/>
        <p:txBody>
          <a:bodyPr/>
          <a:lstStyle/>
          <a:p>
            <a:pPr algn="just"/>
            <a:endParaRPr lang="pt-BR" dirty="0"/>
          </a:p>
          <a:p>
            <a:pPr marL="514350" indent="-514350" algn="just">
              <a:buAutoNum type="alphaLcParenR"/>
            </a:pPr>
            <a:r>
              <a:rPr lang="pt-BR" dirty="0"/>
              <a:t>coletividade (publicidade, colocação de produtos perigosos no consumo); </a:t>
            </a:r>
          </a:p>
          <a:p>
            <a:pPr marL="514350" indent="-514350" algn="just">
              <a:buAutoNum type="alphaLcParenR"/>
            </a:pPr>
            <a:r>
              <a:rPr lang="pt-BR" dirty="0"/>
              <a:t>vítimas do acidente de consumo (exemplo, </a:t>
            </a:r>
            <a:r>
              <a:rPr lang="pt-BR" dirty="0" err="1"/>
              <a:t>bystanders</a:t>
            </a:r>
            <a:r>
              <a:rPr lang="pt-BR" dirty="0"/>
              <a:t>) - artigo 17 CDC); </a:t>
            </a:r>
          </a:p>
          <a:p>
            <a:pPr marL="514350" indent="-514350" algn="just">
              <a:buAutoNum type="alphaLcParenR"/>
            </a:pPr>
            <a:r>
              <a:rPr lang="pt-BR" dirty="0"/>
              <a:t>pessoas expostas a praticas abusivas (artigo 29 CDC)</a:t>
            </a:r>
          </a:p>
          <a:p>
            <a:endParaRPr lang="pt-BR" dirty="0"/>
          </a:p>
        </p:txBody>
      </p:sp>
    </p:spTree>
    <p:extLst>
      <p:ext uri="{BB962C8B-B14F-4D97-AF65-F5344CB8AC3E}">
        <p14:creationId xmlns:p14="http://schemas.microsoft.com/office/powerpoint/2010/main" val="2606120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76DD82-57CA-D345-9A58-A054ED0031E8}"/>
              </a:ext>
            </a:extLst>
          </p:cNvPr>
          <p:cNvSpPr>
            <a:spLocks noGrp="1"/>
          </p:cNvSpPr>
          <p:nvPr>
            <p:ph type="title"/>
          </p:nvPr>
        </p:nvSpPr>
        <p:spPr/>
        <p:txBody>
          <a:bodyPr/>
          <a:lstStyle/>
          <a:p>
            <a:r>
              <a:rPr lang="pt-BR" dirty="0"/>
              <a:t>O CDC se aplica às operações bancárias e financeiras</a:t>
            </a:r>
          </a:p>
        </p:txBody>
      </p:sp>
      <p:sp>
        <p:nvSpPr>
          <p:cNvPr id="3" name="Espaço Reservado para Conteúdo 2">
            <a:extLst>
              <a:ext uri="{FF2B5EF4-FFF2-40B4-BE49-F238E27FC236}">
                <a16:creationId xmlns:a16="http://schemas.microsoft.com/office/drawing/2014/main" id="{9501BB4E-1BF6-EA45-A2C1-AF24C8688046}"/>
              </a:ext>
            </a:extLst>
          </p:cNvPr>
          <p:cNvSpPr>
            <a:spLocks noGrp="1"/>
          </p:cNvSpPr>
          <p:nvPr>
            <p:ph idx="1"/>
          </p:nvPr>
        </p:nvSpPr>
        <p:spPr/>
        <p:txBody>
          <a:bodyPr>
            <a:normAutofit fontScale="92500"/>
          </a:bodyPr>
          <a:lstStyle/>
          <a:p>
            <a:pPr marL="0" indent="0">
              <a:buNone/>
            </a:pPr>
            <a:r>
              <a:rPr lang="pt-BR" dirty="0"/>
              <a:t>        Art. 3° Fornecedor é toda pessoa física ou jurídica, pública ou privada, nacional ou estrangeira, bem como os entes despersonalizados, que desenvolvem atividade de produção, montagem, criação, construção, transformação, </a:t>
            </a:r>
            <a:r>
              <a:rPr lang="pt-BR" sz="3000" b="1" dirty="0"/>
              <a:t>importação</a:t>
            </a:r>
            <a:r>
              <a:rPr lang="pt-BR" dirty="0"/>
              <a:t>, exportação, distribuição ou comercialização de produtos ou prestação de serviços.</a:t>
            </a:r>
          </a:p>
          <a:p>
            <a:pPr marL="0" indent="0">
              <a:buNone/>
            </a:pPr>
            <a:r>
              <a:rPr lang="pt-BR" dirty="0"/>
              <a:t>        § 1° Produto é qualquer bem, móvel ou imóvel, material ou imaterial.</a:t>
            </a:r>
          </a:p>
          <a:p>
            <a:pPr marL="0" indent="0">
              <a:buNone/>
            </a:pPr>
            <a:r>
              <a:rPr lang="pt-BR" dirty="0"/>
              <a:t>        § 2° Serviço é qualquer atividade fornecida no mercado de consumo, mediante remuneração, </a:t>
            </a:r>
            <a:r>
              <a:rPr lang="pt-BR" b="1" dirty="0"/>
              <a:t>inclusive as de natureza bancária, financeira, de crédito e securitária</a:t>
            </a:r>
            <a:r>
              <a:rPr lang="pt-BR" dirty="0"/>
              <a:t>, salvo as decorrentes das relações de caráter trabalhista.</a:t>
            </a:r>
          </a:p>
          <a:p>
            <a:pPr marL="0" indent="0">
              <a:buNone/>
            </a:pPr>
            <a:endParaRPr lang="pt-BR" dirty="0"/>
          </a:p>
        </p:txBody>
      </p:sp>
    </p:spTree>
    <p:extLst>
      <p:ext uri="{BB962C8B-B14F-4D97-AF65-F5344CB8AC3E}">
        <p14:creationId xmlns:p14="http://schemas.microsoft.com/office/powerpoint/2010/main" val="360253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3E9330-0B43-CF44-9A0B-553092CF705D}"/>
              </a:ext>
            </a:extLst>
          </p:cNvPr>
          <p:cNvSpPr>
            <a:spLocks noGrp="1"/>
          </p:cNvSpPr>
          <p:nvPr>
            <p:ph type="title"/>
          </p:nvPr>
        </p:nvSpPr>
        <p:spPr>
          <a:xfrm>
            <a:off x="635000" y="640823"/>
            <a:ext cx="3418659" cy="5583148"/>
          </a:xfrm>
        </p:spPr>
        <p:txBody>
          <a:bodyPr anchor="ctr">
            <a:normAutofit fontScale="90000"/>
          </a:bodyPr>
          <a:lstStyle/>
          <a:p>
            <a:r>
              <a:rPr lang="pt-BR" sz="5400" dirty="0"/>
              <a:t>Mas STF teve de decidir sobre a aplicação do CDC nas relações bancárias</a:t>
            </a:r>
          </a:p>
        </p:txBody>
      </p:sp>
      <p:graphicFrame>
        <p:nvGraphicFramePr>
          <p:cNvPr id="5" name="Espaço Reservado para Conteúdo 2">
            <a:extLst>
              <a:ext uri="{FF2B5EF4-FFF2-40B4-BE49-F238E27FC236}">
                <a16:creationId xmlns:a16="http://schemas.microsoft.com/office/drawing/2014/main" id="{505231A0-7448-4617-AFDA-5EE0948B6AAC}"/>
              </a:ext>
            </a:extLst>
          </p:cNvPr>
          <p:cNvGraphicFramePr>
            <a:graphicFrameLocks noGrp="1"/>
          </p:cNvGraphicFramePr>
          <p:nvPr>
            <p:ph idx="1"/>
            <p:extLst>
              <p:ext uri="{D42A27DB-BD31-4B8C-83A1-F6EECF244321}">
                <p14:modId xmlns:p14="http://schemas.microsoft.com/office/powerpoint/2010/main" val="239687250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765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BA3CB-C2D8-3944-9422-E4D53CAC87D0}"/>
              </a:ext>
            </a:extLst>
          </p:cNvPr>
          <p:cNvSpPr>
            <a:spLocks noGrp="1"/>
          </p:cNvSpPr>
          <p:nvPr>
            <p:ph type="title"/>
          </p:nvPr>
        </p:nvSpPr>
        <p:spPr>
          <a:xfrm>
            <a:off x="635000" y="640823"/>
            <a:ext cx="3418659" cy="5583148"/>
          </a:xfrm>
        </p:spPr>
        <p:txBody>
          <a:bodyPr anchor="ctr">
            <a:normAutofit/>
          </a:bodyPr>
          <a:lstStyle/>
          <a:p>
            <a:r>
              <a:rPr lang="pt-BR" sz="5400"/>
              <a:t>Alguns Votos</a:t>
            </a:r>
          </a:p>
        </p:txBody>
      </p:sp>
      <p:graphicFrame>
        <p:nvGraphicFramePr>
          <p:cNvPr id="5" name="Espaço Reservado para Conteúdo 2">
            <a:extLst>
              <a:ext uri="{FF2B5EF4-FFF2-40B4-BE49-F238E27FC236}">
                <a16:creationId xmlns:a16="http://schemas.microsoft.com/office/drawing/2014/main" id="{F2DC8F22-DE79-4CA3-9D01-FB7612DBE5E4}"/>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31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32F426DB-D1AF-7441-A361-0243C6896599}"/>
              </a:ext>
            </a:extLst>
          </p:cNvPr>
          <p:cNvSpPr txBox="1">
            <a:spLocks/>
          </p:cNvSpPr>
          <p:nvPr/>
        </p:nvSpPr>
        <p:spPr>
          <a:xfrm>
            <a:off x="838200" y="557189"/>
            <a:ext cx="3374136" cy="5567891"/>
          </a:xfrm>
          <a:prstGeom prst="rect">
            <a:avLst/>
          </a:prstGeom>
        </p:spPr>
        <p:txBody>
          <a:bodyPr>
            <a:normAutofit fontScale="92500" lnSpcReduction="10000"/>
          </a:bodyPr>
          <a:lst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a:lstStyle>
          <a:p>
            <a:pPr algn="ctr"/>
            <a:endParaRPr lang="pt-BR" sz="4000" dirty="0"/>
          </a:p>
          <a:p>
            <a:pPr algn="ctr"/>
            <a:endParaRPr lang="pt-BR" sz="4000" dirty="0"/>
          </a:p>
          <a:p>
            <a:pPr algn="ctr"/>
            <a:r>
              <a:rPr lang="pt-BR" sz="4000" dirty="0"/>
              <a:t>Consequências da aplicação do CDC às </a:t>
            </a:r>
          </a:p>
          <a:p>
            <a:pPr algn="ctr"/>
            <a:r>
              <a:rPr lang="pt-BR" sz="4000" dirty="0"/>
              <a:t>relações securitárias</a:t>
            </a:r>
          </a:p>
          <a:p>
            <a:pPr algn="ctr"/>
            <a:r>
              <a:rPr lang="pt-BR" sz="4000" dirty="0"/>
              <a:t>Proibição de práticas abusivas (artigo 39 CDC)</a:t>
            </a:r>
          </a:p>
        </p:txBody>
      </p:sp>
      <p:graphicFrame>
        <p:nvGraphicFramePr>
          <p:cNvPr id="9" name="Espaço Reservado para Conteúdo 2">
            <a:extLst>
              <a:ext uri="{FF2B5EF4-FFF2-40B4-BE49-F238E27FC236}">
                <a16:creationId xmlns:a16="http://schemas.microsoft.com/office/drawing/2014/main" id="{9E86D4F3-E388-D348-BAC5-AFD4B545161E}"/>
              </a:ext>
            </a:extLst>
          </p:cNvPr>
          <p:cNvGraphicFramePr>
            <a:graphicFrameLocks/>
          </p:cNvGraphicFramePr>
          <p:nvPr>
            <p:extLst>
              <p:ext uri="{D42A27DB-BD31-4B8C-83A1-F6EECF244321}">
                <p14:modId xmlns:p14="http://schemas.microsoft.com/office/powerpoint/2010/main" val="385261071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7051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F3C1C-4A54-9A4D-B893-2925C9E23CCC}"/>
              </a:ext>
            </a:extLst>
          </p:cNvPr>
          <p:cNvSpPr>
            <a:spLocks noGrp="1"/>
          </p:cNvSpPr>
          <p:nvPr>
            <p:ph type="title"/>
          </p:nvPr>
        </p:nvSpPr>
        <p:spPr>
          <a:xfrm>
            <a:off x="635000" y="640823"/>
            <a:ext cx="3418659" cy="5583148"/>
          </a:xfrm>
        </p:spPr>
        <p:txBody>
          <a:bodyPr anchor="ctr">
            <a:normAutofit/>
          </a:bodyPr>
          <a:lstStyle/>
          <a:p>
            <a:r>
              <a:rPr lang="pt-BR" sz="5400"/>
              <a:t>Revisão do Contrato de Consumo</a:t>
            </a:r>
          </a:p>
        </p:txBody>
      </p:sp>
      <p:graphicFrame>
        <p:nvGraphicFramePr>
          <p:cNvPr id="5" name="Espaço Reservado para Conteúdo 2">
            <a:extLst>
              <a:ext uri="{FF2B5EF4-FFF2-40B4-BE49-F238E27FC236}">
                <a16:creationId xmlns:a16="http://schemas.microsoft.com/office/drawing/2014/main" id="{20AF39B4-164A-456C-9F2B-1BE0CDD81CBC}"/>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6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32F426DB-D1AF-7441-A361-0243C6896599}"/>
              </a:ext>
            </a:extLst>
          </p:cNvPr>
          <p:cNvSpPr txBox="1">
            <a:spLocks/>
          </p:cNvSpPr>
          <p:nvPr/>
        </p:nvSpPr>
        <p:spPr>
          <a:xfrm>
            <a:off x="838200" y="557189"/>
            <a:ext cx="3374136" cy="5567891"/>
          </a:xfrm>
          <a:prstGeom prst="rect">
            <a:avLst/>
          </a:prstGeom>
        </p:spPr>
        <p:txBody>
          <a:bodyPr>
            <a:normAutofit lnSpcReduction="10000"/>
          </a:bodyPr>
          <a:lst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a:lstStyle>
          <a:p>
            <a:pPr algn="ctr"/>
            <a:endParaRPr lang="pt-BR" sz="4000" dirty="0"/>
          </a:p>
          <a:p>
            <a:pPr algn="ctr"/>
            <a:endParaRPr lang="pt-BR" sz="4000" dirty="0"/>
          </a:p>
          <a:p>
            <a:pPr algn="ctr"/>
            <a:r>
              <a:rPr lang="pt-BR" sz="4000" dirty="0"/>
              <a:t>Consequências da aplicação do CDC às </a:t>
            </a:r>
          </a:p>
          <a:p>
            <a:pPr algn="ctr"/>
            <a:r>
              <a:rPr lang="pt-BR" sz="4000" dirty="0"/>
              <a:t>bancárias</a:t>
            </a:r>
          </a:p>
          <a:p>
            <a:pPr algn="ctr"/>
            <a:r>
              <a:rPr lang="pt-BR" sz="4000" dirty="0"/>
              <a:t>Direitos Básicos do Consumidor (artigo 6ª CDC)</a:t>
            </a:r>
          </a:p>
        </p:txBody>
      </p:sp>
      <p:graphicFrame>
        <p:nvGraphicFramePr>
          <p:cNvPr id="9" name="Espaço Reservado para Conteúdo 2">
            <a:extLst>
              <a:ext uri="{FF2B5EF4-FFF2-40B4-BE49-F238E27FC236}">
                <a16:creationId xmlns:a16="http://schemas.microsoft.com/office/drawing/2014/main" id="{9E86D4F3-E388-D348-BAC5-AFD4B545161E}"/>
              </a:ext>
            </a:extLst>
          </p:cNvPr>
          <p:cNvGraphicFramePr>
            <a:graphicFrameLocks/>
          </p:cNvGraphicFramePr>
          <p:nvPr>
            <p:extLst>
              <p:ext uri="{D42A27DB-BD31-4B8C-83A1-F6EECF244321}">
                <p14:modId xmlns:p14="http://schemas.microsoft.com/office/powerpoint/2010/main" val="65287922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602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3D73B-5EB8-7746-9793-DF2AF8EFB83B}"/>
              </a:ext>
            </a:extLst>
          </p:cNvPr>
          <p:cNvSpPr>
            <a:spLocks noGrp="1"/>
          </p:cNvSpPr>
          <p:nvPr>
            <p:ph type="title"/>
          </p:nvPr>
        </p:nvSpPr>
        <p:spPr>
          <a:xfrm>
            <a:off x="868680" y="1719072"/>
            <a:ext cx="3103427" cy="3520440"/>
          </a:xfrm>
        </p:spPr>
        <p:txBody>
          <a:bodyPr anchor="t">
            <a:normAutofit/>
          </a:bodyPr>
          <a:lstStyle/>
          <a:p>
            <a:r>
              <a:rPr lang="pt-BR" sz="2800"/>
              <a:t>TJSP  Apelação nº 1000037-68.2015.8.26.0233, de 2017</a:t>
            </a:r>
          </a:p>
        </p:txBody>
      </p:sp>
      <p:graphicFrame>
        <p:nvGraphicFramePr>
          <p:cNvPr id="12" name="Espaço Reservado para Conteúdo 2">
            <a:extLst>
              <a:ext uri="{FF2B5EF4-FFF2-40B4-BE49-F238E27FC236}">
                <a16:creationId xmlns:a16="http://schemas.microsoft.com/office/drawing/2014/main" id="{F1E68BE0-BC85-473F-A10A-93462EEE337D}"/>
              </a:ext>
            </a:extLst>
          </p:cNvPr>
          <p:cNvGraphicFramePr>
            <a:graphicFrameLocks noGrp="1"/>
          </p:cNvGraphicFramePr>
          <p:nvPr>
            <p:ph idx="1"/>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629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C2A73A-66E6-FE44-9A32-F78D9F4130F6}"/>
              </a:ext>
            </a:extLst>
          </p:cNvPr>
          <p:cNvSpPr>
            <a:spLocks noGrp="1"/>
          </p:cNvSpPr>
          <p:nvPr>
            <p:ph type="title"/>
          </p:nvPr>
        </p:nvSpPr>
        <p:spPr/>
        <p:txBody>
          <a:bodyPr/>
          <a:lstStyle/>
          <a:p>
            <a:r>
              <a:rPr lang="pt-BR" dirty="0"/>
              <a:t>Determinação de aplicação de taxa média</a:t>
            </a:r>
          </a:p>
        </p:txBody>
      </p:sp>
      <p:sp>
        <p:nvSpPr>
          <p:cNvPr id="3" name="Espaço Reservado para Conteúdo 2">
            <a:extLst>
              <a:ext uri="{FF2B5EF4-FFF2-40B4-BE49-F238E27FC236}">
                <a16:creationId xmlns:a16="http://schemas.microsoft.com/office/drawing/2014/main" id="{D1CD787B-EC57-C640-BAE9-155119901FE9}"/>
              </a:ext>
            </a:extLst>
          </p:cNvPr>
          <p:cNvSpPr>
            <a:spLocks noGrp="1"/>
          </p:cNvSpPr>
          <p:nvPr>
            <p:ph idx="1"/>
          </p:nvPr>
        </p:nvSpPr>
        <p:spPr/>
        <p:txBody>
          <a:bodyPr>
            <a:normAutofit fontScale="92500" lnSpcReduction="10000"/>
          </a:bodyPr>
          <a:lstStyle/>
          <a:p>
            <a:pPr marL="0" indent="0">
              <a:buNone/>
            </a:pPr>
            <a:r>
              <a:rPr lang="pt-BR" dirty="0"/>
              <a:t>AÇÃO REVISIONAL DE CONTRATO BANCÁRIO. Sentença que julgou improcedente o pedido inicial. JUROS REMUNERATÓRIOS. Hipótese dos autos em que se mostram abusivas as</a:t>
            </a:r>
            <a:r>
              <a:rPr lang="pt-BR" b="1" dirty="0"/>
              <a:t> taxas de juros mensal (23,00%) e anual (1.099,12%). </a:t>
            </a:r>
            <a:r>
              <a:rPr lang="pt-BR" dirty="0"/>
              <a:t>Aplicação da taxa média de mercado que se impõe. REPETIÇÃO DE INDÉBITO. </a:t>
            </a:r>
            <a:r>
              <a:rPr lang="pt-BR" dirty="0" err="1"/>
              <a:t>EREsp</a:t>
            </a:r>
            <a:r>
              <a:rPr lang="pt-BR" dirty="0"/>
              <a:t> 1.413.542/RS. Devolução dobrada dos valores DANOS MORAIS. Situação que se configura como mero aborrecimento, não gerando dano moral passível de indenização. Sentença reformada. Recurso provido em parte, para julgar procedente em parte o </a:t>
            </a:r>
            <a:r>
              <a:rPr lang="pt-BR" b="1" dirty="0"/>
              <a:t>pedido inicial, </a:t>
            </a:r>
            <a:r>
              <a:rPr lang="pt-BR" b="1" dirty="0" err="1"/>
              <a:t>determinandose</a:t>
            </a:r>
            <a:r>
              <a:rPr lang="pt-BR" b="1" dirty="0"/>
              <a:t> a repactuação da dívida, com juros de acordo com a taxa média do período, prevista pelo Conselho Monetário Nacional e determinar a devolução em dobro dos valores indevidamente descontados</a:t>
            </a:r>
            <a:r>
              <a:rPr lang="pt-BR" dirty="0"/>
              <a:t>. (TJSP, 38ª. </a:t>
            </a:r>
            <a:r>
              <a:rPr lang="pt-BR" dirty="0" err="1"/>
              <a:t>Camara</a:t>
            </a:r>
            <a:r>
              <a:rPr lang="pt-BR" dirty="0"/>
              <a:t> Direito Privado, Apelação Cível nº 1001280-30.2022.8.26.0224, relator desembargador Marcos </a:t>
            </a:r>
            <a:r>
              <a:rPr lang="pt-BR" dirty="0" err="1"/>
              <a:t>Gozzo</a:t>
            </a:r>
            <a:r>
              <a:rPr lang="pt-BR" dirty="0"/>
              <a:t>).</a:t>
            </a:r>
          </a:p>
        </p:txBody>
      </p:sp>
    </p:spTree>
    <p:extLst>
      <p:ext uri="{BB962C8B-B14F-4D97-AF65-F5344CB8AC3E}">
        <p14:creationId xmlns:p14="http://schemas.microsoft.com/office/powerpoint/2010/main" val="163897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00689-4932-BC49-B6F7-0F8C64995A3D}"/>
              </a:ext>
            </a:extLst>
          </p:cNvPr>
          <p:cNvSpPr>
            <a:spLocks noGrp="1"/>
          </p:cNvSpPr>
          <p:nvPr>
            <p:ph type="title"/>
          </p:nvPr>
        </p:nvSpPr>
        <p:spPr>
          <a:xfrm>
            <a:off x="648929" y="629266"/>
            <a:ext cx="3505495" cy="1622321"/>
          </a:xfrm>
        </p:spPr>
        <p:txBody>
          <a:bodyPr>
            <a:normAutofit/>
          </a:bodyPr>
          <a:lstStyle/>
          <a:p>
            <a:br>
              <a:rPr lang="pt-BR" sz="3100"/>
            </a:br>
            <a:r>
              <a:rPr lang="pt-BR" sz="3100"/>
              <a:t>Teoria do Consumo de Franco Modigliani</a:t>
            </a:r>
          </a:p>
        </p:txBody>
      </p:sp>
      <p:sp>
        <p:nvSpPr>
          <p:cNvPr id="3" name="Espaço Reservado para Conteúdo 2">
            <a:extLst>
              <a:ext uri="{FF2B5EF4-FFF2-40B4-BE49-F238E27FC236}">
                <a16:creationId xmlns:a16="http://schemas.microsoft.com/office/drawing/2014/main" id="{F01FC4A4-4318-154D-BD26-484BEF24F2CC}"/>
              </a:ext>
            </a:extLst>
          </p:cNvPr>
          <p:cNvSpPr>
            <a:spLocks noGrp="1"/>
          </p:cNvSpPr>
          <p:nvPr>
            <p:ph idx="1"/>
          </p:nvPr>
        </p:nvSpPr>
        <p:spPr>
          <a:xfrm>
            <a:off x="648931" y="2438400"/>
            <a:ext cx="3505494" cy="3785419"/>
          </a:xfrm>
        </p:spPr>
        <p:txBody>
          <a:bodyPr>
            <a:normAutofit/>
          </a:bodyPr>
          <a:lstStyle/>
          <a:p>
            <a:pPr marL="0" indent="0">
              <a:buNone/>
            </a:pPr>
            <a:r>
              <a:rPr lang="pt-BR" sz="2000" dirty="0"/>
              <a:t>É racional obter empréstimos para antecipar as receitas futuras, e poupar para compensar a perda de renda futura.</a:t>
            </a:r>
          </a:p>
          <a:p>
            <a:pPr marL="0" indent="0">
              <a:buNone/>
            </a:pPr>
            <a:endParaRPr lang="pt-BR" sz="2000" dirty="0"/>
          </a:p>
          <a:p>
            <a:pPr marL="0" indent="0">
              <a:buNone/>
            </a:pPr>
            <a:r>
              <a:rPr lang="pt-BR" sz="2000" dirty="0"/>
              <a:t>Consumidor busca estabilizar seu padrão de consumo</a:t>
            </a:r>
          </a:p>
        </p:txBody>
      </p:sp>
      <p:pic>
        <p:nvPicPr>
          <p:cNvPr id="1026" name="Picture 2" descr="A hipótese do ciclo de vida de Franco Modigliani - André Massaro">
            <a:extLst>
              <a:ext uri="{FF2B5EF4-FFF2-40B4-BE49-F238E27FC236}">
                <a16:creationId xmlns:a16="http://schemas.microsoft.com/office/drawing/2014/main" id="{9B1D5DA1-7D87-8449-B0B0-F5490DC65D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922544"/>
            <a:ext cx="6019331" cy="300966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353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A6C28A-C038-D94C-8C57-C5191EEC4B04}"/>
              </a:ext>
            </a:extLst>
          </p:cNvPr>
          <p:cNvSpPr>
            <a:spLocks noGrp="1"/>
          </p:cNvSpPr>
          <p:nvPr>
            <p:ph type="title"/>
          </p:nvPr>
        </p:nvSpPr>
        <p:spPr/>
        <p:txBody>
          <a:bodyPr/>
          <a:lstStyle/>
          <a:p>
            <a:r>
              <a:rPr lang="pt-BR" dirty="0"/>
              <a:t>Revisão é excepcional e exige manifesto abuso</a:t>
            </a:r>
          </a:p>
        </p:txBody>
      </p:sp>
      <p:sp>
        <p:nvSpPr>
          <p:cNvPr id="3" name="Espaço Reservado para Conteúdo 2">
            <a:extLst>
              <a:ext uri="{FF2B5EF4-FFF2-40B4-BE49-F238E27FC236}">
                <a16:creationId xmlns:a16="http://schemas.microsoft.com/office/drawing/2014/main" id="{B6A1B606-EFC4-104C-AC34-45827B7789AF}"/>
              </a:ext>
            </a:extLst>
          </p:cNvPr>
          <p:cNvSpPr>
            <a:spLocks noGrp="1"/>
          </p:cNvSpPr>
          <p:nvPr>
            <p:ph idx="1"/>
          </p:nvPr>
        </p:nvSpPr>
        <p:spPr/>
        <p:txBody>
          <a:bodyPr>
            <a:normAutofit fontScale="77500" lnSpcReduction="20000"/>
          </a:bodyPr>
          <a:lstStyle/>
          <a:p>
            <a:pPr marL="0" indent="0">
              <a:buNone/>
            </a:pPr>
            <a:r>
              <a:rPr lang="pt-BR" dirty="0"/>
              <a:t>o STJ registrou, quanto aos juros remuneratórios haver entendimento consolidado de que as instituições financeiras não se sujeitam à limitação dos juros remuneratórios que foi estipulada na Lei de Usura (Decreto </a:t>
            </a:r>
            <a:r>
              <a:rPr lang="pt-BR" dirty="0" err="1"/>
              <a:t>n°</a:t>
            </a:r>
            <a:r>
              <a:rPr lang="pt-BR" dirty="0"/>
              <a:t> 22.626/33); a estipulação de juros remuneratórios superiores a 12% ao ano, por si só, não indica abusividade; são inaplicáveis aos juros remuneratórios dos contratos de mútuo bancário as disposições do art. 591, c/c o art. 406 do CC/2.002; é admitida a revisão das taxas de juros remuneratórios em situações excepcionais, desde que caracterizada a relação de consumo, e que a abusividade (capaz de colocar o consumidor em desvantagem exagerada art. 51, § 1º, do CDC) fique cabalmente demonstrada, ante as peculiaridades do caso concreto (</a:t>
            </a:r>
            <a:r>
              <a:rPr lang="pt-BR" dirty="0" err="1"/>
              <a:t>REsp</a:t>
            </a:r>
            <a:r>
              <a:rPr lang="pt-BR" dirty="0"/>
              <a:t> 1.061.530/RS, Rel. Min. Nancy </a:t>
            </a:r>
            <a:r>
              <a:rPr lang="pt-BR" dirty="0" err="1"/>
              <a:t>Andrighi</a:t>
            </a:r>
            <a:r>
              <a:rPr lang="pt-BR" dirty="0"/>
              <a:t>, j. 22.10.08), não sendo esse o caso, como bem decidido na origem, cediço que a taxa média é simples referencial, mas não um limite que deva ser necessariamente observado. É notório também que a composição dessa taxa oscila ao sabor do risco de inadimplência e decorre dos impostos, despesas administrativas e da própria competição entre instituições financeiras, que concorrem entre si, não configurando, desse modo, onerosidade excessiva. ( TJSP, 22ª. </a:t>
            </a:r>
            <a:r>
              <a:rPr lang="pt-BR" dirty="0" err="1"/>
              <a:t>Cam</a:t>
            </a:r>
            <a:r>
              <a:rPr lang="pt-BR" dirty="0"/>
              <a:t>. Direito Privado,  Apelação Cível nº 1005041-56.2022.8.26.0196, Relator Desembargador Matheus Fontes, j. 1.11.2022).</a:t>
            </a:r>
          </a:p>
        </p:txBody>
      </p:sp>
    </p:spTree>
    <p:extLst>
      <p:ext uri="{BB962C8B-B14F-4D97-AF65-F5344CB8AC3E}">
        <p14:creationId xmlns:p14="http://schemas.microsoft.com/office/powerpoint/2010/main" val="3511218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510CD-79F7-EA47-8FCC-DD62DE73BCB8}"/>
              </a:ext>
            </a:extLst>
          </p:cNvPr>
          <p:cNvSpPr>
            <a:spLocks noGrp="1"/>
          </p:cNvSpPr>
          <p:nvPr>
            <p:ph type="title"/>
          </p:nvPr>
        </p:nvSpPr>
        <p:spPr>
          <a:xfrm>
            <a:off x="635000" y="640823"/>
            <a:ext cx="3418659" cy="5583148"/>
          </a:xfrm>
        </p:spPr>
        <p:txBody>
          <a:bodyPr anchor="ctr">
            <a:normAutofit/>
          </a:bodyPr>
          <a:lstStyle/>
          <a:p>
            <a:r>
              <a:rPr lang="pt-BR" sz="3400"/>
              <a:t>Responsabilidade Objetiva dos Bancos</a:t>
            </a:r>
          </a:p>
        </p:txBody>
      </p:sp>
      <p:graphicFrame>
        <p:nvGraphicFramePr>
          <p:cNvPr id="5" name="Espaço Reservado para Conteúdo 2">
            <a:extLst>
              <a:ext uri="{FF2B5EF4-FFF2-40B4-BE49-F238E27FC236}">
                <a16:creationId xmlns:a16="http://schemas.microsoft.com/office/drawing/2014/main" id="{D9A49C20-2F28-4117-B4C8-B0376EEBB3AB}"/>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296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33399B-F8C8-374C-9A24-D7C377A0D472}"/>
              </a:ext>
            </a:extLst>
          </p:cNvPr>
          <p:cNvSpPr>
            <a:spLocks noGrp="1"/>
          </p:cNvSpPr>
          <p:nvPr>
            <p:ph type="title"/>
          </p:nvPr>
        </p:nvSpPr>
        <p:spPr/>
        <p:txBody>
          <a:bodyPr/>
          <a:lstStyle/>
          <a:p>
            <a:r>
              <a:rPr lang="pt-BR" dirty="0"/>
              <a:t>Ônus da prova da contratação é do banco</a:t>
            </a:r>
          </a:p>
        </p:txBody>
      </p:sp>
      <p:sp>
        <p:nvSpPr>
          <p:cNvPr id="3" name="Espaço Reservado para Conteúdo 2">
            <a:extLst>
              <a:ext uri="{FF2B5EF4-FFF2-40B4-BE49-F238E27FC236}">
                <a16:creationId xmlns:a16="http://schemas.microsoft.com/office/drawing/2014/main" id="{F81F886A-8FB6-384F-B092-C70FB2FAD782}"/>
              </a:ext>
            </a:extLst>
          </p:cNvPr>
          <p:cNvSpPr>
            <a:spLocks noGrp="1"/>
          </p:cNvSpPr>
          <p:nvPr>
            <p:ph idx="1"/>
          </p:nvPr>
        </p:nvSpPr>
        <p:spPr/>
        <p:txBody>
          <a:bodyPr/>
          <a:lstStyle/>
          <a:p>
            <a:pPr marL="0" indent="0">
              <a:buNone/>
            </a:pPr>
            <a:r>
              <a:rPr lang="pt-BR" dirty="0"/>
              <a:t>“Recurso especial. Processual civil. Acórdão proferido em IRDR. Contratos bancários. Empréstimo consignado. Documento particular. Impugnação da autenticidade da assinatura. Ônus da prova (...). 1. Para os fins do art. 1.036 do CPC/2015, a tese firmada é a seguinte: </a:t>
            </a:r>
            <a:r>
              <a:rPr lang="pt-BR" b="1" dirty="0"/>
              <a:t>Na hipótese em que o consumidor/autor impugnar a autenticidade da assinatura constante em contrato bancário juntado ao processo pela instituição financeira, caberá a esta o ônus de provar a sua autenticidade </a:t>
            </a:r>
            <a:r>
              <a:rPr lang="pt-BR" dirty="0"/>
              <a:t>(CPC, </a:t>
            </a:r>
            <a:r>
              <a:rPr lang="pt-BR" dirty="0" err="1"/>
              <a:t>arts</a:t>
            </a:r>
            <a:r>
              <a:rPr lang="pt-BR" dirty="0"/>
              <a:t>. 6º, 368 e 429, II)” (</a:t>
            </a:r>
            <a:r>
              <a:rPr lang="pt-BR" dirty="0" err="1"/>
              <a:t>REsp</a:t>
            </a:r>
            <a:r>
              <a:rPr lang="pt-BR" dirty="0"/>
              <a:t> nº 1.846.649-MA, registro nº 2019/0329419-2, Segunda Seção, Rel. Min. MARCO AURÉLIO BELLIZZE, j. em 24.11.2021).</a:t>
            </a:r>
          </a:p>
        </p:txBody>
      </p:sp>
    </p:spTree>
    <p:extLst>
      <p:ext uri="{BB962C8B-B14F-4D97-AF65-F5344CB8AC3E}">
        <p14:creationId xmlns:p14="http://schemas.microsoft.com/office/powerpoint/2010/main" val="3327456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8EA76-F1F9-AE49-BCB1-22444F33CF74}"/>
              </a:ext>
            </a:extLst>
          </p:cNvPr>
          <p:cNvSpPr>
            <a:spLocks noGrp="1"/>
          </p:cNvSpPr>
          <p:nvPr>
            <p:ph type="title"/>
          </p:nvPr>
        </p:nvSpPr>
        <p:spPr/>
        <p:txBody>
          <a:bodyPr/>
          <a:lstStyle/>
          <a:p>
            <a:r>
              <a:rPr lang="pt-BR" dirty="0"/>
              <a:t>Limitação do desconto em folha a 30%</a:t>
            </a:r>
          </a:p>
        </p:txBody>
      </p:sp>
      <p:sp>
        <p:nvSpPr>
          <p:cNvPr id="3" name="Espaço Reservado para Conteúdo 2">
            <a:extLst>
              <a:ext uri="{FF2B5EF4-FFF2-40B4-BE49-F238E27FC236}">
                <a16:creationId xmlns:a16="http://schemas.microsoft.com/office/drawing/2014/main" id="{85922090-7ACC-F54E-8243-B68E3841ABA9}"/>
              </a:ext>
            </a:extLst>
          </p:cNvPr>
          <p:cNvSpPr>
            <a:spLocks noGrp="1"/>
          </p:cNvSpPr>
          <p:nvPr>
            <p:ph idx="1"/>
          </p:nvPr>
        </p:nvSpPr>
        <p:spPr/>
        <p:txBody>
          <a:bodyPr>
            <a:normAutofit/>
          </a:bodyPr>
          <a:lstStyle/>
          <a:p>
            <a:pPr marL="0" indent="0">
              <a:buNone/>
            </a:pPr>
            <a:r>
              <a:rPr lang="pt-BR" dirty="0"/>
              <a:t>AGRAVO DE INSTRUMENTO Nº COMARCA: Empréstimos consignados. Descontos de parcelas realizados diretamente na folha de pagamento da agravante. Concessão da tutela de urgência para limitar os descontos oriundos dos empréstimos consignados a 30% (trinta por cento) dos vencimentos líquidos da agravante. Requisitos para sua concessão que se encontram presentes. Necessidade de se garantir um mínimo digno para a subsistência da parte devedora. Decisão reformada para conceder a tutela de urgência e limitar os descontos em folha de pagamento a 30% dos rendimentos líquidos. Recurso provido (TJSP, agravo de instrumento </a:t>
            </a:r>
            <a:r>
              <a:rPr lang="pt-BR" dirty="0" err="1"/>
              <a:t>n</a:t>
            </a:r>
            <a:r>
              <a:rPr lang="pt-BR" dirty="0"/>
              <a:t>.  2198069-75.2022.8.26.0000, 21a </a:t>
            </a:r>
            <a:r>
              <a:rPr lang="pt-BR" dirty="0" err="1"/>
              <a:t>Cam</a:t>
            </a:r>
            <a:r>
              <a:rPr lang="pt-BR" dirty="0"/>
              <a:t>., Relator Desembargador Décio Rodrigues, j. 1.1.22). </a:t>
            </a:r>
          </a:p>
        </p:txBody>
      </p:sp>
    </p:spTree>
    <p:extLst>
      <p:ext uri="{BB962C8B-B14F-4D97-AF65-F5344CB8AC3E}">
        <p14:creationId xmlns:p14="http://schemas.microsoft.com/office/powerpoint/2010/main" val="3960123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502E2-BD7F-4B46-A6BB-1187B2C999DA}"/>
              </a:ext>
            </a:extLst>
          </p:cNvPr>
          <p:cNvSpPr>
            <a:spLocks noGrp="1"/>
          </p:cNvSpPr>
          <p:nvPr>
            <p:ph type="title"/>
          </p:nvPr>
        </p:nvSpPr>
        <p:spPr/>
        <p:txBody>
          <a:bodyPr/>
          <a:lstStyle/>
          <a:p>
            <a:r>
              <a:rPr lang="pt-BR" dirty="0" err="1"/>
              <a:t>Superendividamento</a:t>
            </a:r>
            <a:endParaRPr lang="pt-BR" dirty="0"/>
          </a:p>
        </p:txBody>
      </p:sp>
      <p:sp>
        <p:nvSpPr>
          <p:cNvPr id="3" name="Espaço Reservado para Conteúdo 2">
            <a:extLst>
              <a:ext uri="{FF2B5EF4-FFF2-40B4-BE49-F238E27FC236}">
                <a16:creationId xmlns:a16="http://schemas.microsoft.com/office/drawing/2014/main" id="{B9AAF9E8-A818-7341-9285-C74629468E59}"/>
              </a:ext>
            </a:extLst>
          </p:cNvPr>
          <p:cNvSpPr>
            <a:spLocks noGrp="1"/>
          </p:cNvSpPr>
          <p:nvPr>
            <p:ph idx="1"/>
          </p:nvPr>
        </p:nvSpPr>
        <p:spPr/>
        <p:txBody>
          <a:bodyPr>
            <a:normAutofit fontScale="92500" lnSpcReduction="10000"/>
          </a:bodyPr>
          <a:lstStyle/>
          <a:p>
            <a:pPr marL="0" indent="0">
              <a:buNone/>
            </a:pPr>
            <a:r>
              <a:rPr lang="pt-BR" dirty="0"/>
              <a:t>Modelo Norte-Americano: </a:t>
            </a:r>
            <a:r>
              <a:rPr lang="pt-BR" dirty="0" err="1"/>
              <a:t>Personal</a:t>
            </a:r>
            <a:r>
              <a:rPr lang="pt-BR" dirty="0"/>
              <a:t> </a:t>
            </a:r>
            <a:r>
              <a:rPr lang="pt-BR" dirty="0" err="1"/>
              <a:t>Bankruptcy</a:t>
            </a:r>
            <a:r>
              <a:rPr lang="pt-BR" dirty="0"/>
              <a:t> com </a:t>
            </a:r>
            <a:r>
              <a:rPr lang="pt-BR" dirty="0" err="1"/>
              <a:t>Fresh</a:t>
            </a:r>
            <a:r>
              <a:rPr lang="pt-BR" dirty="0"/>
              <a:t> Start. Algumas restrições criadas no governo Bush.</a:t>
            </a:r>
          </a:p>
          <a:p>
            <a:pPr marL="0" indent="0">
              <a:buNone/>
            </a:pPr>
            <a:r>
              <a:rPr lang="pt-BR" dirty="0"/>
              <a:t>Modelo Francês: comissão administrativa, com compreensão dos motivos, orientação, e negociação coletiva.</a:t>
            </a:r>
          </a:p>
          <a:p>
            <a:pPr marL="0" indent="0">
              <a:buNone/>
            </a:pPr>
            <a:r>
              <a:rPr lang="pt-BR" dirty="0"/>
              <a:t>Lei 14.181, de 2021, acrescentou ao CDC capítulo sobre o </a:t>
            </a:r>
            <a:r>
              <a:rPr lang="pt-BR" dirty="0" err="1"/>
              <a:t>superendividamento</a:t>
            </a:r>
            <a:r>
              <a:rPr lang="pt-BR" dirty="0"/>
              <a:t>, definido na lei como  ¨</a:t>
            </a:r>
            <a:r>
              <a:rPr lang="pt-BR" i="1" dirty="0"/>
              <a:t>a impossibilidade manifesta de o consumidor pessoa natural, de boa-fé, pagar a totalidade de suas dívidas de consumo, exigíveis e vincendas, sem comprometer seu mínimo existencial, nos termos da regulamentação¨.  </a:t>
            </a:r>
          </a:p>
          <a:p>
            <a:pPr marL="0" indent="0">
              <a:buNone/>
            </a:pPr>
            <a:r>
              <a:rPr lang="pt-BR" dirty="0"/>
              <a:t>CAUSA MAIS COMUM NÃO É O CONSUMO IRRESPONSÁVEL, MAS A DOENÇA E O DESEMPREGO     </a:t>
            </a:r>
          </a:p>
          <a:p>
            <a:pPr marL="0" indent="0">
              <a:buNone/>
            </a:pPr>
            <a:endParaRPr lang="pt-BR" dirty="0"/>
          </a:p>
        </p:txBody>
      </p:sp>
    </p:spTree>
    <p:extLst>
      <p:ext uri="{BB962C8B-B14F-4D97-AF65-F5344CB8AC3E}">
        <p14:creationId xmlns:p14="http://schemas.microsoft.com/office/powerpoint/2010/main" val="2667687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CC578-0AEE-BA4B-A1E7-B16025C40414}"/>
              </a:ext>
            </a:extLst>
          </p:cNvPr>
          <p:cNvSpPr>
            <a:spLocks noGrp="1"/>
          </p:cNvSpPr>
          <p:nvPr>
            <p:ph type="title"/>
          </p:nvPr>
        </p:nvSpPr>
        <p:spPr/>
        <p:txBody>
          <a:bodyPr/>
          <a:lstStyle/>
          <a:p>
            <a:r>
              <a:rPr lang="pt-BR" dirty="0"/>
              <a:t>Regramento do </a:t>
            </a:r>
            <a:r>
              <a:rPr lang="pt-BR" dirty="0" err="1"/>
              <a:t>Superendividamento</a:t>
            </a:r>
            <a:endParaRPr lang="pt-BR" dirty="0"/>
          </a:p>
        </p:txBody>
      </p:sp>
      <p:sp>
        <p:nvSpPr>
          <p:cNvPr id="3" name="Espaço Reservado para Conteúdo 2">
            <a:extLst>
              <a:ext uri="{FF2B5EF4-FFF2-40B4-BE49-F238E27FC236}">
                <a16:creationId xmlns:a16="http://schemas.microsoft.com/office/drawing/2014/main" id="{6194FD58-FB01-4C44-B015-E57C1E675384}"/>
              </a:ext>
            </a:extLst>
          </p:cNvPr>
          <p:cNvSpPr>
            <a:spLocks noGrp="1"/>
          </p:cNvSpPr>
          <p:nvPr>
            <p:ph idx="1"/>
          </p:nvPr>
        </p:nvSpPr>
        <p:spPr/>
        <p:txBody>
          <a:bodyPr>
            <a:normAutofit/>
          </a:bodyPr>
          <a:lstStyle/>
          <a:p>
            <a:r>
              <a:rPr lang="pt-BR" dirty="0"/>
              <a:t>Exigência de informação do custo total efetivo do financiamento (taxa anual, com todos os encargos e custos)</a:t>
            </a:r>
          </a:p>
          <a:p>
            <a:r>
              <a:rPr lang="pt-BR" dirty="0"/>
              <a:t>Artigo 54-C, considera abusivas práticas como:</a:t>
            </a:r>
          </a:p>
          <a:p>
            <a:pPr marL="0" indent="0">
              <a:buNone/>
            </a:pPr>
            <a:r>
              <a:rPr lang="pt-BR" dirty="0"/>
              <a:t>II - indicar que a operação de crédito poderá ser concluída sem consulta a serviços de proteção ao crédito ou sem avaliação da situação financeira do consumidor;    </a:t>
            </a:r>
          </a:p>
          <a:p>
            <a:pPr marL="0" indent="0">
              <a:buNone/>
            </a:pPr>
            <a:r>
              <a:rPr lang="pt-BR" dirty="0"/>
              <a:t>IV - assediar ou pressionar o consumidor para contratar o fornecimento de produto, serviço ou crédito, principalmente se se tratar de consumidor idoso, analfabeto, doente ou em estado de vulnerabilidade agravada ou se a contratação envolver prêmio;        </a:t>
            </a:r>
          </a:p>
        </p:txBody>
      </p:sp>
    </p:spTree>
    <p:extLst>
      <p:ext uri="{BB962C8B-B14F-4D97-AF65-F5344CB8AC3E}">
        <p14:creationId xmlns:p14="http://schemas.microsoft.com/office/powerpoint/2010/main" val="2383194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FEB700-08BF-C240-8602-965FDBE11458}"/>
              </a:ext>
            </a:extLst>
          </p:cNvPr>
          <p:cNvSpPr>
            <a:spLocks noGrp="1"/>
          </p:cNvSpPr>
          <p:nvPr>
            <p:ph type="title"/>
          </p:nvPr>
        </p:nvSpPr>
        <p:spPr/>
        <p:txBody>
          <a:bodyPr/>
          <a:lstStyle/>
          <a:p>
            <a:r>
              <a:rPr lang="pt-BR" dirty="0"/>
              <a:t>Inadimplemento do contrato de fornecimento afeta o contrato de financiamento coligado</a:t>
            </a:r>
          </a:p>
        </p:txBody>
      </p:sp>
      <p:sp>
        <p:nvSpPr>
          <p:cNvPr id="3" name="Espaço Reservado para Conteúdo 2">
            <a:extLst>
              <a:ext uri="{FF2B5EF4-FFF2-40B4-BE49-F238E27FC236}">
                <a16:creationId xmlns:a16="http://schemas.microsoft.com/office/drawing/2014/main" id="{AA9CD7BF-2E4B-F14F-A9B6-9C89C7A58B46}"/>
              </a:ext>
            </a:extLst>
          </p:cNvPr>
          <p:cNvSpPr>
            <a:spLocks noGrp="1"/>
          </p:cNvSpPr>
          <p:nvPr>
            <p:ph idx="1"/>
          </p:nvPr>
        </p:nvSpPr>
        <p:spPr/>
        <p:txBody>
          <a:bodyPr>
            <a:normAutofit fontScale="92500" lnSpcReduction="10000"/>
          </a:bodyPr>
          <a:lstStyle/>
          <a:p>
            <a:pPr marL="0" indent="0">
              <a:buNone/>
            </a:pPr>
            <a:r>
              <a:rPr lang="pt-BR" dirty="0"/>
              <a:t>Art. 54-F. São conexos, coligados ou interdependentes, entre outros, o contrato principal de fornecimento de produto ou serviço e os contratos acessórios de crédito que lhe garantam o financiamento quando o fornecedor de crédito:    </a:t>
            </a:r>
          </a:p>
          <a:p>
            <a:pPr marL="0" indent="0">
              <a:buNone/>
            </a:pPr>
            <a:r>
              <a:rPr lang="pt-BR" dirty="0" err="1"/>
              <a:t>I</a:t>
            </a:r>
            <a:r>
              <a:rPr lang="pt-BR" dirty="0"/>
              <a:t> - recorrer aos serviços do fornecedor de produto ou serviço para a preparação ou a conclusão do contrato de crédito;       </a:t>
            </a:r>
            <a:endParaRPr lang="pt-BR" u="sng" dirty="0"/>
          </a:p>
          <a:p>
            <a:pPr marL="0" indent="0">
              <a:buNone/>
            </a:pPr>
            <a:r>
              <a:rPr lang="pt-BR" dirty="0"/>
              <a:t>II - oferecer o crédito no local da atividade empresarial do fornecedor de produto ou serviço financiado ou onde o contrato principal for celebrado.      </a:t>
            </a:r>
            <a:endParaRPr lang="pt-BR" u="sng" dirty="0"/>
          </a:p>
          <a:p>
            <a:pPr marL="0" indent="0">
              <a:buNone/>
            </a:pPr>
            <a:r>
              <a:rPr lang="pt-BR" dirty="0"/>
              <a:t>§ 2º Nos casos dos incisos </a:t>
            </a:r>
            <a:r>
              <a:rPr lang="pt-BR" dirty="0" err="1"/>
              <a:t>I</a:t>
            </a:r>
            <a:r>
              <a:rPr lang="pt-BR" dirty="0"/>
              <a:t> e II do caput deste artigo, se houver inexecução de qualquer das obrigações e deveres do fornecedor de produto ou serviço, o consumidor poderá requerer a rescisão do contrato não cumprido contra o fornecedor do crédito.        </a:t>
            </a:r>
          </a:p>
        </p:txBody>
      </p:sp>
    </p:spTree>
    <p:extLst>
      <p:ext uri="{BB962C8B-B14F-4D97-AF65-F5344CB8AC3E}">
        <p14:creationId xmlns:p14="http://schemas.microsoft.com/office/powerpoint/2010/main" val="3568605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0F1ECA-8FED-E541-9928-6DC39152B74C}"/>
              </a:ext>
            </a:extLst>
          </p:cNvPr>
          <p:cNvSpPr>
            <a:spLocks noGrp="1"/>
          </p:cNvSpPr>
          <p:nvPr>
            <p:ph type="title"/>
          </p:nvPr>
        </p:nvSpPr>
        <p:spPr/>
        <p:txBody>
          <a:bodyPr/>
          <a:lstStyle/>
          <a:p>
            <a:r>
              <a:rPr lang="pt-BR" dirty="0"/>
              <a:t>Possibilidade de redução judicial da dívida</a:t>
            </a:r>
          </a:p>
        </p:txBody>
      </p:sp>
      <p:sp>
        <p:nvSpPr>
          <p:cNvPr id="3" name="Espaço Reservado para Conteúdo 2">
            <a:extLst>
              <a:ext uri="{FF2B5EF4-FFF2-40B4-BE49-F238E27FC236}">
                <a16:creationId xmlns:a16="http://schemas.microsoft.com/office/drawing/2014/main" id="{12605848-9446-8B4E-B829-84C3E0E7A72D}"/>
              </a:ext>
            </a:extLst>
          </p:cNvPr>
          <p:cNvSpPr>
            <a:spLocks noGrp="1"/>
          </p:cNvSpPr>
          <p:nvPr>
            <p:ph idx="1"/>
          </p:nvPr>
        </p:nvSpPr>
        <p:spPr/>
        <p:txBody>
          <a:bodyPr>
            <a:normAutofit fontScale="70000" lnSpcReduction="20000"/>
          </a:bodyPr>
          <a:lstStyle/>
          <a:p>
            <a:pPr marL="0" indent="0">
              <a:buNone/>
            </a:pPr>
            <a:r>
              <a:rPr lang="pt-BR" dirty="0"/>
              <a:t>Art. 54-D. Na oferta de crédito, previamente à contratação, o fornecedor ou o intermediário deverá, entre outras condutas:      </a:t>
            </a:r>
          </a:p>
          <a:p>
            <a:pPr marL="0" indent="0">
              <a:buNone/>
            </a:pPr>
            <a:r>
              <a:rPr lang="pt-BR" dirty="0" err="1"/>
              <a:t>I</a:t>
            </a:r>
            <a:r>
              <a:rPr lang="pt-BR" dirty="0"/>
              <a:t> - informar e esclarecer adequadamente o consumidor, considerada sua idade, sobre a natureza e a modalidade do crédito oferecido, sobre todos os custos incidentes, observado o disposto nos </a:t>
            </a:r>
            <a:r>
              <a:rPr lang="pt-BR" dirty="0" err="1"/>
              <a:t>arts</a:t>
            </a:r>
            <a:r>
              <a:rPr lang="pt-BR" dirty="0"/>
              <a:t>. 52 e 54-B deste Código, e sobre as consequências genéricas e específicas do inadimplemento;      </a:t>
            </a:r>
          </a:p>
          <a:p>
            <a:pPr marL="0" indent="0">
              <a:buNone/>
            </a:pPr>
            <a:r>
              <a:rPr lang="pt-BR" dirty="0"/>
              <a:t>II - avaliar, de forma responsável, as condições de crédito do consumidor, mediante análise das informações disponíveis em bancos de dados de proteção ao crédito, observado o disposto neste Código e na legislação sobre proteção de dados;</a:t>
            </a:r>
          </a:p>
          <a:p>
            <a:pPr marL="0" indent="0">
              <a:buNone/>
            </a:pPr>
            <a:r>
              <a:rPr lang="pt-BR" dirty="0"/>
              <a:t>(...)     </a:t>
            </a:r>
          </a:p>
          <a:p>
            <a:pPr marL="0" indent="0">
              <a:buNone/>
            </a:pPr>
            <a:r>
              <a:rPr lang="pt-BR" dirty="0"/>
              <a:t>Parágrafo único. O descumprimento de qualquer dos deveres previstos no caput deste artigo e nos </a:t>
            </a:r>
            <a:r>
              <a:rPr lang="pt-BR" dirty="0" err="1"/>
              <a:t>arts</a:t>
            </a:r>
            <a:r>
              <a:rPr lang="pt-BR" dirty="0"/>
              <a:t>. 52 e 54-C deste Código </a:t>
            </a:r>
            <a:r>
              <a:rPr lang="pt-BR" b="1" dirty="0"/>
              <a:t>poderá acarretar judicialmente a redução dos juros, dos encargos ou de qualquer acréscimo ao principal e a dilação do prazo de pagamento previsto no contrato original, conforme a gravidade da conduta do fornecedor e as possibilidades financeiras do consumidor, sem prejuízo de outras sanções e de indenização por perdas e danos, patrimoniais e morais, ao consumidor.   </a:t>
            </a:r>
          </a:p>
          <a:p>
            <a:pPr marL="0" indent="0">
              <a:buNone/>
            </a:pPr>
            <a:endParaRPr lang="pt-BR" dirty="0"/>
          </a:p>
        </p:txBody>
      </p:sp>
    </p:spTree>
    <p:extLst>
      <p:ext uri="{BB962C8B-B14F-4D97-AF65-F5344CB8AC3E}">
        <p14:creationId xmlns:p14="http://schemas.microsoft.com/office/powerpoint/2010/main" val="1049484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75E97-BEAF-E440-92BD-7DC189576471}"/>
              </a:ext>
            </a:extLst>
          </p:cNvPr>
          <p:cNvSpPr>
            <a:spLocks noGrp="1"/>
          </p:cNvSpPr>
          <p:nvPr>
            <p:ph type="title"/>
          </p:nvPr>
        </p:nvSpPr>
        <p:spPr/>
        <p:txBody>
          <a:bodyPr/>
          <a:lstStyle/>
          <a:p>
            <a:r>
              <a:rPr lang="pt-BR" dirty="0"/>
              <a:t>Condutas vedadas</a:t>
            </a:r>
          </a:p>
        </p:txBody>
      </p:sp>
      <p:sp>
        <p:nvSpPr>
          <p:cNvPr id="3" name="Espaço Reservado para Conteúdo 2">
            <a:extLst>
              <a:ext uri="{FF2B5EF4-FFF2-40B4-BE49-F238E27FC236}">
                <a16:creationId xmlns:a16="http://schemas.microsoft.com/office/drawing/2014/main" id="{C32227E3-51AA-4144-B2A5-DE17884B4CA9}"/>
              </a:ext>
            </a:extLst>
          </p:cNvPr>
          <p:cNvSpPr>
            <a:spLocks noGrp="1"/>
          </p:cNvSpPr>
          <p:nvPr>
            <p:ph idx="1"/>
          </p:nvPr>
        </p:nvSpPr>
        <p:spPr/>
        <p:txBody>
          <a:bodyPr>
            <a:normAutofit fontScale="55000" lnSpcReduction="20000"/>
          </a:bodyPr>
          <a:lstStyle/>
          <a:p>
            <a:pPr algn="just"/>
            <a:r>
              <a:rPr lang="pt-BR" b="0" i="0" dirty="0">
                <a:solidFill>
                  <a:srgbClr val="000000"/>
                </a:solidFill>
                <a:effectLst/>
                <a:latin typeface="Arial" panose="020B0604020202020204" pitchFamily="34" charset="0"/>
              </a:rPr>
              <a:t>Art. 54-G. Sem prejuízo do disposto no art. 39 deste Código e na legislação aplicável à matéria, é vedado ao fornecedor de produto ou serviço que envolva crédito, entre outras condutas:      </a:t>
            </a:r>
          </a:p>
          <a:p>
            <a:pPr algn="just"/>
            <a:r>
              <a:rPr lang="pt-BR" b="0" i="0" dirty="0" err="1">
                <a:solidFill>
                  <a:srgbClr val="000000"/>
                </a:solidFill>
                <a:effectLst/>
                <a:latin typeface="Arial" panose="020B0604020202020204" pitchFamily="34" charset="0"/>
              </a:rPr>
              <a:t>I</a:t>
            </a:r>
            <a:r>
              <a:rPr lang="pt-BR" b="0" i="0" dirty="0">
                <a:solidFill>
                  <a:srgbClr val="000000"/>
                </a:solidFill>
                <a:effectLst/>
                <a:latin typeface="Arial" panose="020B0604020202020204" pitchFamily="34" charset="0"/>
              </a:rPr>
              <a:t> - </a:t>
            </a:r>
            <a:r>
              <a:rPr lang="pt-BR" b="1" i="0" dirty="0">
                <a:solidFill>
                  <a:srgbClr val="000000"/>
                </a:solidFill>
                <a:effectLst/>
                <a:latin typeface="Arial" panose="020B0604020202020204" pitchFamily="34" charset="0"/>
              </a:rPr>
              <a:t>realizar ou proceder à cobrança ou ao débito em conta de qualquer quantia que houver sido contestada pelo consumidor em compra realizada com cartão de crédito ou similar, enquanto não for adequadamente solucionada a controvérsia, desde que o consumidor haja notificado a administradora do cartão com antecedência de pelo menos 10 (dez) dias contados da data de vencimento da fatura</a:t>
            </a:r>
            <a:r>
              <a:rPr lang="pt-BR" b="0" i="0" dirty="0">
                <a:solidFill>
                  <a:srgbClr val="000000"/>
                </a:solidFill>
                <a:effectLst/>
                <a:latin typeface="Arial" panose="020B0604020202020204" pitchFamily="34" charset="0"/>
              </a:rPr>
              <a:t>, vedada a manutenção do valor na fatura seguinte e assegurado ao consumidor o direito de deduzir do total da fatura o valor em disputa e efetuar o pagamento da parte não contestada, podendo o emissor lançar como crédito em confiança o valor idêntico ao da transação contestada que tenha sido cobrada, enquanto não encerrada a apuração da contestação;     </a:t>
            </a:r>
            <a:r>
              <a:rPr lang="pt-BR" b="0" i="0" dirty="0">
                <a:solidFill>
                  <a:srgbClr val="000000"/>
                </a:solidFill>
                <a:effectLst/>
                <a:latin typeface="Arial" panose="020B0604020202020204" pitchFamily="34" charset="0"/>
                <a:hlinkClick r:id="rId2"/>
              </a:rPr>
              <a:t>(</a:t>
            </a:r>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II - recusar ou não entregar ao consumidor, ao garante e aos outros coobrigados cópia da minuta do contrato principal de consumo ou do contrato de crédito, em papel ou outro suporte duradouro, disponível e acessível, e, após a conclusão, cópia do contrato;      </a:t>
            </a:r>
          </a:p>
          <a:p>
            <a:pPr algn="just"/>
            <a:r>
              <a:rPr lang="pt-BR" b="0" i="0" dirty="0">
                <a:solidFill>
                  <a:srgbClr val="000000"/>
                </a:solidFill>
                <a:effectLst/>
                <a:latin typeface="Arial" panose="020B0604020202020204" pitchFamily="34" charset="0"/>
              </a:rPr>
              <a:t>III - </a:t>
            </a:r>
            <a:r>
              <a:rPr lang="pt-BR" b="1" i="0" dirty="0">
                <a:solidFill>
                  <a:srgbClr val="000000"/>
                </a:solidFill>
                <a:effectLst/>
                <a:latin typeface="Arial" panose="020B0604020202020204" pitchFamily="34" charset="0"/>
              </a:rPr>
              <a:t>impedir ou dificultar, em caso de utilização fraudulenta do cartão de crédito ou similar, que o consumidor peça e obtenha, quando aplicável, a anulação ou o imediato bloqueio do pagamento, ou ainda a restituição dos valores indevidamente recebidos.      </a:t>
            </a:r>
          </a:p>
          <a:p>
            <a:pPr algn="just"/>
            <a:r>
              <a:rPr lang="pt-BR" b="0" i="0" dirty="0">
                <a:solidFill>
                  <a:srgbClr val="000000"/>
                </a:solidFill>
                <a:effectLst/>
                <a:latin typeface="Arial" panose="020B0604020202020204" pitchFamily="34" charset="0"/>
              </a:rPr>
              <a:t>§ 1º Sem prejuízo do dever de informação e esclarecimento do consumidor e de entrega da minuta do contrato, no empréstimo cuja liquidação seja feita mediante consignação em folha de pagamento, a formalização e a entrega da cópia do contrato ou do instrumento de contratação ocorrerão após o fornecedor do crédito obter da fonte pagadora a indicação sobre a existência de margem consignável.     </a:t>
            </a:r>
            <a:r>
              <a:rPr lang="pt-BR" b="0" i="0" dirty="0">
                <a:solidFill>
                  <a:srgbClr val="000000"/>
                </a:solidFill>
                <a:effectLst/>
                <a:latin typeface="Arial" panose="020B0604020202020204" pitchFamily="34" charset="0"/>
                <a:hlinkClick r:id="rId2"/>
              </a:rPr>
              <a:t>(Incluído pela Lei nº 14.181, de 2021</a:t>
            </a:r>
            <a:endParaRPr lang="pt-BR" b="0" i="0" dirty="0">
              <a:solidFill>
                <a:srgbClr val="000000"/>
              </a:solidFill>
              <a:effectLst/>
              <a:latin typeface="Times" pitchFamily="2" charset="0"/>
            </a:endParaRPr>
          </a:p>
          <a:p>
            <a:pPr marL="0" indent="0">
              <a:buNone/>
            </a:pPr>
            <a:endParaRPr lang="pt-BR" dirty="0"/>
          </a:p>
        </p:txBody>
      </p:sp>
    </p:spTree>
    <p:extLst>
      <p:ext uri="{BB962C8B-B14F-4D97-AF65-F5344CB8AC3E}">
        <p14:creationId xmlns:p14="http://schemas.microsoft.com/office/powerpoint/2010/main" val="1775133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76ABF5-7D01-6C42-B195-D13FB3999E15}"/>
              </a:ext>
            </a:extLst>
          </p:cNvPr>
          <p:cNvSpPr>
            <a:spLocks noGrp="1"/>
          </p:cNvSpPr>
          <p:nvPr>
            <p:ph type="title"/>
          </p:nvPr>
        </p:nvSpPr>
        <p:spPr/>
        <p:txBody>
          <a:bodyPr/>
          <a:lstStyle/>
          <a:p>
            <a:r>
              <a:rPr lang="pt-BR" dirty="0"/>
              <a:t>Procedimento de conciliação no </a:t>
            </a:r>
            <a:r>
              <a:rPr lang="pt-BR" dirty="0" err="1"/>
              <a:t>superendividamento</a:t>
            </a:r>
            <a:endParaRPr lang="pt-BR" dirty="0"/>
          </a:p>
        </p:txBody>
      </p:sp>
      <p:sp>
        <p:nvSpPr>
          <p:cNvPr id="3" name="Espaço Reservado para Conteúdo 2">
            <a:extLst>
              <a:ext uri="{FF2B5EF4-FFF2-40B4-BE49-F238E27FC236}">
                <a16:creationId xmlns:a16="http://schemas.microsoft.com/office/drawing/2014/main" id="{1C2C8F91-03E4-174A-BB32-20F1D1E93022}"/>
              </a:ext>
            </a:extLst>
          </p:cNvPr>
          <p:cNvSpPr>
            <a:spLocks noGrp="1"/>
          </p:cNvSpPr>
          <p:nvPr>
            <p:ph idx="1"/>
          </p:nvPr>
        </p:nvSpPr>
        <p:spPr/>
        <p:txBody>
          <a:bodyPr>
            <a:noAutofit/>
          </a:bodyPr>
          <a:lstStyle/>
          <a:p>
            <a:pPr marL="0" indent="0" algn="just">
              <a:buNone/>
            </a:pPr>
            <a:r>
              <a:rPr lang="pt-BR" sz="1200" b="0" i="0" dirty="0">
                <a:solidFill>
                  <a:srgbClr val="000000"/>
                </a:solidFill>
                <a:effectLst/>
                <a:latin typeface="Arial" panose="020B0604020202020204" pitchFamily="34" charset="0"/>
              </a:rPr>
              <a:t>Art. 104-A. A requerimento do consumidor </a:t>
            </a:r>
            <a:r>
              <a:rPr lang="pt-BR" sz="1200" b="0" i="0" dirty="0" err="1">
                <a:solidFill>
                  <a:srgbClr val="000000"/>
                </a:solidFill>
                <a:effectLst/>
                <a:latin typeface="Arial" panose="020B0604020202020204" pitchFamily="34" charset="0"/>
              </a:rPr>
              <a:t>superendividado</a:t>
            </a:r>
            <a:r>
              <a:rPr lang="pt-BR" sz="1200" b="0" i="0" dirty="0">
                <a:solidFill>
                  <a:srgbClr val="000000"/>
                </a:solidFill>
                <a:effectLst/>
                <a:latin typeface="Arial" panose="020B0604020202020204" pitchFamily="34" charset="0"/>
              </a:rPr>
              <a:t> pessoa natural, o juiz poderá instaurar processo de repactuação de dívidas, com vistas à realização de audiência conciliatória, presidida por ele ou por conciliador credenciado no juízo, com a presença de todos os credores de dívidas previstas no art. 54-A deste Código, n</a:t>
            </a:r>
            <a:r>
              <a:rPr lang="pt-BR" sz="1400" b="1" i="0" dirty="0">
                <a:solidFill>
                  <a:srgbClr val="000000"/>
                </a:solidFill>
                <a:effectLst/>
                <a:latin typeface="Arial" panose="020B0604020202020204" pitchFamily="34" charset="0"/>
              </a:rPr>
              <a:t>a qual o consumidor apresentará proposta de plano de pagamento com prazo máximo de 5 (cinco) anos, preservados o mínimo existencial, nos termos da regulamentação, e as garantias e as formas de pagamento originalmente pactuadas.        </a:t>
            </a:r>
            <a:endParaRPr lang="pt-BR" sz="1400" b="1" i="0" dirty="0">
              <a:solidFill>
                <a:srgbClr val="000000"/>
              </a:solidFill>
              <a:effectLst/>
              <a:latin typeface="Times" pitchFamily="2" charset="0"/>
            </a:endParaRPr>
          </a:p>
          <a:p>
            <a:pPr marL="0" indent="0" algn="just">
              <a:buNone/>
            </a:pPr>
            <a:r>
              <a:rPr lang="pt-BR" sz="1200" b="0" i="0" dirty="0">
                <a:solidFill>
                  <a:srgbClr val="000000"/>
                </a:solidFill>
                <a:effectLst/>
                <a:latin typeface="Arial" panose="020B0604020202020204" pitchFamily="34" charset="0"/>
              </a:rPr>
              <a:t>§ 1º Excluem-se do processo de repactuação as dívidas, ainda que decorrentes de relações de consumo, oriundas de contratos celebrados dolosamente sem o propósito de realizar pagamento, bem como as</a:t>
            </a:r>
            <a:r>
              <a:rPr lang="pt-BR" sz="1400" b="1" i="0" dirty="0">
                <a:solidFill>
                  <a:srgbClr val="000000"/>
                </a:solidFill>
                <a:effectLst/>
                <a:latin typeface="Arial" panose="020B0604020202020204" pitchFamily="34" charset="0"/>
              </a:rPr>
              <a:t> dívidas provenientes de contratos de crédito com garantia real, de financiamentos imobiliários e de crédito rural.       </a:t>
            </a:r>
          </a:p>
          <a:p>
            <a:pPr marL="0" indent="0" algn="just">
              <a:buNone/>
            </a:pPr>
            <a:r>
              <a:rPr lang="pt-BR" sz="1200" b="0" i="0" dirty="0">
                <a:solidFill>
                  <a:srgbClr val="000000"/>
                </a:solidFill>
                <a:effectLst/>
                <a:latin typeface="Arial" panose="020B0604020202020204" pitchFamily="34" charset="0"/>
              </a:rPr>
              <a:t>§ 2º O não comparecimento injustificado de qualquer credor, ou de seu procurador com poderes especiais e plenos para transigir, à audiência de conciliação de que trata o caput deste artigo acarretará </a:t>
            </a:r>
            <a:r>
              <a:rPr lang="pt-BR" sz="1200" b="1" i="0" dirty="0">
                <a:solidFill>
                  <a:srgbClr val="000000"/>
                </a:solidFill>
                <a:effectLst/>
                <a:latin typeface="Arial" panose="020B0604020202020204" pitchFamily="34" charset="0"/>
              </a:rPr>
              <a:t>a suspensão da exigibilidade do débito e a interrupção dos encargos da mora</a:t>
            </a:r>
            <a:r>
              <a:rPr lang="pt-BR" sz="1200" b="0" i="0" dirty="0">
                <a:solidFill>
                  <a:srgbClr val="000000"/>
                </a:solidFill>
                <a:effectLst/>
                <a:latin typeface="Arial" panose="020B0604020202020204" pitchFamily="34" charset="0"/>
              </a:rPr>
              <a:t>, bem como a sujeição compulsória ao plano de pagamento da dívida se o montante devido ao credor ausente for certo e conhecido pelo consumidor, devendo o pagamento a esse credor ser estipulado para ocorrer apenas após o pagamento aos credores presentes à audiência conciliatória.    § 3º No caso de conciliação, com qualquer credor, a sentença judicial que homologar o acordo descreverá o plano de pagamento da dívida e terá eficácia de título executivo e força de coisa julgada.      </a:t>
            </a:r>
            <a:endParaRPr lang="pt-BR" sz="1200" dirty="0">
              <a:solidFill>
                <a:srgbClr val="000000"/>
              </a:solidFill>
              <a:latin typeface="Arial" panose="020B0604020202020204" pitchFamily="34" charset="0"/>
            </a:endParaRPr>
          </a:p>
          <a:p>
            <a:pPr marL="0" indent="0" algn="just">
              <a:buNone/>
            </a:pPr>
            <a:r>
              <a:rPr lang="pt-BR" sz="1200" b="0" i="0" dirty="0">
                <a:solidFill>
                  <a:srgbClr val="000000"/>
                </a:solidFill>
                <a:effectLst/>
                <a:latin typeface="Arial" panose="020B0604020202020204" pitchFamily="34" charset="0"/>
              </a:rPr>
              <a:t>§ 4º Constarão do plano de pagamento referido no § 3º deste artigo:    </a:t>
            </a:r>
            <a:r>
              <a:rPr lang="pt-BR" sz="1200" b="0" i="0" dirty="0" err="1">
                <a:solidFill>
                  <a:srgbClr val="000000"/>
                </a:solidFill>
                <a:effectLst/>
                <a:latin typeface="Arial" panose="020B0604020202020204" pitchFamily="34" charset="0"/>
              </a:rPr>
              <a:t>I</a:t>
            </a:r>
            <a:r>
              <a:rPr lang="pt-BR" sz="1200" b="0" i="0" dirty="0">
                <a:solidFill>
                  <a:srgbClr val="000000"/>
                </a:solidFill>
                <a:effectLst/>
                <a:latin typeface="Arial" panose="020B0604020202020204" pitchFamily="34" charset="0"/>
              </a:rPr>
              <a:t> - medidas de </a:t>
            </a:r>
            <a:r>
              <a:rPr lang="pt-BR" sz="1200" b="1" i="0" dirty="0">
                <a:solidFill>
                  <a:srgbClr val="000000"/>
                </a:solidFill>
                <a:effectLst/>
                <a:latin typeface="Arial" panose="020B0604020202020204" pitchFamily="34" charset="0"/>
              </a:rPr>
              <a:t>dilação dos prazos de pagamento e de redução </a:t>
            </a:r>
            <a:r>
              <a:rPr lang="pt-BR" sz="1200" b="0" i="0" dirty="0">
                <a:solidFill>
                  <a:srgbClr val="000000"/>
                </a:solidFill>
                <a:effectLst/>
                <a:latin typeface="Arial" panose="020B0604020202020204" pitchFamily="34" charset="0"/>
              </a:rPr>
              <a:t>dos encargos da dívida ou da remuneração do fornecedor, entre outras destinadas a facilitar o pagamento da dívida;    II - referência à </a:t>
            </a:r>
            <a:r>
              <a:rPr lang="pt-BR" sz="1200" b="1" i="0" dirty="0">
                <a:solidFill>
                  <a:srgbClr val="000000"/>
                </a:solidFill>
                <a:effectLst/>
                <a:latin typeface="Arial" panose="020B0604020202020204" pitchFamily="34" charset="0"/>
              </a:rPr>
              <a:t>suspensão ou à extinção </a:t>
            </a:r>
            <a:r>
              <a:rPr lang="pt-BR" sz="1200" b="0" i="0" dirty="0">
                <a:solidFill>
                  <a:srgbClr val="000000"/>
                </a:solidFill>
                <a:effectLst/>
                <a:latin typeface="Arial" panose="020B0604020202020204" pitchFamily="34" charset="0"/>
              </a:rPr>
              <a:t>das ações judiciais em curso;       </a:t>
            </a:r>
            <a:r>
              <a:rPr lang="pt-BR" sz="1200" b="0" i="0" dirty="0">
                <a:solidFill>
                  <a:srgbClr val="000000"/>
                </a:solidFill>
                <a:effectLst/>
                <a:latin typeface="Arial" panose="020B0604020202020204" pitchFamily="34" charset="0"/>
                <a:hlinkClick r:id="rId2"/>
              </a:rPr>
              <a:t>(</a:t>
            </a:r>
            <a:r>
              <a:rPr lang="pt-BR" sz="1200" b="0" i="0" dirty="0">
                <a:solidFill>
                  <a:srgbClr val="000000"/>
                </a:solidFill>
                <a:effectLst/>
                <a:latin typeface="Arial" panose="020B0604020202020204" pitchFamily="34" charset="0"/>
              </a:rPr>
              <a:t>III - data a partir da qual será providenciada </a:t>
            </a:r>
            <a:r>
              <a:rPr lang="pt-BR" sz="1200" b="1" i="0" dirty="0">
                <a:solidFill>
                  <a:srgbClr val="000000"/>
                </a:solidFill>
                <a:effectLst/>
                <a:latin typeface="Arial" panose="020B0604020202020204" pitchFamily="34" charset="0"/>
              </a:rPr>
              <a:t>a exclusão do consumidor de bancos de dados e de cadastros de inadimplentes;       </a:t>
            </a:r>
            <a:r>
              <a:rPr lang="pt-BR" sz="1200" b="0" i="0" dirty="0">
                <a:solidFill>
                  <a:srgbClr val="000000"/>
                </a:solidFill>
                <a:effectLst/>
                <a:latin typeface="Arial" panose="020B0604020202020204" pitchFamily="34" charset="0"/>
              </a:rPr>
              <a:t>IV - condicionamento de seus efeitos à abstenção, pelo consumidor, de condutas que importem no agravamento de sua situação de </a:t>
            </a:r>
            <a:r>
              <a:rPr lang="pt-BR" sz="1200" b="0" i="0" dirty="0" err="1">
                <a:solidFill>
                  <a:srgbClr val="000000"/>
                </a:solidFill>
                <a:effectLst/>
                <a:latin typeface="Arial" panose="020B0604020202020204" pitchFamily="34" charset="0"/>
              </a:rPr>
              <a:t>superendividamento</a:t>
            </a:r>
            <a:r>
              <a:rPr lang="pt-BR" sz="1200" b="0" i="0" dirty="0">
                <a:solidFill>
                  <a:srgbClr val="000000"/>
                </a:solidFill>
                <a:effectLst/>
                <a:latin typeface="Arial" panose="020B0604020202020204" pitchFamily="34" charset="0"/>
              </a:rPr>
              <a:t>.    </a:t>
            </a:r>
            <a:endParaRPr lang="pt-BR" sz="1200" b="0" i="0" dirty="0">
              <a:solidFill>
                <a:srgbClr val="000000"/>
              </a:solidFill>
              <a:effectLst/>
              <a:latin typeface="Times" pitchFamily="2" charset="0"/>
            </a:endParaRPr>
          </a:p>
          <a:p>
            <a:pPr marL="0" indent="0" algn="just">
              <a:buNone/>
            </a:pPr>
            <a:r>
              <a:rPr lang="pt-BR" sz="1200" b="0" i="0" dirty="0">
                <a:solidFill>
                  <a:srgbClr val="000000"/>
                </a:solidFill>
                <a:effectLst/>
                <a:latin typeface="Arial" panose="020B0604020202020204" pitchFamily="34" charset="0"/>
              </a:rPr>
              <a:t>§ 5º O pedido do consumidor a que se refere o caput deste artigo não importará em declaração de insolvência civil e poderá ser repetido somente após decorrido o prazo de 2 (dois) anos, contado da liquidação das obrigações previstas no plano de pagamento homologado, sem prejuízo de eventual repactuação.       </a:t>
            </a:r>
            <a:br>
              <a:rPr lang="pt-BR" sz="1200" dirty="0"/>
            </a:br>
            <a:endParaRPr lang="pt-BR" sz="1200" dirty="0"/>
          </a:p>
        </p:txBody>
      </p:sp>
    </p:spTree>
    <p:extLst>
      <p:ext uri="{BB962C8B-B14F-4D97-AF65-F5344CB8AC3E}">
        <p14:creationId xmlns:p14="http://schemas.microsoft.com/office/powerpoint/2010/main" val="213110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250CD-8992-734C-B0D2-3EED2E92BB53}"/>
              </a:ext>
            </a:extLst>
          </p:cNvPr>
          <p:cNvSpPr>
            <a:spLocks noGrp="1"/>
          </p:cNvSpPr>
          <p:nvPr>
            <p:ph type="title"/>
          </p:nvPr>
        </p:nvSpPr>
        <p:spPr>
          <a:xfrm>
            <a:off x="888630" y="4563895"/>
            <a:ext cx="5109005" cy="1777829"/>
          </a:xfrm>
        </p:spPr>
        <p:txBody>
          <a:bodyPr>
            <a:normAutofit/>
          </a:bodyPr>
          <a:lstStyle/>
          <a:p>
            <a:pPr algn="r"/>
            <a:r>
              <a:rPr lang="pt-BR" sz="4000"/>
              <a:t>Falta de educação financeira: Juros Compostos</a:t>
            </a:r>
          </a:p>
        </p:txBody>
      </p:sp>
      <p:pic>
        <p:nvPicPr>
          <p:cNvPr id="5" name="Imagem 4">
            <a:extLst>
              <a:ext uri="{FF2B5EF4-FFF2-40B4-BE49-F238E27FC236}">
                <a16:creationId xmlns:a16="http://schemas.microsoft.com/office/drawing/2014/main" id="{D0FAB728-06F4-5A44-AFD4-C3CAC564AFF8}"/>
              </a:ext>
            </a:extLst>
          </p:cNvPr>
          <p:cNvPicPr>
            <a:picLocks noChangeAspect="1"/>
          </p:cNvPicPr>
          <p:nvPr/>
        </p:nvPicPr>
        <p:blipFill rotWithShape="1">
          <a:blip r:embed="rId2"/>
          <a:srcRect l="9332" r="2" b="2"/>
          <a:stretch/>
        </p:blipFill>
        <p:spPr>
          <a:xfrm>
            <a:off x="20" y="10"/>
            <a:ext cx="5997616" cy="4306823"/>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p:spPr>
      </p:pic>
      <p:pic>
        <p:nvPicPr>
          <p:cNvPr id="4" name="Imagem 3">
            <a:extLst>
              <a:ext uri="{FF2B5EF4-FFF2-40B4-BE49-F238E27FC236}">
                <a16:creationId xmlns:a16="http://schemas.microsoft.com/office/drawing/2014/main" id="{2C11900A-FAD0-3F40-9327-BEBDD34D2211}"/>
              </a:ext>
            </a:extLst>
          </p:cNvPr>
          <p:cNvPicPr>
            <a:picLocks noChangeAspect="1"/>
          </p:cNvPicPr>
          <p:nvPr/>
        </p:nvPicPr>
        <p:blipFill rotWithShape="1">
          <a:blip r:embed="rId3"/>
          <a:srcRect l="1416" r="5192" b="-1"/>
          <a:stretch/>
        </p:blipFill>
        <p:spPr>
          <a:xfrm>
            <a:off x="6176435" y="10"/>
            <a:ext cx="6015565" cy="429955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sp>
        <p:nvSpPr>
          <p:cNvPr id="3" name="Espaço Reservado para Conteúdo 2">
            <a:extLst>
              <a:ext uri="{FF2B5EF4-FFF2-40B4-BE49-F238E27FC236}">
                <a16:creationId xmlns:a16="http://schemas.microsoft.com/office/drawing/2014/main" id="{DB22B27B-2B57-DA47-B4EE-C6C4AA4423E8}"/>
              </a:ext>
            </a:extLst>
          </p:cNvPr>
          <p:cNvSpPr>
            <a:spLocks noGrp="1"/>
          </p:cNvSpPr>
          <p:nvPr>
            <p:ph idx="1"/>
          </p:nvPr>
        </p:nvSpPr>
        <p:spPr>
          <a:xfrm>
            <a:off x="6191776" y="4571423"/>
            <a:ext cx="5208544" cy="1770300"/>
          </a:xfrm>
        </p:spPr>
        <p:txBody>
          <a:bodyPr anchor="ctr">
            <a:normAutofit/>
          </a:bodyPr>
          <a:lstStyle/>
          <a:p>
            <a:endParaRPr lang="pt-BR" sz="1800" dirty="0"/>
          </a:p>
          <a:p>
            <a:pPr marL="0" indent="0">
              <a:buNone/>
            </a:pPr>
            <a:r>
              <a:rPr lang="pt-BR" sz="1800" dirty="0"/>
              <a:t>                  276.701.000 de toneladas de arroz</a:t>
            </a:r>
          </a:p>
          <a:p>
            <a:pPr marL="0" indent="0">
              <a:buNone/>
            </a:pPr>
            <a:endParaRPr lang="pt-BR" sz="1800" dirty="0"/>
          </a:p>
        </p:txBody>
      </p:sp>
    </p:spTree>
    <p:extLst>
      <p:ext uri="{BB962C8B-B14F-4D97-AF65-F5344CB8AC3E}">
        <p14:creationId xmlns:p14="http://schemas.microsoft.com/office/powerpoint/2010/main" val="1888195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3DEC9-B5F7-5545-BD67-207D105A7516}"/>
              </a:ext>
            </a:extLst>
          </p:cNvPr>
          <p:cNvSpPr>
            <a:spLocks noGrp="1"/>
          </p:cNvSpPr>
          <p:nvPr>
            <p:ph type="title"/>
          </p:nvPr>
        </p:nvSpPr>
        <p:spPr/>
        <p:txBody>
          <a:bodyPr/>
          <a:lstStyle/>
          <a:p>
            <a:r>
              <a:rPr lang="pt-BR" dirty="0"/>
              <a:t>Plano Compulsório</a:t>
            </a:r>
          </a:p>
        </p:txBody>
      </p:sp>
      <p:sp>
        <p:nvSpPr>
          <p:cNvPr id="3" name="Espaço Reservado para Conteúdo 2">
            <a:extLst>
              <a:ext uri="{FF2B5EF4-FFF2-40B4-BE49-F238E27FC236}">
                <a16:creationId xmlns:a16="http://schemas.microsoft.com/office/drawing/2014/main" id="{FB6A733F-A1A6-E24D-8B22-EB512777BDEA}"/>
              </a:ext>
            </a:extLst>
          </p:cNvPr>
          <p:cNvSpPr>
            <a:spLocks noGrp="1"/>
          </p:cNvSpPr>
          <p:nvPr>
            <p:ph idx="1"/>
          </p:nvPr>
        </p:nvSpPr>
        <p:spPr/>
        <p:txBody>
          <a:bodyPr>
            <a:normAutofit fontScale="40000" lnSpcReduction="20000"/>
          </a:bodyPr>
          <a:lstStyle/>
          <a:p>
            <a:pPr marL="0" indent="0" algn="just">
              <a:buNone/>
            </a:pPr>
            <a:r>
              <a:rPr lang="pt-BR" sz="3800" b="0" i="0" dirty="0">
                <a:solidFill>
                  <a:srgbClr val="000000"/>
                </a:solidFill>
                <a:effectLst/>
                <a:latin typeface="Arial" panose="020B0604020202020204" pitchFamily="34" charset="0"/>
              </a:rPr>
              <a:t>Art. 104-B. Se não houver êxito na conciliação em relação a quaisquer credores, o juiz, a pedido do consumidor, instaurará processo por </a:t>
            </a:r>
            <a:r>
              <a:rPr lang="pt-BR" sz="3800" b="0" i="0" dirty="0" err="1">
                <a:solidFill>
                  <a:srgbClr val="000000"/>
                </a:solidFill>
                <a:effectLst/>
                <a:latin typeface="Arial" panose="020B0604020202020204" pitchFamily="34" charset="0"/>
              </a:rPr>
              <a:t>superendividamento</a:t>
            </a:r>
            <a:r>
              <a:rPr lang="pt-BR" sz="3800" b="0" i="0" dirty="0">
                <a:solidFill>
                  <a:srgbClr val="000000"/>
                </a:solidFill>
                <a:effectLst/>
                <a:latin typeface="Arial" panose="020B0604020202020204" pitchFamily="34" charset="0"/>
              </a:rPr>
              <a:t> para revisão e integração dos contratos e repactuação das dívidas remanescentes mediante plano judicial compulsório e procederá à citação de todos os credores cujos créditos não tenham integrado o acordo porventura celebrado.     </a:t>
            </a:r>
          </a:p>
          <a:p>
            <a:pPr marL="0" indent="0" algn="just">
              <a:buNone/>
            </a:pPr>
            <a:r>
              <a:rPr lang="pt-BR" sz="3800" b="0" i="0" dirty="0">
                <a:solidFill>
                  <a:srgbClr val="000000"/>
                </a:solidFill>
                <a:effectLst/>
                <a:latin typeface="Arial" panose="020B0604020202020204" pitchFamily="34" charset="0"/>
              </a:rPr>
              <a:t>§ 1º Serão considerados no processo por </a:t>
            </a:r>
            <a:r>
              <a:rPr lang="pt-BR" sz="3800" b="0" i="0" dirty="0" err="1">
                <a:solidFill>
                  <a:srgbClr val="000000"/>
                </a:solidFill>
                <a:effectLst/>
                <a:latin typeface="Arial" panose="020B0604020202020204" pitchFamily="34" charset="0"/>
              </a:rPr>
              <a:t>superendividamento</a:t>
            </a:r>
            <a:r>
              <a:rPr lang="pt-BR" sz="3800" b="0" i="0" dirty="0">
                <a:solidFill>
                  <a:srgbClr val="000000"/>
                </a:solidFill>
                <a:effectLst/>
                <a:latin typeface="Arial" panose="020B0604020202020204" pitchFamily="34" charset="0"/>
              </a:rPr>
              <a:t>, se for o caso, os documentos e as informações prestadas em audiência.       § 2º No prazo de 15 (quinze) dias, os credores citados juntarão documentos e as razões da negativa de aceder ao plano voluntário ou de renegociar.      </a:t>
            </a:r>
          </a:p>
          <a:p>
            <a:pPr marL="0" indent="0" algn="just">
              <a:buNone/>
            </a:pPr>
            <a:r>
              <a:rPr lang="pt-BR" sz="3800" b="0" i="0" dirty="0">
                <a:solidFill>
                  <a:srgbClr val="000000"/>
                </a:solidFill>
                <a:effectLst/>
                <a:latin typeface="Arial" panose="020B0604020202020204" pitchFamily="34" charset="0"/>
              </a:rPr>
              <a:t>§ 3º O juiz poderá nomear administrador, desde que isso não onere as partes, o qual, no prazo de até 30 (trinta) dias, após cumpridas as diligências eventualmente necessárias, apresentará plano de pagamento que contemple medidas de temporização ou de atenuação dos encargos.      </a:t>
            </a:r>
          </a:p>
          <a:p>
            <a:pPr marL="0" indent="0" algn="just">
              <a:buNone/>
            </a:pPr>
            <a:r>
              <a:rPr lang="pt-BR" sz="3800" b="0" i="0" dirty="0">
                <a:solidFill>
                  <a:srgbClr val="000000"/>
                </a:solidFill>
                <a:effectLst/>
                <a:latin typeface="Arial" panose="020B0604020202020204" pitchFamily="34" charset="0"/>
              </a:rPr>
              <a:t>§ 4º O plano judicial compulsório assegurará aos credores, no mínimo, o valor do principal devido, corrigido monetariamente por índices oficiais de preço, e preverá a liquidação total da dívida, após a quitação do plano de pagamento consensual previsto no art. 104-A deste Código, em, no máximo, 5 (cinco) anos, sendo que a primeira parcela será devida no prazo máximo de 180 (cento e oitenta) dias, contado de sua homologação judicial, e o restante do saldo será devido em parcelas mensais iguais e sucessivas.       </a:t>
            </a:r>
            <a:r>
              <a:rPr lang="pt-BR" sz="3800" b="0" i="0" dirty="0">
                <a:solidFill>
                  <a:srgbClr val="000000"/>
                </a:solidFill>
                <a:effectLst/>
                <a:latin typeface="Arial" panose="020B0604020202020204" pitchFamily="34" charset="0"/>
                <a:hlinkClick r:id="rId2"/>
              </a:rPr>
              <a:t>(</a:t>
            </a:r>
            <a:endParaRPr lang="pt-BR" sz="3800" b="0" i="0" dirty="0">
              <a:solidFill>
                <a:srgbClr val="000000"/>
              </a:solidFill>
              <a:effectLst/>
              <a:latin typeface="Arial" panose="020B0604020202020204" pitchFamily="34" charset="0"/>
            </a:endParaRPr>
          </a:p>
          <a:p>
            <a:pPr marL="0" indent="0" algn="just">
              <a:buNone/>
            </a:pPr>
            <a:r>
              <a:rPr lang="pt-BR" sz="3800" b="0" i="0" dirty="0">
                <a:solidFill>
                  <a:srgbClr val="000000"/>
                </a:solidFill>
                <a:effectLst/>
                <a:latin typeface="Arial" panose="020B0604020202020204" pitchFamily="34" charset="0"/>
              </a:rPr>
              <a:t>Art. 104-C. Compete concorrente e facultativamente aos órgãos públicos integrantes do Sistema Nacional de Defesa do Consumidor a fase conciliatória e preventiva do processo de repactuação de dívidas, nos moldes do art. 104-A deste Código, no que couber, com possibilidade de o processo ser regulado por convênios específicos celebrados entre os referidos órgãos e as instituições credoras ou suas associações.      </a:t>
            </a:r>
            <a:r>
              <a:rPr lang="pt-BR" sz="3800" b="0" i="0" dirty="0">
                <a:solidFill>
                  <a:srgbClr val="000000"/>
                </a:solidFill>
                <a:effectLst/>
                <a:latin typeface="Arial" panose="020B0604020202020204" pitchFamily="34" charset="0"/>
                <a:hlinkClick r:id="rId2"/>
              </a:rPr>
              <a:t>(</a:t>
            </a:r>
            <a:endParaRPr lang="pt-BR" sz="3800" b="0" i="0" dirty="0">
              <a:solidFill>
                <a:srgbClr val="000000"/>
              </a:solidFill>
              <a:effectLst/>
              <a:latin typeface="Arial" panose="020B0604020202020204" pitchFamily="34" charset="0"/>
            </a:endParaRPr>
          </a:p>
          <a:p>
            <a:pPr marL="0" indent="0">
              <a:buNone/>
            </a:pPr>
            <a:br>
              <a:rPr lang="pt-BR" dirty="0"/>
            </a:br>
            <a:endParaRPr lang="pt-BR" dirty="0"/>
          </a:p>
        </p:txBody>
      </p:sp>
    </p:spTree>
    <p:extLst>
      <p:ext uri="{BB962C8B-B14F-4D97-AF65-F5344CB8AC3E}">
        <p14:creationId xmlns:p14="http://schemas.microsoft.com/office/powerpoint/2010/main" val="412905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EB2BF8-3F7D-ED40-8266-5FF81BC0EF4B}"/>
              </a:ext>
            </a:extLst>
          </p:cNvPr>
          <p:cNvSpPr>
            <a:spLocks noGrp="1"/>
          </p:cNvSpPr>
          <p:nvPr>
            <p:ph type="title"/>
          </p:nvPr>
        </p:nvSpPr>
        <p:spPr/>
        <p:txBody>
          <a:bodyPr/>
          <a:lstStyle/>
          <a:p>
            <a:r>
              <a:rPr lang="pt-BR" dirty="0" err="1"/>
              <a:t>Desmaterializaçao</a:t>
            </a:r>
            <a:r>
              <a:rPr lang="pt-BR" dirty="0"/>
              <a:t> do dinheiro</a:t>
            </a:r>
          </a:p>
        </p:txBody>
      </p:sp>
      <p:sp>
        <p:nvSpPr>
          <p:cNvPr id="3" name="Espaço Reservado para Conteúdo 2">
            <a:extLst>
              <a:ext uri="{FF2B5EF4-FFF2-40B4-BE49-F238E27FC236}">
                <a16:creationId xmlns:a16="http://schemas.microsoft.com/office/drawing/2014/main" id="{EFA73552-1C13-8D4E-B7FB-F3CCBA2BD14E}"/>
              </a:ext>
            </a:extLst>
          </p:cNvPr>
          <p:cNvSpPr>
            <a:spLocks noGrp="1"/>
          </p:cNvSpPr>
          <p:nvPr>
            <p:ph idx="1"/>
          </p:nvPr>
        </p:nvSpPr>
        <p:spPr/>
        <p:txBody>
          <a:bodyPr/>
          <a:lstStyle/>
          <a:p>
            <a:pPr marL="0" indent="0">
              <a:buNone/>
            </a:pPr>
            <a:endParaRPr lang="pt-BR" dirty="0"/>
          </a:p>
          <a:p>
            <a:pPr marL="0" indent="0">
              <a:buNone/>
            </a:pPr>
            <a:endParaRPr lang="pt-BR" dirty="0"/>
          </a:p>
          <a:p>
            <a:pPr marL="0" indent="0">
              <a:buNone/>
            </a:pPr>
            <a:r>
              <a:rPr lang="pt-BR" dirty="0"/>
              <a:t>Dificuldade de controle da compulsão </a:t>
            </a:r>
            <a:r>
              <a:rPr lang="pt-BR"/>
              <a:t>do consumo</a:t>
            </a:r>
          </a:p>
        </p:txBody>
      </p:sp>
    </p:spTree>
    <p:extLst>
      <p:ext uri="{BB962C8B-B14F-4D97-AF65-F5344CB8AC3E}">
        <p14:creationId xmlns:p14="http://schemas.microsoft.com/office/powerpoint/2010/main" val="262474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5134F6-DC7A-D04A-AD75-70B49702805F}"/>
              </a:ext>
            </a:extLst>
          </p:cNvPr>
          <p:cNvSpPr>
            <a:spLocks noGrp="1"/>
          </p:cNvSpPr>
          <p:nvPr>
            <p:ph type="title"/>
          </p:nvPr>
        </p:nvSpPr>
        <p:spPr>
          <a:xfrm>
            <a:off x="635000" y="640823"/>
            <a:ext cx="3418659" cy="5583148"/>
          </a:xfrm>
        </p:spPr>
        <p:txBody>
          <a:bodyPr anchor="ctr">
            <a:normAutofit/>
          </a:bodyPr>
          <a:lstStyle/>
          <a:p>
            <a:r>
              <a:rPr lang="pt-BR" sz="4600"/>
              <a:t>Bancarização</a:t>
            </a:r>
          </a:p>
        </p:txBody>
      </p:sp>
      <p:graphicFrame>
        <p:nvGraphicFramePr>
          <p:cNvPr id="5" name="Espaço Reservado para Conteúdo 2">
            <a:extLst>
              <a:ext uri="{FF2B5EF4-FFF2-40B4-BE49-F238E27FC236}">
                <a16:creationId xmlns:a16="http://schemas.microsoft.com/office/drawing/2014/main" id="{BEA83024-3A96-40DF-BF94-0248F09CDB84}"/>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39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AC12A00-A314-7742-898A-E35278E51A29}"/>
              </a:ext>
            </a:extLst>
          </p:cNvPr>
          <p:cNvSpPr>
            <a:spLocks noGrp="1"/>
          </p:cNvSpPr>
          <p:nvPr>
            <p:ph type="title"/>
          </p:nvPr>
        </p:nvSpPr>
        <p:spPr>
          <a:xfrm>
            <a:off x="838200" y="585216"/>
            <a:ext cx="10515600" cy="1325563"/>
          </a:xfrm>
        </p:spPr>
        <p:txBody>
          <a:bodyPr>
            <a:normAutofit/>
          </a:bodyPr>
          <a:lstStyle/>
          <a:p>
            <a:r>
              <a:rPr lang="pt-BR">
                <a:solidFill>
                  <a:schemeClr val="bg1"/>
                </a:solidFill>
              </a:rPr>
              <a:t>Uma dicotomia fundamental (e que tem sido respeitada pelo Poder Judiciário)</a:t>
            </a:r>
          </a:p>
        </p:txBody>
      </p:sp>
      <p:pic>
        <p:nvPicPr>
          <p:cNvPr id="4" name="Imagem 3">
            <a:extLst>
              <a:ext uri="{FF2B5EF4-FFF2-40B4-BE49-F238E27FC236}">
                <a16:creationId xmlns:a16="http://schemas.microsoft.com/office/drawing/2014/main" id="{C5F0E149-17D7-C145-A42A-11D79BABA216}"/>
              </a:ext>
            </a:extLst>
          </p:cNvPr>
          <p:cNvPicPr>
            <a:picLocks noChangeAspect="1"/>
          </p:cNvPicPr>
          <p:nvPr/>
        </p:nvPicPr>
        <p:blipFill rotWithShape="1">
          <a:blip r:embed="rId2"/>
          <a:srcRect r="4588" b="1"/>
          <a:stretch/>
        </p:blipFill>
        <p:spPr>
          <a:xfrm>
            <a:off x="841248" y="2516777"/>
            <a:ext cx="6236208" cy="3660185"/>
          </a:xfrm>
          <a:prstGeom prst="rect">
            <a:avLst/>
          </a:prstGeom>
        </p:spPr>
      </p:pic>
      <p:sp>
        <p:nvSpPr>
          <p:cNvPr id="3" name="Espaço Reservado para Conteúdo 2">
            <a:extLst>
              <a:ext uri="{FF2B5EF4-FFF2-40B4-BE49-F238E27FC236}">
                <a16:creationId xmlns:a16="http://schemas.microsoft.com/office/drawing/2014/main" id="{3C8F2FD1-FA4F-6A4B-99EB-FA4372A1DC77}"/>
              </a:ext>
            </a:extLst>
          </p:cNvPr>
          <p:cNvSpPr>
            <a:spLocks noGrp="1"/>
          </p:cNvSpPr>
          <p:nvPr>
            <p:ph idx="1"/>
          </p:nvPr>
        </p:nvSpPr>
        <p:spPr>
          <a:xfrm>
            <a:off x="7546848" y="2516777"/>
            <a:ext cx="3803904" cy="3660185"/>
          </a:xfrm>
        </p:spPr>
        <p:txBody>
          <a:bodyPr anchor="ctr">
            <a:normAutofit/>
          </a:bodyPr>
          <a:lstStyle/>
          <a:p>
            <a:pPr marL="0" indent="0">
              <a:buNone/>
            </a:pPr>
            <a:endParaRPr lang="pt-BR" sz="1500"/>
          </a:p>
          <a:p>
            <a:pPr marL="0" indent="0">
              <a:buNone/>
            </a:pPr>
            <a:r>
              <a:rPr lang="pt-BR" sz="1500"/>
              <a:t>Contratos Empresariais    X    Contratos de Consumo</a:t>
            </a:r>
          </a:p>
          <a:p>
            <a:pPr marL="0" indent="0">
              <a:buNone/>
            </a:pPr>
            <a:endParaRPr lang="pt-BR" sz="1500"/>
          </a:p>
          <a:p>
            <a:pPr marL="0" indent="0">
              <a:buNone/>
            </a:pPr>
            <a:r>
              <a:rPr lang="pt-BR" sz="1500"/>
              <a:t>Os primeiros têm intuito de lucro; os segundos, função existencial.</a:t>
            </a:r>
          </a:p>
          <a:p>
            <a:pPr marL="0" indent="0">
              <a:buNone/>
            </a:pPr>
            <a:endParaRPr lang="pt-BR" sz="1500"/>
          </a:p>
          <a:p>
            <a:pPr marL="0" indent="0">
              <a:buNone/>
            </a:pPr>
            <a:r>
              <a:rPr lang="pt-BR" sz="1500"/>
              <a:t>Lógicas totalmente diferentes</a:t>
            </a:r>
          </a:p>
          <a:p>
            <a:pPr marL="0" indent="0">
              <a:buNone/>
            </a:pPr>
            <a:endParaRPr lang="pt-BR" sz="1500"/>
          </a:p>
          <a:p>
            <a:pPr marL="0" indent="0">
              <a:buNone/>
            </a:pPr>
            <a:r>
              <a:rPr lang="pt-BR" sz="1500"/>
              <a:t>CDC veio para proteger o consumidor, considerado VULNERÁVEL, do ponto de vista econômico, técnico, jurídico, etc...</a:t>
            </a:r>
          </a:p>
        </p:txBody>
      </p:sp>
    </p:spTree>
    <p:extLst>
      <p:ext uri="{BB962C8B-B14F-4D97-AF65-F5344CB8AC3E}">
        <p14:creationId xmlns:p14="http://schemas.microsoft.com/office/powerpoint/2010/main" val="1001244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49455-CDDF-BE4D-93A8-2C517A35DF0D}"/>
              </a:ext>
            </a:extLst>
          </p:cNvPr>
          <p:cNvSpPr>
            <a:spLocks noGrp="1"/>
          </p:cNvSpPr>
          <p:nvPr>
            <p:ph type="title"/>
          </p:nvPr>
        </p:nvSpPr>
        <p:spPr/>
        <p:txBody>
          <a:bodyPr>
            <a:noAutofit/>
          </a:bodyPr>
          <a:lstStyle/>
          <a:p>
            <a:pPr algn="just"/>
            <a:r>
              <a:rPr lang="pt-BR" sz="3200" dirty="0"/>
              <a:t>Mas, dependendo da forma de interpretar o  conceito de consumidor, alguns conseguem atrair sua proteção para empresas, em determinados casos</a:t>
            </a:r>
          </a:p>
        </p:txBody>
      </p:sp>
      <p:sp>
        <p:nvSpPr>
          <p:cNvPr id="3" name="Espaço Reservado para Conteúdo 2">
            <a:extLst>
              <a:ext uri="{FF2B5EF4-FFF2-40B4-BE49-F238E27FC236}">
                <a16:creationId xmlns:a16="http://schemas.microsoft.com/office/drawing/2014/main" id="{15C5F9F3-1E59-814D-85E4-7EE067E305F5}"/>
              </a:ext>
            </a:extLst>
          </p:cNvPr>
          <p:cNvSpPr>
            <a:spLocks noGrp="1"/>
          </p:cNvSpPr>
          <p:nvPr>
            <p:ph idx="1"/>
          </p:nvPr>
        </p:nvSpPr>
        <p:spPr/>
        <p:txBody>
          <a:bodyPr>
            <a:normAutofit/>
          </a:bodyPr>
          <a:lstStyle/>
          <a:p>
            <a:pPr algn="ctr"/>
            <a:endParaRPr lang="pt-BR" dirty="0"/>
          </a:p>
          <a:p>
            <a:pPr marL="0" indent="0" algn="just">
              <a:buNone/>
            </a:pPr>
            <a:r>
              <a:rPr lang="pt-BR" dirty="0"/>
              <a:t>Em lugar do critério da </a:t>
            </a:r>
            <a:r>
              <a:rPr lang="pt-BR" dirty="0" err="1"/>
              <a:t>profissionalidade</a:t>
            </a:r>
            <a:r>
              <a:rPr lang="pt-BR" dirty="0"/>
              <a:t> (o mais usado no direito comparado), CDC define como consumidor como destinatário final do produto ou serviço (artigo 2º).</a:t>
            </a:r>
          </a:p>
          <a:p>
            <a:pPr marL="0" indent="0" algn="just">
              <a:buNone/>
            </a:pPr>
            <a:endParaRPr lang="pt-BR" b="1" dirty="0"/>
          </a:p>
          <a:p>
            <a:pPr marL="0" indent="0" algn="just">
              <a:buNone/>
            </a:pPr>
            <a:r>
              <a:rPr lang="pt-BR" b="1" dirty="0"/>
              <a:t>Art. 2°  CDC Consumidor é toda pessoa física ou jurídica que adquire ou utiliza produto ou serviço como destinatário final.</a:t>
            </a:r>
          </a:p>
          <a:p>
            <a:pPr marL="0" indent="0" algn="just">
              <a:buNone/>
            </a:pPr>
            <a:endParaRPr lang="pt-BR" b="1" dirty="0"/>
          </a:p>
          <a:p>
            <a:pPr marL="0" indent="0" algn="ctr">
              <a:buNone/>
            </a:pPr>
            <a:r>
              <a:rPr lang="pt-BR" b="1" dirty="0"/>
              <a:t>MAS O QUE É DESTINATÁRIO FINAL?</a:t>
            </a:r>
          </a:p>
          <a:p>
            <a:pPr marL="0" indent="0">
              <a:buNone/>
            </a:pPr>
            <a:endParaRPr lang="pt-BR" dirty="0"/>
          </a:p>
          <a:p>
            <a:pPr marL="0" indent="0">
              <a:buNone/>
            </a:pPr>
            <a:endParaRPr lang="pt-BR" dirty="0"/>
          </a:p>
          <a:p>
            <a:pPr marL="0" indent="0">
              <a:buNone/>
            </a:pPr>
            <a:endParaRPr lang="pt-BR" dirty="0"/>
          </a:p>
          <a:p>
            <a:pPr marL="0" indent="0">
              <a:buNone/>
            </a:pPr>
            <a:endParaRPr lang="pt-BR" dirty="0"/>
          </a:p>
        </p:txBody>
      </p:sp>
    </p:spTree>
    <p:extLst>
      <p:ext uri="{BB962C8B-B14F-4D97-AF65-F5344CB8AC3E}">
        <p14:creationId xmlns:p14="http://schemas.microsoft.com/office/powerpoint/2010/main" val="259608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3ABF8A-855E-5448-B4BC-F6561BBB597D}"/>
              </a:ext>
            </a:extLst>
          </p:cNvPr>
          <p:cNvSpPr>
            <a:spLocks noGrp="1"/>
          </p:cNvSpPr>
          <p:nvPr>
            <p:ph type="title"/>
          </p:nvPr>
        </p:nvSpPr>
        <p:spPr/>
        <p:txBody>
          <a:bodyPr>
            <a:normAutofit/>
          </a:bodyPr>
          <a:lstStyle/>
          <a:p>
            <a:pPr algn="ctr"/>
            <a:r>
              <a:rPr lang="pt-BR" sz="2400" dirty="0"/>
              <a:t>MAXIMALISTAS: AMPLIAM A ABRANGÊNCIA DO CDC</a:t>
            </a:r>
          </a:p>
        </p:txBody>
      </p:sp>
      <p:graphicFrame>
        <p:nvGraphicFramePr>
          <p:cNvPr id="4" name="Espaço Reservado para Conteúdo 3">
            <a:extLst>
              <a:ext uri="{FF2B5EF4-FFF2-40B4-BE49-F238E27FC236}">
                <a16:creationId xmlns:a16="http://schemas.microsoft.com/office/drawing/2014/main" id="{7E68F22A-49F9-F341-BE92-8D90EF099729}"/>
              </a:ext>
            </a:extLst>
          </p:cNvPr>
          <p:cNvGraphicFramePr>
            <a:graphicFrameLocks noGrp="1"/>
          </p:cNvGraphicFramePr>
          <p:nvPr>
            <p:ph idx="1"/>
          </p:nvPr>
        </p:nvGraphicFramePr>
        <p:xfrm>
          <a:off x="458694" y="1949450"/>
          <a:ext cx="11274612" cy="419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986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339710-1B80-41E8-B709-659DC4D70606}"/>
              </a:ext>
            </a:extLst>
          </p:cNvPr>
          <p:cNvSpPr>
            <a:spLocks noGrp="1"/>
          </p:cNvSpPr>
          <p:nvPr>
            <p:ph type="title"/>
          </p:nvPr>
        </p:nvSpPr>
        <p:spPr/>
        <p:txBody>
          <a:bodyPr>
            <a:normAutofit/>
          </a:bodyPr>
          <a:lstStyle/>
          <a:p>
            <a:pPr algn="just"/>
            <a:r>
              <a:rPr lang="pt-BR" sz="2800" dirty="0"/>
              <a:t>A TEORIA MAXIMALISTA NA VISÃO DA JURISPRUDÊNCIA:</a:t>
            </a:r>
          </a:p>
        </p:txBody>
      </p:sp>
      <p:sp>
        <p:nvSpPr>
          <p:cNvPr id="3" name="Espaço Reservado para Conteúdo 2">
            <a:extLst>
              <a:ext uri="{FF2B5EF4-FFF2-40B4-BE49-F238E27FC236}">
                <a16:creationId xmlns:a16="http://schemas.microsoft.com/office/drawing/2014/main" id="{6B883F3F-2465-46AE-8DBD-8574F09C3648}"/>
              </a:ext>
            </a:extLst>
          </p:cNvPr>
          <p:cNvSpPr>
            <a:spLocks noGrp="1"/>
          </p:cNvSpPr>
          <p:nvPr>
            <p:ph idx="1"/>
          </p:nvPr>
        </p:nvSpPr>
        <p:spPr>
          <a:xfrm>
            <a:off x="458694" y="1691324"/>
            <a:ext cx="11274612" cy="4453890"/>
          </a:xfrm>
        </p:spPr>
        <p:txBody>
          <a:bodyPr>
            <a:normAutofit/>
          </a:bodyPr>
          <a:lstStyle/>
          <a:p>
            <a:r>
              <a:rPr lang="pt-BR" sz="1600" i="1" dirty="0"/>
              <a:t>EMENTA: APELAÇÃO CÍVEL - AÇÃO DE REPETIÇÃO DE INDÉBITO C/C DANOS MORAIS - CONTRATOS BANCÁRIOS - PESSOA JURÍDICA - INCIDÊNCIA DO CÓDIGO DE DEFESA DO CONSUMIDOR - TEORIA MAXIMALISTA - SEGURO - AUSÊNCIA DE PROVAS DA CONTRATAÇÃO - REPETIÇÃO DE INDÉBITO - FORMA SIMPLES - AUSÊNCIA DE MÁ-FÉ - </a:t>
            </a:r>
            <a:r>
              <a:rPr lang="pt-BR" sz="1600" b="1" i="1" u="sng" dirty="0"/>
              <a:t>A corrente maximalista considera o CDC um estatuto geral do consumo, aplicável a todos os agentes do mercado, que ora ocupam a posição de fornecedores, ora de consumidores -</a:t>
            </a:r>
            <a:r>
              <a:rPr lang="pt-BR" sz="1600" i="1" dirty="0"/>
              <a:t>Inexistindo prova de má-fé, a cobrança e pagamento indevido, ensejam repetição de indébito de forma simples.</a:t>
            </a:r>
          </a:p>
          <a:p>
            <a:r>
              <a:rPr lang="pt-BR" sz="1600" i="1" dirty="0"/>
              <a:t>(TJ-MG - AC: 10000204902670001 MG, Relator: Domingos Coelho, Data de Julgamento: 14/10/2020, Câmaras Cíveis / 12ª CÂMARA CÍVEL, </a:t>
            </a:r>
            <a:r>
              <a:rPr lang="pt-BR" sz="1600" dirty="0"/>
              <a:t>Data de Publicação: 16/10/2020)</a:t>
            </a:r>
          </a:p>
        </p:txBody>
      </p:sp>
    </p:spTree>
    <p:extLst>
      <p:ext uri="{BB962C8B-B14F-4D97-AF65-F5344CB8AC3E}">
        <p14:creationId xmlns:p14="http://schemas.microsoft.com/office/powerpoint/2010/main" val="313154701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414ac8-549e-4ca5-81e3-16b3f3eb5c24">
      <Terms xmlns="http://schemas.microsoft.com/office/infopath/2007/PartnerControls"/>
    </lcf76f155ced4ddcb4097134ff3c332f>
    <TaxCatchAll xmlns="ebba5f7d-3b76-4a58-9735-74f0064eafba" xsi:nil="true"/>
    <SharedWithUsers xmlns="ebba5f7d-3b76-4a58-9735-74f0064eafba">
      <UserInfo>
        <DisplayName>José Regula</DisplayName>
        <AccountId>590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E5DFEBCE2E50B4B8EF365B1600A6302" ma:contentTypeVersion="15" ma:contentTypeDescription="Crie um novo documento." ma:contentTypeScope="" ma:versionID="0103d65d0e737d692b676c872728f369">
  <xsd:schema xmlns:xsd="http://www.w3.org/2001/XMLSchema" xmlns:xs="http://www.w3.org/2001/XMLSchema" xmlns:p="http://schemas.microsoft.com/office/2006/metadata/properties" xmlns:ns2="4c414ac8-549e-4ca5-81e3-16b3f3eb5c24" xmlns:ns3="ebba5f7d-3b76-4a58-9735-74f0064eafba" targetNamespace="http://schemas.microsoft.com/office/2006/metadata/properties" ma:root="true" ma:fieldsID="7e923275e42780db4afb5e008224c4d8" ns2:_="" ns3:_="">
    <xsd:import namespace="4c414ac8-549e-4ca5-81e3-16b3f3eb5c24"/>
    <xsd:import namespace="ebba5f7d-3b76-4a58-9735-74f0064ea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14ac8-549e-4ca5-81e3-16b3f3eb5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eb74ff96-4672-4cf9-94f6-964b0040e3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ba5f7d-3b76-4a58-9735-74f0064eafb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6f9f65b9-77c0-44a2-867b-74e860691405}" ma:internalName="TaxCatchAll" ma:showField="CatchAllData" ma:web="ebba5f7d-3b76-4a58-9735-74f0064ea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8E9794-4038-4846-A2BE-84BD17EA4ED0}">
  <ds:schemaRefs>
    <ds:schemaRef ds:uri="http://schemas.microsoft.com/sharepoint/v3/contenttype/forms"/>
  </ds:schemaRefs>
</ds:datastoreItem>
</file>

<file path=customXml/itemProps2.xml><?xml version="1.0" encoding="utf-8"?>
<ds:datastoreItem xmlns:ds="http://schemas.openxmlformats.org/officeDocument/2006/customXml" ds:itemID="{5BDCD7B4-0D9E-4AB7-9DB9-34640EF66F57}">
  <ds:schemaRef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terms/"/>
    <ds:schemaRef ds:uri="http://www.w3.org/XML/1998/namespace"/>
    <ds:schemaRef ds:uri="4c414ac8-549e-4ca5-81e3-16b3f3eb5c24"/>
    <ds:schemaRef ds:uri="http://purl.org/dc/elements/1.1/"/>
    <ds:schemaRef ds:uri="http://schemas.microsoft.com/office/infopath/2007/PartnerControls"/>
    <ds:schemaRef ds:uri="ebba5f7d-3b76-4a58-9735-74f0064eafba"/>
  </ds:schemaRefs>
</ds:datastoreItem>
</file>

<file path=customXml/itemProps3.xml><?xml version="1.0" encoding="utf-8"?>
<ds:datastoreItem xmlns:ds="http://schemas.openxmlformats.org/officeDocument/2006/customXml" ds:itemID="{E75427A7-3793-45A7-BED2-018161D4B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14ac8-549e-4ca5-81e3-16b3f3eb5c24"/>
    <ds:schemaRef ds:uri="ebba5f7d-3b76-4a58-9735-74f0064ea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4040</Words>
  <Application>Microsoft Macintosh PowerPoint</Application>
  <PresentationFormat>Widescreen</PresentationFormat>
  <Paragraphs>165</Paragraphs>
  <Slides>30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30</vt:i4>
      </vt:variant>
    </vt:vector>
  </HeadingPairs>
  <TitlesOfParts>
    <vt:vector size="35" baseType="lpstr">
      <vt:lpstr>Arial</vt:lpstr>
      <vt:lpstr>Calibri</vt:lpstr>
      <vt:lpstr>Calibri Light</vt:lpstr>
      <vt:lpstr>Times</vt:lpstr>
      <vt:lpstr>Tema do Office</vt:lpstr>
      <vt:lpstr>Direito Bancário e Direito do Consumidor</vt:lpstr>
      <vt:lpstr> Teoria do Consumo de Franco Modigliani</vt:lpstr>
      <vt:lpstr>Falta de educação financeira: Juros Compostos</vt:lpstr>
      <vt:lpstr>Desmaterializaçao do dinheiro</vt:lpstr>
      <vt:lpstr>Bancarização</vt:lpstr>
      <vt:lpstr>Uma dicotomia fundamental (e que tem sido respeitada pelo Poder Judiciário)</vt:lpstr>
      <vt:lpstr>Mas, dependendo da forma de interpretar o  conceito de consumidor, alguns conseguem atrair sua proteção para empresas, em determinados casos</vt:lpstr>
      <vt:lpstr>MAXIMALISTAS: AMPLIAM A ABRANGÊNCIA DO CDC</vt:lpstr>
      <vt:lpstr>A TEORIA MAXIMALISTA NA VISÃO DA JURISPRUDÊNCIA:</vt:lpstr>
      <vt:lpstr>FINALISTAS: RESTRINGEM A ABRANGÊNCIA DO CDC A NÃO EMPRESAS (O QUE PERMITE, PORÉM, AVANÇAR MAIS NA CRIAÇAO DE NORMAS PARA QUEM DE FATO PRECISA)</vt:lpstr>
      <vt:lpstr>Consumidor por equiparação</vt:lpstr>
      <vt:lpstr>O CDC se aplica às operações bancárias e financeiras</vt:lpstr>
      <vt:lpstr>Mas STF teve de decidir sobre a aplicação do CDC nas relações bancárias</vt:lpstr>
      <vt:lpstr>Alguns Votos</vt:lpstr>
      <vt:lpstr>Apresentação do PowerPoint</vt:lpstr>
      <vt:lpstr>Revisão do Contrato de Consumo</vt:lpstr>
      <vt:lpstr>Apresentação do PowerPoint</vt:lpstr>
      <vt:lpstr>TJSP  Apelação nº 1000037-68.2015.8.26.0233, de 2017</vt:lpstr>
      <vt:lpstr>Determinação de aplicação de taxa média</vt:lpstr>
      <vt:lpstr>Revisão é excepcional e exige manifesto abuso</vt:lpstr>
      <vt:lpstr>Responsabilidade Objetiva dos Bancos</vt:lpstr>
      <vt:lpstr>Ônus da prova da contratação é do banco</vt:lpstr>
      <vt:lpstr>Limitação do desconto em folha a 30%</vt:lpstr>
      <vt:lpstr>Superendividamento</vt:lpstr>
      <vt:lpstr>Regramento do Superendividamento</vt:lpstr>
      <vt:lpstr>Inadimplemento do contrato de fornecimento afeta o contrato de financiamento coligado</vt:lpstr>
      <vt:lpstr>Possibilidade de redução judicial da dívida</vt:lpstr>
      <vt:lpstr>Condutas vedadas</vt:lpstr>
      <vt:lpstr>Procedimento de conciliação no superendividamento</vt:lpstr>
      <vt:lpstr>Plano Compulsório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Direito Bancário e Direito do Consumidor</dc:title>
  <dc:creator>Ruy Pereira Camilo Junior</dc:creator>
  <cp:lastModifiedBy>Ruy Pereira Camilo Junior</cp:lastModifiedBy>
  <cp:revision>3</cp:revision>
  <dcterms:created xsi:type="dcterms:W3CDTF">2022-11-02T23:35:47Z</dcterms:created>
  <dcterms:modified xsi:type="dcterms:W3CDTF">2023-11-15T16:03:48Z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0x0101009E5DFEBCE2E50B4B8EF365B1600A6302</vt:lpwstr>
  </property>
</Properties>
</file>