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5" r:id="rId3"/>
    <p:sldId id="276" r:id="rId4"/>
    <p:sldId id="277" r:id="rId5"/>
    <p:sldId id="278" r:id="rId6"/>
    <p:sldId id="285" r:id="rId7"/>
    <p:sldId id="290" r:id="rId8"/>
    <p:sldId id="288" r:id="rId9"/>
    <p:sldId id="284" r:id="rId10"/>
    <p:sldId id="286" r:id="rId11"/>
    <p:sldId id="287" r:id="rId12"/>
    <p:sldId id="269" r:id="rId13"/>
    <p:sldId id="291" r:id="rId14"/>
    <p:sldId id="279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0" d="100"/>
          <a:sy n="80" d="100"/>
        </p:scale>
        <p:origin x="58" y="1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41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72D6B-470D-4F01-9A71-BFB8AE228CD4}" type="datetime1">
              <a:rPr lang="pt-BR" smtClean="0"/>
              <a:t>26/09/2023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2AF919-DA84-473E-A39D-205B08A443F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246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75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224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3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63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458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67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63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06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592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39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7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8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8" name="Imagem 7" descr="Nuvens fofas brancas no céu azul profund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agem 9" descr="Close-up de broto de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D6727A-1C53-48D3-B8E7-4207DD3CEFD0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6E35E-D705-48C6-A8A1-1375FE0FE638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DDBE4A-42CF-4B09-9FBC-B0B9834A4DCD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6415E-4EF8-4AAE-8847-A6C04158E82F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C24D98-22FB-4630-BD43-420396AA7B67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C5BA1-4264-4F39-80BE-F4BF2BD8DCC6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BF1FF0-E451-42B2-8BEE-C787ADF6F319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2475E-36FA-4BE4-8A1F-334FB6217BA4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49E620-DEE4-4DC3-8DD1-E3D76258749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6DF6CC2-7531-4FC2-9D18-F5C7303E462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sciplinas.usp.br/course/view.php?id=114902#section-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episode/0rPDzb3ZMDAlVoX7qbQqH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Dominica" TargetMode="External"/><Relationship Id="rId13" Type="http://schemas.openxmlformats.org/officeDocument/2006/relationships/hyperlink" Target="https://pt.wikipedia.org/wiki/Guiana_Francesa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pt.wikipedia.org/wiki/Caribe" TargetMode="External"/><Relationship Id="rId12" Type="http://schemas.openxmlformats.org/officeDocument/2006/relationships/hyperlink" Target="https://pt.wikipedia.org/wiki/Departamento_de_ultram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Fran%C3%A7a" TargetMode="External"/><Relationship Id="rId11" Type="http://schemas.openxmlformats.org/officeDocument/2006/relationships/hyperlink" Target="https://pt.wikipedia.org/wiki/Regi%C3%B5es_administrativas_francesas" TargetMode="External"/><Relationship Id="rId5" Type="http://schemas.openxmlformats.org/officeDocument/2006/relationships/hyperlink" Target="https://pt.wikipedia.org/wiki/Ilha" TargetMode="External"/><Relationship Id="rId15" Type="http://schemas.openxmlformats.org/officeDocument/2006/relationships/hyperlink" Target="https://www.youtube.com/watch?v=7RCuzE6b83k&amp;ab_channel=uspfflch" TargetMode="External"/><Relationship Id="rId10" Type="http://schemas.openxmlformats.org/officeDocument/2006/relationships/hyperlink" Target="https://pt.wikipedia.org/wiki/Forte_da_Fran%C3%A7a" TargetMode="External"/><Relationship Id="rId4" Type="http://schemas.openxmlformats.org/officeDocument/2006/relationships/hyperlink" Target="https://pt.wikipedia.org/wiki/Departamentos_de_ultramar" TargetMode="External"/><Relationship Id="rId9" Type="http://schemas.openxmlformats.org/officeDocument/2006/relationships/hyperlink" Target="https://pt.wikipedia.org/wiki/Santa_L%C3%BAcia" TargetMode="External"/><Relationship Id="rId14" Type="http://schemas.openxmlformats.org/officeDocument/2006/relationships/hyperlink" Target="https://pt.wikipedia.org/w/index.php?title=Expuls%C3%A3o_caribenha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/>
            <a:r>
              <a:rPr lang="pt-BR" sz="350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Aula 5: </a:t>
            </a:r>
            <a:br>
              <a:rPr lang="pt-BR" sz="3500" b="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pt-BR" sz="3500" b="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350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REPARAR: “Ecologias Reparadoras”:</a:t>
            </a:r>
            <a:br>
              <a:rPr lang="pt-BR" sz="350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3500" i="0" strike="noStrike" dirty="0">
                <a:solidFill>
                  <a:schemeClr val="bg1">
                    <a:lumMod val="95000"/>
                  </a:schemeClr>
                </a:solidFill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Novas perspectivas sobre justiça socioambiental</a:t>
            </a:r>
            <a:endParaRPr lang="pt-BR" sz="3500" i="0" dirty="0">
              <a:solidFill>
                <a:schemeClr val="bg1">
                  <a:lumMod val="95000"/>
                </a:schemeClr>
              </a:solidFill>
              <a:effectLst/>
              <a:latin typeface="Abadi" panose="020B0604020104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t-BR" dirty="0"/>
              <a:t>28/09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rtl="0"/>
            <a:r>
              <a:rPr lang="pt-BR" b="1" dirty="0"/>
              <a:t>PARTES II E III – NAVIO NEGREIRO: SAIR DO PORÃO DA MODERNIDADE EM BUSCA DE UM MUNDO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10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463" y="2390776"/>
            <a:ext cx="5806137" cy="4467224"/>
          </a:xfrm>
        </p:spPr>
        <p:txBody>
          <a:bodyPr rtlCol="0"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sz="1800" dirty="0"/>
              <a:t>Maneira de contornar a </a:t>
            </a:r>
            <a:r>
              <a:rPr lang="pt-BR" sz="1800" dirty="0" err="1"/>
              <a:t>invisibilização</a:t>
            </a:r>
            <a:r>
              <a:rPr lang="pt-BR" sz="1800" dirty="0"/>
              <a:t> da pessoa negra no “ambientalismo”: trabalhar com o </a:t>
            </a:r>
            <a:r>
              <a:rPr lang="pt-BR" sz="1800" b="1" dirty="0"/>
              <a:t>imaginário</a:t>
            </a:r>
            <a:r>
              <a:rPr lang="pt-BR" sz="1800" dirty="0"/>
              <a:t> - arte, com música (</a:t>
            </a:r>
            <a:r>
              <a:rPr lang="pt-BR" sz="1800" dirty="0" err="1"/>
              <a:t>Bellacasa</a:t>
            </a:r>
            <a:r>
              <a:rPr lang="pt-BR" sz="1800" dirty="0"/>
              <a:t>).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Uso dos nomes de navios negreiros e de seus trajetos históricos em cada capítulo – sensibilidade literária, e liberdade de prosa. </a:t>
            </a:r>
          </a:p>
          <a:p>
            <a:pPr marL="0" indent="0" algn="just" rtl="0">
              <a:buNone/>
            </a:pPr>
            <a:endParaRPr lang="pt-BR" sz="1800" dirty="0"/>
          </a:p>
          <a:p>
            <a:pPr marL="0" indent="0" algn="just" rtl="0">
              <a:buNone/>
            </a:pPr>
            <a:r>
              <a:rPr lang="pt-BR" sz="1800" dirty="0"/>
              <a:t>Colonização – maneira de pensar e conceituar a sua própria presença na terra. Maneira de criar um modo de “habitar”. </a:t>
            </a:r>
            <a:r>
              <a:rPr lang="pt-BR" sz="1800" dirty="0" err="1"/>
              <a:t>Quilombismo</a:t>
            </a:r>
            <a:r>
              <a:rPr lang="pt-BR" sz="1800" dirty="0"/>
              <a:t> (</a:t>
            </a:r>
            <a:r>
              <a:rPr lang="pt-BR" sz="1800" dirty="0" err="1"/>
              <a:t>maroonismo</a:t>
            </a:r>
            <a:r>
              <a:rPr lang="pt-BR" sz="1800" dirty="0"/>
              <a:t>) como forma de superar essa dupla fratura e criar um novo imaginário.</a:t>
            </a:r>
          </a:p>
          <a:p>
            <a:pPr marL="0" indent="0" algn="just" rtl="0">
              <a:buNone/>
            </a:pPr>
            <a:endParaRPr lang="pt-BR" sz="1800" dirty="0"/>
          </a:p>
          <a:p>
            <a:pPr marL="0" indent="0" algn="just" rtl="0">
              <a:buNone/>
            </a:pPr>
            <a:r>
              <a:rPr lang="pt-BR" sz="1800" dirty="0"/>
              <a:t>“A ecologia </a:t>
            </a:r>
            <a:r>
              <a:rPr lang="pt-BR" sz="1800" dirty="0" err="1"/>
              <a:t>decolonial</a:t>
            </a:r>
            <a:r>
              <a:rPr lang="pt-BR" sz="1800" dirty="0"/>
              <a:t> revela o </a:t>
            </a:r>
            <a:r>
              <a:rPr lang="pt-BR" sz="1800" dirty="0" err="1"/>
              <a:t>aquilombamento</a:t>
            </a:r>
            <a:r>
              <a:rPr lang="pt-BR" sz="1800" dirty="0"/>
              <a:t> de humanos e não humanos enquanto prática de resistência ecológica” (Guilherme)</a:t>
            </a:r>
          </a:p>
          <a:p>
            <a:pPr marL="0" indent="0" algn="just" rtl="0">
              <a:buNone/>
            </a:pPr>
            <a:endParaRPr lang="pt-BR" sz="1800" dirty="0"/>
          </a:p>
          <a:p>
            <a:pPr marL="0" indent="0" algn="just" rtl="0">
              <a:buNone/>
            </a:pPr>
            <a:r>
              <a:rPr lang="pt-BR" sz="1800" dirty="0"/>
              <a:t>“A ecologia </a:t>
            </a:r>
            <a:r>
              <a:rPr lang="pt-BR" sz="1800" dirty="0" err="1"/>
              <a:t>decolonial</a:t>
            </a:r>
            <a:r>
              <a:rPr lang="pt-BR" sz="1800" dirty="0"/>
              <a:t> é um grito multissecular de justiça e de apelo por um mundo”</a:t>
            </a:r>
          </a:p>
          <a:p>
            <a:pPr algn="just" rtl="0"/>
            <a:endParaRPr lang="pt-BR" dirty="0"/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038CCF-EB3C-05BC-CDF3-FD7063BA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18" y="2409825"/>
            <a:ext cx="6233463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 rtl="0"/>
            <a:r>
              <a:rPr lang="pt-BR" b="1" dirty="0"/>
              <a:t>PARTE IV – UM NAVIO-MUNDO: FAZER-MUNDO PARA ALÉM DA DUPLA FRATURA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11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3284" y="2006178"/>
            <a:ext cx="7066316" cy="4470822"/>
          </a:xfrm>
        </p:spPr>
        <p:txBody>
          <a:bodyPr rtlCol="0"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pt-BR" b="1" dirty="0"/>
              <a:t>Navio Mundo: o mundo como horizonte da ecologia</a:t>
            </a:r>
          </a:p>
          <a:p>
            <a:pPr marL="0" indent="0" algn="just" rtl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Livro é uma forma de “perturbar as narrativas coloniais”. Exemplo de François </a:t>
            </a:r>
            <a:r>
              <a:rPr lang="pt-BR" dirty="0" err="1"/>
              <a:t>Mackandal</a:t>
            </a:r>
            <a:r>
              <a:rPr lang="pt-BR" dirty="0"/>
              <a:t> (falecido em 1758), líder revolucionário no Haiti que retornava para as “plantations” e as envenenava ou queimava.</a:t>
            </a:r>
          </a:p>
          <a:p>
            <a:pPr marL="0" indent="0" algn="just" rtl="0">
              <a:buNone/>
            </a:pPr>
            <a:endParaRPr lang="pt-BR" dirty="0"/>
          </a:p>
          <a:p>
            <a:pPr marL="0" indent="0" algn="just" rtl="0">
              <a:buNone/>
            </a:pPr>
            <a:r>
              <a:rPr lang="pt-BR" dirty="0"/>
              <a:t>Para “Fazer-mundo” é preciso haver encontros justos e dignos entre as pessoas.</a:t>
            </a:r>
          </a:p>
          <a:p>
            <a:pPr marL="0" indent="0" algn="just" rtl="0">
              <a:buNone/>
            </a:pPr>
            <a:endParaRPr lang="pt-BR" dirty="0"/>
          </a:p>
          <a:p>
            <a:pPr marL="0" indent="0" algn="just" rtl="0">
              <a:buNone/>
            </a:pPr>
            <a:r>
              <a:rPr lang="pt-BR" dirty="0"/>
              <a:t>“Partindo da pluralidade constitutiva das existências humanas e não humanas na Terra, das diferentes culturas, tomar o mundo como objeto da ecologia é trazer de volta para o centro a questão da composição política entre essas pluralidades e, portanto, de um agir conjunto”</a:t>
            </a:r>
          </a:p>
          <a:p>
            <a:pPr marL="0" indent="0" algn="just">
              <a:buNone/>
            </a:pPr>
            <a:r>
              <a:rPr lang="pt-BR" dirty="0"/>
              <a:t>Contra Lei do Retorno - Não retornar, mas encontrar – pois “reconheço a existência de um outro”. (REPARO com “</a:t>
            </a:r>
            <a:r>
              <a:rPr lang="pt-BR" dirty="0" err="1"/>
              <a:t>matters</a:t>
            </a:r>
            <a:r>
              <a:rPr lang="pt-BR" dirty="0"/>
              <a:t> of </a:t>
            </a:r>
            <a:r>
              <a:rPr lang="pt-BR" dirty="0" err="1"/>
              <a:t>care</a:t>
            </a:r>
            <a:r>
              <a:rPr lang="pt-BR" dirty="0"/>
              <a:t>”, noção de </a:t>
            </a:r>
            <a:r>
              <a:rPr lang="pt-BR" dirty="0" err="1"/>
              <a:t>interdepência</a:t>
            </a:r>
            <a:r>
              <a:rPr lang="pt-BR" dirty="0"/>
              <a:t>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“A ecologia é uma confrontação com a pluralidade, com os outros além de mim, visando à instauração de um mundo comum” = “Instauração </a:t>
            </a:r>
            <a:r>
              <a:rPr lang="pt-BR" dirty="0" err="1"/>
              <a:t>cosmopolítica</a:t>
            </a:r>
            <a:r>
              <a:rPr lang="pt-BR" dirty="0"/>
              <a:t> de um mundo entre os humanos juntamente com os não humanos”.</a:t>
            </a:r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BF9FFD2-90F4-018F-F981-4416FC3DC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075"/>
            <a:ext cx="490537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Escuta da segunda parte do Episódio “Caixas Pretas” da Rádio Novelo: No segundo ato, como a queda de um avião transformou uma região inteira.</a:t>
            </a:r>
            <a:br>
              <a:rPr lang="pt-BR" sz="22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endParaRPr lang="pt-BR" sz="22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pt-BR" sz="2400" b="0" i="0" u="none" strike="noStrike" dirty="0">
                <a:effectLst/>
                <a:latin typeface="Arial" panose="020B0604020202020204" pitchFamily="34" charset="0"/>
              </a:rPr>
              <a:t>Link: </a:t>
            </a:r>
            <a:r>
              <a:rPr lang="pt-BR" sz="2400" b="0" i="0" u="sng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https://open.spotify.com/episode/0rPDzb3ZMDAlVoX7qbQqHO</a:t>
            </a:r>
            <a:r>
              <a:rPr lang="pt-BR" sz="2400" b="0" i="0" u="none" strike="noStrike" dirty="0">
                <a:effectLst/>
                <a:latin typeface="Arial" panose="020B0604020202020204" pitchFamily="34" charset="0"/>
              </a:rPr>
              <a:t>  A partir do minuto 00:18:00.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13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A0CFC7-9315-4A55-BACE-4C7A64A32817}" type="datetime1">
              <a:rPr lang="pt-BR" noProof="0" smtClean="0"/>
              <a:t>27/09/2023</a:t>
            </a:fld>
            <a:endParaRPr lang="pt-BR" noProof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711267-BAC3-A081-6362-67ECD8314CE1}"/>
              </a:ext>
            </a:extLst>
          </p:cNvPr>
          <p:cNvSpPr txBox="1"/>
          <p:nvPr/>
        </p:nvSpPr>
        <p:spPr>
          <a:xfrm>
            <a:off x="205201" y="1411019"/>
            <a:ext cx="4881149" cy="463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b="1" dirty="0"/>
              <a:t>Reconhecimento do território cultural </a:t>
            </a:r>
            <a:r>
              <a:rPr lang="pt-BR" sz="1500" b="1" dirty="0" err="1"/>
              <a:t>Mebêngôkre</a:t>
            </a:r>
            <a:r>
              <a:rPr lang="pt-BR" sz="1500" b="1" dirty="0"/>
              <a:t> ou Kayapó (1300 indígenas) a partir do acidente do voo Gol 1907, ocorrido em 2006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dirty="0"/>
              <a:t>No ano de 2007, em decorrência de suas crenças e da não retirada dos destroços, os indígenas que habitavam a aldeia </a:t>
            </a:r>
            <a:r>
              <a:rPr lang="pt-BR" sz="1500" dirty="0" err="1"/>
              <a:t>Metuktire</a:t>
            </a:r>
            <a:r>
              <a:rPr lang="pt-BR" sz="1500" dirty="0"/>
              <a:t>, próxima à junção dos Rios Jarina com o Rio Xingu, optaram por abandonar esse lugar, construindo uma aldeia a montante do Rio Xingu, sem contato com as águas do Rio Jarina e sua contaminação pelos restos do avião. Como a vida da comunidade girava em torno do rio, do qual retiravam alimentos e água, havia o receio do consumo de tudo que saia de lá, já que as águas da chuva constantemente carreavam o material do acidente para o seu leito, além de atravessar uma área considerada sagrada. 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dirty="0"/>
              <a:t>Os </a:t>
            </a:r>
            <a:r>
              <a:rPr lang="pt-BR" sz="1500" dirty="0" err="1"/>
              <a:t>Mebêngôkre</a:t>
            </a:r>
            <a:r>
              <a:rPr lang="pt-BR" sz="1500" dirty="0"/>
              <a:t> do subgrupo Txucarramãe/</a:t>
            </a:r>
            <a:r>
              <a:rPr lang="pt-BR" sz="1500" dirty="0" err="1"/>
              <a:t>Metuktire</a:t>
            </a:r>
            <a:r>
              <a:rPr lang="pt-BR" sz="1500" dirty="0"/>
              <a:t> se localizam na Terra Indígena Capoto/Jarina, no Norte de Mato Grosso, oficialmente homologada em 1991, após décadas de luta desse povo, na qual a participação do Cacique Raoni </a:t>
            </a:r>
            <a:r>
              <a:rPr lang="pt-BR" sz="1500" dirty="0" err="1"/>
              <a:t>Metuktire</a:t>
            </a:r>
            <a:r>
              <a:rPr lang="pt-BR" sz="1500" dirty="0"/>
              <a:t> foi essencial para sua efetivação. 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D48399-ECF1-A31E-213E-48183210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741" y="1472272"/>
            <a:ext cx="6783267" cy="48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14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3A0CFC7-9315-4A55-BACE-4C7A64A32817}" type="datetime1">
              <a:rPr lang="pt-BR" noProof="0" smtClean="0"/>
              <a:t>27/09/2023</a:t>
            </a:fld>
            <a:endParaRPr lang="pt-BR" noProof="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711267-BAC3-A081-6362-67ECD8314CE1}"/>
              </a:ext>
            </a:extLst>
          </p:cNvPr>
          <p:cNvSpPr txBox="1"/>
          <p:nvPr/>
        </p:nvSpPr>
        <p:spPr>
          <a:xfrm>
            <a:off x="1212539" y="504827"/>
            <a:ext cx="9766921" cy="580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dirty="0"/>
              <a:t>“A aldeia é o centro do universo kayapó, o espaço mais socializado. A floresta circundante é considerada como um espaço </a:t>
            </a:r>
            <a:r>
              <a:rPr lang="pt-BR" sz="1500" dirty="0" err="1"/>
              <a:t>anti-social</a:t>
            </a:r>
            <a:r>
              <a:rPr lang="pt-BR" sz="1500" dirty="0"/>
              <a:t>, onde os homens podem se transformar em animais ou em espíritos, adoecer sem razão ou mesmo matar seus parentes; lá habitam seres meio-animais, meio-gente.” (VERSWIJVER, 2002, s/p). 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dirty="0" err="1"/>
              <a:t>Mekaron</a:t>
            </a:r>
            <a:r>
              <a:rPr lang="pt-BR" sz="1500" dirty="0"/>
              <a:t> </a:t>
            </a:r>
            <a:r>
              <a:rPr lang="pt-BR" sz="1500" dirty="0" err="1"/>
              <a:t>Nhyrunkwa</a:t>
            </a:r>
            <a:r>
              <a:rPr lang="pt-BR" sz="1500" dirty="0"/>
              <a:t> – Casa dos Mortos ou Casa dos Espíritos (circunferência com raio de 20 km). Área que passou a ser inutilizada.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dirty="0"/>
              <a:t>“(...) o território não é apenas o conjunto dos sistemas naturais e de sistemas de coisas superpostas. O território tem que ser entendido como o território usado, não o território em si. O território usado é o chão mais a identidade. A identidade é o sentimento de pertencer àquilo que nos pertence. O território é o fundamento do trabalho, o lugar da residência, das trocas materiais e espirituais e do exercício da vida.” (SANTOS, Milton. 1999, p. 08). 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r>
              <a:rPr lang="pt-BR" sz="1500" b="1" dirty="0"/>
              <a:t>Conjunção de leituras: </a:t>
            </a:r>
            <a:r>
              <a:rPr lang="pt-BR" sz="1500" b="1" dirty="0" err="1"/>
              <a:t>Bellacasa</a:t>
            </a:r>
            <a:r>
              <a:rPr lang="pt-BR" sz="1500" b="1" dirty="0"/>
              <a:t> (“</a:t>
            </a:r>
            <a:r>
              <a:rPr lang="pt-BR" sz="1500" b="1" dirty="0" err="1"/>
              <a:t>matters</a:t>
            </a:r>
            <a:r>
              <a:rPr lang="pt-BR" sz="1500" b="1" dirty="0"/>
              <a:t> of </a:t>
            </a:r>
            <a:r>
              <a:rPr lang="pt-BR" sz="1500" b="1" dirty="0" err="1"/>
              <a:t>care</a:t>
            </a:r>
            <a:r>
              <a:rPr lang="pt-BR" sz="1500" b="1" dirty="0"/>
              <a:t>”) + Ferdinand (“reconheço a existência de um outro, uma outra perspectiva”) para atingir o REPARO.</a:t>
            </a:r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b="1" dirty="0"/>
          </a:p>
          <a:p>
            <a:pPr algn="just"/>
            <a:r>
              <a:rPr lang="pt-BR" sz="1500" dirty="0"/>
              <a:t>“Apesar do valor pago pela companhia ser um montante diminuto frente à perda do uso de uma porção territorial considerável da Terra Indígena Capoto/Jarina, o ganho político desse caso é o bem mais visível para a causa indígena. Pela primeira vez no Brasil ficou reconhecido o direito de um povo indígena sobre uma causa de cunho cultural, indenizando-os por danos ligados ao conjunto de suas crenças e entendimentos sobre o território, o que certamente se tornará um marco para futuras lutas e base legal para novos entendimentos jurídicos em favor desses povos no Brasil” (</a:t>
            </a:r>
            <a:r>
              <a:rPr lang="pt-BR" sz="1500" dirty="0" err="1"/>
              <a:t>Mayalu</a:t>
            </a:r>
            <a:r>
              <a:rPr lang="pt-BR" sz="1500" dirty="0"/>
              <a:t> </a:t>
            </a:r>
            <a:r>
              <a:rPr lang="pt-BR" sz="1500" dirty="0" err="1"/>
              <a:t>Kokometi</a:t>
            </a:r>
            <a:r>
              <a:rPr lang="pt-BR" sz="1500" dirty="0"/>
              <a:t> </a:t>
            </a:r>
            <a:r>
              <a:rPr lang="pt-BR" sz="1500" dirty="0" err="1"/>
              <a:t>Waurá</a:t>
            </a:r>
            <a:r>
              <a:rPr lang="pt-BR" sz="1500" dirty="0"/>
              <a:t> Txucarramãe)</a:t>
            </a:r>
            <a:endParaRPr lang="pt-BR" sz="1500" b="1" dirty="0"/>
          </a:p>
          <a:p>
            <a:pPr algn="just">
              <a:lnSpc>
                <a:spcPct val="70000"/>
              </a:lnSpc>
              <a:spcBef>
                <a:spcPts val="1100"/>
              </a:spcBef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034" y="0"/>
            <a:ext cx="9371949" cy="1183566"/>
          </a:xfrm>
        </p:spPr>
        <p:txBody>
          <a:bodyPr rtlCol="0"/>
          <a:lstStyle/>
          <a:p>
            <a:pPr rtl="0"/>
            <a:r>
              <a:rPr lang="pt-BR" b="1" dirty="0"/>
              <a:t>Malcom Ferdinand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0749" y="1566001"/>
            <a:ext cx="5932171" cy="4472849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pt-BR" dirty="0"/>
              <a:t>Nasceu em Martinica em 1985</a:t>
            </a:r>
          </a:p>
          <a:p>
            <a:pPr algn="just" rtl="0"/>
            <a:r>
              <a:rPr lang="pt-BR" dirty="0"/>
              <a:t>Graduado e mestre em engenharia ambiental pela UCL – University </a:t>
            </a:r>
            <a:r>
              <a:rPr lang="pt-BR" dirty="0" err="1"/>
              <a:t>College</a:t>
            </a:r>
            <a:r>
              <a:rPr lang="pt-BR" dirty="0"/>
              <a:t> London</a:t>
            </a:r>
          </a:p>
          <a:p>
            <a:pPr algn="just" rtl="0"/>
            <a:r>
              <a:rPr lang="pt-BR" dirty="0"/>
              <a:t>Doutor em Sociologia e Filosofia Política pela </a:t>
            </a:r>
            <a:r>
              <a:rPr lang="pt-BR" dirty="0" err="1"/>
              <a:t>Université</a:t>
            </a:r>
            <a:r>
              <a:rPr lang="pt-BR" dirty="0"/>
              <a:t> Paris Diderot – Paris 7</a:t>
            </a:r>
          </a:p>
          <a:p>
            <a:pPr algn="just" rtl="0"/>
            <a:r>
              <a:rPr lang="pt-BR" b="0" i="0" dirty="0">
                <a:effectLst/>
                <a:latin typeface="GalanoGrotesque-Medium"/>
              </a:rPr>
              <a:t>Pela obra “Uma Ecologia </a:t>
            </a:r>
            <a:r>
              <a:rPr lang="pt-BR" b="0" i="0" dirty="0" err="1">
                <a:effectLst/>
                <a:latin typeface="GalanoGrotesque-Medium"/>
              </a:rPr>
              <a:t>Decolonial</a:t>
            </a:r>
            <a:r>
              <a:rPr lang="pt-BR" b="0" i="0" dirty="0">
                <a:effectLst/>
                <a:latin typeface="GalanoGrotesque-Medium"/>
              </a:rPr>
              <a:t>” recebeu o Prix </a:t>
            </a:r>
            <a:r>
              <a:rPr lang="pt-BR" b="0" i="0" dirty="0" err="1">
                <a:effectLst/>
                <a:latin typeface="GalanoGrotesque-Medium"/>
              </a:rPr>
              <a:t>du</a:t>
            </a:r>
            <a:r>
              <a:rPr lang="pt-BR" b="0" i="0" dirty="0">
                <a:effectLst/>
                <a:latin typeface="GalanoGrotesque-Medium"/>
              </a:rPr>
              <a:t> Livre de </a:t>
            </a:r>
            <a:r>
              <a:rPr lang="pt-BR" b="0" i="0" dirty="0" err="1">
                <a:effectLst/>
                <a:latin typeface="GalanoGrotesque-Medium"/>
              </a:rPr>
              <a:t>la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Fondation</a:t>
            </a:r>
            <a:r>
              <a:rPr lang="pt-BR" b="0" i="0" dirty="0">
                <a:effectLst/>
                <a:latin typeface="GalanoGrotesque-Medium"/>
              </a:rPr>
              <a:t> de </a:t>
            </a:r>
            <a:r>
              <a:rPr lang="pt-BR" b="0" i="0" dirty="0" err="1">
                <a:effectLst/>
                <a:latin typeface="GalanoGrotesque-Medium"/>
              </a:rPr>
              <a:t>l’Écologie</a:t>
            </a:r>
            <a:r>
              <a:rPr lang="pt-BR" b="0" i="0" dirty="0">
                <a:effectLst/>
                <a:latin typeface="GalanoGrotesque-Medium"/>
              </a:rPr>
              <a:t> Politique em 2019 – Tese de doutorado</a:t>
            </a:r>
          </a:p>
          <a:p>
            <a:pPr algn="just" rtl="0"/>
            <a:r>
              <a:rPr lang="pt-BR" b="0" i="0" dirty="0">
                <a:effectLst/>
                <a:latin typeface="GalanoGrotesque-Medium"/>
              </a:rPr>
              <a:t>Pesquisador do Centre </a:t>
            </a:r>
            <a:r>
              <a:rPr lang="pt-BR" b="0" i="0" dirty="0" err="1">
                <a:effectLst/>
                <a:latin typeface="GalanoGrotesque-Medium"/>
              </a:rPr>
              <a:t>National</a:t>
            </a:r>
            <a:r>
              <a:rPr lang="pt-BR" b="0" i="0" dirty="0">
                <a:effectLst/>
                <a:latin typeface="GalanoGrotesque-Medium"/>
              </a:rPr>
              <a:t> de </a:t>
            </a:r>
            <a:r>
              <a:rPr lang="pt-BR" b="0" i="0" dirty="0" err="1">
                <a:effectLst/>
                <a:latin typeface="GalanoGrotesque-Medium"/>
              </a:rPr>
              <a:t>la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Recherche</a:t>
            </a:r>
            <a:r>
              <a:rPr lang="pt-BR" b="0" i="0" dirty="0">
                <a:effectLst/>
                <a:latin typeface="GalanoGrotesque-Medium"/>
              </a:rPr>
              <a:t> Scientifique (CNRS) e atua no Institut de </a:t>
            </a:r>
            <a:r>
              <a:rPr lang="pt-BR" b="0" i="0" dirty="0" err="1">
                <a:effectLst/>
                <a:latin typeface="GalanoGrotesque-Medium"/>
              </a:rPr>
              <a:t>Recherche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Interdisciplinaire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en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Sciences</a:t>
            </a:r>
            <a:r>
              <a:rPr lang="pt-BR" b="0" i="0" dirty="0">
                <a:effectLst/>
                <a:latin typeface="GalanoGrotesque-Medium"/>
              </a:rPr>
              <a:t> </a:t>
            </a:r>
            <a:r>
              <a:rPr lang="pt-BR" b="0" i="0" dirty="0" err="1">
                <a:effectLst/>
                <a:latin typeface="GalanoGrotesque-Medium"/>
              </a:rPr>
              <a:t>Sociales</a:t>
            </a:r>
            <a:r>
              <a:rPr lang="pt-BR" b="0" i="0" dirty="0">
                <a:effectLst/>
                <a:latin typeface="GalanoGrotesque-Medium"/>
              </a:rPr>
              <a:t> (</a:t>
            </a:r>
            <a:r>
              <a:rPr lang="pt-BR" b="0" i="0" dirty="0" err="1">
                <a:effectLst/>
                <a:latin typeface="GalanoGrotesque-Medium"/>
              </a:rPr>
              <a:t>Irisso</a:t>
            </a:r>
            <a:r>
              <a:rPr lang="pt-BR" b="0" i="0" dirty="0">
                <a:effectLst/>
                <a:latin typeface="GalanoGrotesque-Medium"/>
              </a:rPr>
              <a:t>) da </a:t>
            </a:r>
            <a:r>
              <a:rPr lang="pt-BR" b="0" i="0" dirty="0" err="1">
                <a:effectLst/>
                <a:latin typeface="GalanoGrotesque-Medium"/>
              </a:rPr>
              <a:t>Université</a:t>
            </a:r>
            <a:r>
              <a:rPr lang="pt-BR" b="0" i="0" dirty="0">
                <a:effectLst/>
                <a:latin typeface="GalanoGrotesque-Medium"/>
              </a:rPr>
              <a:t> Paris Dauphine-PSL (Paris 9).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C43389-1846-4E0D-992C-69C4EBDADB0B}" type="datetime1">
              <a:rPr lang="pt-BR" noProof="0" smtClean="0"/>
              <a:t>26/09/2023</a:t>
            </a:fld>
            <a:endParaRPr lang="pt-BR" noProof="0" dirty="0"/>
          </a:p>
        </p:txBody>
      </p:sp>
      <p:pic>
        <p:nvPicPr>
          <p:cNvPr id="1026" name="Picture 2" descr="Além do greenwashing: escritor alerta para riscos de uma ecologia racista |  Um Só Planeta | GQ">
            <a:extLst>
              <a:ext uri="{FF2B5EF4-FFF2-40B4-BE49-F238E27FC236}">
                <a16:creationId xmlns:a16="http://schemas.microsoft.com/office/drawing/2014/main" id="{57C3C649-88B6-DFDB-7D9F-CD8E8B0E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3" y="1386394"/>
            <a:ext cx="5348287" cy="50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201" y="276087"/>
            <a:ext cx="9371949" cy="1183566"/>
          </a:xfrm>
        </p:spPr>
        <p:txBody>
          <a:bodyPr rtlCol="0"/>
          <a:lstStyle/>
          <a:p>
            <a:pPr rtl="0"/>
            <a:r>
              <a:rPr lang="pt-BR" b="1" dirty="0"/>
              <a:t>Martinica - Caribe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65AAC5-E8DA-4112-9A9E-C21C0AD7B15C}" type="datetime1">
              <a:rPr lang="pt-BR" noProof="0" smtClean="0"/>
              <a:t>26/09/2023</a:t>
            </a:fld>
            <a:endParaRPr lang="pt-BR" noProof="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8E40C14-4571-1A70-1FDC-9E7743FE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300"/>
            <a:ext cx="7403576" cy="4991100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E61A302F-6B1D-9E18-50BB-EC0C36BBD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3576" y="1866900"/>
            <a:ext cx="4781225" cy="5139222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pt-BR" dirty="0"/>
              <a:t>Martinica é um </a:t>
            </a:r>
            <a:r>
              <a:rPr lang="pt-BR" dirty="0">
                <a:hlinkClick r:id="rId4" tooltip="Departamentos de ultra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departamento ultramarino</a:t>
            </a:r>
            <a:r>
              <a:rPr lang="pt-BR" dirty="0"/>
              <a:t> </a:t>
            </a:r>
            <a:r>
              <a:rPr lang="pt-BR" dirty="0">
                <a:hlinkClick r:id="rId5" tooltip="Il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insular</a:t>
            </a:r>
            <a:r>
              <a:rPr lang="pt-BR" dirty="0"/>
              <a:t> </a:t>
            </a:r>
            <a:r>
              <a:rPr lang="pt-BR" dirty="0">
                <a:hlinkClick r:id="rId6" tooltip="Franç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francês</a:t>
            </a:r>
            <a:r>
              <a:rPr lang="pt-BR" dirty="0"/>
              <a:t> no </a:t>
            </a:r>
            <a:r>
              <a:rPr lang="pt-BR" dirty="0">
                <a:hlinkClick r:id="rId7" tooltip="Cari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Caribe</a:t>
            </a:r>
            <a:r>
              <a:rPr lang="pt-BR" dirty="0"/>
              <a:t>, com fronteiras marítimas com a </a:t>
            </a:r>
            <a:r>
              <a:rPr lang="pt-BR" dirty="0">
                <a:hlinkClick r:id="rId8" tooltip="Domin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Dominica</a:t>
            </a:r>
            <a:r>
              <a:rPr lang="pt-BR" dirty="0"/>
              <a:t> ao noroeste, e com </a:t>
            </a:r>
            <a:r>
              <a:rPr lang="pt-BR" dirty="0">
                <a:hlinkClick r:id="rId9" tooltip="Santa Lú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Santa Lúcia</a:t>
            </a:r>
            <a:r>
              <a:rPr lang="pt-BR" dirty="0"/>
              <a:t> ao sul. Sua capital é </a:t>
            </a:r>
            <a:r>
              <a:rPr lang="pt-BR" dirty="0">
                <a:hlinkClick r:id="rId10" tooltip="Forte da Franç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Forte da França</a:t>
            </a:r>
            <a:r>
              <a:rPr lang="pt-BR" dirty="0"/>
              <a:t>. Tem estatuto de </a:t>
            </a:r>
            <a:r>
              <a:rPr lang="pt-BR" dirty="0">
                <a:hlinkClick r:id="rId11" tooltip="Regiões administrativas frances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região administrativa</a:t>
            </a:r>
            <a:r>
              <a:rPr lang="pt-BR" dirty="0"/>
              <a:t>, assim como os outros </a:t>
            </a:r>
            <a:r>
              <a:rPr lang="pt-BR" dirty="0">
                <a:hlinkClick r:id="rId12" tooltip="Departamento de ultram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departamentos de ultramar da França</a:t>
            </a:r>
            <a:r>
              <a:rPr lang="pt-BR" dirty="0"/>
              <a:t> (como </a:t>
            </a:r>
            <a:r>
              <a:rPr lang="pt-BR" dirty="0">
                <a:hlinkClick r:id="rId13" tooltip="Guiana France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Guiana Francesa</a:t>
            </a:r>
            <a:r>
              <a:rPr lang="pt-BR" dirty="0"/>
              <a:t>). </a:t>
            </a:r>
          </a:p>
          <a:p>
            <a:pPr algn="just"/>
            <a:r>
              <a:rPr lang="pt-BR" dirty="0"/>
              <a:t>372 594 hab.</a:t>
            </a:r>
          </a:p>
          <a:p>
            <a:pPr algn="just"/>
            <a:r>
              <a:rPr lang="pt-BR" dirty="0"/>
              <a:t>Foi ocupada pela França a partir de 1635. Em 1660, os índios nativos da ilha foram deportados pelos franceses, no episódio que ficou conhecido como </a:t>
            </a:r>
            <a:r>
              <a:rPr lang="pt-BR" dirty="0">
                <a:hlinkClick r:id="rId14" tooltip="Expulsão caribenha (página não exist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expulsão caribenha</a:t>
            </a:r>
            <a:r>
              <a:rPr lang="pt-BR" dirty="0"/>
              <a:t>. </a:t>
            </a:r>
          </a:p>
          <a:p>
            <a:pPr algn="just"/>
            <a:r>
              <a:rPr lang="pt-BR" dirty="0"/>
              <a:t>Prisioneiros africanos foram trazidos da África Ocidental para formar a população escravizada que é a origem da maior parte da população atual.</a:t>
            </a:r>
          </a:p>
          <a:p>
            <a:pPr algn="just"/>
            <a:r>
              <a:rPr lang="pt-BR" dirty="0"/>
              <a:t>“Desconhecimento do meu país na própria França é uma maneira de invisibilizar a violência colonial” Malcom na FFLCH em mar/23 - </a:t>
            </a:r>
            <a:r>
              <a:rPr lang="pt-BR" dirty="0">
                <a:hlinkClick r:id="rId15"/>
              </a:rPr>
              <a:t>https://www.youtube.com/watch?v=7RCuzE6b83k&amp;ab_channel=uspfflch</a:t>
            </a:r>
            <a:r>
              <a:rPr lang="pt-BR" dirty="0"/>
              <a:t> </a:t>
            </a:r>
          </a:p>
          <a:p>
            <a:pPr algn="just"/>
            <a:r>
              <a:rPr lang="pt-BR" dirty="0"/>
              <a:t>90% da população contaminada por agrotóxicos das “plantations”.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136" y="276087"/>
            <a:ext cx="9985248" cy="1183566"/>
          </a:xfrm>
        </p:spPr>
        <p:txBody>
          <a:bodyPr rtlCol="0"/>
          <a:lstStyle/>
          <a:p>
            <a:pPr algn="just" rtl="0"/>
            <a:r>
              <a:rPr lang="pt-BR" b="1" dirty="0"/>
              <a:t>“Uma Ecologia </a:t>
            </a:r>
            <a:r>
              <a:rPr lang="pt-BR" b="1" dirty="0" err="1"/>
              <a:t>Decolonial</a:t>
            </a:r>
            <a:r>
              <a:rPr lang="pt-BR" b="1" dirty="0"/>
              <a:t>: pensar a partir do mundo caribenho”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8136" y="1555749"/>
            <a:ext cx="10227564" cy="3159179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pt-BR" dirty="0"/>
              <a:t>Obra escrita em 2019</a:t>
            </a:r>
          </a:p>
          <a:p>
            <a:pPr rtl="0"/>
            <a:r>
              <a:rPr lang="pt-BR" dirty="0"/>
              <a:t>Prefácio de Angela Davis</a:t>
            </a:r>
          </a:p>
          <a:p>
            <a:pPr rtl="0"/>
            <a:r>
              <a:rPr lang="pt-BR" dirty="0"/>
              <a:t>Ubu Editora – 2023</a:t>
            </a:r>
          </a:p>
          <a:p>
            <a:pPr algn="just" rtl="0"/>
            <a:r>
              <a:rPr lang="pt-BR" dirty="0"/>
              <a:t>Malcom – “intenção de propor ferramentas para pensar o hoje e as narrativas ambientalistas”. Quer, com isso, evitar narrativas que invisibilizam a escravização e a violência colonialista.</a:t>
            </a:r>
          </a:p>
          <a:p>
            <a:pPr algn="just" rtl="0"/>
            <a:r>
              <a:rPr lang="pt-BR" dirty="0"/>
              <a:t>Recebe críticas na França por ser </a:t>
            </a:r>
            <a:r>
              <a:rPr lang="pt-BR" dirty="0" err="1"/>
              <a:t>decolonial</a:t>
            </a:r>
            <a:endParaRPr lang="pt-BR" dirty="0"/>
          </a:p>
          <a:p>
            <a:pPr algn="just" rtl="0"/>
            <a:r>
              <a:rPr lang="pt-BR" dirty="0"/>
              <a:t>REPARO interseccional</a:t>
            </a:r>
          </a:p>
          <a:p>
            <a:pPr algn="just" rtl="0"/>
            <a:r>
              <a:rPr lang="pt-BR" dirty="0"/>
              <a:t>Discussões separadas como forma de </a:t>
            </a:r>
          </a:p>
          <a:p>
            <a:pPr marL="0" indent="0" algn="just" rtl="0">
              <a:buNone/>
            </a:pPr>
            <a:r>
              <a:rPr lang="pt-BR" dirty="0"/>
              <a:t>manutenção da dominação (Nego Bispo)</a:t>
            </a:r>
          </a:p>
          <a:p>
            <a:pPr algn="just" rtl="0"/>
            <a:endParaRPr lang="pt-BR" dirty="0"/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4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6521C0C-791C-4E85-A28E-F226CA64D258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CDACC94-8E2B-EF82-BE36-1EBDDA8E827C}"/>
              </a:ext>
            </a:extLst>
          </p:cNvPr>
          <p:cNvSpPr/>
          <p:nvPr/>
        </p:nvSpPr>
        <p:spPr>
          <a:xfrm>
            <a:off x="6584442" y="3545044"/>
            <a:ext cx="2359533" cy="2117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Ambientalismo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EFBECB3-749F-9964-D88C-51F48A60BBEB}"/>
              </a:ext>
            </a:extLst>
          </p:cNvPr>
          <p:cNvSpPr/>
          <p:nvPr/>
        </p:nvSpPr>
        <p:spPr>
          <a:xfrm>
            <a:off x="8502997" y="3527685"/>
            <a:ext cx="2427543" cy="2117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Antirracismo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5F4A5D6-F54B-B594-056C-A11556D9CB8B}"/>
              </a:ext>
            </a:extLst>
          </p:cNvPr>
          <p:cNvSpPr/>
          <p:nvPr/>
        </p:nvSpPr>
        <p:spPr>
          <a:xfrm>
            <a:off x="7583822" y="4714928"/>
            <a:ext cx="2359532" cy="2117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Decolonialismo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Propostas do Livro, segundo Malcom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5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1275" y="1780433"/>
            <a:ext cx="5584507" cy="4620366"/>
          </a:xfrm>
        </p:spPr>
        <p:txBody>
          <a:bodyPr rtlCol="0">
            <a:normAutofit lnSpcReduction="10000"/>
          </a:bodyPr>
          <a:lstStyle/>
          <a:p>
            <a:pPr marL="457200" indent="-457200" algn="just" rtl="0">
              <a:buAutoNum type="arabicPeriod"/>
            </a:pPr>
            <a:r>
              <a:rPr lang="pt-BR" dirty="0"/>
              <a:t>Reconhecimento de uma dupla fratura (ambiental e </a:t>
            </a:r>
            <a:r>
              <a:rPr lang="pt-BR" dirty="0" err="1"/>
              <a:t>decolonial</a:t>
            </a:r>
            <a:r>
              <a:rPr lang="pt-BR" dirty="0"/>
              <a:t>) de pensamento do mundo e da Terra – Quem são os protagonistas do movimento ambientalista? Na França é um movimento branco. Convite ao movimento antirracista e </a:t>
            </a:r>
            <a:r>
              <a:rPr lang="pt-BR" dirty="0" err="1"/>
              <a:t>decolonial</a:t>
            </a:r>
            <a:r>
              <a:rPr lang="pt-BR" dirty="0"/>
              <a:t> para cuidar das questões do meio ambiente.</a:t>
            </a:r>
          </a:p>
          <a:p>
            <a:pPr marL="457200" indent="-457200" algn="just" rtl="0">
              <a:buAutoNum type="arabicPeriod"/>
            </a:pPr>
            <a:r>
              <a:rPr lang="pt-BR" dirty="0"/>
              <a:t>Trabalhar com imaginário para mostrar uma nova narrativa ambientalista: uso de literatura e metáfora de um </a:t>
            </a:r>
            <a:r>
              <a:rPr lang="pt-BR" b="1" dirty="0"/>
              <a:t>navio frente a uma tempestade. </a:t>
            </a:r>
          </a:p>
          <a:p>
            <a:pPr marL="457200" indent="-457200" algn="just" rtl="0">
              <a:buAutoNum type="arabicPeriod"/>
            </a:pPr>
            <a:r>
              <a:rPr lang="pt-BR" dirty="0"/>
              <a:t>Proposta de Ecologia do Mundo – Navio Mundo</a:t>
            </a:r>
          </a:p>
          <a:p>
            <a:pPr marL="0" indent="0" algn="just" rtl="0">
              <a:buNone/>
            </a:pPr>
            <a:r>
              <a:rPr lang="pt-BR" sz="1500" dirty="0"/>
              <a:t>*Capa da versão francesa</a:t>
            </a:r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85557AA-A8F8-A5C1-2957-96C1BE1C2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0804"/>
            <a:ext cx="63912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PARTE I – A TEMPESTADE MODERNA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6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225" y="1779693"/>
            <a:ext cx="5251132" cy="4716357"/>
          </a:xfrm>
        </p:spPr>
        <p:txBody>
          <a:bodyPr rtlCol="0">
            <a:normAutofit fontScale="85000" lnSpcReduction="10000"/>
          </a:bodyPr>
          <a:lstStyle/>
          <a:p>
            <a:pPr marL="0" indent="0" algn="just" rtl="0">
              <a:buNone/>
            </a:pPr>
            <a:r>
              <a:rPr lang="pt-BR" dirty="0"/>
              <a:t>“O racismo, especificamente o colonialismo e a escravidão, (...) cria as próprias condições de possibilidade de ataques contínuos ao meio ambiente, inclusive aos animais humanos e não humanos, cujas vidas são sempre desvalorizadas.” (DAVIS, Angela)</a:t>
            </a:r>
          </a:p>
          <a:p>
            <a:pPr marL="0" indent="0" algn="just" rtl="0">
              <a:buNone/>
            </a:pPr>
            <a:r>
              <a:rPr lang="pt-BR" dirty="0" err="1"/>
              <a:t>Invisibilização</a:t>
            </a:r>
            <a:r>
              <a:rPr lang="pt-BR" dirty="0"/>
              <a:t> da pessoa negra no movimento ambientalista. Exemplo de fotografia divulgada na mídia suíça e francesa do Fórum de Davos 2020.</a:t>
            </a:r>
          </a:p>
          <a:p>
            <a:pPr marL="0" indent="0" algn="just" rtl="0">
              <a:buNone/>
            </a:pPr>
            <a:r>
              <a:rPr lang="pt-BR" b="1" dirty="0"/>
              <a:t>Dupla fratura </a:t>
            </a:r>
            <a:r>
              <a:rPr lang="pt-BR" dirty="0"/>
              <a:t>ambiental e </a:t>
            </a:r>
            <a:r>
              <a:rPr lang="pt-BR" dirty="0" err="1"/>
              <a:t>decolonial</a:t>
            </a:r>
            <a:r>
              <a:rPr lang="pt-BR" dirty="0"/>
              <a:t> que separa a história colonial e a história ambiental do mundo.</a:t>
            </a:r>
          </a:p>
          <a:p>
            <a:pPr marL="0" indent="0" algn="just" rtl="0">
              <a:buNone/>
            </a:pPr>
            <a:r>
              <a:rPr lang="pt-BR" dirty="0"/>
              <a:t>“Malcom chama de ‘simpatia sem vínculo’ entre os movimentos ambientalistas e antirracistas, ou seja, quando o reconhecimento da origem comum da crise ecológica e dos conflitos racistas é apenas residual, se não deliberadamente silenciado” (Guilherme Moura Fagundes).</a:t>
            </a:r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01C5C1-C2BC-1A3C-6B69-EBCB95711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1175"/>
            <a:ext cx="66198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PARTE I – A ARCA DE NOÉ E A TEMPESTADE MODERNA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7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27/09/2023</a:t>
            </a:fld>
            <a:endParaRPr lang="pt-BR" noProof="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247D54-EBE2-842D-71DA-D25689A5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7" y="1459653"/>
            <a:ext cx="5452649" cy="43071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9B59AEE-D25D-84D9-C29C-B091B1191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64936"/>
            <a:ext cx="5195302" cy="350359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2E7221-A645-3D0E-898F-DC4CE30FF4F5}"/>
              </a:ext>
            </a:extLst>
          </p:cNvPr>
          <p:cNvSpPr txBox="1"/>
          <p:nvPr/>
        </p:nvSpPr>
        <p:spPr>
          <a:xfrm>
            <a:off x="5867400" y="512445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“A dupla fratura da modernidade designa o muro espesso entre as duas fraturas ambientais e coloniais, a dificuldade real de pensa-las em conjunto e de manter, em compensação, uma dupla crítica.”</a:t>
            </a:r>
          </a:p>
          <a:p>
            <a:pPr algn="just"/>
            <a:r>
              <a:rPr lang="pt-BR" sz="1400" dirty="0"/>
              <a:t>“Ao deixar de lado a questão colonial, os ecologistas negligenciam o fato de que as colonizações históricas, bem como o racismo estrutural contemporâneo, estão no centro das maneiras destrutivas de habitar a Terra”</a:t>
            </a:r>
          </a:p>
        </p:txBody>
      </p:sp>
    </p:spTree>
    <p:extLst>
      <p:ext uri="{BB962C8B-B14F-4D97-AF65-F5344CB8AC3E}">
        <p14:creationId xmlns:p14="http://schemas.microsoft.com/office/powerpoint/2010/main" val="36768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b="1" dirty="0"/>
              <a:t>PARTE I – A ARCA DE NOÉ E A TEMPESTADE MODERNA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8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27/09/2023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403" y="1779693"/>
            <a:ext cx="11550954" cy="4849707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pt-BR" b="1" dirty="0"/>
              <a:t>Consequências da dupla fratura</a:t>
            </a:r>
          </a:p>
          <a:p>
            <a:pPr marL="0" indent="0" algn="just" rtl="0">
              <a:buNone/>
            </a:pPr>
            <a:r>
              <a:rPr lang="pt-BR" dirty="0"/>
              <a:t>1. Recusa de reconhecer o legado do colonialismo</a:t>
            </a:r>
          </a:p>
          <a:p>
            <a:pPr marL="0" indent="0" algn="just" rtl="0">
              <a:buNone/>
            </a:pPr>
            <a:r>
              <a:rPr lang="pt-BR" dirty="0"/>
              <a:t>2. Ideia de que não são necessários os outros para conceber, imaginar e problematizar a Terra.</a:t>
            </a:r>
          </a:p>
          <a:p>
            <a:pPr marL="0" indent="0" algn="just" rtl="0">
              <a:buNone/>
            </a:pPr>
            <a:r>
              <a:rPr lang="pt-BR" dirty="0"/>
              <a:t>3. Para esse tema específico (ambiental), a história do colonialismo “não importa”</a:t>
            </a:r>
          </a:p>
          <a:p>
            <a:pPr marL="0" indent="0" algn="just" rtl="0">
              <a:buNone/>
            </a:pPr>
            <a:r>
              <a:rPr lang="pt-BR" b="1" dirty="0"/>
              <a:t>Resultados</a:t>
            </a:r>
          </a:p>
          <a:p>
            <a:pPr marL="0" indent="0" algn="just" rtl="0">
              <a:buNone/>
            </a:pPr>
            <a:r>
              <a:rPr lang="pt-BR" dirty="0"/>
              <a:t>1. Irresponsabilidade ao não pensar REPAROS necessários da história colonialista e racista</a:t>
            </a:r>
          </a:p>
          <a:p>
            <a:pPr marL="0" indent="0" algn="just" rtl="0">
              <a:buNone/>
            </a:pPr>
            <a:r>
              <a:rPr lang="pt-BR" dirty="0"/>
              <a:t>2. Ausência de justiça</a:t>
            </a:r>
          </a:p>
          <a:p>
            <a:pPr marL="0" indent="0" algn="just" rtl="0">
              <a:buNone/>
            </a:pPr>
            <a:r>
              <a:rPr lang="pt-BR" dirty="0"/>
              <a:t>3. “Ambientalismo” como espaço de branquitude</a:t>
            </a:r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t-BR" b="1" dirty="0"/>
              <a:t>PARTES II E III – NAVIO NEGREIRO: SAIR DO PORÃO DA MODERNIDADE EM BUSCA DE UM MUNDO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t-BR" smtClean="0"/>
              <a:t>9</a:t>
            </a:fld>
            <a:endParaRPr lang="pt-BR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114926-B1E9-475E-A1D9-34E9FC10E731}" type="datetime1">
              <a:rPr lang="pt-BR" noProof="0" smtClean="0"/>
              <a:t>26/09/2023</a:t>
            </a:fld>
            <a:endParaRPr lang="pt-BR" noProof="0" dirty="0"/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id="{E3D973F4-BA5D-9D29-B413-0C9093C48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2305051"/>
            <a:ext cx="6050011" cy="4552949"/>
          </a:xfrm>
        </p:spPr>
        <p:txBody>
          <a:bodyPr rtlCol="0">
            <a:normAutofit fontScale="70000" lnSpcReduction="20000"/>
          </a:bodyPr>
          <a:lstStyle/>
          <a:p>
            <a:pPr marL="0" indent="0" algn="just" rtl="0">
              <a:buNone/>
            </a:pPr>
            <a:r>
              <a:rPr lang="pt-BR" dirty="0"/>
              <a:t>“Pensar a ecologia a partir do mundo caribenho é a proposta de um deslocamento epistêmico dos pensamentos do mundo e da Terra no coração da ecologia”</a:t>
            </a:r>
          </a:p>
          <a:p>
            <a:pPr marL="0" indent="0" algn="just" rtl="0">
              <a:buNone/>
            </a:pPr>
            <a:r>
              <a:rPr lang="pt-BR" dirty="0"/>
              <a:t>“O Caribe permite uma conceitualização da crise ecológica associada à busca deum mundo desvencilhado de suas escravizações, violências sociais e injustiças políticas: uma ecologia </a:t>
            </a:r>
            <a:r>
              <a:rPr lang="pt-BR" dirty="0" err="1"/>
              <a:t>decolonial</a:t>
            </a:r>
            <a:r>
              <a:rPr lang="pt-BR" dirty="0"/>
              <a:t>”</a:t>
            </a:r>
          </a:p>
          <a:p>
            <a:pPr marL="0" indent="0" algn="just" rtl="0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dirty="0"/>
              <a:t>Navio Negreiro como lugar de luta e dispositivo político</a:t>
            </a:r>
          </a:p>
          <a:p>
            <a:pPr marL="0" indent="0" algn="just" rtl="0">
              <a:buNone/>
            </a:pPr>
            <a:r>
              <a:rPr lang="pt-BR" dirty="0"/>
              <a:t>“A urgência de uma luta contra o aquecimento global e a poluição da Terra insere-se na urgência das lutas políticas, epistêmicas, científicas, jurídicas e filosóficas, visando desfazer as estruturas coloniais do viver-junto e das maneiras de habitar a Terra que mantem as dominações de pessoas </a:t>
            </a:r>
            <a:r>
              <a:rPr lang="pt-BR" dirty="0" err="1"/>
              <a:t>racializadas</a:t>
            </a:r>
            <a:r>
              <a:rPr lang="pt-BR" dirty="0"/>
              <a:t>, particularmente das mulheres, no porão da humanidade”</a:t>
            </a:r>
          </a:p>
          <a:p>
            <a:pPr marL="0" indent="0" algn="just" rtl="0">
              <a:buNone/>
            </a:pPr>
            <a:endParaRPr lang="pt-BR" dirty="0"/>
          </a:p>
          <a:p>
            <a:pPr marL="0" indent="0" algn="ctr" rtl="0">
              <a:buNone/>
            </a:pPr>
            <a:r>
              <a:rPr lang="pt-BR" b="1" dirty="0"/>
              <a:t>ANTROPOCENO/PLANTANTIONCENO – NEGROCENO</a:t>
            </a:r>
          </a:p>
          <a:p>
            <a:pPr marL="0" indent="0" algn="ctr" rtl="0">
              <a:buNone/>
            </a:pPr>
            <a:r>
              <a:rPr lang="pt-BR" b="1" dirty="0"/>
              <a:t>ARCA DE NOÉ – NAVIO NEGREIRO</a:t>
            </a:r>
          </a:p>
          <a:p>
            <a:pPr marL="0" indent="0" algn="ctr" rtl="0">
              <a:buNone/>
            </a:pPr>
            <a:r>
              <a:rPr lang="pt-BR" b="1" dirty="0"/>
              <a:t>HIPÓTESE DE GAIA – AYITI (OS MAROONS/QUILOMBOLAS)</a:t>
            </a:r>
            <a:endParaRPr lang="pt-BR" dirty="0"/>
          </a:p>
          <a:p>
            <a:pPr marL="0" indent="0" algn="just" rtl="0">
              <a:buNone/>
            </a:pPr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  <a:p>
            <a:pPr algn="just" rtl="0"/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19E4324-625F-5016-AD4E-6F276C4A4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5050"/>
            <a:ext cx="6134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4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367_TF03098889.potx" id="{6FA66BD9-DD39-425B-A0BE-EFDD354C662E}" vid="{CC996F4A-CFD8-402C-A27B-6ABDCC68BD07}"/>
    </a:ext>
  </a:extLst>
</a:theme>
</file>

<file path=ppt/theme/theme2.xml><?xml version="1.0" encoding="utf-8"?>
<a:theme xmlns:a="http://schemas.openxmlformats.org/drawingml/2006/main" name="Tema do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foto educativa de ecologia da natureza</Template>
  <TotalTime>849</TotalTime>
  <Words>1891</Words>
  <Application>Microsoft Office PowerPoint</Application>
  <PresentationFormat>Widescreen</PresentationFormat>
  <Paragraphs>166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Abadi</vt:lpstr>
      <vt:lpstr>Arial</vt:lpstr>
      <vt:lpstr>Corbel</vt:lpstr>
      <vt:lpstr>GalanoGrotesque-Medium</vt:lpstr>
      <vt:lpstr>Times New Roman</vt:lpstr>
      <vt:lpstr>Ecologia 16:9</vt:lpstr>
      <vt:lpstr>Aula 5:   REPARAR: “Ecologias Reparadoras”:  Novas perspectivas sobre justiça socioambiental</vt:lpstr>
      <vt:lpstr>Malcom Ferdinand</vt:lpstr>
      <vt:lpstr>Martinica - Caribe</vt:lpstr>
      <vt:lpstr>“Uma Ecologia Decolonial: pensar a partir do mundo caribenho”</vt:lpstr>
      <vt:lpstr>Propostas do Livro, segundo Malcom</vt:lpstr>
      <vt:lpstr>PARTE I – A TEMPESTADE MODERNA</vt:lpstr>
      <vt:lpstr>PARTE I – A ARCA DE NOÉ E A TEMPESTADE MODERNA</vt:lpstr>
      <vt:lpstr>PARTE I – A ARCA DE NOÉ E A TEMPESTADE MODERNA</vt:lpstr>
      <vt:lpstr>PARTES II E III – NAVIO NEGREIRO: SAIR DO PORÃO DA MODERNIDADE EM BUSCA DE UM MUNDO</vt:lpstr>
      <vt:lpstr>PARTES II E III – NAVIO NEGREIRO: SAIR DO PORÃO DA MODERNIDADE EM BUSCA DE UM MUNDO</vt:lpstr>
      <vt:lpstr>PARTE IV – UM NAVIO-MUNDO: FAZER-MUNDO PARA ALÉM DA DUPLA FRATURA</vt:lpstr>
      <vt:lpstr>Escuta da segunda parte do Episódio “Caixas Pretas” da Rádio Novelo: No segundo ato, como a queda de um avião transformou uma região inteira.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5:   REPARAR: “Ecologias Reparadoras”:  Novas perspectivas sobre justiça socioambiental</dc:title>
  <dc:creator>Vanessa Chacur Politano</dc:creator>
  <cp:lastModifiedBy>Vanessa Chacur Politano</cp:lastModifiedBy>
  <cp:revision>19</cp:revision>
  <dcterms:created xsi:type="dcterms:W3CDTF">2023-09-26T23:26:09Z</dcterms:created>
  <dcterms:modified xsi:type="dcterms:W3CDTF">2023-09-27T13:35:42Z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