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10"/>
  </p:notesMasterIdLst>
  <p:sldIdLst>
    <p:sldId id="256" r:id="rId2"/>
    <p:sldId id="265" r:id="rId3"/>
    <p:sldId id="271" r:id="rId4"/>
    <p:sldId id="272" r:id="rId5"/>
    <p:sldId id="273" r:id="rId6"/>
    <p:sldId id="274" r:id="rId7"/>
    <p:sldId id="275" r:id="rId8"/>
    <p:sldId id="277" r:id="rId9"/>
  </p:sldIdLst>
  <p:sldSz cx="9144000" cy="5143500" type="screen16x9"/>
  <p:notesSz cx="6858000" cy="9144000"/>
  <p:embeddedFontLst>
    <p:embeddedFont>
      <p:font typeface="Didact Gothic" panose="020B0604020202020204" charset="0"/>
      <p:regular r:id="rId11"/>
    </p:embeddedFont>
    <p:embeddedFont>
      <p:font typeface="Julius Sans One" panose="020B0604020202020204" charset="0"/>
      <p:regular r:id="rId12"/>
    </p:embeddedFont>
    <p:embeddedFont>
      <p:font typeface="Questrial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464">
          <p15:clr>
            <a:srgbClr val="9AA0A6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4974AA-9056-4518-A168-86FDBD7B3AE9}">
  <a:tblStyle styleId="{374974AA-9056-4518-A168-86FDBD7B3A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>
        <p:guide pos="446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3537625" y="711975"/>
            <a:ext cx="7035600" cy="3277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1255025"/>
            <a:ext cx="4322700" cy="3891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1034200" y="0"/>
            <a:ext cx="10867800" cy="51435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805750" y="2198675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Julius Sans One"/>
              <a:buNone/>
              <a:defRPr sz="4000" b="1">
                <a:solidFill>
                  <a:schemeClr val="lt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299250" y="415437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14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1">
    <p:bg>
      <p:bgPr>
        <a:solidFill>
          <a:schemeClr val="accent5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>
            <a:off x="1348225" y="695250"/>
            <a:ext cx="6572100" cy="375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 rot="10800000">
            <a:off x="3133650" y="-22775"/>
            <a:ext cx="2876700" cy="1295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2517475" y="2351960"/>
            <a:ext cx="4109100" cy="14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298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298450" algn="just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1687950" y="1521325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Julius Sans One"/>
              <a:buNone/>
              <a:defRPr sz="27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>
            <a:spLocks noGrp="1"/>
          </p:cNvSpPr>
          <p:nvPr>
            <p:ph type="ctrTitle"/>
          </p:nvPr>
        </p:nvSpPr>
        <p:spPr>
          <a:xfrm>
            <a:off x="2513844" y="3663453"/>
            <a:ext cx="6630156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comunicação OU </a:t>
            </a:r>
            <a:br>
              <a:rPr lang="pt-BR" dirty="0"/>
            </a:br>
            <a:r>
              <a:rPr lang="pt-BR" dirty="0"/>
              <a:t>Extensão?</a:t>
            </a:r>
            <a:br>
              <a:rPr lang="pt-BR" dirty="0"/>
            </a:br>
            <a:r>
              <a:rPr lang="pt-BR" sz="2400" dirty="0"/>
              <a:t>Paulo freire</a:t>
            </a:r>
            <a:br>
              <a:rPr lang="pt-BR" dirty="0"/>
            </a:br>
            <a:endParaRPr dirty="0"/>
          </a:p>
        </p:txBody>
      </p:sp>
      <p:sp>
        <p:nvSpPr>
          <p:cNvPr id="227" name="Google Shape;227;p36"/>
          <p:cNvSpPr txBox="1">
            <a:spLocks noGrp="1"/>
          </p:cNvSpPr>
          <p:nvPr>
            <p:ph type="subTitle" idx="1"/>
          </p:nvPr>
        </p:nvSpPr>
        <p:spPr>
          <a:xfrm>
            <a:off x="112840" y="11118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accent2"/>
                </a:solidFill>
              </a:rPr>
              <a:t>COMUNCAÇÃO E EXTENSÃO RURAL– ZEB1428</a:t>
            </a:r>
            <a:br>
              <a:rPr lang="pt-BR" dirty="0">
                <a:solidFill>
                  <a:schemeClr val="accent2"/>
                </a:solidFill>
              </a:rPr>
            </a:br>
            <a:r>
              <a:rPr lang="pt-BR" dirty="0">
                <a:solidFill>
                  <a:schemeClr val="accent2"/>
                </a:solidFill>
              </a:rPr>
              <a:t>FUNDAMENTOS DE EXENSÃO RURAL ZEB -1307</a:t>
            </a:r>
            <a:br>
              <a:rPr lang="pt-BR" dirty="0">
                <a:solidFill>
                  <a:schemeClr val="accent2"/>
                </a:solidFill>
              </a:rPr>
            </a:br>
            <a:r>
              <a:rPr lang="pt-BR" dirty="0">
                <a:solidFill>
                  <a:schemeClr val="accent2"/>
                </a:solidFill>
              </a:rPr>
              <a:t> Professor Marcelo Ribeiro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65C7CC54-FBBC-44AC-B0F3-7FE1E2E35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3740" y="2075513"/>
            <a:ext cx="5854536" cy="14841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/>
              <a:t>Roteiro sobre o livro 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Importância da obra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98121E63-11F1-436F-A44F-87C9CE4B6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724" y="1383102"/>
            <a:ext cx="6052552" cy="528600"/>
          </a:xfrm>
        </p:spPr>
        <p:txBody>
          <a:bodyPr/>
          <a:lstStyle/>
          <a:p>
            <a:r>
              <a:rPr lang="pt-BR" dirty="0"/>
              <a:t>Prefácio </a:t>
            </a:r>
          </a:p>
        </p:txBody>
      </p:sp>
    </p:spTree>
    <p:extLst>
      <p:ext uri="{BB962C8B-B14F-4D97-AF65-F5344CB8AC3E}">
        <p14:creationId xmlns:p14="http://schemas.microsoft.com/office/powerpoint/2010/main" val="152081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A7D76194-7670-42A1-AAA1-D92621817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7950" y="2049925"/>
            <a:ext cx="5768100" cy="205424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dirty="0"/>
              <a:t>Trabalho do extensionista 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Trabalho do educador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7FD5254-4853-4C53-8628-E7C8132C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950" y="1308674"/>
            <a:ext cx="5768100" cy="528600"/>
          </a:xfrm>
        </p:spPr>
        <p:txBody>
          <a:bodyPr/>
          <a:lstStyle/>
          <a:p>
            <a:r>
              <a:rPr lang="pt-BR" dirty="0"/>
              <a:t>Introdução </a:t>
            </a:r>
          </a:p>
        </p:txBody>
      </p:sp>
    </p:spTree>
    <p:extLst>
      <p:ext uri="{BB962C8B-B14F-4D97-AF65-F5344CB8AC3E}">
        <p14:creationId xmlns:p14="http://schemas.microsoft.com/office/powerpoint/2010/main" val="314040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15338AF6-B320-4E37-9EAA-CB8D2DAAA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7950" y="2049925"/>
            <a:ext cx="5935594" cy="19372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dirty="0"/>
              <a:t>A. A palavra extensão </a:t>
            </a:r>
          </a:p>
          <a:p>
            <a:pPr marL="133350" indent="0">
              <a:lnSpc>
                <a:spcPct val="150000"/>
              </a:lnSpc>
              <a:buNone/>
            </a:pPr>
            <a:r>
              <a:rPr lang="pt-BR" sz="1600" dirty="0"/>
              <a:t>                 campo associativo </a:t>
            </a:r>
          </a:p>
          <a:p>
            <a:pPr marL="133350" indent="0">
              <a:lnSpc>
                <a:spcPct val="150000"/>
              </a:lnSpc>
              <a:buNone/>
            </a:pPr>
            <a:endParaRPr lang="pt-BR" sz="1600" dirty="0"/>
          </a:p>
          <a:p>
            <a:pPr>
              <a:lnSpc>
                <a:spcPct val="150000"/>
              </a:lnSpc>
            </a:pPr>
            <a:r>
              <a:rPr lang="pt-BR" sz="2000" dirty="0"/>
              <a:t>B. A relação com a teoria do conhecimento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03978F6-5CA8-465B-8F22-1EFB7C5A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950" y="1383102"/>
            <a:ext cx="5768100" cy="528600"/>
          </a:xfrm>
        </p:spPr>
        <p:txBody>
          <a:bodyPr/>
          <a:lstStyle/>
          <a:p>
            <a:r>
              <a:rPr lang="pt-BR" dirty="0"/>
              <a:t>Capítulo 1 </a:t>
            </a:r>
          </a:p>
        </p:txBody>
      </p:sp>
    </p:spTree>
    <p:extLst>
      <p:ext uri="{BB962C8B-B14F-4D97-AF65-F5344CB8AC3E}">
        <p14:creationId xmlns:p14="http://schemas.microsoft.com/office/powerpoint/2010/main" val="143591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057F65D9-5F24-4BE9-9136-3E79ACC0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7950" y="2049925"/>
            <a:ext cx="5768100" cy="19160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dirty="0"/>
              <a:t>A. Extensão e invasão cultural </a:t>
            </a:r>
          </a:p>
          <a:p>
            <a:pPr marL="133350" indent="0">
              <a:lnSpc>
                <a:spcPct val="150000"/>
              </a:lnSpc>
              <a:buNone/>
            </a:pPr>
            <a:r>
              <a:rPr lang="pt-BR" sz="1600" dirty="0"/>
              <a:t>           A postura dialógica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3D984AF-6D1E-4607-B024-4ED265B28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950" y="1308674"/>
            <a:ext cx="5768100" cy="528600"/>
          </a:xfrm>
        </p:spPr>
        <p:txBody>
          <a:bodyPr/>
          <a:lstStyle/>
          <a:p>
            <a:r>
              <a:rPr lang="pt-BR" dirty="0"/>
              <a:t>Capítulo 2</a:t>
            </a:r>
          </a:p>
        </p:txBody>
      </p:sp>
    </p:spTree>
    <p:extLst>
      <p:ext uri="{BB962C8B-B14F-4D97-AF65-F5344CB8AC3E}">
        <p14:creationId xmlns:p14="http://schemas.microsoft.com/office/powerpoint/2010/main" val="424157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2C4A8A62-39E0-4023-8897-8E0C3AEC3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7950" y="1582093"/>
            <a:ext cx="5935594" cy="22987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dirty="0"/>
              <a:t>A. Extensão ou comunicação? </a:t>
            </a:r>
          </a:p>
          <a:p>
            <a:pPr marL="133350" indent="0">
              <a:lnSpc>
                <a:spcPct val="150000"/>
              </a:lnSpc>
              <a:buNone/>
            </a:pPr>
            <a:r>
              <a:rPr lang="pt-BR" sz="1600" dirty="0"/>
              <a:t>             Comunicação enquanto diálogo </a:t>
            </a:r>
          </a:p>
          <a:p>
            <a:pPr marL="133350" indent="0">
              <a:lnSpc>
                <a:spcPct val="150000"/>
              </a:lnSpc>
              <a:buNone/>
            </a:pPr>
            <a:r>
              <a:rPr lang="pt-BR" sz="1600" dirty="0"/>
              <a:t>             Aprender a pensar 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B. Educação </a:t>
            </a:r>
          </a:p>
          <a:p>
            <a:pPr marL="133350" indent="0">
              <a:lnSpc>
                <a:spcPct val="150000"/>
              </a:lnSpc>
              <a:buNone/>
            </a:pPr>
            <a:r>
              <a:rPr lang="pt-BR" sz="1600" dirty="0"/>
              <a:t>            Humanismo </a:t>
            </a:r>
          </a:p>
          <a:p>
            <a:pPr marL="133350" indent="0">
              <a:lnSpc>
                <a:spcPct val="150000"/>
              </a:lnSpc>
              <a:buNone/>
            </a:pPr>
            <a:r>
              <a:rPr lang="pt-BR" sz="1600" dirty="0"/>
              <a:t>            Educador/educando </a:t>
            </a:r>
          </a:p>
          <a:p>
            <a:pPr marL="133350" indent="0">
              <a:lnSpc>
                <a:spcPct val="150000"/>
              </a:lnSpc>
              <a:buNone/>
            </a:pPr>
            <a:r>
              <a:rPr lang="pt-BR" sz="1600" dirty="0"/>
              <a:t>           Educação pela prática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BC333C8-58EB-47AE-B8F8-EDA352CC1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950" y="1138553"/>
            <a:ext cx="5768100" cy="528600"/>
          </a:xfrm>
        </p:spPr>
        <p:txBody>
          <a:bodyPr/>
          <a:lstStyle/>
          <a:p>
            <a:r>
              <a:rPr lang="pt-BR" dirty="0"/>
              <a:t>Capítulo 3 </a:t>
            </a:r>
          </a:p>
        </p:txBody>
      </p:sp>
    </p:spTree>
    <p:extLst>
      <p:ext uri="{BB962C8B-B14F-4D97-AF65-F5344CB8AC3E}">
        <p14:creationId xmlns:p14="http://schemas.microsoft.com/office/powerpoint/2010/main" val="413446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951A99EE-F5CF-4163-83F6-635C7E92D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236" y="2351960"/>
            <a:ext cx="5392709" cy="14841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D7AEA8E-A4C9-49DC-8972-4AEDEA1E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Ligando os conceitos: a importância do mapa conceitual para o ensino |  Coruja Bióloga">
            <a:extLst>
              <a:ext uri="{FF2B5EF4-FFF2-40B4-BE49-F238E27FC236}">
                <a16:creationId xmlns:a16="http://schemas.microsoft.com/office/drawing/2014/main" id="{8F65ADCC-9E2F-4809-9703-5CFA4D053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1" y="0"/>
            <a:ext cx="863363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47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130765BB-DA65-4A52-A389-F587B413C6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E5C9E4E-3D6B-4A57-A089-DB139FD6A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Aprendizagens em Educação : Ensinar não é transferir conhecimento -  Pedagogia da Autonomia de Paulo Freire">
            <a:extLst>
              <a:ext uri="{FF2B5EF4-FFF2-40B4-BE49-F238E27FC236}">
                <a16:creationId xmlns:a16="http://schemas.microsoft.com/office/drawing/2014/main" id="{F53B1F69-9C31-41C7-BBC6-6DD885090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9144000" cy="418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663888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Grayscale Pitch Deck by Slidesgo">
  <a:themeElements>
    <a:clrScheme name="Simple Light">
      <a:dk1>
        <a:srgbClr val="383838"/>
      </a:dk1>
      <a:lt1>
        <a:srgbClr val="EEEEEE"/>
      </a:lt1>
      <a:dk2>
        <a:srgbClr val="DBDBDB"/>
      </a:dk2>
      <a:lt2>
        <a:srgbClr val="929292"/>
      </a:lt2>
      <a:accent1>
        <a:srgbClr val="383838"/>
      </a:accent1>
      <a:accent2>
        <a:srgbClr val="383838"/>
      </a:accent2>
      <a:accent3>
        <a:srgbClr val="383838"/>
      </a:accent3>
      <a:accent4>
        <a:srgbClr val="383838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103</Words>
  <Application>Microsoft Office PowerPoint</Application>
  <PresentationFormat>Apresentação na tela (16:9)</PresentationFormat>
  <Paragraphs>24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Julius Sans One</vt:lpstr>
      <vt:lpstr>Questrial</vt:lpstr>
      <vt:lpstr>Arial</vt:lpstr>
      <vt:lpstr>Didact Gothic</vt:lpstr>
      <vt:lpstr>Montserrat</vt:lpstr>
      <vt:lpstr>Minimalist Grayscale Pitch Deck by Slidesgo</vt:lpstr>
      <vt:lpstr>comunicação OU  Extensão? Paulo freire </vt:lpstr>
      <vt:lpstr>Prefácio </vt:lpstr>
      <vt:lpstr>Introdução </vt:lpstr>
      <vt:lpstr>Capítulo 1 </vt:lpstr>
      <vt:lpstr>Capítulo 2</vt:lpstr>
      <vt:lpstr>Capítulo 3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econômico-social do brasil III</dc:title>
  <dc:creator>Marcelo Ribeiro</dc:creator>
  <cp:lastModifiedBy>Marcelo Ribeiro</cp:lastModifiedBy>
  <cp:revision>12</cp:revision>
  <dcterms:modified xsi:type="dcterms:W3CDTF">2021-07-27T10:16:34Z</dcterms:modified>
</cp:coreProperties>
</file>