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84" r:id="rId2"/>
    <p:sldId id="335" r:id="rId3"/>
    <p:sldId id="345" r:id="rId4"/>
    <p:sldId id="352" r:id="rId5"/>
    <p:sldId id="364" r:id="rId6"/>
    <p:sldId id="365" r:id="rId7"/>
    <p:sldId id="372" r:id="rId8"/>
    <p:sldId id="378" r:id="rId9"/>
    <p:sldId id="373" r:id="rId10"/>
    <p:sldId id="374" r:id="rId11"/>
    <p:sldId id="387" r:id="rId12"/>
    <p:sldId id="388" r:id="rId13"/>
    <p:sldId id="382" r:id="rId14"/>
    <p:sldId id="389" r:id="rId15"/>
    <p:sldId id="386" r:id="rId16"/>
    <p:sldId id="375" r:id="rId17"/>
    <p:sldId id="383" r:id="rId18"/>
    <p:sldId id="376" r:id="rId19"/>
    <p:sldId id="377" r:id="rId20"/>
    <p:sldId id="384" r:id="rId21"/>
    <p:sldId id="385" r:id="rId22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E279"/>
    <a:srgbClr val="F4FFA3"/>
    <a:srgbClr val="F6FFB7"/>
    <a:srgbClr val="EFFF79"/>
    <a:srgbClr val="BEDC08"/>
    <a:srgbClr val="9125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206" autoAdjust="0"/>
    <p:restoredTop sz="94280" autoAdjust="0"/>
  </p:normalViewPr>
  <p:slideViewPr>
    <p:cSldViewPr snapToGrid="0">
      <p:cViewPr varScale="1">
        <p:scale>
          <a:sx n="83" d="100"/>
          <a:sy n="83" d="100"/>
        </p:scale>
        <p:origin x="1090" y="5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7286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2034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lang="pt-BR" sz="1200">
                <a:latin typeface="+mn-lt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Espaço reservado de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lang="pt-BR" sz="1200">
                <a:latin typeface="+mn-lt"/>
              </a:defRPr>
            </a:lvl1pPr>
          </a:lstStyle>
          <a:p>
            <a:pPr>
              <a:defRPr/>
            </a:pPr>
            <a:fld id="{86878FD4-CE22-41A7-A40C-0C3EE7D5A48D}" type="datetimeFigureOut">
              <a:rPr lang="pt-BR"/>
              <a:pPr>
                <a:defRPr/>
              </a:pPr>
              <a:t>01/09/2020</a:t>
            </a:fld>
            <a:endParaRPr dirty="0"/>
          </a:p>
        </p:txBody>
      </p:sp>
      <p:sp>
        <p:nvSpPr>
          <p:cNvPr id="4" name="Espaço reservado do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lang="pt-BR" sz="1200">
                <a:latin typeface="+mn-lt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Espaço reservado do número do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Euphemia"/>
              </a:defRPr>
            </a:lvl1pPr>
          </a:lstStyle>
          <a:p>
            <a:pPr>
              <a:defRPr/>
            </a:pPr>
            <a:fld id="{944FAF4A-0596-49D1-8D77-6C75FAA0E751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lang="pt-BR" sz="1200">
                <a:latin typeface="+mn-lt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Espaço reservado de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lang="pt-BR" sz="1200">
                <a:latin typeface="+mn-lt"/>
              </a:defRPr>
            </a:lvl1pPr>
          </a:lstStyle>
          <a:p>
            <a:pPr>
              <a:defRPr/>
            </a:pPr>
            <a:fld id="{B309CA80-B432-4337-84E1-A4CA36E3B2E3}" type="datetimeFigureOut">
              <a:rPr lang="pt-BR"/>
              <a:pPr>
                <a:defRPr/>
              </a:pPr>
              <a:t>01/09/2020</a:t>
            </a:fld>
            <a:endParaRPr dirty="0"/>
          </a:p>
        </p:txBody>
      </p:sp>
      <p:sp>
        <p:nvSpPr>
          <p:cNvPr id="4" name="Espaço reservado para a imagem do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 dirty="0"/>
          </a:p>
        </p:txBody>
      </p:sp>
      <p:sp>
        <p:nvSpPr>
          <p:cNvPr id="5" name="Espaço reservado para observ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noProof="0" dirty="0"/>
              <a:t>Clique para editar o texto mestre </a:t>
            </a:r>
          </a:p>
          <a:p>
            <a:pPr lvl="1"/>
            <a:r>
              <a:rPr lang="pt-BR" noProof="0" dirty="0"/>
              <a:t>Segundo nível</a:t>
            </a:r>
          </a:p>
          <a:p>
            <a:pPr lvl="2"/>
            <a:r>
              <a:rPr lang="pt-BR" noProof="0" dirty="0"/>
              <a:t>Terceiro nível</a:t>
            </a:r>
          </a:p>
          <a:p>
            <a:pPr lvl="3"/>
            <a:r>
              <a:rPr lang="pt-BR" noProof="0" dirty="0"/>
              <a:t>Quarto nível</a:t>
            </a:r>
          </a:p>
          <a:p>
            <a:pPr lvl="4"/>
            <a:r>
              <a:rPr lang="pt-BR" noProof="0" dirty="0"/>
              <a:t>Quinto nível</a:t>
            </a:r>
          </a:p>
        </p:txBody>
      </p:sp>
      <p:sp>
        <p:nvSpPr>
          <p:cNvPr id="6" name="Espaço reservad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lang="pt-BR" sz="1200">
                <a:latin typeface="+mn-lt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7" name="Espaço reservado do número do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Euphemia"/>
              </a:defRPr>
            </a:lvl1pPr>
          </a:lstStyle>
          <a:p>
            <a:pPr>
              <a:defRPr/>
            </a:pPr>
            <a:fld id="{639A95A3-D36A-4D7A-8EB2-18B5F025E188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lang="pt-BR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lang="pt-BR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lang="pt-BR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lang="pt-BR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lang="pt-BR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>
            <a:extLst>
              <a:ext uri="{FF2B5EF4-FFF2-40B4-BE49-F238E27FC236}">
                <a16:creationId xmlns:a16="http://schemas.microsoft.com/office/drawing/2014/main" id="{7D7136EE-2B54-43DE-9FD2-A31278484076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EFD2666B-132D-42B5-ABF4-181267A628CF}" type="slidenum">
              <a:rPr lang="pt-BR" altLang="pt-BR" sz="1200">
                <a:latin typeface="Euphemia" panose="020B0503040102020104" pitchFamily="34" charset="0"/>
                <a:cs typeface="Arial" panose="020B0604020202020204" pitchFamily="34" charset="0"/>
              </a:rPr>
              <a:pPr algn="r" eaLnBrk="1" hangingPunct="1"/>
              <a:t>2</a:t>
            </a:fld>
            <a:endParaRPr lang="pt-BR" altLang="pt-BR" sz="1200">
              <a:latin typeface="Euphemia" panose="020B0503040102020104" pitchFamily="34" charset="0"/>
              <a:cs typeface="Arial" panose="020B0604020202020204" pitchFamily="34" charset="0"/>
            </a:endParaRPr>
          </a:p>
        </p:txBody>
      </p:sp>
      <p:sp>
        <p:nvSpPr>
          <p:cNvPr id="46083" name="Rectangle 2">
            <a:extLst>
              <a:ext uri="{FF2B5EF4-FFF2-40B4-BE49-F238E27FC236}">
                <a16:creationId xmlns:a16="http://schemas.microsoft.com/office/drawing/2014/main" id="{6443DDA4-E6A9-4FD9-BCB9-8FB93C962F0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4" name="Rectangle 3">
            <a:extLst>
              <a:ext uri="{FF2B5EF4-FFF2-40B4-BE49-F238E27FC236}">
                <a16:creationId xmlns:a16="http://schemas.microsoft.com/office/drawing/2014/main" id="{DF4B57BD-CC78-414E-877C-748A927A249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altLang="pt-BR"/>
          </a:p>
        </p:txBody>
      </p:sp>
    </p:spTree>
    <p:extLst>
      <p:ext uri="{BB962C8B-B14F-4D97-AF65-F5344CB8AC3E}">
        <p14:creationId xmlns:p14="http://schemas.microsoft.com/office/powerpoint/2010/main" val="9350669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45F1773-890D-4EE8-9B5A-E2F241425E08}" type="slidenum">
              <a:rPr lang="pt-BR" altLang="pt-BR" smtClean="0">
                <a:latin typeface="Calibri" panose="020F0502020204030204" pitchFamily="34" charset="0"/>
                <a:cs typeface="Arial" panose="020B0604020202020204" pitchFamily="34" charset="0"/>
              </a:rPr>
              <a:pPr/>
              <a:t>15</a:t>
            </a:fld>
            <a:endParaRPr lang="pt-BR" altLang="pt-BR" smtClean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3368317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9507" name="Rectangle 3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altLang="pt-BR"/>
          </a:p>
        </p:txBody>
      </p:sp>
    </p:spTree>
    <p:extLst>
      <p:ext uri="{BB962C8B-B14F-4D97-AF65-F5344CB8AC3E}">
        <p14:creationId xmlns:p14="http://schemas.microsoft.com/office/powerpoint/2010/main" val="12429712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1555" name="Rectangle 3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altLang="pt-BR"/>
          </a:p>
        </p:txBody>
      </p:sp>
    </p:spTree>
    <p:extLst>
      <p:ext uri="{BB962C8B-B14F-4D97-AF65-F5344CB8AC3E}">
        <p14:creationId xmlns:p14="http://schemas.microsoft.com/office/powerpoint/2010/main" val="16556421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03" name="Rectangle 3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altLang="pt-BR"/>
          </a:p>
        </p:txBody>
      </p:sp>
    </p:spTree>
    <p:extLst>
      <p:ext uri="{BB962C8B-B14F-4D97-AF65-F5344CB8AC3E}">
        <p14:creationId xmlns:p14="http://schemas.microsoft.com/office/powerpoint/2010/main" val="25913546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981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35003233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>
            <a:extLst>
              <a:ext uri="{FF2B5EF4-FFF2-40B4-BE49-F238E27FC236}">
                <a16:creationId xmlns:a16="http://schemas.microsoft.com/office/drawing/2014/main" id="{04BD4620-55E0-44B9-AC41-7779A1B79B3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Rectangle 3">
            <a:extLst>
              <a:ext uri="{FF2B5EF4-FFF2-40B4-BE49-F238E27FC236}">
                <a16:creationId xmlns:a16="http://schemas.microsoft.com/office/drawing/2014/main" id="{81F19487-C7A7-4828-9C56-E0F66D64F9B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altLang="pt-BR"/>
          </a:p>
        </p:txBody>
      </p:sp>
    </p:spTree>
    <p:extLst>
      <p:ext uri="{BB962C8B-B14F-4D97-AF65-F5344CB8AC3E}">
        <p14:creationId xmlns:p14="http://schemas.microsoft.com/office/powerpoint/2010/main" val="5137341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>
            <a:extLst>
              <a:ext uri="{FF2B5EF4-FFF2-40B4-BE49-F238E27FC236}">
                <a16:creationId xmlns:a16="http://schemas.microsoft.com/office/drawing/2014/main" id="{811D026A-4E13-43F4-8ACF-94E7FFD6FC1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0355" name="Rectangle 3">
            <a:extLst>
              <a:ext uri="{FF2B5EF4-FFF2-40B4-BE49-F238E27FC236}">
                <a16:creationId xmlns:a16="http://schemas.microsoft.com/office/drawing/2014/main" id="{3924BCF9-6D64-4BC8-992F-6545A2A871E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altLang="pt-BR"/>
          </a:p>
        </p:txBody>
      </p:sp>
    </p:spTree>
    <p:extLst>
      <p:ext uri="{BB962C8B-B14F-4D97-AF65-F5344CB8AC3E}">
        <p14:creationId xmlns:p14="http://schemas.microsoft.com/office/powerpoint/2010/main" val="18333886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37397467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4387" name="Rectangle 3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altLang="pt-BR"/>
          </a:p>
        </p:txBody>
      </p:sp>
    </p:spTree>
    <p:extLst>
      <p:ext uri="{BB962C8B-B14F-4D97-AF65-F5344CB8AC3E}">
        <p14:creationId xmlns:p14="http://schemas.microsoft.com/office/powerpoint/2010/main" val="9325961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484BFA7B-8B3F-47A9-B516-32C9D7113B59}" type="slidenum">
              <a:rPr lang="pt-BR" altLang="pt-BR" sz="1200">
                <a:latin typeface="Euphemia" panose="020B0503040102020104"/>
                <a:cs typeface="Arial" panose="020B0604020202020204" pitchFamily="34" charset="0"/>
              </a:rPr>
              <a:pPr algn="r"/>
              <a:t>10</a:t>
            </a:fld>
            <a:endParaRPr lang="pt-BR" altLang="pt-BR" sz="1200">
              <a:latin typeface="Euphemia" panose="020B0503040102020104"/>
              <a:cs typeface="Arial" panose="020B0604020202020204" pitchFamily="34" charset="0"/>
            </a:endParaRPr>
          </a:p>
        </p:txBody>
      </p:sp>
      <p:sp>
        <p:nvSpPr>
          <p:cNvPr id="147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746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altLang="pt-BR"/>
          </a:p>
        </p:txBody>
      </p:sp>
    </p:spTree>
    <p:extLst>
      <p:ext uri="{BB962C8B-B14F-4D97-AF65-F5344CB8AC3E}">
        <p14:creationId xmlns:p14="http://schemas.microsoft.com/office/powerpoint/2010/main" val="38426958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42040024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33514634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8392328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6"/>
          <p:cNvSpPr/>
          <p:nvPr/>
        </p:nvSpPr>
        <p:spPr>
          <a:xfrm>
            <a:off x="0" y="5778500"/>
            <a:ext cx="12192000" cy="1079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sp>
        <p:nvSpPr>
          <p:cNvPr id="5" name="Retângulo 7"/>
          <p:cNvSpPr/>
          <p:nvPr/>
        </p:nvSpPr>
        <p:spPr>
          <a:xfrm>
            <a:off x="0" y="0"/>
            <a:ext cx="12192000" cy="1079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pic>
        <p:nvPicPr>
          <p:cNvPr id="6" name="Imagem 10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/>
          </a:blip>
          <a:srcRect/>
          <a:stretch/>
        </p:blipFill>
        <p:spPr>
          <a:xfrm>
            <a:off x="1324445" y="0"/>
            <a:ext cx="1747524" cy="229209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10096500" cy="2219691"/>
          </a:xfrm>
        </p:spPr>
        <p:txBody>
          <a:bodyPr anchor="ctr">
            <a:normAutofit/>
          </a:bodyPr>
          <a:lstStyle>
            <a:lvl1pPr algn="l" latinLnBrk="0">
              <a:defRPr lang="pt-BR" sz="4400" cap="all" baseline="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04898" y="4511784"/>
            <a:ext cx="10096501" cy="955565"/>
          </a:xfrm>
        </p:spPr>
        <p:txBody>
          <a:bodyPr/>
          <a:lstStyle>
            <a:lvl1pPr marL="0" indent="0" algn="l" latinLnBrk="0">
              <a:spcBef>
                <a:spcPts val="0"/>
              </a:spcBef>
              <a:buNone/>
              <a:defRPr lang="pt-BR" sz="1800"/>
            </a:lvl1pPr>
            <a:lvl2pPr marL="457200" indent="0" algn="ctr" latinLnBrk="0">
              <a:buNone/>
              <a:defRPr lang="pt-BR" sz="2000"/>
            </a:lvl2pPr>
            <a:lvl3pPr marL="914400" indent="0" algn="ctr" latinLnBrk="0">
              <a:buNone/>
              <a:defRPr lang="pt-BR" sz="1800"/>
            </a:lvl3pPr>
            <a:lvl4pPr marL="1371600" indent="0" algn="ctr" latinLnBrk="0">
              <a:buNone/>
              <a:defRPr lang="pt-BR" sz="1600"/>
            </a:lvl4pPr>
            <a:lvl5pPr marL="1828800" indent="0" algn="ctr" latinLnBrk="0">
              <a:buNone/>
              <a:defRPr lang="pt-BR" sz="1600"/>
            </a:lvl5pPr>
            <a:lvl6pPr marL="2286000" indent="0" algn="ctr" latinLnBrk="0">
              <a:buNone/>
              <a:defRPr lang="pt-BR" sz="1600"/>
            </a:lvl6pPr>
            <a:lvl7pPr marL="2743200" indent="0" algn="ctr" latinLnBrk="0">
              <a:buNone/>
              <a:defRPr lang="pt-BR" sz="1600"/>
            </a:lvl7pPr>
            <a:lvl8pPr marL="3200400" indent="0" algn="ctr" latinLnBrk="0">
              <a:buNone/>
              <a:defRPr lang="pt-BR" sz="1600"/>
            </a:lvl8pPr>
            <a:lvl9pPr marL="3657600" indent="0" algn="ctr" latinLnBrk="0">
              <a:buNone/>
              <a:defRPr lang="pt-BR" sz="1600"/>
            </a:lvl9pPr>
          </a:lstStyle>
          <a:p>
            <a:r>
              <a:rPr lang="pt-BR" dirty="0"/>
              <a:t>Clique para editar o estilo do subtítulo mestre</a:t>
            </a:r>
          </a:p>
        </p:txBody>
      </p:sp>
      <p:sp>
        <p:nvSpPr>
          <p:cNvPr id="7" name="Espaço reservado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CC8229-15B1-463F-BAAD-B687F6B2BD96}" type="datetimeFigureOut">
              <a:rPr lang="pt-BR"/>
              <a:pPr>
                <a:defRPr/>
              </a:pPr>
              <a:t>01/09/2020</a:t>
            </a:fld>
            <a:endParaRPr dirty="0"/>
          </a:p>
        </p:txBody>
      </p:sp>
      <p:sp>
        <p:nvSpPr>
          <p:cNvPr id="8" name="Espaço reservad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Espaço reservado do número do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0E9BAA-D08E-45FA-9C54-8FB2370120D2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305698902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6"/>
          <p:cNvGrpSpPr>
            <a:grpSpLocks/>
          </p:cNvGrpSpPr>
          <p:nvPr/>
        </p:nvGrpSpPr>
        <p:grpSpPr bwMode="auto">
          <a:xfrm rot="5400000">
            <a:off x="6513513" y="3228975"/>
            <a:ext cx="5634038" cy="84137"/>
            <a:chOff x="1073150" y="1219201"/>
            <a:chExt cx="10058400" cy="63125"/>
          </a:xfrm>
        </p:grpSpPr>
        <p:cxnSp>
          <p:nvCxnSpPr>
            <p:cNvPr id="5" name="Conector de Linha Reta 7"/>
            <p:cNvCxnSpPr/>
            <p:nvPr/>
          </p:nvCxnSpPr>
          <p:spPr>
            <a:xfrm rot="10800000">
              <a:off x="1073151" y="1213246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Conector de Linha Reta 8"/>
            <p:cNvCxnSpPr/>
            <p:nvPr/>
          </p:nvCxnSpPr>
          <p:spPr>
            <a:xfrm rot="10800000">
              <a:off x="1073151" y="1276372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9372600" y="365125"/>
            <a:ext cx="1714500" cy="5811838"/>
          </a:xfrm>
        </p:spPr>
        <p:txBody>
          <a:bodyPr vert="eaVert"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o texto vertical 2"/>
          <p:cNvSpPr>
            <a:spLocks noGrp="1"/>
          </p:cNvSpPr>
          <p:nvPr>
            <p:ph type="body" orient="vert" idx="1"/>
          </p:nvPr>
        </p:nvSpPr>
        <p:spPr>
          <a:xfrm>
            <a:off x="1104900" y="365125"/>
            <a:ext cx="8098896" cy="5811838"/>
          </a:xfrm>
        </p:spPr>
        <p:txBody>
          <a:bodyPr vert="eaVert"/>
          <a:lstStyle/>
          <a:p>
            <a:pPr lvl="0"/>
            <a:r>
              <a:rPr lang="pt-BR" dirty="0"/>
              <a:t>Clique para editar o texto mestre 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7" name="Espaço reservado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4D849C-867B-4AC0-A620-49C547DA353E}" type="datetimeFigureOut">
              <a:rPr lang="pt-BR"/>
              <a:pPr>
                <a:defRPr/>
              </a:pPr>
              <a:t>01/09/2020</a:t>
            </a:fld>
            <a:endParaRPr dirty="0"/>
          </a:p>
        </p:txBody>
      </p:sp>
      <p:sp>
        <p:nvSpPr>
          <p:cNvPr id="8" name="Espaço reservad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Espaço reservado do número do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2C5ED5-B254-4B41-9553-D2B978004474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070668908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8BFC86-063A-47A9-86C4-5BB7BDA7855B}" type="datetimeFigureOut">
              <a:rPr lang="pt-BR"/>
              <a:pPr>
                <a:defRPr/>
              </a:pPr>
              <a:t>01/09/2020</a:t>
            </a:fld>
            <a:endParaRPr dirty="0"/>
          </a:p>
        </p:txBody>
      </p:sp>
      <p:sp>
        <p:nvSpPr>
          <p:cNvPr id="3" name="Espaço reservad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Espaço reservado do número do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AACD96-55BC-4CC1-9D65-E989573FF2CB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687654587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dirty="0"/>
              <a:t>Clique para editar o texto mestre 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7441F7-69D5-4863-A6A4-6CC35CF3C443}" type="datetimeFigureOut">
              <a:rPr lang="pt-BR"/>
              <a:pPr>
                <a:defRPr/>
              </a:pPr>
              <a:t>01/09/2020</a:t>
            </a:fld>
            <a:endParaRPr dirty="0"/>
          </a:p>
        </p:txBody>
      </p:sp>
      <p:sp>
        <p:nvSpPr>
          <p:cNvPr id="5" name="Espaço reservad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Espaço reservado do número do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B81F71-DD98-4DF6-BDDA-7EA2DF061173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563820962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ide de título com image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12"/>
          <p:cNvGrpSpPr>
            <a:grpSpLocks/>
          </p:cNvGrpSpPr>
          <p:nvPr/>
        </p:nvGrpSpPr>
        <p:grpSpPr bwMode="auto">
          <a:xfrm rot="10800000">
            <a:off x="0" y="5645150"/>
            <a:ext cx="12192000" cy="63500"/>
            <a:chOff x="507492" y="1501519"/>
            <a:chExt cx="8129016" cy="63125"/>
          </a:xfrm>
        </p:grpSpPr>
        <p:cxnSp>
          <p:nvCxnSpPr>
            <p:cNvPr id="6" name="Conector de Linha Reta 16"/>
            <p:cNvCxnSpPr/>
            <p:nvPr/>
          </p:nvCxnSpPr>
          <p:spPr>
            <a:xfrm>
              <a:off x="512784" y="1564644"/>
              <a:ext cx="8129017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Conector de Linha Reta 17"/>
            <p:cNvCxnSpPr/>
            <p:nvPr/>
          </p:nvCxnSpPr>
          <p:spPr>
            <a:xfrm>
              <a:off x="512784" y="1501519"/>
              <a:ext cx="8129017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upo 13"/>
          <p:cNvGrpSpPr>
            <a:grpSpLocks/>
          </p:cNvGrpSpPr>
          <p:nvPr/>
        </p:nvGrpSpPr>
        <p:grpSpPr bwMode="auto">
          <a:xfrm>
            <a:off x="0" y="1143000"/>
            <a:ext cx="12192000" cy="63500"/>
            <a:chOff x="507492" y="1501519"/>
            <a:chExt cx="8129016" cy="63125"/>
          </a:xfrm>
        </p:grpSpPr>
        <p:cxnSp>
          <p:nvCxnSpPr>
            <p:cNvPr id="9" name="Conector de Linha Reta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ector de Linha Reta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Retângulo 6"/>
          <p:cNvSpPr/>
          <p:nvPr/>
        </p:nvSpPr>
        <p:spPr>
          <a:xfrm>
            <a:off x="0" y="5778500"/>
            <a:ext cx="12192000" cy="1079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sp>
        <p:nvSpPr>
          <p:cNvPr id="13" name="Retângulo 7"/>
          <p:cNvSpPr/>
          <p:nvPr/>
        </p:nvSpPr>
        <p:spPr>
          <a:xfrm>
            <a:off x="0" y="0"/>
            <a:ext cx="12192000" cy="1079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pic>
        <p:nvPicPr>
          <p:cNvPr id="14" name="Imagem 9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/>
          </a:blip>
          <a:srcRect/>
          <a:stretch/>
        </p:blipFill>
        <p:spPr>
          <a:xfrm>
            <a:off x="1325880" y="0"/>
            <a:ext cx="1747524" cy="229209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anchor="ctr">
            <a:normAutofit/>
          </a:bodyPr>
          <a:lstStyle>
            <a:lvl1pPr algn="l" latinLnBrk="0">
              <a:defRPr lang="pt-BR" sz="4400" cap="all" baseline="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04900" y="4511784"/>
            <a:ext cx="5734050" cy="955565"/>
          </a:xfrm>
        </p:spPr>
        <p:txBody>
          <a:bodyPr/>
          <a:lstStyle>
            <a:lvl1pPr marL="0" indent="0" algn="l" latinLnBrk="0">
              <a:spcBef>
                <a:spcPts val="0"/>
              </a:spcBef>
              <a:buNone/>
              <a:defRPr lang="pt-BR" sz="1800"/>
            </a:lvl1pPr>
            <a:lvl2pPr marL="457200" indent="0" algn="ctr" latinLnBrk="0">
              <a:buNone/>
              <a:defRPr lang="pt-BR" sz="2000"/>
            </a:lvl2pPr>
            <a:lvl3pPr marL="914400" indent="0" algn="ctr" latinLnBrk="0">
              <a:buNone/>
              <a:defRPr lang="pt-BR" sz="1800"/>
            </a:lvl3pPr>
            <a:lvl4pPr marL="1371600" indent="0" algn="ctr" latinLnBrk="0">
              <a:buNone/>
              <a:defRPr lang="pt-BR" sz="1600"/>
            </a:lvl4pPr>
            <a:lvl5pPr marL="1828800" indent="0" algn="ctr" latinLnBrk="0">
              <a:buNone/>
              <a:defRPr lang="pt-BR" sz="1600"/>
            </a:lvl5pPr>
            <a:lvl6pPr marL="2286000" indent="0" algn="ctr" latinLnBrk="0">
              <a:buNone/>
              <a:defRPr lang="pt-BR" sz="1600"/>
            </a:lvl6pPr>
            <a:lvl7pPr marL="2743200" indent="0" algn="ctr" latinLnBrk="0">
              <a:buNone/>
              <a:defRPr lang="pt-BR" sz="1600"/>
            </a:lvl7pPr>
            <a:lvl8pPr marL="3200400" indent="0" algn="ctr" latinLnBrk="0">
              <a:buNone/>
              <a:defRPr lang="pt-BR" sz="1600"/>
            </a:lvl8pPr>
            <a:lvl9pPr marL="3657600" indent="0" algn="ctr" latinLnBrk="0">
              <a:buNone/>
              <a:defRPr lang="pt-BR" sz="1600"/>
            </a:lvl9pPr>
          </a:lstStyle>
          <a:p>
            <a:r>
              <a:rPr lang="pt-BR" dirty="0"/>
              <a:t>Clique para editar o estilo do subtítulo mestre</a:t>
            </a:r>
          </a:p>
        </p:txBody>
      </p:sp>
      <p:sp>
        <p:nvSpPr>
          <p:cNvPr id="11" name="Espaço reservado de imagem 10"/>
          <p:cNvSpPr>
            <a:spLocks noGrp="1"/>
          </p:cNvSpPr>
          <p:nvPr>
            <p:ph type="pic" sz="quarter" idx="13"/>
          </p:nvPr>
        </p:nvSpPr>
        <p:spPr>
          <a:xfrm>
            <a:off x="6981063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/>
          <a:lstStyle>
            <a:lvl1pPr marL="0" indent="0" algn="ctr" latinLnBrk="0">
              <a:buNone/>
              <a:defRPr lang="pt-BR"/>
            </a:lvl1pPr>
          </a:lstStyle>
          <a:p>
            <a:pPr lvl="0"/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2299208345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is conteú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2"/>
          <p:cNvSpPr>
            <a:spLocks noGrp="1"/>
          </p:cNvSpPr>
          <p:nvPr>
            <p:ph sz="half" idx="1"/>
          </p:nvPr>
        </p:nvSpPr>
        <p:spPr>
          <a:xfrm>
            <a:off x="1104900" y="1600200"/>
            <a:ext cx="4914900" cy="4571999"/>
          </a:xfrm>
        </p:spPr>
        <p:txBody>
          <a:bodyPr/>
          <a:lstStyle>
            <a:lvl5pPr latinLnBrk="0">
              <a:defRPr lang="pt-BR"/>
            </a:lvl5pPr>
            <a:lvl6pPr latinLnBrk="0">
              <a:defRPr lang="pt-BR"/>
            </a:lvl6pPr>
            <a:lvl7pPr latinLnBrk="0">
              <a:defRPr lang="pt-BR"/>
            </a:lvl7pPr>
            <a:lvl8pPr latinLnBrk="0">
              <a:defRPr lang="pt-BR"/>
            </a:lvl8pPr>
            <a:lvl9pPr latinLnBrk="0">
              <a:defRPr lang="pt-BR"/>
            </a:lvl9pPr>
          </a:lstStyle>
          <a:p>
            <a:pPr lvl="0"/>
            <a:r>
              <a:rPr lang="pt-BR" dirty="0"/>
              <a:t>Clique para editar o texto mestre 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4914900" cy="4571999"/>
          </a:xfrm>
        </p:spPr>
        <p:txBody>
          <a:bodyPr/>
          <a:lstStyle>
            <a:lvl5pPr latinLnBrk="0">
              <a:defRPr lang="pt-BR"/>
            </a:lvl5pPr>
            <a:lvl6pPr latinLnBrk="0">
              <a:defRPr lang="pt-BR"/>
            </a:lvl6pPr>
            <a:lvl7pPr latinLnBrk="0">
              <a:defRPr lang="pt-BR"/>
            </a:lvl7pPr>
            <a:lvl8pPr latinLnBrk="0">
              <a:defRPr lang="pt-BR"/>
            </a:lvl8pPr>
          </a:lstStyle>
          <a:p>
            <a:pPr lvl="0"/>
            <a:r>
              <a:rPr lang="pt-BR" dirty="0"/>
              <a:t>Clique para editar o texto mestre 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5" name="Espaço reservado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9C7AAF-E613-4ED4-BFAD-E6615BEA82FF}" type="datetimeFigureOut">
              <a:rPr lang="pt-BR"/>
              <a:pPr>
                <a:defRPr/>
              </a:pPr>
              <a:t>01/09/2020</a:t>
            </a:fld>
            <a:endParaRPr dirty="0"/>
          </a:p>
        </p:txBody>
      </p:sp>
      <p:sp>
        <p:nvSpPr>
          <p:cNvPr id="6" name="Espaço reservad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Espaço reservado do número do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E6C6DD-691F-41F2-8F38-BD8AD817F3D3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893459355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4919472" cy="823912"/>
          </a:xfrm>
        </p:spPr>
        <p:txBody>
          <a:bodyPr anchor="b"/>
          <a:lstStyle>
            <a:lvl1pPr marL="0" indent="0" latinLnBrk="0">
              <a:spcBef>
                <a:spcPts val="0"/>
              </a:spcBef>
              <a:buNone/>
              <a:defRPr lang="pt-BR" sz="2400" b="1"/>
            </a:lvl1pPr>
            <a:lvl2pPr marL="457200" indent="0" latinLnBrk="0">
              <a:buNone/>
              <a:defRPr lang="pt-BR" sz="2000" b="1"/>
            </a:lvl2pPr>
            <a:lvl3pPr marL="914400" indent="0" latinLnBrk="0">
              <a:buNone/>
              <a:defRPr lang="pt-BR" sz="1800" b="1"/>
            </a:lvl3pPr>
            <a:lvl4pPr marL="1371600" indent="0" latinLnBrk="0">
              <a:buNone/>
              <a:defRPr lang="pt-BR" sz="1600" b="1"/>
            </a:lvl4pPr>
            <a:lvl5pPr marL="1828800" indent="0" latinLnBrk="0">
              <a:buNone/>
              <a:defRPr lang="pt-BR" sz="1600" b="1"/>
            </a:lvl5pPr>
            <a:lvl6pPr marL="2286000" indent="0" latinLnBrk="0">
              <a:buNone/>
              <a:defRPr lang="pt-BR" sz="1600" b="1"/>
            </a:lvl6pPr>
            <a:lvl7pPr marL="2743200" indent="0" latinLnBrk="0">
              <a:buNone/>
              <a:defRPr lang="pt-BR" sz="1600" b="1"/>
            </a:lvl7pPr>
            <a:lvl8pPr marL="3200400" indent="0" latinLnBrk="0">
              <a:buNone/>
              <a:defRPr lang="pt-BR" sz="1600" b="1"/>
            </a:lvl8pPr>
            <a:lvl9pPr marL="3657600" indent="0" latinLnBrk="0">
              <a:buNone/>
              <a:defRPr lang="pt-BR" sz="1600" b="1"/>
            </a:lvl9pPr>
          </a:lstStyle>
          <a:p>
            <a:pPr lvl="0"/>
            <a:r>
              <a:rPr lang="pt-BR" dirty="0"/>
              <a:t>Clique para editar o texto mestre </a:t>
            </a:r>
          </a:p>
        </p:txBody>
      </p:sp>
      <p:sp>
        <p:nvSpPr>
          <p:cNvPr id="4" name="Espaço reservado 3"/>
          <p:cNvSpPr>
            <a:spLocks noGrp="1"/>
          </p:cNvSpPr>
          <p:nvPr>
            <p:ph sz="half" idx="2"/>
          </p:nvPr>
        </p:nvSpPr>
        <p:spPr>
          <a:xfrm>
            <a:off x="1104900" y="2424112"/>
            <a:ext cx="4919472" cy="3748088"/>
          </a:xfrm>
        </p:spPr>
        <p:txBody>
          <a:bodyPr/>
          <a:lstStyle/>
          <a:p>
            <a:pPr lvl="0"/>
            <a:r>
              <a:rPr lang="pt-BR" dirty="0"/>
              <a:t>Clique para editar o texto mestre 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66110" y="1600200"/>
            <a:ext cx="4919472" cy="823912"/>
          </a:xfrm>
        </p:spPr>
        <p:txBody>
          <a:bodyPr anchor="b"/>
          <a:lstStyle>
            <a:lvl1pPr marL="0" indent="0" latinLnBrk="0">
              <a:spcBef>
                <a:spcPts val="0"/>
              </a:spcBef>
              <a:buNone/>
              <a:defRPr lang="pt-BR" sz="2400" b="1"/>
            </a:lvl1pPr>
            <a:lvl2pPr marL="457200" indent="0" latinLnBrk="0">
              <a:buNone/>
              <a:defRPr lang="pt-BR" sz="2000" b="1"/>
            </a:lvl2pPr>
            <a:lvl3pPr marL="914400" indent="0" latinLnBrk="0">
              <a:buNone/>
              <a:defRPr lang="pt-BR" sz="1800" b="1"/>
            </a:lvl3pPr>
            <a:lvl4pPr marL="1371600" indent="0" latinLnBrk="0">
              <a:buNone/>
              <a:defRPr lang="pt-BR" sz="1600" b="1"/>
            </a:lvl4pPr>
            <a:lvl5pPr marL="1828800" indent="0" latinLnBrk="0">
              <a:buNone/>
              <a:defRPr lang="pt-BR" sz="1600" b="1"/>
            </a:lvl5pPr>
            <a:lvl6pPr marL="2286000" indent="0" latinLnBrk="0">
              <a:buNone/>
              <a:defRPr lang="pt-BR" sz="1600" b="1"/>
            </a:lvl6pPr>
            <a:lvl7pPr marL="2743200" indent="0" latinLnBrk="0">
              <a:buNone/>
              <a:defRPr lang="pt-BR" sz="1600" b="1"/>
            </a:lvl7pPr>
            <a:lvl8pPr marL="3200400" indent="0" latinLnBrk="0">
              <a:buNone/>
              <a:defRPr lang="pt-BR" sz="1600" b="1"/>
            </a:lvl8pPr>
            <a:lvl9pPr marL="3657600" indent="0" latinLnBrk="0">
              <a:buNone/>
              <a:defRPr lang="pt-BR" sz="1600" b="1"/>
            </a:lvl9pPr>
          </a:lstStyle>
          <a:p>
            <a:pPr lvl="0"/>
            <a:r>
              <a:rPr lang="pt-BR" dirty="0"/>
              <a:t>Clique para editar o texto mestre </a:t>
            </a:r>
          </a:p>
        </p:txBody>
      </p:sp>
      <p:sp>
        <p:nvSpPr>
          <p:cNvPr id="6" name="Espaço reservado 5"/>
          <p:cNvSpPr>
            <a:spLocks noGrp="1"/>
          </p:cNvSpPr>
          <p:nvPr>
            <p:ph sz="quarter" idx="4"/>
          </p:nvPr>
        </p:nvSpPr>
        <p:spPr>
          <a:xfrm>
            <a:off x="6166110" y="2424112"/>
            <a:ext cx="4919472" cy="3748088"/>
          </a:xfrm>
        </p:spPr>
        <p:txBody>
          <a:bodyPr/>
          <a:lstStyle/>
          <a:p>
            <a:pPr lvl="0"/>
            <a:r>
              <a:rPr lang="pt-BR" dirty="0"/>
              <a:t>Clique para editar o texto mestre 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7" name="Espaço reservado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4C9665-71FA-4522-8A7B-990967DD38A8}" type="datetimeFigureOut">
              <a:rPr lang="pt-BR"/>
              <a:pPr>
                <a:defRPr/>
              </a:pPr>
              <a:t>01/09/2020</a:t>
            </a:fld>
            <a:endParaRPr dirty="0"/>
          </a:p>
        </p:txBody>
      </p:sp>
      <p:sp>
        <p:nvSpPr>
          <p:cNvPr id="8" name="Espaço reservad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Espaço reservado do número do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F5332D-FDEA-4DAC-991B-90E8192CA290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197845666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B8E799-2772-4AE5-A4A3-98109703D2CE}" type="datetimeFigureOut">
              <a:rPr lang="pt-BR"/>
              <a:pPr>
                <a:defRPr/>
              </a:pPr>
              <a:t>01/09/2020</a:t>
            </a:fld>
            <a:endParaRPr dirty="0"/>
          </a:p>
        </p:txBody>
      </p:sp>
      <p:sp>
        <p:nvSpPr>
          <p:cNvPr id="4" name="Espaço reservad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Espaço reservado do número do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FB7D91-59C0-49E3-B12E-EBFFC64FDB66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442392442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latinLnBrk="0">
              <a:defRPr lang="pt-BR" sz="32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2"/>
          <p:cNvSpPr>
            <a:spLocks noGrp="1"/>
          </p:cNvSpPr>
          <p:nvPr>
            <p:ph idx="1"/>
          </p:nvPr>
        </p:nvSpPr>
        <p:spPr>
          <a:xfrm>
            <a:off x="5641848" y="1600199"/>
            <a:ext cx="5445252" cy="4572001"/>
          </a:xfrm>
        </p:spPr>
        <p:txBody>
          <a:bodyPr/>
          <a:lstStyle>
            <a:lvl1pPr latinLnBrk="0">
              <a:defRPr lang="pt-BR" sz="2000"/>
            </a:lvl1pPr>
            <a:lvl2pPr latinLnBrk="0">
              <a:defRPr lang="pt-BR" sz="1600"/>
            </a:lvl2pPr>
            <a:lvl3pPr latinLnBrk="0">
              <a:defRPr lang="pt-BR" sz="1600"/>
            </a:lvl3pPr>
            <a:lvl4pPr latinLnBrk="0">
              <a:defRPr lang="pt-BR" sz="1400"/>
            </a:lvl4pPr>
            <a:lvl5pPr latinLnBrk="0">
              <a:defRPr lang="pt-BR" sz="1400"/>
            </a:lvl5pPr>
            <a:lvl6pPr latinLnBrk="0">
              <a:defRPr lang="pt-BR" sz="1400"/>
            </a:lvl6pPr>
            <a:lvl7pPr latinLnBrk="0">
              <a:defRPr lang="pt-BR" sz="1400"/>
            </a:lvl7pPr>
            <a:lvl8pPr latinLnBrk="0">
              <a:defRPr lang="pt-BR" sz="1400"/>
            </a:lvl8pPr>
            <a:lvl9pPr latinLnBrk="0">
              <a:defRPr lang="pt-BR" sz="1400"/>
            </a:lvl9pPr>
          </a:lstStyle>
          <a:p>
            <a:pPr lvl="0"/>
            <a:r>
              <a:rPr lang="pt-BR" dirty="0"/>
              <a:t>Clique para editar o texto mestre 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4384548" cy="4572000"/>
          </a:xfrm>
        </p:spPr>
        <p:txBody>
          <a:bodyPr/>
          <a:lstStyle>
            <a:lvl1pPr marL="0" indent="0" latinLnBrk="0">
              <a:spcBef>
                <a:spcPts val="1200"/>
              </a:spcBef>
              <a:buNone/>
              <a:defRPr lang="pt-BR" sz="1800"/>
            </a:lvl1pPr>
            <a:lvl2pPr marL="457200" indent="0" latinLnBrk="0">
              <a:buNone/>
              <a:defRPr lang="pt-BR" sz="1400"/>
            </a:lvl2pPr>
            <a:lvl3pPr marL="914400" indent="0" latinLnBrk="0">
              <a:buNone/>
              <a:defRPr lang="pt-BR" sz="1200"/>
            </a:lvl3pPr>
            <a:lvl4pPr marL="1371600" indent="0" latinLnBrk="0">
              <a:buNone/>
              <a:defRPr lang="pt-BR" sz="1000"/>
            </a:lvl4pPr>
            <a:lvl5pPr marL="1828800" indent="0" latinLnBrk="0">
              <a:buNone/>
              <a:defRPr lang="pt-BR" sz="1000"/>
            </a:lvl5pPr>
            <a:lvl6pPr marL="2286000" indent="0" latinLnBrk="0">
              <a:buNone/>
              <a:defRPr lang="pt-BR" sz="1000"/>
            </a:lvl6pPr>
            <a:lvl7pPr marL="2743200" indent="0" latinLnBrk="0">
              <a:buNone/>
              <a:defRPr lang="pt-BR" sz="1000"/>
            </a:lvl7pPr>
            <a:lvl8pPr marL="3200400" indent="0" latinLnBrk="0">
              <a:buNone/>
              <a:defRPr lang="pt-BR" sz="1000"/>
            </a:lvl8pPr>
            <a:lvl9pPr marL="3657600" indent="0" latinLnBrk="0">
              <a:buNone/>
              <a:defRPr lang="pt-BR" sz="1000"/>
            </a:lvl9pPr>
          </a:lstStyle>
          <a:p>
            <a:pPr lvl="0"/>
            <a:r>
              <a:rPr lang="pt-BR" dirty="0"/>
              <a:t>Clique para editar o texto mestre </a:t>
            </a:r>
          </a:p>
        </p:txBody>
      </p:sp>
      <p:sp>
        <p:nvSpPr>
          <p:cNvPr id="5" name="Espaço reservado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468D61-4C04-4582-8C5F-33647F35F770}" type="datetimeFigureOut">
              <a:rPr lang="pt-BR"/>
              <a:pPr>
                <a:defRPr/>
              </a:pPr>
              <a:t>01/09/2020</a:t>
            </a:fld>
            <a:endParaRPr dirty="0"/>
          </a:p>
        </p:txBody>
      </p:sp>
      <p:sp>
        <p:nvSpPr>
          <p:cNvPr id="6" name="Espaço reservad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Espaço reservado do número do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7A6868-38E2-460B-A576-E3AC88E9EBC5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589605077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latinLnBrk="0">
              <a:defRPr lang="pt-BR" sz="32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de imagem 2"/>
          <p:cNvSpPr>
            <a:spLocks noGrp="1"/>
          </p:cNvSpPr>
          <p:nvPr>
            <p:ph type="pic" idx="1"/>
          </p:nvPr>
        </p:nvSpPr>
        <p:spPr>
          <a:xfrm>
            <a:off x="4654671" y="1600199"/>
            <a:ext cx="6430912" cy="4572001"/>
          </a:xfrm>
        </p:spPr>
        <p:txBody>
          <a:bodyPr tIns="1188720"/>
          <a:lstStyle>
            <a:lvl1pPr marL="0" indent="0" algn="ctr" latinLnBrk="0">
              <a:buNone/>
              <a:defRPr lang="pt-BR" sz="2000"/>
            </a:lvl1pPr>
            <a:lvl2pPr marL="457200" indent="0" latinLnBrk="0">
              <a:buNone/>
              <a:defRPr lang="pt-BR" sz="2800"/>
            </a:lvl2pPr>
            <a:lvl3pPr marL="914400" indent="0" latinLnBrk="0">
              <a:buNone/>
              <a:defRPr lang="pt-BR" sz="2400"/>
            </a:lvl3pPr>
            <a:lvl4pPr marL="1371600" indent="0" latinLnBrk="0">
              <a:buNone/>
              <a:defRPr lang="pt-BR" sz="2000"/>
            </a:lvl4pPr>
            <a:lvl5pPr marL="1828800" indent="0" latinLnBrk="0">
              <a:buNone/>
              <a:defRPr lang="pt-BR" sz="2000"/>
            </a:lvl5pPr>
            <a:lvl6pPr marL="2286000" indent="0" latinLnBrk="0">
              <a:buNone/>
              <a:defRPr lang="pt-BR" sz="2000"/>
            </a:lvl6pPr>
            <a:lvl7pPr marL="2743200" indent="0" latinLnBrk="0">
              <a:buNone/>
              <a:defRPr lang="pt-BR" sz="2000"/>
            </a:lvl7pPr>
            <a:lvl8pPr marL="3200400" indent="0" latinLnBrk="0">
              <a:buNone/>
              <a:defRPr lang="pt-BR" sz="2000"/>
            </a:lvl8pPr>
            <a:lvl9pPr marL="3657600" indent="0" latinLnBrk="0">
              <a:buNone/>
              <a:defRPr lang="pt-BR" sz="2000"/>
            </a:lvl9pPr>
          </a:lstStyle>
          <a:p>
            <a:pPr lvl="0"/>
            <a:endParaRPr lang="pt-BR" noProof="0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3396996" cy="4572000"/>
          </a:xfrm>
        </p:spPr>
        <p:txBody>
          <a:bodyPr/>
          <a:lstStyle>
            <a:lvl1pPr marL="0" indent="0" latinLnBrk="0">
              <a:spcBef>
                <a:spcPts val="1200"/>
              </a:spcBef>
              <a:buNone/>
              <a:defRPr lang="pt-BR" sz="1800"/>
            </a:lvl1pPr>
            <a:lvl2pPr marL="457200" indent="0" latinLnBrk="0">
              <a:buNone/>
              <a:defRPr lang="pt-BR" sz="1400"/>
            </a:lvl2pPr>
            <a:lvl3pPr marL="914400" indent="0" latinLnBrk="0">
              <a:buNone/>
              <a:defRPr lang="pt-BR" sz="1200"/>
            </a:lvl3pPr>
            <a:lvl4pPr marL="1371600" indent="0" latinLnBrk="0">
              <a:buNone/>
              <a:defRPr lang="pt-BR" sz="1000"/>
            </a:lvl4pPr>
            <a:lvl5pPr marL="1828800" indent="0" latinLnBrk="0">
              <a:buNone/>
              <a:defRPr lang="pt-BR" sz="1000"/>
            </a:lvl5pPr>
            <a:lvl6pPr marL="2286000" indent="0" latinLnBrk="0">
              <a:buNone/>
              <a:defRPr lang="pt-BR" sz="1000"/>
            </a:lvl6pPr>
            <a:lvl7pPr marL="2743200" indent="0" latinLnBrk="0">
              <a:buNone/>
              <a:defRPr lang="pt-BR" sz="1000"/>
            </a:lvl7pPr>
            <a:lvl8pPr marL="3200400" indent="0" latinLnBrk="0">
              <a:buNone/>
              <a:defRPr lang="pt-BR" sz="1000"/>
            </a:lvl8pPr>
            <a:lvl9pPr marL="3657600" indent="0" latinLnBrk="0">
              <a:buNone/>
              <a:defRPr lang="pt-BR" sz="1000"/>
            </a:lvl9pPr>
          </a:lstStyle>
          <a:p>
            <a:pPr lvl="0"/>
            <a:r>
              <a:rPr lang="pt-BR" dirty="0"/>
              <a:t>Clique para editar o texto mestre </a:t>
            </a:r>
          </a:p>
        </p:txBody>
      </p:sp>
      <p:sp>
        <p:nvSpPr>
          <p:cNvPr id="5" name="Espaço reservado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9842FD-E1AD-4887-A218-89079EDDDBFB}" type="datetimeFigureOut">
              <a:rPr lang="pt-BR"/>
              <a:pPr>
                <a:defRPr/>
              </a:pPr>
              <a:t>01/09/2020</a:t>
            </a:fld>
            <a:endParaRPr dirty="0"/>
          </a:p>
        </p:txBody>
      </p:sp>
      <p:sp>
        <p:nvSpPr>
          <p:cNvPr id="6" name="Espaço reservad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Espaço reservado do número do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EA3147-D992-400D-BF75-3F166AED7598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76029468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o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dirty="0"/>
              <a:t>Clique para editar o texto mestre 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F79354-2D31-4A9D-9515-989957F57DB6}" type="datetimeFigureOut">
              <a:rPr lang="pt-BR"/>
              <a:pPr>
                <a:defRPr/>
              </a:pPr>
              <a:t>01/09/2020</a:t>
            </a:fld>
            <a:endParaRPr dirty="0"/>
          </a:p>
        </p:txBody>
      </p:sp>
      <p:sp>
        <p:nvSpPr>
          <p:cNvPr id="5" name="Espaço reservad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Espaço reservado do número do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3A952D-27EA-4476-9380-6285047FAAC4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552319015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do título 1"/>
          <p:cNvSpPr>
            <a:spLocks noGrp="1"/>
          </p:cNvSpPr>
          <p:nvPr>
            <p:ph type="title"/>
          </p:nvPr>
        </p:nvSpPr>
        <p:spPr bwMode="auto">
          <a:xfrm>
            <a:off x="1104900" y="76200"/>
            <a:ext cx="9980613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pt-BR" dirty="0"/>
              <a:t>Clique para editar o texto mestre 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  <a:p>
            <a:pPr lvl="5"/>
            <a:r>
              <a:rPr lang="pt-BR" dirty="0"/>
              <a:t>Sexto nível</a:t>
            </a:r>
          </a:p>
          <a:p>
            <a:pPr lvl="6"/>
            <a:r>
              <a:rPr lang="pt-BR" dirty="0"/>
              <a:t>Sétimo nível</a:t>
            </a:r>
          </a:p>
          <a:p>
            <a:pPr lvl="7"/>
            <a:r>
              <a:rPr lang="pt-BR" dirty="0"/>
              <a:t>Oitavo nível</a:t>
            </a:r>
          </a:p>
          <a:p>
            <a:pPr lvl="8"/>
            <a:r>
              <a:rPr lang="pt-BR" dirty="0"/>
              <a:t>Nono nível</a:t>
            </a:r>
          </a:p>
        </p:txBody>
      </p:sp>
      <p:sp>
        <p:nvSpPr>
          <p:cNvPr id="4" name="Espaço reservado de data 3"/>
          <p:cNvSpPr>
            <a:spLocks noGrp="1"/>
          </p:cNvSpPr>
          <p:nvPr>
            <p:ph type="dt" sz="half" idx="2"/>
          </p:nvPr>
        </p:nvSpPr>
        <p:spPr>
          <a:xfrm>
            <a:off x="1104900" y="6356350"/>
            <a:ext cx="1828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lang="pt-BR" sz="120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16D3951-96CF-44DD-A987-643C557E1D8D}" type="datetimeFigureOut">
              <a:rPr lang="pt-BR"/>
              <a:pPr>
                <a:defRPr/>
              </a:pPr>
              <a:t>01/09/2020</a:t>
            </a:fld>
            <a:endParaRPr dirty="0"/>
          </a:p>
        </p:txBody>
      </p:sp>
      <p:sp>
        <p:nvSpPr>
          <p:cNvPr id="5" name="Espaço reservado do rodapé 4"/>
          <p:cNvSpPr>
            <a:spLocks noGrp="1"/>
          </p:cNvSpPr>
          <p:nvPr>
            <p:ph type="ftr" sz="quarter" idx="3"/>
          </p:nvPr>
        </p:nvSpPr>
        <p:spPr>
          <a:xfrm>
            <a:off x="2933700" y="6356350"/>
            <a:ext cx="63246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lang="pt-BR" sz="120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Espaço reservado do número do slide 5"/>
          <p:cNvSpPr>
            <a:spLocks noGrp="1"/>
          </p:cNvSpPr>
          <p:nvPr>
            <p:ph type="sldNum" sz="quarter" idx="4"/>
          </p:nvPr>
        </p:nvSpPr>
        <p:spPr>
          <a:xfrm>
            <a:off x="9256713" y="6356350"/>
            <a:ext cx="1828800" cy="365125"/>
          </a:xfrm>
          <a:prstGeom prst="rect">
            <a:avLst/>
          </a:prstGeom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9D8F88"/>
                </a:solidFill>
                <a:latin typeface="Euphemia"/>
              </a:defRPr>
            </a:lvl1pPr>
          </a:lstStyle>
          <a:p>
            <a:pPr>
              <a:defRPr/>
            </a:pPr>
            <a:fld id="{0862D260-A46B-4CB6-94FD-31776B104094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  <p:grpSp>
        <p:nvGrpSpPr>
          <p:cNvPr id="1031" name="Grupo 14"/>
          <p:cNvGrpSpPr>
            <a:grpSpLocks/>
          </p:cNvGrpSpPr>
          <p:nvPr/>
        </p:nvGrpSpPr>
        <p:grpSpPr bwMode="auto">
          <a:xfrm>
            <a:off x="1103313" y="1219200"/>
            <a:ext cx="9985375" cy="84138"/>
            <a:chOff x="1073150" y="1219201"/>
            <a:chExt cx="10058400" cy="63125"/>
          </a:xfrm>
        </p:grpSpPr>
        <p:cxnSp>
          <p:nvCxnSpPr>
            <p:cNvPr id="13" name="Conector de Linha Reta 12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ector de Linha Reta 13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14" r:id="rId2"/>
    <p:sldLayoutId id="2147483723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4" r:id="rId10"/>
    <p:sldLayoutId id="2147483721" r:id="rId11"/>
  </p:sldLayoutIdLst>
  <p:transition spd="med">
    <p:fade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lang="pt-BR" sz="28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Plantagenet Cherokee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Plantagenet Cherokee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Plantagenet Cherokee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Plantagenet Cherokee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Plantagenet Cherokee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Plantagenet Cherokee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Plantagenet Cherokee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Plantagenet Cherokee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800"/>
        </a:spcBef>
        <a:spcAft>
          <a:spcPct val="0"/>
        </a:spcAft>
        <a:buFont typeface="Wingdings" panose="05000000000000000000" pitchFamily="2" charset="2"/>
        <a:buChar char="§"/>
        <a:defRPr lang="pt-BR"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Font typeface="Wingdings" panose="05000000000000000000" pitchFamily="2" charset="2"/>
        <a:buChar char="§"/>
        <a:defRPr lang="pt-BR"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Font typeface="Wingdings" panose="05000000000000000000" pitchFamily="2" charset="2"/>
        <a:buChar char="§"/>
        <a:defRPr lang="pt-BR"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Font typeface="Wingdings" panose="05000000000000000000" pitchFamily="2" charset="2"/>
        <a:buChar char="§"/>
        <a:defRPr lang="pt-BR"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Font typeface="Wingdings" panose="05000000000000000000" pitchFamily="2" charset="2"/>
        <a:buChar char="§"/>
        <a:defRPr lang="pt-BR"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lang="pt-BR"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lang="pt-BR"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lang="pt-BR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lang="pt-BR"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2.bin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941388" y="2482850"/>
            <a:ext cx="10714037" cy="2219325"/>
          </a:xfrm>
        </p:spPr>
        <p:txBody>
          <a:bodyPr/>
          <a:lstStyle/>
          <a:p>
            <a:pPr algn="r">
              <a:defRPr/>
            </a:pPr>
            <a:r>
              <a:rPr altLang="pt-BR" dirty="0"/>
              <a:t>Aula </a:t>
            </a:r>
            <a:r>
              <a:rPr altLang="pt-BR" dirty="0" smtClean="0"/>
              <a:t>06.  O Milagre Econômico </a:t>
            </a:r>
            <a:r>
              <a:rPr lang="pt-BR" altLang="pt-BR" dirty="0" smtClean="0"/>
              <a:t>–</a:t>
            </a:r>
            <a:r>
              <a:rPr altLang="pt-BR" dirty="0" smtClean="0"/>
              <a:t> 1967 - 1973 (2)</a:t>
            </a:r>
            <a:endParaRPr altLang="pt-BR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sz="quarter" idx="1"/>
          </p:nvPr>
        </p:nvSpPr>
        <p:spPr bwMode="auto">
          <a:xfrm>
            <a:off x="5021263" y="5372100"/>
            <a:ext cx="10096500" cy="955675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altLang="pt-BR" dirty="0" smtClean="0"/>
              <a:t>A Gremaud  - REC2413 - Economia Brasileira Contemporânea 2020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5"/>
          <p:cNvSpPr txBox="1">
            <a:spLocks noGrp="1"/>
          </p:cNvSpPr>
          <p:nvPr/>
        </p:nvSpPr>
        <p:spPr>
          <a:xfrm>
            <a:off x="0" y="1271588"/>
            <a:ext cx="711200" cy="244475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fld id="{A6403D06-6487-4745-A3B0-75E25FBFF6E9}" type="slidenum">
              <a:rPr lang="pt-BR" altLang="pt-BR" sz="1200" b="1">
                <a:solidFill>
                  <a:srgbClr val="FFFFFF"/>
                </a:solidFill>
                <a:latin typeface="Euphemia" panose="020B0503040102020104"/>
              </a:rPr>
              <a:pPr algn="ctr">
                <a:lnSpc>
                  <a:spcPct val="80000"/>
                </a:lnSpc>
              </a:pPr>
              <a:t>10</a:t>
            </a:fld>
            <a:endParaRPr lang="pt-BR" altLang="pt-BR" sz="1200" b="1">
              <a:solidFill>
                <a:srgbClr val="FFFFFF"/>
              </a:solidFill>
              <a:latin typeface="Euphemia" panose="020B0503040102020104"/>
            </a:endParaRPr>
          </a:p>
        </p:txBody>
      </p:sp>
      <p:sp>
        <p:nvSpPr>
          <p:cNvPr id="146435" name="Rectangle 2"/>
          <p:cNvSpPr>
            <a:spLocks noGrp="1" noChangeArrowheads="1"/>
          </p:cNvSpPr>
          <p:nvPr>
            <p:ph type="title"/>
          </p:nvPr>
        </p:nvSpPr>
        <p:spPr>
          <a:xfrm>
            <a:off x="4522355" y="157018"/>
            <a:ext cx="7263246" cy="738909"/>
          </a:xfrm>
          <a:solidFill>
            <a:schemeClr val="bg1"/>
          </a:solidFill>
        </p:spPr>
        <p:txBody>
          <a:bodyPr lIns="91440" rIns="91440" anchor="ctr"/>
          <a:lstStyle/>
          <a:p>
            <a:pPr eaLnBrk="1" hangingPunct="1">
              <a:defRPr/>
            </a:pPr>
            <a:r>
              <a:rPr lang="pt-BR" sz="3600" dirty="0"/>
              <a:t>A</a:t>
            </a:r>
            <a:r>
              <a:rPr lang="pt-BR" sz="3600" dirty="0" smtClean="0"/>
              <a:t> Inflação no Milagre </a:t>
            </a:r>
            <a:endParaRPr lang="pt-BR" sz="3600" dirty="0"/>
          </a:p>
        </p:txBody>
      </p:sp>
      <p:graphicFrame>
        <p:nvGraphicFramePr>
          <p:cNvPr id="146436" name="Object 4"/>
          <p:cNvGraphicFramePr>
            <a:graphicFrameLocks noGrp="1" noChangeAspect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528164962"/>
              </p:ext>
            </p:extLst>
          </p:nvPr>
        </p:nvGraphicFramePr>
        <p:xfrm>
          <a:off x="53975" y="1757363"/>
          <a:ext cx="12084050" cy="4589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0" name="Gráfico" r:id="rId4" imgW="6797182" imgH="3589044" progId="Excel.Sheet.8">
                  <p:embed followColorScheme="textAndBackground"/>
                </p:oleObj>
              </mc:Choice>
              <mc:Fallback>
                <p:oleObj name="Gráfico" r:id="rId4" imgW="6797182" imgH="3589044" progId="Excel.Sheet.8">
                  <p:embed followColorScheme="textAndBackground"/>
                  <p:pic>
                    <p:nvPicPr>
                      <p:cNvPr id="14643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" y="1757363"/>
                        <a:ext cx="12084050" cy="4589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tângulo 1"/>
          <p:cNvSpPr/>
          <p:nvPr/>
        </p:nvSpPr>
        <p:spPr>
          <a:xfrm>
            <a:off x="-18472" y="1360202"/>
            <a:ext cx="3121891" cy="4330416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marL="228600" indent="-228600" eaLnBrk="1" hangingPunct="1"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/>
            </a:pPr>
            <a:r>
              <a:rPr lang="pt-BR" sz="1600" dirty="0"/>
              <a:t>67 queda (era 40) : fim da inflação corretiva, ainda aperto de liquidez  (no 1º semestre), boa </a:t>
            </a:r>
            <a:r>
              <a:rPr lang="pt-BR" sz="1600" dirty="0" smtClean="0"/>
              <a:t>safra</a:t>
            </a:r>
            <a:endParaRPr lang="pt-BR" sz="1600" dirty="0" smtClean="0">
              <a:solidFill>
                <a:prstClr val="black"/>
              </a:solidFill>
              <a:latin typeface="Euphemia"/>
            </a:endParaRPr>
          </a:p>
          <a:p>
            <a:pPr marL="228600" lvl="0" indent="-228600" eaLnBrk="1" hangingPunct="1"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/>
            </a:pPr>
            <a:r>
              <a:rPr lang="pt-BR" sz="1600" dirty="0" smtClean="0">
                <a:solidFill>
                  <a:prstClr val="black"/>
                </a:solidFill>
                <a:latin typeface="Euphemia"/>
              </a:rPr>
              <a:t>68 </a:t>
            </a:r>
            <a:r>
              <a:rPr lang="pt-BR" sz="1600" dirty="0">
                <a:solidFill>
                  <a:prstClr val="black"/>
                </a:solidFill>
                <a:latin typeface="Euphemia"/>
              </a:rPr>
              <a:t>– minidesvalorização , crescimento e alivio da política salarial impede queda, inicio controle de Preços</a:t>
            </a:r>
          </a:p>
          <a:p>
            <a:pPr marL="228600" lvl="0" indent="-228600" eaLnBrk="1" hangingPunct="1"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/>
            </a:pPr>
            <a:r>
              <a:rPr lang="pt-BR" sz="1600" dirty="0">
                <a:solidFill>
                  <a:prstClr val="black"/>
                </a:solidFill>
                <a:latin typeface="Euphemia"/>
              </a:rPr>
              <a:t>69/70 – </a:t>
            </a:r>
            <a:r>
              <a:rPr lang="pt-BR" sz="1600" dirty="0" smtClean="0">
                <a:solidFill>
                  <a:prstClr val="black"/>
                </a:solidFill>
                <a:latin typeface="Euphemia"/>
              </a:rPr>
              <a:t> </a:t>
            </a:r>
            <a:r>
              <a:rPr lang="pt-BR" sz="1600" dirty="0">
                <a:solidFill>
                  <a:prstClr val="black"/>
                </a:solidFill>
                <a:latin typeface="Euphemia"/>
              </a:rPr>
              <a:t>problemas  agrícolas, esforço para conter excessos monetários e fiscais, títulos não só financiam déficit mas </a:t>
            </a:r>
            <a:r>
              <a:rPr lang="pt-BR" sz="1600" dirty="0" err="1">
                <a:solidFill>
                  <a:prstClr val="black"/>
                </a:solidFill>
                <a:latin typeface="Euphemia"/>
              </a:rPr>
              <a:t>tb</a:t>
            </a:r>
            <a:r>
              <a:rPr lang="pt-BR" sz="1600" dirty="0">
                <a:solidFill>
                  <a:prstClr val="black"/>
                </a:solidFill>
                <a:latin typeface="Euphemia"/>
              </a:rPr>
              <a:t> enxugam </a:t>
            </a:r>
            <a:r>
              <a:rPr lang="pt-BR" sz="1600" dirty="0" smtClean="0">
                <a:solidFill>
                  <a:prstClr val="black"/>
                </a:solidFill>
                <a:latin typeface="Euphemia"/>
              </a:rPr>
              <a:t>moeda</a:t>
            </a:r>
          </a:p>
          <a:p>
            <a:pPr lvl="0" eaLnBrk="1" hangingPunct="1">
              <a:lnSpc>
                <a:spcPct val="90000"/>
              </a:lnSpc>
              <a:spcBef>
                <a:spcPts val="1800"/>
              </a:spcBef>
              <a:defRPr/>
            </a:pPr>
            <a:endParaRPr lang="pt-BR" sz="1600" dirty="0">
              <a:solidFill>
                <a:prstClr val="black"/>
              </a:solidFill>
              <a:latin typeface="Euphemia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5920509" y="895927"/>
            <a:ext cx="6217516" cy="1815882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pt-BR" sz="1600" dirty="0"/>
              <a:t>71 – controles </a:t>
            </a:r>
            <a:r>
              <a:rPr lang="pt-BR" sz="1600" dirty="0" smtClean="0"/>
              <a:t>começam </a:t>
            </a:r>
            <a:r>
              <a:rPr lang="pt-BR" sz="1600" dirty="0"/>
              <a:t>a ser mais importantes - divergência nos índices</a:t>
            </a:r>
            <a:br>
              <a:rPr lang="pt-BR" sz="1600" dirty="0"/>
            </a:br>
            <a:r>
              <a:rPr lang="pt-BR" sz="1600" dirty="0"/>
              <a:t>72 – recuo no ano apesar de não existência de capacidade ociosa e </a:t>
            </a:r>
            <a:r>
              <a:rPr lang="pt-BR" sz="1600" dirty="0" smtClean="0"/>
              <a:t>existir expansão </a:t>
            </a:r>
            <a:r>
              <a:rPr lang="pt-BR" sz="1600" dirty="0"/>
              <a:t>monetária/ creditícia, há forte uso do </a:t>
            </a:r>
            <a:r>
              <a:rPr lang="pt-BR" sz="1600" dirty="0" smtClean="0"/>
              <a:t>CIP, com </a:t>
            </a:r>
            <a:r>
              <a:rPr lang="pt-BR" sz="1600" dirty="0"/>
              <a:t>repercussões sobre rentabilidade</a:t>
            </a:r>
            <a:br>
              <a:rPr lang="pt-BR" sz="1600" dirty="0"/>
            </a:br>
            <a:r>
              <a:rPr lang="pt-BR" sz="1600" dirty="0"/>
              <a:t>73 – índices refletem preços tabelados (mesmo sendo desrespeitados – mercados paralelo)</a:t>
            </a:r>
          </a:p>
        </p:txBody>
      </p:sp>
    </p:spTree>
    <p:extLst>
      <p:ext uri="{BB962C8B-B14F-4D97-AF65-F5344CB8AC3E}">
        <p14:creationId xmlns:p14="http://schemas.microsoft.com/office/powerpoint/2010/main" val="214816616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A Politica externa </a:t>
            </a:r>
            <a:endParaRPr lang="pt-BR" dirty="0"/>
          </a:p>
        </p:txBody>
      </p:sp>
      <p:sp>
        <p:nvSpPr>
          <p:cNvPr id="4" name="Subtítulo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2606789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Espaço Reservado para Número de Slide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8812B42-2C90-42C7-B95E-175AA398147B}" type="slidenum">
              <a:rPr lang="pt-BR" altLang="pt-BR" smtClean="0">
                <a:solidFill>
                  <a:schemeClr val="tx2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pPr/>
              <a:t>12</a:t>
            </a:fld>
            <a:endParaRPr lang="pt-BR" altLang="pt-BR" smtClean="0">
              <a:solidFill>
                <a:schemeClr val="tx2"/>
              </a:solidFill>
              <a:latin typeface="Tw Cen MT" panose="020B0602020104020603" pitchFamily="34" charset="0"/>
              <a:cs typeface="Arial" panose="020B0604020202020204" pitchFamily="34" charset="0"/>
            </a:endParaRPr>
          </a:p>
        </p:txBody>
      </p:sp>
      <p:pic>
        <p:nvPicPr>
          <p:cNvPr id="3174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6291" y="1611457"/>
            <a:ext cx="7918884" cy="464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ângulo 3"/>
          <p:cNvSpPr/>
          <p:nvPr/>
        </p:nvSpPr>
        <p:spPr>
          <a:xfrm>
            <a:off x="92364" y="1611457"/>
            <a:ext cx="367607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1" indent="-457200" eaLnBrk="1" hangingPunct="1">
              <a:buFont typeface="Wingdings" panose="05000000000000000000" pitchFamily="2" charset="2"/>
              <a:buChar char="Ø"/>
              <a:defRPr/>
            </a:pPr>
            <a:r>
              <a:rPr lang="pt-BR" sz="2800" dirty="0">
                <a:solidFill>
                  <a:srgbClr val="000099"/>
                </a:solidFill>
              </a:rPr>
              <a:t>Financiamento às exportações</a:t>
            </a:r>
          </a:p>
          <a:p>
            <a:pPr marL="914400" lvl="1" indent="-457200" eaLnBrk="1" hangingPunct="1">
              <a:buFont typeface="Wingdings" panose="05000000000000000000" pitchFamily="2" charset="2"/>
              <a:buChar char="Ø"/>
              <a:defRPr/>
            </a:pPr>
            <a:r>
              <a:rPr lang="pt-BR" sz="2800" dirty="0">
                <a:solidFill>
                  <a:srgbClr val="000099"/>
                </a:solidFill>
              </a:rPr>
              <a:t>Incentivos fiscais: p.ex. credito premio do IPI e </a:t>
            </a:r>
            <a:r>
              <a:rPr lang="pt-BR" sz="2800" dirty="0" err="1">
                <a:solidFill>
                  <a:srgbClr val="000099"/>
                </a:solidFill>
              </a:rPr>
              <a:t>Befiex</a:t>
            </a:r>
            <a:endParaRPr lang="pt-BR" sz="2800" dirty="0">
              <a:solidFill>
                <a:srgbClr val="000099"/>
              </a:solidFill>
            </a:endParaRPr>
          </a:p>
          <a:p>
            <a:pPr marL="914400" lvl="1" indent="-457200" eaLnBrk="1" hangingPunct="1">
              <a:buFont typeface="Wingdings" panose="05000000000000000000" pitchFamily="2" charset="2"/>
              <a:buChar char="Ø"/>
              <a:defRPr/>
            </a:pPr>
            <a:r>
              <a:rPr lang="pt-BR" sz="2800" dirty="0">
                <a:solidFill>
                  <a:srgbClr val="000099"/>
                </a:solidFill>
              </a:rPr>
              <a:t>Minidesvalorizações: mantem cambio real relativamente constante </a:t>
            </a:r>
            <a:endParaRPr lang="pt-BR" sz="2800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08844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Número de Slide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</a:pPr>
            <a:fld id="{9305A4E0-E35E-49F0-9109-23E1BAFF6F86}" type="slidenum">
              <a:rPr lang="pt-BR" altLang="pt-BR">
                <a:solidFill>
                  <a:srgbClr val="FFFFFF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pPr>
                <a:lnSpc>
                  <a:spcPct val="80000"/>
                </a:lnSpc>
              </a:pPr>
              <a:t>13</a:t>
            </a:fld>
            <a:endParaRPr lang="pt-BR" altLang="pt-BR">
              <a:solidFill>
                <a:srgbClr val="FFFFFF"/>
              </a:solidFill>
              <a:latin typeface="Tw Cen MT" panose="020B0602020104020603" pitchFamily="34" charset="0"/>
              <a:cs typeface="Arial" panose="020B0604020202020204" pitchFamily="34" charset="0"/>
            </a:endParaRPr>
          </a:p>
        </p:txBody>
      </p:sp>
      <p:sp>
        <p:nvSpPr>
          <p:cNvPr id="30722" name="Rectangle 2">
            <a:extLst>
              <a:ext uri="{FF2B5EF4-FFF2-40B4-BE49-F238E27FC236}">
                <a16:creationId xmlns:a16="http://schemas.microsoft.com/office/drawing/2014/main" id="{484B82D3-0DBF-4410-9092-BBA95AFD24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35188" y="333376"/>
            <a:ext cx="7772400" cy="587375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sz="4000" dirty="0"/>
              <a:t>O elevado endividamento externo</a:t>
            </a:r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30139C1B-6BAE-4C64-B194-BC9DD3BB07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77091" y="1376794"/>
            <a:ext cx="11120582" cy="5280026"/>
          </a:xfrm>
        </p:spPr>
        <p:txBody>
          <a:bodyPr>
            <a:normAutofit fontScale="92500" lnSpcReduction="10000"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pt-BR" sz="2800" b="1" dirty="0" smtClean="0"/>
              <a:t> Assistiu-se </a:t>
            </a:r>
            <a:r>
              <a:rPr lang="pt-BR" sz="2800" b="1" dirty="0"/>
              <a:t>neste período à forte onda de endividamento externo.</a:t>
            </a:r>
          </a:p>
          <a:p>
            <a:pPr marL="708660" lvl="1" indent="-342900" eaLnBrk="1" fontAlgn="auto" hangingPunct="1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pt-BR" sz="2400" dirty="0"/>
              <a:t>A dívida externa  cresceu em torno de US$ 9 bilhões</a:t>
            </a:r>
          </a:p>
          <a:p>
            <a:pPr marL="708660" lvl="1" indent="-342900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pt-BR" sz="2400" dirty="0"/>
              <a:t>Problema </a:t>
            </a:r>
            <a:r>
              <a:rPr lang="pt-BR" sz="2400" dirty="0" smtClean="0"/>
              <a:t>? </a:t>
            </a:r>
            <a:r>
              <a:rPr lang="pt-BR" sz="2400" dirty="0"/>
              <a:t>sobre endividamento e endividamento interno </a:t>
            </a:r>
          </a:p>
          <a:p>
            <a:pPr marL="914717" lvl="2" indent="-274320" eaLnBrk="1" fontAlgn="auto" hangingPunct="1">
              <a:spcAft>
                <a:spcPts val="0"/>
              </a:spcAft>
              <a:defRPr/>
            </a:pPr>
            <a:r>
              <a:rPr lang="pt-BR" sz="2100" dirty="0"/>
              <a:t>divida externa bruta US$12,5 bi e liquida US$ 6,1 bi</a:t>
            </a:r>
          </a:p>
          <a:p>
            <a:pPr marL="914717" lvl="2" indent="-274320" eaLnBrk="1" fontAlgn="auto" hangingPunct="1">
              <a:spcAft>
                <a:spcPts val="0"/>
              </a:spcAft>
              <a:defRPr/>
            </a:pPr>
            <a:r>
              <a:rPr lang="pt-BR" sz="2100" dirty="0"/>
              <a:t>Necessidade de endividamento menor (</a:t>
            </a:r>
            <a:r>
              <a:rPr lang="pt-BR" sz="2100" dirty="0" err="1"/>
              <a:t>abs</a:t>
            </a:r>
            <a:r>
              <a:rPr lang="pt-BR" sz="2100" dirty="0"/>
              <a:t> domestica x oferta)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pt-BR" sz="2800" b="1" dirty="0" smtClean="0"/>
              <a:t> Estímulo </a:t>
            </a:r>
            <a:r>
              <a:rPr lang="pt-BR" sz="2800" b="1" dirty="0"/>
              <a:t>ao endividamento externo brasileiro: </a:t>
            </a:r>
          </a:p>
          <a:p>
            <a:pPr marL="938212" lvl="2" indent="-342900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pt-BR" sz="2200" b="1" dirty="0">
                <a:sym typeface="Wingdings" pitchFamily="2" charset="2"/>
              </a:rPr>
              <a:t>Até onde planejado ?</a:t>
            </a:r>
            <a:endParaRPr lang="pt-BR" sz="2200" dirty="0">
              <a:sym typeface="Wingdings" pitchFamily="2" charset="2"/>
            </a:endParaRPr>
          </a:p>
          <a:p>
            <a:pPr marL="640080" lvl="1" indent="-274320" eaLnBrk="1" fontAlgn="auto" hangingPunct="1">
              <a:spcAft>
                <a:spcPts val="0"/>
              </a:spcAft>
              <a:buFont typeface="Wingdings" pitchFamily="2" charset="2"/>
              <a:buChar char="à"/>
              <a:defRPr/>
            </a:pPr>
            <a:r>
              <a:rPr lang="pt-BR" sz="2400" dirty="0"/>
              <a:t> Elevada demanda por crédito,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" pitchFamily="2" charset="2"/>
              <a:buChar char="à"/>
              <a:defRPr/>
            </a:pPr>
            <a:r>
              <a:rPr lang="pt-BR" sz="2400" dirty="0"/>
              <a:t> taxas de juros internas elevadas (reforma de 64/66), 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" pitchFamily="2" charset="2"/>
              <a:buChar char="à"/>
              <a:defRPr/>
            </a:pPr>
            <a:r>
              <a:rPr lang="pt-BR" sz="2400" dirty="0"/>
              <a:t> grande liquidez no sistema financeiro internacional (</a:t>
            </a:r>
            <a:r>
              <a:rPr lang="pt-BR" sz="2400" dirty="0" err="1"/>
              <a:t>euromercado</a:t>
            </a:r>
            <a:r>
              <a:rPr lang="pt-BR" sz="2400" dirty="0"/>
              <a:t>)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" pitchFamily="2" charset="2"/>
              <a:buChar char="à"/>
              <a:defRPr/>
            </a:pPr>
            <a:r>
              <a:rPr lang="pt-BR" sz="2400" dirty="0"/>
              <a:t> ausência de mecanismos de financiamento </a:t>
            </a:r>
            <a:r>
              <a:rPr lang="pt-BR" sz="2400" dirty="0" smtClean="0"/>
              <a:t>						de </a:t>
            </a:r>
            <a:r>
              <a:rPr lang="pt-BR" sz="2400" dirty="0"/>
              <a:t>longo prazo na economia brasileira, exceto as linhas oficiais.</a:t>
            </a:r>
            <a:endParaRPr lang="pt-BR" sz="2400" b="1" dirty="0"/>
          </a:p>
          <a:p>
            <a:pPr eaLnBrk="1" fontAlgn="auto" hangingPunct="1">
              <a:lnSpc>
                <a:spcPct val="70000"/>
              </a:lnSpc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pt-BR" sz="2800" b="1" dirty="0" smtClean="0"/>
              <a:t> Principais </a:t>
            </a:r>
            <a:r>
              <a:rPr lang="pt-BR" sz="2800" b="1" dirty="0"/>
              <a:t>tomadores de recursos externos</a:t>
            </a:r>
            <a:r>
              <a:rPr lang="pt-BR" sz="2800" dirty="0"/>
              <a:t>, </a:t>
            </a:r>
          </a:p>
          <a:p>
            <a:pPr marL="708660" lvl="1" indent="-342900" eaLnBrk="1" fontAlgn="auto" hangingPunct="1">
              <a:lnSpc>
                <a:spcPct val="70000"/>
              </a:lnSpc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pt-BR" sz="2400" dirty="0"/>
              <a:t>nesta fase: setor privado (2/3)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6986" y="1866322"/>
            <a:ext cx="2905014" cy="3770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70171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339273" y="4784436"/>
            <a:ext cx="9596581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altLang="pt-BR" sz="2000" dirty="0"/>
              <a:t>INVESTIMENTOS </a:t>
            </a:r>
            <a:r>
              <a:rPr lang="pt-BR" altLang="pt-BR" sz="2000" dirty="0" smtClean="0"/>
              <a:t>EXTERNO DIRETO</a:t>
            </a:r>
            <a:endParaRPr lang="pt-BR" altLang="pt-BR" sz="2000" dirty="0"/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pt-BR" altLang="pt-BR" dirty="0"/>
              <a:t>1968/71: US$ 150 MILHÕES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pt-BR" altLang="pt-BR" dirty="0"/>
              <a:t>1972: US$ 318 MILHÕES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pt-BR" altLang="pt-BR" dirty="0"/>
              <a:t>1973: US$ 940 </a:t>
            </a:r>
            <a:r>
              <a:rPr lang="pt-BR" altLang="pt-BR" dirty="0" smtClean="0"/>
              <a:t>MILHÕES</a:t>
            </a:r>
          </a:p>
          <a:p>
            <a:pPr eaLnBrk="1" hangingPunct="1"/>
            <a:endParaRPr lang="pt-BR" altLang="pt-BR" dirty="0" smtClean="0">
              <a:cs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q"/>
            </a:pPr>
            <a:endParaRPr lang="pt-BR" altLang="pt-BR" sz="2400" dirty="0">
              <a:solidFill>
                <a:srgbClr val="000099"/>
              </a:solidFill>
            </a:endParaRPr>
          </a:p>
        </p:txBody>
      </p:sp>
      <p:sp>
        <p:nvSpPr>
          <p:cNvPr id="35842" name="Espaço Reservado para Número de Slide 3"/>
          <p:cNvSpPr txBox="1">
            <a:spLocks noGrp="1"/>
          </p:cNvSpPr>
          <p:nvPr/>
        </p:nvSpPr>
        <p:spPr bwMode="auto">
          <a:xfrm>
            <a:off x="1524000" y="6248400"/>
            <a:ext cx="533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fld id="{FEA8781D-6765-4C7C-8666-93ACD40506C1}" type="slidenum">
              <a:rPr lang="pt-BR" altLang="pt-BR" sz="1400" b="1">
                <a:solidFill>
                  <a:schemeClr val="tx2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pPr algn="ctr" eaLnBrk="1" hangingPunct="1"/>
              <a:t>14</a:t>
            </a:fld>
            <a:endParaRPr lang="pt-BR" altLang="pt-BR" sz="1400" b="1">
              <a:solidFill>
                <a:schemeClr val="tx2"/>
              </a:solidFill>
              <a:latin typeface="Tw Cen MT" panose="020B0602020104020603" pitchFamily="34" charset="0"/>
              <a:cs typeface="Arial" panose="020B0604020202020204" pitchFamily="34" charset="0"/>
            </a:endParaRPr>
          </a:p>
        </p:txBody>
      </p:sp>
      <p:pic>
        <p:nvPicPr>
          <p:cNvPr id="3584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564" y="333375"/>
            <a:ext cx="10668000" cy="4451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ângulo 2"/>
          <p:cNvSpPr/>
          <p:nvPr/>
        </p:nvSpPr>
        <p:spPr>
          <a:xfrm>
            <a:off x="5504873" y="5313326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/>
            <a:r>
              <a:rPr lang="pt-BR" altLang="pt-BR" dirty="0">
                <a:cs typeface="Arial" panose="020B0604020202020204" pitchFamily="34" charset="0"/>
              </a:rPr>
              <a:t>Forte reinvestimento </a:t>
            </a:r>
          </a:p>
          <a:p>
            <a:pPr eaLnBrk="1" hangingPunct="1"/>
            <a:r>
              <a:rPr lang="pt-BR" altLang="pt-BR" dirty="0">
                <a:cs typeface="Arial" panose="020B0604020202020204" pitchFamily="34" charset="0"/>
              </a:rPr>
              <a:t>Maior parte: indústria de transformação   </a:t>
            </a:r>
            <a:endParaRPr lang="pt-BR" altLang="pt-BR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988065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Espaço Reservado para Número de Slide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</a:pPr>
            <a:fld id="{941EAF6D-9F5C-41A1-8F05-0A9029DD842B}" type="slidenum">
              <a:rPr lang="pt-BR" altLang="pt-BR">
                <a:solidFill>
                  <a:srgbClr val="FFFFFF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pPr>
                <a:lnSpc>
                  <a:spcPct val="80000"/>
                </a:lnSpc>
              </a:pPr>
              <a:t>15</a:t>
            </a:fld>
            <a:endParaRPr lang="pt-BR" altLang="pt-BR">
              <a:solidFill>
                <a:srgbClr val="FFFFFF"/>
              </a:solidFill>
              <a:latin typeface="Tw Cen MT" panose="020B0602020104020603" pitchFamily="34" charset="0"/>
              <a:cs typeface="Arial" panose="020B0604020202020204" pitchFamily="34" charset="0"/>
            </a:endParaRPr>
          </a:p>
        </p:txBody>
      </p:sp>
      <p:sp>
        <p:nvSpPr>
          <p:cNvPr id="37891" name="Rectangle 2"/>
          <p:cNvSpPr>
            <a:spLocks noGrp="1"/>
          </p:cNvSpPr>
          <p:nvPr>
            <p:ph type="title"/>
          </p:nvPr>
        </p:nvSpPr>
        <p:spPr>
          <a:xfrm>
            <a:off x="2136775" y="228600"/>
            <a:ext cx="8153400" cy="990600"/>
          </a:xfrm>
        </p:spPr>
        <p:txBody>
          <a:bodyPr/>
          <a:lstStyle/>
          <a:p>
            <a:pPr eaLnBrk="1" hangingPunct="1"/>
            <a:r>
              <a:rPr lang="pt-BR" altLang="pt-BR" sz="5400" b="1">
                <a:latin typeface="Agency FB" panose="020B0503020202020204" pitchFamily="34" charset="0"/>
              </a:rPr>
              <a:t>DÍVIDA EXTERNA</a:t>
            </a:r>
            <a:r>
              <a:rPr lang="pt-BR" altLang="pt-BR" smtClean="0"/>
              <a:t> </a:t>
            </a:r>
          </a:p>
        </p:txBody>
      </p:sp>
      <p:graphicFrame>
        <p:nvGraphicFramePr>
          <p:cNvPr id="37892" name="Object 2"/>
          <p:cNvGraphicFramePr>
            <a:graphicFrameLocks noChangeAspect="1"/>
          </p:cNvGraphicFramePr>
          <p:nvPr>
            <p:ph idx="1"/>
          </p:nvPr>
        </p:nvGraphicFramePr>
        <p:xfrm>
          <a:off x="1525589" y="1704975"/>
          <a:ext cx="9140825" cy="459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0" name="Gráfico" r:id="rId4" imgW="6484585" imgH="3413792" progId="Excel.Sheet.8">
                  <p:embed followColorScheme="textAndBackground"/>
                </p:oleObj>
              </mc:Choice>
              <mc:Fallback>
                <p:oleObj name="Gráfico" r:id="rId4" imgW="6484585" imgH="3413792" progId="Excel.Sheet.8">
                  <p:embed followColorScheme="textAndBackground"/>
                  <p:pic>
                    <p:nvPicPr>
                      <p:cNvPr id="3789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5589" y="1704975"/>
                        <a:ext cx="9140825" cy="4591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934470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5"/>
          <p:cNvSpPr txBox="1">
            <a:spLocks noGrp="1"/>
          </p:cNvSpPr>
          <p:nvPr/>
        </p:nvSpPr>
        <p:spPr>
          <a:xfrm>
            <a:off x="0" y="1271588"/>
            <a:ext cx="711200" cy="244475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fld id="{93A95F06-EA6A-4C7E-95BF-11716F46BC90}" type="slidenum">
              <a:rPr lang="pt-BR" altLang="pt-BR" sz="1200" b="1">
                <a:solidFill>
                  <a:srgbClr val="FFFFFF"/>
                </a:solidFill>
                <a:latin typeface="Euphemia" panose="020B0503040102020104"/>
              </a:rPr>
              <a:pPr algn="ctr">
                <a:lnSpc>
                  <a:spcPct val="80000"/>
                </a:lnSpc>
              </a:pPr>
              <a:t>16</a:t>
            </a:fld>
            <a:endParaRPr lang="pt-BR" altLang="pt-BR" sz="1200" b="1">
              <a:solidFill>
                <a:srgbClr val="FFFFFF"/>
              </a:solidFill>
              <a:latin typeface="Euphemia" panose="020B0503040102020104"/>
            </a:endParaRPr>
          </a:p>
        </p:txBody>
      </p:sp>
      <p:sp>
        <p:nvSpPr>
          <p:cNvPr id="14848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34963" y="260350"/>
            <a:ext cx="11425237" cy="1143000"/>
          </a:xfrm>
        </p:spPr>
        <p:txBody>
          <a:bodyPr lIns="91440" rIns="91440" anchor="ctr"/>
          <a:lstStyle/>
          <a:p>
            <a:pPr algn="ctr" eaLnBrk="1" hangingPunct="1">
              <a:lnSpc>
                <a:spcPct val="80000"/>
              </a:lnSpc>
            </a:pPr>
            <a:r>
              <a:rPr altLang="pt-BR" sz="3600"/>
              <a:t>Participação do setor público na economia</a:t>
            </a:r>
          </a:p>
        </p:txBody>
      </p:sp>
      <p:sp>
        <p:nvSpPr>
          <p:cNvPr id="148484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334963" y="1403351"/>
            <a:ext cx="11644601" cy="535766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rIns="91440" numCol="1" anchor="t" anchorCtr="0" compatLnSpc="1">
            <a:prstTxWarp prst="textNoShape">
              <a:avLst/>
            </a:prstTxWarp>
            <a:normAutofit fontScale="62500" lnSpcReduction="20000"/>
          </a:bodyPr>
          <a:lstStyle/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Char char="v"/>
            </a:pPr>
            <a:r>
              <a:rPr altLang="pt-BR" sz="2800" dirty="0" smtClean="0"/>
              <a:t> Novas </a:t>
            </a:r>
            <a:r>
              <a:rPr altLang="pt-BR" sz="2800" dirty="0"/>
              <a:t>estatais – mas não novos </a:t>
            </a:r>
            <a:r>
              <a:rPr altLang="pt-BR" sz="2800" dirty="0" smtClean="0"/>
              <a:t>setores (</a:t>
            </a:r>
            <a:r>
              <a:rPr altLang="pt-BR" sz="2000" dirty="0" smtClean="0"/>
              <a:t>Holdings </a:t>
            </a:r>
            <a:r>
              <a:rPr altLang="pt-BR" sz="2000" dirty="0"/>
              <a:t>e </a:t>
            </a:r>
            <a:r>
              <a:rPr altLang="pt-BR" sz="2000" dirty="0" smtClean="0"/>
              <a:t>subsidiarias)</a:t>
            </a:r>
            <a:endParaRPr altLang="pt-BR" sz="2000" dirty="0"/>
          </a:p>
          <a:p>
            <a:pPr marL="639763" lvl="1" indent="-273050" eaLnBrk="1" hangingPunct="1">
              <a:lnSpc>
                <a:spcPct val="110000"/>
              </a:lnSpc>
            </a:pPr>
            <a:r>
              <a:rPr lang="pt-BR" altLang="pt-BR" sz="2600" dirty="0" smtClean="0"/>
              <a:t>Es</a:t>
            </a:r>
            <a:r>
              <a:rPr altLang="pt-BR" sz="2600" dirty="0" smtClean="0"/>
              <a:t>tatais: Autofinanciamento (preços e tarifas choque anterior, mantem realismo tarif</a:t>
            </a:r>
            <a:r>
              <a:rPr lang="pt-BR" altLang="pt-BR" sz="2600" dirty="0" smtClean="0"/>
              <a:t>á</a:t>
            </a:r>
            <a:r>
              <a:rPr altLang="pt-BR" sz="2600" dirty="0" smtClean="0"/>
              <a:t>rio) </a:t>
            </a:r>
          </a:p>
          <a:p>
            <a:pPr marL="1096963" lvl="2" indent="-273050" eaLnBrk="1" hangingPunct="1">
              <a:lnSpc>
                <a:spcPct val="110000"/>
              </a:lnSpc>
            </a:pPr>
            <a:r>
              <a:rPr lang="pt-BR" altLang="pt-BR" sz="2200" dirty="0" smtClean="0"/>
              <a:t>Também </a:t>
            </a:r>
            <a:r>
              <a:rPr altLang="pt-BR" sz="2200" dirty="0" smtClean="0"/>
              <a:t>financiamento </a:t>
            </a:r>
            <a:r>
              <a:rPr altLang="pt-BR" sz="2200" dirty="0"/>
              <a:t>no BNDE e </a:t>
            </a:r>
            <a:r>
              <a:rPr altLang="pt-BR" sz="2200" dirty="0" smtClean="0"/>
              <a:t>exterior</a:t>
            </a:r>
          </a:p>
          <a:p>
            <a:pPr eaLnBrk="1" hangingPunct="1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altLang="pt-BR" sz="2800" dirty="0" smtClean="0"/>
              <a:t> Estado - Responsável por grande parte das decisões de investimento:</a:t>
            </a:r>
          </a:p>
          <a:p>
            <a:pPr marL="639763" lvl="1" indent="-273050" eaLnBrk="1" hangingPunct="1">
              <a:lnSpc>
                <a:spcPct val="110000"/>
              </a:lnSpc>
            </a:pPr>
            <a:r>
              <a:rPr lang="pt-BR" altLang="pt-BR" sz="2600" dirty="0" smtClean="0"/>
              <a:t>Mesmo </a:t>
            </a:r>
            <a:r>
              <a:rPr lang="pt-BR" altLang="pt-BR" sz="2600" dirty="0"/>
              <a:t>que investimento privado tenha crescido mais (60</a:t>
            </a:r>
            <a:r>
              <a:rPr lang="pt-BR" altLang="pt-BR" sz="2600" dirty="0" smtClean="0"/>
              <a:t>%), os </a:t>
            </a:r>
            <a:r>
              <a:rPr altLang="pt-BR" sz="2600" dirty="0" smtClean="0"/>
              <a:t>investimentos </a:t>
            </a:r>
            <a:r>
              <a:rPr altLang="pt-BR" sz="2600" dirty="0"/>
              <a:t>da administração pública e empresas </a:t>
            </a:r>
            <a:r>
              <a:rPr altLang="pt-BR" sz="2600" dirty="0" smtClean="0"/>
              <a:t>estatais importantes e cresceram (40%) </a:t>
            </a:r>
          </a:p>
          <a:p>
            <a:pPr marL="1096963" lvl="2" indent="-273050" eaLnBrk="1" hangingPunct="1">
              <a:lnSpc>
                <a:spcPct val="110000"/>
              </a:lnSpc>
            </a:pPr>
            <a:r>
              <a:rPr lang="pt-BR" sz="2200" dirty="0"/>
              <a:t>Estatais: Energia elétrica, petróleo e petroquímico, telecomunicações, aço, mineração e ferrovias</a:t>
            </a:r>
          </a:p>
          <a:p>
            <a:pPr marL="1028700" lvl="2" indent="-342900" eaLnBrk="1" hangingPunct="1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altLang="pt-BR" sz="2600" dirty="0"/>
              <a:t>E</a:t>
            </a:r>
            <a:r>
              <a:rPr altLang="pt-BR" sz="2600" dirty="0" smtClean="0"/>
              <a:t>xiste questão da complementariedade dos investimentos (inves</a:t>
            </a:r>
            <a:r>
              <a:rPr lang="pt-BR" altLang="pt-BR" sz="2600" dirty="0" smtClean="0"/>
              <a:t>t</a:t>
            </a:r>
            <a:r>
              <a:rPr altLang="pt-BR" sz="2600" dirty="0" smtClean="0"/>
              <a:t>imento publico, puxa ou induz o privado)</a:t>
            </a:r>
          </a:p>
          <a:p>
            <a:pPr marL="514350" lvl="1" indent="-285750" eaLnBrk="1" hangingPunct="1">
              <a:lnSpc>
                <a:spcPct val="110000"/>
              </a:lnSpc>
            </a:pPr>
            <a:r>
              <a:rPr lang="pt-BR" altLang="pt-BR" sz="2600" dirty="0" smtClean="0"/>
              <a:t>Financiamento do Investimento privado e incentivos fiscais </a:t>
            </a:r>
            <a:endParaRPr altLang="pt-BR" sz="2600" dirty="0"/>
          </a:p>
          <a:p>
            <a:pPr lvl="2" eaLnBrk="1" hangingPunct="1">
              <a:defRPr/>
            </a:pPr>
            <a:r>
              <a:rPr lang="pt-BR" sz="2200" dirty="0"/>
              <a:t>CDI – </a:t>
            </a:r>
            <a:r>
              <a:rPr lang="pt-BR" sz="2200" dirty="0" smtClean="0"/>
              <a:t>comanda </a:t>
            </a:r>
            <a:r>
              <a:rPr lang="pt-BR" sz="2200" dirty="0"/>
              <a:t>política industrial  e influenciou  investimentos </a:t>
            </a:r>
            <a:r>
              <a:rPr lang="pt-BR" sz="2200" dirty="0" smtClean="0"/>
              <a:t>(Coordenação </a:t>
            </a:r>
            <a:r>
              <a:rPr lang="pt-BR" sz="2200" dirty="0"/>
              <a:t>com outros órgãos, mas existe </a:t>
            </a:r>
            <a:r>
              <a:rPr lang="pt-BR" sz="2200" dirty="0" smtClean="0"/>
              <a:t>superposição)</a:t>
            </a:r>
            <a:endParaRPr lang="pt-BR" sz="2200" dirty="0"/>
          </a:p>
          <a:p>
            <a:pPr marL="1166813" lvl="2" indent="-342900" eaLnBrk="1" hangingPunct="1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altLang="pt-BR" sz="2300" dirty="0" smtClean="0"/>
              <a:t>Governo: captação </a:t>
            </a:r>
            <a:r>
              <a:rPr altLang="pt-BR" sz="2300" dirty="0"/>
              <a:t>de recursos financeiros como fundos de poupança compulsória, títulos públicos, outros títulos </a:t>
            </a:r>
            <a:r>
              <a:rPr altLang="pt-BR" sz="2300" dirty="0" smtClean="0"/>
              <a:t>(cade</a:t>
            </a:r>
            <a:r>
              <a:rPr lang="pt-BR" altLang="pt-BR" sz="2300" dirty="0" smtClean="0"/>
              <a:t>r</a:t>
            </a:r>
            <a:r>
              <a:rPr altLang="pt-BR" sz="2300" dirty="0" smtClean="0"/>
              <a:t>neta de poupança) e </a:t>
            </a:r>
            <a:r>
              <a:rPr altLang="pt-BR" sz="2300" dirty="0"/>
              <a:t>seu direcionamento</a:t>
            </a:r>
          </a:p>
          <a:p>
            <a:pPr marL="1371600" lvl="3" eaLnBrk="1" hangingPunct="1">
              <a:lnSpc>
                <a:spcPct val="110000"/>
              </a:lnSpc>
            </a:pPr>
            <a:r>
              <a:rPr altLang="pt-BR" sz="2200" dirty="0" smtClean="0"/>
              <a:t>Empréstimos </a:t>
            </a:r>
            <a:r>
              <a:rPr altLang="pt-BR" sz="2200" dirty="0"/>
              <a:t>privados </a:t>
            </a:r>
            <a:r>
              <a:rPr altLang="pt-BR" sz="2200" dirty="0" smtClean="0"/>
              <a:t>importantes no curto </a:t>
            </a:r>
            <a:r>
              <a:rPr altLang="pt-BR" sz="2200" dirty="0"/>
              <a:t>e </a:t>
            </a:r>
            <a:r>
              <a:rPr altLang="pt-BR" sz="2200" dirty="0" smtClean="0"/>
              <a:t>médio prazo, mas longo </a:t>
            </a:r>
            <a:r>
              <a:rPr altLang="pt-BR" sz="2200" dirty="0"/>
              <a:t>prazo dominado por </a:t>
            </a:r>
            <a:r>
              <a:rPr altLang="pt-BR" sz="2200" dirty="0" smtClean="0"/>
              <a:t>Estado e exterior </a:t>
            </a:r>
          </a:p>
          <a:p>
            <a:pPr marL="1828800" lvl="4" eaLnBrk="1" hangingPunct="1">
              <a:lnSpc>
                <a:spcPct val="110000"/>
              </a:lnSpc>
            </a:pPr>
            <a:r>
              <a:rPr lang="pt-BR" sz="2200" dirty="0"/>
              <a:t>BNDE / FINAME: papel importante </a:t>
            </a:r>
            <a:r>
              <a:rPr lang="pt-BR" sz="2200" dirty="0" smtClean="0"/>
              <a:t>(bancos privados de investimento repasse)</a:t>
            </a:r>
            <a:endParaRPr lang="pt-BR" sz="2200" dirty="0"/>
          </a:p>
          <a:p>
            <a:pPr marL="319088" indent="-319088" eaLnBrk="1" hangingPunct="1">
              <a:lnSpc>
                <a:spcPct val="110000"/>
              </a:lnSpc>
              <a:spcBef>
                <a:spcPts val="600"/>
              </a:spcBef>
            </a:pPr>
            <a:r>
              <a:rPr lang="pt-BR" altLang="pt-BR" sz="2800" dirty="0" smtClean="0"/>
              <a:t>Controle </a:t>
            </a:r>
            <a:r>
              <a:rPr lang="pt-BR" altLang="pt-BR" sz="2800" dirty="0"/>
              <a:t>dos principais preços da economia </a:t>
            </a:r>
          </a:p>
          <a:p>
            <a:pPr marL="639763" lvl="1" indent="-273050" eaLnBrk="1" hangingPunct="1">
              <a:lnSpc>
                <a:spcPct val="110000"/>
              </a:lnSpc>
            </a:pPr>
            <a:r>
              <a:rPr lang="pt-BR" altLang="pt-BR" sz="2000" dirty="0"/>
              <a:t>câmbio, salário, juros, tarifas e uma política de preços administrados (CIP)</a:t>
            </a:r>
          </a:p>
          <a:p>
            <a:pPr marL="319088" indent="-319088" eaLnBrk="1" hangingPunct="1">
              <a:lnSpc>
                <a:spcPct val="110000"/>
              </a:lnSpc>
              <a:spcBef>
                <a:spcPts val="600"/>
              </a:spcBef>
            </a:pPr>
            <a:r>
              <a:rPr altLang="pt-BR" sz="2800" dirty="0" smtClean="0"/>
              <a:t>Contas </a:t>
            </a:r>
            <a:r>
              <a:rPr altLang="pt-BR" sz="2800" dirty="0"/>
              <a:t>publicas (orçamentário) controladas </a:t>
            </a:r>
          </a:p>
          <a:p>
            <a:pPr marL="639763" lvl="1" indent="-273050" eaLnBrk="1" hangingPunct="1">
              <a:lnSpc>
                <a:spcPct val="110000"/>
              </a:lnSpc>
            </a:pPr>
            <a:r>
              <a:rPr altLang="pt-BR" sz="2200" dirty="0"/>
              <a:t>Elevação das receitas, mesmo que vinculadas (IR, IPI e Imp. únicos)</a:t>
            </a:r>
          </a:p>
          <a:p>
            <a:pPr marL="914400" lvl="2" eaLnBrk="1" hangingPunct="1">
              <a:lnSpc>
                <a:spcPct val="110000"/>
              </a:lnSpc>
            </a:pPr>
            <a:r>
              <a:rPr altLang="pt-BR" sz="2200" dirty="0"/>
              <a:t>Cuidado com orçamento monetário: CM da divida, juros, subsídios, spread negativo </a:t>
            </a:r>
          </a:p>
        </p:txBody>
      </p:sp>
    </p:spTree>
    <p:extLst>
      <p:ext uri="{BB962C8B-B14F-4D97-AF65-F5344CB8AC3E}">
        <p14:creationId xmlns:p14="http://schemas.microsoft.com/office/powerpoint/2010/main" val="8009183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4">
            <a:extLst>
              <a:ext uri="{FF2B5EF4-FFF2-40B4-BE49-F238E27FC236}">
                <a16:creationId xmlns:a16="http://schemas.microsoft.com/office/drawing/2014/main" id="{B8CDEFFE-1093-45AB-A0CC-14E92E3AA8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5664" y="2800094"/>
            <a:ext cx="6404264" cy="2219691"/>
          </a:xfrm>
        </p:spPr>
        <p:txBody>
          <a:bodyPr/>
          <a:lstStyle/>
          <a:p>
            <a:r>
              <a:rPr altLang="pt-BR" sz="4800" dirty="0" smtClean="0"/>
              <a:t>A modernização agr</a:t>
            </a:r>
            <a:r>
              <a:rPr lang="pt-BR" altLang="pt-BR" sz="4800" dirty="0" smtClean="0"/>
              <a:t>í</a:t>
            </a:r>
            <a:r>
              <a:rPr altLang="pt-BR" sz="4800" dirty="0" smtClean="0"/>
              <a:t>cola no Brasil</a:t>
            </a:r>
            <a:endParaRPr altLang="pt-BR" sz="4800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0981" y="1296668"/>
            <a:ext cx="2934599" cy="4337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30771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Espaço Reservado para Número de Slide 5"/>
          <p:cNvSpPr txBox="1">
            <a:spLocks noGrp="1"/>
          </p:cNvSpPr>
          <p:nvPr/>
        </p:nvSpPr>
        <p:spPr>
          <a:xfrm>
            <a:off x="0" y="1271588"/>
            <a:ext cx="711200" cy="244475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fld id="{D658BF08-150D-474F-966A-74CA51B6F270}" type="slidenum">
              <a:rPr lang="pt-BR" altLang="pt-BR" sz="1200" b="1">
                <a:solidFill>
                  <a:srgbClr val="FFFFFF"/>
                </a:solidFill>
                <a:latin typeface="Euphemia" panose="020B0503040102020104"/>
              </a:rPr>
              <a:pPr algn="ctr">
                <a:lnSpc>
                  <a:spcPct val="80000"/>
                </a:lnSpc>
              </a:pPr>
              <a:t>18</a:t>
            </a:fld>
            <a:endParaRPr lang="pt-BR" altLang="pt-BR" sz="1200" b="1">
              <a:solidFill>
                <a:srgbClr val="FFFFFF"/>
              </a:solidFill>
              <a:latin typeface="Euphemia" panose="020B0503040102020104"/>
            </a:endParaRPr>
          </a:p>
        </p:txBody>
      </p:sp>
      <p:sp>
        <p:nvSpPr>
          <p:cNvPr id="15053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87550" y="420688"/>
            <a:ext cx="9513888" cy="650875"/>
          </a:xfrm>
        </p:spPr>
        <p:txBody>
          <a:bodyPr lIns="91440" rIns="91440" anchor="ctr"/>
          <a:lstStyle/>
          <a:p>
            <a:pPr eaLnBrk="1" hangingPunct="1"/>
            <a:r>
              <a:rPr altLang="pt-BR" sz="3200" b="1"/>
              <a:t>A modernização agrícola</a:t>
            </a:r>
            <a:endParaRPr altLang="pt-BR" sz="3200"/>
          </a:p>
        </p:txBody>
      </p:sp>
      <p:sp>
        <p:nvSpPr>
          <p:cNvPr id="150532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0" y="1376363"/>
            <a:ext cx="12192000" cy="48815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rIns="91440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 marL="660400" indent="-660400" algn="ctr" eaLnBrk="1" hangingPunct="1">
              <a:buFontTx/>
              <a:buNone/>
            </a:pPr>
            <a:r>
              <a:rPr altLang="pt-BR" sz="3300"/>
              <a:t>Após o movimento militar de 1964, buscou-se promover a </a:t>
            </a:r>
            <a:r>
              <a:rPr altLang="pt-BR" sz="3300" u="sng"/>
              <a:t>modernização agrícola</a:t>
            </a:r>
            <a:r>
              <a:rPr altLang="pt-BR" sz="3300"/>
              <a:t> do país, </a:t>
            </a:r>
          </a:p>
          <a:p>
            <a:pPr marL="660400" indent="-660400" algn="ctr" eaLnBrk="1" hangingPunct="1">
              <a:buFontTx/>
              <a:buNone/>
            </a:pPr>
            <a:r>
              <a:rPr altLang="pt-BR" sz="3300"/>
              <a:t>com o </a:t>
            </a:r>
            <a:r>
              <a:rPr altLang="pt-BR" sz="3300" u="sng"/>
              <a:t>crescimento da produtividade do setor</a:t>
            </a:r>
            <a:r>
              <a:rPr altLang="pt-BR" sz="3300"/>
              <a:t>.</a:t>
            </a:r>
          </a:p>
          <a:p>
            <a:pPr marL="660400" indent="-660400" eaLnBrk="1" hangingPunct="1">
              <a:buFontTx/>
              <a:buNone/>
            </a:pPr>
            <a:r>
              <a:rPr altLang="pt-BR" sz="3300"/>
              <a:t>   Dentro do arcabouço institucional criado, destacam-se:</a:t>
            </a:r>
          </a:p>
          <a:p>
            <a:pPr marL="1035050" lvl="1" indent="-577850" eaLnBrk="1" hangingPunct="1">
              <a:buFontTx/>
              <a:buNone/>
            </a:pPr>
            <a:r>
              <a:rPr altLang="pt-BR" sz="2400"/>
              <a:t>i. o Sistema Nacional de Crédito Rural (SNCR): busca propiciar aos agricultores linhas de crédito acessíveis e baratas. </a:t>
            </a:r>
          </a:p>
          <a:p>
            <a:pPr marL="1035050" lvl="1" indent="-577850" eaLnBrk="1" hangingPunct="1">
              <a:buFontTx/>
              <a:buNone/>
            </a:pPr>
            <a:r>
              <a:rPr altLang="pt-BR" sz="2400"/>
              <a:t>ii. as políticas de garantias de preços mínimos (PGPM) com dois mecanismos básicos:</a:t>
            </a:r>
          </a:p>
          <a:p>
            <a:pPr marL="1409700" lvl="2" indent="-495300" eaLnBrk="1" hangingPunct="1">
              <a:buFontTx/>
              <a:buNone/>
            </a:pPr>
            <a:r>
              <a:rPr altLang="pt-BR" sz="1900"/>
              <a:t>a. AGF (Aquisição do Governo Federal) são compras feitas pelo governo de produtos com preços prefixados – visa estocar e vender em momentos de escassez do produto no mercado;</a:t>
            </a:r>
          </a:p>
          <a:p>
            <a:pPr marL="1409700" lvl="2" indent="-495300" eaLnBrk="1" hangingPunct="1">
              <a:buFontTx/>
              <a:buNone/>
            </a:pPr>
            <a:r>
              <a:rPr altLang="pt-BR" sz="1900"/>
              <a:t>b. EGF (Empréstimo do Governo Federal) que financia a estocagem do produto pelo agricultor.</a:t>
            </a:r>
          </a:p>
          <a:p>
            <a:pPr marL="1035050" lvl="1" indent="-577850" eaLnBrk="1" hangingPunct="1">
              <a:buFontTx/>
              <a:buNone/>
            </a:pPr>
            <a:r>
              <a:rPr altLang="pt-BR" sz="2100"/>
              <a:t>iii. Fortalecimento da EMBRAPA (e afins)</a:t>
            </a:r>
          </a:p>
        </p:txBody>
      </p:sp>
    </p:spTree>
    <p:extLst>
      <p:ext uri="{BB962C8B-B14F-4D97-AF65-F5344CB8AC3E}">
        <p14:creationId xmlns:p14="http://schemas.microsoft.com/office/powerpoint/2010/main" val="147935763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Espaço Reservado para Número de Slide 5"/>
          <p:cNvSpPr txBox="1">
            <a:spLocks noGrp="1"/>
          </p:cNvSpPr>
          <p:nvPr/>
        </p:nvSpPr>
        <p:spPr>
          <a:xfrm>
            <a:off x="0" y="1271588"/>
            <a:ext cx="711200" cy="244475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fld id="{430D622C-DC17-49DC-BC00-6563578F9299}" type="slidenum">
              <a:rPr lang="pt-BR" altLang="pt-BR" sz="1200" b="1">
                <a:solidFill>
                  <a:srgbClr val="FFFFFF"/>
                </a:solidFill>
                <a:latin typeface="Euphemia" panose="020B0503040102020104"/>
              </a:rPr>
              <a:pPr algn="ctr">
                <a:lnSpc>
                  <a:spcPct val="80000"/>
                </a:lnSpc>
              </a:pPr>
              <a:t>19</a:t>
            </a:fld>
            <a:endParaRPr lang="pt-BR" altLang="pt-BR" sz="1200" b="1">
              <a:solidFill>
                <a:srgbClr val="FFFFFF"/>
              </a:solidFill>
              <a:latin typeface="Euphemia" panose="020B0503040102020104"/>
            </a:endParaRPr>
          </a:p>
        </p:txBody>
      </p:sp>
      <p:sp>
        <p:nvSpPr>
          <p:cNvPr id="15257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12813" y="0"/>
            <a:ext cx="10363200" cy="863600"/>
          </a:xfrm>
        </p:spPr>
        <p:txBody>
          <a:bodyPr lIns="91440" rIns="91440" anchor="ctr"/>
          <a:lstStyle/>
          <a:p>
            <a:pPr eaLnBrk="1" hangingPunct="1"/>
            <a:r>
              <a:rPr altLang="pt-BR" sz="3200"/>
              <a:t>Características da modernização agrícola</a:t>
            </a:r>
          </a:p>
        </p:txBody>
      </p:sp>
      <p:sp>
        <p:nvSpPr>
          <p:cNvPr id="152580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334963" y="1571625"/>
            <a:ext cx="11522075" cy="50720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rIns="91440" numCol="1" anchor="t" anchorCtr="0" compatLnSpc="1">
            <a:prstTxWarp prst="textNoShape">
              <a:avLst/>
            </a:prstTxWarp>
          </a:bodyPr>
          <a:lstStyle/>
          <a:p>
            <a:pPr marL="319088" indent="-319088" eaLnBrk="1" hangingPunct="1">
              <a:lnSpc>
                <a:spcPct val="80000"/>
              </a:lnSpc>
              <a:buFontTx/>
              <a:buNone/>
            </a:pPr>
            <a:r>
              <a:rPr altLang="pt-BR" sz="2500" dirty="0"/>
              <a:t>i.	aumento do grau de mecanização e </a:t>
            </a:r>
            <a:r>
              <a:rPr altLang="pt-BR" sz="2500" dirty="0" err="1"/>
              <a:t>quimificação</a:t>
            </a:r>
            <a:r>
              <a:rPr altLang="pt-BR" sz="2500" dirty="0"/>
              <a:t> das fazendas - aumento de produtividade no setor.</a:t>
            </a:r>
          </a:p>
          <a:p>
            <a:pPr marL="319088" indent="-319088" eaLnBrk="1" hangingPunct="1">
              <a:lnSpc>
                <a:spcPct val="80000"/>
              </a:lnSpc>
              <a:buFontTx/>
              <a:buNone/>
            </a:pPr>
            <a:r>
              <a:rPr altLang="pt-BR" sz="2500" dirty="0" err="1"/>
              <a:t>ii</a:t>
            </a:r>
            <a:r>
              <a:rPr altLang="pt-BR" sz="2500" dirty="0"/>
              <a:t>.	aumento na produção, no início, de bens exportáveis (soja e laranja), e depois também de produtos destinados ao mercado doméstico (cana-de-açúcar - álcool).</a:t>
            </a:r>
          </a:p>
          <a:p>
            <a:pPr marL="319088" indent="-319088" eaLnBrk="1" hangingPunct="1">
              <a:lnSpc>
                <a:spcPct val="80000"/>
              </a:lnSpc>
              <a:buFontTx/>
              <a:buNone/>
            </a:pPr>
            <a:r>
              <a:rPr altLang="pt-BR" sz="2500" dirty="0" err="1"/>
              <a:t>iii</a:t>
            </a:r>
            <a:r>
              <a:rPr altLang="pt-BR" sz="2500" dirty="0"/>
              <a:t>. expansão da fronteira agrícola na direção da região Centro-Oeste. A área cultivada passou de 29 milhões de ha, em 1960, para 50 milhões em 1980. </a:t>
            </a:r>
          </a:p>
          <a:p>
            <a:pPr marL="319088" indent="-319088" eaLnBrk="1" hangingPunct="1">
              <a:lnSpc>
                <a:spcPct val="80000"/>
              </a:lnSpc>
              <a:buFontTx/>
              <a:buNone/>
            </a:pPr>
            <a:r>
              <a:rPr altLang="pt-BR" sz="2500" dirty="0" err="1"/>
              <a:t>iv</a:t>
            </a:r>
            <a:r>
              <a:rPr altLang="pt-BR" sz="2500" dirty="0"/>
              <a:t>. crescimento da agroindústria; maior interligação entre o setor agrícola,  seus fornecedores e consumidores</a:t>
            </a:r>
          </a:p>
          <a:p>
            <a:pPr marL="319088" indent="-319088" eaLnBrk="1" hangingPunct="1">
              <a:lnSpc>
                <a:spcPct val="80000"/>
              </a:lnSpc>
              <a:buFontTx/>
              <a:buNone/>
            </a:pPr>
            <a:r>
              <a:rPr altLang="pt-BR" sz="2500" dirty="0"/>
              <a:t>v.	aumento da concentração fundiária e da utilização de mão-de-obra temporária (</a:t>
            </a:r>
            <a:r>
              <a:rPr altLang="pt-BR" sz="2500" dirty="0" err="1"/>
              <a:t>bóia</a:t>
            </a:r>
            <a:r>
              <a:rPr altLang="pt-BR" sz="2500" dirty="0"/>
              <a:t> fria): </a:t>
            </a:r>
            <a:r>
              <a:rPr altLang="pt-BR" sz="2500" dirty="0">
                <a:solidFill>
                  <a:srgbClr val="FF0000"/>
                </a:solidFill>
              </a:rPr>
              <a:t>modernização dolorosa</a:t>
            </a:r>
          </a:p>
        </p:txBody>
      </p:sp>
    </p:spTree>
    <p:extLst>
      <p:ext uri="{BB962C8B-B14F-4D97-AF65-F5344CB8AC3E}">
        <p14:creationId xmlns:p14="http://schemas.microsoft.com/office/powerpoint/2010/main" val="197458122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5745018" y="5347855"/>
            <a:ext cx="5902037" cy="13946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5058" name="Rectangle 2">
            <a:extLst>
              <a:ext uri="{FF2B5EF4-FFF2-40B4-BE49-F238E27FC236}">
                <a16:creationId xmlns:a16="http://schemas.microsoft.com/office/drawing/2014/main" id="{1CAB4745-2543-4D02-AE9D-1D63A2B767BF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1817688" y="4498975"/>
            <a:ext cx="8547100" cy="2000250"/>
          </a:xfrm>
        </p:spPr>
        <p:txBody>
          <a:bodyPr lIns="91440" rIns="91440"/>
          <a:lstStyle/>
          <a:p>
            <a:pPr algn="r" eaLnBrk="1" hangingPunct="1"/>
            <a:r>
              <a:rPr altLang="pt-BR" sz="5500" b="1" dirty="0">
                <a:solidFill>
                  <a:srgbClr val="00B050"/>
                </a:solidFill>
              </a:rPr>
              <a:t>O MILAGRE</a:t>
            </a:r>
          </a:p>
        </p:txBody>
      </p:sp>
      <p:pic>
        <p:nvPicPr>
          <p:cNvPr id="45059" name="Picture 5" descr="ditadura_medice_sub14738">
            <a:extLst>
              <a:ext uri="{FF2B5EF4-FFF2-40B4-BE49-F238E27FC236}">
                <a16:creationId xmlns:a16="http://schemas.microsoft.com/office/drawing/2014/main" id="{4515AC07-0736-4A50-BEDA-7B41BD5841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" y="1622425"/>
            <a:ext cx="4903788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0" name="Picture 5" descr="period3">
            <a:extLst>
              <a:ext uri="{FF2B5EF4-FFF2-40B4-BE49-F238E27FC236}">
                <a16:creationId xmlns:a16="http://schemas.microsoft.com/office/drawing/2014/main" id="{CCD7C359-0F23-4396-8ACC-E8C54DFCE2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0988" y="1565275"/>
            <a:ext cx="6616700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589778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6A04057-AE83-4010-8B2A-6B3855DD3865}"/>
              </a:ext>
            </a:extLst>
          </p:cNvPr>
          <p:cNvSpPr txBox="1">
            <a:spLocks noGrp="1"/>
          </p:cNvSpPr>
          <p:nvPr/>
        </p:nvSpPr>
        <p:spPr>
          <a:xfrm>
            <a:off x="1524000" y="1811338"/>
            <a:ext cx="533400" cy="182562"/>
          </a:xfrm>
          <a:prstGeom prst="rect">
            <a:avLst/>
          </a:prstGeom>
          <a:noFill/>
        </p:spPr>
        <p:txBody>
          <a:bodyPr anchor="ctr">
            <a:normAutofit fontScale="70000" lnSpcReduction="20000"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D168B4AD-BA90-4C95-AD3D-52A6D7B2CE53}" type="slidenum">
              <a:rPr lang="pt-BR" sz="1050" b="1">
                <a:solidFill>
                  <a:srgbClr val="FFFFFF"/>
                </a:solidFill>
                <a:latin typeface="+mn-lt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20</a:t>
            </a:fld>
            <a:endParaRPr lang="pt-BR" sz="1050" b="1">
              <a:solidFill>
                <a:srgbClr val="FFFFFF"/>
              </a:solidFill>
              <a:latin typeface="+mn-lt"/>
            </a:endParaRPr>
          </a:p>
        </p:txBody>
      </p:sp>
      <p:sp>
        <p:nvSpPr>
          <p:cNvPr id="118787" name="Rectangle 2"/>
          <p:cNvSpPr>
            <a:spLocks noGrp="1"/>
          </p:cNvSpPr>
          <p:nvPr>
            <p:ph type="title" idx="4294967295"/>
          </p:nvPr>
        </p:nvSpPr>
        <p:spPr>
          <a:xfrm>
            <a:off x="2027094" y="395143"/>
            <a:ext cx="8350250" cy="742950"/>
          </a:xfrm>
        </p:spPr>
        <p:txBody>
          <a:bodyPr/>
          <a:lstStyle/>
          <a:p>
            <a:pPr algn="ctr" eaLnBrk="1" hangingPunct="1"/>
            <a:r>
              <a:rPr lang="pt-BR" altLang="pt-BR" sz="3600" b="1" dirty="0"/>
              <a:t>Milagre: Principais </a:t>
            </a:r>
            <a:r>
              <a:rPr lang="pt-BR" altLang="pt-BR" sz="3600" b="1" dirty="0" smtClean="0"/>
              <a:t>Problemas – os limites do possível</a:t>
            </a:r>
            <a:endParaRPr lang="pt-BR" altLang="pt-BR" sz="3600" b="1" dirty="0"/>
          </a:p>
        </p:txBody>
      </p:sp>
      <p:sp>
        <p:nvSpPr>
          <p:cNvPr id="118788" name="Rectangle 3"/>
          <p:cNvSpPr>
            <a:spLocks noGrp="1"/>
          </p:cNvSpPr>
          <p:nvPr>
            <p:ph type="body" idx="4294967295"/>
          </p:nvPr>
        </p:nvSpPr>
        <p:spPr>
          <a:xfrm>
            <a:off x="424873" y="1450109"/>
            <a:ext cx="11406909" cy="5329670"/>
          </a:xfrm>
        </p:spPr>
        <p:txBody>
          <a:bodyPr vert="horz" lIns="68580" tIns="45720" rIns="68580" bIns="45720" rtlCol="0">
            <a:normAutofit fontScale="92500" lnSpcReduction="20000"/>
          </a:bodyPr>
          <a:lstStyle/>
          <a:p>
            <a:pPr marL="238125" indent="-238125" eaLnBrk="1" hangingPunct="1">
              <a:buNone/>
            </a:pPr>
            <a:r>
              <a:rPr lang="pt-BR" altLang="pt-BR" sz="2400" dirty="0" smtClean="0"/>
              <a:t>1. </a:t>
            </a:r>
            <a:r>
              <a:rPr lang="pt-BR" altLang="pt-BR" sz="2600" dirty="0" smtClean="0"/>
              <a:t>Desproporções </a:t>
            </a:r>
            <a:r>
              <a:rPr lang="pt-BR" altLang="pt-BR" sz="2600" dirty="0" err="1"/>
              <a:t>inter</a:t>
            </a:r>
            <a:r>
              <a:rPr lang="pt-BR" altLang="pt-BR" sz="2600" dirty="0"/>
              <a:t> e </a:t>
            </a:r>
            <a:r>
              <a:rPr lang="pt-BR" altLang="pt-BR" sz="2600" dirty="0" err="1"/>
              <a:t>intra-setoriais</a:t>
            </a:r>
            <a:r>
              <a:rPr lang="pt-BR" altLang="pt-BR" sz="2600" dirty="0"/>
              <a:t> do </a:t>
            </a:r>
            <a:r>
              <a:rPr lang="pt-BR" altLang="pt-BR" sz="2600" dirty="0" smtClean="0"/>
              <a:t>crescimento: </a:t>
            </a:r>
            <a:r>
              <a:rPr lang="pt-BR" altLang="pt-BR" sz="2600" dirty="0"/>
              <a:t>estrangulamentos setoriais</a:t>
            </a:r>
          </a:p>
          <a:p>
            <a:pPr marL="479425" lvl="1" indent="-204788" eaLnBrk="1" hangingPunct="1">
              <a:buNone/>
            </a:pPr>
            <a:r>
              <a:rPr lang="pt-BR" altLang="pt-BR" sz="1800" dirty="0"/>
              <a:t>A) Agricultura (8</a:t>
            </a:r>
            <a:r>
              <a:rPr lang="pt-BR" altLang="pt-BR" sz="1800" dirty="0" smtClean="0"/>
              <a:t>)  B</a:t>
            </a:r>
            <a:r>
              <a:rPr lang="pt-BR" altLang="pt-BR" sz="1800" dirty="0"/>
              <a:t>) bens de produção (18) </a:t>
            </a:r>
            <a:r>
              <a:rPr lang="pt-BR" altLang="pt-BR" sz="1800" dirty="0" smtClean="0"/>
              <a:t> C</a:t>
            </a:r>
            <a:r>
              <a:rPr lang="pt-BR" altLang="pt-BR" sz="1800" dirty="0"/>
              <a:t>) intermediários (</a:t>
            </a:r>
            <a:r>
              <a:rPr lang="pt-BR" altLang="pt-BR" sz="1800" dirty="0" smtClean="0"/>
              <a:t>14) D</a:t>
            </a:r>
            <a:r>
              <a:rPr lang="pt-BR" altLang="pt-BR" sz="1800" dirty="0"/>
              <a:t>) Consumo Durável (25)</a:t>
            </a:r>
          </a:p>
          <a:p>
            <a:pPr marL="0" indent="0" eaLnBrk="1" hangingPunct="1">
              <a:buClr>
                <a:schemeClr val="tx1"/>
              </a:buClr>
              <a:buNone/>
            </a:pPr>
            <a:r>
              <a:rPr lang="pt-BR" altLang="pt-BR" sz="2600" dirty="0" smtClean="0"/>
              <a:t>2. Aceleração camuflada da Inflação </a:t>
            </a:r>
          </a:p>
          <a:p>
            <a:pPr marL="0" indent="0" eaLnBrk="1" hangingPunct="1">
              <a:buClr>
                <a:schemeClr val="tx1"/>
              </a:buClr>
              <a:buNone/>
            </a:pPr>
            <a:r>
              <a:rPr lang="pt-BR" altLang="pt-BR" sz="2600" dirty="0" smtClean="0"/>
              <a:t>3. Dependência </a:t>
            </a:r>
            <a:r>
              <a:rPr lang="pt-BR" altLang="pt-BR" sz="2600" dirty="0"/>
              <a:t>externa – vulnerabilidade à choque</a:t>
            </a:r>
          </a:p>
          <a:p>
            <a:pPr marL="617538" lvl="1" indent="-342900" eaLnBrk="1" hangingPunct="1">
              <a:buFont typeface="Wingdings" panose="05000000000000000000" pitchFamily="2" charset="2"/>
              <a:buChar char="Ø"/>
            </a:pPr>
            <a:r>
              <a:rPr lang="pt-BR" altLang="pt-BR" sz="2200" dirty="0"/>
              <a:t>existe crescimento das importações superior ao crescimento das exportações (especialmente no fim do milagre)</a:t>
            </a:r>
          </a:p>
          <a:p>
            <a:pPr marL="1028700" lvl="2" indent="-342900" eaLnBrk="1" hangingPunct="1">
              <a:buFont typeface="Wingdings" panose="05000000000000000000" pitchFamily="2" charset="2"/>
              <a:buChar char="Ø"/>
            </a:pPr>
            <a:r>
              <a:rPr lang="pt-BR" altLang="pt-BR" sz="2200" dirty="0"/>
              <a:t>Coeficiente de importação de produtos industriais: </a:t>
            </a:r>
          </a:p>
          <a:p>
            <a:pPr marL="1371600" lvl="3" indent="-342900" eaLnBrk="1" hangingPunct="1"/>
            <a:r>
              <a:rPr lang="pt-BR" altLang="pt-BR" sz="2200" dirty="0"/>
              <a:t>1965:   7,2</a:t>
            </a:r>
            <a:r>
              <a:rPr lang="pt-BR" altLang="pt-BR" sz="2200" dirty="0" smtClean="0"/>
              <a:t>%  passa para  </a:t>
            </a:r>
            <a:r>
              <a:rPr lang="pt-BR" altLang="pt-BR" sz="2200" dirty="0"/>
              <a:t>1972: 15,2%</a:t>
            </a:r>
          </a:p>
          <a:p>
            <a:pPr marL="1900238" lvl="4" indent="-300038" eaLnBrk="1" hangingPunct="1">
              <a:buFont typeface="Wingdings" panose="05000000000000000000" pitchFamily="2" charset="2"/>
              <a:buChar char=""/>
            </a:pPr>
            <a:r>
              <a:rPr lang="pt-BR" altLang="pt-BR" sz="2200" dirty="0"/>
              <a:t>importações de bens de capital e petróleo </a:t>
            </a:r>
          </a:p>
          <a:p>
            <a:pPr marL="617538" lvl="1" indent="-342900" eaLnBrk="1" hangingPunct="1">
              <a:buFont typeface="Wingdings" panose="05000000000000000000" pitchFamily="2" charset="2"/>
              <a:buChar char="Ø"/>
            </a:pPr>
            <a:r>
              <a:rPr lang="pt-BR" altLang="pt-BR" sz="2400" dirty="0"/>
              <a:t>Expansão da divida externa e das despesas na Balança de serviços</a:t>
            </a:r>
          </a:p>
          <a:p>
            <a:pPr marL="131763" indent="-314325" eaLnBrk="1" hangingPunct="1">
              <a:buClr>
                <a:srgbClr val="E03202"/>
              </a:buClr>
              <a:buFont typeface="Wingdings" panose="05000000000000000000" pitchFamily="2" charset="2"/>
              <a:buChar char="è"/>
            </a:pPr>
            <a:r>
              <a:rPr lang="pt-BR" altLang="pt-BR" sz="2600" dirty="0"/>
              <a:t>Para vários analistas: para compensar saída de capital é necessário:</a:t>
            </a:r>
          </a:p>
          <a:p>
            <a:pPr marL="985838" lvl="2" indent="-300038" eaLnBrk="1" hangingPunct="1">
              <a:buClr>
                <a:srgbClr val="E03202"/>
              </a:buClr>
              <a:buFont typeface="Wingdings" panose="05000000000000000000" pitchFamily="2" charset="2"/>
              <a:buChar char="Ø"/>
            </a:pPr>
            <a:r>
              <a:rPr lang="pt-BR" altLang="pt-BR" sz="2200" dirty="0"/>
              <a:t>Ou acelerar exportações e/ou entrada de </a:t>
            </a:r>
            <a:r>
              <a:rPr lang="pt-BR" altLang="pt-BR" sz="2200" dirty="0" smtClean="0"/>
              <a:t>capital (problema endividamento)</a:t>
            </a:r>
            <a:endParaRPr lang="pt-BR" altLang="pt-BR" sz="2200" dirty="0"/>
          </a:p>
          <a:p>
            <a:pPr marL="985838" lvl="2" indent="-300038" eaLnBrk="1" hangingPunct="1">
              <a:buClr>
                <a:srgbClr val="E03202"/>
              </a:buClr>
              <a:buFont typeface="Wingdings" panose="05000000000000000000" pitchFamily="2" charset="2"/>
              <a:buChar char="Ø"/>
            </a:pPr>
            <a:r>
              <a:rPr lang="pt-BR" altLang="pt-BR" sz="2200" dirty="0"/>
              <a:t>Ou reduzir as importações para tal</a:t>
            </a:r>
            <a:r>
              <a:rPr lang="pt-BR" altLang="pt-BR" sz="2200" dirty="0" smtClean="0"/>
              <a:t>:</a:t>
            </a:r>
          </a:p>
          <a:p>
            <a:pPr marL="1485900" lvl="3" indent="-342900" eaLnBrk="1" hangingPunct="1">
              <a:buClr>
                <a:srgbClr val="E03202"/>
              </a:buClr>
              <a:buFont typeface="Wingdings" panose="05000000000000000000" pitchFamily="2" charset="2"/>
              <a:buChar char="Ø"/>
            </a:pPr>
            <a:r>
              <a:rPr lang="pt-BR" altLang="pt-BR" sz="2200" dirty="0" smtClean="0"/>
              <a:t>ou  </a:t>
            </a:r>
            <a:r>
              <a:rPr lang="pt-BR" altLang="pt-BR" sz="2200" dirty="0"/>
              <a:t>diminuir crescimento </a:t>
            </a:r>
            <a:r>
              <a:rPr lang="pt-BR" altLang="pt-BR" sz="2200" dirty="0" smtClean="0"/>
              <a:t>e/ou </a:t>
            </a:r>
            <a:r>
              <a:rPr lang="pt-BR" altLang="pt-BR" sz="2200" dirty="0"/>
              <a:t>desvalorização cambio mais acelerada (problema </a:t>
            </a:r>
            <a:r>
              <a:rPr lang="pt-BR" altLang="pt-BR" sz="2200" dirty="0" smtClean="0"/>
              <a:t>inflação) </a:t>
            </a:r>
          </a:p>
          <a:p>
            <a:pPr marL="571500" lvl="1" indent="-342900" eaLnBrk="1" hangingPunct="1">
              <a:buClr>
                <a:srgbClr val="E03202"/>
              </a:buClr>
              <a:buFont typeface="Wingdings" panose="05000000000000000000" pitchFamily="2" charset="2"/>
              <a:buChar char="Ø"/>
            </a:pPr>
            <a:r>
              <a:rPr lang="pt-BR" altLang="pt-BR" sz="2200" dirty="0">
                <a:solidFill>
                  <a:srgbClr val="FB2C09"/>
                </a:solidFill>
              </a:rPr>
              <a:t>Ajustes (queda </a:t>
            </a:r>
            <a:r>
              <a:rPr lang="pt-BR" altLang="pt-BR" sz="2200" dirty="0" smtClean="0">
                <a:solidFill>
                  <a:srgbClr val="FB2C09"/>
                </a:solidFill>
              </a:rPr>
              <a:t>crescimento) </a:t>
            </a:r>
            <a:r>
              <a:rPr lang="pt-BR" altLang="pt-BR" sz="2200" dirty="0">
                <a:solidFill>
                  <a:srgbClr val="FB2C09"/>
                </a:solidFill>
              </a:rPr>
              <a:t>ou necessária ou automática</a:t>
            </a:r>
            <a:r>
              <a:rPr lang="pt-BR" altLang="pt-BR" sz="2200" dirty="0"/>
              <a:t> </a:t>
            </a:r>
          </a:p>
          <a:p>
            <a:pPr marL="1485900" lvl="3" indent="-342900" eaLnBrk="1" hangingPunct="1">
              <a:buClr>
                <a:srgbClr val="E03202"/>
              </a:buClr>
              <a:buFont typeface="Wingdings" panose="05000000000000000000" pitchFamily="2" charset="2"/>
              <a:buChar char="Ø"/>
            </a:pPr>
            <a:endParaRPr lang="pt-BR" altLang="pt-BR" sz="2200" dirty="0"/>
          </a:p>
        </p:txBody>
      </p:sp>
    </p:spTree>
    <p:extLst>
      <p:ext uri="{BB962C8B-B14F-4D97-AF65-F5344CB8AC3E}">
        <p14:creationId xmlns:p14="http://schemas.microsoft.com/office/powerpoint/2010/main" val="384705976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/>
          </p:cNvSpPr>
          <p:nvPr>
            <p:ph type="title" idx="4294967295"/>
          </p:nvPr>
        </p:nvSpPr>
        <p:spPr>
          <a:xfrm>
            <a:off x="2135188" y="476250"/>
            <a:ext cx="8355012" cy="742950"/>
          </a:xfrm>
        </p:spPr>
        <p:txBody>
          <a:bodyPr/>
          <a:lstStyle/>
          <a:p>
            <a:r>
              <a:rPr lang="pt-BR" altLang="pt-BR" sz="3600" b="1"/>
              <a:t>Milagre: Principais Problemas (2)</a:t>
            </a:r>
          </a:p>
        </p:txBody>
      </p:sp>
      <p:sp>
        <p:nvSpPr>
          <p:cNvPr id="120835" name="Rectangle 3"/>
          <p:cNvSpPr>
            <a:spLocks noGrp="1"/>
          </p:cNvSpPr>
          <p:nvPr>
            <p:ph type="body" idx="4294967295"/>
          </p:nvPr>
        </p:nvSpPr>
        <p:spPr>
          <a:xfrm>
            <a:off x="1774825" y="1412876"/>
            <a:ext cx="8586788" cy="3763963"/>
          </a:xfrm>
        </p:spPr>
        <p:txBody>
          <a:bodyPr vert="horz" lIns="68580" tIns="45720" rIns="68580" bIns="45720" rtlCol="0">
            <a:normAutofit/>
          </a:bodyPr>
          <a:lstStyle/>
          <a:p>
            <a:pPr marL="238125" indent="-238125" eaLnBrk="1" hangingPunct="1">
              <a:buNone/>
            </a:pPr>
            <a:r>
              <a:rPr lang="pt-BR" altLang="pt-BR" sz="2400" dirty="0" smtClean="0"/>
              <a:t>4</a:t>
            </a:r>
            <a:r>
              <a:rPr lang="pt-BR" altLang="pt-BR" sz="2400" dirty="0"/>
              <a:t>. Questão Distributiva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3937" y="3555999"/>
            <a:ext cx="6735553" cy="3034507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641" y="2255370"/>
            <a:ext cx="4383296" cy="3287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62324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Espaço Reservado para Número de Slide 5">
            <a:extLst>
              <a:ext uri="{FF2B5EF4-FFF2-40B4-BE49-F238E27FC236}">
                <a16:creationId xmlns:a16="http://schemas.microsoft.com/office/drawing/2014/main" id="{3EC19DFA-36E9-4252-9F47-85E7057CF86F}"/>
              </a:ext>
            </a:extLst>
          </p:cNvPr>
          <p:cNvSpPr txBox="1">
            <a:spLocks noGrp="1"/>
          </p:cNvSpPr>
          <p:nvPr/>
        </p:nvSpPr>
        <p:spPr bwMode="auto">
          <a:xfrm>
            <a:off x="0" y="1271588"/>
            <a:ext cx="711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fld id="{B92123BC-C784-46D1-B8A9-9E806CBE6722}" type="slidenum">
              <a:rPr lang="pt-BR" altLang="pt-BR" sz="1200" b="1">
                <a:solidFill>
                  <a:srgbClr val="FFFFFF"/>
                </a:solidFill>
              </a:rPr>
              <a:pPr algn="ctr" eaLnBrk="1" hangingPunct="1">
                <a:lnSpc>
                  <a:spcPct val="80000"/>
                </a:lnSpc>
                <a:spcBef>
                  <a:spcPct val="0"/>
                </a:spcBef>
                <a:buFontTx/>
                <a:buNone/>
              </a:pPr>
              <a:t>3</a:t>
            </a:fld>
            <a:endParaRPr lang="pt-BR" altLang="pt-BR" sz="1200" b="1">
              <a:solidFill>
                <a:srgbClr val="FFFFFF"/>
              </a:solidFill>
            </a:endParaRPr>
          </a:p>
        </p:txBody>
      </p:sp>
      <p:sp>
        <p:nvSpPr>
          <p:cNvPr id="68611" name="Rectangle 2">
            <a:extLst>
              <a:ext uri="{FF2B5EF4-FFF2-40B4-BE49-F238E27FC236}">
                <a16:creationId xmlns:a16="http://schemas.microsoft.com/office/drawing/2014/main" id="{1CB816AF-4589-4B0B-A131-7AA96BB7CD43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31800" y="1785938"/>
            <a:ext cx="11425238" cy="4235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rIns="91440" numCol="1" anchor="t" anchorCtr="0" compatLnSpc="1">
            <a:prstTxWarp prst="textNoShape">
              <a:avLst/>
            </a:prstTxWarp>
          </a:bodyPr>
          <a:lstStyle/>
          <a:p>
            <a:pPr marL="319088" indent="-319088" eaLnBrk="1" hangingPunct="1"/>
            <a:r>
              <a:rPr altLang="pt-BR" sz="4000" b="1"/>
              <a:t>Período 1968-73: </a:t>
            </a:r>
          </a:p>
          <a:p>
            <a:pPr marL="639763" lvl="1" indent="-273050" eaLnBrk="1" hangingPunct="1"/>
            <a:r>
              <a:rPr altLang="pt-BR" sz="3200" b="1"/>
              <a:t> maiores taxas de crescimento do produto brasileiro na história recente </a:t>
            </a:r>
          </a:p>
          <a:p>
            <a:pPr marL="914400" lvl="2" eaLnBrk="1" hangingPunct="1"/>
            <a:r>
              <a:rPr altLang="pt-BR" sz="2800" b="1"/>
              <a:t> taxa média acima de 10% a.a.</a:t>
            </a:r>
          </a:p>
          <a:p>
            <a:pPr marL="639763" lvl="1" indent="-273050" eaLnBrk="1" hangingPunct="1"/>
            <a:r>
              <a:rPr altLang="pt-BR" sz="3200"/>
              <a:t>Ampliação da formação bruta de capital</a:t>
            </a:r>
          </a:p>
          <a:p>
            <a:pPr marL="639763" lvl="1" indent="-273050" eaLnBrk="1" hangingPunct="1"/>
            <a:r>
              <a:rPr altLang="pt-BR" sz="3200"/>
              <a:t>Taxa de inflação relativamente “controlada” </a:t>
            </a:r>
          </a:p>
          <a:p>
            <a:pPr marL="639763" lvl="1" indent="-273050" eaLnBrk="1" hangingPunct="1"/>
            <a:r>
              <a:rPr altLang="pt-BR" sz="3200"/>
              <a:t>Problemas de balanço de pagamentos pequenos</a:t>
            </a:r>
            <a:r>
              <a:rPr altLang="pt-BR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5766185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8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4">
            <a:extLst>
              <a:ext uri="{FF2B5EF4-FFF2-40B4-BE49-F238E27FC236}">
                <a16:creationId xmlns:a16="http://schemas.microsoft.com/office/drawing/2014/main" id="{41F30DAF-1E8F-47EF-8E14-6A96659AE6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1482" y="2689257"/>
            <a:ext cx="7466445" cy="2219691"/>
          </a:xfrm>
        </p:spPr>
        <p:txBody>
          <a:bodyPr>
            <a:normAutofit fontScale="90000"/>
          </a:bodyPr>
          <a:lstStyle/>
          <a:p>
            <a:r>
              <a:rPr altLang="pt-BR" sz="5400" dirty="0"/>
              <a:t>O que “puxa” o crescimento durante o milagre ?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3854" y="459612"/>
            <a:ext cx="4847647" cy="3339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61477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4">
            <a:extLst>
              <a:ext uri="{FF2B5EF4-FFF2-40B4-BE49-F238E27FC236}">
                <a16:creationId xmlns:a16="http://schemas.microsoft.com/office/drawing/2014/main" id="{B8CDEFFE-1093-45AB-A0CC-14E92E3AA87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altLang="pt-BR" sz="4800" dirty="0"/>
              <a:t>O que explica </a:t>
            </a:r>
            <a:r>
              <a:rPr altLang="pt-BR" sz="4800" dirty="0" smtClean="0"/>
              <a:t/>
            </a:r>
            <a:br>
              <a:rPr altLang="pt-BR" sz="4800" dirty="0" smtClean="0"/>
            </a:br>
            <a:r>
              <a:rPr altLang="pt-BR" sz="4800" dirty="0" smtClean="0"/>
              <a:t>o </a:t>
            </a:r>
            <a:r>
              <a:rPr altLang="pt-BR" sz="4800" dirty="0"/>
              <a:t>“Milagre” ?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3150" y="1791854"/>
            <a:ext cx="5801591" cy="3867727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7148946" y="5715421"/>
            <a:ext cx="14501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/>
              <a:t>Folhapress5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9340959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Espaço Reservado para Número de Slide 5">
            <a:extLst>
              <a:ext uri="{FF2B5EF4-FFF2-40B4-BE49-F238E27FC236}">
                <a16:creationId xmlns:a16="http://schemas.microsoft.com/office/drawing/2014/main" id="{B3666039-0B7A-438E-8648-B1405BFFB520}"/>
              </a:ext>
            </a:extLst>
          </p:cNvPr>
          <p:cNvSpPr txBox="1">
            <a:spLocks noGrp="1"/>
          </p:cNvSpPr>
          <p:nvPr/>
        </p:nvSpPr>
        <p:spPr bwMode="auto">
          <a:xfrm>
            <a:off x="0" y="1271588"/>
            <a:ext cx="711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fld id="{28B8A177-2B07-41EA-A9C6-6ADF15AAC68B}" type="slidenum">
              <a:rPr lang="pt-BR" altLang="pt-BR" sz="1200" b="1">
                <a:solidFill>
                  <a:srgbClr val="FFFFFF"/>
                </a:solidFill>
              </a:rPr>
              <a:pPr algn="ctr" eaLnBrk="1" hangingPunct="1">
                <a:lnSpc>
                  <a:spcPct val="80000"/>
                </a:lnSpc>
                <a:spcBef>
                  <a:spcPct val="0"/>
                </a:spcBef>
                <a:buFontTx/>
                <a:buNone/>
              </a:pPr>
              <a:t>6</a:t>
            </a:fld>
            <a:endParaRPr lang="pt-BR" altLang="pt-BR" sz="1200" b="1">
              <a:solidFill>
                <a:srgbClr val="FFFFFF"/>
              </a:solidFill>
            </a:endParaRPr>
          </a:p>
        </p:txBody>
      </p:sp>
      <p:sp>
        <p:nvSpPr>
          <p:cNvPr id="99331" name="Rectangle 2">
            <a:extLst>
              <a:ext uri="{FF2B5EF4-FFF2-40B4-BE49-F238E27FC236}">
                <a16:creationId xmlns:a16="http://schemas.microsoft.com/office/drawing/2014/main" id="{96B858F0-4974-42BF-8CD7-118D409806D8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109663" y="76200"/>
            <a:ext cx="9979025" cy="1096963"/>
          </a:xfrm>
        </p:spPr>
        <p:txBody>
          <a:bodyPr lIns="91440" rIns="91440" anchor="ctr"/>
          <a:lstStyle/>
          <a:p>
            <a:pPr eaLnBrk="1" hangingPunct="1"/>
            <a:r>
              <a:rPr altLang="pt-BR" sz="3600" dirty="0"/>
              <a:t>Esta </a:t>
            </a:r>
            <a:r>
              <a:rPr altLang="pt-BR" sz="3600" i="1" dirty="0"/>
              <a:t>performance</a:t>
            </a:r>
            <a:r>
              <a:rPr altLang="pt-BR" sz="3600" dirty="0"/>
              <a:t> foi decorrência:</a:t>
            </a:r>
          </a:p>
        </p:txBody>
      </p:sp>
      <p:sp>
        <p:nvSpPr>
          <p:cNvPr id="99332" name="Rectangle 3">
            <a:extLst>
              <a:ext uri="{FF2B5EF4-FFF2-40B4-BE49-F238E27FC236}">
                <a16:creationId xmlns:a16="http://schemas.microsoft.com/office/drawing/2014/main" id="{333F8971-C5B3-440D-9113-B25DC8F076DB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161349" y="1393825"/>
            <a:ext cx="11555123" cy="4800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rIns="91440" numCol="1" anchor="t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 marL="639763" lvl="1" indent="-273050" eaLnBrk="1" hangingPunct="1"/>
            <a:r>
              <a:rPr lang="pt-BR" altLang="pt-BR" sz="3200" b="1" dirty="0"/>
              <a:t>capacidade ociosa na </a:t>
            </a:r>
            <a:r>
              <a:rPr lang="pt-BR" altLang="pt-BR" sz="3200" b="1" dirty="0" smtClean="0"/>
              <a:t>indústria</a:t>
            </a:r>
          </a:p>
          <a:p>
            <a:pPr marL="1096963" lvl="2" indent="-273050" eaLnBrk="1" hangingPunct="1"/>
            <a:r>
              <a:rPr lang="pt-BR" altLang="pt-BR" sz="2400" dirty="0"/>
              <a:t>Ocupação sai de 76% em 67 </a:t>
            </a:r>
            <a:r>
              <a:rPr lang="pt-BR" altLang="pt-BR" sz="2400" dirty="0" smtClean="0"/>
              <a:t>(vai para </a:t>
            </a:r>
            <a:r>
              <a:rPr lang="pt-BR" altLang="pt-BR" sz="2400" dirty="0"/>
              <a:t>100% em </a:t>
            </a:r>
            <a:r>
              <a:rPr lang="pt-BR" altLang="pt-BR" sz="2400" dirty="0" smtClean="0"/>
              <a:t>72)</a:t>
            </a:r>
            <a:endParaRPr lang="pt-BR" altLang="pt-BR" sz="2400" dirty="0"/>
          </a:p>
          <a:p>
            <a:pPr marL="639763" lvl="1" indent="-273050" eaLnBrk="1" hangingPunct="1"/>
            <a:r>
              <a:rPr altLang="pt-BR" sz="3200" b="1" dirty="0" smtClean="0"/>
              <a:t>crescimento </a:t>
            </a:r>
            <a:r>
              <a:rPr altLang="pt-BR" sz="3200" b="1" dirty="0"/>
              <a:t>da economia mundial</a:t>
            </a:r>
            <a:r>
              <a:rPr altLang="pt-BR" sz="3200" b="1" dirty="0" smtClean="0"/>
              <a:t>.</a:t>
            </a:r>
          </a:p>
          <a:p>
            <a:pPr marL="1096963" lvl="2" indent="-273050" eaLnBrk="1" hangingPunct="1"/>
            <a:r>
              <a:rPr lang="pt-BR" altLang="pt-BR" sz="2400" dirty="0" smtClean="0"/>
              <a:t>PIB mundial cresce entre 4 e 7</a:t>
            </a:r>
            <a:r>
              <a:rPr lang="pt-BR" altLang="pt-BR" sz="2400" dirty="0" smtClean="0"/>
              <a:t>%, comércio </a:t>
            </a:r>
            <a:r>
              <a:rPr lang="pt-BR" altLang="pt-BR" sz="2400" dirty="0" smtClean="0"/>
              <a:t>crescente, mercado financeiro com juros baixos e liquidez </a:t>
            </a:r>
            <a:endParaRPr altLang="pt-BR" sz="2400" dirty="0"/>
          </a:p>
          <a:p>
            <a:pPr marL="639763" lvl="1" indent="-273050" eaLnBrk="1" hangingPunct="1"/>
            <a:r>
              <a:rPr altLang="pt-BR" sz="3200" b="1" dirty="0"/>
              <a:t>reformas institucionais </a:t>
            </a:r>
            <a:r>
              <a:rPr altLang="pt-BR" sz="3200" b="1" dirty="0" smtClean="0"/>
              <a:t>anteriores</a:t>
            </a:r>
          </a:p>
          <a:p>
            <a:pPr marL="1096963" lvl="2" indent="-273050" eaLnBrk="1" hangingPunct="1"/>
            <a:r>
              <a:rPr lang="pt-BR" altLang="pt-BR" sz="2600" dirty="0" smtClean="0"/>
              <a:t>Tributaria, financeira etc. </a:t>
            </a:r>
            <a:r>
              <a:rPr altLang="pt-BR" sz="2600" dirty="0" smtClean="0"/>
              <a:t> </a:t>
            </a:r>
            <a:endParaRPr altLang="pt-BR" sz="2600" dirty="0"/>
          </a:p>
          <a:p>
            <a:pPr marL="639763" lvl="1" indent="-273050" eaLnBrk="1" hangingPunct="1"/>
            <a:r>
              <a:rPr altLang="pt-BR" sz="3200" b="1" dirty="0" smtClean="0"/>
              <a:t>mudança </a:t>
            </a:r>
            <a:r>
              <a:rPr altLang="pt-BR" sz="3200" b="1" dirty="0"/>
              <a:t>na política econômica a partir de novo  diagnóstico da inflação: inflação de custos (PED) </a:t>
            </a:r>
          </a:p>
          <a:p>
            <a:pPr marL="1281113" lvl="2" indent="-457200" eaLnBrk="1" hangingPunct="1"/>
            <a:r>
              <a:rPr altLang="pt-BR" sz="2600" dirty="0" smtClean="0"/>
              <a:t>flexibilizam-se </a:t>
            </a:r>
            <a:r>
              <a:rPr altLang="pt-BR" sz="2600" dirty="0"/>
              <a:t>as políticas </a:t>
            </a:r>
          </a:p>
          <a:p>
            <a:pPr marL="1096963" lvl="2" indent="-273050" eaLnBrk="1" hangingPunct="1">
              <a:buFont typeface="Wingdings" panose="05000000000000000000" pitchFamily="2" charset="2"/>
              <a:buNone/>
            </a:pPr>
            <a:r>
              <a:rPr altLang="pt-BR" sz="2600" dirty="0"/>
              <a:t>  de contenção da demanda</a:t>
            </a:r>
          </a:p>
          <a:p>
            <a:pPr marL="1096963" lvl="2" indent="-273050" eaLnBrk="1" hangingPunct="1">
              <a:buFont typeface="Wingdings" panose="05000000000000000000" pitchFamily="2" charset="2"/>
              <a:buNone/>
            </a:pPr>
            <a:r>
              <a:rPr altLang="pt-BR" sz="2600" dirty="0"/>
              <a:t>  (monetária, fiscal e creditícia)</a:t>
            </a:r>
          </a:p>
          <a:p>
            <a:pPr marL="319088" indent="-319088" eaLnBrk="1" hangingPunct="1"/>
            <a:endParaRPr altLang="pt-BR" sz="3600" dirty="0"/>
          </a:p>
        </p:txBody>
      </p:sp>
      <p:pic>
        <p:nvPicPr>
          <p:cNvPr id="99333" name="Picture 4" descr="roberto campos e delfim">
            <a:extLst>
              <a:ext uri="{FF2B5EF4-FFF2-40B4-BE49-F238E27FC236}">
                <a16:creationId xmlns:a16="http://schemas.microsoft.com/office/drawing/2014/main" id="{BB222C9F-EAF8-4BEF-9BAA-2A592B71BA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0494" y="4959927"/>
            <a:ext cx="3245978" cy="1812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41298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ítulo 1"/>
          <p:cNvSpPr>
            <a:spLocks noGrp="1"/>
          </p:cNvSpPr>
          <p:nvPr>
            <p:ph type="title" idx="4294967295"/>
          </p:nvPr>
        </p:nvSpPr>
        <p:spPr>
          <a:xfrm>
            <a:off x="1884942" y="103333"/>
            <a:ext cx="7483475" cy="822325"/>
          </a:xfrm>
        </p:spPr>
        <p:txBody>
          <a:bodyPr vert="horz" wrap="square" lIns="68580" tIns="45720" rIns="68580" bIns="45720" numCol="1" anchor="b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pt-BR" altLang="pt-BR" dirty="0" smtClean="0"/>
              <a:t>O Plano Estratégico do Desenvolvimento (PED) e a Inflação de custos</a:t>
            </a:r>
          </a:p>
        </p:txBody>
      </p:sp>
      <p:sp>
        <p:nvSpPr>
          <p:cNvPr id="51203" name="Espaço Reservado para Conteúdo 2"/>
          <p:cNvSpPr>
            <a:spLocks noGrp="1"/>
          </p:cNvSpPr>
          <p:nvPr>
            <p:ph sz="quarter" idx="4294967295"/>
          </p:nvPr>
        </p:nvSpPr>
        <p:spPr>
          <a:xfrm>
            <a:off x="498763" y="1403928"/>
            <a:ext cx="11563927" cy="5347854"/>
          </a:xfrm>
        </p:spPr>
        <p:txBody>
          <a:bodyPr vert="horz" lIns="68580" tIns="45720" rIns="68580" bIns="45720" rtlCol="0">
            <a:normAutofit fontScale="92500"/>
          </a:bodyPr>
          <a:lstStyle/>
          <a:p>
            <a:pPr marL="238125" indent="-238125" eaLnBrk="1" hangingPunct="1"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pt-BR" altLang="pt-BR" sz="2800" dirty="0"/>
              <a:t>PED: insatisfação com crescimento anterior (legitimidade);</a:t>
            </a:r>
          </a:p>
          <a:p>
            <a:pPr marL="479425" lvl="1" indent="-204788"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pt-BR" altLang="pt-BR" sz="2000" dirty="0" smtClean="0"/>
              <a:t>  objetivos</a:t>
            </a:r>
            <a:r>
              <a:rPr lang="pt-BR" altLang="pt-BR" sz="2000" dirty="0"/>
              <a:t>: </a:t>
            </a:r>
            <a:r>
              <a:rPr lang="pt-BR" altLang="pt-BR" sz="2000" dirty="0" smtClean="0"/>
              <a:t>   1º </a:t>
            </a:r>
            <a:r>
              <a:rPr lang="pt-BR" altLang="pt-BR" sz="2000" dirty="0"/>
              <a:t>aceleração do desenvolvimento </a:t>
            </a:r>
            <a:r>
              <a:rPr lang="pt-BR" altLang="pt-BR" sz="2000" dirty="0" smtClean="0"/>
              <a:t>(com diversificação setorial) e</a:t>
            </a:r>
          </a:p>
          <a:p>
            <a:pPr marL="274637" lvl="1" indent="0" eaLnBrk="1" hangingPunct="1">
              <a:lnSpc>
                <a:spcPct val="80000"/>
              </a:lnSpc>
              <a:buNone/>
            </a:pPr>
            <a:r>
              <a:rPr lang="pt-BR" altLang="pt-BR" sz="2000" dirty="0"/>
              <a:t>	</a:t>
            </a:r>
            <a:r>
              <a:rPr lang="pt-BR" altLang="pt-BR" sz="2000" dirty="0" smtClean="0"/>
              <a:t>	 </a:t>
            </a:r>
            <a:r>
              <a:rPr lang="pt-BR" altLang="pt-BR" sz="2000" dirty="0"/>
              <a:t>2º  contenção da inflação</a:t>
            </a:r>
          </a:p>
          <a:p>
            <a:pPr marL="238125" indent="-238125" eaLnBrk="1" hangingPunct="1">
              <a:lnSpc>
                <a:spcPct val="80000"/>
              </a:lnSpc>
            </a:pPr>
            <a:r>
              <a:rPr lang="pt-BR" altLang="pt-BR" sz="2800" dirty="0" smtClean="0"/>
              <a:t>Mantém ideia de gradualismo mas em relação a inflação</a:t>
            </a:r>
            <a:r>
              <a:rPr lang="pt-BR" altLang="pt-BR" sz="2800" dirty="0"/>
              <a:t>: </a:t>
            </a:r>
            <a:r>
              <a:rPr lang="pt-BR" altLang="pt-BR" sz="2800" dirty="0" smtClean="0"/>
              <a:t>o componente </a:t>
            </a:r>
            <a:r>
              <a:rPr lang="pt-BR" altLang="pt-BR" sz="2800" dirty="0"/>
              <a:t>de demanda </a:t>
            </a:r>
            <a:r>
              <a:rPr lang="pt-BR" altLang="pt-BR" sz="2800" dirty="0" smtClean="0"/>
              <a:t>desta (se existiu) já foi enfrentado </a:t>
            </a:r>
            <a:r>
              <a:rPr lang="pt-BR" altLang="pt-BR" sz="2800" dirty="0"/>
              <a:t>e melhorias institucionais </a:t>
            </a:r>
            <a:r>
              <a:rPr lang="pt-BR" altLang="pt-BR" sz="2800" dirty="0" smtClean="0"/>
              <a:t>realizadas</a:t>
            </a:r>
          </a:p>
          <a:p>
            <a:pPr marL="695325" lvl="1" indent="-238125" eaLnBrk="1" hangingPunct="1">
              <a:lnSpc>
                <a:spcPct val="80000"/>
              </a:lnSpc>
            </a:pPr>
            <a:r>
              <a:rPr lang="pt-BR" altLang="pt-BR" sz="2400" dirty="0" smtClean="0"/>
              <a:t>Existência de capacidade ociosa mostra que não deve existir inflação de demanda</a:t>
            </a:r>
            <a:endParaRPr lang="pt-BR" altLang="pt-BR" sz="2400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pt-BR" altLang="pt-BR" sz="2800" dirty="0"/>
              <a:t>Politica de contenção de demanda não mais necessária</a:t>
            </a:r>
          </a:p>
          <a:p>
            <a:pPr lvl="1" eaLnBrk="1" hangingPunct="1">
              <a:lnSpc>
                <a:spcPct val="80000"/>
              </a:lnSpc>
            </a:pPr>
            <a:r>
              <a:rPr lang="pt-BR" altLang="pt-BR" sz="2400" dirty="0"/>
              <a:t>  flexibiliza uso dos instrumentos de politica econômica para retomada do crescimento</a:t>
            </a:r>
          </a:p>
          <a:p>
            <a:pPr marL="238125" indent="-238125" eaLnBrk="1" hangingPunct="1">
              <a:lnSpc>
                <a:spcPct val="80000"/>
              </a:lnSpc>
            </a:pPr>
            <a:r>
              <a:rPr lang="pt-BR" altLang="pt-BR" sz="2800" dirty="0" smtClean="0"/>
              <a:t>Resta </a:t>
            </a:r>
            <a:r>
              <a:rPr lang="pt-BR" altLang="pt-BR" sz="2800" dirty="0"/>
              <a:t>ataque ao componente de custos </a:t>
            </a:r>
            <a:endParaRPr lang="pt-BR" altLang="pt-BR" sz="3200" dirty="0"/>
          </a:p>
          <a:p>
            <a:pPr marL="936625" lvl="2" indent="-204788" eaLnBrk="1" hangingPunct="1">
              <a:lnSpc>
                <a:spcPct val="80000"/>
              </a:lnSpc>
            </a:pPr>
            <a:r>
              <a:rPr lang="pt-BR" altLang="pt-BR" sz="2200" dirty="0" smtClean="0"/>
              <a:t>Custos Salariais</a:t>
            </a:r>
            <a:endParaRPr lang="pt-BR" altLang="pt-BR" sz="2200" dirty="0"/>
          </a:p>
          <a:p>
            <a:pPr marL="936625" lvl="2" indent="-204788" eaLnBrk="1" hangingPunct="1">
              <a:lnSpc>
                <a:spcPct val="80000"/>
              </a:lnSpc>
            </a:pPr>
            <a:r>
              <a:rPr lang="pt-BR" altLang="pt-BR" sz="2200" dirty="0" smtClean="0"/>
              <a:t>Custos creditícios - Juros </a:t>
            </a:r>
            <a:r>
              <a:rPr lang="pt-BR" altLang="pt-BR" sz="2200" dirty="0"/>
              <a:t>– Problema se tornaram reais </a:t>
            </a:r>
            <a:r>
              <a:rPr lang="pt-BR" altLang="pt-BR" sz="1800" dirty="0"/>
              <a:t>(correção monetária e cambial</a:t>
            </a:r>
            <a:r>
              <a:rPr lang="pt-BR" altLang="pt-BR" sz="1800" dirty="0" smtClean="0"/>
              <a:t>)</a:t>
            </a:r>
          </a:p>
          <a:p>
            <a:pPr marL="1393825" lvl="3" indent="-204788" eaLnBrk="1" hangingPunct="1">
              <a:lnSpc>
                <a:spcPct val="80000"/>
              </a:lnSpc>
            </a:pPr>
            <a:r>
              <a:rPr lang="pt-BR" altLang="pt-BR" sz="2200" dirty="0" smtClean="0"/>
              <a:t>Fim da inflação corretiva</a:t>
            </a:r>
            <a:endParaRPr lang="pt-BR" altLang="pt-BR" sz="2200" dirty="0"/>
          </a:p>
          <a:p>
            <a:pPr marL="479425" lvl="1" indent="-204788" eaLnBrk="1" hangingPunct="1">
              <a:lnSpc>
                <a:spcPct val="80000"/>
              </a:lnSpc>
            </a:pPr>
            <a:r>
              <a:rPr lang="pt-BR" altLang="pt-BR" sz="2400" dirty="0" smtClean="0"/>
              <a:t>Política </a:t>
            </a:r>
            <a:r>
              <a:rPr lang="pt-BR" altLang="pt-BR" sz="2400" dirty="0"/>
              <a:t>de controle de preços</a:t>
            </a:r>
            <a:r>
              <a:rPr lang="pt-BR" altLang="pt-BR" sz="2000" dirty="0"/>
              <a:t> : </a:t>
            </a:r>
            <a:r>
              <a:rPr lang="pt-BR" altLang="pt-BR" sz="2000" dirty="0" err="1"/>
              <a:t>Conep</a:t>
            </a:r>
            <a:r>
              <a:rPr lang="pt-BR" altLang="pt-BR" sz="2000" dirty="0"/>
              <a:t>, CIP (68) – controle de reajuste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pt-BR" altLang="pt-BR" sz="2400" dirty="0"/>
          </a:p>
        </p:txBody>
      </p:sp>
      <p:sp>
        <p:nvSpPr>
          <p:cNvPr id="2" name="CaixaDeTexto 1"/>
          <p:cNvSpPr txBox="1"/>
          <p:nvPr/>
        </p:nvSpPr>
        <p:spPr>
          <a:xfrm>
            <a:off x="9633527" y="1193504"/>
            <a:ext cx="2429163" cy="132343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1600" dirty="0" smtClean="0"/>
              <a:t>66: crescimento forte mas pol. </a:t>
            </a:r>
            <a:r>
              <a:rPr lang="pt-BR" sz="1600" dirty="0"/>
              <a:t>m</a:t>
            </a:r>
            <a:r>
              <a:rPr lang="pt-BR" sz="1600" dirty="0" smtClean="0"/>
              <a:t>onetária apertada indicava queda em 67 (lembrar que ano foi salvo pelo agro</a:t>
            </a:r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96557146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Título 1"/>
          <p:cNvSpPr>
            <a:spLocks noGrp="1"/>
          </p:cNvSpPr>
          <p:nvPr>
            <p:ph type="title" idx="4294967295"/>
          </p:nvPr>
        </p:nvSpPr>
        <p:spPr>
          <a:xfrm>
            <a:off x="1109663" y="76200"/>
            <a:ext cx="9979025" cy="1096963"/>
          </a:xfrm>
        </p:spPr>
        <p:txBody>
          <a:bodyPr lIns="91440" rIns="91440" anchor="ctr"/>
          <a:lstStyle/>
          <a:p>
            <a:pPr eaLnBrk="1" hangingPunct="1"/>
            <a:r>
              <a:rPr altLang="pt-BR" dirty="0" smtClean="0"/>
              <a:t>Os controles sobre a </a:t>
            </a:r>
            <a:r>
              <a:rPr altLang="pt-BR" dirty="0" smtClean="0"/>
              <a:t>Inflação </a:t>
            </a:r>
            <a:r>
              <a:rPr altLang="pt-BR" dirty="0"/>
              <a:t>de custos</a:t>
            </a:r>
          </a:p>
        </p:txBody>
      </p:sp>
      <p:sp>
        <p:nvSpPr>
          <p:cNvPr id="143363" name="Espaço Reservado para Conteúdo 2"/>
          <p:cNvSpPr>
            <a:spLocks noGrp="1"/>
          </p:cNvSpPr>
          <p:nvPr>
            <p:ph sz="quarter" idx="4294967295"/>
          </p:nvPr>
        </p:nvSpPr>
        <p:spPr bwMode="auto">
          <a:xfrm>
            <a:off x="120073" y="1365250"/>
            <a:ext cx="11976678" cy="54927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rIns="91440" numCol="1" anchor="t" anchorCtr="0" compatLnSpc="1">
            <a:prstTxWarp prst="textNoShape">
              <a:avLst/>
            </a:prstTxWarp>
            <a:normAutofit fontScale="92500" lnSpcReduction="20000"/>
          </a:bodyPr>
          <a:lstStyle/>
          <a:p>
            <a:pPr marL="639763" lvl="1" indent="-273050" eaLnBrk="1" hangingPunct="1">
              <a:lnSpc>
                <a:spcPct val="80000"/>
              </a:lnSpc>
            </a:pPr>
            <a:r>
              <a:rPr altLang="pt-BR" sz="2600" dirty="0" smtClean="0"/>
              <a:t>Salários</a:t>
            </a:r>
          </a:p>
          <a:p>
            <a:pPr marL="1096963" lvl="2" indent="-273050" eaLnBrk="1" hangingPunct="1">
              <a:lnSpc>
                <a:spcPct val="80000"/>
              </a:lnSpc>
            </a:pPr>
            <a:r>
              <a:rPr lang="pt-BR" altLang="pt-BR" sz="2200" dirty="0" smtClean="0"/>
              <a:t>Aperto sobre possibilidade de negociações </a:t>
            </a:r>
          </a:p>
          <a:p>
            <a:pPr marL="1096963" lvl="2" indent="-273050" eaLnBrk="1" hangingPunct="1">
              <a:lnSpc>
                <a:spcPct val="80000"/>
              </a:lnSpc>
            </a:pPr>
            <a:r>
              <a:rPr lang="pt-BR" altLang="pt-BR" sz="2200" dirty="0" smtClean="0"/>
              <a:t>Mudança na regra de politica salarial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pt-BR" sz="1900" dirty="0" smtClean="0"/>
              <a:t>68 - Inclui </a:t>
            </a:r>
            <a:r>
              <a:rPr lang="pt-BR" sz="1900" dirty="0"/>
              <a:t>um item compensação das perdas em função da </a:t>
            </a:r>
            <a:r>
              <a:rPr lang="pt-BR" sz="1900" dirty="0" err="1"/>
              <a:t>subindexação</a:t>
            </a:r>
            <a:r>
              <a:rPr lang="pt-BR" sz="1900" dirty="0"/>
              <a:t> </a:t>
            </a:r>
            <a:r>
              <a:rPr lang="pt-BR" sz="1900" dirty="0" smtClean="0"/>
              <a:t>(Indexação </a:t>
            </a:r>
            <a:r>
              <a:rPr lang="pt-BR" sz="1900" dirty="0"/>
              <a:t>dos </a:t>
            </a:r>
            <a:r>
              <a:rPr lang="pt-BR" sz="1900" dirty="0" smtClean="0"/>
              <a:t>salários)</a:t>
            </a:r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pt-BR" sz="1900" dirty="0" smtClean="0"/>
              <a:t>Debates sobre comportamento do salario (mínimo, médio) real: problemas índices de preços</a:t>
            </a:r>
          </a:p>
          <a:p>
            <a:pPr marL="1657350" lvl="3" indent="-285750">
              <a:buFont typeface="Wingdings" panose="05000000000000000000" pitchFamily="2" charset="2"/>
              <a:buChar char="Ø"/>
            </a:pPr>
            <a:r>
              <a:rPr lang="pt-BR" sz="1900" dirty="0" smtClean="0"/>
              <a:t>Salario mínimo – não crescimento </a:t>
            </a:r>
          </a:p>
          <a:p>
            <a:pPr marL="1657350" lvl="3" indent="-285750">
              <a:buFont typeface="Wingdings" panose="05000000000000000000" pitchFamily="2" charset="2"/>
              <a:buChar char="Ø"/>
            </a:pPr>
            <a:r>
              <a:rPr lang="pt-BR" sz="1900" dirty="0" smtClean="0"/>
              <a:t>Salario médio algum crescimento – efeito composição e qualificados </a:t>
            </a:r>
          </a:p>
          <a:p>
            <a:pPr marL="2114550" lvl="4" indent="-285750">
              <a:buFont typeface="Wingdings" panose="05000000000000000000" pitchFamily="2" charset="2"/>
              <a:buChar char="Ø"/>
            </a:pPr>
            <a:r>
              <a:rPr lang="pt-BR" sz="1900" dirty="0" smtClean="0"/>
              <a:t>Crescimento inferior ao crescimento da economia  </a:t>
            </a:r>
            <a:endParaRPr lang="pt-BR" sz="1900" dirty="0"/>
          </a:p>
          <a:p>
            <a:pPr marL="639763" lvl="1" indent="-273050" eaLnBrk="1" hangingPunct="1">
              <a:lnSpc>
                <a:spcPct val="80000"/>
              </a:lnSpc>
            </a:pPr>
            <a:r>
              <a:rPr altLang="pt-BR" sz="2400" dirty="0" smtClean="0"/>
              <a:t>Juros  </a:t>
            </a:r>
          </a:p>
          <a:p>
            <a:pPr marL="1096963" lvl="2" indent="-273050" eaLnBrk="1" hangingPunct="1">
              <a:lnSpc>
                <a:spcPct val="80000"/>
              </a:lnSpc>
            </a:pPr>
            <a:r>
              <a:rPr altLang="pt-BR" sz="2200" dirty="0" smtClean="0"/>
              <a:t>Problema </a:t>
            </a:r>
            <a:r>
              <a:rPr altLang="pt-BR" sz="2200" dirty="0"/>
              <a:t>se tornaram reais (correção monetária e cambial</a:t>
            </a:r>
            <a:r>
              <a:rPr altLang="pt-BR" sz="2200" dirty="0" smtClean="0"/>
              <a:t>) </a:t>
            </a:r>
            <a:endParaRPr lang="pt-BR" altLang="pt-BR" sz="2200" dirty="0"/>
          </a:p>
          <a:p>
            <a:pPr marL="1096963" lvl="2" indent="-273050" eaLnBrk="1" hangingPunct="1">
              <a:lnSpc>
                <a:spcPct val="80000"/>
              </a:lnSpc>
            </a:pPr>
            <a:r>
              <a:rPr altLang="pt-BR" sz="2200" dirty="0" smtClean="0"/>
              <a:t>busca diminuir juros dos tomadores</a:t>
            </a:r>
            <a:endParaRPr altLang="pt-BR" sz="2200" dirty="0"/>
          </a:p>
          <a:p>
            <a:pPr marL="1371600" lvl="3" eaLnBrk="1" hangingPunct="1">
              <a:lnSpc>
                <a:spcPct val="80000"/>
              </a:lnSpc>
            </a:pPr>
            <a:r>
              <a:rPr altLang="pt-BR" sz="2000" dirty="0"/>
              <a:t>Justifica reversão da segmentação - conglomeração</a:t>
            </a:r>
          </a:p>
          <a:p>
            <a:pPr marL="1371600" lvl="3" eaLnBrk="1" hangingPunct="1">
              <a:lnSpc>
                <a:spcPct val="80000"/>
              </a:lnSpc>
            </a:pPr>
            <a:r>
              <a:rPr altLang="pt-BR" sz="2000" dirty="0"/>
              <a:t>Política monetária mais expansionista</a:t>
            </a:r>
          </a:p>
          <a:p>
            <a:pPr marL="1371600" lvl="3" eaLnBrk="1" hangingPunct="1">
              <a:lnSpc>
                <a:spcPct val="80000"/>
              </a:lnSpc>
            </a:pPr>
            <a:r>
              <a:rPr altLang="pt-BR" sz="2000" dirty="0"/>
              <a:t>Seletividade no compulsório – barganha por juros </a:t>
            </a:r>
            <a:r>
              <a:rPr altLang="pt-BR" sz="1800" dirty="0"/>
              <a:t>(deduções/remuneração)</a:t>
            </a:r>
          </a:p>
          <a:p>
            <a:pPr marL="1371600" lvl="3" eaLnBrk="1" hangingPunct="1">
              <a:lnSpc>
                <a:spcPct val="80000"/>
              </a:lnSpc>
            </a:pPr>
            <a:r>
              <a:rPr altLang="pt-BR" sz="2000" dirty="0"/>
              <a:t>Tetos (definição de juros básicos) e controle (spread 73)</a:t>
            </a:r>
          </a:p>
          <a:p>
            <a:pPr marL="1828800" lvl="4" eaLnBrk="1" hangingPunct="1">
              <a:lnSpc>
                <a:spcPct val="80000"/>
              </a:lnSpc>
            </a:pPr>
            <a:r>
              <a:rPr altLang="pt-BR" sz="2000" dirty="0"/>
              <a:t>Empréstimos oficiais – juros nominais (</a:t>
            </a:r>
            <a:r>
              <a:rPr altLang="pt-BR" sz="2000" dirty="0" err="1"/>
              <a:t>exc</a:t>
            </a:r>
            <a:r>
              <a:rPr altLang="pt-BR" sz="2000" dirty="0"/>
              <a:t>. </a:t>
            </a:r>
            <a:r>
              <a:rPr altLang="pt-BR" sz="2000" dirty="0" err="1"/>
              <a:t>Imobiliario</a:t>
            </a:r>
            <a:r>
              <a:rPr altLang="pt-BR" sz="2000" dirty="0"/>
              <a:t> </a:t>
            </a:r>
            <a:r>
              <a:rPr altLang="pt-BR" sz="2000" dirty="0" smtClean="0"/>
              <a:t>?)</a:t>
            </a:r>
          </a:p>
          <a:p>
            <a:pPr marL="1828800" lvl="4" eaLnBrk="1" hangingPunct="1">
              <a:lnSpc>
                <a:spcPct val="80000"/>
              </a:lnSpc>
            </a:pPr>
            <a:endParaRPr altLang="pt-BR" sz="2000" dirty="0"/>
          </a:p>
          <a:p>
            <a:pPr marL="639763" lvl="1" indent="-273050" eaLnBrk="1" hangingPunct="1">
              <a:lnSpc>
                <a:spcPct val="80000"/>
              </a:lnSpc>
            </a:pPr>
            <a:r>
              <a:rPr altLang="pt-BR" sz="2800" dirty="0"/>
              <a:t>Política de controle de preços </a:t>
            </a:r>
            <a:endParaRPr altLang="pt-BR" sz="2800" dirty="0" smtClean="0"/>
          </a:p>
          <a:p>
            <a:pPr marL="1096963" lvl="2" indent="-273050" eaLnBrk="1" hangingPunct="1">
              <a:lnSpc>
                <a:spcPct val="80000"/>
              </a:lnSpc>
            </a:pPr>
            <a:r>
              <a:rPr altLang="pt-BR" sz="2200" dirty="0" err="1" smtClean="0"/>
              <a:t>Conep</a:t>
            </a:r>
            <a:r>
              <a:rPr altLang="pt-BR" sz="2200" dirty="0"/>
              <a:t>, CIP (68) – controle de reajuste</a:t>
            </a:r>
            <a:r>
              <a:rPr altLang="pt-BR" sz="2200" dirty="0" smtClean="0"/>
              <a:t>]</a:t>
            </a:r>
            <a:endParaRPr altLang="pt-BR" sz="2200" dirty="0"/>
          </a:p>
        </p:txBody>
      </p:sp>
    </p:spTree>
    <p:extLst>
      <p:ext uri="{BB962C8B-B14F-4D97-AF65-F5344CB8AC3E}">
        <p14:creationId xmlns:p14="http://schemas.microsoft.com/office/powerpoint/2010/main" val="368914053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Título 1"/>
          <p:cNvSpPr>
            <a:spLocks noGrp="1"/>
          </p:cNvSpPr>
          <p:nvPr>
            <p:ph type="title" idx="4294967295"/>
          </p:nvPr>
        </p:nvSpPr>
        <p:spPr>
          <a:xfrm>
            <a:off x="814388" y="188913"/>
            <a:ext cx="10871200" cy="990600"/>
          </a:xfrm>
        </p:spPr>
        <p:txBody>
          <a:bodyPr lIns="91440" rIns="91440" anchor="ctr"/>
          <a:lstStyle/>
          <a:p>
            <a:pPr algn="ctr" eaLnBrk="1" hangingPunct="1"/>
            <a:r>
              <a:rPr altLang="pt-BR" sz="3200"/>
              <a:t>Afrouxamento das restrições monetárias e creditícias</a:t>
            </a:r>
          </a:p>
        </p:txBody>
      </p:sp>
      <p:sp>
        <p:nvSpPr>
          <p:cNvPr id="145411" name="Espaço Reservado para Conteúdo 2"/>
          <p:cNvSpPr>
            <a:spLocks noGrp="1"/>
          </p:cNvSpPr>
          <p:nvPr>
            <p:ph sz="quarter" idx="4294967295"/>
          </p:nvPr>
        </p:nvSpPr>
        <p:spPr bwMode="auto">
          <a:xfrm>
            <a:off x="431800" y="1600200"/>
            <a:ext cx="11256963" cy="4997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rIns="91440" numCol="1" anchor="t" anchorCtr="0" compatLnSpc="1">
            <a:prstTxWarp prst="textNoShape">
              <a:avLst/>
            </a:prstTxWarp>
          </a:bodyPr>
          <a:lstStyle/>
          <a:p>
            <a:pPr marL="319088" indent="-319088" eaLnBrk="1" hangingPunct="1">
              <a:lnSpc>
                <a:spcPct val="80000"/>
              </a:lnSpc>
            </a:pPr>
            <a:r>
              <a:rPr altLang="pt-BR" sz="2800"/>
              <a:t>Instrumentos monetários</a:t>
            </a:r>
          </a:p>
          <a:p>
            <a:pPr marL="639763" lvl="1" indent="-273050" eaLnBrk="1" hangingPunct="1">
              <a:lnSpc>
                <a:spcPct val="80000"/>
              </a:lnSpc>
            </a:pPr>
            <a:r>
              <a:rPr altLang="pt-BR" sz="1900"/>
              <a:t>Redesconto (empréstimo de liquidez) e compulsório: mais frouxos e aparece a seletividade (barganha) </a:t>
            </a:r>
          </a:p>
          <a:p>
            <a:pPr marL="639763" lvl="1" indent="-273050" eaLnBrk="1" hangingPunct="1">
              <a:lnSpc>
                <a:spcPct val="80000"/>
              </a:lnSpc>
            </a:pPr>
            <a:r>
              <a:rPr altLang="pt-BR" sz="1900"/>
              <a:t>Aparece mercado aberto (ORTN e LTN – 1970)</a:t>
            </a:r>
          </a:p>
          <a:p>
            <a:pPr marL="319088" indent="-319088" eaLnBrk="1" hangingPunct="1">
              <a:lnSpc>
                <a:spcPct val="80000"/>
              </a:lnSpc>
            </a:pPr>
            <a:r>
              <a:rPr altLang="pt-BR" sz="2800"/>
              <a:t>Agregados se expandem (66 aperto forte)</a:t>
            </a:r>
          </a:p>
          <a:p>
            <a:pPr marL="639763" lvl="1" indent="-273050" eaLnBrk="1" hangingPunct="1">
              <a:lnSpc>
                <a:spcPct val="80000"/>
              </a:lnSpc>
            </a:pPr>
            <a:r>
              <a:rPr altLang="pt-BR" sz="1900"/>
              <a:t>Base e M1:expansão relativamente contida (próximo do crescimento econômico), existe aceleração depois de 72</a:t>
            </a:r>
          </a:p>
          <a:p>
            <a:pPr marL="914400" lvl="2" eaLnBrk="1" hangingPunct="1">
              <a:lnSpc>
                <a:spcPct val="80000"/>
              </a:lnSpc>
            </a:pPr>
            <a:r>
              <a:rPr altLang="pt-BR" sz="1800"/>
              <a:t>Inicio: financiamento do déficit publico, depois uso de títulos públicos,  </a:t>
            </a:r>
          </a:p>
          <a:p>
            <a:pPr marL="914400" lvl="2" eaLnBrk="1" hangingPunct="1">
              <a:lnSpc>
                <a:spcPct val="80000"/>
              </a:lnSpc>
            </a:pPr>
            <a:r>
              <a:rPr altLang="pt-BR" sz="1800"/>
              <a:t>Existe pressão dos empréstimos ao setor privado e ampliação das reservas </a:t>
            </a:r>
          </a:p>
          <a:p>
            <a:pPr marL="639763" lvl="1" indent="-273050" eaLnBrk="1" hangingPunct="1">
              <a:lnSpc>
                <a:spcPct val="80000"/>
              </a:lnSpc>
            </a:pPr>
            <a:r>
              <a:rPr altLang="pt-BR" sz="1900"/>
              <a:t>Aprofundamento financeiro </a:t>
            </a:r>
          </a:p>
          <a:p>
            <a:pPr marL="914400" lvl="2" eaLnBrk="1" hangingPunct="1">
              <a:lnSpc>
                <a:spcPct val="80000"/>
              </a:lnSpc>
            </a:pPr>
            <a:r>
              <a:rPr altLang="pt-BR" sz="1800"/>
              <a:t>Crescimento dos haveres não monetários:</a:t>
            </a:r>
          </a:p>
          <a:p>
            <a:pPr marL="1371600" lvl="3" eaLnBrk="1" hangingPunct="1">
              <a:lnSpc>
                <a:spcPct val="80000"/>
              </a:lnSpc>
            </a:pPr>
            <a:r>
              <a:rPr altLang="pt-BR" sz="1700"/>
              <a:t>Poupadores foram para títulos (indexados)</a:t>
            </a:r>
          </a:p>
          <a:p>
            <a:pPr marL="914400" lvl="2" eaLnBrk="1" hangingPunct="1">
              <a:lnSpc>
                <a:spcPct val="80000"/>
              </a:lnSpc>
            </a:pPr>
            <a:r>
              <a:rPr altLang="pt-BR" sz="1800"/>
              <a:t>Haveres não monetários: prazos relativamente longos e sem clausulas importantes de liquidez</a:t>
            </a:r>
          </a:p>
          <a:p>
            <a:pPr marL="1371600" lvl="3" eaLnBrk="1" hangingPunct="1">
              <a:lnSpc>
                <a:spcPct val="80000"/>
              </a:lnSpc>
            </a:pPr>
            <a:r>
              <a:rPr altLang="pt-BR" sz="1700"/>
              <a:t>Não se pode ainda falar em quase moeda</a:t>
            </a:r>
          </a:p>
        </p:txBody>
      </p:sp>
    </p:spTree>
    <p:extLst>
      <p:ext uri="{BB962C8B-B14F-4D97-AF65-F5344CB8AC3E}">
        <p14:creationId xmlns:p14="http://schemas.microsoft.com/office/powerpoint/2010/main" val="310683721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iteratura acadêmica 16x9">
  <a:themeElements>
    <a:clrScheme name="Amarelo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3999</TotalTime>
  <Words>1312</Words>
  <Application>Microsoft Office PowerPoint</Application>
  <PresentationFormat>Widescreen</PresentationFormat>
  <Paragraphs>165</Paragraphs>
  <Slides>21</Slides>
  <Notes>14</Notes>
  <HiddenSlides>0</HiddenSlides>
  <MMClips>0</MMClips>
  <ScaleCrop>false</ScaleCrop>
  <HeadingPairs>
    <vt:vector size="8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21</vt:i4>
      </vt:variant>
    </vt:vector>
  </HeadingPairs>
  <TitlesOfParts>
    <vt:vector size="30" baseType="lpstr">
      <vt:lpstr>Agency FB</vt:lpstr>
      <vt:lpstr>Arial</vt:lpstr>
      <vt:lpstr>Calibri</vt:lpstr>
      <vt:lpstr>Euphemia</vt:lpstr>
      <vt:lpstr>Plantagenet Cherokee</vt:lpstr>
      <vt:lpstr>Tw Cen MT</vt:lpstr>
      <vt:lpstr>Wingdings</vt:lpstr>
      <vt:lpstr>Literatura acadêmica 16x9</vt:lpstr>
      <vt:lpstr>Gráfico</vt:lpstr>
      <vt:lpstr>Aula 06.  O Milagre Econômico – 1967 - 1973 (2)</vt:lpstr>
      <vt:lpstr>O MILAGRE</vt:lpstr>
      <vt:lpstr>Apresentação do PowerPoint</vt:lpstr>
      <vt:lpstr>O que “puxa” o crescimento durante o milagre ?</vt:lpstr>
      <vt:lpstr>O que explica  o “Milagre” ?</vt:lpstr>
      <vt:lpstr>Esta performance foi decorrência:</vt:lpstr>
      <vt:lpstr>O Plano Estratégico do Desenvolvimento (PED) e a Inflação de custos</vt:lpstr>
      <vt:lpstr>Os controles sobre a Inflação de custos</vt:lpstr>
      <vt:lpstr>Afrouxamento das restrições monetárias e creditícias</vt:lpstr>
      <vt:lpstr>A Inflação no Milagre </vt:lpstr>
      <vt:lpstr>A Politica externa </vt:lpstr>
      <vt:lpstr>Apresentação do PowerPoint</vt:lpstr>
      <vt:lpstr>O elevado endividamento externo</vt:lpstr>
      <vt:lpstr>Apresentação do PowerPoint</vt:lpstr>
      <vt:lpstr>DÍVIDA EXTERNA </vt:lpstr>
      <vt:lpstr>Participação do setor público na economia</vt:lpstr>
      <vt:lpstr>A modernização agrícola no Brasil</vt:lpstr>
      <vt:lpstr>A modernização agrícola</vt:lpstr>
      <vt:lpstr>Características da modernização agrícola</vt:lpstr>
      <vt:lpstr>Milagre: Principais Problemas – os limites do possível</vt:lpstr>
      <vt:lpstr>Milagre: Principais Problemas (2)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Layout de título com imagem</dc:title>
  <dc:creator>Amaury Gremaud</dc:creator>
  <cp:lastModifiedBy>Windows User</cp:lastModifiedBy>
  <cp:revision>118</cp:revision>
  <dcterms:created xsi:type="dcterms:W3CDTF">2013-04-05T19:49:59Z</dcterms:created>
  <dcterms:modified xsi:type="dcterms:W3CDTF">2020-09-02T16:20:39Z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0x0101007C1D5F340F01F94FA2FD29A5E6DC872E</vt:lpwstr>
  </property>
  <property fmtid="{D5CDD505-2E9C-101B-9397-08002B2CF9AE}" pid="3" name="IsMyDocuments">
    <vt:bool>true</vt:bool>
  </property>
</Properties>
</file>