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59" r:id="rId5"/>
    <p:sldId id="261" r:id="rId6"/>
    <p:sldId id="262" r:id="rId7"/>
    <p:sldId id="260" r:id="rId8"/>
    <p:sldId id="263" r:id="rId9"/>
    <p:sldId id="265" r:id="rId10"/>
    <p:sldId id="264" r:id="rId11"/>
    <p:sldId id="266" r:id="rId12"/>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58459" autoAdjust="0"/>
  </p:normalViewPr>
  <p:slideViewPr>
    <p:cSldViewPr>
      <p:cViewPr varScale="1">
        <p:scale>
          <a:sx n="44" d="100"/>
          <a:sy n="44" d="100"/>
        </p:scale>
        <p:origin x="-1968" y="-102"/>
      </p:cViewPr>
      <p:guideLst>
        <p:guide orient="horz" pos="2160"/>
        <p:guide pos="2880"/>
      </p:guideLst>
    </p:cSldViewPr>
  </p:slideViewPr>
  <p:notesTextViewPr>
    <p:cViewPr>
      <p:scale>
        <a:sx n="100" d="100"/>
        <a:sy n="100" d="100"/>
      </p:scale>
      <p:origin x="18" y="132"/>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6272816-40EC-48B6-8AFC-3C809959D31F}" type="datetimeFigureOut">
              <a:rPr lang="pt-BR" smtClean="0"/>
              <a:t>31/08/2020</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5714BB-1811-4ACF-AA5A-B93352376BAF}" type="slidenum">
              <a:rPr lang="pt-BR" smtClean="0"/>
              <a:t>‹nº›</a:t>
            </a:fld>
            <a:endParaRPr lang="pt-B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pPr algn="just"/>
            <a:r>
              <a:rPr lang="pt-BR" dirty="0" smtClean="0"/>
              <a:t>A definição do</a:t>
            </a:r>
            <a:r>
              <a:rPr lang="pt-BR" baseline="0" dirty="0" smtClean="0"/>
              <a:t> parâmetro</a:t>
            </a:r>
            <a:r>
              <a:rPr lang="pt-BR" dirty="0" smtClean="0"/>
              <a:t>  seletividade e especificidade</a:t>
            </a:r>
            <a:r>
              <a:rPr lang="pt-BR" baseline="0" dirty="0" smtClean="0"/>
              <a:t> de método analítico já foi passado para vocês na aula passada. Como também, a diferença entre seletividade e especificidade. Um método analítico usando a cromatografia líquida de alta eficiência acoplado ao detector de radiação UV é considerado seletivo, depois que foi avaliado se no pico de </a:t>
            </a:r>
            <a:r>
              <a:rPr lang="pt-BR" baseline="0" dirty="0" err="1" smtClean="0"/>
              <a:t>eluição</a:t>
            </a:r>
            <a:r>
              <a:rPr lang="pt-BR" baseline="0" dirty="0" smtClean="0"/>
              <a:t> do </a:t>
            </a:r>
            <a:r>
              <a:rPr lang="pt-BR" baseline="0" dirty="0" err="1" smtClean="0"/>
              <a:t>analito</a:t>
            </a:r>
            <a:r>
              <a:rPr lang="pt-BR" baseline="0" dirty="0" smtClean="0"/>
              <a:t> não foi </a:t>
            </a:r>
            <a:r>
              <a:rPr lang="pt-BR" baseline="0" dirty="0" err="1" smtClean="0"/>
              <a:t>coeluido</a:t>
            </a:r>
            <a:r>
              <a:rPr lang="pt-BR" baseline="0" dirty="0" smtClean="0"/>
              <a:t> nenhuma outra substância. Enquanto que a cromatografia líquida de alta eficiência acoplado ao espectrometria de massa é considerado especifico, podendo ser empregado para avaliar a seletividade de  método analítico.</a:t>
            </a:r>
          </a:p>
          <a:p>
            <a:pPr algn="just"/>
            <a:r>
              <a:rPr lang="pt-BR" baseline="0" dirty="0" smtClean="0"/>
              <a:t>Vamos dividir a seletividade de </a:t>
            </a:r>
            <a:r>
              <a:rPr lang="pt-BR" baseline="0" dirty="0" err="1" smtClean="0"/>
              <a:t>metódo</a:t>
            </a:r>
            <a:r>
              <a:rPr lang="pt-BR" baseline="0" dirty="0" smtClean="0"/>
              <a:t> </a:t>
            </a:r>
            <a:r>
              <a:rPr lang="pt-BR" baseline="0" dirty="0" err="1" smtClean="0"/>
              <a:t>analitico</a:t>
            </a:r>
            <a:r>
              <a:rPr lang="pt-BR" baseline="0" dirty="0" smtClean="0"/>
              <a:t> para a quantificação de  insumos farmacêuticos ativos em matérias primas  e seletividade de método analítico para quantificação de insumo farmacêutico em medicamento.</a:t>
            </a:r>
          </a:p>
          <a:p>
            <a:pPr algn="just"/>
            <a:endParaRPr lang="pt-BR" dirty="0"/>
          </a:p>
        </p:txBody>
      </p:sp>
      <p:sp>
        <p:nvSpPr>
          <p:cNvPr id="4" name="Espaço Reservado para Número de Slide 3"/>
          <p:cNvSpPr>
            <a:spLocks noGrp="1"/>
          </p:cNvSpPr>
          <p:nvPr>
            <p:ph type="sldNum" sz="quarter" idx="10"/>
          </p:nvPr>
        </p:nvSpPr>
        <p:spPr/>
        <p:txBody>
          <a:bodyPr/>
          <a:lstStyle/>
          <a:p>
            <a:fld id="{5E5714BB-1811-4ACF-AA5A-B93352376BAF}" type="slidenum">
              <a:rPr lang="pt-BR" smtClean="0"/>
              <a:t>2</a:t>
            </a:fld>
            <a:endParaRPr lang="pt-B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dirty="0"/>
          </a:p>
        </p:txBody>
      </p:sp>
      <p:sp>
        <p:nvSpPr>
          <p:cNvPr id="4" name="Espaço Reservado para Número de Slide 3"/>
          <p:cNvSpPr>
            <a:spLocks noGrp="1"/>
          </p:cNvSpPr>
          <p:nvPr>
            <p:ph type="sldNum" sz="quarter" idx="10"/>
          </p:nvPr>
        </p:nvSpPr>
        <p:spPr/>
        <p:txBody>
          <a:bodyPr/>
          <a:lstStyle/>
          <a:p>
            <a:fld id="{5E5714BB-1811-4ACF-AA5A-B93352376BAF}" type="slidenum">
              <a:rPr lang="pt-BR" smtClean="0"/>
              <a:t>3</a:t>
            </a:fld>
            <a:endParaRPr lang="pt-B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000" dirty="0" smtClean="0"/>
              <a:t>No estudo de seletividade realizado por </a:t>
            </a:r>
            <a:r>
              <a:rPr lang="pt-BR" sz="1000" dirty="0" err="1" smtClean="0"/>
              <a:t>Goes</a:t>
            </a:r>
            <a:r>
              <a:rPr lang="pt-BR" sz="1000" dirty="0" smtClean="0"/>
              <a:t> Junior </a:t>
            </a:r>
            <a:r>
              <a:rPr lang="pt-BR" sz="1000" dirty="0" err="1" smtClean="0"/>
              <a:t>et</a:t>
            </a:r>
            <a:r>
              <a:rPr lang="pt-BR" sz="1000" dirty="0" smtClean="0"/>
              <a:t> al. (2019), para a quantificação do ácido</a:t>
            </a:r>
            <a:r>
              <a:rPr lang="pt-BR" sz="1000" baseline="0" dirty="0" smtClean="0"/>
              <a:t> acetilsalicílico (ASS) em formulação farmacêuticas, mostra que o AAS e os excipientes sacarina sódica e vanilina, foram solúveis em </a:t>
            </a:r>
            <a:r>
              <a:rPr lang="pt-BR" sz="1000" baseline="0" dirty="0" err="1" smtClean="0"/>
              <a:t>NaOH</a:t>
            </a:r>
            <a:r>
              <a:rPr lang="pt-BR" sz="1000" baseline="0" dirty="0" smtClean="0"/>
              <a:t> 0,1M, diluente escolhido para solubilizar o AAS. Os autores observaram nos espectros de UV que a sacarina não apresenta banda de absorção na faixa de comprimento de onda estudada. A vanilina apresentou bandas de absorção com máximos em 250 e 347 </a:t>
            </a:r>
            <a:r>
              <a:rPr lang="pt-BR" sz="1000" baseline="0" dirty="0" err="1" smtClean="0"/>
              <a:t>nm</a:t>
            </a:r>
            <a:r>
              <a:rPr lang="pt-BR" sz="1000" baseline="0" dirty="0" smtClean="0"/>
              <a:t>, sem sobreposição em relação ao comprimento de onda máximo do AAS (297 </a:t>
            </a:r>
            <a:r>
              <a:rPr lang="pt-BR" sz="1000" baseline="0" dirty="0" err="1" smtClean="0"/>
              <a:t>nm</a:t>
            </a:r>
            <a:r>
              <a:rPr lang="pt-BR" sz="1000" baseline="0" dirty="0" smtClean="0"/>
              <a:t>). Foi observado que o espectro de UV para a mistura (AAS + Vanilina e Sacarina) notam-se máximas de absorção para o AAS e vanilina em 299 e 348 </a:t>
            </a:r>
            <a:r>
              <a:rPr lang="pt-BR" sz="1000" baseline="0" dirty="0" err="1" smtClean="0"/>
              <a:t>nm</a:t>
            </a:r>
            <a:r>
              <a:rPr lang="pt-BR" sz="1000" baseline="0" dirty="0" smtClean="0"/>
              <a:t>, respectivamente. Pelo estudo realizado é possível verificar que em 299 </a:t>
            </a:r>
            <a:r>
              <a:rPr lang="pt-BR" sz="1000" baseline="0" dirty="0" err="1" smtClean="0"/>
              <a:t>nm</a:t>
            </a:r>
            <a:r>
              <a:rPr lang="pt-BR" sz="1000" baseline="0" dirty="0" smtClean="0"/>
              <a:t> o método é seletivo para AAS. </a:t>
            </a:r>
          </a:p>
          <a:p>
            <a:pPr marL="0" marR="0" indent="0" algn="l" defTabSz="914400" rtl="0" eaLnBrk="1" fontAlgn="auto" latinLnBrk="0" hangingPunct="1">
              <a:lnSpc>
                <a:spcPct val="100000"/>
              </a:lnSpc>
              <a:spcBef>
                <a:spcPts val="0"/>
              </a:spcBef>
              <a:spcAft>
                <a:spcPts val="0"/>
              </a:spcAft>
              <a:buClrTx/>
              <a:buSzTx/>
              <a:buFontTx/>
              <a:buNone/>
              <a:tabLst/>
              <a:defRPr/>
            </a:pPr>
            <a:r>
              <a:rPr lang="pt-BR" sz="1000" b="1" baseline="0" dirty="0" smtClean="0"/>
              <a:t>Fonte:</a:t>
            </a:r>
            <a:r>
              <a:rPr lang="pt-BR" sz="1000" baseline="0" dirty="0" err="1" smtClean="0"/>
              <a:t>Enock</a:t>
            </a:r>
            <a:r>
              <a:rPr lang="pt-BR" sz="1000" baseline="0" dirty="0" smtClean="0"/>
              <a:t> José A. </a:t>
            </a:r>
            <a:r>
              <a:rPr lang="pt-BR" sz="1000" baseline="0" dirty="0" err="1" smtClean="0"/>
              <a:t>Goes</a:t>
            </a:r>
            <a:r>
              <a:rPr lang="pt-BR" sz="1000" baseline="0" dirty="0" smtClean="0"/>
              <a:t> </a:t>
            </a:r>
            <a:r>
              <a:rPr lang="pt-BR" sz="1000" baseline="0" dirty="0" err="1" smtClean="0"/>
              <a:t>Juniora</a:t>
            </a:r>
            <a:r>
              <a:rPr lang="pt-BR" sz="1000" baseline="0" dirty="0" smtClean="0"/>
              <a:t>, </a:t>
            </a:r>
            <a:r>
              <a:rPr lang="pt-BR" sz="1000" baseline="0" dirty="0" err="1" smtClean="0"/>
              <a:t>Jakson</a:t>
            </a:r>
            <a:r>
              <a:rPr lang="pt-BR" sz="1000" baseline="0" dirty="0" smtClean="0"/>
              <a:t> S. </a:t>
            </a:r>
            <a:r>
              <a:rPr lang="pt-BR" sz="1000" baseline="0" dirty="0" err="1" smtClean="0"/>
              <a:t>Roedera</a:t>
            </a:r>
            <a:r>
              <a:rPr lang="pt-BR" sz="1000" baseline="0" dirty="0" smtClean="0"/>
              <a:t>, </a:t>
            </a:r>
            <a:r>
              <a:rPr lang="pt-BR" sz="1000" baseline="0" dirty="0" err="1" smtClean="0"/>
              <a:t>Kaiky</a:t>
            </a:r>
            <a:r>
              <a:rPr lang="pt-BR" sz="1000" baseline="0" dirty="0" smtClean="0"/>
              <a:t> B. L. </a:t>
            </a:r>
            <a:r>
              <a:rPr lang="pt-BR" sz="1000" baseline="0" dirty="0" err="1" smtClean="0"/>
              <a:t>Oliveiraa</a:t>
            </a:r>
            <a:r>
              <a:rPr lang="pt-BR" sz="1000" baseline="0" dirty="0" smtClean="0"/>
              <a:t>, Mateus P. </a:t>
            </a:r>
            <a:r>
              <a:rPr lang="pt-BR" sz="1000" baseline="0" dirty="0" err="1" smtClean="0"/>
              <a:t>Ferreiraa</a:t>
            </a:r>
            <a:r>
              <a:rPr lang="pt-BR" sz="1000" baseline="0" dirty="0" smtClean="0"/>
              <a:t> e Jonatas G. da </a:t>
            </a:r>
            <a:r>
              <a:rPr lang="pt-BR" sz="1000" baseline="0" dirty="0" err="1" smtClean="0"/>
              <a:t>Silvab</a:t>
            </a:r>
            <a:r>
              <a:rPr lang="pt-BR" sz="1000" baseline="0" dirty="0" smtClean="0"/>
              <a:t>,*VALIDAÇÃO DE MÉTODO ESPECTROFOTOMÉTRICO DE ANÁLISE PARA A QUANTIFICAÇÃO DE ÁCIDO ACETILSALICÍLICO EM FORMULAÇÕES FARMACÊUTICAS: UMA PROPOSTA DE AULA EXPERIMENTAL PARA ANÁLISE INSTRUMENTAL.</a:t>
            </a:r>
            <a:r>
              <a:rPr lang="pt-BR" sz="1200" i="1" kern="1200" baseline="0" dirty="0" smtClean="0">
                <a:solidFill>
                  <a:schemeClr val="tx1"/>
                </a:solidFill>
                <a:latin typeface="+mn-lt"/>
                <a:ea typeface="+mn-ea"/>
                <a:cs typeface="+mn-cs"/>
              </a:rPr>
              <a:t> </a:t>
            </a:r>
            <a:r>
              <a:rPr lang="pt-BR" sz="1200" i="1" kern="1200" baseline="0" dirty="0" err="1" smtClean="0">
                <a:solidFill>
                  <a:schemeClr val="tx1"/>
                </a:solidFill>
                <a:latin typeface="+mn-lt"/>
                <a:ea typeface="+mn-ea"/>
                <a:cs typeface="+mn-cs"/>
              </a:rPr>
              <a:t>Quim</a:t>
            </a:r>
            <a:r>
              <a:rPr lang="pt-BR" sz="1200" i="1" kern="1200" baseline="0" dirty="0" smtClean="0">
                <a:solidFill>
                  <a:schemeClr val="tx1"/>
                </a:solidFill>
                <a:latin typeface="+mn-lt"/>
                <a:ea typeface="+mn-ea"/>
                <a:cs typeface="+mn-cs"/>
              </a:rPr>
              <a:t>. Nova, Vol. 42, No. 1, 99-104, 2019</a:t>
            </a:r>
            <a:endParaRPr lang="pt-BR" sz="1000" dirty="0"/>
          </a:p>
        </p:txBody>
      </p:sp>
      <p:sp>
        <p:nvSpPr>
          <p:cNvPr id="4" name="Espaço Reservado para Número de Slide 3"/>
          <p:cNvSpPr>
            <a:spLocks noGrp="1"/>
          </p:cNvSpPr>
          <p:nvPr>
            <p:ph type="sldNum" sz="quarter" idx="10"/>
          </p:nvPr>
        </p:nvSpPr>
        <p:spPr/>
        <p:txBody>
          <a:bodyPr/>
          <a:lstStyle/>
          <a:p>
            <a:fld id="{5E5714BB-1811-4ACF-AA5A-B93352376BAF}" type="slidenum">
              <a:rPr lang="pt-BR" smtClean="0"/>
              <a:t>5</a:t>
            </a:fld>
            <a:endParaRPr lang="pt-B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r>
              <a:rPr lang="pt-BR" dirty="0" smtClean="0"/>
              <a:t>Pelo método de adição do padrão de referência ao excipiente do medicamento,</a:t>
            </a:r>
            <a:r>
              <a:rPr lang="pt-BR" baseline="0" dirty="0" smtClean="0"/>
              <a:t> duas curvas de calibração são construídas.Uma curva de calibração é preparada com soluções de diferentes concentrações do padrão de referência e as absorbâncias determinadas no comprimento de onda de máxima absorbância do padrão referência. Uma segunda curva é preparada pela adição do padrão de referência ao excipiente do medicamento e soluções são preparadas nas mesmas concentrações que aquelas do padrão de referência do insumo farmacêutico, e as absorbâncias são lidas no mesmo cumprimento de onda. O método é considerado seletivo se as leituras de absorbâncias das duas curvas forem coincidentes ou muito próximas.</a:t>
            </a:r>
            <a:endParaRPr lang="pt-BR" dirty="0"/>
          </a:p>
        </p:txBody>
      </p:sp>
      <p:sp>
        <p:nvSpPr>
          <p:cNvPr id="4" name="Espaço Reservado para Número de Slide 3"/>
          <p:cNvSpPr>
            <a:spLocks noGrp="1"/>
          </p:cNvSpPr>
          <p:nvPr>
            <p:ph type="sldNum" sz="quarter" idx="10"/>
          </p:nvPr>
        </p:nvSpPr>
        <p:spPr/>
        <p:txBody>
          <a:bodyPr/>
          <a:lstStyle/>
          <a:p>
            <a:fld id="{5E5714BB-1811-4ACF-AA5A-B93352376BAF}" type="slidenum">
              <a:rPr lang="pt-BR" smtClean="0"/>
              <a:t>6</a:t>
            </a:fld>
            <a:endParaRPr lang="pt-B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b="1" dirty="0" smtClean="0">
                <a:solidFill>
                  <a:srgbClr val="C00000"/>
                </a:solidFill>
              </a:rPr>
              <a:t>Quando não se tem o excipiente do medicamento, soluções do padrão de referência em diferentes concentrações são preparadas  e as suas absorbâncias determinadas. O medicamento</a:t>
            </a:r>
            <a:r>
              <a:rPr lang="pt-BR" b="1" baseline="0" dirty="0" smtClean="0">
                <a:solidFill>
                  <a:srgbClr val="C00000"/>
                </a:solidFill>
              </a:rPr>
              <a:t> que tem o teor do insumo farmacêutico ativo registrado no rótulo, por exemplo, um comprimido de </a:t>
            </a:r>
            <a:r>
              <a:rPr lang="pt-BR" b="1" baseline="0" dirty="0" err="1" smtClean="0">
                <a:solidFill>
                  <a:srgbClr val="C00000"/>
                </a:solidFill>
              </a:rPr>
              <a:t>acetominofeno</a:t>
            </a:r>
            <a:r>
              <a:rPr lang="pt-BR" b="1" baseline="0" dirty="0" smtClean="0">
                <a:solidFill>
                  <a:srgbClr val="C00000"/>
                </a:solidFill>
              </a:rPr>
              <a:t> de 500 </a:t>
            </a:r>
            <a:r>
              <a:rPr lang="pt-BR" b="1" baseline="0" dirty="0" err="1" smtClean="0">
                <a:solidFill>
                  <a:srgbClr val="C00000"/>
                </a:solidFill>
              </a:rPr>
              <a:t>mg</a:t>
            </a:r>
            <a:r>
              <a:rPr lang="pt-BR" b="1" baseline="0" dirty="0" smtClean="0">
                <a:solidFill>
                  <a:srgbClr val="C00000"/>
                </a:solidFill>
              </a:rPr>
              <a:t>. O peso médio do comprimido é determinado, 650 </a:t>
            </a:r>
            <a:r>
              <a:rPr lang="pt-BR" b="1" baseline="0" dirty="0" err="1" smtClean="0">
                <a:solidFill>
                  <a:srgbClr val="C00000"/>
                </a:solidFill>
              </a:rPr>
              <a:t>mg</a:t>
            </a:r>
            <a:r>
              <a:rPr lang="pt-BR" b="1" baseline="0" dirty="0" smtClean="0">
                <a:solidFill>
                  <a:srgbClr val="C00000"/>
                </a:solidFill>
              </a:rPr>
              <a:t>. O comprimido é triturado, pesa-se uma massa do pó que contém  200 </a:t>
            </a:r>
            <a:r>
              <a:rPr lang="pt-BR" b="1" baseline="0" dirty="0" err="1" smtClean="0">
                <a:solidFill>
                  <a:srgbClr val="C00000"/>
                </a:solidFill>
              </a:rPr>
              <a:t>mg</a:t>
            </a:r>
            <a:r>
              <a:rPr lang="pt-BR" b="1" baseline="0" dirty="0" smtClean="0">
                <a:solidFill>
                  <a:srgbClr val="C00000"/>
                </a:solidFill>
              </a:rPr>
              <a:t> de </a:t>
            </a:r>
            <a:r>
              <a:rPr lang="pt-BR" b="1" baseline="0" dirty="0" err="1" smtClean="0">
                <a:solidFill>
                  <a:srgbClr val="C00000"/>
                </a:solidFill>
              </a:rPr>
              <a:t>acetominofeno</a:t>
            </a:r>
            <a:r>
              <a:rPr lang="pt-BR" b="1" baseline="0" dirty="0" smtClean="0">
                <a:solidFill>
                  <a:srgbClr val="C00000"/>
                </a:solidFill>
              </a:rPr>
              <a:t>. A massa de pó é dispersa em um solvente que solubiliza o </a:t>
            </a:r>
            <a:r>
              <a:rPr lang="pt-BR" b="1" baseline="0" dirty="0" err="1" smtClean="0">
                <a:solidFill>
                  <a:srgbClr val="C00000"/>
                </a:solidFill>
              </a:rPr>
              <a:t>acetoaminofeno</a:t>
            </a:r>
            <a:r>
              <a:rPr lang="pt-BR" b="1" baseline="0" dirty="0" smtClean="0">
                <a:solidFill>
                  <a:srgbClr val="C00000"/>
                </a:solidFill>
              </a:rPr>
              <a:t>, mas excipiente do comprimido pode não ser solubilizado, completa-se o volume para 100 mL. Filtra-se a dispersão para a retirada do excipiente não solubilizado. A concentração do </a:t>
            </a:r>
            <a:r>
              <a:rPr lang="pt-BR" b="1" baseline="0" dirty="0" err="1" smtClean="0">
                <a:solidFill>
                  <a:srgbClr val="C00000"/>
                </a:solidFill>
              </a:rPr>
              <a:t>acetominofeno</a:t>
            </a:r>
            <a:r>
              <a:rPr lang="pt-BR" b="1" baseline="0" dirty="0" smtClean="0">
                <a:solidFill>
                  <a:srgbClr val="C00000"/>
                </a:solidFill>
              </a:rPr>
              <a:t> no filtrado é de 2mg/mL. Dessa solução prepara-se as soluções de 20 </a:t>
            </a:r>
            <a:r>
              <a:rPr lang="pt-BR" b="1" baseline="0" dirty="0" err="1" smtClean="0">
                <a:solidFill>
                  <a:srgbClr val="C00000"/>
                </a:solidFill>
              </a:rPr>
              <a:t>ug</a:t>
            </a:r>
            <a:r>
              <a:rPr lang="pt-BR" b="1" baseline="0" dirty="0" smtClean="0">
                <a:solidFill>
                  <a:srgbClr val="C00000"/>
                </a:solidFill>
              </a:rPr>
              <a:t>/mL, 40 </a:t>
            </a:r>
            <a:r>
              <a:rPr lang="pt-BR" b="1" baseline="0" dirty="0" err="1" smtClean="0">
                <a:solidFill>
                  <a:srgbClr val="C00000"/>
                </a:solidFill>
              </a:rPr>
              <a:t>ug</a:t>
            </a:r>
            <a:r>
              <a:rPr lang="pt-BR" b="1" baseline="0" dirty="0" smtClean="0">
                <a:solidFill>
                  <a:srgbClr val="C00000"/>
                </a:solidFill>
              </a:rPr>
              <a:t>/mL e 60 </a:t>
            </a:r>
            <a:r>
              <a:rPr lang="pt-BR" b="1" baseline="0" dirty="0" err="1" smtClean="0">
                <a:solidFill>
                  <a:srgbClr val="C00000"/>
                </a:solidFill>
              </a:rPr>
              <a:t>ug</a:t>
            </a:r>
            <a:r>
              <a:rPr lang="pt-BR" b="1" baseline="0" dirty="0" smtClean="0">
                <a:solidFill>
                  <a:srgbClr val="C00000"/>
                </a:solidFill>
              </a:rPr>
              <a:t>/mL de </a:t>
            </a:r>
            <a:r>
              <a:rPr lang="pt-BR" b="1" baseline="0" dirty="0" err="1" smtClean="0">
                <a:solidFill>
                  <a:srgbClr val="C00000"/>
                </a:solidFill>
              </a:rPr>
              <a:t>acetoaminofeno</a:t>
            </a:r>
            <a:r>
              <a:rPr lang="pt-BR" b="1" baseline="0" dirty="0" smtClean="0">
                <a:solidFill>
                  <a:srgbClr val="C00000"/>
                </a:solidFill>
              </a:rPr>
              <a:t>, determina-se as absorbâncias. Duas retas paralelas foram obtidas, a do </a:t>
            </a:r>
            <a:r>
              <a:rPr lang="pt-BR" b="1" baseline="0" dirty="0" err="1" smtClean="0">
                <a:solidFill>
                  <a:srgbClr val="C00000"/>
                </a:solidFill>
              </a:rPr>
              <a:t>acetoaminofeno</a:t>
            </a:r>
            <a:r>
              <a:rPr lang="pt-BR" b="1" baseline="0" dirty="0" smtClean="0">
                <a:solidFill>
                  <a:srgbClr val="C00000"/>
                </a:solidFill>
              </a:rPr>
              <a:t> do medicamento e do </a:t>
            </a:r>
            <a:r>
              <a:rPr lang="pt-BR" b="1" baseline="0" dirty="0" err="1" smtClean="0">
                <a:solidFill>
                  <a:srgbClr val="C00000"/>
                </a:solidFill>
              </a:rPr>
              <a:t>acetominofeno</a:t>
            </a:r>
            <a:r>
              <a:rPr lang="pt-BR" b="1" baseline="0" dirty="0" smtClean="0">
                <a:solidFill>
                  <a:srgbClr val="C00000"/>
                </a:solidFill>
              </a:rPr>
              <a:t>, padrão de referência. Isto indica que no comprimento de onda empregado para fazer a leitura, somente o </a:t>
            </a:r>
            <a:r>
              <a:rPr lang="pt-BR" b="1" baseline="0" dirty="0" err="1" smtClean="0">
                <a:solidFill>
                  <a:srgbClr val="C00000"/>
                </a:solidFill>
              </a:rPr>
              <a:t>acetominofeno</a:t>
            </a:r>
            <a:r>
              <a:rPr lang="pt-BR" b="1" baseline="0" dirty="0" smtClean="0">
                <a:solidFill>
                  <a:srgbClr val="C00000"/>
                </a:solidFill>
              </a:rPr>
              <a:t> absorveu, sem interferência dos excipientes que podem ter sido solubilizado pelo solvente, mostrando assim a seletividade do método analítico. </a:t>
            </a:r>
            <a:endParaRPr lang="pt-BR" dirty="0"/>
          </a:p>
        </p:txBody>
      </p:sp>
      <p:sp>
        <p:nvSpPr>
          <p:cNvPr id="4" name="Espaço Reservado para Número de Slide 3"/>
          <p:cNvSpPr>
            <a:spLocks noGrp="1"/>
          </p:cNvSpPr>
          <p:nvPr>
            <p:ph type="sldNum" sz="quarter" idx="10"/>
          </p:nvPr>
        </p:nvSpPr>
        <p:spPr/>
        <p:txBody>
          <a:bodyPr/>
          <a:lstStyle/>
          <a:p>
            <a:fld id="{5E5714BB-1811-4ACF-AA5A-B93352376BAF}" type="slidenum">
              <a:rPr lang="pt-BR" smtClean="0"/>
              <a:t>7</a:t>
            </a:fld>
            <a:endParaRPr lang="pt-B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lnSpcReduction="10000"/>
          </a:bodyPr>
          <a:lstStyle/>
          <a:p>
            <a:r>
              <a:rPr lang="pt-BR" dirty="0" smtClean="0"/>
              <a:t>Métodos</a:t>
            </a:r>
            <a:r>
              <a:rPr lang="pt-BR" baseline="0" dirty="0" smtClean="0"/>
              <a:t> cromatográficos envolvem um procedimento de separação que ocorre em uma coluna de fase estacionária seguido por uma técnica de detecção, quando a técnica de detecção usada é espectrofotometria de massa, o método analítico é considerado especifico. Desta forma, se uma</a:t>
            </a:r>
          </a:p>
          <a:p>
            <a:r>
              <a:rPr lang="pt-BR" baseline="0" dirty="0" smtClean="0"/>
              <a:t> indústria farmacêutica que possui um espectrômetro de massa, este é empregado no desenvolvimento de novos métodos analíticos. Com um HPLC acoplado a um espectrômetro de massa é possível desenvolver as condições cromatográficas ideais para a separação da molécula do insumo farmacêutico ativo de outros componentes da matéria prima (impurezas orgânicas que possam estar presente na matéria prima), ou de todos os componentes de uma formulação farmacêutica. Uma vez que o  procedimento cromatográfico desenvolvido mostrar, por meio da espectrometria de massa, que no pico de </a:t>
            </a:r>
            <a:r>
              <a:rPr lang="pt-BR" baseline="0" dirty="0" err="1" smtClean="0"/>
              <a:t>eluição</a:t>
            </a:r>
            <a:r>
              <a:rPr lang="pt-BR" baseline="0" dirty="0" smtClean="0"/>
              <a:t> do insumo farmacêutico só há a molécula desse insumo, podemos dizer que o procedimento cromatográfico, nas condições cromatográficas estabelecidas, é um método analítico específico. Uma indústria farmacêutica não pode disponibilizar um espectrômetro de massa para o controle da qualidade lote a lote, assim, o procedimento cromatográfico desenvolvido é usado com um detector de espectrofotometria de UV, sabendo-se que tal procedimento cromatográfico nas condições estabelecidas separa o insumo farmacêutico de todos os outros componentes da amostra.   </a:t>
            </a:r>
          </a:p>
          <a:p>
            <a:r>
              <a:rPr lang="pt-BR" dirty="0" smtClean="0"/>
              <a:t>Espectrometria de massas (MS, </a:t>
            </a:r>
            <a:r>
              <a:rPr lang="pt-BR" dirty="0" err="1" smtClean="0"/>
              <a:t>mass</a:t>
            </a:r>
            <a:r>
              <a:rPr lang="pt-BR" dirty="0" smtClean="0"/>
              <a:t> </a:t>
            </a:r>
            <a:r>
              <a:rPr lang="pt-BR" dirty="0" err="1" smtClean="0"/>
              <a:t>spectrometry</a:t>
            </a:r>
            <a:r>
              <a:rPr lang="pt-BR" dirty="0" smtClean="0"/>
              <a:t>) é uma técnica analítica extremamente valiosa em que moléculas em uma amostra são convertidas em íons em fase gasosa, que são </a:t>
            </a:r>
            <a:r>
              <a:rPr lang="pt-BR" dirty="0" err="1" smtClean="0"/>
              <a:t>subsquentemente</a:t>
            </a:r>
            <a:r>
              <a:rPr lang="pt-BR" dirty="0" smtClean="0"/>
              <a:t> separados no espectrômetro de massas de acordo com sua razão massa (m) sobre a carga (z), m/z.</a:t>
            </a:r>
            <a:endParaRPr lang="pt-BR" dirty="0"/>
          </a:p>
        </p:txBody>
      </p:sp>
      <p:sp>
        <p:nvSpPr>
          <p:cNvPr id="4" name="Espaço Reservado para Número de Slide 3"/>
          <p:cNvSpPr>
            <a:spLocks noGrp="1"/>
          </p:cNvSpPr>
          <p:nvPr>
            <p:ph type="sldNum" sz="quarter" idx="10"/>
          </p:nvPr>
        </p:nvSpPr>
        <p:spPr/>
        <p:txBody>
          <a:bodyPr/>
          <a:lstStyle/>
          <a:p>
            <a:fld id="{5E5714BB-1811-4ACF-AA5A-B93352376BAF}" type="slidenum">
              <a:rPr lang="pt-BR" smtClean="0"/>
              <a:t>8</a:t>
            </a:fld>
            <a:endParaRPr lang="pt-B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r>
              <a:rPr lang="pt-BR" dirty="0" smtClean="0"/>
              <a:t>A</a:t>
            </a:r>
            <a:r>
              <a:rPr lang="pt-BR" baseline="0" dirty="0" smtClean="0"/>
              <a:t> seletividade da método cromatográfico para a quantificação da </a:t>
            </a:r>
            <a:r>
              <a:rPr lang="pt-BR" baseline="0" dirty="0" err="1" smtClean="0"/>
              <a:t>ractopamina</a:t>
            </a:r>
            <a:r>
              <a:rPr lang="pt-BR" baseline="0" dirty="0" smtClean="0"/>
              <a:t> na matéria prima pode ser avaliada de duas maneiras, quando não se tem disponível as impurezas purificadas da matéria prima:</a:t>
            </a:r>
          </a:p>
          <a:p>
            <a:pPr marL="228600" indent="-228600">
              <a:buAutoNum type="arabicPeriod"/>
            </a:pPr>
            <a:r>
              <a:rPr lang="pt-BR" baseline="0" dirty="0" smtClean="0"/>
              <a:t>Empregar como técnica de detecção do material </a:t>
            </a:r>
            <a:r>
              <a:rPr lang="pt-BR" baseline="0" dirty="0" err="1" smtClean="0"/>
              <a:t>eluído</a:t>
            </a:r>
            <a:r>
              <a:rPr lang="pt-BR" baseline="0" dirty="0" smtClean="0"/>
              <a:t> da coluna cromatográfica o detector de diodos (DAD), é o mais amplamente difundido. Este tipo de detectores permite avaliar a </a:t>
            </a:r>
            <a:r>
              <a:rPr lang="pt-BR" baseline="0" dirty="0" err="1" smtClean="0"/>
              <a:t>coeluição</a:t>
            </a:r>
            <a:r>
              <a:rPr lang="pt-BR" baseline="0" dirty="0" smtClean="0"/>
              <a:t> de substancias no mesmo pico cromatográfico aplicando um algoritmo matemático que compara o espectro adquirido à largura do pico com a finalidade de determinar se consta de uma ou mais compostos com espectros diferentes. Caso a empresa tenha um espectrômetro de massa, este pode ser empregado para avaliar se no pico do insumo farmacêutico foi </a:t>
            </a:r>
            <a:r>
              <a:rPr lang="pt-BR" baseline="0" dirty="0" err="1" smtClean="0"/>
              <a:t>coeluidas</a:t>
            </a:r>
            <a:r>
              <a:rPr lang="pt-BR" baseline="0" dirty="0" smtClean="0"/>
              <a:t> outras substancias. </a:t>
            </a:r>
          </a:p>
          <a:p>
            <a:pPr marL="228600" indent="-228600">
              <a:buAutoNum type="arabicPeriod"/>
            </a:pPr>
            <a:endParaRPr lang="pt-BR" baseline="0" dirty="0" smtClean="0"/>
          </a:p>
          <a:p>
            <a:endParaRPr lang="pt-BR" dirty="0"/>
          </a:p>
        </p:txBody>
      </p:sp>
      <p:sp>
        <p:nvSpPr>
          <p:cNvPr id="4" name="Espaço Reservado para Número de Slide 3"/>
          <p:cNvSpPr>
            <a:spLocks noGrp="1"/>
          </p:cNvSpPr>
          <p:nvPr>
            <p:ph type="sldNum" sz="quarter" idx="10"/>
          </p:nvPr>
        </p:nvSpPr>
        <p:spPr/>
        <p:txBody>
          <a:bodyPr/>
          <a:lstStyle/>
          <a:p>
            <a:fld id="{5E5714BB-1811-4ACF-AA5A-B93352376BAF}" type="slidenum">
              <a:rPr lang="pt-BR" smtClean="0"/>
              <a:t>9</a:t>
            </a:fld>
            <a:endParaRPr lang="pt-B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r>
              <a:rPr lang="pt-BR" dirty="0" smtClean="0"/>
              <a:t>A figura</a:t>
            </a:r>
            <a:r>
              <a:rPr lang="pt-BR" baseline="0" dirty="0" smtClean="0"/>
              <a:t> acima mostra que o procedimento cromatográfico é seletivo quando separa os insumos farmacêuticos ativos adicionados à formulação e mostra também que a mistura de excipiente não interfere na </a:t>
            </a:r>
            <a:r>
              <a:rPr lang="pt-BR" baseline="0" dirty="0" err="1" smtClean="0"/>
              <a:t>eluição</a:t>
            </a:r>
            <a:r>
              <a:rPr lang="pt-BR" baseline="0" dirty="0" smtClean="0"/>
              <a:t> de nenhum dos insumos farmacêuticos. No entanto, não podemos dizer que o método seja seletivo, pois em cada pico dos insumos farmacêuticos pode estar </a:t>
            </a:r>
            <a:r>
              <a:rPr lang="pt-BR" baseline="0" dirty="0" err="1" smtClean="0"/>
              <a:t>coeluindo</a:t>
            </a:r>
            <a:r>
              <a:rPr lang="pt-BR" baseline="0" dirty="0" smtClean="0"/>
              <a:t> impurezas desses insumos. Podemos avaliar a seletividade do método empregando como técnica de detecção o detector DAD, ou espectrômetro de massa. Como já foi mencionado anteriormente, quando se estabelece as condições cromatográficas idéias para separar os insumos farmacêuticos ativos de um medicamento e os excipientes não interferem, como também, nenhuma impureza orgânica dos insumos farmacêuticos </a:t>
            </a:r>
            <a:r>
              <a:rPr lang="pt-BR" baseline="0" dirty="0" err="1" smtClean="0"/>
              <a:t>coeluiem</a:t>
            </a:r>
            <a:r>
              <a:rPr lang="pt-BR" baseline="0" dirty="0" smtClean="0"/>
              <a:t> com os insumos farmacêuticos, tudo determinado pelo uso do espectrômetro de massa, podemos considerar o método cromatográfico seletivo. Depois disso, podemos usar as mesmas condições cromatográficas e substituir o espectrômetro de massa por um detector espectrofotométrico na região do UV, para usar na rotina do controle da qualidade de produtos acabados.</a:t>
            </a:r>
          </a:p>
          <a:p>
            <a:r>
              <a:rPr lang="pt-BR" baseline="0" dirty="0" smtClean="0"/>
              <a:t>Tentei passar para vocês as diferentes possibilidades de se avaliar a seletividade de métodos analíticos cromatográficos e espectrofotométricos, pois durante no nosso </a:t>
            </a:r>
            <a:r>
              <a:rPr lang="pt-BR" baseline="0" dirty="0" err="1" smtClean="0"/>
              <a:t>meet</a:t>
            </a:r>
            <a:r>
              <a:rPr lang="pt-BR" baseline="0" dirty="0" smtClean="0"/>
              <a:t> percebi que não ficou muito claro para vocês as minha explicações.</a:t>
            </a:r>
          </a:p>
          <a:p>
            <a:r>
              <a:rPr lang="pt-BR" baseline="0" dirty="0" smtClean="0"/>
              <a:t> </a:t>
            </a:r>
            <a:endParaRPr lang="pt-BR" dirty="0"/>
          </a:p>
        </p:txBody>
      </p:sp>
      <p:sp>
        <p:nvSpPr>
          <p:cNvPr id="4" name="Espaço Reservado para Número de Slide 3"/>
          <p:cNvSpPr>
            <a:spLocks noGrp="1"/>
          </p:cNvSpPr>
          <p:nvPr>
            <p:ph type="sldNum" sz="quarter" idx="10"/>
          </p:nvPr>
        </p:nvSpPr>
        <p:spPr/>
        <p:txBody>
          <a:bodyPr/>
          <a:lstStyle/>
          <a:p>
            <a:fld id="{5E5714BB-1811-4ACF-AA5A-B93352376BAF}" type="slidenum">
              <a:rPr lang="pt-BR" smtClean="0"/>
              <a:t>10</a:t>
            </a:fld>
            <a:endParaRPr lang="pt-B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r>
              <a:rPr lang="pt-BR" dirty="0" smtClean="0"/>
              <a:t>Na aula anterior foi</a:t>
            </a:r>
            <a:r>
              <a:rPr lang="pt-BR" baseline="0" dirty="0" smtClean="0"/>
              <a:t> falado sobre o parâmetro de linearidade do método analítico. Com os estudos da linearidade prepara-se uma tabela que relaciona as quantidades ou as concentrações dos insumos farmacêuticos (x, variável independente ou preditiva) e a resposta, absorbância, altura ou área do pico, </a:t>
            </a:r>
            <a:r>
              <a:rPr lang="pt-BR" sz="1200" kern="1200" baseline="0" dirty="0" smtClean="0">
                <a:solidFill>
                  <a:schemeClr val="tx1"/>
                </a:solidFill>
                <a:latin typeface="+mn-lt"/>
                <a:ea typeface="+mn-ea"/>
                <a:cs typeface="+mn-cs"/>
              </a:rPr>
              <a:t>(variável dependente). A relação entre as duas variáveis se expressa matematicamente como uma reta de regressão linear do  tipo y=</a:t>
            </a:r>
            <a:r>
              <a:rPr lang="pt-BR" sz="1200" kern="1200" baseline="0" dirty="0" err="1" smtClean="0">
                <a:solidFill>
                  <a:schemeClr val="tx1"/>
                </a:solidFill>
                <a:latin typeface="+mn-lt"/>
                <a:ea typeface="+mn-ea"/>
                <a:cs typeface="+mn-cs"/>
              </a:rPr>
              <a:t>ax</a:t>
            </a:r>
            <a:r>
              <a:rPr lang="pt-BR" sz="1200" kern="1200" baseline="0" dirty="0" smtClean="0">
                <a:solidFill>
                  <a:schemeClr val="tx1"/>
                </a:solidFill>
                <a:latin typeface="+mn-lt"/>
                <a:ea typeface="+mn-ea"/>
                <a:cs typeface="+mn-cs"/>
              </a:rPr>
              <a:t> + b, obtida por um método de ajuste (método de mínimos quadrados ). A linearidade do método analítico pode ser avaliada:</a:t>
            </a:r>
          </a:p>
          <a:p>
            <a:r>
              <a:rPr lang="pt-BR" sz="1200" kern="1200" baseline="0" dirty="0" smtClean="0">
                <a:solidFill>
                  <a:schemeClr val="tx1"/>
                </a:solidFill>
                <a:latin typeface="+mn-lt"/>
                <a:ea typeface="+mn-ea"/>
                <a:cs typeface="+mn-cs"/>
              </a:rPr>
              <a:t>1. Pelo o valor do coeficiente de correlação ( r), que deve ser o mais próximo de 1;</a:t>
            </a:r>
          </a:p>
          <a:p>
            <a:r>
              <a:rPr lang="pt-BR" sz="1200" kern="1200" baseline="0" dirty="0" smtClean="0">
                <a:solidFill>
                  <a:schemeClr val="tx1"/>
                </a:solidFill>
                <a:latin typeface="+mn-lt"/>
                <a:ea typeface="+mn-ea"/>
                <a:cs typeface="+mn-cs"/>
              </a:rPr>
              <a:t>2. Pelo fator de resposta, relação entre a resposta obtida dividida pela concentração, os valores de fator de resposta devem ser aproximadamente iguais em todas as concentrações de insumo farmacêutico empregadas, o valor do fator de resposta deve ser próximo ao valor de “a” da equação de regressão linear, o coeficiente de variação (CV) do fator de resposta deve ser igual ou menor que 2%;</a:t>
            </a:r>
          </a:p>
          <a:p>
            <a:r>
              <a:rPr lang="pt-BR" sz="1200" kern="1200" baseline="0" dirty="0" smtClean="0">
                <a:solidFill>
                  <a:schemeClr val="tx1"/>
                </a:solidFill>
                <a:latin typeface="+mn-lt"/>
                <a:ea typeface="+mn-ea"/>
                <a:cs typeface="+mn-cs"/>
              </a:rPr>
              <a:t>3. </a:t>
            </a:r>
            <a:r>
              <a:rPr lang="pt-BR" sz="1200" kern="1200" baseline="0" dirty="0" err="1" smtClean="0">
                <a:solidFill>
                  <a:schemeClr val="tx1"/>
                </a:solidFill>
                <a:latin typeface="+mn-lt"/>
                <a:ea typeface="+mn-ea"/>
                <a:cs typeface="+mn-cs"/>
              </a:rPr>
              <a:t>Homocedasticidade</a:t>
            </a:r>
            <a:r>
              <a:rPr lang="pt-BR" sz="1200" kern="1200" baseline="0" dirty="0" smtClean="0">
                <a:solidFill>
                  <a:schemeClr val="tx1"/>
                </a:solidFill>
                <a:latin typeface="+mn-lt"/>
                <a:ea typeface="+mn-ea"/>
                <a:cs typeface="+mn-cs"/>
              </a:rPr>
              <a:t> (homogeneidade de variáveis). Pode-se verificar a linearidade por meio do cálculo dos resíduos entre os valores medidos e os valores calculados a partir da equação de regressão.Calcula-se o valor t por:</a:t>
            </a:r>
          </a:p>
          <a:p>
            <a:r>
              <a:rPr lang="pt-BR" sz="1200" kern="1200" baseline="0" dirty="0" smtClean="0">
                <a:solidFill>
                  <a:schemeClr val="tx1"/>
                </a:solidFill>
                <a:latin typeface="+mn-lt"/>
                <a:ea typeface="+mn-ea"/>
                <a:cs typeface="+mn-cs"/>
              </a:rPr>
              <a:t>t (calculado)= resíduo/Sr/√n, onde:</a:t>
            </a:r>
          </a:p>
          <a:p>
            <a:r>
              <a:rPr lang="pt-BR" sz="1200" kern="1200" baseline="0" dirty="0" smtClean="0">
                <a:solidFill>
                  <a:schemeClr val="tx1"/>
                </a:solidFill>
                <a:latin typeface="+mn-lt"/>
                <a:ea typeface="+mn-ea"/>
                <a:cs typeface="+mn-cs"/>
              </a:rPr>
              <a:t>Resíduo = │</a:t>
            </a:r>
            <a:r>
              <a:rPr lang="pt-BR" sz="1200" kern="1200" baseline="0" dirty="0" err="1" smtClean="0">
                <a:solidFill>
                  <a:schemeClr val="tx1"/>
                </a:solidFill>
                <a:latin typeface="+mn-lt"/>
                <a:ea typeface="+mn-ea"/>
                <a:cs typeface="+mn-cs"/>
              </a:rPr>
              <a:t>X</a:t>
            </a:r>
            <a:r>
              <a:rPr lang="pt-BR" sz="1200" kern="1200" baseline="-25000" dirty="0" err="1" smtClean="0">
                <a:solidFill>
                  <a:schemeClr val="tx1"/>
                </a:solidFill>
                <a:latin typeface="+mn-lt"/>
                <a:ea typeface="+mn-ea"/>
                <a:cs typeface="+mn-cs"/>
              </a:rPr>
              <a:t>medido</a:t>
            </a:r>
            <a:r>
              <a:rPr lang="pt-BR" sz="1200" kern="1200" baseline="0" dirty="0" smtClean="0">
                <a:solidFill>
                  <a:schemeClr val="tx1"/>
                </a:solidFill>
                <a:latin typeface="+mn-lt"/>
                <a:ea typeface="+mn-ea"/>
                <a:cs typeface="+mn-cs"/>
              </a:rPr>
              <a:t> - </a:t>
            </a:r>
            <a:r>
              <a:rPr lang="pt-BR" sz="1200" kern="1200" baseline="0" dirty="0" err="1" smtClean="0">
                <a:solidFill>
                  <a:schemeClr val="tx1"/>
                </a:solidFill>
                <a:latin typeface="+mn-lt"/>
                <a:ea typeface="+mn-ea"/>
                <a:cs typeface="+mn-cs"/>
              </a:rPr>
              <a:t>X</a:t>
            </a:r>
            <a:r>
              <a:rPr lang="pt-BR" sz="1200" kern="1200" baseline="-25000" dirty="0" err="1" smtClean="0">
                <a:solidFill>
                  <a:schemeClr val="tx1"/>
                </a:solidFill>
                <a:latin typeface="+mn-lt"/>
                <a:ea typeface="+mn-ea"/>
                <a:cs typeface="+mn-cs"/>
              </a:rPr>
              <a:t>calculado</a:t>
            </a:r>
            <a:r>
              <a:rPr lang="pt-BR" sz="1200" kern="1200" baseline="0" dirty="0" smtClean="0">
                <a:solidFill>
                  <a:schemeClr val="tx1"/>
                </a:solidFill>
                <a:latin typeface="+mn-lt"/>
                <a:ea typeface="+mn-ea"/>
                <a:cs typeface="+mn-cs"/>
              </a:rPr>
              <a:t>│</a:t>
            </a:r>
          </a:p>
          <a:p>
            <a:r>
              <a:rPr lang="pt-BR" sz="1200" kern="1200" baseline="0" dirty="0" smtClean="0">
                <a:solidFill>
                  <a:schemeClr val="tx1"/>
                </a:solidFill>
                <a:latin typeface="+mn-lt"/>
                <a:ea typeface="+mn-ea"/>
                <a:cs typeface="+mn-cs"/>
              </a:rPr>
              <a:t>Sr = desvio padrão dos resíduos</a:t>
            </a:r>
          </a:p>
          <a:p>
            <a:r>
              <a:rPr lang="pt-BR" sz="1200" kern="1200" baseline="0" dirty="0" smtClean="0">
                <a:solidFill>
                  <a:schemeClr val="tx1"/>
                </a:solidFill>
                <a:latin typeface="+mn-lt"/>
                <a:ea typeface="+mn-ea"/>
                <a:cs typeface="+mn-cs"/>
              </a:rPr>
              <a:t>n= número </a:t>
            </a:r>
            <a:r>
              <a:rPr lang="pt-BR" sz="1200" kern="1200" baseline="0" smtClean="0">
                <a:solidFill>
                  <a:schemeClr val="tx1"/>
                </a:solidFill>
                <a:latin typeface="+mn-lt"/>
                <a:ea typeface="+mn-ea"/>
                <a:cs typeface="+mn-cs"/>
              </a:rPr>
              <a:t>de pontos. </a:t>
            </a:r>
            <a:endParaRPr lang="pt-BR" sz="1200" kern="1200" baseline="0" dirty="0" smtClean="0">
              <a:solidFill>
                <a:schemeClr val="tx1"/>
              </a:solidFill>
              <a:latin typeface="+mn-lt"/>
              <a:ea typeface="+mn-ea"/>
              <a:cs typeface="+mn-cs"/>
            </a:endParaRPr>
          </a:p>
          <a:p>
            <a:endParaRPr lang="pt-BR" dirty="0"/>
          </a:p>
        </p:txBody>
      </p:sp>
      <p:sp>
        <p:nvSpPr>
          <p:cNvPr id="4" name="Espaço Reservado para Número de Slide 3"/>
          <p:cNvSpPr>
            <a:spLocks noGrp="1"/>
          </p:cNvSpPr>
          <p:nvPr>
            <p:ph type="sldNum" sz="quarter" idx="10"/>
          </p:nvPr>
        </p:nvSpPr>
        <p:spPr/>
        <p:txBody>
          <a:bodyPr/>
          <a:lstStyle/>
          <a:p>
            <a:fld id="{5E5714BB-1811-4ACF-AA5A-B93352376BAF}" type="slidenum">
              <a:rPr lang="pt-BR" smtClean="0"/>
              <a:t>11</a:t>
            </a:fld>
            <a:endParaRPr lang="pt-B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3F0487B1-5FE6-4A70-9307-A5A9CACAEB2E}" type="datetimeFigureOut">
              <a:rPr lang="pt-BR" smtClean="0"/>
              <a:t>31/08/2020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55E0F9FC-C0CC-4FB8-87B4-8EB9BD2F892F}" type="slidenum">
              <a:rPr lang="pt-BR" smtClean="0"/>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3F0487B1-5FE6-4A70-9307-A5A9CACAEB2E}" type="datetimeFigureOut">
              <a:rPr lang="pt-BR" smtClean="0"/>
              <a:t>31/08/2020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55E0F9FC-C0CC-4FB8-87B4-8EB9BD2F892F}" type="slidenum">
              <a:rPr lang="pt-BR" smtClean="0"/>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3F0487B1-5FE6-4A70-9307-A5A9CACAEB2E}" type="datetimeFigureOut">
              <a:rPr lang="pt-BR" smtClean="0"/>
              <a:t>31/08/2020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55E0F9FC-C0CC-4FB8-87B4-8EB9BD2F892F}" type="slidenum">
              <a:rPr lang="pt-BR" smtClean="0"/>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3F0487B1-5FE6-4A70-9307-A5A9CACAEB2E}" type="datetimeFigureOut">
              <a:rPr lang="pt-BR" smtClean="0"/>
              <a:t>31/08/2020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55E0F9FC-C0CC-4FB8-87B4-8EB9BD2F892F}" type="slidenum">
              <a:rPr lang="pt-BR" smtClean="0"/>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p>
            <a:fld id="{3F0487B1-5FE6-4A70-9307-A5A9CACAEB2E}" type="datetimeFigureOut">
              <a:rPr lang="pt-BR" smtClean="0"/>
              <a:t>31/08/2020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55E0F9FC-C0CC-4FB8-87B4-8EB9BD2F892F}" type="slidenum">
              <a:rPr lang="pt-BR" smtClean="0"/>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3F0487B1-5FE6-4A70-9307-A5A9CACAEB2E}" type="datetimeFigureOut">
              <a:rPr lang="pt-BR" smtClean="0"/>
              <a:t>31/08/2020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55E0F9FC-C0CC-4FB8-87B4-8EB9BD2F892F}" type="slidenum">
              <a:rPr lang="pt-BR" smtClean="0"/>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3F0487B1-5FE6-4A70-9307-A5A9CACAEB2E}" type="datetimeFigureOut">
              <a:rPr lang="pt-BR" smtClean="0"/>
              <a:t>31/08/2020</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55E0F9FC-C0CC-4FB8-87B4-8EB9BD2F892F}" type="slidenum">
              <a:rPr lang="pt-BR" smtClean="0"/>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2"/>
          <p:cNvSpPr>
            <a:spLocks noGrp="1"/>
          </p:cNvSpPr>
          <p:nvPr>
            <p:ph type="dt" sz="half" idx="10"/>
          </p:nvPr>
        </p:nvSpPr>
        <p:spPr/>
        <p:txBody>
          <a:bodyPr/>
          <a:lstStyle/>
          <a:p>
            <a:fld id="{3F0487B1-5FE6-4A70-9307-A5A9CACAEB2E}" type="datetimeFigureOut">
              <a:rPr lang="pt-BR" smtClean="0"/>
              <a:t>31/08/2020</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55E0F9FC-C0CC-4FB8-87B4-8EB9BD2F892F}" type="slidenum">
              <a:rPr lang="pt-BR" smtClean="0"/>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3F0487B1-5FE6-4A70-9307-A5A9CACAEB2E}" type="datetimeFigureOut">
              <a:rPr lang="pt-BR" smtClean="0"/>
              <a:t>31/08/2020</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55E0F9FC-C0CC-4FB8-87B4-8EB9BD2F892F}" type="slidenum">
              <a:rPr lang="pt-BR" smtClean="0"/>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3F0487B1-5FE6-4A70-9307-A5A9CACAEB2E}" type="datetimeFigureOut">
              <a:rPr lang="pt-BR" smtClean="0"/>
              <a:t>31/08/2020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55E0F9FC-C0CC-4FB8-87B4-8EB9BD2F892F}" type="slidenum">
              <a:rPr lang="pt-BR" smtClean="0"/>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3F0487B1-5FE6-4A70-9307-A5A9CACAEB2E}" type="datetimeFigureOut">
              <a:rPr lang="pt-BR" smtClean="0"/>
              <a:t>31/08/2020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55E0F9FC-C0CC-4FB8-87B4-8EB9BD2F892F}" type="slidenum">
              <a:rPr lang="pt-BR" smtClean="0"/>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60000"/>
                <a:lumOff val="40000"/>
              </a:schemeClr>
            </a:gs>
            <a:gs pos="53000">
              <a:srgbClr val="D4DEFF"/>
            </a:gs>
            <a:gs pos="83000">
              <a:srgbClr val="D4DEFF"/>
            </a:gs>
            <a:gs pos="100000">
              <a:srgbClr val="96AB94"/>
            </a:gs>
          </a:gsLst>
          <a:lin ang="5400000" scaled="0"/>
          <a:tileRect/>
        </a:gradFill>
        <a:effectLst/>
      </p:bgPr>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0487B1-5FE6-4A70-9307-A5A9CACAEB2E}" type="datetimeFigureOut">
              <a:rPr lang="pt-BR" smtClean="0"/>
              <a:t>31/08/2020</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E0F9FC-C0CC-4FB8-87B4-8EB9BD2F892F}" type="slidenum">
              <a:rPr lang="pt-BR" smtClean="0"/>
              <a:t>‹nº›</a:t>
            </a:fld>
            <a:endParaRPr lang="pt-B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0" y="0"/>
            <a:ext cx="9144000" cy="1200329"/>
          </a:xfrm>
          <a:prstGeom prst="rect">
            <a:avLst/>
          </a:prstGeom>
          <a:noFill/>
        </p:spPr>
        <p:txBody>
          <a:bodyPr wrap="square" rtlCol="0">
            <a:spAutoFit/>
          </a:bodyPr>
          <a:lstStyle/>
          <a:p>
            <a:pPr algn="ctr"/>
            <a:r>
              <a:rPr lang="pt-BR" sz="3600" b="1" dirty="0" smtClean="0">
                <a:solidFill>
                  <a:schemeClr val="bg1"/>
                </a:solidFill>
                <a:latin typeface="Algerian" pitchFamily="82" charset="0"/>
              </a:rPr>
              <a:t>Validação de Método Analítico – Parte ii</a:t>
            </a:r>
            <a:endParaRPr lang="pt-BR" sz="3600" b="1" dirty="0">
              <a:solidFill>
                <a:schemeClr val="bg1"/>
              </a:solidFill>
              <a:latin typeface="Algerian" pitchFamily="82" charset="0"/>
            </a:endParaRPr>
          </a:p>
        </p:txBody>
      </p:sp>
      <p:sp>
        <p:nvSpPr>
          <p:cNvPr id="8" name="CaixaDeTexto 7"/>
          <p:cNvSpPr txBox="1"/>
          <p:nvPr/>
        </p:nvSpPr>
        <p:spPr>
          <a:xfrm>
            <a:off x="5857884" y="5643578"/>
            <a:ext cx="3071834" cy="954107"/>
          </a:xfrm>
          <a:prstGeom prst="rect">
            <a:avLst/>
          </a:prstGeom>
          <a:noFill/>
        </p:spPr>
        <p:txBody>
          <a:bodyPr wrap="square" rtlCol="0">
            <a:spAutoFit/>
          </a:bodyPr>
          <a:lstStyle/>
          <a:p>
            <a:pPr algn="ctr"/>
            <a:r>
              <a:rPr lang="pt-BR" sz="2800" b="1" dirty="0" err="1" smtClean="0">
                <a:solidFill>
                  <a:schemeClr val="bg1"/>
                </a:solidFill>
              </a:rPr>
              <a:t>Profa</a:t>
            </a:r>
            <a:r>
              <a:rPr lang="pt-BR" sz="2800" b="1" dirty="0" smtClean="0">
                <a:solidFill>
                  <a:schemeClr val="bg1"/>
                </a:solidFill>
              </a:rPr>
              <a:t>. Maria José- 2020</a:t>
            </a:r>
            <a:endParaRPr lang="pt-BR" sz="2800" b="1" dirty="0">
              <a:solidFill>
                <a:schemeClr val="bg1"/>
              </a:solidFill>
            </a:endParaRPr>
          </a:p>
        </p:txBody>
      </p:sp>
      <p:pic>
        <p:nvPicPr>
          <p:cNvPr id="1026" name="Picture 2" descr="C:\Users\Maria José V Fonseca\Pictures\Validação de métodos\imagens de validação.png"/>
          <p:cNvPicPr>
            <a:picLocks noChangeAspect="1" noChangeArrowheads="1"/>
          </p:cNvPicPr>
          <p:nvPr/>
        </p:nvPicPr>
        <p:blipFill>
          <a:blip r:embed="rId2"/>
          <a:srcRect/>
          <a:stretch>
            <a:fillRect/>
          </a:stretch>
        </p:blipFill>
        <p:spPr bwMode="auto">
          <a:xfrm>
            <a:off x="785786" y="1928802"/>
            <a:ext cx="6500858" cy="3357562"/>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0" y="0"/>
            <a:ext cx="9144000" cy="954107"/>
          </a:xfrm>
          <a:prstGeom prst="rect">
            <a:avLst/>
          </a:prstGeom>
          <a:noFill/>
        </p:spPr>
        <p:txBody>
          <a:bodyPr wrap="square" rtlCol="0">
            <a:spAutoFit/>
          </a:bodyPr>
          <a:lstStyle/>
          <a:p>
            <a:pPr algn="ctr"/>
            <a:r>
              <a:rPr lang="pt-BR" sz="2800" b="1" dirty="0" smtClean="0">
                <a:solidFill>
                  <a:schemeClr val="bg1"/>
                </a:solidFill>
                <a:latin typeface="Algerian" pitchFamily="82" charset="0"/>
              </a:rPr>
              <a:t>Avaliação da seletividade de método analítico espectrofotométrico para medicamento </a:t>
            </a:r>
            <a:endParaRPr lang="pt-BR" sz="2800" b="1" dirty="0">
              <a:solidFill>
                <a:schemeClr val="bg1"/>
              </a:solidFill>
              <a:latin typeface="Algerian" pitchFamily="82" charset="0"/>
            </a:endParaRPr>
          </a:p>
        </p:txBody>
      </p:sp>
      <p:sp>
        <p:nvSpPr>
          <p:cNvPr id="6" name="CaixaDeTexto 5"/>
          <p:cNvSpPr txBox="1"/>
          <p:nvPr/>
        </p:nvSpPr>
        <p:spPr>
          <a:xfrm>
            <a:off x="0" y="1214422"/>
            <a:ext cx="9144000" cy="830997"/>
          </a:xfrm>
          <a:prstGeom prst="rect">
            <a:avLst/>
          </a:prstGeom>
          <a:noFill/>
        </p:spPr>
        <p:txBody>
          <a:bodyPr wrap="square" rtlCol="0">
            <a:spAutoFit/>
          </a:bodyPr>
          <a:lstStyle/>
          <a:p>
            <a:r>
              <a:rPr lang="pt-BR" sz="2400" b="1" dirty="0" smtClean="0">
                <a:solidFill>
                  <a:schemeClr val="bg1"/>
                </a:solidFill>
              </a:rPr>
              <a:t>1. Existe a disponibilidade da mistura de excipientes do medicamento e o padrão de referência do insumo farmacêutico ativo </a:t>
            </a:r>
            <a:endParaRPr lang="pt-BR" sz="2400" b="1" dirty="0">
              <a:solidFill>
                <a:schemeClr val="bg1"/>
              </a:solidFill>
            </a:endParaRPr>
          </a:p>
        </p:txBody>
      </p:sp>
      <p:pic>
        <p:nvPicPr>
          <p:cNvPr id="9218" name="Picture 2" descr="C:\Users\Maria José V Fonseca\Pictures\Validação de métodos\cromatograma 5.png"/>
          <p:cNvPicPr>
            <a:picLocks noChangeAspect="1" noChangeArrowheads="1"/>
          </p:cNvPicPr>
          <p:nvPr/>
        </p:nvPicPr>
        <p:blipFill>
          <a:blip r:embed="rId3"/>
          <a:srcRect/>
          <a:stretch>
            <a:fillRect/>
          </a:stretch>
        </p:blipFill>
        <p:spPr bwMode="auto">
          <a:xfrm>
            <a:off x="642910" y="2500306"/>
            <a:ext cx="4572000" cy="3324225"/>
          </a:xfrm>
          <a:prstGeom prst="rect">
            <a:avLst/>
          </a:prstGeom>
          <a:noFill/>
        </p:spPr>
      </p:pic>
      <p:sp>
        <p:nvSpPr>
          <p:cNvPr id="10" name="Forma livre 9"/>
          <p:cNvSpPr/>
          <p:nvPr/>
        </p:nvSpPr>
        <p:spPr>
          <a:xfrm>
            <a:off x="2329543" y="2503714"/>
            <a:ext cx="2561868" cy="2692007"/>
          </a:xfrm>
          <a:custGeom>
            <a:avLst/>
            <a:gdLst>
              <a:gd name="connsiteX0" fmla="*/ 130628 w 2561868"/>
              <a:gd name="connsiteY0" fmla="*/ 435429 h 2692007"/>
              <a:gd name="connsiteX1" fmla="*/ 65314 w 2561868"/>
              <a:gd name="connsiteY1" fmla="*/ 478972 h 2692007"/>
              <a:gd name="connsiteX2" fmla="*/ 21771 w 2561868"/>
              <a:gd name="connsiteY2" fmla="*/ 674915 h 2692007"/>
              <a:gd name="connsiteX3" fmla="*/ 43543 w 2561868"/>
              <a:gd name="connsiteY3" fmla="*/ 1828800 h 2692007"/>
              <a:gd name="connsiteX4" fmla="*/ 108857 w 2561868"/>
              <a:gd name="connsiteY4" fmla="*/ 2155372 h 2692007"/>
              <a:gd name="connsiteX5" fmla="*/ 130628 w 2561868"/>
              <a:gd name="connsiteY5" fmla="*/ 2220686 h 2692007"/>
              <a:gd name="connsiteX6" fmla="*/ 217714 w 2561868"/>
              <a:gd name="connsiteY6" fmla="*/ 2351315 h 2692007"/>
              <a:gd name="connsiteX7" fmla="*/ 261257 w 2561868"/>
              <a:gd name="connsiteY7" fmla="*/ 2416629 h 2692007"/>
              <a:gd name="connsiteX8" fmla="*/ 326571 w 2561868"/>
              <a:gd name="connsiteY8" fmla="*/ 2460172 h 2692007"/>
              <a:gd name="connsiteX9" fmla="*/ 370114 w 2561868"/>
              <a:gd name="connsiteY9" fmla="*/ 2525486 h 2692007"/>
              <a:gd name="connsiteX10" fmla="*/ 566057 w 2561868"/>
              <a:gd name="connsiteY10" fmla="*/ 2634343 h 2692007"/>
              <a:gd name="connsiteX11" fmla="*/ 1023257 w 2561868"/>
              <a:gd name="connsiteY11" fmla="*/ 2656115 h 2692007"/>
              <a:gd name="connsiteX12" fmla="*/ 1763486 w 2561868"/>
              <a:gd name="connsiteY12" fmla="*/ 2656115 h 2692007"/>
              <a:gd name="connsiteX13" fmla="*/ 1828800 w 2561868"/>
              <a:gd name="connsiteY13" fmla="*/ 2634343 h 2692007"/>
              <a:gd name="connsiteX14" fmla="*/ 2242457 w 2561868"/>
              <a:gd name="connsiteY14" fmla="*/ 2590800 h 2692007"/>
              <a:gd name="connsiteX15" fmla="*/ 2460171 w 2561868"/>
              <a:gd name="connsiteY15" fmla="*/ 2547257 h 2692007"/>
              <a:gd name="connsiteX16" fmla="*/ 2481943 w 2561868"/>
              <a:gd name="connsiteY16" fmla="*/ 1807029 h 2692007"/>
              <a:gd name="connsiteX17" fmla="*/ 2438400 w 2561868"/>
              <a:gd name="connsiteY17" fmla="*/ 1676400 h 2692007"/>
              <a:gd name="connsiteX18" fmla="*/ 2394857 w 2561868"/>
              <a:gd name="connsiteY18" fmla="*/ 1545772 h 2692007"/>
              <a:gd name="connsiteX19" fmla="*/ 2373086 w 2561868"/>
              <a:gd name="connsiteY19" fmla="*/ 1480457 h 2692007"/>
              <a:gd name="connsiteX20" fmla="*/ 2351314 w 2561868"/>
              <a:gd name="connsiteY20" fmla="*/ 1393372 h 2692007"/>
              <a:gd name="connsiteX21" fmla="*/ 2329543 w 2561868"/>
              <a:gd name="connsiteY21" fmla="*/ 1197429 h 2692007"/>
              <a:gd name="connsiteX22" fmla="*/ 2286000 w 2561868"/>
              <a:gd name="connsiteY22" fmla="*/ 1023257 h 2692007"/>
              <a:gd name="connsiteX23" fmla="*/ 2264228 w 2561868"/>
              <a:gd name="connsiteY23" fmla="*/ 936172 h 2692007"/>
              <a:gd name="connsiteX24" fmla="*/ 2242457 w 2561868"/>
              <a:gd name="connsiteY24" fmla="*/ 849086 h 2692007"/>
              <a:gd name="connsiteX25" fmla="*/ 2220686 w 2561868"/>
              <a:gd name="connsiteY25" fmla="*/ 783772 h 2692007"/>
              <a:gd name="connsiteX26" fmla="*/ 2198914 w 2561868"/>
              <a:gd name="connsiteY26" fmla="*/ 653143 h 2692007"/>
              <a:gd name="connsiteX27" fmla="*/ 2133600 w 2561868"/>
              <a:gd name="connsiteY27" fmla="*/ 370115 h 2692007"/>
              <a:gd name="connsiteX28" fmla="*/ 2002971 w 2561868"/>
              <a:gd name="connsiteY28" fmla="*/ 174172 h 2692007"/>
              <a:gd name="connsiteX29" fmla="*/ 1959428 w 2561868"/>
              <a:gd name="connsiteY29" fmla="*/ 108857 h 2692007"/>
              <a:gd name="connsiteX30" fmla="*/ 1828800 w 2561868"/>
              <a:gd name="connsiteY30" fmla="*/ 65315 h 2692007"/>
              <a:gd name="connsiteX31" fmla="*/ 1698171 w 2561868"/>
              <a:gd name="connsiteY31" fmla="*/ 43543 h 2692007"/>
              <a:gd name="connsiteX32" fmla="*/ 1545771 w 2561868"/>
              <a:gd name="connsiteY32" fmla="*/ 21772 h 2692007"/>
              <a:gd name="connsiteX33" fmla="*/ 1458686 w 2561868"/>
              <a:gd name="connsiteY33" fmla="*/ 0 h 2692007"/>
              <a:gd name="connsiteX34" fmla="*/ 674914 w 2561868"/>
              <a:gd name="connsiteY34" fmla="*/ 43543 h 2692007"/>
              <a:gd name="connsiteX35" fmla="*/ 587828 w 2561868"/>
              <a:gd name="connsiteY35" fmla="*/ 65315 h 2692007"/>
              <a:gd name="connsiteX36" fmla="*/ 348343 w 2561868"/>
              <a:gd name="connsiteY36" fmla="*/ 108857 h 2692007"/>
              <a:gd name="connsiteX37" fmla="*/ 261257 w 2561868"/>
              <a:gd name="connsiteY37" fmla="*/ 174172 h 2692007"/>
              <a:gd name="connsiteX38" fmla="*/ 152400 w 2561868"/>
              <a:gd name="connsiteY38" fmla="*/ 283029 h 2692007"/>
              <a:gd name="connsiteX39" fmla="*/ 108857 w 2561868"/>
              <a:gd name="connsiteY39" fmla="*/ 348343 h 2692007"/>
              <a:gd name="connsiteX40" fmla="*/ 43543 w 2561868"/>
              <a:gd name="connsiteY40" fmla="*/ 391886 h 2692007"/>
              <a:gd name="connsiteX41" fmla="*/ 21771 w 2561868"/>
              <a:gd name="connsiteY41" fmla="*/ 457200 h 2692007"/>
              <a:gd name="connsiteX42" fmla="*/ 0 w 2561868"/>
              <a:gd name="connsiteY42" fmla="*/ 500743 h 2692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2561868" h="2692007">
                <a:moveTo>
                  <a:pt x="130628" y="435429"/>
                </a:moveTo>
                <a:cubicBezTo>
                  <a:pt x="108857" y="449943"/>
                  <a:pt x="81660" y="458540"/>
                  <a:pt x="65314" y="478972"/>
                </a:cubicBezTo>
                <a:cubicBezTo>
                  <a:pt x="42748" y="507179"/>
                  <a:pt x="21993" y="673581"/>
                  <a:pt x="21771" y="674915"/>
                </a:cubicBezTo>
                <a:cubicBezTo>
                  <a:pt x="29028" y="1059543"/>
                  <a:pt x="31140" y="1444303"/>
                  <a:pt x="43543" y="1828800"/>
                </a:cubicBezTo>
                <a:cubicBezTo>
                  <a:pt x="49295" y="2007098"/>
                  <a:pt x="59261" y="2006584"/>
                  <a:pt x="108857" y="2155372"/>
                </a:cubicBezTo>
                <a:cubicBezTo>
                  <a:pt x="116114" y="2177143"/>
                  <a:pt x="117898" y="2201591"/>
                  <a:pt x="130628" y="2220686"/>
                </a:cubicBezTo>
                <a:lnTo>
                  <a:pt x="217714" y="2351315"/>
                </a:lnTo>
                <a:cubicBezTo>
                  <a:pt x="232228" y="2373086"/>
                  <a:pt x="239486" y="2402115"/>
                  <a:pt x="261257" y="2416629"/>
                </a:cubicBezTo>
                <a:lnTo>
                  <a:pt x="326571" y="2460172"/>
                </a:lnTo>
                <a:cubicBezTo>
                  <a:pt x="341085" y="2481943"/>
                  <a:pt x="350422" y="2508256"/>
                  <a:pt x="370114" y="2525486"/>
                </a:cubicBezTo>
                <a:cubicBezTo>
                  <a:pt x="397653" y="2549583"/>
                  <a:pt x="504677" y="2629228"/>
                  <a:pt x="566057" y="2634343"/>
                </a:cubicBezTo>
                <a:cubicBezTo>
                  <a:pt x="718103" y="2647014"/>
                  <a:pt x="870857" y="2648858"/>
                  <a:pt x="1023257" y="2656115"/>
                </a:cubicBezTo>
                <a:cubicBezTo>
                  <a:pt x="1368052" y="2690594"/>
                  <a:pt x="1278949" y="2692007"/>
                  <a:pt x="1763486" y="2656115"/>
                </a:cubicBezTo>
                <a:cubicBezTo>
                  <a:pt x="1786372" y="2654420"/>
                  <a:pt x="1806061" y="2637444"/>
                  <a:pt x="1828800" y="2634343"/>
                </a:cubicBezTo>
                <a:cubicBezTo>
                  <a:pt x="1966176" y="2615610"/>
                  <a:pt x="2105696" y="2613593"/>
                  <a:pt x="2242457" y="2590800"/>
                </a:cubicBezTo>
                <a:cubicBezTo>
                  <a:pt x="2402601" y="2564110"/>
                  <a:pt x="2330261" y="2579736"/>
                  <a:pt x="2460171" y="2547257"/>
                </a:cubicBezTo>
                <a:cubicBezTo>
                  <a:pt x="2561868" y="2242167"/>
                  <a:pt x="2532573" y="2380836"/>
                  <a:pt x="2481943" y="1807029"/>
                </a:cubicBezTo>
                <a:cubicBezTo>
                  <a:pt x="2477909" y="1761308"/>
                  <a:pt x="2452914" y="1719943"/>
                  <a:pt x="2438400" y="1676400"/>
                </a:cubicBezTo>
                <a:lnTo>
                  <a:pt x="2394857" y="1545772"/>
                </a:lnTo>
                <a:cubicBezTo>
                  <a:pt x="2387600" y="1524000"/>
                  <a:pt x="2378652" y="1502721"/>
                  <a:pt x="2373086" y="1480457"/>
                </a:cubicBezTo>
                <a:lnTo>
                  <a:pt x="2351314" y="1393372"/>
                </a:lnTo>
                <a:cubicBezTo>
                  <a:pt x="2344057" y="1328058"/>
                  <a:pt x="2340963" y="1262145"/>
                  <a:pt x="2329543" y="1197429"/>
                </a:cubicBezTo>
                <a:cubicBezTo>
                  <a:pt x="2319143" y="1138495"/>
                  <a:pt x="2300514" y="1081314"/>
                  <a:pt x="2286000" y="1023257"/>
                </a:cubicBezTo>
                <a:lnTo>
                  <a:pt x="2264228" y="936172"/>
                </a:lnTo>
                <a:cubicBezTo>
                  <a:pt x="2256971" y="907143"/>
                  <a:pt x="2251919" y="877473"/>
                  <a:pt x="2242457" y="849086"/>
                </a:cubicBezTo>
                <a:cubicBezTo>
                  <a:pt x="2235200" y="827315"/>
                  <a:pt x="2225664" y="806174"/>
                  <a:pt x="2220686" y="783772"/>
                </a:cubicBezTo>
                <a:cubicBezTo>
                  <a:pt x="2211110" y="740680"/>
                  <a:pt x="2206811" y="696575"/>
                  <a:pt x="2198914" y="653143"/>
                </a:cubicBezTo>
                <a:cubicBezTo>
                  <a:pt x="2189891" y="603515"/>
                  <a:pt x="2146522" y="389498"/>
                  <a:pt x="2133600" y="370115"/>
                </a:cubicBezTo>
                <a:lnTo>
                  <a:pt x="2002971" y="174172"/>
                </a:lnTo>
                <a:cubicBezTo>
                  <a:pt x="1988457" y="152400"/>
                  <a:pt x="1984251" y="117131"/>
                  <a:pt x="1959428" y="108857"/>
                </a:cubicBezTo>
                <a:cubicBezTo>
                  <a:pt x="1915885" y="94343"/>
                  <a:pt x="1874073" y="72861"/>
                  <a:pt x="1828800" y="65315"/>
                </a:cubicBezTo>
                <a:lnTo>
                  <a:pt x="1698171" y="43543"/>
                </a:lnTo>
                <a:cubicBezTo>
                  <a:pt x="1647452" y="35740"/>
                  <a:pt x="1596259" y="30952"/>
                  <a:pt x="1545771" y="21772"/>
                </a:cubicBezTo>
                <a:cubicBezTo>
                  <a:pt x="1516332" y="16419"/>
                  <a:pt x="1487714" y="7257"/>
                  <a:pt x="1458686" y="0"/>
                </a:cubicBezTo>
                <a:cubicBezTo>
                  <a:pt x="1250872" y="7993"/>
                  <a:pt x="913996" y="9388"/>
                  <a:pt x="674914" y="43543"/>
                </a:cubicBezTo>
                <a:cubicBezTo>
                  <a:pt x="645293" y="47775"/>
                  <a:pt x="617267" y="59962"/>
                  <a:pt x="587828" y="65315"/>
                </a:cubicBezTo>
                <a:cubicBezTo>
                  <a:pt x="301782" y="117324"/>
                  <a:pt x="545868" y="59476"/>
                  <a:pt x="348343" y="108857"/>
                </a:cubicBezTo>
                <a:cubicBezTo>
                  <a:pt x="319314" y="130629"/>
                  <a:pt x="286915" y="148514"/>
                  <a:pt x="261257" y="174172"/>
                </a:cubicBezTo>
                <a:cubicBezTo>
                  <a:pt x="116114" y="319315"/>
                  <a:pt x="326571" y="166914"/>
                  <a:pt x="152400" y="283029"/>
                </a:cubicBezTo>
                <a:cubicBezTo>
                  <a:pt x="137886" y="304800"/>
                  <a:pt x="127359" y="329841"/>
                  <a:pt x="108857" y="348343"/>
                </a:cubicBezTo>
                <a:cubicBezTo>
                  <a:pt x="90355" y="366845"/>
                  <a:pt x="59889" y="371454"/>
                  <a:pt x="43543" y="391886"/>
                </a:cubicBezTo>
                <a:cubicBezTo>
                  <a:pt x="29207" y="409806"/>
                  <a:pt x="30294" y="435892"/>
                  <a:pt x="21771" y="457200"/>
                </a:cubicBezTo>
                <a:cubicBezTo>
                  <a:pt x="15744" y="472267"/>
                  <a:pt x="7257" y="486229"/>
                  <a:pt x="0" y="500743"/>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cxnSp>
        <p:nvCxnSpPr>
          <p:cNvPr id="12" name="Conector de seta reta 11"/>
          <p:cNvCxnSpPr/>
          <p:nvPr/>
        </p:nvCxnSpPr>
        <p:spPr>
          <a:xfrm flipV="1">
            <a:off x="4786314" y="3143248"/>
            <a:ext cx="1285884" cy="500066"/>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sp>
        <p:nvSpPr>
          <p:cNvPr id="13" name="CaixaDeTexto 12"/>
          <p:cNvSpPr txBox="1"/>
          <p:nvPr/>
        </p:nvSpPr>
        <p:spPr>
          <a:xfrm>
            <a:off x="6072198" y="2928934"/>
            <a:ext cx="2428892" cy="1200329"/>
          </a:xfrm>
          <a:prstGeom prst="rect">
            <a:avLst/>
          </a:prstGeom>
          <a:noFill/>
        </p:spPr>
        <p:txBody>
          <a:bodyPr wrap="square" rtlCol="0">
            <a:spAutoFit/>
          </a:bodyPr>
          <a:lstStyle/>
          <a:p>
            <a:r>
              <a:rPr lang="pt-BR" b="1" dirty="0" smtClean="0">
                <a:solidFill>
                  <a:schemeClr val="bg1"/>
                </a:solidFill>
              </a:rPr>
              <a:t>Insumos farmacêuticos ativos separados da mistura do medicamento</a:t>
            </a:r>
            <a:endParaRPr lang="pt-BR" b="1" dirty="0">
              <a:solidFill>
                <a:schemeClr val="bg1"/>
              </a:solidFill>
            </a:endParaRPr>
          </a:p>
        </p:txBody>
      </p:sp>
      <p:cxnSp>
        <p:nvCxnSpPr>
          <p:cNvPr id="15" name="Conector de seta reta 14"/>
          <p:cNvCxnSpPr/>
          <p:nvPr/>
        </p:nvCxnSpPr>
        <p:spPr>
          <a:xfrm>
            <a:off x="5000628" y="5214950"/>
            <a:ext cx="785818" cy="1588"/>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16" name="CaixaDeTexto 15"/>
          <p:cNvSpPr txBox="1"/>
          <p:nvPr/>
        </p:nvSpPr>
        <p:spPr>
          <a:xfrm>
            <a:off x="5929322" y="4857760"/>
            <a:ext cx="2214578" cy="923330"/>
          </a:xfrm>
          <a:prstGeom prst="rect">
            <a:avLst/>
          </a:prstGeom>
          <a:noFill/>
        </p:spPr>
        <p:txBody>
          <a:bodyPr wrap="square" rtlCol="0">
            <a:spAutoFit/>
          </a:bodyPr>
          <a:lstStyle/>
          <a:p>
            <a:r>
              <a:rPr lang="pt-BR" b="1" dirty="0" smtClean="0">
                <a:solidFill>
                  <a:schemeClr val="bg1"/>
                </a:solidFill>
              </a:rPr>
              <a:t>Mistura de excipientes do medicamento</a:t>
            </a:r>
            <a:endParaRPr lang="pt-BR" b="1" dirty="0">
              <a:solidFill>
                <a:schemeClr val="bg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714348" y="0"/>
            <a:ext cx="7786742" cy="584775"/>
          </a:xfrm>
          <a:prstGeom prst="rect">
            <a:avLst/>
          </a:prstGeom>
          <a:noFill/>
        </p:spPr>
        <p:txBody>
          <a:bodyPr wrap="square" rtlCol="0">
            <a:spAutoFit/>
          </a:bodyPr>
          <a:lstStyle/>
          <a:p>
            <a:pPr algn="ctr"/>
            <a:r>
              <a:rPr lang="pt-BR" sz="3200" b="1" dirty="0" smtClean="0">
                <a:solidFill>
                  <a:schemeClr val="bg1"/>
                </a:solidFill>
                <a:latin typeface="Algerian" pitchFamily="82" charset="0"/>
              </a:rPr>
              <a:t>Linearidade do  Método analítico</a:t>
            </a:r>
            <a:endParaRPr lang="pt-BR" sz="3200" b="1" dirty="0">
              <a:solidFill>
                <a:schemeClr val="bg1"/>
              </a:solidFill>
              <a:latin typeface="Algerian" pitchFamily="82" charset="0"/>
            </a:endParaRPr>
          </a:p>
        </p:txBody>
      </p:sp>
      <p:grpSp>
        <p:nvGrpSpPr>
          <p:cNvPr id="14" name="Grupo 13"/>
          <p:cNvGrpSpPr/>
          <p:nvPr/>
        </p:nvGrpSpPr>
        <p:grpSpPr>
          <a:xfrm>
            <a:off x="928662" y="1214422"/>
            <a:ext cx="6911817" cy="4714907"/>
            <a:chOff x="928662" y="1214422"/>
            <a:chExt cx="6911817" cy="4714907"/>
          </a:xfrm>
        </p:grpSpPr>
        <p:pic>
          <p:nvPicPr>
            <p:cNvPr id="10242" name="Picture 2" descr="C:\Users\Maria José V Fonseca\Pictures\Validação de métodos\curva de calibração amostra e referência.png"/>
            <p:cNvPicPr>
              <a:picLocks noChangeAspect="1" noChangeArrowheads="1"/>
            </p:cNvPicPr>
            <p:nvPr/>
          </p:nvPicPr>
          <p:blipFill>
            <a:blip r:embed="rId3"/>
            <a:srcRect/>
            <a:stretch>
              <a:fillRect/>
            </a:stretch>
          </p:blipFill>
          <p:spPr bwMode="auto">
            <a:xfrm>
              <a:off x="928662" y="1214422"/>
              <a:ext cx="6911817" cy="4714907"/>
            </a:xfrm>
            <a:prstGeom prst="rect">
              <a:avLst/>
            </a:prstGeom>
            <a:noFill/>
          </p:spPr>
        </p:pic>
        <p:sp>
          <p:nvSpPr>
            <p:cNvPr id="7" name="Chave direita 6"/>
            <p:cNvSpPr/>
            <p:nvPr/>
          </p:nvSpPr>
          <p:spPr>
            <a:xfrm rot="3372272">
              <a:off x="5257358" y="1824662"/>
              <a:ext cx="785818" cy="2584829"/>
            </a:xfrm>
            <a:prstGeom prst="rightBrace">
              <a:avLst/>
            </a:prstGeom>
          </p:spPr>
          <p:style>
            <a:lnRef idx="2">
              <a:schemeClr val="accent2"/>
            </a:lnRef>
            <a:fillRef idx="0">
              <a:schemeClr val="accent2"/>
            </a:fillRef>
            <a:effectRef idx="1">
              <a:schemeClr val="accent2"/>
            </a:effectRef>
            <a:fontRef idx="minor">
              <a:schemeClr val="tx1"/>
            </a:fontRef>
          </p:style>
          <p:txBody>
            <a:bodyPr rtlCol="0" anchor="ctr"/>
            <a:lstStyle/>
            <a:p>
              <a:pPr algn="ctr"/>
              <a:endParaRPr lang="pt-BR"/>
            </a:p>
          </p:txBody>
        </p:sp>
        <p:sp>
          <p:nvSpPr>
            <p:cNvPr id="8" name="CaixaDeTexto 7"/>
            <p:cNvSpPr txBox="1"/>
            <p:nvPr/>
          </p:nvSpPr>
          <p:spPr>
            <a:xfrm>
              <a:off x="5429256" y="3357562"/>
              <a:ext cx="1428760" cy="369332"/>
            </a:xfrm>
            <a:prstGeom prst="rect">
              <a:avLst/>
            </a:prstGeom>
            <a:noFill/>
          </p:spPr>
          <p:txBody>
            <a:bodyPr wrap="square" rtlCol="0">
              <a:spAutoFit/>
            </a:bodyPr>
            <a:lstStyle/>
            <a:p>
              <a:r>
                <a:rPr lang="pt-BR" b="1" dirty="0" smtClean="0">
                  <a:solidFill>
                    <a:schemeClr val="bg1"/>
                  </a:solidFill>
                </a:rPr>
                <a:t>CV =</a:t>
              </a:r>
              <a:r>
                <a:rPr lang="pt-BR" b="1" dirty="0" smtClean="0">
                  <a:solidFill>
                    <a:schemeClr val="bg1"/>
                  </a:solidFill>
                  <a:sym typeface="Symbol"/>
                </a:rPr>
                <a:t>2%</a:t>
              </a:r>
              <a:endParaRPr lang="pt-BR" b="1" dirty="0">
                <a:solidFill>
                  <a:schemeClr val="bg1"/>
                </a:solidFill>
              </a:endParaRPr>
            </a:p>
          </p:txBody>
        </p:sp>
        <p:sp>
          <p:nvSpPr>
            <p:cNvPr id="9" name="Chave direita 8"/>
            <p:cNvSpPr/>
            <p:nvPr/>
          </p:nvSpPr>
          <p:spPr>
            <a:xfrm rot="13804530">
              <a:off x="2212631" y="3174800"/>
              <a:ext cx="785818" cy="1107289"/>
            </a:xfrm>
            <a:prstGeom prst="rightBrace">
              <a:avLst/>
            </a:prstGeom>
          </p:spPr>
          <p:style>
            <a:lnRef idx="2">
              <a:schemeClr val="accent6"/>
            </a:lnRef>
            <a:fillRef idx="0">
              <a:schemeClr val="accent6"/>
            </a:fillRef>
            <a:effectRef idx="1">
              <a:schemeClr val="accent6"/>
            </a:effectRef>
            <a:fontRef idx="minor">
              <a:schemeClr val="tx1"/>
            </a:fontRef>
          </p:style>
          <p:txBody>
            <a:bodyPr rtlCol="0" anchor="ctr"/>
            <a:lstStyle/>
            <a:p>
              <a:pPr algn="ctr"/>
              <a:endParaRPr lang="pt-BR"/>
            </a:p>
          </p:txBody>
        </p:sp>
        <p:sp>
          <p:nvSpPr>
            <p:cNvPr id="10" name="CaixaDeTexto 9"/>
            <p:cNvSpPr txBox="1"/>
            <p:nvPr/>
          </p:nvSpPr>
          <p:spPr>
            <a:xfrm>
              <a:off x="2143108" y="2714620"/>
              <a:ext cx="1000132" cy="369332"/>
            </a:xfrm>
            <a:prstGeom prst="rect">
              <a:avLst/>
            </a:prstGeom>
            <a:noFill/>
          </p:spPr>
          <p:txBody>
            <a:bodyPr wrap="square" rtlCol="0">
              <a:spAutoFit/>
            </a:bodyPr>
            <a:lstStyle/>
            <a:p>
              <a:r>
                <a:rPr lang="pt-BR" b="1" dirty="0" smtClean="0">
                  <a:solidFill>
                    <a:schemeClr val="bg1"/>
                  </a:solidFill>
                </a:rPr>
                <a:t>CV&gt;2%</a:t>
              </a:r>
              <a:endParaRPr lang="pt-BR" b="1" dirty="0">
                <a:solidFill>
                  <a:schemeClr val="bg1"/>
                </a:solidFill>
              </a:endParaRPr>
            </a:p>
          </p:txBody>
        </p:sp>
        <p:sp>
          <p:nvSpPr>
            <p:cNvPr id="12" name="Chave direita 11"/>
            <p:cNvSpPr/>
            <p:nvPr/>
          </p:nvSpPr>
          <p:spPr>
            <a:xfrm rot="3425253" flipH="1">
              <a:off x="4717167" y="829990"/>
              <a:ext cx="892975" cy="2703677"/>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13" name="CaixaDeTexto 12"/>
            <p:cNvSpPr txBox="1"/>
            <p:nvPr/>
          </p:nvSpPr>
          <p:spPr>
            <a:xfrm>
              <a:off x="3143240" y="1428736"/>
              <a:ext cx="2786082" cy="369332"/>
            </a:xfrm>
            <a:prstGeom prst="rect">
              <a:avLst/>
            </a:prstGeom>
            <a:noFill/>
          </p:spPr>
          <p:txBody>
            <a:bodyPr wrap="square" rtlCol="0">
              <a:spAutoFit/>
            </a:bodyPr>
            <a:lstStyle/>
            <a:p>
              <a:r>
                <a:rPr lang="pt-BR" b="1" dirty="0" smtClean="0">
                  <a:solidFill>
                    <a:schemeClr val="bg1"/>
                  </a:solidFill>
                </a:rPr>
                <a:t>FAIXA TRABALHO- CV=</a:t>
              </a:r>
              <a:r>
                <a:rPr lang="pt-BR" b="1" dirty="0" smtClean="0">
                  <a:solidFill>
                    <a:schemeClr val="bg1"/>
                  </a:solidFill>
                  <a:sym typeface="Symbol"/>
                </a:rPr>
                <a:t>2%</a:t>
              </a:r>
              <a:endParaRPr lang="pt-BR" b="1" dirty="0">
                <a:solidFill>
                  <a:schemeClr val="bg1"/>
                </a:solidFill>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357158" y="142852"/>
            <a:ext cx="8786842" cy="1077218"/>
          </a:xfrm>
          <a:prstGeom prst="rect">
            <a:avLst/>
          </a:prstGeom>
          <a:noFill/>
        </p:spPr>
        <p:txBody>
          <a:bodyPr wrap="square" rtlCol="0">
            <a:spAutoFit/>
          </a:bodyPr>
          <a:lstStyle/>
          <a:p>
            <a:pPr algn="ctr"/>
            <a:r>
              <a:rPr lang="pt-BR" sz="3200" b="1" dirty="0" smtClean="0">
                <a:solidFill>
                  <a:schemeClr val="bg1"/>
                </a:solidFill>
                <a:latin typeface="Algerian" pitchFamily="82" charset="0"/>
              </a:rPr>
              <a:t>Revisão e complementação de informações da Parte I</a:t>
            </a:r>
            <a:endParaRPr lang="pt-BR" sz="3200" b="1" dirty="0">
              <a:solidFill>
                <a:schemeClr val="bg1"/>
              </a:solidFill>
              <a:latin typeface="Algerian" pitchFamily="82" charset="0"/>
            </a:endParaRPr>
          </a:p>
        </p:txBody>
      </p:sp>
      <p:sp>
        <p:nvSpPr>
          <p:cNvPr id="5" name="CaixaDeTexto 4"/>
          <p:cNvSpPr txBox="1"/>
          <p:nvPr/>
        </p:nvSpPr>
        <p:spPr>
          <a:xfrm>
            <a:off x="0" y="3643314"/>
            <a:ext cx="1285884" cy="584775"/>
          </a:xfrm>
          <a:prstGeom prst="rect">
            <a:avLst/>
          </a:prstGeom>
          <a:noFill/>
        </p:spPr>
        <p:txBody>
          <a:bodyPr wrap="square" rtlCol="0">
            <a:spAutoFit/>
          </a:bodyPr>
          <a:lstStyle/>
          <a:p>
            <a:pPr algn="ctr"/>
            <a:r>
              <a:rPr lang="pt-BR" sz="3200" b="1" dirty="0" smtClean="0">
                <a:solidFill>
                  <a:schemeClr val="bg1"/>
                </a:solidFill>
              </a:rPr>
              <a:t>Parte I</a:t>
            </a:r>
            <a:endParaRPr lang="pt-BR" sz="3200" b="1" dirty="0">
              <a:solidFill>
                <a:schemeClr val="bg1"/>
              </a:solidFill>
            </a:endParaRPr>
          </a:p>
        </p:txBody>
      </p:sp>
      <p:sp>
        <p:nvSpPr>
          <p:cNvPr id="6" name="Chave esquerda 5"/>
          <p:cNvSpPr/>
          <p:nvPr/>
        </p:nvSpPr>
        <p:spPr>
          <a:xfrm>
            <a:off x="1500166" y="2285992"/>
            <a:ext cx="428628" cy="3357586"/>
          </a:xfrm>
          <a:prstGeom prst="leftBrace">
            <a:avLst/>
          </a:prstGeom>
        </p:spPr>
        <p:style>
          <a:lnRef idx="3">
            <a:schemeClr val="accent1"/>
          </a:lnRef>
          <a:fillRef idx="0">
            <a:schemeClr val="accent1"/>
          </a:fillRef>
          <a:effectRef idx="2">
            <a:schemeClr val="accent1"/>
          </a:effectRef>
          <a:fontRef idx="minor">
            <a:schemeClr val="tx1"/>
          </a:fontRef>
        </p:style>
        <p:txBody>
          <a:bodyPr rtlCol="0" anchor="ctr"/>
          <a:lstStyle/>
          <a:p>
            <a:pPr algn="ctr"/>
            <a:endParaRPr lang="pt-BR"/>
          </a:p>
        </p:txBody>
      </p:sp>
      <p:sp>
        <p:nvSpPr>
          <p:cNvPr id="8" name="CaixaDeTexto 7"/>
          <p:cNvSpPr txBox="1"/>
          <p:nvPr/>
        </p:nvSpPr>
        <p:spPr>
          <a:xfrm>
            <a:off x="1785918" y="2357430"/>
            <a:ext cx="6143668" cy="523220"/>
          </a:xfrm>
          <a:prstGeom prst="rect">
            <a:avLst/>
          </a:prstGeom>
          <a:noFill/>
        </p:spPr>
        <p:txBody>
          <a:bodyPr wrap="square" rtlCol="0">
            <a:spAutoFit/>
          </a:bodyPr>
          <a:lstStyle/>
          <a:p>
            <a:r>
              <a:rPr lang="pt-BR" sz="2800" b="1" dirty="0" smtClean="0">
                <a:solidFill>
                  <a:schemeClr val="bg1"/>
                </a:solidFill>
              </a:rPr>
              <a:t>Seletividade e especificidade</a:t>
            </a:r>
            <a:endParaRPr lang="pt-BR" sz="2800" b="1" dirty="0">
              <a:solidFill>
                <a:schemeClr val="bg1"/>
              </a:solidFill>
            </a:endParaRPr>
          </a:p>
        </p:txBody>
      </p:sp>
      <p:sp>
        <p:nvSpPr>
          <p:cNvPr id="9" name="CaixaDeTexto 8"/>
          <p:cNvSpPr txBox="1"/>
          <p:nvPr/>
        </p:nvSpPr>
        <p:spPr>
          <a:xfrm>
            <a:off x="1857356" y="5072074"/>
            <a:ext cx="7286644" cy="523220"/>
          </a:xfrm>
          <a:prstGeom prst="rect">
            <a:avLst/>
          </a:prstGeom>
          <a:noFill/>
        </p:spPr>
        <p:txBody>
          <a:bodyPr wrap="square" rtlCol="0">
            <a:spAutoFit/>
          </a:bodyPr>
          <a:lstStyle/>
          <a:p>
            <a:r>
              <a:rPr lang="pt-BR" sz="2800" b="1" dirty="0" smtClean="0">
                <a:solidFill>
                  <a:schemeClr val="bg1"/>
                </a:solidFill>
              </a:rPr>
              <a:t>Linearidade e Faixa Trabalho</a:t>
            </a:r>
            <a:endParaRPr lang="pt-BR" sz="2800" b="1"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0" y="0"/>
            <a:ext cx="9144000" cy="1384995"/>
          </a:xfrm>
          <a:prstGeom prst="rect">
            <a:avLst/>
          </a:prstGeom>
          <a:noFill/>
        </p:spPr>
        <p:txBody>
          <a:bodyPr wrap="square" rtlCol="0">
            <a:spAutoFit/>
          </a:bodyPr>
          <a:lstStyle/>
          <a:p>
            <a:pPr algn="ctr"/>
            <a:r>
              <a:rPr lang="pt-BR" sz="2800" b="1" dirty="0" smtClean="0">
                <a:solidFill>
                  <a:schemeClr val="bg1"/>
                </a:solidFill>
                <a:latin typeface="Algerian" pitchFamily="82" charset="0"/>
              </a:rPr>
              <a:t>Avaliação da seletividade de método analítico para insumo farmacêutico ativo em matérias primas</a:t>
            </a:r>
            <a:endParaRPr lang="pt-BR" sz="2800" b="1" dirty="0">
              <a:solidFill>
                <a:schemeClr val="bg1"/>
              </a:solidFill>
              <a:latin typeface="Algerian" pitchFamily="82" charset="0"/>
            </a:endParaRPr>
          </a:p>
        </p:txBody>
      </p:sp>
      <p:sp>
        <p:nvSpPr>
          <p:cNvPr id="5" name="CaixaDeTexto 4"/>
          <p:cNvSpPr txBox="1"/>
          <p:nvPr/>
        </p:nvSpPr>
        <p:spPr>
          <a:xfrm>
            <a:off x="285720" y="1500174"/>
            <a:ext cx="8858280" cy="523220"/>
          </a:xfrm>
          <a:prstGeom prst="rect">
            <a:avLst/>
          </a:prstGeom>
          <a:noFill/>
        </p:spPr>
        <p:txBody>
          <a:bodyPr wrap="square" rtlCol="0">
            <a:spAutoFit/>
          </a:bodyPr>
          <a:lstStyle/>
          <a:p>
            <a:r>
              <a:rPr lang="pt-BR" sz="2800" b="1" dirty="0" smtClean="0">
                <a:solidFill>
                  <a:srgbClr val="C00000"/>
                </a:solidFill>
              </a:rPr>
              <a:t>Método Analítico </a:t>
            </a:r>
            <a:r>
              <a:rPr lang="pt-BR" sz="2800" b="1" dirty="0" err="1" smtClean="0">
                <a:solidFill>
                  <a:srgbClr val="C00000"/>
                </a:solidFill>
              </a:rPr>
              <a:t>espectrofometrico</a:t>
            </a:r>
            <a:r>
              <a:rPr lang="pt-BR" sz="2800" b="1" dirty="0" smtClean="0">
                <a:solidFill>
                  <a:srgbClr val="C00000"/>
                </a:solidFill>
              </a:rPr>
              <a:t> na região do UV </a:t>
            </a:r>
            <a:endParaRPr lang="pt-BR" sz="2800" b="1" dirty="0">
              <a:solidFill>
                <a:srgbClr val="C00000"/>
              </a:solidFill>
            </a:endParaRPr>
          </a:p>
        </p:txBody>
      </p:sp>
      <p:sp>
        <p:nvSpPr>
          <p:cNvPr id="6" name="CaixaDeTexto 5"/>
          <p:cNvSpPr txBox="1"/>
          <p:nvPr/>
        </p:nvSpPr>
        <p:spPr>
          <a:xfrm>
            <a:off x="0" y="2143116"/>
            <a:ext cx="8572560" cy="1200329"/>
          </a:xfrm>
          <a:prstGeom prst="rect">
            <a:avLst/>
          </a:prstGeom>
          <a:noFill/>
        </p:spPr>
        <p:txBody>
          <a:bodyPr wrap="square" rtlCol="0">
            <a:spAutoFit/>
          </a:bodyPr>
          <a:lstStyle/>
          <a:p>
            <a:r>
              <a:rPr lang="pt-BR" b="1" dirty="0" smtClean="0">
                <a:solidFill>
                  <a:schemeClr val="bg1"/>
                </a:solidFill>
              </a:rPr>
              <a:t>1. Fazer  soluções do padrão de referência do insumo farmacêutico, da matéria prima do insumo farmacêutico e das suas impurezas (caso a empresa tiver as impurezas puras), obter os espectros de varredura, na faixa de 200 a 400 </a:t>
            </a:r>
            <a:r>
              <a:rPr lang="pt-BR" b="1" dirty="0" err="1" smtClean="0">
                <a:solidFill>
                  <a:schemeClr val="bg1"/>
                </a:solidFill>
              </a:rPr>
              <a:t>nm</a:t>
            </a:r>
            <a:r>
              <a:rPr lang="pt-BR" b="1" dirty="0" smtClean="0">
                <a:solidFill>
                  <a:schemeClr val="bg1"/>
                </a:solidFill>
              </a:rPr>
              <a:t>, das três soluções, traçar os gráficos e verificar as sobreposição dos espectros; como apresentado abaixo.</a:t>
            </a:r>
            <a:endParaRPr lang="pt-BR" b="1" dirty="0">
              <a:solidFill>
                <a:schemeClr val="bg1"/>
              </a:solidFill>
            </a:endParaRPr>
          </a:p>
        </p:txBody>
      </p:sp>
      <p:sp>
        <p:nvSpPr>
          <p:cNvPr id="8" name="CaixaDeTexto 7"/>
          <p:cNvSpPr txBox="1"/>
          <p:nvPr/>
        </p:nvSpPr>
        <p:spPr>
          <a:xfrm>
            <a:off x="4857752" y="3929066"/>
            <a:ext cx="4286248" cy="2308324"/>
          </a:xfrm>
          <a:prstGeom prst="rect">
            <a:avLst/>
          </a:prstGeom>
          <a:noFill/>
        </p:spPr>
        <p:txBody>
          <a:bodyPr wrap="square" rtlCol="0">
            <a:spAutoFit/>
          </a:bodyPr>
          <a:lstStyle/>
          <a:p>
            <a:r>
              <a:rPr lang="pt-BR" b="1" dirty="0" smtClean="0">
                <a:solidFill>
                  <a:schemeClr val="bg1"/>
                </a:solidFill>
              </a:rPr>
              <a:t>A figura mostra sobreposição dos espectros da matéria prima e do padrão de referência, indicativo de identidade entre eles, as impurezas absorvem em comprimento de onda diferente, indicando que o comprimento de onda  onde ocorre absorção do padrão e da matéria primas não absorvem as impurezas</a:t>
            </a:r>
            <a:endParaRPr lang="pt-BR" b="1" dirty="0">
              <a:solidFill>
                <a:schemeClr val="bg1"/>
              </a:solidFill>
            </a:endParaRPr>
          </a:p>
        </p:txBody>
      </p:sp>
      <p:pic>
        <p:nvPicPr>
          <p:cNvPr id="2052" name="Picture 4" descr="C:\Users\Maria José V Fonseca\Pictures\Validação de métodos\seletividade metodo espectrofotometrico 3.png"/>
          <p:cNvPicPr>
            <a:picLocks noChangeAspect="1" noChangeArrowheads="1"/>
          </p:cNvPicPr>
          <p:nvPr/>
        </p:nvPicPr>
        <p:blipFill>
          <a:blip r:embed="rId3"/>
          <a:srcRect/>
          <a:stretch>
            <a:fillRect/>
          </a:stretch>
        </p:blipFill>
        <p:spPr bwMode="auto">
          <a:xfrm>
            <a:off x="214282" y="3857628"/>
            <a:ext cx="4431233" cy="2719388"/>
          </a:xfrm>
          <a:prstGeom prst="rect">
            <a:avLst/>
          </a:prstGeom>
          <a:noFill/>
        </p:spPr>
      </p:pic>
      <p:sp>
        <p:nvSpPr>
          <p:cNvPr id="11" name="CaixaDeTexto 10"/>
          <p:cNvSpPr txBox="1"/>
          <p:nvPr/>
        </p:nvSpPr>
        <p:spPr>
          <a:xfrm>
            <a:off x="571472" y="5857892"/>
            <a:ext cx="928694" cy="276999"/>
          </a:xfrm>
          <a:prstGeom prst="rect">
            <a:avLst/>
          </a:prstGeom>
          <a:noFill/>
        </p:spPr>
        <p:txBody>
          <a:bodyPr wrap="square" rtlCol="0">
            <a:spAutoFit/>
          </a:bodyPr>
          <a:lstStyle/>
          <a:p>
            <a:r>
              <a:rPr lang="pt-BR" sz="1200" dirty="0" smtClean="0">
                <a:solidFill>
                  <a:schemeClr val="bg1"/>
                </a:solidFill>
              </a:rPr>
              <a:t>impurezas</a:t>
            </a:r>
            <a:endParaRPr lang="pt-BR" sz="1200" dirty="0">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p:cNvSpPr txBox="1"/>
          <p:nvPr/>
        </p:nvSpPr>
        <p:spPr>
          <a:xfrm>
            <a:off x="285720" y="1643050"/>
            <a:ext cx="8501122" cy="830997"/>
          </a:xfrm>
          <a:prstGeom prst="rect">
            <a:avLst/>
          </a:prstGeom>
          <a:noFill/>
        </p:spPr>
        <p:txBody>
          <a:bodyPr wrap="square" rtlCol="0">
            <a:spAutoFit/>
          </a:bodyPr>
          <a:lstStyle/>
          <a:p>
            <a:r>
              <a:rPr lang="pt-BR" sz="2400" b="1" dirty="0" smtClean="0">
                <a:solidFill>
                  <a:srgbClr val="C00000"/>
                </a:solidFill>
              </a:rPr>
              <a:t>2. Construir  curvas de calibração com a matéria prima do insumo farmacêutico e o padrão de referência</a:t>
            </a:r>
            <a:endParaRPr lang="pt-BR" sz="2400" b="1" dirty="0">
              <a:solidFill>
                <a:srgbClr val="C00000"/>
              </a:solidFill>
            </a:endParaRPr>
          </a:p>
        </p:txBody>
      </p:sp>
      <p:pic>
        <p:nvPicPr>
          <p:cNvPr id="3074" name="Picture 2" descr="C:\Users\Maria José V Fonseca\Pictures\Validação de métodos\curva de calibração amostra e referência.png"/>
          <p:cNvPicPr>
            <a:picLocks noChangeAspect="1" noChangeArrowheads="1"/>
          </p:cNvPicPr>
          <p:nvPr/>
        </p:nvPicPr>
        <p:blipFill>
          <a:blip r:embed="rId2"/>
          <a:srcRect/>
          <a:stretch>
            <a:fillRect/>
          </a:stretch>
        </p:blipFill>
        <p:spPr bwMode="auto">
          <a:xfrm>
            <a:off x="428596" y="3286124"/>
            <a:ext cx="3895725" cy="2657475"/>
          </a:xfrm>
          <a:prstGeom prst="rect">
            <a:avLst/>
          </a:prstGeom>
          <a:noFill/>
        </p:spPr>
      </p:pic>
      <p:sp>
        <p:nvSpPr>
          <p:cNvPr id="8" name="CaixaDeTexto 7"/>
          <p:cNvSpPr txBox="1"/>
          <p:nvPr/>
        </p:nvSpPr>
        <p:spPr>
          <a:xfrm>
            <a:off x="4572000" y="4071942"/>
            <a:ext cx="4572000" cy="1323439"/>
          </a:xfrm>
          <a:prstGeom prst="rect">
            <a:avLst/>
          </a:prstGeom>
          <a:noFill/>
        </p:spPr>
        <p:txBody>
          <a:bodyPr wrap="square" rtlCol="0">
            <a:spAutoFit/>
          </a:bodyPr>
          <a:lstStyle/>
          <a:p>
            <a:r>
              <a:rPr lang="pt-BR" sz="2000" b="1" dirty="0" smtClean="0">
                <a:solidFill>
                  <a:schemeClr val="bg1"/>
                </a:solidFill>
              </a:rPr>
              <a:t>Curvas de calibração do padrão e da matéria prima do insumo farmacêutico foram coincidentes, indicativo da seletividade do método analítico</a:t>
            </a:r>
            <a:endParaRPr lang="pt-BR" sz="2000" b="1" dirty="0">
              <a:solidFill>
                <a:schemeClr val="bg1"/>
              </a:solidFill>
            </a:endParaRPr>
          </a:p>
        </p:txBody>
      </p:sp>
      <p:sp>
        <p:nvSpPr>
          <p:cNvPr id="9" name="CaixaDeTexto 8"/>
          <p:cNvSpPr txBox="1"/>
          <p:nvPr/>
        </p:nvSpPr>
        <p:spPr>
          <a:xfrm>
            <a:off x="0" y="0"/>
            <a:ext cx="9144000" cy="1384995"/>
          </a:xfrm>
          <a:prstGeom prst="rect">
            <a:avLst/>
          </a:prstGeom>
          <a:noFill/>
        </p:spPr>
        <p:txBody>
          <a:bodyPr wrap="square" rtlCol="0">
            <a:spAutoFit/>
          </a:bodyPr>
          <a:lstStyle/>
          <a:p>
            <a:pPr algn="ctr"/>
            <a:r>
              <a:rPr lang="pt-BR" sz="2800" b="1" dirty="0" smtClean="0">
                <a:solidFill>
                  <a:schemeClr val="bg1"/>
                </a:solidFill>
                <a:latin typeface="Algerian" pitchFamily="82" charset="0"/>
              </a:rPr>
              <a:t>Avaliação da seletividade de método analítico  para insumo farmacêutico ativo em matérias primas</a:t>
            </a:r>
            <a:endParaRPr lang="pt-BR" sz="2800" b="1" dirty="0">
              <a:solidFill>
                <a:schemeClr val="bg1"/>
              </a:solidFill>
              <a:latin typeface="Algerian" pitchFamily="82"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0" y="0"/>
            <a:ext cx="9144000" cy="954107"/>
          </a:xfrm>
          <a:prstGeom prst="rect">
            <a:avLst/>
          </a:prstGeom>
          <a:noFill/>
        </p:spPr>
        <p:txBody>
          <a:bodyPr wrap="square" rtlCol="0">
            <a:spAutoFit/>
          </a:bodyPr>
          <a:lstStyle/>
          <a:p>
            <a:pPr algn="ctr"/>
            <a:r>
              <a:rPr lang="pt-BR" sz="2800" b="1" dirty="0" smtClean="0">
                <a:solidFill>
                  <a:schemeClr val="bg1"/>
                </a:solidFill>
                <a:latin typeface="Algerian" pitchFamily="82" charset="0"/>
              </a:rPr>
              <a:t>Avaliação da seletividade de método analítico espectrofotométrico para medicamento </a:t>
            </a:r>
            <a:endParaRPr lang="pt-BR" sz="2800" b="1" dirty="0">
              <a:solidFill>
                <a:schemeClr val="bg1"/>
              </a:solidFill>
              <a:latin typeface="Algerian" pitchFamily="82" charset="0"/>
            </a:endParaRPr>
          </a:p>
        </p:txBody>
      </p:sp>
      <p:sp>
        <p:nvSpPr>
          <p:cNvPr id="5" name="CaixaDeTexto 4"/>
          <p:cNvSpPr txBox="1"/>
          <p:nvPr/>
        </p:nvSpPr>
        <p:spPr>
          <a:xfrm>
            <a:off x="285720" y="1142984"/>
            <a:ext cx="8858280" cy="523220"/>
          </a:xfrm>
          <a:prstGeom prst="rect">
            <a:avLst/>
          </a:prstGeom>
          <a:noFill/>
        </p:spPr>
        <p:txBody>
          <a:bodyPr wrap="square" rtlCol="0">
            <a:spAutoFit/>
          </a:bodyPr>
          <a:lstStyle/>
          <a:p>
            <a:r>
              <a:rPr lang="pt-BR" sz="2800" b="1" dirty="0" smtClean="0">
                <a:solidFill>
                  <a:srgbClr val="C00000"/>
                </a:solidFill>
              </a:rPr>
              <a:t>Método Analítico </a:t>
            </a:r>
            <a:r>
              <a:rPr lang="pt-BR" sz="2800" b="1" dirty="0" err="1" smtClean="0">
                <a:solidFill>
                  <a:srgbClr val="C00000"/>
                </a:solidFill>
              </a:rPr>
              <a:t>espectrofométrico</a:t>
            </a:r>
            <a:r>
              <a:rPr lang="pt-BR" sz="2800" b="1" dirty="0" smtClean="0">
                <a:solidFill>
                  <a:srgbClr val="C00000"/>
                </a:solidFill>
              </a:rPr>
              <a:t> na região do UV </a:t>
            </a:r>
            <a:endParaRPr lang="pt-BR" sz="2800" b="1" dirty="0">
              <a:solidFill>
                <a:srgbClr val="C00000"/>
              </a:solidFill>
            </a:endParaRPr>
          </a:p>
        </p:txBody>
      </p:sp>
      <p:pic>
        <p:nvPicPr>
          <p:cNvPr id="4098" name="Picture 2" descr="C:\Users\Maria José V Fonseca\Pictures\Validação de métodos\espectro de medicamento.png"/>
          <p:cNvPicPr>
            <a:picLocks noChangeAspect="1" noChangeArrowheads="1"/>
          </p:cNvPicPr>
          <p:nvPr/>
        </p:nvPicPr>
        <p:blipFill>
          <a:blip r:embed="rId3"/>
          <a:srcRect/>
          <a:stretch>
            <a:fillRect/>
          </a:stretch>
        </p:blipFill>
        <p:spPr bwMode="auto">
          <a:xfrm>
            <a:off x="1857356" y="3214686"/>
            <a:ext cx="4742824" cy="3295655"/>
          </a:xfrm>
          <a:prstGeom prst="rect">
            <a:avLst/>
          </a:prstGeom>
          <a:noFill/>
        </p:spPr>
      </p:pic>
      <p:sp>
        <p:nvSpPr>
          <p:cNvPr id="7" name="CaixaDeTexto 6"/>
          <p:cNvSpPr txBox="1"/>
          <p:nvPr/>
        </p:nvSpPr>
        <p:spPr>
          <a:xfrm>
            <a:off x="0" y="2071678"/>
            <a:ext cx="9144000" cy="1015663"/>
          </a:xfrm>
          <a:prstGeom prst="rect">
            <a:avLst/>
          </a:prstGeom>
          <a:noFill/>
        </p:spPr>
        <p:txBody>
          <a:bodyPr wrap="square" rtlCol="0">
            <a:spAutoFit/>
          </a:bodyPr>
          <a:lstStyle/>
          <a:p>
            <a:r>
              <a:rPr lang="pt-BR" sz="2000" b="1" dirty="0" smtClean="0">
                <a:solidFill>
                  <a:schemeClr val="bg1"/>
                </a:solidFill>
              </a:rPr>
              <a:t>1. Fazer soluções do insumo farmacêutico ativo, do padrão de referência e dos excipientes e obter os espectros de absorção na faixa de 200 a 400 </a:t>
            </a:r>
            <a:r>
              <a:rPr lang="pt-BR" sz="2000" b="1" dirty="0" err="1" smtClean="0">
                <a:solidFill>
                  <a:schemeClr val="bg1"/>
                </a:solidFill>
              </a:rPr>
              <a:t>nm</a:t>
            </a:r>
            <a:r>
              <a:rPr lang="pt-BR" sz="2000" b="1" dirty="0" smtClean="0">
                <a:solidFill>
                  <a:schemeClr val="bg1"/>
                </a:solidFill>
              </a:rPr>
              <a:t>, como observado na figura abaixo</a:t>
            </a:r>
            <a:endParaRPr lang="pt-BR" sz="2000" b="1" dirty="0">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0" y="0"/>
            <a:ext cx="9144000" cy="954107"/>
          </a:xfrm>
          <a:prstGeom prst="rect">
            <a:avLst/>
          </a:prstGeom>
          <a:noFill/>
        </p:spPr>
        <p:txBody>
          <a:bodyPr wrap="square" rtlCol="0">
            <a:spAutoFit/>
          </a:bodyPr>
          <a:lstStyle/>
          <a:p>
            <a:pPr algn="ctr"/>
            <a:r>
              <a:rPr lang="pt-BR" sz="2800" b="1" dirty="0" smtClean="0">
                <a:solidFill>
                  <a:schemeClr val="bg1"/>
                </a:solidFill>
                <a:latin typeface="Algerian" pitchFamily="82" charset="0"/>
              </a:rPr>
              <a:t>Avaliação da seletividade de método analítico espectrofotométrico para medicamento </a:t>
            </a:r>
            <a:endParaRPr lang="pt-BR" sz="2800" b="1" dirty="0">
              <a:solidFill>
                <a:schemeClr val="bg1"/>
              </a:solidFill>
              <a:latin typeface="Algerian" pitchFamily="82" charset="0"/>
            </a:endParaRPr>
          </a:p>
        </p:txBody>
      </p:sp>
      <p:sp>
        <p:nvSpPr>
          <p:cNvPr id="5" name="CaixaDeTexto 4"/>
          <p:cNvSpPr txBox="1"/>
          <p:nvPr/>
        </p:nvSpPr>
        <p:spPr>
          <a:xfrm>
            <a:off x="285720" y="1142984"/>
            <a:ext cx="8858280" cy="523220"/>
          </a:xfrm>
          <a:prstGeom prst="rect">
            <a:avLst/>
          </a:prstGeom>
          <a:noFill/>
        </p:spPr>
        <p:txBody>
          <a:bodyPr wrap="square" rtlCol="0">
            <a:spAutoFit/>
          </a:bodyPr>
          <a:lstStyle/>
          <a:p>
            <a:r>
              <a:rPr lang="pt-BR" sz="2800" b="1" dirty="0" smtClean="0">
                <a:solidFill>
                  <a:srgbClr val="C00000"/>
                </a:solidFill>
              </a:rPr>
              <a:t>Método Analítico </a:t>
            </a:r>
            <a:r>
              <a:rPr lang="pt-BR" sz="2800" b="1" dirty="0" err="1" smtClean="0">
                <a:solidFill>
                  <a:srgbClr val="C00000"/>
                </a:solidFill>
              </a:rPr>
              <a:t>espectrofométrico</a:t>
            </a:r>
            <a:r>
              <a:rPr lang="pt-BR" sz="2800" b="1" dirty="0" smtClean="0">
                <a:solidFill>
                  <a:srgbClr val="C00000"/>
                </a:solidFill>
              </a:rPr>
              <a:t> na região do UV </a:t>
            </a:r>
            <a:endParaRPr lang="pt-BR" sz="2800" b="1" dirty="0">
              <a:solidFill>
                <a:srgbClr val="C00000"/>
              </a:solidFill>
            </a:endParaRPr>
          </a:p>
        </p:txBody>
      </p:sp>
      <p:sp>
        <p:nvSpPr>
          <p:cNvPr id="6" name="CaixaDeTexto 5"/>
          <p:cNvSpPr txBox="1"/>
          <p:nvPr/>
        </p:nvSpPr>
        <p:spPr>
          <a:xfrm>
            <a:off x="285720" y="1857364"/>
            <a:ext cx="8858280" cy="954107"/>
          </a:xfrm>
          <a:prstGeom prst="rect">
            <a:avLst/>
          </a:prstGeom>
          <a:noFill/>
        </p:spPr>
        <p:txBody>
          <a:bodyPr wrap="square" rtlCol="0">
            <a:spAutoFit/>
          </a:bodyPr>
          <a:lstStyle/>
          <a:p>
            <a:r>
              <a:rPr lang="pt-BR" sz="2800" b="1" dirty="0" smtClean="0">
                <a:solidFill>
                  <a:schemeClr val="bg1"/>
                </a:solidFill>
              </a:rPr>
              <a:t>2. Por adição de padrão de referência ao excipiente do medicamento</a:t>
            </a:r>
            <a:endParaRPr lang="pt-BR" sz="2800" b="1" dirty="0">
              <a:solidFill>
                <a:schemeClr val="bg1"/>
              </a:solidFill>
            </a:endParaRPr>
          </a:p>
        </p:txBody>
      </p:sp>
      <p:grpSp>
        <p:nvGrpSpPr>
          <p:cNvPr id="30" name="Grupo 29"/>
          <p:cNvGrpSpPr/>
          <p:nvPr/>
        </p:nvGrpSpPr>
        <p:grpSpPr>
          <a:xfrm>
            <a:off x="1500166" y="2857496"/>
            <a:ext cx="3929090" cy="3146661"/>
            <a:chOff x="9429784" y="2285992"/>
            <a:chExt cx="3929090" cy="3146661"/>
          </a:xfrm>
        </p:grpSpPr>
        <p:pic>
          <p:nvPicPr>
            <p:cNvPr id="6146" name="Picture 2" descr="C:\Users\Maria José V Fonseca\Pictures\Validação de métodos\curva de calibração 3.png"/>
            <p:cNvPicPr>
              <a:picLocks noChangeAspect="1" noChangeArrowheads="1"/>
            </p:cNvPicPr>
            <p:nvPr/>
          </p:nvPicPr>
          <p:blipFill>
            <a:blip r:embed="rId3"/>
            <a:srcRect/>
            <a:stretch>
              <a:fillRect/>
            </a:stretch>
          </p:blipFill>
          <p:spPr bwMode="auto">
            <a:xfrm>
              <a:off x="9429784" y="2285992"/>
              <a:ext cx="3609975" cy="2533650"/>
            </a:xfrm>
            <a:prstGeom prst="rect">
              <a:avLst/>
            </a:prstGeom>
            <a:noFill/>
          </p:spPr>
        </p:pic>
        <p:sp>
          <p:nvSpPr>
            <p:cNvPr id="18" name="CaixaDeTexto 17"/>
            <p:cNvSpPr txBox="1"/>
            <p:nvPr/>
          </p:nvSpPr>
          <p:spPr>
            <a:xfrm>
              <a:off x="9786974" y="4786322"/>
              <a:ext cx="3571900" cy="646331"/>
            </a:xfrm>
            <a:prstGeom prst="rect">
              <a:avLst/>
            </a:prstGeom>
            <a:noFill/>
          </p:spPr>
          <p:txBody>
            <a:bodyPr wrap="square" rtlCol="0">
              <a:spAutoFit/>
            </a:bodyPr>
            <a:lstStyle/>
            <a:p>
              <a:r>
                <a:rPr lang="pt-BR" dirty="0" smtClean="0"/>
                <a:t>0        50      100     150     200      400</a:t>
              </a:r>
            </a:p>
            <a:p>
              <a:r>
                <a:rPr lang="pt-BR" dirty="0"/>
                <a:t> </a:t>
              </a:r>
              <a:r>
                <a:rPr lang="pt-BR" dirty="0" smtClean="0"/>
                <a:t>                            </a:t>
              </a:r>
              <a:r>
                <a:rPr lang="pt-BR" dirty="0" err="1" smtClean="0"/>
                <a:t>ug</a:t>
              </a:r>
              <a:r>
                <a:rPr lang="pt-BR" dirty="0" smtClean="0"/>
                <a:t>/mL</a:t>
              </a:r>
              <a:endParaRPr lang="pt-BR" dirty="0"/>
            </a:p>
          </p:txBody>
        </p:sp>
        <p:sp>
          <p:nvSpPr>
            <p:cNvPr id="23" name="Elipse 22"/>
            <p:cNvSpPr/>
            <p:nvPr/>
          </p:nvSpPr>
          <p:spPr>
            <a:xfrm>
              <a:off x="11001420" y="3643314"/>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4" name="Elipse 23"/>
            <p:cNvSpPr/>
            <p:nvPr/>
          </p:nvSpPr>
          <p:spPr>
            <a:xfrm>
              <a:off x="11572924" y="3214686"/>
              <a:ext cx="71438"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5" name="Elipse 24"/>
            <p:cNvSpPr/>
            <p:nvPr/>
          </p:nvSpPr>
          <p:spPr>
            <a:xfrm>
              <a:off x="12144428" y="2857496"/>
              <a:ext cx="71438"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6" name="Elipse 25"/>
            <p:cNvSpPr/>
            <p:nvPr/>
          </p:nvSpPr>
          <p:spPr>
            <a:xfrm>
              <a:off x="12787370" y="2428868"/>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9" name="Elipse 28"/>
            <p:cNvSpPr/>
            <p:nvPr/>
          </p:nvSpPr>
          <p:spPr>
            <a:xfrm>
              <a:off x="10429916" y="4000504"/>
              <a:ext cx="71438" cy="714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p:cNvSpPr txBox="1"/>
          <p:nvPr/>
        </p:nvSpPr>
        <p:spPr>
          <a:xfrm>
            <a:off x="0" y="0"/>
            <a:ext cx="9144000" cy="954107"/>
          </a:xfrm>
          <a:prstGeom prst="rect">
            <a:avLst/>
          </a:prstGeom>
          <a:noFill/>
        </p:spPr>
        <p:txBody>
          <a:bodyPr wrap="square" rtlCol="0">
            <a:spAutoFit/>
          </a:bodyPr>
          <a:lstStyle/>
          <a:p>
            <a:pPr algn="ctr"/>
            <a:r>
              <a:rPr lang="pt-BR" sz="2800" b="1" dirty="0" smtClean="0">
                <a:solidFill>
                  <a:schemeClr val="bg1"/>
                </a:solidFill>
                <a:latin typeface="Algerian" pitchFamily="82" charset="0"/>
              </a:rPr>
              <a:t>Avaliação da seletividade de método analítico espectrofotométrico para medicamento </a:t>
            </a:r>
            <a:endParaRPr lang="pt-BR" sz="2800" b="1" dirty="0">
              <a:solidFill>
                <a:schemeClr val="bg1"/>
              </a:solidFill>
              <a:latin typeface="Algerian" pitchFamily="82" charset="0"/>
            </a:endParaRPr>
          </a:p>
        </p:txBody>
      </p:sp>
      <p:sp>
        <p:nvSpPr>
          <p:cNvPr id="6" name="CaixaDeTexto 5"/>
          <p:cNvSpPr txBox="1"/>
          <p:nvPr/>
        </p:nvSpPr>
        <p:spPr>
          <a:xfrm>
            <a:off x="285720" y="1071546"/>
            <a:ext cx="8858280" cy="523220"/>
          </a:xfrm>
          <a:prstGeom prst="rect">
            <a:avLst/>
          </a:prstGeom>
          <a:noFill/>
        </p:spPr>
        <p:txBody>
          <a:bodyPr wrap="square" rtlCol="0">
            <a:spAutoFit/>
          </a:bodyPr>
          <a:lstStyle/>
          <a:p>
            <a:r>
              <a:rPr lang="pt-BR" sz="2800" b="1" dirty="0" smtClean="0">
                <a:solidFill>
                  <a:srgbClr val="C00000"/>
                </a:solidFill>
              </a:rPr>
              <a:t>Método Analítico </a:t>
            </a:r>
            <a:r>
              <a:rPr lang="pt-BR" sz="2800" b="1" dirty="0" err="1" smtClean="0">
                <a:solidFill>
                  <a:srgbClr val="C00000"/>
                </a:solidFill>
              </a:rPr>
              <a:t>espectrofométrico</a:t>
            </a:r>
            <a:r>
              <a:rPr lang="pt-BR" sz="2800" b="1" dirty="0" smtClean="0">
                <a:solidFill>
                  <a:srgbClr val="C00000"/>
                </a:solidFill>
              </a:rPr>
              <a:t> na região do UV </a:t>
            </a:r>
            <a:endParaRPr lang="pt-BR" sz="2800" b="1" dirty="0">
              <a:solidFill>
                <a:srgbClr val="C00000"/>
              </a:solidFill>
            </a:endParaRPr>
          </a:p>
        </p:txBody>
      </p:sp>
      <p:sp>
        <p:nvSpPr>
          <p:cNvPr id="8" name="CaixaDeTexto 7"/>
          <p:cNvSpPr txBox="1"/>
          <p:nvPr/>
        </p:nvSpPr>
        <p:spPr>
          <a:xfrm>
            <a:off x="0" y="1571612"/>
            <a:ext cx="9144000" cy="1200329"/>
          </a:xfrm>
          <a:prstGeom prst="rect">
            <a:avLst/>
          </a:prstGeom>
          <a:noFill/>
        </p:spPr>
        <p:txBody>
          <a:bodyPr wrap="square" rtlCol="0">
            <a:spAutoFit/>
          </a:bodyPr>
          <a:lstStyle/>
          <a:p>
            <a:r>
              <a:rPr lang="pt-BR" sz="2400" b="1" dirty="0">
                <a:solidFill>
                  <a:schemeClr val="bg1"/>
                </a:solidFill>
              </a:rPr>
              <a:t>3</a:t>
            </a:r>
            <a:r>
              <a:rPr lang="pt-BR" sz="2400" b="1" dirty="0" smtClean="0">
                <a:solidFill>
                  <a:schemeClr val="bg1"/>
                </a:solidFill>
              </a:rPr>
              <a:t>.  Por comparação entre a curva de calibração do padrão de referência do insumo farmacêutico e a curva de calibração do insumo farmacêutico do medicamento. -</a:t>
            </a:r>
            <a:endParaRPr lang="pt-BR" sz="2400" b="1" dirty="0">
              <a:solidFill>
                <a:schemeClr val="bg1"/>
              </a:solidFill>
            </a:endParaRPr>
          </a:p>
        </p:txBody>
      </p:sp>
      <p:grpSp>
        <p:nvGrpSpPr>
          <p:cNvPr id="24" name="Grupo 23"/>
          <p:cNvGrpSpPr/>
          <p:nvPr/>
        </p:nvGrpSpPr>
        <p:grpSpPr>
          <a:xfrm>
            <a:off x="285720" y="2928934"/>
            <a:ext cx="7072362" cy="3941232"/>
            <a:chOff x="285720" y="2928934"/>
            <a:chExt cx="7072362" cy="3941232"/>
          </a:xfrm>
        </p:grpSpPr>
        <p:pic>
          <p:nvPicPr>
            <p:cNvPr id="5122" name="Picture 2" descr="C:\Users\Maria José V Fonseca\Pictures\Validação de métodos\curva de calibração comparaççao.png"/>
            <p:cNvPicPr>
              <a:picLocks noChangeAspect="1" noChangeArrowheads="1"/>
            </p:cNvPicPr>
            <p:nvPr/>
          </p:nvPicPr>
          <p:blipFill>
            <a:blip r:embed="rId3"/>
            <a:srcRect/>
            <a:stretch>
              <a:fillRect/>
            </a:stretch>
          </p:blipFill>
          <p:spPr bwMode="auto">
            <a:xfrm>
              <a:off x="285720" y="2928934"/>
              <a:ext cx="5154488" cy="3647528"/>
            </a:xfrm>
            <a:prstGeom prst="rect">
              <a:avLst/>
            </a:prstGeom>
            <a:noFill/>
          </p:spPr>
        </p:pic>
        <p:sp>
          <p:nvSpPr>
            <p:cNvPr id="13" name="CaixaDeTexto 12"/>
            <p:cNvSpPr txBox="1"/>
            <p:nvPr/>
          </p:nvSpPr>
          <p:spPr>
            <a:xfrm>
              <a:off x="2571736" y="6143644"/>
              <a:ext cx="642942" cy="369332"/>
            </a:xfrm>
            <a:prstGeom prst="rect">
              <a:avLst/>
            </a:prstGeom>
            <a:noFill/>
          </p:spPr>
          <p:txBody>
            <a:bodyPr wrap="square" rtlCol="0">
              <a:spAutoFit/>
            </a:bodyPr>
            <a:lstStyle/>
            <a:p>
              <a:r>
                <a:rPr lang="pt-BR" dirty="0" smtClean="0">
                  <a:solidFill>
                    <a:schemeClr val="bg1"/>
                  </a:solidFill>
                </a:rPr>
                <a:t>0</a:t>
              </a:r>
              <a:endParaRPr lang="pt-BR" dirty="0">
                <a:solidFill>
                  <a:schemeClr val="bg1"/>
                </a:solidFill>
              </a:endParaRPr>
            </a:p>
          </p:txBody>
        </p:sp>
        <p:sp>
          <p:nvSpPr>
            <p:cNvPr id="14" name="CaixaDeTexto 13"/>
            <p:cNvSpPr txBox="1"/>
            <p:nvPr/>
          </p:nvSpPr>
          <p:spPr>
            <a:xfrm>
              <a:off x="3857620" y="6143644"/>
              <a:ext cx="428628" cy="369332"/>
            </a:xfrm>
            <a:prstGeom prst="rect">
              <a:avLst/>
            </a:prstGeom>
            <a:noFill/>
          </p:spPr>
          <p:txBody>
            <a:bodyPr wrap="square" rtlCol="0">
              <a:spAutoFit/>
            </a:bodyPr>
            <a:lstStyle/>
            <a:p>
              <a:r>
                <a:rPr lang="pt-BR" dirty="0" smtClean="0">
                  <a:solidFill>
                    <a:schemeClr val="bg1"/>
                  </a:solidFill>
                </a:rPr>
                <a:t>0</a:t>
              </a:r>
              <a:endParaRPr lang="pt-BR" dirty="0">
                <a:solidFill>
                  <a:schemeClr val="bg1"/>
                </a:solidFill>
              </a:endParaRPr>
            </a:p>
          </p:txBody>
        </p:sp>
        <p:sp>
          <p:nvSpPr>
            <p:cNvPr id="15" name="CaixaDeTexto 14"/>
            <p:cNvSpPr txBox="1"/>
            <p:nvPr/>
          </p:nvSpPr>
          <p:spPr>
            <a:xfrm>
              <a:off x="5143504" y="6143644"/>
              <a:ext cx="428628" cy="369332"/>
            </a:xfrm>
            <a:prstGeom prst="rect">
              <a:avLst/>
            </a:prstGeom>
            <a:noFill/>
          </p:spPr>
          <p:txBody>
            <a:bodyPr wrap="square" rtlCol="0">
              <a:spAutoFit/>
            </a:bodyPr>
            <a:lstStyle/>
            <a:p>
              <a:r>
                <a:rPr lang="pt-BR" dirty="0" smtClean="0"/>
                <a:t>0</a:t>
              </a:r>
              <a:r>
                <a:rPr lang="pt-BR" dirty="0" smtClean="0">
                  <a:solidFill>
                    <a:schemeClr val="bg1"/>
                  </a:solidFill>
                </a:rPr>
                <a:t>0</a:t>
              </a:r>
              <a:endParaRPr lang="pt-BR" dirty="0"/>
            </a:p>
          </p:txBody>
        </p:sp>
        <p:sp>
          <p:nvSpPr>
            <p:cNvPr id="16" name="CaixaDeTexto 15"/>
            <p:cNvSpPr txBox="1"/>
            <p:nvPr/>
          </p:nvSpPr>
          <p:spPr>
            <a:xfrm>
              <a:off x="2857488" y="6500834"/>
              <a:ext cx="1000132" cy="369332"/>
            </a:xfrm>
            <a:prstGeom prst="rect">
              <a:avLst/>
            </a:prstGeom>
            <a:noFill/>
          </p:spPr>
          <p:txBody>
            <a:bodyPr wrap="square" rtlCol="0">
              <a:spAutoFit/>
            </a:bodyPr>
            <a:lstStyle/>
            <a:p>
              <a:r>
                <a:rPr lang="el-GR" dirty="0" smtClean="0">
                  <a:solidFill>
                    <a:schemeClr val="bg1"/>
                  </a:solidFill>
                </a:rPr>
                <a:t>μ</a:t>
              </a:r>
              <a:r>
                <a:rPr lang="pt-BR" dirty="0" smtClean="0">
                  <a:solidFill>
                    <a:schemeClr val="bg1"/>
                  </a:solidFill>
                </a:rPr>
                <a:t>g/mL</a:t>
              </a:r>
              <a:endParaRPr lang="pt-BR" dirty="0">
                <a:solidFill>
                  <a:schemeClr val="bg1"/>
                </a:solidFill>
              </a:endParaRPr>
            </a:p>
          </p:txBody>
        </p:sp>
        <p:cxnSp>
          <p:nvCxnSpPr>
            <p:cNvPr id="18" name="Conector de seta reta 17"/>
            <p:cNvCxnSpPr/>
            <p:nvPr/>
          </p:nvCxnSpPr>
          <p:spPr>
            <a:xfrm>
              <a:off x="4714876" y="3286124"/>
              <a:ext cx="57150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CaixaDeTexto 18"/>
            <p:cNvSpPr txBox="1"/>
            <p:nvPr/>
          </p:nvSpPr>
          <p:spPr>
            <a:xfrm>
              <a:off x="5357818" y="3071810"/>
              <a:ext cx="2000264" cy="369332"/>
            </a:xfrm>
            <a:prstGeom prst="rect">
              <a:avLst/>
            </a:prstGeom>
            <a:noFill/>
          </p:spPr>
          <p:txBody>
            <a:bodyPr wrap="square" rtlCol="0">
              <a:spAutoFit/>
            </a:bodyPr>
            <a:lstStyle/>
            <a:p>
              <a:r>
                <a:rPr lang="pt-BR" b="1" dirty="0" smtClean="0">
                  <a:solidFill>
                    <a:schemeClr val="bg1"/>
                  </a:solidFill>
                </a:rPr>
                <a:t>medicamento</a:t>
              </a:r>
              <a:endParaRPr lang="pt-BR" b="1" dirty="0">
                <a:solidFill>
                  <a:schemeClr val="bg1"/>
                </a:solidFill>
              </a:endParaRPr>
            </a:p>
          </p:txBody>
        </p:sp>
        <p:cxnSp>
          <p:nvCxnSpPr>
            <p:cNvPr id="22" name="Conector de seta reta 21"/>
            <p:cNvCxnSpPr/>
            <p:nvPr/>
          </p:nvCxnSpPr>
          <p:spPr>
            <a:xfrm>
              <a:off x="4429124" y="3929066"/>
              <a:ext cx="92869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23" name="CaixaDeTexto 22"/>
          <p:cNvSpPr txBox="1"/>
          <p:nvPr/>
        </p:nvSpPr>
        <p:spPr>
          <a:xfrm>
            <a:off x="5429256" y="3643314"/>
            <a:ext cx="2643206" cy="369332"/>
          </a:xfrm>
          <a:prstGeom prst="rect">
            <a:avLst/>
          </a:prstGeom>
          <a:noFill/>
        </p:spPr>
        <p:txBody>
          <a:bodyPr wrap="square" rtlCol="0">
            <a:spAutoFit/>
          </a:bodyPr>
          <a:lstStyle/>
          <a:p>
            <a:r>
              <a:rPr lang="pt-BR" b="1" dirty="0" smtClean="0">
                <a:solidFill>
                  <a:schemeClr val="bg1"/>
                </a:solidFill>
              </a:rPr>
              <a:t>Padrão de referência</a:t>
            </a:r>
            <a:endParaRPr lang="pt-BR" b="1" dirty="0">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0" y="0"/>
            <a:ext cx="9144000" cy="1200329"/>
          </a:xfrm>
          <a:prstGeom prst="rect">
            <a:avLst/>
          </a:prstGeom>
          <a:noFill/>
        </p:spPr>
        <p:txBody>
          <a:bodyPr wrap="square" rtlCol="0">
            <a:spAutoFit/>
          </a:bodyPr>
          <a:lstStyle/>
          <a:p>
            <a:pPr algn="ctr"/>
            <a:r>
              <a:rPr lang="pt-BR" sz="2400" b="1" dirty="0" smtClean="0">
                <a:solidFill>
                  <a:schemeClr val="bg1"/>
                </a:solidFill>
                <a:latin typeface="Algerian" pitchFamily="82" charset="0"/>
              </a:rPr>
              <a:t>Avaliação da seletividade para método analítico cromatográfico para insumos farmacêuticos em matéria prima</a:t>
            </a:r>
            <a:endParaRPr lang="pt-BR" sz="2400" b="1" dirty="0">
              <a:solidFill>
                <a:schemeClr val="bg1"/>
              </a:solidFill>
              <a:latin typeface="Algerian" pitchFamily="82" charset="0"/>
            </a:endParaRPr>
          </a:p>
        </p:txBody>
      </p:sp>
      <p:sp>
        <p:nvSpPr>
          <p:cNvPr id="7" name="CaixaDeTexto 6"/>
          <p:cNvSpPr txBox="1"/>
          <p:nvPr/>
        </p:nvSpPr>
        <p:spPr>
          <a:xfrm>
            <a:off x="0" y="1285860"/>
            <a:ext cx="9144000" cy="1569660"/>
          </a:xfrm>
          <a:prstGeom prst="rect">
            <a:avLst/>
          </a:prstGeom>
          <a:noFill/>
        </p:spPr>
        <p:txBody>
          <a:bodyPr wrap="square" rtlCol="0">
            <a:spAutoFit/>
          </a:bodyPr>
          <a:lstStyle/>
          <a:p>
            <a:r>
              <a:rPr lang="pt-BR" sz="2400" b="1" dirty="0" smtClean="0">
                <a:solidFill>
                  <a:srgbClr val="C00000"/>
                </a:solidFill>
              </a:rPr>
              <a:t>1. Avaliação da  seletividade de um método analítico para matéria prima, quando se tem o padrão de referência do insumo farmacêutico e a matéria prima são adicionadas as impurezas orgânicas  purificadas dessa matéria prima.</a:t>
            </a:r>
            <a:endParaRPr lang="pt-BR" sz="2400" b="1" dirty="0">
              <a:solidFill>
                <a:srgbClr val="C00000"/>
              </a:solidFill>
            </a:endParaRPr>
          </a:p>
        </p:txBody>
      </p:sp>
      <p:pic>
        <p:nvPicPr>
          <p:cNvPr id="7172" name="Picture 4" descr="C:\Users\Maria José V Fonseca\Pictures\Validação de métodos\cromatograma 7.png"/>
          <p:cNvPicPr>
            <a:picLocks noChangeAspect="1" noChangeArrowheads="1"/>
          </p:cNvPicPr>
          <p:nvPr/>
        </p:nvPicPr>
        <p:blipFill>
          <a:blip r:embed="rId3"/>
          <a:srcRect/>
          <a:stretch>
            <a:fillRect/>
          </a:stretch>
        </p:blipFill>
        <p:spPr bwMode="auto">
          <a:xfrm>
            <a:off x="571472" y="2743200"/>
            <a:ext cx="5945187" cy="4114800"/>
          </a:xfrm>
          <a:prstGeom prst="rect">
            <a:avLst/>
          </a:prstGeom>
          <a:noFill/>
        </p:spPr>
      </p:pic>
      <p:cxnSp>
        <p:nvCxnSpPr>
          <p:cNvPr id="15" name="Conector de seta reta 14"/>
          <p:cNvCxnSpPr/>
          <p:nvPr/>
        </p:nvCxnSpPr>
        <p:spPr>
          <a:xfrm flipV="1">
            <a:off x="3214678" y="6215082"/>
            <a:ext cx="3357586" cy="142876"/>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6" name="CaixaDeTexto 15"/>
          <p:cNvSpPr txBox="1"/>
          <p:nvPr/>
        </p:nvSpPr>
        <p:spPr>
          <a:xfrm>
            <a:off x="6643702" y="5857892"/>
            <a:ext cx="2071702" cy="646331"/>
          </a:xfrm>
          <a:prstGeom prst="rect">
            <a:avLst/>
          </a:prstGeom>
          <a:noFill/>
        </p:spPr>
        <p:txBody>
          <a:bodyPr wrap="square" rtlCol="0">
            <a:spAutoFit/>
          </a:bodyPr>
          <a:lstStyle/>
          <a:p>
            <a:r>
              <a:rPr lang="pt-BR" b="1" dirty="0" smtClean="0">
                <a:solidFill>
                  <a:schemeClr val="accent6">
                    <a:lumMod val="75000"/>
                  </a:schemeClr>
                </a:solidFill>
              </a:rPr>
              <a:t>Insumo farmacêutico</a:t>
            </a:r>
            <a:endParaRPr lang="pt-BR" b="1" dirty="0">
              <a:solidFill>
                <a:schemeClr val="accent6">
                  <a:lumMod val="75000"/>
                </a:schemeClr>
              </a:solidFill>
            </a:endParaRPr>
          </a:p>
        </p:txBody>
      </p:sp>
      <p:sp>
        <p:nvSpPr>
          <p:cNvPr id="17" name="Forma livre 16"/>
          <p:cNvSpPr/>
          <p:nvPr/>
        </p:nvSpPr>
        <p:spPr>
          <a:xfrm>
            <a:off x="1524000" y="2804041"/>
            <a:ext cx="1279127" cy="2312245"/>
          </a:xfrm>
          <a:custGeom>
            <a:avLst/>
            <a:gdLst>
              <a:gd name="connsiteX0" fmla="*/ 587829 w 1279127"/>
              <a:gd name="connsiteY0" fmla="*/ 91559 h 2312245"/>
              <a:gd name="connsiteX1" fmla="*/ 435429 w 1279127"/>
              <a:gd name="connsiteY1" fmla="*/ 135102 h 2312245"/>
              <a:gd name="connsiteX2" fmla="*/ 370114 w 1279127"/>
              <a:gd name="connsiteY2" fmla="*/ 156873 h 2312245"/>
              <a:gd name="connsiteX3" fmla="*/ 130629 w 1279127"/>
              <a:gd name="connsiteY3" fmla="*/ 265730 h 2312245"/>
              <a:gd name="connsiteX4" fmla="*/ 43543 w 1279127"/>
              <a:gd name="connsiteY4" fmla="*/ 396359 h 2312245"/>
              <a:gd name="connsiteX5" fmla="*/ 0 w 1279127"/>
              <a:gd name="connsiteY5" fmla="*/ 526988 h 2312245"/>
              <a:gd name="connsiteX6" fmla="*/ 21771 w 1279127"/>
              <a:gd name="connsiteY6" fmla="*/ 875330 h 2312245"/>
              <a:gd name="connsiteX7" fmla="*/ 43543 w 1279127"/>
              <a:gd name="connsiteY7" fmla="*/ 940645 h 2312245"/>
              <a:gd name="connsiteX8" fmla="*/ 108857 w 1279127"/>
              <a:gd name="connsiteY8" fmla="*/ 1158359 h 2312245"/>
              <a:gd name="connsiteX9" fmla="*/ 195943 w 1279127"/>
              <a:gd name="connsiteY9" fmla="*/ 1288988 h 2312245"/>
              <a:gd name="connsiteX10" fmla="*/ 239486 w 1279127"/>
              <a:gd name="connsiteY10" fmla="*/ 1354302 h 2312245"/>
              <a:gd name="connsiteX11" fmla="*/ 304800 w 1279127"/>
              <a:gd name="connsiteY11" fmla="*/ 1419616 h 2312245"/>
              <a:gd name="connsiteX12" fmla="*/ 348343 w 1279127"/>
              <a:gd name="connsiteY12" fmla="*/ 1550245 h 2312245"/>
              <a:gd name="connsiteX13" fmla="*/ 370114 w 1279127"/>
              <a:gd name="connsiteY13" fmla="*/ 1615559 h 2312245"/>
              <a:gd name="connsiteX14" fmla="*/ 391886 w 1279127"/>
              <a:gd name="connsiteY14" fmla="*/ 1876816 h 2312245"/>
              <a:gd name="connsiteX15" fmla="*/ 413657 w 1279127"/>
              <a:gd name="connsiteY15" fmla="*/ 1963902 h 2312245"/>
              <a:gd name="connsiteX16" fmla="*/ 435429 w 1279127"/>
              <a:gd name="connsiteY16" fmla="*/ 2116302 h 2312245"/>
              <a:gd name="connsiteX17" fmla="*/ 478971 w 1279127"/>
              <a:gd name="connsiteY17" fmla="*/ 2181616 h 2312245"/>
              <a:gd name="connsiteX18" fmla="*/ 500743 w 1279127"/>
              <a:gd name="connsiteY18" fmla="*/ 2246930 h 2312245"/>
              <a:gd name="connsiteX19" fmla="*/ 566057 w 1279127"/>
              <a:gd name="connsiteY19" fmla="*/ 2268702 h 2312245"/>
              <a:gd name="connsiteX20" fmla="*/ 674914 w 1279127"/>
              <a:gd name="connsiteY20" fmla="*/ 2312245 h 2312245"/>
              <a:gd name="connsiteX21" fmla="*/ 936171 w 1279127"/>
              <a:gd name="connsiteY21" fmla="*/ 2268702 h 2312245"/>
              <a:gd name="connsiteX22" fmla="*/ 1066800 w 1279127"/>
              <a:gd name="connsiteY22" fmla="*/ 2181616 h 2312245"/>
              <a:gd name="connsiteX23" fmla="*/ 1197429 w 1279127"/>
              <a:gd name="connsiteY23" fmla="*/ 2072759 h 2312245"/>
              <a:gd name="connsiteX24" fmla="*/ 1240971 w 1279127"/>
              <a:gd name="connsiteY24" fmla="*/ 2007445 h 2312245"/>
              <a:gd name="connsiteX25" fmla="*/ 1240971 w 1279127"/>
              <a:gd name="connsiteY25" fmla="*/ 1615559 h 2312245"/>
              <a:gd name="connsiteX26" fmla="*/ 1197429 w 1279127"/>
              <a:gd name="connsiteY26" fmla="*/ 1484930 h 2312245"/>
              <a:gd name="connsiteX27" fmla="*/ 1088571 w 1279127"/>
              <a:gd name="connsiteY27" fmla="*/ 1245445 h 2312245"/>
              <a:gd name="connsiteX28" fmla="*/ 1045029 w 1279127"/>
              <a:gd name="connsiteY28" fmla="*/ 1158359 h 2312245"/>
              <a:gd name="connsiteX29" fmla="*/ 1001486 w 1279127"/>
              <a:gd name="connsiteY29" fmla="*/ 1005959 h 2312245"/>
              <a:gd name="connsiteX30" fmla="*/ 979714 w 1279127"/>
              <a:gd name="connsiteY30" fmla="*/ 352816 h 2312245"/>
              <a:gd name="connsiteX31" fmla="*/ 936171 w 1279127"/>
              <a:gd name="connsiteY31" fmla="*/ 178645 h 2312245"/>
              <a:gd name="connsiteX32" fmla="*/ 914400 w 1279127"/>
              <a:gd name="connsiteY32" fmla="*/ 91559 h 2312245"/>
              <a:gd name="connsiteX33" fmla="*/ 870857 w 1279127"/>
              <a:gd name="connsiteY33" fmla="*/ 26245 h 2312245"/>
              <a:gd name="connsiteX34" fmla="*/ 783771 w 1279127"/>
              <a:gd name="connsiteY34" fmla="*/ 4473 h 2312245"/>
              <a:gd name="connsiteX35" fmla="*/ 478971 w 1279127"/>
              <a:gd name="connsiteY35" fmla="*/ 26245 h 2312245"/>
              <a:gd name="connsiteX36" fmla="*/ 457200 w 1279127"/>
              <a:gd name="connsiteY36" fmla="*/ 91559 h 2312245"/>
              <a:gd name="connsiteX37" fmla="*/ 370114 w 1279127"/>
              <a:gd name="connsiteY37" fmla="*/ 178645 h 2312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279127" h="2312245">
                <a:moveTo>
                  <a:pt x="587829" y="91559"/>
                </a:moveTo>
                <a:lnTo>
                  <a:pt x="435429" y="135102"/>
                </a:lnTo>
                <a:cubicBezTo>
                  <a:pt x="413448" y="141696"/>
                  <a:pt x="391006" y="147377"/>
                  <a:pt x="370114" y="156873"/>
                </a:cubicBezTo>
                <a:cubicBezTo>
                  <a:pt x="102401" y="278560"/>
                  <a:pt x="283337" y="214828"/>
                  <a:pt x="130629" y="265730"/>
                </a:cubicBezTo>
                <a:cubicBezTo>
                  <a:pt x="101600" y="309273"/>
                  <a:pt x="60092" y="346712"/>
                  <a:pt x="43543" y="396359"/>
                </a:cubicBezTo>
                <a:lnTo>
                  <a:pt x="0" y="526988"/>
                </a:lnTo>
                <a:cubicBezTo>
                  <a:pt x="7257" y="643102"/>
                  <a:pt x="9592" y="759629"/>
                  <a:pt x="21771" y="875330"/>
                </a:cubicBezTo>
                <a:cubicBezTo>
                  <a:pt x="24173" y="898153"/>
                  <a:pt x="37238" y="918579"/>
                  <a:pt x="43543" y="940645"/>
                </a:cubicBezTo>
                <a:cubicBezTo>
                  <a:pt x="58756" y="993892"/>
                  <a:pt x="82987" y="1119553"/>
                  <a:pt x="108857" y="1158359"/>
                </a:cubicBezTo>
                <a:lnTo>
                  <a:pt x="195943" y="1288988"/>
                </a:lnTo>
                <a:cubicBezTo>
                  <a:pt x="210457" y="1310759"/>
                  <a:pt x="220984" y="1335800"/>
                  <a:pt x="239486" y="1354302"/>
                </a:cubicBezTo>
                <a:lnTo>
                  <a:pt x="304800" y="1419616"/>
                </a:lnTo>
                <a:lnTo>
                  <a:pt x="348343" y="1550245"/>
                </a:lnTo>
                <a:lnTo>
                  <a:pt x="370114" y="1615559"/>
                </a:lnTo>
                <a:cubicBezTo>
                  <a:pt x="377371" y="1702645"/>
                  <a:pt x="381047" y="1790103"/>
                  <a:pt x="391886" y="1876816"/>
                </a:cubicBezTo>
                <a:cubicBezTo>
                  <a:pt x="395597" y="1906507"/>
                  <a:pt x="408304" y="1934463"/>
                  <a:pt x="413657" y="1963902"/>
                </a:cubicBezTo>
                <a:cubicBezTo>
                  <a:pt x="422837" y="2014390"/>
                  <a:pt x="420684" y="2067150"/>
                  <a:pt x="435429" y="2116302"/>
                </a:cubicBezTo>
                <a:cubicBezTo>
                  <a:pt x="442948" y="2141364"/>
                  <a:pt x="467269" y="2158213"/>
                  <a:pt x="478971" y="2181616"/>
                </a:cubicBezTo>
                <a:cubicBezTo>
                  <a:pt x="489234" y="2202142"/>
                  <a:pt x="484516" y="2230703"/>
                  <a:pt x="500743" y="2246930"/>
                </a:cubicBezTo>
                <a:cubicBezTo>
                  <a:pt x="516970" y="2263157"/>
                  <a:pt x="544569" y="2260644"/>
                  <a:pt x="566057" y="2268702"/>
                </a:cubicBezTo>
                <a:cubicBezTo>
                  <a:pt x="602650" y="2282424"/>
                  <a:pt x="638628" y="2297731"/>
                  <a:pt x="674914" y="2312245"/>
                </a:cubicBezTo>
                <a:cubicBezTo>
                  <a:pt x="762000" y="2297731"/>
                  <a:pt x="852415" y="2296621"/>
                  <a:pt x="936171" y="2268702"/>
                </a:cubicBezTo>
                <a:cubicBezTo>
                  <a:pt x="985818" y="2252153"/>
                  <a:pt x="1023257" y="2210645"/>
                  <a:pt x="1066800" y="2181616"/>
                </a:cubicBezTo>
                <a:cubicBezTo>
                  <a:pt x="1131019" y="2138804"/>
                  <a:pt x="1145046" y="2135618"/>
                  <a:pt x="1197429" y="2072759"/>
                </a:cubicBezTo>
                <a:cubicBezTo>
                  <a:pt x="1214180" y="2052658"/>
                  <a:pt x="1226457" y="2029216"/>
                  <a:pt x="1240971" y="2007445"/>
                </a:cubicBezTo>
                <a:cubicBezTo>
                  <a:pt x="1270685" y="1829165"/>
                  <a:pt x="1279127" y="1844499"/>
                  <a:pt x="1240971" y="1615559"/>
                </a:cubicBezTo>
                <a:cubicBezTo>
                  <a:pt x="1233425" y="1570285"/>
                  <a:pt x="1211943" y="1528473"/>
                  <a:pt x="1197429" y="1484930"/>
                </a:cubicBezTo>
                <a:cubicBezTo>
                  <a:pt x="1155134" y="1358044"/>
                  <a:pt x="1185909" y="1440122"/>
                  <a:pt x="1088571" y="1245445"/>
                </a:cubicBezTo>
                <a:cubicBezTo>
                  <a:pt x="1074057" y="1216416"/>
                  <a:pt x="1055292" y="1189148"/>
                  <a:pt x="1045029" y="1158359"/>
                </a:cubicBezTo>
                <a:cubicBezTo>
                  <a:pt x="1013795" y="1064659"/>
                  <a:pt x="1028823" y="1115309"/>
                  <a:pt x="1001486" y="1005959"/>
                </a:cubicBezTo>
                <a:cubicBezTo>
                  <a:pt x="994229" y="788245"/>
                  <a:pt x="992141" y="570296"/>
                  <a:pt x="979714" y="352816"/>
                </a:cubicBezTo>
                <a:cubicBezTo>
                  <a:pt x="974971" y="269813"/>
                  <a:pt x="956294" y="249074"/>
                  <a:pt x="936171" y="178645"/>
                </a:cubicBezTo>
                <a:cubicBezTo>
                  <a:pt x="927951" y="149874"/>
                  <a:pt x="926187" y="119062"/>
                  <a:pt x="914400" y="91559"/>
                </a:cubicBezTo>
                <a:cubicBezTo>
                  <a:pt x="904093" y="67509"/>
                  <a:pt x="892628" y="40759"/>
                  <a:pt x="870857" y="26245"/>
                </a:cubicBezTo>
                <a:cubicBezTo>
                  <a:pt x="845960" y="9647"/>
                  <a:pt x="812800" y="11730"/>
                  <a:pt x="783771" y="4473"/>
                </a:cubicBezTo>
                <a:cubicBezTo>
                  <a:pt x="682171" y="11730"/>
                  <a:pt x="577391" y="0"/>
                  <a:pt x="478971" y="26245"/>
                </a:cubicBezTo>
                <a:cubicBezTo>
                  <a:pt x="456797" y="32158"/>
                  <a:pt x="467463" y="71033"/>
                  <a:pt x="457200" y="91559"/>
                </a:cubicBezTo>
                <a:cubicBezTo>
                  <a:pt x="422171" y="161617"/>
                  <a:pt x="426198" y="150602"/>
                  <a:pt x="370114" y="178645"/>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cxnSp>
        <p:nvCxnSpPr>
          <p:cNvPr id="22" name="Conector de seta reta 21"/>
          <p:cNvCxnSpPr/>
          <p:nvPr/>
        </p:nvCxnSpPr>
        <p:spPr>
          <a:xfrm flipV="1">
            <a:off x="2571736" y="3357562"/>
            <a:ext cx="4143404" cy="142876"/>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23" name="CaixaDeTexto 22"/>
          <p:cNvSpPr txBox="1"/>
          <p:nvPr/>
        </p:nvSpPr>
        <p:spPr>
          <a:xfrm>
            <a:off x="6715140" y="3071810"/>
            <a:ext cx="2143140" cy="2862322"/>
          </a:xfrm>
          <a:prstGeom prst="rect">
            <a:avLst/>
          </a:prstGeom>
          <a:noFill/>
        </p:spPr>
        <p:txBody>
          <a:bodyPr wrap="square" rtlCol="0">
            <a:spAutoFit/>
          </a:bodyPr>
          <a:lstStyle/>
          <a:p>
            <a:r>
              <a:rPr lang="pt-BR" dirty="0" smtClean="0">
                <a:solidFill>
                  <a:schemeClr val="bg1"/>
                </a:solidFill>
              </a:rPr>
              <a:t>Impurezas purificadas e adicionadas  à  matéria prima, para  que possam ser  visualizadas, de modo que fique bem claro a separação do insumo  das suas impurezas</a:t>
            </a:r>
            <a:endParaRPr lang="pt-BR" dirty="0">
              <a:solidFill>
                <a:schemeClr val="bg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0" y="0"/>
            <a:ext cx="9144000" cy="1200329"/>
          </a:xfrm>
          <a:prstGeom prst="rect">
            <a:avLst/>
          </a:prstGeom>
          <a:noFill/>
        </p:spPr>
        <p:txBody>
          <a:bodyPr wrap="square" rtlCol="0">
            <a:spAutoFit/>
          </a:bodyPr>
          <a:lstStyle/>
          <a:p>
            <a:pPr algn="ctr"/>
            <a:r>
              <a:rPr lang="pt-BR" sz="2400" b="1" dirty="0" smtClean="0">
                <a:solidFill>
                  <a:schemeClr val="bg1"/>
                </a:solidFill>
                <a:latin typeface="Algerian" pitchFamily="82" charset="0"/>
              </a:rPr>
              <a:t>Avaliação da seletividade para método analítico cromatográfico para insumos farmacêuticos em matéria prima</a:t>
            </a:r>
            <a:endParaRPr lang="pt-BR" sz="2400" b="1" dirty="0">
              <a:solidFill>
                <a:schemeClr val="bg1"/>
              </a:solidFill>
              <a:latin typeface="Algerian" pitchFamily="82" charset="0"/>
            </a:endParaRPr>
          </a:p>
        </p:txBody>
      </p:sp>
      <p:sp>
        <p:nvSpPr>
          <p:cNvPr id="5" name="CaixaDeTexto 4"/>
          <p:cNvSpPr txBox="1"/>
          <p:nvPr/>
        </p:nvSpPr>
        <p:spPr>
          <a:xfrm>
            <a:off x="0" y="1571612"/>
            <a:ext cx="9144000" cy="1200329"/>
          </a:xfrm>
          <a:prstGeom prst="rect">
            <a:avLst/>
          </a:prstGeom>
          <a:noFill/>
        </p:spPr>
        <p:txBody>
          <a:bodyPr wrap="square" rtlCol="0">
            <a:spAutoFit/>
          </a:bodyPr>
          <a:lstStyle/>
          <a:p>
            <a:r>
              <a:rPr lang="pt-BR" sz="2400" b="1" dirty="0" smtClean="0">
                <a:solidFill>
                  <a:srgbClr val="C00000"/>
                </a:solidFill>
              </a:rPr>
              <a:t>1. Avaliação da seletividade do método analítico quando não se tem as impurezas purificadas, mas tem o padrão de referência do insumo farmacêutico</a:t>
            </a:r>
            <a:endParaRPr lang="pt-BR" sz="2400" b="1" dirty="0">
              <a:solidFill>
                <a:srgbClr val="C00000"/>
              </a:solidFill>
            </a:endParaRPr>
          </a:p>
        </p:txBody>
      </p:sp>
      <p:pic>
        <p:nvPicPr>
          <p:cNvPr id="8194" name="Picture 2" descr="C:\Users\Maria José V Fonseca\Pictures\Validação de métodos\cromatograma 8.png"/>
          <p:cNvPicPr>
            <a:picLocks noChangeAspect="1" noChangeArrowheads="1"/>
          </p:cNvPicPr>
          <p:nvPr/>
        </p:nvPicPr>
        <p:blipFill>
          <a:blip r:embed="rId3"/>
          <a:srcRect/>
          <a:stretch>
            <a:fillRect/>
          </a:stretch>
        </p:blipFill>
        <p:spPr bwMode="auto">
          <a:xfrm>
            <a:off x="285720" y="2857496"/>
            <a:ext cx="5534025" cy="3600450"/>
          </a:xfrm>
          <a:prstGeom prst="rect">
            <a:avLst/>
          </a:prstGeom>
          <a:noFill/>
        </p:spPr>
      </p:pic>
      <p:sp>
        <p:nvSpPr>
          <p:cNvPr id="7" name="CaixaDeTexto 6"/>
          <p:cNvSpPr txBox="1"/>
          <p:nvPr/>
        </p:nvSpPr>
        <p:spPr>
          <a:xfrm>
            <a:off x="6000760" y="3071810"/>
            <a:ext cx="3143240" cy="1015663"/>
          </a:xfrm>
          <a:prstGeom prst="rect">
            <a:avLst/>
          </a:prstGeom>
          <a:noFill/>
        </p:spPr>
        <p:txBody>
          <a:bodyPr wrap="square" rtlCol="0">
            <a:spAutoFit/>
          </a:bodyPr>
          <a:lstStyle/>
          <a:p>
            <a:r>
              <a:rPr lang="pt-BR" sz="2000" b="1" dirty="0" smtClean="0">
                <a:solidFill>
                  <a:schemeClr val="bg1"/>
                </a:solidFill>
              </a:rPr>
              <a:t>Análise cromatográfica da </a:t>
            </a:r>
            <a:r>
              <a:rPr lang="pt-BR" sz="2000" b="1" dirty="0" err="1" smtClean="0">
                <a:solidFill>
                  <a:schemeClr val="bg1"/>
                </a:solidFill>
              </a:rPr>
              <a:t>ractopamina</a:t>
            </a:r>
            <a:r>
              <a:rPr lang="pt-BR" sz="2000" b="1" dirty="0" smtClean="0">
                <a:solidFill>
                  <a:schemeClr val="bg1"/>
                </a:solidFill>
              </a:rPr>
              <a:t> na matéria prima.</a:t>
            </a:r>
            <a:endParaRPr lang="pt-BR" sz="2000" b="1" dirty="0">
              <a:solidFill>
                <a:schemeClr val="bg1"/>
              </a:solidFill>
            </a:endParaRPr>
          </a:p>
        </p:txBody>
      </p:sp>
    </p:spTree>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1826</TotalTime>
  <Words>2091</Words>
  <Application>Microsoft Office PowerPoint</Application>
  <PresentationFormat>Apresentação na tela (4:3)</PresentationFormat>
  <Paragraphs>77</Paragraphs>
  <Slides>11</Slides>
  <Notes>9</Notes>
  <HiddenSlides>0</HiddenSlides>
  <MMClips>0</MMClips>
  <ScaleCrop>false</ScaleCrop>
  <HeadingPairs>
    <vt:vector size="4" baseType="variant">
      <vt:variant>
        <vt:lpstr>Tema</vt:lpstr>
      </vt:variant>
      <vt:variant>
        <vt:i4>1</vt:i4>
      </vt:variant>
      <vt:variant>
        <vt:lpstr>Títulos de slides</vt:lpstr>
      </vt:variant>
      <vt:variant>
        <vt:i4>11</vt:i4>
      </vt:variant>
    </vt:vector>
  </HeadingPairs>
  <TitlesOfParts>
    <vt:vector size="12" baseType="lpstr">
      <vt:lpstr>Tema do Office</vt:lpstr>
      <vt:lpstr>Slide 1</vt:lpstr>
      <vt:lpstr>Slide 2</vt:lpstr>
      <vt:lpstr>Slide 3</vt:lpstr>
      <vt:lpstr>Slide 4</vt:lpstr>
      <vt:lpstr>Slide 5</vt:lpstr>
      <vt:lpstr>Slide 6</vt:lpstr>
      <vt:lpstr>Slide 7</vt:lpstr>
      <vt:lpstr>Slide 8</vt:lpstr>
      <vt:lpstr>Slide 9</vt:lpstr>
      <vt:lpstr>Slide 10</vt:lpstr>
      <vt:lpstr>Slide 11</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Maria José V Fonseca</dc:creator>
  <cp:lastModifiedBy>Maria José V Fonseca</cp:lastModifiedBy>
  <cp:revision>169</cp:revision>
  <dcterms:created xsi:type="dcterms:W3CDTF">2020-08-31T12:22:21Z</dcterms:created>
  <dcterms:modified xsi:type="dcterms:W3CDTF">2020-09-01T18:48:58Z</dcterms:modified>
</cp:coreProperties>
</file>