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1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5"/>
  </p:notesMasterIdLst>
  <p:handoutMasterIdLst>
    <p:handoutMasterId r:id="rId66"/>
  </p:handoutMasterIdLst>
  <p:sldIdLst>
    <p:sldId id="256" r:id="rId2"/>
    <p:sldId id="327" r:id="rId3"/>
    <p:sldId id="312" r:id="rId4"/>
    <p:sldId id="349" r:id="rId5"/>
    <p:sldId id="313" r:id="rId6"/>
    <p:sldId id="314" r:id="rId7"/>
    <p:sldId id="258" r:id="rId8"/>
    <p:sldId id="315" r:id="rId9"/>
    <p:sldId id="316" r:id="rId10"/>
    <p:sldId id="317" r:id="rId11"/>
    <p:sldId id="346" r:id="rId12"/>
    <p:sldId id="318" r:id="rId13"/>
    <p:sldId id="319" r:id="rId14"/>
    <p:sldId id="320" r:id="rId15"/>
    <p:sldId id="321" r:id="rId16"/>
    <p:sldId id="322" r:id="rId17"/>
    <p:sldId id="257" r:id="rId18"/>
    <p:sldId id="260" r:id="rId19"/>
    <p:sldId id="262" r:id="rId20"/>
    <p:sldId id="263" r:id="rId21"/>
    <p:sldId id="264" r:id="rId22"/>
    <p:sldId id="265" r:id="rId23"/>
    <p:sldId id="266" r:id="rId24"/>
    <p:sldId id="268" r:id="rId25"/>
    <p:sldId id="259" r:id="rId26"/>
    <p:sldId id="269" r:id="rId27"/>
    <p:sldId id="323" r:id="rId28"/>
    <p:sldId id="347" r:id="rId29"/>
    <p:sldId id="280" r:id="rId30"/>
    <p:sldId id="324" r:id="rId31"/>
    <p:sldId id="325" r:id="rId32"/>
    <p:sldId id="348" r:id="rId33"/>
    <p:sldId id="326" r:id="rId34"/>
    <p:sldId id="273" r:id="rId35"/>
    <p:sldId id="275" r:id="rId36"/>
    <p:sldId id="276" r:id="rId37"/>
    <p:sldId id="279" r:id="rId38"/>
    <p:sldId id="281" r:id="rId39"/>
    <p:sldId id="282" r:id="rId40"/>
    <p:sldId id="283" r:id="rId41"/>
    <p:sldId id="284" r:id="rId42"/>
    <p:sldId id="286" r:id="rId43"/>
    <p:sldId id="285" r:id="rId44"/>
    <p:sldId id="288" r:id="rId45"/>
    <p:sldId id="287" r:id="rId46"/>
    <p:sldId id="277" r:id="rId47"/>
    <p:sldId id="328" r:id="rId48"/>
    <p:sldId id="329" r:id="rId49"/>
    <p:sldId id="330" r:id="rId50"/>
    <p:sldId id="331" r:id="rId51"/>
    <p:sldId id="332" r:id="rId52"/>
    <p:sldId id="333" r:id="rId53"/>
    <p:sldId id="334" r:id="rId54"/>
    <p:sldId id="335" r:id="rId55"/>
    <p:sldId id="294" r:id="rId56"/>
    <p:sldId id="336" r:id="rId57"/>
    <p:sldId id="337" r:id="rId58"/>
    <p:sldId id="340" r:id="rId59"/>
    <p:sldId id="338" r:id="rId60"/>
    <p:sldId id="339" r:id="rId61"/>
    <p:sldId id="343" r:id="rId62"/>
    <p:sldId id="342" r:id="rId63"/>
    <p:sldId id="341" r:id="rId64"/>
  </p:sldIdLst>
  <p:sldSz cx="9144000" cy="6858000" type="screen4x3"/>
  <p:notesSz cx="7045325" cy="9345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4" d="100"/>
          <a:sy n="74" d="100"/>
        </p:scale>
        <p:origin x="-1020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2351" y="0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78332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2351" y="8878332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0EF5CC1-63C7-40CF-A46E-752CB9DCEB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6778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75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92351" y="0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32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1675"/>
            <a:ext cx="4670425" cy="3503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9377" y="4439166"/>
            <a:ext cx="5166572" cy="420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75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8332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75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2351" y="8878332"/>
            <a:ext cx="3052974" cy="4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831" rIns="93662" bIns="46831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F7D2E1-0F4B-4348-9269-F565A4C671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717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F7D2E1-0F4B-4348-9269-F565A4C67155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797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10" Type="http://schemas.openxmlformats.org/officeDocument/2006/relationships/tags" Target="../tags/tag17.xml"/><Relationship Id="rId4" Type="http://schemas.openxmlformats.org/officeDocument/2006/relationships/tags" Target="../tags/tag11.xml"/><Relationship Id="rId9" Type="http://schemas.openxmlformats.org/officeDocument/2006/relationships/tags" Target="../tags/tag16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5.xml"/><Relationship Id="rId4" Type="http://schemas.openxmlformats.org/officeDocument/2006/relationships/tags" Target="../tags/tag74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27.xml"/><Relationship Id="rId10" Type="http://schemas.openxmlformats.org/officeDocument/2006/relationships/tags" Target="../tags/tag32.xml"/><Relationship Id="rId4" Type="http://schemas.openxmlformats.org/officeDocument/2006/relationships/tags" Target="../tags/tag26.xml"/><Relationship Id="rId9" Type="http://schemas.openxmlformats.org/officeDocument/2006/relationships/tags" Target="../tags/tag3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3" Type="http://schemas.openxmlformats.org/officeDocument/2006/relationships/tags" Target="../tags/tag56.xml"/><Relationship Id="rId7" Type="http://schemas.openxmlformats.org/officeDocument/2006/relationships/tags" Target="../tags/tag60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5" Type="http://schemas.openxmlformats.org/officeDocument/2006/relationships/tags" Target="../tags/tag58.xml"/><Relationship Id="rId4" Type="http://schemas.openxmlformats.org/officeDocument/2006/relationships/tags" Target="../tags/tag57.xml"/><Relationship Id="rId9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65.xml"/><Relationship Id="rId9" Type="http://schemas.openxmlformats.org/officeDocument/2006/relationships/tags" Target="../tags/tag7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>
            <p:custDataLst>
              <p:tags r:id="rId1"/>
            </p:custData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>
            <p:custDataLst>
              <p:tags r:id="rId2"/>
            </p:custDataLst>
          </p:nvPr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0480843-B77B-4C19-BBDA-26CFAF12299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>
            <p:custDataLst>
              <p:tags r:id="rId7"/>
            </p:custDataLst>
          </p:nvPr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>
            <p:custDataLst>
              <p:tags r:id="rId8"/>
            </p:custDataLst>
          </p:nvPr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>
            <p:custDataLst>
              <p:tags r:id="rId9"/>
            </p:custDataLst>
          </p:nvPr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  <p:custDataLst>
              <p:tags r:id="rId10"/>
            </p:custDataLst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0A703C49-4E98-4167-B004-ECE95C51488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FA77B7DA-5D39-4B86-B4D2-CA602B8DAB8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  <p:custDataLst>
              <p:tags r:id="rId5"/>
            </p:custDataLst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>
            <p:custDataLst>
              <p:tags r:id="rId1"/>
            </p:custData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>
            <p:custDataLst>
              <p:tags r:id="rId2"/>
            </p:custDataLst>
          </p:nvPr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>
            <p:custDataLst>
              <p:tags r:id="rId7"/>
            </p:custDataLst>
          </p:nvPr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>
            <p:custDataLst>
              <p:tags r:id="rId8"/>
            </p:custDataLst>
          </p:nvPr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>
            <p:custDataLst>
              <p:tags r:id="rId9"/>
            </p:custDataLst>
          </p:nvPr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F1B31F1F-9125-4B90-9D6B-BEA1E9C6217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0CE22E95-388A-4446-9A0E-72B69A27C7C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  <p:custDataLst>
              <p:tags r:id="rId5"/>
            </p:custDataLst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  <p:custDataLst>
              <p:tags r:id="rId6"/>
            </p:custDataLst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  <p:custDataLst>
              <p:tags r:id="rId3"/>
            </p:custDataLst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fld id="{C6668291-D078-4865-893B-501A7EE6BD0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  <p:custDataLst>
              <p:tags r:id="rId7"/>
            </p:custDataLst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  <p:custDataLst>
              <p:tags r:id="rId8"/>
            </p:custDataLst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49DAEC19-D778-4386-AAD6-89168631BFE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12F201E7-5466-4706-A489-6EF0C8F6D9A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>
            <p:custDataLst>
              <p:tags r:id="rId1"/>
            </p:custData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>
            <p:custDataLst>
              <p:tags r:id="rId2"/>
            </p:custDataLst>
          </p:nvPr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  <p:custDataLst>
              <p:tags r:id="rId4"/>
            </p:custDataLst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pPr>
              <a:defRPr/>
            </a:pPr>
            <a:fld id="{E0F9DA83-EF9F-48BC-B992-FA8277468F4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  <p:custDataLst>
              <p:tags r:id="rId8"/>
            </p:custDataLst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BD9A9A40-9160-4B2D-B2F5-8DBED1280A2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Retângulo 10"/>
          <p:cNvSpPr/>
          <p:nvPr>
            <p:custDataLst>
              <p:tags r:id="rId6"/>
            </p:custDataLst>
          </p:nvPr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>
            <p:custDataLst>
              <p:tags r:id="rId7"/>
            </p:custDataLst>
          </p:nvPr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>
            <p:custDataLst>
              <p:tags r:id="rId8"/>
            </p:custDataLst>
          </p:nvPr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  <p:custDataLst>
              <p:tags r:id="rId9"/>
            </p:custDataLst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>
            <p:custDataLst>
              <p:tags r:id="rId13"/>
            </p:custData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>
            <p:custDataLst>
              <p:tags r:id="rId14"/>
            </p:custDataLst>
          </p:nvPr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B149C98A-DA7E-4EF7-A6D0-53F99C4E138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8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25.xml"/><Relationship Id="rId13" Type="http://schemas.openxmlformats.org/officeDocument/2006/relationships/image" Target="../media/image4.gif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12" Type="http://schemas.openxmlformats.org/officeDocument/2006/relationships/hyperlink" Target="http://telefonia.no.sapo.pt/record.htm" TargetMode="Externa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11" Type="http://schemas.openxmlformats.org/officeDocument/2006/relationships/image" Target="../media/image3.jpeg"/><Relationship Id="rId5" Type="http://schemas.openxmlformats.org/officeDocument/2006/relationships/tags" Target="../tags/tag122.xml"/><Relationship Id="rId10" Type="http://schemas.openxmlformats.org/officeDocument/2006/relationships/hyperlink" Target="http://preservacaoaudiovisual.blogspot.com.br/2009/03/documentos-sonoros-caracteristicas-e.html" TargetMode="External"/><Relationship Id="rId4" Type="http://schemas.openxmlformats.org/officeDocument/2006/relationships/tags" Target="../tags/tag121.xml"/><Relationship Id="rId9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pt.wikipedia.org/wiki/Disco_r%C3%ADgido" TargetMode="External"/><Relationship Id="rId3" Type="http://schemas.openxmlformats.org/officeDocument/2006/relationships/tags" Target="../tags/tag13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tags" Target="../tags/tag135.xml"/><Relationship Id="rId11" Type="http://schemas.openxmlformats.org/officeDocument/2006/relationships/image" Target="../media/image7.jpg"/><Relationship Id="rId5" Type="http://schemas.openxmlformats.org/officeDocument/2006/relationships/tags" Target="../tags/tag134.xml"/><Relationship Id="rId10" Type="http://schemas.openxmlformats.org/officeDocument/2006/relationships/image" Target="../media/image6.jpg"/><Relationship Id="rId4" Type="http://schemas.openxmlformats.org/officeDocument/2006/relationships/tags" Target="../tags/tag133.xml"/><Relationship Id="rId9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38.xml"/><Relationship Id="rId7" Type="http://schemas.openxmlformats.org/officeDocument/2006/relationships/tags" Target="../tags/tag142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tags" Target="../tags/tag141.xml"/><Relationship Id="rId5" Type="http://schemas.openxmlformats.org/officeDocument/2006/relationships/tags" Target="../tags/tag140.xml"/><Relationship Id="rId10" Type="http://schemas.openxmlformats.org/officeDocument/2006/relationships/image" Target="../media/image8.jpeg"/><Relationship Id="rId4" Type="http://schemas.openxmlformats.org/officeDocument/2006/relationships/tags" Target="../tags/tag139.xml"/><Relationship Id="rId9" Type="http://schemas.openxmlformats.org/officeDocument/2006/relationships/hyperlink" Target="http://www.prlog.org/10457606-16mm-film-scanning-with-enormous-savings.html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50.xml"/><Relationship Id="rId13" Type="http://schemas.openxmlformats.org/officeDocument/2006/relationships/image" Target="../media/image9.jpeg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12" Type="http://schemas.openxmlformats.org/officeDocument/2006/relationships/hyperlink" Target="http://www.radiomuseum.org/r/loewe_opta_laser_vision_lv8720.html" TargetMode="Externa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47.xml"/><Relationship Id="rId15" Type="http://schemas.openxmlformats.org/officeDocument/2006/relationships/image" Target="../media/image10.jpeg"/><Relationship Id="rId10" Type="http://schemas.openxmlformats.org/officeDocument/2006/relationships/tags" Target="../tags/tag152.xml"/><Relationship Id="rId4" Type="http://schemas.openxmlformats.org/officeDocument/2006/relationships/tags" Target="../tags/tag146.xml"/><Relationship Id="rId9" Type="http://schemas.openxmlformats.org/officeDocument/2006/relationships/tags" Target="../tags/tag151.xml"/><Relationship Id="rId14" Type="http://schemas.openxmlformats.org/officeDocument/2006/relationships/hyperlink" Target="http://www.pcauthority.com.au/News/218502,vintage-tech-looking-back-at-minidisc.asp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59.xml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63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67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75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tags" Target="../tags/tag18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6" Type="http://schemas.openxmlformats.org/officeDocument/2006/relationships/tags" Target="../tags/tag188.xml"/><Relationship Id="rId5" Type="http://schemas.openxmlformats.org/officeDocument/2006/relationships/tags" Target="../tags/tag187.xml"/><Relationship Id="rId4" Type="http://schemas.openxmlformats.org/officeDocument/2006/relationships/tags" Target="../tags/tag186.xml"/><Relationship Id="rId9" Type="http://schemas.openxmlformats.org/officeDocument/2006/relationships/image" Target="../media/image1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91.xml"/><Relationship Id="rId2" Type="http://schemas.openxmlformats.org/officeDocument/2006/relationships/tags" Target="../tags/tag190.xml"/><Relationship Id="rId1" Type="http://schemas.openxmlformats.org/officeDocument/2006/relationships/tags" Target="../tags/tag189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94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98.xml"/><Relationship Id="rId2" Type="http://schemas.openxmlformats.org/officeDocument/2006/relationships/tags" Target="../tags/tag197.xml"/><Relationship Id="rId1" Type="http://schemas.openxmlformats.org/officeDocument/2006/relationships/tags" Target="../tags/tag19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02.xml"/><Relationship Id="rId7" Type="http://schemas.openxmlformats.org/officeDocument/2006/relationships/image" Target="../media/image14.jpeg"/><Relationship Id="rId2" Type="http://schemas.openxmlformats.org/officeDocument/2006/relationships/tags" Target="../tags/tag201.xml"/><Relationship Id="rId1" Type="http://schemas.openxmlformats.org/officeDocument/2006/relationships/tags" Target="../tags/tag200.xml"/><Relationship Id="rId6" Type="http://schemas.openxmlformats.org/officeDocument/2006/relationships/image" Target="../media/image13.jpe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0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206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210.xml"/><Relationship Id="rId2" Type="http://schemas.openxmlformats.org/officeDocument/2006/relationships/tags" Target="../tags/tag209.xml"/><Relationship Id="rId1" Type="http://schemas.openxmlformats.org/officeDocument/2006/relationships/tags" Target="../tags/tag20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214.xml"/><Relationship Id="rId2" Type="http://schemas.openxmlformats.org/officeDocument/2006/relationships/tags" Target="../tags/tag213.xml"/><Relationship Id="rId1" Type="http://schemas.openxmlformats.org/officeDocument/2006/relationships/tags" Target="../tags/tag2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218.xml"/><Relationship Id="rId2" Type="http://schemas.openxmlformats.org/officeDocument/2006/relationships/tags" Target="../tags/tag217.xml"/><Relationship Id="rId1" Type="http://schemas.openxmlformats.org/officeDocument/2006/relationships/tags" Target="../tags/tag216.xml"/><Relationship Id="rId5" Type="http://schemas.openxmlformats.org/officeDocument/2006/relationships/image" Target="../media/image15.jpeg"/><Relationship Id="rId4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221.xml"/><Relationship Id="rId2" Type="http://schemas.openxmlformats.org/officeDocument/2006/relationships/tags" Target="../tags/tag220.xml"/><Relationship Id="rId1" Type="http://schemas.openxmlformats.org/officeDocument/2006/relationships/tags" Target="../tags/tag21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225.xml"/><Relationship Id="rId2" Type="http://schemas.openxmlformats.org/officeDocument/2006/relationships/tags" Target="../tags/tag224.xml"/><Relationship Id="rId1" Type="http://schemas.openxmlformats.org/officeDocument/2006/relationships/tags" Target="../tags/tag22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229.xml"/><Relationship Id="rId7" Type="http://schemas.openxmlformats.org/officeDocument/2006/relationships/image" Target="../media/image16.png"/><Relationship Id="rId2" Type="http://schemas.openxmlformats.org/officeDocument/2006/relationships/tags" Target="../tags/tag228.xml"/><Relationship Id="rId1" Type="http://schemas.openxmlformats.org/officeDocument/2006/relationships/tags" Target="../tags/tag22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31.xml"/><Relationship Id="rId4" Type="http://schemas.openxmlformats.org/officeDocument/2006/relationships/tags" Target="../tags/tag23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234.xml"/><Relationship Id="rId2" Type="http://schemas.openxmlformats.org/officeDocument/2006/relationships/tags" Target="../tags/tag233.xml"/><Relationship Id="rId1" Type="http://schemas.openxmlformats.org/officeDocument/2006/relationships/tags" Target="../tags/tag23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238.xml"/><Relationship Id="rId2" Type="http://schemas.openxmlformats.org/officeDocument/2006/relationships/tags" Target="../tags/tag237.xml"/><Relationship Id="rId1" Type="http://schemas.openxmlformats.org/officeDocument/2006/relationships/tags" Target="../tags/tag23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242.xml"/><Relationship Id="rId2" Type="http://schemas.openxmlformats.org/officeDocument/2006/relationships/tags" Target="../tags/tag241.xml"/><Relationship Id="rId1" Type="http://schemas.openxmlformats.org/officeDocument/2006/relationships/tags" Target="../tags/tag240.xml"/><Relationship Id="rId4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245.xml"/><Relationship Id="rId7" Type="http://schemas.openxmlformats.org/officeDocument/2006/relationships/hyperlink" Target="http://ublib.buffalo.edu/libraries/units/cts/olac/capc/dvd/dvd" TargetMode="External"/><Relationship Id="rId2" Type="http://schemas.openxmlformats.org/officeDocument/2006/relationships/tags" Target="../tags/tag244.xml"/><Relationship Id="rId1" Type="http://schemas.openxmlformats.org/officeDocument/2006/relationships/tags" Target="../tags/tag243.xml"/><Relationship Id="rId6" Type="http://schemas.openxmlformats.org/officeDocument/2006/relationships/hyperlink" Target="http://www.loc.gov/marc/bibliographic" TargetMode="External"/><Relationship Id="rId5" Type="http://schemas.openxmlformats.org/officeDocument/2006/relationships/hyperlink" Target="http://www.loc.gov/marc/marc.html" TargetMode="Externa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248.xml"/><Relationship Id="rId2" Type="http://schemas.openxmlformats.org/officeDocument/2006/relationships/tags" Target="../tags/tag247.xml"/><Relationship Id="rId1" Type="http://schemas.openxmlformats.org/officeDocument/2006/relationships/tags" Target="../tags/tag24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252.xml"/><Relationship Id="rId2" Type="http://schemas.openxmlformats.org/officeDocument/2006/relationships/tags" Target="../tags/tag251.xml"/><Relationship Id="rId1" Type="http://schemas.openxmlformats.org/officeDocument/2006/relationships/tags" Target="../tags/tag250.xml"/><Relationship Id="rId4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255.xml"/><Relationship Id="rId2" Type="http://schemas.openxmlformats.org/officeDocument/2006/relationships/tags" Target="../tags/tag254.xml"/><Relationship Id="rId1" Type="http://schemas.openxmlformats.org/officeDocument/2006/relationships/tags" Target="../tags/tag253.xml"/><Relationship Id="rId4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258.xml"/><Relationship Id="rId2" Type="http://schemas.openxmlformats.org/officeDocument/2006/relationships/tags" Target="../tags/tag257.xml"/><Relationship Id="rId1" Type="http://schemas.openxmlformats.org/officeDocument/2006/relationships/tags" Target="../tags/tag256.xml"/><Relationship Id="rId4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261.xml"/><Relationship Id="rId2" Type="http://schemas.openxmlformats.org/officeDocument/2006/relationships/tags" Target="../tags/tag260.xml"/><Relationship Id="rId1" Type="http://schemas.openxmlformats.org/officeDocument/2006/relationships/tags" Target="../tags/tag259.xml"/><Relationship Id="rId4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264.xml"/><Relationship Id="rId2" Type="http://schemas.openxmlformats.org/officeDocument/2006/relationships/tags" Target="../tags/tag263.xml"/><Relationship Id="rId1" Type="http://schemas.openxmlformats.org/officeDocument/2006/relationships/tags" Target="../tags/tag262.xml"/><Relationship Id="rId4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267.xml"/><Relationship Id="rId2" Type="http://schemas.openxmlformats.org/officeDocument/2006/relationships/tags" Target="../tags/tag266.xml"/><Relationship Id="rId1" Type="http://schemas.openxmlformats.org/officeDocument/2006/relationships/tags" Target="../tags/tag265.xml"/><Relationship Id="rId6" Type="http://schemas.openxmlformats.org/officeDocument/2006/relationships/hyperlink" Target="http://www.olacinc.org/drupal/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271.xml"/><Relationship Id="rId2" Type="http://schemas.openxmlformats.org/officeDocument/2006/relationships/tags" Target="../tags/tag270.xml"/><Relationship Id="rId1" Type="http://schemas.openxmlformats.org/officeDocument/2006/relationships/tags" Target="../tags/tag26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275.xml"/><Relationship Id="rId2" Type="http://schemas.openxmlformats.org/officeDocument/2006/relationships/tags" Target="../tags/tag274.xml"/><Relationship Id="rId1" Type="http://schemas.openxmlformats.org/officeDocument/2006/relationships/tags" Target="../tags/tag27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tags" Target="../tags/tag279.xml"/><Relationship Id="rId2" Type="http://schemas.openxmlformats.org/officeDocument/2006/relationships/tags" Target="../tags/tag278.xml"/><Relationship Id="rId1" Type="http://schemas.openxmlformats.org/officeDocument/2006/relationships/tags" Target="../tags/tag27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283.xml"/><Relationship Id="rId2" Type="http://schemas.openxmlformats.org/officeDocument/2006/relationships/tags" Target="../tags/tag282.xml"/><Relationship Id="rId1" Type="http://schemas.openxmlformats.org/officeDocument/2006/relationships/tags" Target="../tags/tag28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tags" Target="../tags/tag287.xml"/><Relationship Id="rId2" Type="http://schemas.openxmlformats.org/officeDocument/2006/relationships/tags" Target="../tags/tag286.xml"/><Relationship Id="rId1" Type="http://schemas.openxmlformats.org/officeDocument/2006/relationships/tags" Target="../tags/tag28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8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tags" Target="../tags/tag291.xml"/><Relationship Id="rId2" Type="http://schemas.openxmlformats.org/officeDocument/2006/relationships/tags" Target="../tags/tag290.xml"/><Relationship Id="rId1" Type="http://schemas.openxmlformats.org/officeDocument/2006/relationships/tags" Target="../tags/tag28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tags" Target="../tags/tag295.xml"/><Relationship Id="rId2" Type="http://schemas.openxmlformats.org/officeDocument/2006/relationships/tags" Target="../tags/tag294.xml"/><Relationship Id="rId1" Type="http://schemas.openxmlformats.org/officeDocument/2006/relationships/tags" Target="../tags/tag29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tags" Target="../tags/tag299.xml"/><Relationship Id="rId2" Type="http://schemas.openxmlformats.org/officeDocument/2006/relationships/tags" Target="../tags/tag298.xml"/><Relationship Id="rId1" Type="http://schemas.openxmlformats.org/officeDocument/2006/relationships/tags" Target="../tags/tag29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0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tags" Target="../tags/tag303.xml"/><Relationship Id="rId2" Type="http://schemas.openxmlformats.org/officeDocument/2006/relationships/tags" Target="../tags/tag302.xml"/><Relationship Id="rId1" Type="http://schemas.openxmlformats.org/officeDocument/2006/relationships/tags" Target="../tags/tag301.xml"/><Relationship Id="rId4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tags" Target="../tags/tag306.xml"/><Relationship Id="rId2" Type="http://schemas.openxmlformats.org/officeDocument/2006/relationships/tags" Target="../tags/tag305.xml"/><Relationship Id="rId1" Type="http://schemas.openxmlformats.org/officeDocument/2006/relationships/tags" Target="../tags/tag30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tags" Target="../tags/tag310.xml"/><Relationship Id="rId2" Type="http://schemas.openxmlformats.org/officeDocument/2006/relationships/tags" Target="../tags/tag309.xml"/><Relationship Id="rId1" Type="http://schemas.openxmlformats.org/officeDocument/2006/relationships/tags" Target="../tags/tag30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tags" Target="../tags/tag314.xml"/><Relationship Id="rId2" Type="http://schemas.openxmlformats.org/officeDocument/2006/relationships/tags" Target="../tags/tag313.xml"/><Relationship Id="rId1" Type="http://schemas.openxmlformats.org/officeDocument/2006/relationships/tags" Target="../tags/tag3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5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tags" Target="../tags/tag318.xml"/><Relationship Id="rId2" Type="http://schemas.openxmlformats.org/officeDocument/2006/relationships/tags" Target="../tags/tag317.xml"/><Relationship Id="rId1" Type="http://schemas.openxmlformats.org/officeDocument/2006/relationships/tags" Target="../tags/tag31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hyperlink" Target="http://www.pierrecardin.com/createur.html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tags" Target="../tags/tag322.xml"/><Relationship Id="rId2" Type="http://schemas.openxmlformats.org/officeDocument/2006/relationships/tags" Target="../tags/tag321.xml"/><Relationship Id="rId1" Type="http://schemas.openxmlformats.org/officeDocument/2006/relationships/tags" Target="../tags/tag3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3.xm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ocabularyserver.com/cadiz/index.php?tema=52" TargetMode="External"/><Relationship Id="rId13" Type="http://schemas.openxmlformats.org/officeDocument/2006/relationships/hyperlink" Target="http://www.vocabularyserver.com/cadiz/index.php?tema=176" TargetMode="External"/><Relationship Id="rId3" Type="http://schemas.openxmlformats.org/officeDocument/2006/relationships/tags" Target="../tags/tag326.xml"/><Relationship Id="rId7" Type="http://schemas.openxmlformats.org/officeDocument/2006/relationships/hyperlink" Target="http://www.vocabularyserver.com/cadiz/index.php?tema=65" TargetMode="External"/><Relationship Id="rId12" Type="http://schemas.openxmlformats.org/officeDocument/2006/relationships/hyperlink" Target="http://www.vocabularyserver.com/cadiz/index.php?tema=614" TargetMode="External"/><Relationship Id="rId2" Type="http://schemas.openxmlformats.org/officeDocument/2006/relationships/tags" Target="../tags/tag325.xml"/><Relationship Id="rId1" Type="http://schemas.openxmlformats.org/officeDocument/2006/relationships/tags" Target="../tags/tag324.xml"/><Relationship Id="rId6" Type="http://schemas.openxmlformats.org/officeDocument/2006/relationships/hyperlink" Target="http://www.vocabularyserver.com/cadiz/index.php" TargetMode="External"/><Relationship Id="rId11" Type="http://schemas.openxmlformats.org/officeDocument/2006/relationships/hyperlink" Target="http://www.vocabularyserver.com/cadiz/index.php?tema=66" TargetMode="External"/><Relationship Id="rId5" Type="http://schemas.openxmlformats.org/officeDocument/2006/relationships/slideLayout" Target="../slideLayouts/slideLayout2.xml"/><Relationship Id="rId15" Type="http://schemas.openxmlformats.org/officeDocument/2006/relationships/hyperlink" Target="http://www.vocabularyserver.com/cadiz/index.php?tema=164" TargetMode="External"/><Relationship Id="rId10" Type="http://schemas.openxmlformats.org/officeDocument/2006/relationships/hyperlink" Target="http://www.vocabularyserver.com/cadiz/index.php?tema=173" TargetMode="External"/><Relationship Id="rId4" Type="http://schemas.openxmlformats.org/officeDocument/2006/relationships/tags" Target="../tags/tag327.xml"/><Relationship Id="rId9" Type="http://schemas.openxmlformats.org/officeDocument/2006/relationships/hyperlink" Target="http://www.vocabularyserver.com/cadiz/index.php?tema=380" TargetMode="External"/><Relationship Id="rId14" Type="http://schemas.openxmlformats.org/officeDocument/2006/relationships/hyperlink" Target="http://www.vocabularyserver.com/cadiz/index.php?tema=432" TargetMode="Externa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tags" Target="../tags/tag330.xml"/><Relationship Id="rId2" Type="http://schemas.openxmlformats.org/officeDocument/2006/relationships/tags" Target="../tags/tag329.xml"/><Relationship Id="rId1" Type="http://schemas.openxmlformats.org/officeDocument/2006/relationships/tags" Target="../tags/tag328.xml"/><Relationship Id="rId6" Type="http://schemas.openxmlformats.org/officeDocument/2006/relationships/image" Target="../media/image17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3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tags" Target="../tags/tag334.xml"/><Relationship Id="rId2" Type="http://schemas.openxmlformats.org/officeDocument/2006/relationships/tags" Target="../tags/tag333.xml"/><Relationship Id="rId1" Type="http://schemas.openxmlformats.org/officeDocument/2006/relationships/tags" Target="../tags/tag332.xml"/><Relationship Id="rId6" Type="http://schemas.openxmlformats.org/officeDocument/2006/relationships/hyperlink" Target="http://www.ifla.org/VI/4/news/pchlm-f.pdf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14400" y="4953000"/>
            <a:ext cx="76962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pt-BR" sz="2800" dirty="0" smtClean="0">
                <a:solidFill>
                  <a:srgbClr val="000000"/>
                </a:solidFill>
                <a:cs typeface="Times New Roman" charset="0"/>
              </a:rPr>
              <a:t>CBD0268 - Documentação Audiovisual</a:t>
            </a:r>
          </a:p>
          <a:p>
            <a:pPr eaLnBrk="1" hangingPunct="1"/>
            <a:r>
              <a:rPr lang="pt-BR" sz="2800" dirty="0" err="1" smtClean="0">
                <a:solidFill>
                  <a:srgbClr val="000000"/>
                </a:solidFill>
                <a:cs typeface="Times New Roman" charset="0"/>
              </a:rPr>
              <a:t>Profa</a:t>
            </a:r>
            <a:r>
              <a:rPr lang="pt-BR" sz="2800" dirty="0" smtClean="0">
                <a:solidFill>
                  <a:srgbClr val="000000"/>
                </a:solidFill>
                <a:cs typeface="Times New Roman" charset="0"/>
              </a:rPr>
              <a:t> Vânia Lima</a:t>
            </a:r>
            <a:r>
              <a:rPr lang="pt-BR" sz="2800" dirty="0" smtClean="0"/>
              <a:t> </a:t>
            </a:r>
          </a:p>
          <a:p>
            <a:pPr eaLnBrk="1" hangingPunct="1"/>
            <a:r>
              <a:rPr lang="pt-BR" sz="2800" dirty="0" smtClean="0"/>
              <a:t>2014</a:t>
            </a:r>
            <a:endParaRPr lang="pt-BR" sz="2800" dirty="0" smtClean="0"/>
          </a:p>
        </p:txBody>
      </p:sp>
      <p:sp>
        <p:nvSpPr>
          <p:cNvPr id="2050" name="Espaço Reservado para Número de Slide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36F8E9D7-27C2-447B-80E2-105A9935F416}" type="slidenum">
              <a:rPr lang="pt-BR">
                <a:latin typeface="Times New Roman" charset="0"/>
              </a:rPr>
              <a:pPr/>
              <a:t>1</a:t>
            </a:fld>
            <a:endParaRPr lang="pt-BR">
              <a:latin typeface="Times New Roman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467544" y="1412776"/>
            <a:ext cx="8458200" cy="198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3200" b="1" dirty="0" smtClean="0">
                <a:solidFill>
                  <a:schemeClr val="tx1"/>
                </a:solidFill>
                <a:cs typeface="Times New Roman" charset="0"/>
              </a:rPr>
              <a:t>A diversidade de códigos para a descrição do documento audiovisual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51520" y="260648"/>
            <a:ext cx="7772400" cy="850106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Suportes mecânicos</a:t>
            </a:r>
            <a:endParaRPr lang="pt-BR" sz="3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539552" y="1447800"/>
            <a:ext cx="8280920" cy="4572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Formatos analógicos para som</a:t>
            </a:r>
          </a:p>
          <a:p>
            <a:pPr lvl="1"/>
            <a:r>
              <a:rPr lang="pt-BR" sz="2800" dirty="0" smtClean="0"/>
              <a:t>Cilindro </a:t>
            </a:r>
            <a:r>
              <a:rPr lang="pt-BR" sz="2800" dirty="0" err="1" smtClean="0"/>
              <a:t>gravável</a:t>
            </a:r>
            <a:r>
              <a:rPr lang="pt-BR" sz="2800" dirty="0" smtClean="0"/>
              <a:t> (1886-1950)</a:t>
            </a:r>
          </a:p>
          <a:p>
            <a:pPr lvl="1"/>
            <a:r>
              <a:rPr lang="pt-BR" sz="2800" dirty="0" smtClean="0"/>
              <a:t>Cilindro replicado (1902-1929)</a:t>
            </a:r>
          </a:p>
          <a:p>
            <a:pPr lvl="1"/>
            <a:r>
              <a:rPr lang="pt-BR" sz="2800" dirty="0" smtClean="0"/>
              <a:t>Disco de sulco largo (1887-1960)</a:t>
            </a:r>
          </a:p>
          <a:p>
            <a:pPr lvl="1"/>
            <a:r>
              <a:rPr lang="pt-BR" sz="2800" dirty="0" smtClean="0"/>
              <a:t>Discos regraváveis de </a:t>
            </a:r>
            <a:r>
              <a:rPr lang="pt-BR" sz="2800" dirty="0" err="1" smtClean="0"/>
              <a:t>microsulco</a:t>
            </a:r>
            <a:r>
              <a:rPr lang="pt-BR" sz="2800" dirty="0" smtClean="0"/>
              <a:t> ou sulco largo, ou “discos instantâneos” (1930-...)</a:t>
            </a:r>
          </a:p>
          <a:p>
            <a:pPr lvl="1"/>
            <a:r>
              <a:rPr lang="pt-BR" sz="2800" dirty="0" smtClean="0"/>
              <a:t>Discos de </a:t>
            </a:r>
            <a:r>
              <a:rPr lang="pt-BR" sz="2800" dirty="0" err="1" smtClean="0"/>
              <a:t>microsulco</a:t>
            </a:r>
            <a:r>
              <a:rPr lang="pt-BR" sz="2800" dirty="0" smtClean="0"/>
              <a:t> ou “</a:t>
            </a:r>
            <a:r>
              <a:rPr lang="pt-BR" sz="2800" dirty="0" err="1" smtClean="0"/>
              <a:t>vinyl</a:t>
            </a:r>
            <a:r>
              <a:rPr lang="pt-BR" sz="2800" dirty="0" smtClean="0"/>
              <a:t>” (1948-...)</a:t>
            </a:r>
            <a:endParaRPr lang="pt-BR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12F201E7-5466-4706-A489-6EF0C8F6D9A8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  <p:sp>
        <p:nvSpPr>
          <p:cNvPr id="3" name="Retângulo 2"/>
          <p:cNvSpPr/>
          <p:nvPr>
            <p:custDataLst>
              <p:tags r:id="rId3"/>
            </p:custDataLst>
          </p:nvPr>
        </p:nvSpPr>
        <p:spPr>
          <a:xfrm>
            <a:off x="445890" y="5343205"/>
            <a:ext cx="313234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dirty="0">
                <a:hlinkClick r:id="rId10"/>
              </a:rPr>
              <a:t>http://preservacaoaudiovisual.blogspot.com.br/2009/03/documentos-sonoros-caracteristicas-e.html</a:t>
            </a:r>
            <a:endParaRPr lang="pt-BR" sz="1050" dirty="0"/>
          </a:p>
        </p:txBody>
      </p:sp>
      <p:pic>
        <p:nvPicPr>
          <p:cNvPr id="4" name="Imagem 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37927"/>
            <a:ext cx="3132348" cy="417646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" name="Retângulo 4"/>
          <p:cNvSpPr/>
          <p:nvPr>
            <p:custDataLst>
              <p:tags r:id="rId5"/>
            </p:custDataLst>
          </p:nvPr>
        </p:nvSpPr>
        <p:spPr>
          <a:xfrm>
            <a:off x="6687988" y="4653136"/>
            <a:ext cx="22543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hlinkClick r:id="rId12"/>
              </a:rPr>
              <a:t>http://</a:t>
            </a:r>
            <a:r>
              <a:rPr lang="pt-BR" sz="1050" dirty="0">
                <a:hlinkClick r:id="rId12"/>
              </a:rPr>
              <a:t>telefonia.no.sapo.pt/record.htm</a:t>
            </a:r>
            <a:endParaRPr lang="pt-BR" sz="1050" dirty="0"/>
          </a:p>
        </p:txBody>
      </p:sp>
      <p:pic>
        <p:nvPicPr>
          <p:cNvPr id="6" name="Imagem 5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174" y="1844824"/>
            <a:ext cx="5146188" cy="260946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CaixaDeTexto 6"/>
          <p:cNvSpPr txBox="1"/>
          <p:nvPr>
            <p:custDataLst>
              <p:tags r:id="rId7"/>
            </p:custDataLst>
          </p:nvPr>
        </p:nvSpPr>
        <p:spPr>
          <a:xfrm>
            <a:off x="2573777" y="67335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/>
              <a:t>C</a:t>
            </a:r>
            <a:r>
              <a:rPr lang="pt-BR" sz="1800" dirty="0" smtClean="0"/>
              <a:t>ilindro</a:t>
            </a:r>
            <a:endParaRPr lang="pt-BR" sz="1800" dirty="0"/>
          </a:p>
        </p:txBody>
      </p:sp>
      <p:sp>
        <p:nvSpPr>
          <p:cNvPr id="8" name="CaixaDeTexto 7"/>
          <p:cNvSpPr txBox="1"/>
          <p:nvPr>
            <p:custDataLst>
              <p:tags r:id="rId8"/>
            </p:custDataLst>
          </p:nvPr>
        </p:nvSpPr>
        <p:spPr>
          <a:xfrm>
            <a:off x="6948264" y="1475492"/>
            <a:ext cx="2072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 smtClean="0"/>
              <a:t>Disco de sulco largo</a:t>
            </a:r>
            <a:endParaRPr lang="pt-BR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57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2" y="274638"/>
            <a:ext cx="8147248" cy="850106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Suportes de banda magnética</a:t>
            </a:r>
            <a:endParaRPr lang="pt-BR" sz="3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467544" y="1268760"/>
            <a:ext cx="8424936" cy="4751040"/>
          </a:xfrm>
        </p:spPr>
        <p:txBody>
          <a:bodyPr>
            <a:normAutofit fontScale="92500" lnSpcReduction="10000"/>
          </a:bodyPr>
          <a:lstStyle/>
          <a:p>
            <a:r>
              <a:rPr lang="pt-BR" sz="3000" b="1" dirty="0" smtClean="0"/>
              <a:t>Formato analógico para som</a:t>
            </a:r>
          </a:p>
          <a:p>
            <a:pPr lvl="1"/>
            <a:r>
              <a:rPr lang="pt-BR" sz="2600" dirty="0" smtClean="0"/>
              <a:t>Áudio, bobine aberta à base de acetato de celulose (1935-1960) pigmento magnético de Fe2O3</a:t>
            </a:r>
          </a:p>
          <a:p>
            <a:pPr lvl="1"/>
            <a:r>
              <a:rPr lang="pt-BR" sz="2600" dirty="0" smtClean="0"/>
              <a:t>Áudio bobine aberta à base de PVC (1944-1960) pigmento magnético de Fe2O3</a:t>
            </a:r>
          </a:p>
          <a:p>
            <a:r>
              <a:rPr lang="pt-BR" sz="3000" b="1" dirty="0" smtClean="0"/>
              <a:t>Formato analógico para som e vídeo</a:t>
            </a:r>
          </a:p>
          <a:p>
            <a:pPr lvl="1"/>
            <a:r>
              <a:rPr lang="pt-BR" sz="2600" dirty="0" smtClean="0"/>
              <a:t>Áudio, bobine aberta à base de poliéster, cassete compacta de classe 1 e vídeo de bobine aberta de 2 polegadas (1959-...) pigmento magnético de Fe2O3</a:t>
            </a:r>
          </a:p>
          <a:p>
            <a:r>
              <a:rPr lang="pt-BR" sz="3000" b="1" dirty="0" smtClean="0"/>
              <a:t>Formato analógico/digital para som e vídeo</a:t>
            </a:r>
          </a:p>
          <a:p>
            <a:pPr lvl="1"/>
            <a:r>
              <a:rPr lang="pt-BR" sz="2600" dirty="0" smtClean="0"/>
              <a:t>Cassete compacta de classe II : R-DAT; Vídeo8/Hi8; </a:t>
            </a:r>
            <a:r>
              <a:rPr lang="pt-BR" sz="2600" dirty="0" err="1" smtClean="0"/>
              <a:t>Betacam</a:t>
            </a:r>
            <a:r>
              <a:rPr lang="pt-BR" sz="2600" dirty="0" smtClean="0"/>
              <a:t> SP, MII (1979-...) partícula de metal para pigmento magnético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23528" y="260648"/>
            <a:ext cx="7772400" cy="72008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Suportes de disco magnético</a:t>
            </a:r>
            <a:endParaRPr lang="pt-BR" sz="3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539552" y="1196752"/>
            <a:ext cx="8075240" cy="2376264"/>
          </a:xfrm>
        </p:spPr>
        <p:txBody>
          <a:bodyPr>
            <a:normAutofit lnSpcReduction="10000"/>
          </a:bodyPr>
          <a:lstStyle/>
          <a:p>
            <a:r>
              <a:rPr lang="pt-BR" sz="2800" b="1" dirty="0" smtClean="0"/>
              <a:t>Formato digital</a:t>
            </a:r>
          </a:p>
          <a:p>
            <a:pPr lvl="1"/>
            <a:r>
              <a:rPr lang="pt-BR" sz="2800" dirty="0" smtClean="0"/>
              <a:t>Gravador de disco magnético </a:t>
            </a:r>
            <a:r>
              <a:rPr lang="pt-BR" sz="2800" dirty="0" err="1" smtClean="0"/>
              <a:t>Timex</a:t>
            </a:r>
            <a:r>
              <a:rPr lang="pt-BR" sz="2800" dirty="0" smtClean="0"/>
              <a:t> (1954)</a:t>
            </a:r>
          </a:p>
          <a:p>
            <a:pPr lvl="1"/>
            <a:r>
              <a:rPr lang="pt-BR" sz="2800" dirty="0" smtClean="0"/>
              <a:t>Disquetes de 3.0 ; 5.25; 8.0 e 3.0 polegadas (obsoletos) pigmento magnético de óxido metal</a:t>
            </a:r>
          </a:p>
          <a:p>
            <a:pPr lvl="1"/>
            <a:r>
              <a:rPr lang="pt-BR" sz="2800" dirty="0" smtClean="0"/>
              <a:t>Discos rígidos</a:t>
            </a:r>
            <a:endParaRPr lang="pt-BR" sz="2800" dirty="0"/>
          </a:p>
        </p:txBody>
      </p:sp>
      <p:sp>
        <p:nvSpPr>
          <p:cNvPr id="5" name="Retângulo 4"/>
          <p:cNvSpPr/>
          <p:nvPr>
            <p:custDataLst>
              <p:tags r:id="rId5"/>
            </p:custDataLst>
          </p:nvPr>
        </p:nvSpPr>
        <p:spPr>
          <a:xfrm>
            <a:off x="1259632" y="6170820"/>
            <a:ext cx="33123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hlinkClick r:id="rId8"/>
              </a:rPr>
              <a:t>http://pt.wikipedia.org/wiki/Disco_r%C3%ADgido</a:t>
            </a:r>
            <a:endParaRPr lang="pt-BR" sz="1200" dirty="0"/>
          </a:p>
        </p:txBody>
      </p:sp>
      <p:pic>
        <p:nvPicPr>
          <p:cNvPr id="6" name="Imagem 5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109" y="3668603"/>
            <a:ext cx="2520280" cy="184785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41" y="3668603"/>
            <a:ext cx="2466975" cy="184785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316" y="3779618"/>
            <a:ext cx="1905000" cy="15811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7544" y="274638"/>
            <a:ext cx="8219256" cy="850106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Suportes </a:t>
            </a:r>
            <a:r>
              <a:rPr lang="pt-BR" sz="3600" b="1" dirty="0" err="1" smtClean="0"/>
              <a:t>fotomecânicos</a:t>
            </a:r>
            <a:endParaRPr lang="pt-BR" sz="3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395536" y="1196752"/>
            <a:ext cx="8003232" cy="4357464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 smtClean="0"/>
              <a:t>Formato analógico</a:t>
            </a:r>
          </a:p>
          <a:p>
            <a:pPr lvl="1"/>
            <a:r>
              <a:rPr lang="pt-BR" sz="2800" dirty="0" smtClean="0"/>
              <a:t>Película 35mm (1894- .... Normalizado desde 1909</a:t>
            </a:r>
          </a:p>
          <a:p>
            <a:pPr lvl="1"/>
            <a:r>
              <a:rPr lang="pt-BR" sz="2800" dirty="0" smtClean="0"/>
              <a:t>Sub-normalizados: </a:t>
            </a:r>
          </a:p>
          <a:p>
            <a:pPr lvl="2"/>
            <a:r>
              <a:rPr lang="pt-BR" sz="2800" dirty="0" smtClean="0"/>
              <a:t>28 mm (1912-...)</a:t>
            </a:r>
          </a:p>
          <a:p>
            <a:pPr lvl="2"/>
            <a:r>
              <a:rPr lang="pt-BR" sz="2800" dirty="0" smtClean="0"/>
              <a:t>16 mm (1923-...)</a:t>
            </a:r>
          </a:p>
          <a:p>
            <a:pPr lvl="2"/>
            <a:r>
              <a:rPr lang="pt-BR" sz="2800" dirty="0" smtClean="0"/>
              <a:t>9,5mm (1922-...)</a:t>
            </a:r>
          </a:p>
          <a:p>
            <a:pPr lvl="1"/>
            <a:r>
              <a:rPr lang="pt-BR" sz="2800" dirty="0" smtClean="0"/>
              <a:t>Super 8 (1965-...)</a:t>
            </a:r>
          </a:p>
          <a:p>
            <a:pPr lvl="1"/>
            <a:r>
              <a:rPr lang="pt-BR" sz="2800" dirty="0" smtClean="0"/>
              <a:t>À base de nitrato de 1895-1952</a:t>
            </a:r>
          </a:p>
          <a:p>
            <a:pPr lvl="1"/>
            <a:r>
              <a:rPr lang="pt-BR" sz="2800" dirty="0" smtClean="0"/>
              <a:t>À base de acetato desde a década de 20</a:t>
            </a:r>
          </a:p>
          <a:p>
            <a:pPr lvl="1"/>
            <a:r>
              <a:rPr lang="pt-BR" sz="2800" dirty="0" smtClean="0"/>
              <a:t>À base de poliéster desde a década de 70</a:t>
            </a:r>
          </a:p>
          <a:p>
            <a:pPr marL="320040" lvl="1" indent="0">
              <a:buNone/>
            </a:pPr>
            <a:endParaRPr lang="pt-BR" dirty="0" smtClean="0"/>
          </a:p>
        </p:txBody>
      </p:sp>
      <p:sp>
        <p:nvSpPr>
          <p:cNvPr id="8" name="Retângulo 7"/>
          <p:cNvSpPr/>
          <p:nvPr>
            <p:custDataLst>
              <p:tags r:id="rId5"/>
            </p:custDataLst>
          </p:nvPr>
        </p:nvSpPr>
        <p:spPr>
          <a:xfrm>
            <a:off x="6444208" y="6021288"/>
            <a:ext cx="237626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dirty="0">
                <a:hlinkClick r:id="rId9"/>
              </a:rPr>
              <a:t>http://www.prlog.org/10457606-16mm-film-scanning-with-enormous-savings.html</a:t>
            </a:r>
            <a:endParaRPr lang="pt-BR" sz="1050" dirty="0"/>
          </a:p>
        </p:txBody>
      </p:sp>
      <p:pic>
        <p:nvPicPr>
          <p:cNvPr id="9" name="Imagem 8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497512"/>
            <a:ext cx="2376264" cy="352377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0" name="CaixaDeTexto 9"/>
          <p:cNvSpPr txBox="1"/>
          <p:nvPr>
            <p:custDataLst>
              <p:tags r:id="rId7"/>
            </p:custDataLst>
          </p:nvPr>
        </p:nvSpPr>
        <p:spPr>
          <a:xfrm>
            <a:off x="7460424" y="2127042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 smtClean="0"/>
              <a:t>Película 16mm</a:t>
            </a:r>
            <a:endParaRPr lang="pt-BR" sz="1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Suportes ópticos</a:t>
            </a:r>
            <a:endParaRPr lang="pt-BR" sz="3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467544" y="1052736"/>
            <a:ext cx="5688632" cy="5256584"/>
          </a:xfrm>
        </p:spPr>
        <p:txBody>
          <a:bodyPr/>
          <a:lstStyle/>
          <a:p>
            <a:r>
              <a:rPr lang="pt-BR" dirty="0" smtClean="0"/>
              <a:t>Formato analógico para vídeo/imagem fixa</a:t>
            </a:r>
          </a:p>
          <a:p>
            <a:pPr lvl="1"/>
            <a:r>
              <a:rPr lang="pt-BR" dirty="0" smtClean="0"/>
              <a:t>LV Laser </a:t>
            </a:r>
            <a:r>
              <a:rPr lang="pt-BR" dirty="0" err="1" smtClean="0"/>
              <a:t>Vision</a:t>
            </a:r>
            <a:r>
              <a:rPr lang="pt-BR" dirty="0" smtClean="0"/>
              <a:t> (1982-...)</a:t>
            </a:r>
          </a:p>
          <a:p>
            <a:r>
              <a:rPr lang="pt-BR" dirty="0" smtClean="0"/>
              <a:t>Formato digital para todos os media</a:t>
            </a:r>
          </a:p>
          <a:p>
            <a:pPr lvl="1"/>
            <a:r>
              <a:rPr lang="pt-BR" dirty="0" smtClean="0"/>
              <a:t>CD replicado (1981-...)</a:t>
            </a:r>
          </a:p>
          <a:p>
            <a:r>
              <a:rPr lang="pt-BR" dirty="0" smtClean="0"/>
              <a:t>Formato digital para som</a:t>
            </a:r>
          </a:p>
          <a:p>
            <a:pPr lvl="1"/>
            <a:r>
              <a:rPr lang="pt-BR" dirty="0" smtClean="0"/>
              <a:t>MD </a:t>
            </a:r>
            <a:r>
              <a:rPr lang="pt-BR" dirty="0" err="1" smtClean="0"/>
              <a:t>minidisc</a:t>
            </a:r>
            <a:r>
              <a:rPr lang="pt-BR" dirty="0" smtClean="0"/>
              <a:t> replicado (1992-...)</a:t>
            </a:r>
          </a:p>
          <a:p>
            <a:pPr lvl="1"/>
            <a:r>
              <a:rPr lang="pt-BR" dirty="0" smtClean="0"/>
              <a:t>MD </a:t>
            </a:r>
            <a:r>
              <a:rPr lang="pt-BR" dirty="0" err="1" smtClean="0"/>
              <a:t>minidisc</a:t>
            </a:r>
            <a:r>
              <a:rPr lang="pt-BR" dirty="0" smtClean="0"/>
              <a:t> </a:t>
            </a:r>
            <a:r>
              <a:rPr lang="pt-BR" dirty="0" err="1" smtClean="0"/>
              <a:t>gravável</a:t>
            </a:r>
            <a:r>
              <a:rPr lang="pt-BR" dirty="0" smtClean="0"/>
              <a:t> (1992-...)</a:t>
            </a:r>
          </a:p>
          <a:p>
            <a:pPr lvl="1"/>
            <a:r>
              <a:rPr lang="pt-BR" dirty="0" smtClean="0"/>
              <a:t>CD regravável (1996-...)</a:t>
            </a:r>
          </a:p>
          <a:p>
            <a:pPr lvl="1"/>
            <a:r>
              <a:rPr lang="pt-BR" dirty="0" smtClean="0"/>
              <a:t>DVD replicado (1997-...)</a:t>
            </a:r>
          </a:p>
          <a:p>
            <a:pPr lvl="1"/>
            <a:r>
              <a:rPr lang="pt-BR" dirty="0" smtClean="0"/>
              <a:t>DVD </a:t>
            </a:r>
            <a:r>
              <a:rPr lang="pt-BR" dirty="0" err="1" smtClean="0"/>
              <a:t>gravável</a:t>
            </a:r>
            <a:r>
              <a:rPr lang="pt-BR" dirty="0" smtClean="0"/>
              <a:t> (1997-...)</a:t>
            </a:r>
          </a:p>
          <a:p>
            <a:pPr lvl="1"/>
            <a:r>
              <a:rPr lang="pt-BR" dirty="0" smtClean="0"/>
              <a:t>DVD regravável (1998-...)</a:t>
            </a:r>
          </a:p>
          <a:p>
            <a:pPr lvl="1"/>
            <a:r>
              <a:rPr lang="pt-BR" dirty="0" err="1" smtClean="0"/>
              <a:t>Blue-ray</a:t>
            </a:r>
            <a:r>
              <a:rPr lang="pt-BR" dirty="0" smtClean="0"/>
              <a:t>  (2000-...)</a:t>
            </a:r>
            <a:endParaRPr lang="pt-BR" dirty="0"/>
          </a:p>
        </p:txBody>
      </p:sp>
      <p:sp>
        <p:nvSpPr>
          <p:cNvPr id="5" name="Retângulo 4"/>
          <p:cNvSpPr/>
          <p:nvPr>
            <p:custDataLst>
              <p:tags r:id="rId5"/>
            </p:custDataLst>
          </p:nvPr>
        </p:nvSpPr>
        <p:spPr>
          <a:xfrm>
            <a:off x="5004048" y="6237312"/>
            <a:ext cx="3810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dirty="0">
                <a:hlinkClick r:id="rId12"/>
              </a:rPr>
              <a:t>http://www.radiomuseum.org/r/loewe_opta_laser_vision_lv8720.html</a:t>
            </a:r>
            <a:endParaRPr lang="pt-BR" sz="1050" dirty="0"/>
          </a:p>
        </p:txBody>
      </p:sp>
      <p:pic>
        <p:nvPicPr>
          <p:cNvPr id="6" name="Imagem 5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011" y="4149080"/>
            <a:ext cx="3810000" cy="195834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Retângulo 6"/>
          <p:cNvSpPr/>
          <p:nvPr>
            <p:custDataLst>
              <p:tags r:id="rId7"/>
            </p:custDataLst>
          </p:nvPr>
        </p:nvSpPr>
        <p:spPr>
          <a:xfrm>
            <a:off x="6146551" y="2949987"/>
            <a:ext cx="274592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dirty="0">
                <a:hlinkClick r:id="rId14"/>
              </a:rPr>
              <a:t>http://www.pcauthority.com.au/News/218502,vintage-tech-looking-back-at-minidisc.aspx</a:t>
            </a:r>
            <a:endParaRPr lang="pt-BR" sz="1050" dirty="0"/>
          </a:p>
        </p:txBody>
      </p:sp>
      <p:pic>
        <p:nvPicPr>
          <p:cNvPr id="8" name="Imagem 7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311" y="836712"/>
            <a:ext cx="2771800" cy="200751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9" name="CaixaDeTexto 8"/>
          <p:cNvSpPr txBox="1"/>
          <p:nvPr>
            <p:custDataLst>
              <p:tags r:id="rId9"/>
            </p:custDataLst>
          </p:nvPr>
        </p:nvSpPr>
        <p:spPr>
          <a:xfrm>
            <a:off x="6228184" y="467380"/>
            <a:ext cx="274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/>
              <a:t>m</a:t>
            </a:r>
            <a:r>
              <a:rPr lang="pt-BR" sz="1800" dirty="0" smtClean="0"/>
              <a:t>ini </a:t>
            </a:r>
            <a:r>
              <a:rPr lang="pt-BR" sz="1800" dirty="0" err="1" smtClean="0"/>
              <a:t>disc</a:t>
            </a:r>
            <a:r>
              <a:rPr lang="pt-BR" sz="1800" dirty="0" smtClean="0"/>
              <a:t> e mini </a:t>
            </a:r>
            <a:r>
              <a:rPr lang="pt-BR" sz="1800" dirty="0" err="1" smtClean="0"/>
              <a:t>disc</a:t>
            </a:r>
            <a:r>
              <a:rPr lang="pt-BR" sz="1800" dirty="0" smtClean="0"/>
              <a:t> player</a:t>
            </a:r>
            <a:endParaRPr lang="pt-BR" sz="1800" dirty="0"/>
          </a:p>
        </p:txBody>
      </p:sp>
      <p:sp>
        <p:nvSpPr>
          <p:cNvPr id="10" name="CaixaDeTexto 9"/>
          <p:cNvSpPr txBox="1"/>
          <p:nvPr>
            <p:custDataLst>
              <p:tags r:id="rId10"/>
            </p:custDataLst>
          </p:nvPr>
        </p:nvSpPr>
        <p:spPr>
          <a:xfrm>
            <a:off x="7271460" y="3779748"/>
            <a:ext cx="1693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 err="1" smtClean="0"/>
              <a:t>LV</a:t>
            </a:r>
            <a:r>
              <a:rPr lang="pt-BR" sz="1800" dirty="0" smtClean="0"/>
              <a:t> Laser Vision</a:t>
            </a:r>
            <a:endParaRPr lang="pt-BR" sz="1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332656"/>
            <a:ext cx="7772400" cy="70609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Regras de catalogação</a:t>
            </a:r>
            <a:endParaRPr lang="pt-BR" sz="3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395536" y="1124744"/>
            <a:ext cx="8424936" cy="5400600"/>
          </a:xfrm>
        </p:spPr>
        <p:txBody>
          <a:bodyPr>
            <a:noAutofit/>
          </a:bodyPr>
          <a:lstStyle/>
          <a:p>
            <a:r>
              <a:rPr lang="pt-BR" sz="2400" dirty="0" err="1" smtClean="0"/>
              <a:t>American</a:t>
            </a:r>
            <a:r>
              <a:rPr lang="pt-BR" sz="2400" dirty="0" smtClean="0"/>
              <a:t> </a:t>
            </a:r>
            <a:r>
              <a:rPr lang="pt-BR" sz="2400" dirty="0" err="1" smtClean="0"/>
              <a:t>Library</a:t>
            </a:r>
            <a:r>
              <a:rPr lang="pt-BR" sz="2400" dirty="0" smtClean="0"/>
              <a:t> </a:t>
            </a:r>
            <a:r>
              <a:rPr lang="pt-BR" sz="2400" dirty="0" err="1" smtClean="0"/>
              <a:t>Association</a:t>
            </a:r>
            <a:r>
              <a:rPr lang="pt-BR" sz="2400" dirty="0" smtClean="0"/>
              <a:t>. </a:t>
            </a:r>
            <a:r>
              <a:rPr lang="pt-BR" sz="2400" dirty="0" err="1" smtClean="0"/>
              <a:t>Guidelines</a:t>
            </a:r>
            <a:r>
              <a:rPr lang="pt-BR" sz="2400" dirty="0" smtClean="0"/>
              <a:t> for </a:t>
            </a:r>
            <a:r>
              <a:rPr lang="pt-BR" sz="2400" dirty="0" err="1" smtClean="0"/>
              <a:t>bibliographic</a:t>
            </a:r>
            <a:r>
              <a:rPr lang="pt-BR" sz="2400" dirty="0" smtClean="0"/>
              <a:t> </a:t>
            </a:r>
            <a:r>
              <a:rPr lang="pt-BR" sz="2400" dirty="0" err="1" smtClean="0"/>
              <a:t>description</a:t>
            </a:r>
            <a:r>
              <a:rPr lang="pt-BR" sz="2400" dirty="0" smtClean="0"/>
              <a:t> </a:t>
            </a:r>
            <a:r>
              <a:rPr lang="pt-BR" sz="2400" dirty="0" err="1" smtClean="0"/>
              <a:t>of</a:t>
            </a:r>
            <a:r>
              <a:rPr lang="pt-BR" sz="2400" dirty="0" smtClean="0"/>
              <a:t> </a:t>
            </a:r>
            <a:r>
              <a:rPr lang="pt-BR" sz="2400" dirty="0" err="1" smtClean="0"/>
              <a:t>interative</a:t>
            </a:r>
            <a:r>
              <a:rPr lang="pt-BR" sz="2400" dirty="0" smtClean="0"/>
              <a:t> </a:t>
            </a:r>
            <a:r>
              <a:rPr lang="pt-BR" sz="2400" dirty="0" err="1" smtClean="0"/>
              <a:t>multimedia</a:t>
            </a:r>
            <a:r>
              <a:rPr lang="pt-BR" sz="2400" dirty="0" smtClean="0"/>
              <a:t> (1994)</a:t>
            </a:r>
          </a:p>
          <a:p>
            <a:r>
              <a:rPr lang="pt-BR" sz="2400" dirty="0" err="1" smtClean="0"/>
              <a:t>Anglo-American</a:t>
            </a:r>
            <a:r>
              <a:rPr lang="pt-BR" sz="2400" dirty="0" smtClean="0"/>
              <a:t> </a:t>
            </a:r>
            <a:r>
              <a:rPr lang="pt-BR" sz="2400" dirty="0" err="1" smtClean="0"/>
              <a:t>Cataloguing</a:t>
            </a:r>
            <a:r>
              <a:rPr lang="pt-BR" sz="2400" dirty="0" smtClean="0"/>
              <a:t> </a:t>
            </a:r>
            <a:r>
              <a:rPr lang="pt-BR" sz="2400" dirty="0" err="1" smtClean="0"/>
              <a:t>Rules</a:t>
            </a:r>
            <a:r>
              <a:rPr lang="pt-BR" sz="2400" dirty="0" smtClean="0"/>
              <a:t> (2002)</a:t>
            </a:r>
          </a:p>
          <a:p>
            <a:r>
              <a:rPr lang="pt-BR" sz="2400" dirty="0" err="1" smtClean="0"/>
              <a:t>Association</a:t>
            </a:r>
            <a:r>
              <a:rPr lang="pt-BR" sz="2400" dirty="0" smtClean="0"/>
              <a:t> </a:t>
            </a:r>
            <a:r>
              <a:rPr lang="pt-BR" sz="2400" dirty="0" err="1" smtClean="0"/>
              <a:t>Française</a:t>
            </a:r>
            <a:r>
              <a:rPr lang="pt-BR" sz="2400" dirty="0" smtClean="0"/>
              <a:t> de </a:t>
            </a:r>
            <a:r>
              <a:rPr lang="pt-BR" sz="2400" dirty="0" err="1" smtClean="0"/>
              <a:t>Normalisation</a:t>
            </a:r>
            <a:r>
              <a:rPr lang="pt-BR" sz="2400" dirty="0" smtClean="0"/>
              <a:t>. </a:t>
            </a:r>
            <a:r>
              <a:rPr lang="pt-BR" sz="2400" dirty="0" err="1" smtClean="0"/>
              <a:t>Normes</a:t>
            </a:r>
            <a:r>
              <a:rPr lang="pt-BR" sz="2400" dirty="0" smtClean="0"/>
              <a:t> de </a:t>
            </a:r>
            <a:r>
              <a:rPr lang="pt-BR" sz="2400" dirty="0" err="1" smtClean="0"/>
              <a:t>catalogage</a:t>
            </a:r>
            <a:r>
              <a:rPr lang="pt-BR" sz="2400" dirty="0" smtClean="0"/>
              <a:t>: </a:t>
            </a:r>
            <a:r>
              <a:rPr lang="pt-BR" sz="2400" dirty="0" err="1" smtClean="0"/>
              <a:t>domain</a:t>
            </a:r>
            <a:r>
              <a:rPr lang="pt-BR" sz="2400" dirty="0" smtClean="0"/>
              <a:t> 164 </a:t>
            </a:r>
          </a:p>
          <a:p>
            <a:r>
              <a:rPr lang="pt-BR" sz="2400" dirty="0" smtClean="0"/>
              <a:t>ARSC. </a:t>
            </a:r>
            <a:r>
              <a:rPr lang="pt-BR" sz="2400" dirty="0" err="1" smtClean="0"/>
              <a:t>Rules</a:t>
            </a:r>
            <a:r>
              <a:rPr lang="pt-BR" sz="2400" dirty="0" smtClean="0"/>
              <a:t> for </a:t>
            </a:r>
            <a:r>
              <a:rPr lang="pt-BR" sz="2400" dirty="0" err="1" smtClean="0"/>
              <a:t>archival</a:t>
            </a:r>
            <a:r>
              <a:rPr lang="pt-BR" sz="2400" dirty="0" smtClean="0"/>
              <a:t> </a:t>
            </a:r>
            <a:r>
              <a:rPr lang="pt-BR" sz="2400" dirty="0" err="1" smtClean="0"/>
              <a:t>cataloguing</a:t>
            </a:r>
            <a:r>
              <a:rPr lang="pt-BR" sz="2400" dirty="0" smtClean="0"/>
              <a:t> </a:t>
            </a:r>
            <a:r>
              <a:rPr lang="pt-BR" sz="2400" dirty="0" err="1" smtClean="0"/>
              <a:t>of</a:t>
            </a:r>
            <a:r>
              <a:rPr lang="pt-BR" sz="2400" dirty="0" smtClean="0"/>
              <a:t> </a:t>
            </a:r>
            <a:r>
              <a:rPr lang="pt-BR" sz="2400" dirty="0" err="1" smtClean="0"/>
              <a:t>sound</a:t>
            </a:r>
            <a:r>
              <a:rPr lang="pt-BR" sz="2400" dirty="0" smtClean="0"/>
              <a:t> </a:t>
            </a:r>
            <a:r>
              <a:rPr lang="pt-BR" sz="2400" dirty="0" err="1" smtClean="0"/>
              <a:t>recordings</a:t>
            </a:r>
            <a:r>
              <a:rPr lang="pt-BR" sz="2400" dirty="0" smtClean="0"/>
              <a:t> (1995)</a:t>
            </a:r>
          </a:p>
          <a:p>
            <a:r>
              <a:rPr lang="pt-BR" sz="2400" dirty="0" smtClean="0"/>
              <a:t>FIAF. </a:t>
            </a:r>
            <a:r>
              <a:rPr lang="pt-BR" sz="2400" dirty="0" err="1" smtClean="0"/>
              <a:t>The</a:t>
            </a:r>
            <a:r>
              <a:rPr lang="pt-BR" sz="2400" dirty="0" smtClean="0"/>
              <a:t> FIAF </a:t>
            </a:r>
            <a:r>
              <a:rPr lang="pt-BR" sz="2400" dirty="0" err="1" smtClean="0"/>
              <a:t>cataloguing</a:t>
            </a:r>
            <a:r>
              <a:rPr lang="pt-BR" sz="2400" dirty="0" smtClean="0"/>
              <a:t> </a:t>
            </a:r>
            <a:r>
              <a:rPr lang="pt-BR" sz="2400" dirty="0" err="1" smtClean="0"/>
              <a:t>rules</a:t>
            </a:r>
            <a:r>
              <a:rPr lang="pt-BR" sz="2400" dirty="0" smtClean="0"/>
              <a:t> for </a:t>
            </a:r>
            <a:r>
              <a:rPr lang="pt-BR" sz="2400" dirty="0" err="1" smtClean="0"/>
              <a:t>film</a:t>
            </a:r>
            <a:r>
              <a:rPr lang="pt-BR" sz="2400" dirty="0" smtClean="0"/>
              <a:t> </a:t>
            </a:r>
            <a:r>
              <a:rPr lang="pt-BR" sz="2400" dirty="0" err="1" smtClean="0"/>
              <a:t>archives</a:t>
            </a:r>
            <a:r>
              <a:rPr lang="pt-BR" sz="2400" dirty="0" smtClean="0"/>
              <a:t> (1991)</a:t>
            </a:r>
          </a:p>
          <a:p>
            <a:r>
              <a:rPr lang="pt-BR" sz="2400" dirty="0" smtClean="0"/>
              <a:t>IASA. </a:t>
            </a:r>
            <a:r>
              <a:rPr lang="pt-BR" sz="2400" dirty="0" err="1" smtClean="0"/>
              <a:t>The</a:t>
            </a:r>
            <a:r>
              <a:rPr lang="pt-BR" sz="2400" dirty="0" smtClean="0"/>
              <a:t> IASA </a:t>
            </a:r>
            <a:r>
              <a:rPr lang="pt-BR" sz="2400" dirty="0" err="1" smtClean="0"/>
              <a:t>cataloguing</a:t>
            </a:r>
            <a:r>
              <a:rPr lang="pt-BR" sz="2400" dirty="0" smtClean="0"/>
              <a:t> </a:t>
            </a:r>
            <a:r>
              <a:rPr lang="pt-BR" sz="2400" dirty="0" err="1" smtClean="0"/>
              <a:t>rules</a:t>
            </a:r>
            <a:r>
              <a:rPr lang="pt-BR" sz="2400" dirty="0" smtClean="0"/>
              <a:t>: a manual </a:t>
            </a:r>
            <a:r>
              <a:rPr lang="pt-BR" sz="2400" dirty="0" err="1" smtClean="0"/>
              <a:t>description</a:t>
            </a:r>
            <a:r>
              <a:rPr lang="pt-BR" sz="2400" dirty="0" smtClean="0"/>
              <a:t> </a:t>
            </a:r>
            <a:r>
              <a:rPr lang="pt-BR" sz="2400" dirty="0" err="1" smtClean="0"/>
              <a:t>of</a:t>
            </a:r>
            <a:r>
              <a:rPr lang="pt-BR" sz="2400" dirty="0" smtClean="0"/>
              <a:t> </a:t>
            </a:r>
            <a:r>
              <a:rPr lang="pt-BR" sz="2400" dirty="0" err="1" smtClean="0"/>
              <a:t>sound</a:t>
            </a:r>
            <a:r>
              <a:rPr lang="pt-BR" sz="2400" dirty="0" smtClean="0"/>
              <a:t> </a:t>
            </a:r>
            <a:r>
              <a:rPr lang="pt-BR" sz="2400" dirty="0" err="1" smtClean="0"/>
              <a:t>records</a:t>
            </a:r>
            <a:r>
              <a:rPr lang="pt-BR" sz="2400" dirty="0" smtClean="0"/>
              <a:t> (1998)</a:t>
            </a:r>
          </a:p>
          <a:p>
            <a:r>
              <a:rPr lang="pt-BR" sz="2400" dirty="0" smtClean="0"/>
              <a:t>ISO. 15706, </a:t>
            </a:r>
            <a:r>
              <a:rPr lang="pt-BR" sz="2400" dirty="0" err="1" smtClean="0"/>
              <a:t>Information</a:t>
            </a:r>
            <a:r>
              <a:rPr lang="pt-BR" sz="2400" dirty="0" smtClean="0"/>
              <a:t> </a:t>
            </a:r>
            <a:r>
              <a:rPr lang="pt-BR" sz="2400" dirty="0" err="1" smtClean="0"/>
              <a:t>and</a:t>
            </a:r>
            <a:r>
              <a:rPr lang="pt-BR" sz="2400" dirty="0" smtClean="0"/>
              <a:t> </a:t>
            </a:r>
            <a:r>
              <a:rPr lang="pt-BR" sz="2400" dirty="0" err="1" smtClean="0"/>
              <a:t>Documentation</a:t>
            </a:r>
            <a:r>
              <a:rPr lang="pt-BR" sz="2400" dirty="0" smtClean="0"/>
              <a:t> – </a:t>
            </a:r>
            <a:r>
              <a:rPr lang="pt-BR" sz="2400" dirty="0" err="1" smtClean="0"/>
              <a:t>International</a:t>
            </a:r>
            <a:r>
              <a:rPr lang="pt-BR" sz="2400" dirty="0" smtClean="0"/>
              <a:t> Standard </a:t>
            </a:r>
            <a:r>
              <a:rPr lang="pt-BR" sz="2400" dirty="0" err="1" smtClean="0"/>
              <a:t>Audivisual</a:t>
            </a:r>
            <a:r>
              <a:rPr lang="pt-BR" sz="2400" dirty="0" smtClean="0"/>
              <a:t> </a:t>
            </a:r>
            <a:r>
              <a:rPr lang="pt-BR" sz="2400" dirty="0" err="1" smtClean="0"/>
              <a:t>Number</a:t>
            </a:r>
            <a:r>
              <a:rPr lang="pt-BR" sz="2400" dirty="0" smtClean="0"/>
              <a:t> (ISAN) (2002)</a:t>
            </a:r>
          </a:p>
          <a:p>
            <a:r>
              <a:rPr lang="pt-BR" sz="2400" dirty="0" smtClean="0"/>
              <a:t>IFLA. </a:t>
            </a:r>
            <a:r>
              <a:rPr lang="pt-BR" sz="2400" dirty="0" err="1" smtClean="0"/>
              <a:t>International</a:t>
            </a:r>
            <a:r>
              <a:rPr lang="pt-BR" sz="2400" dirty="0" smtClean="0"/>
              <a:t> Standard </a:t>
            </a:r>
            <a:r>
              <a:rPr lang="pt-BR" sz="2400" dirty="0" err="1" smtClean="0"/>
              <a:t>Bibliographic</a:t>
            </a:r>
            <a:r>
              <a:rPr lang="pt-BR" sz="2400" dirty="0" smtClean="0"/>
              <a:t> </a:t>
            </a:r>
            <a:r>
              <a:rPr lang="pt-BR" sz="2400" dirty="0" err="1" smtClean="0"/>
              <a:t>Description</a:t>
            </a:r>
            <a:r>
              <a:rPr lang="pt-BR" sz="2400" b="1" dirty="0" smtClean="0"/>
              <a:t> </a:t>
            </a:r>
            <a:r>
              <a:rPr lang="pt-BR" sz="2400" dirty="0" smtClean="0"/>
              <a:t>for </a:t>
            </a:r>
            <a:r>
              <a:rPr lang="pt-BR" sz="2400" dirty="0" err="1" smtClean="0"/>
              <a:t>No-Book</a:t>
            </a:r>
            <a:r>
              <a:rPr lang="pt-BR" sz="2400" dirty="0" smtClean="0"/>
              <a:t> </a:t>
            </a:r>
            <a:r>
              <a:rPr lang="pt-BR" sz="2400" dirty="0" err="1" smtClean="0"/>
              <a:t>Materials</a:t>
            </a:r>
            <a:r>
              <a:rPr lang="pt-BR" sz="2400" dirty="0" smtClean="0"/>
              <a:t> – ISBD(NBM) </a:t>
            </a:r>
            <a:endParaRPr lang="pt-BR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04800" y="609600"/>
            <a:ext cx="81534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pt-BR" sz="3200" dirty="0" err="1" smtClean="0"/>
              <a:t>International</a:t>
            </a:r>
            <a:r>
              <a:rPr lang="pt-BR" sz="3200" dirty="0" smtClean="0"/>
              <a:t> Standard </a:t>
            </a:r>
            <a:r>
              <a:rPr lang="pt-BR" sz="3200" dirty="0" err="1" smtClean="0"/>
              <a:t>Bibliographic</a:t>
            </a:r>
            <a:r>
              <a:rPr lang="pt-BR" sz="3200" dirty="0" smtClean="0"/>
              <a:t> </a:t>
            </a:r>
            <a:r>
              <a:rPr lang="pt-BR" sz="3200" dirty="0" err="1" smtClean="0"/>
              <a:t>Description</a:t>
            </a:r>
            <a:r>
              <a:rPr lang="pt-BR" sz="3200" b="1" dirty="0" smtClean="0"/>
              <a:t> </a:t>
            </a:r>
            <a:r>
              <a:rPr lang="pt-BR" sz="3200" dirty="0" smtClean="0"/>
              <a:t>for </a:t>
            </a:r>
            <a:r>
              <a:rPr lang="pt-BR" sz="3200" dirty="0" err="1" smtClean="0"/>
              <a:t>No-Book</a:t>
            </a:r>
            <a:r>
              <a:rPr lang="pt-BR" sz="3200" dirty="0" smtClean="0"/>
              <a:t> </a:t>
            </a:r>
            <a:r>
              <a:rPr lang="pt-BR" sz="3200" dirty="0" err="1" smtClean="0"/>
              <a:t>Materials</a:t>
            </a:r>
            <a:r>
              <a:rPr lang="pt-BR" sz="3200" dirty="0" smtClean="0"/>
              <a:t> – ISBD(NBM)</a:t>
            </a:r>
          </a:p>
        </p:txBody>
      </p:sp>
      <p:sp>
        <p:nvSpPr>
          <p:cNvPr id="5122" name="Espaço Reservado para Número de Slide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FD996CD7-CCAF-429B-AE0E-2FCFC3E71359}" type="slidenum">
              <a:rPr lang="pt-BR">
                <a:latin typeface="Times New Roman" charset="0"/>
              </a:rPr>
              <a:pPr/>
              <a:t>17</a:t>
            </a:fld>
            <a:endParaRPr lang="pt-BR">
              <a:latin typeface="Times New Roman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533400" y="1981200"/>
            <a:ext cx="80772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pt-BR" sz="2800" dirty="0" smtClean="0"/>
              <a:t>Marco inicial para as normas relativas a documentos audiovisuais.</a:t>
            </a:r>
          </a:p>
          <a:p>
            <a:pPr algn="just"/>
            <a:r>
              <a:rPr lang="pt-BR" sz="2800" b="1" dirty="0" smtClean="0"/>
              <a:t>Objetivo: </a:t>
            </a:r>
            <a:r>
              <a:rPr lang="pt-BR" sz="2800" dirty="0" smtClean="0"/>
              <a:t>Prover condições para </a:t>
            </a:r>
            <a:r>
              <a:rPr lang="pt-BR" sz="2800" b="1" dirty="0" smtClean="0"/>
              <a:t>compatibilizar a catalogação descritiva</a:t>
            </a:r>
            <a:r>
              <a:rPr lang="pt-BR" sz="2800" dirty="0" smtClean="0"/>
              <a:t> mundial de modo a auxiliar a troca internacional dos registros bibliográficos entre as agências bibliográficas nacionais, bibliotecas internacionais e a comunidade da informação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609600"/>
            <a:ext cx="7772400" cy="685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pt-BR" sz="3600" b="1" dirty="0" smtClean="0"/>
              <a:t>ISBD (NBM)</a:t>
            </a:r>
          </a:p>
        </p:txBody>
      </p:sp>
      <p:sp>
        <p:nvSpPr>
          <p:cNvPr id="6146" name="Espaço Reservado para Número de Slide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F7335BB5-BF8E-47E3-B47A-B31D9EFCE20D}" type="slidenum">
              <a:rPr lang="pt-BR">
                <a:latin typeface="Times New Roman" charset="0"/>
              </a:rPr>
              <a:pPr/>
              <a:t>18</a:t>
            </a:fld>
            <a:endParaRPr lang="pt-BR">
              <a:latin typeface="Times New Roman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685800" y="1556792"/>
            <a:ext cx="7772400" cy="4539208"/>
          </a:xfrm>
        </p:spPr>
        <p:txBody>
          <a:bodyPr>
            <a:normAutofit/>
          </a:bodyPr>
          <a:lstStyle/>
          <a:p>
            <a:pPr eaLnBrk="1" hangingPunct="1"/>
            <a:r>
              <a:rPr lang="pt-BR" sz="2800" dirty="0" smtClean="0"/>
              <a:t>Especifica os requisitos para a descrição e a identificação dos itens “não-livros”, assinala a ordem dos elementos e o sistema de pontuação para a descrição.</a:t>
            </a:r>
          </a:p>
          <a:p>
            <a:pPr eaLnBrk="1" hangingPunct="1"/>
            <a:r>
              <a:rPr lang="pt-BR" sz="2800" dirty="0" smtClean="0"/>
              <a:t>Tem como primeiro propósito a transmissão de idéias, informação  e conteúdo estético.</a:t>
            </a:r>
          </a:p>
          <a:p>
            <a:r>
              <a:rPr lang="pt-BR" sz="2800" dirty="0" smtClean="0"/>
              <a:t>Está primeiramente preocupada com as necessidades das bibliotecas e das agências bibliográficas nacionais.</a:t>
            </a:r>
          </a:p>
          <a:p>
            <a:r>
              <a:rPr lang="pt-BR" sz="2800" dirty="0" smtClean="0"/>
              <a:t>Requer elaboração antes de ser aplicada à categorias de materiais obsoletos.</a:t>
            </a:r>
          </a:p>
          <a:p>
            <a:pPr eaLnBrk="1" hangingPunct="1"/>
            <a:endParaRPr lang="pt-BR" sz="28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609600"/>
            <a:ext cx="7772400" cy="6096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pt-BR" sz="3200" b="1" dirty="0" smtClean="0"/>
              <a:t>Apresentação</a:t>
            </a:r>
          </a:p>
        </p:txBody>
      </p:sp>
      <p:sp>
        <p:nvSpPr>
          <p:cNvPr id="8194" name="Espaço Reservado para Número de Slide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71C10E15-E50A-41DE-87DF-FB9E58C934DA}" type="slidenum">
              <a:rPr lang="pt-BR">
                <a:latin typeface="Times New Roman" charset="0"/>
              </a:rPr>
              <a:pPr/>
              <a:t>19</a:t>
            </a:fld>
            <a:endParaRPr lang="pt-BR">
              <a:latin typeface="Times New Roman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609600" y="1447800"/>
            <a:ext cx="8001000" cy="4572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Inclui um índice e 5 apêndices</a:t>
            </a:r>
          </a:p>
          <a:p>
            <a:pPr lvl="1"/>
            <a:r>
              <a:rPr lang="pt-BR" sz="2800" dirty="0" smtClean="0"/>
              <a:t>A: apresenta os níveis para uma descrição </a:t>
            </a:r>
          </a:p>
          <a:p>
            <a:pPr lvl="1"/>
            <a:r>
              <a:rPr lang="pt-BR" sz="2800" dirty="0" smtClean="0"/>
              <a:t>B: registros bi-direcionais para publicações orientais</a:t>
            </a:r>
          </a:p>
          <a:p>
            <a:pPr lvl="1"/>
            <a:r>
              <a:rPr lang="pt-BR" sz="2800" dirty="0" smtClean="0"/>
              <a:t>C: lista de designações com definições para a variedade de materiais cobertos pela ISBD(NBM)</a:t>
            </a:r>
          </a:p>
          <a:p>
            <a:pPr lvl="1"/>
            <a:r>
              <a:rPr lang="pt-BR" sz="2800" dirty="0" smtClean="0"/>
              <a:t>D: lista abreviaturas recomendadas.</a:t>
            </a:r>
          </a:p>
          <a:p>
            <a:pPr lvl="1"/>
            <a:r>
              <a:rPr lang="pt-BR" sz="2800" dirty="0" smtClean="0"/>
              <a:t>E: apresenta exemplos ilustrativos da aplicação da norma em todas as áreas de um registro.</a:t>
            </a:r>
          </a:p>
          <a:p>
            <a:pPr eaLnBrk="1" hangingPunct="1"/>
            <a:endParaRPr lang="pt-BR" sz="28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7544" y="26064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Análise documentária (AD) do Audiovisual</a:t>
            </a:r>
            <a:endParaRPr lang="pt-BR" sz="3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683568" y="1124744"/>
            <a:ext cx="8280920" cy="5328592"/>
          </a:xfrm>
        </p:spPr>
        <p:txBody>
          <a:bodyPr/>
          <a:lstStyle/>
          <a:p>
            <a:r>
              <a:rPr lang="pt-BR" sz="2800" b="1" dirty="0" smtClean="0"/>
              <a:t>Contexto</a:t>
            </a:r>
          </a:p>
          <a:p>
            <a:pPr lvl="1" algn="just"/>
            <a:r>
              <a:rPr lang="pt-BR" dirty="0" smtClean="0"/>
              <a:t>Áreas diversas que precisam da informação contida no documento audiovisual</a:t>
            </a:r>
          </a:p>
          <a:p>
            <a:pPr lvl="2" algn="just"/>
            <a:r>
              <a:rPr lang="pt-BR" sz="2400" dirty="0" smtClean="0"/>
              <a:t>galerias de arte; museus; estudos de arquitetura; desenho; engenharia; sistemas de informação geográfica; desenho e confecção de moda;  criminologia, arquivos fotográficos, históricos, publicitários; meios de comunicação, emissoras de TV e rádio, filmotecas, etc.</a:t>
            </a:r>
          </a:p>
          <a:p>
            <a:pPr lvl="1"/>
            <a:r>
              <a:rPr lang="pt-BR" dirty="0" smtClean="0"/>
              <a:t>Dificuldades pela justaposição das informações que contém. </a:t>
            </a:r>
          </a:p>
          <a:p>
            <a:pPr algn="just"/>
            <a:r>
              <a:rPr lang="pt-BR" sz="2800" b="1" dirty="0" smtClean="0"/>
              <a:t>AD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 dois processos</a:t>
            </a:r>
            <a:r>
              <a:rPr lang="pt-BR" dirty="0" smtClean="0"/>
              <a:t>: </a:t>
            </a:r>
          </a:p>
          <a:p>
            <a:pPr lvl="1" algn="just"/>
            <a:r>
              <a:rPr lang="pt-BR" b="1" dirty="0"/>
              <a:t>R</a:t>
            </a:r>
            <a:r>
              <a:rPr lang="pt-BR" b="1" dirty="0" smtClean="0"/>
              <a:t>epresentação descritiva </a:t>
            </a:r>
            <a:r>
              <a:rPr lang="pt-BR" dirty="0" smtClean="0"/>
              <a:t>(descrição bibliográfica; catalogação)</a:t>
            </a:r>
          </a:p>
          <a:p>
            <a:pPr lvl="1" algn="just"/>
            <a:r>
              <a:rPr lang="pt-BR" b="1" dirty="0" smtClean="0"/>
              <a:t>Representação temática </a:t>
            </a:r>
            <a:r>
              <a:rPr lang="pt-BR" dirty="0" smtClean="0"/>
              <a:t>(classificação e indexação por assuntos).</a:t>
            </a:r>
            <a:endParaRPr lang="pt-BR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332656"/>
            <a:ext cx="7772400" cy="609600"/>
          </a:xfrm>
        </p:spPr>
        <p:txBody>
          <a:bodyPr>
            <a:noAutofit/>
          </a:bodyPr>
          <a:lstStyle/>
          <a:p>
            <a:pPr algn="l" eaLnBrk="1" hangingPunct="1"/>
            <a:r>
              <a:rPr lang="pt-BR" sz="3200" b="1" dirty="0" smtClean="0"/>
              <a:t>Uso</a:t>
            </a:r>
          </a:p>
        </p:txBody>
      </p:sp>
      <p:sp>
        <p:nvSpPr>
          <p:cNvPr id="9218" name="Espaço Reservado para Número de Slide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DE9A2E38-28A4-4F7F-82DD-B5066AA54DAF}" type="slidenum">
              <a:rPr lang="pt-BR">
                <a:latin typeface="Times New Roman" charset="0"/>
              </a:rPr>
              <a:pPr/>
              <a:t>20</a:t>
            </a:fld>
            <a:endParaRPr lang="pt-BR">
              <a:latin typeface="Times New Roman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457200" y="1295400"/>
            <a:ext cx="8305800" cy="4800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BR" sz="2800" dirty="0" smtClean="0"/>
              <a:t>Cobre a quantidade máxima  da informação descritiva requerida nas diferentes atividades bibliográficas, incluindo elementos os quais são essenciais a uma ou mais dessas atividades, mas não necessariamente a todas.</a:t>
            </a:r>
          </a:p>
          <a:p>
            <a:pPr eaLnBrk="1" hangingPunct="1"/>
            <a:r>
              <a:rPr lang="pt-BR" sz="2800" dirty="0" smtClean="0"/>
              <a:t>Recomenda que as agências bibliográficas nacionais em cada país criem um registro definitivo para cada publicação contendo todos os elementos mandatários relevantes na norma.</a:t>
            </a:r>
          </a:p>
          <a:p>
            <a:pPr eaLnBrk="1" hangingPunct="1"/>
            <a:r>
              <a:rPr lang="pt-BR" sz="3200" b="1" dirty="0" smtClean="0"/>
              <a:t>Importante:</a:t>
            </a:r>
            <a:r>
              <a:rPr lang="pt-BR" sz="3200" i="1" dirty="0" smtClean="0"/>
              <a:t> </a:t>
            </a:r>
            <a:r>
              <a:rPr lang="pt-BR" sz="2800" dirty="0" smtClean="0"/>
              <a:t>A descrição bibliográfica é uma parte do registro bibliográfico o qual deve ser complementado com a informação de assunto.</a:t>
            </a:r>
          </a:p>
          <a:p>
            <a:pPr eaLnBrk="1" hangingPunct="1"/>
            <a:endParaRPr lang="pt-BR" sz="2400" i="1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609600"/>
            <a:ext cx="7772400" cy="685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pt-BR" sz="3600" b="1" dirty="0" smtClean="0"/>
              <a:t>Elementos da descrição bibliográfica</a:t>
            </a:r>
          </a:p>
        </p:txBody>
      </p:sp>
      <p:sp>
        <p:nvSpPr>
          <p:cNvPr id="10242" name="Espaço Reservado para Número de Slide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37CCB420-8563-42B6-BCBA-7529EDE755C3}" type="slidenum">
              <a:rPr lang="pt-BR">
                <a:latin typeface="Times New Roman" charset="0"/>
              </a:rPr>
              <a:pPr/>
              <a:t>21</a:t>
            </a:fld>
            <a:endParaRPr lang="pt-BR">
              <a:latin typeface="Times New Roman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/>
            <a:r>
              <a:rPr lang="pt-BR" sz="2800" b="1" dirty="0" smtClean="0"/>
              <a:t>Título</a:t>
            </a:r>
          </a:p>
          <a:p>
            <a:pPr eaLnBrk="1" hangingPunct="1"/>
            <a:r>
              <a:rPr lang="pt-BR" sz="2800" b="1" dirty="0" smtClean="0"/>
              <a:t>Designação específica do material</a:t>
            </a:r>
            <a:r>
              <a:rPr lang="pt-BR" b="1" dirty="0" smtClean="0"/>
              <a:t> </a:t>
            </a:r>
            <a:r>
              <a:rPr lang="pt-BR" sz="2400" dirty="0" smtClean="0"/>
              <a:t>(indica a classe de material a qual o item pertence):</a:t>
            </a:r>
          </a:p>
          <a:p>
            <a:pPr lvl="1" eaLnBrk="1" hangingPunct="1"/>
            <a:r>
              <a:rPr lang="pt-BR" sz="2400" b="1" dirty="0" smtClean="0"/>
              <a:t>Gráficos: </a:t>
            </a:r>
            <a:r>
              <a:rPr lang="pt-BR" sz="2400" dirty="0" smtClean="0"/>
              <a:t>imagem em duas dimensões produzida utilizando-se as técnicas: desenho, pintura, fotografia. </a:t>
            </a:r>
          </a:p>
          <a:p>
            <a:pPr lvl="1" eaLnBrk="1" hangingPunct="1"/>
            <a:r>
              <a:rPr lang="pt-BR" sz="2400" b="1" dirty="0" smtClean="0"/>
              <a:t>Hologramas</a:t>
            </a:r>
            <a:r>
              <a:rPr lang="pt-BR" sz="2400" dirty="0" smtClean="0"/>
              <a:t>: imagem em três dimensões obtido pelo por um processo baseado no princípio da interferência da luz.</a:t>
            </a:r>
          </a:p>
          <a:p>
            <a:pPr lvl="1"/>
            <a:r>
              <a:rPr lang="pt-BR" b="1" dirty="0" err="1" smtClean="0"/>
              <a:t>Microformas</a:t>
            </a:r>
            <a:r>
              <a:rPr lang="pt-BR" b="1" dirty="0" smtClean="0"/>
              <a:t>: </a:t>
            </a:r>
            <a:r>
              <a:rPr lang="pt-BR" dirty="0" smtClean="0"/>
              <a:t>registros micro de textos ou outros materiais visuais como microfilmes e microfichas.</a:t>
            </a:r>
          </a:p>
          <a:p>
            <a:pPr lvl="1"/>
            <a:r>
              <a:rPr lang="pt-BR" b="1" dirty="0" smtClean="0"/>
              <a:t>Filmes: </a:t>
            </a:r>
            <a:r>
              <a:rPr lang="pt-BR" dirty="0" smtClean="0"/>
              <a:t>imagens que criam a ilusão de movimento quando projetadas rapidamente (com ou sem som).</a:t>
            </a:r>
          </a:p>
          <a:p>
            <a:pPr lvl="1"/>
            <a:endParaRPr lang="pt-BR" dirty="0" smtClean="0"/>
          </a:p>
          <a:p>
            <a:pPr lvl="1" eaLnBrk="1" hangingPunct="1"/>
            <a:endParaRPr lang="pt-BR" sz="24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fld id="{0376F47D-475F-4E72-894F-CC6EF73B1B9F}" type="slidenum">
              <a:rPr lang="pt-BR">
                <a:latin typeface="Times New Roman" charset="0"/>
              </a:rPr>
              <a:pPr/>
              <a:t>22</a:t>
            </a:fld>
            <a:endParaRPr lang="pt-BR">
              <a:latin typeface="Times New Roman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571500" y="500063"/>
            <a:ext cx="8143875" cy="5857875"/>
          </a:xfrm>
        </p:spPr>
        <p:txBody>
          <a:bodyPr/>
          <a:lstStyle/>
          <a:p>
            <a:pPr lvl="1" eaLnBrk="1" hangingPunct="1"/>
            <a:r>
              <a:rPr lang="pt-BR" sz="2400" b="1" dirty="0" smtClean="0"/>
              <a:t>Multimídia: </a:t>
            </a:r>
            <a:r>
              <a:rPr lang="pt-BR" sz="2400" dirty="0" smtClean="0"/>
              <a:t>material constituído por duas ou mais mídias diferentes ou por formatos diferentes da mesma mídia.</a:t>
            </a:r>
          </a:p>
          <a:p>
            <a:pPr lvl="1" eaLnBrk="1" hangingPunct="1"/>
            <a:r>
              <a:rPr lang="pt-BR" sz="2400" b="1" dirty="0" smtClean="0"/>
              <a:t>Objetos: </a:t>
            </a:r>
            <a:r>
              <a:rPr lang="pt-BR" sz="2400" dirty="0" smtClean="0"/>
              <a:t>artefatos tridimensionais.</a:t>
            </a:r>
          </a:p>
          <a:p>
            <a:pPr lvl="1" eaLnBrk="1" hangingPunct="1"/>
            <a:r>
              <a:rPr lang="pt-BR" sz="2400" b="1" dirty="0" smtClean="0"/>
              <a:t>Registro sonoro: </a:t>
            </a:r>
            <a:r>
              <a:rPr lang="pt-BR" sz="2400" dirty="0" smtClean="0"/>
              <a:t>registro do som sem o acompanhamento de imagens.</a:t>
            </a:r>
          </a:p>
          <a:p>
            <a:pPr lvl="1" eaLnBrk="1" hangingPunct="1"/>
            <a:r>
              <a:rPr lang="pt-BR" sz="2400" b="1" dirty="0" smtClean="0"/>
              <a:t>Vídeo: </a:t>
            </a:r>
            <a:r>
              <a:rPr lang="pt-BR" sz="2400" dirty="0" smtClean="0"/>
              <a:t>registro de imagem com som para televisão.</a:t>
            </a:r>
          </a:p>
          <a:p>
            <a:pPr lvl="1" eaLnBrk="1" hangingPunct="1"/>
            <a:r>
              <a:rPr lang="pt-BR" sz="2400" b="1" dirty="0" smtClean="0"/>
              <a:t>Projeção visual: </a:t>
            </a:r>
            <a:r>
              <a:rPr lang="pt-BR" sz="2400" dirty="0" smtClean="0"/>
              <a:t>imagem em duas dimensões produzidas por desenho, pintura ou fotografia para ser utilizada em projetor, retroprojetor, etc.</a:t>
            </a:r>
          </a:p>
          <a:p>
            <a:r>
              <a:rPr lang="pt-BR" sz="2800" b="1" dirty="0" smtClean="0"/>
              <a:t>Título paralelo </a:t>
            </a:r>
            <a:r>
              <a:rPr lang="pt-BR" sz="2800" dirty="0" smtClean="0"/>
              <a:t>(quando a fonte de informação traz mais de um título ou aparece em mais de uma língua )</a:t>
            </a:r>
          </a:p>
          <a:p>
            <a:r>
              <a:rPr lang="pt-BR" sz="2800" b="1" dirty="0" smtClean="0"/>
              <a:t>Indicação de responsabilidade </a:t>
            </a:r>
            <a:r>
              <a:rPr lang="pt-BR" sz="2800" dirty="0" smtClean="0"/>
              <a:t>(instituição ou pessoa)</a:t>
            </a:r>
          </a:p>
          <a:p>
            <a:pPr lvl="1" eaLnBrk="1" hangingPunct="1">
              <a:buNone/>
            </a:pPr>
            <a:endParaRPr lang="pt-BR" sz="2400" dirty="0" smtClean="0"/>
          </a:p>
          <a:p>
            <a:pPr lvl="1" eaLnBrk="1" hangingPunct="1"/>
            <a:endParaRPr lang="pt-BR" sz="2400" dirty="0" smtClean="0"/>
          </a:p>
          <a:p>
            <a:pPr lvl="1" eaLnBrk="1" hangingPunct="1"/>
            <a:endParaRPr lang="pt-BR" dirty="0" smtClean="0"/>
          </a:p>
          <a:p>
            <a:pPr eaLnBrk="1" hangingPunct="1"/>
            <a:endParaRPr lang="pt-BR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fld id="{2989A676-7389-4A07-A685-D3B80C9AD44C}" type="slidenum">
              <a:rPr lang="pt-BR">
                <a:latin typeface="Times New Roman" charset="0"/>
              </a:rPr>
              <a:pPr/>
              <a:t>23</a:t>
            </a:fld>
            <a:endParaRPr lang="pt-BR">
              <a:latin typeface="Times New Roman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685800" y="642938"/>
            <a:ext cx="7772400" cy="5453062"/>
          </a:xfrm>
        </p:spPr>
        <p:txBody>
          <a:bodyPr/>
          <a:lstStyle/>
          <a:p>
            <a:pPr eaLnBrk="1" hangingPunct="1"/>
            <a:r>
              <a:rPr lang="pt-BR" sz="2800" b="1" dirty="0" smtClean="0"/>
              <a:t>Edição</a:t>
            </a:r>
          </a:p>
          <a:p>
            <a:pPr eaLnBrk="1" hangingPunct="1"/>
            <a:r>
              <a:rPr lang="pt-BR" sz="2800" b="1" dirty="0" smtClean="0"/>
              <a:t>Publicação, Distribuição</a:t>
            </a:r>
          </a:p>
          <a:p>
            <a:pPr eaLnBrk="1" hangingPunct="1"/>
            <a:r>
              <a:rPr lang="pt-BR" sz="2800" b="1" dirty="0" smtClean="0"/>
              <a:t>Descrição física </a:t>
            </a:r>
            <a:r>
              <a:rPr lang="pt-BR" sz="2800" dirty="0" smtClean="0"/>
              <a:t>(formatos)</a:t>
            </a:r>
          </a:p>
          <a:p>
            <a:pPr eaLnBrk="1" hangingPunct="1"/>
            <a:r>
              <a:rPr lang="pt-BR" sz="2800" b="1" dirty="0" smtClean="0"/>
              <a:t>Séries</a:t>
            </a:r>
          </a:p>
          <a:p>
            <a:pPr eaLnBrk="1" hangingPunct="1"/>
            <a:r>
              <a:rPr lang="pt-BR" sz="2800" b="1" dirty="0" smtClean="0"/>
              <a:t>Notas</a:t>
            </a:r>
          </a:p>
          <a:p>
            <a:pPr eaLnBrk="1" hangingPunct="1"/>
            <a:r>
              <a:rPr lang="pt-BR" sz="2800" b="1" dirty="0" smtClean="0"/>
              <a:t>Número localização</a:t>
            </a:r>
          </a:p>
          <a:p>
            <a:pPr eaLnBrk="1" hangingPunct="1"/>
            <a:endParaRPr lang="pt-BR" sz="2400" dirty="0" smtClean="0"/>
          </a:p>
          <a:p>
            <a:pPr eaLnBrk="1" hangingPunct="1"/>
            <a:endParaRPr lang="pt-BR" sz="24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3568" y="332656"/>
            <a:ext cx="7772400" cy="685800"/>
          </a:xfrm>
        </p:spPr>
        <p:txBody>
          <a:bodyPr/>
          <a:lstStyle/>
          <a:p>
            <a:pPr algn="l" eaLnBrk="1" hangingPunct="1"/>
            <a:r>
              <a:rPr lang="pt-BR" sz="3200" b="1" dirty="0" smtClean="0"/>
              <a:t>Exemplo</a:t>
            </a:r>
          </a:p>
        </p:txBody>
      </p:sp>
      <p:sp>
        <p:nvSpPr>
          <p:cNvPr id="13314" name="Espaço Reservado para Número de Slide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D5BBF14D-B6E6-4C30-813C-0B82DAB67815}" type="slidenum">
              <a:rPr lang="pt-BR">
                <a:latin typeface="Times New Roman" charset="0"/>
              </a:rPr>
              <a:pPr/>
              <a:t>24</a:t>
            </a:fld>
            <a:endParaRPr lang="pt-BR">
              <a:latin typeface="Times New Roman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683568" y="1052736"/>
            <a:ext cx="7772400" cy="1728192"/>
          </a:xfrm>
        </p:spPr>
        <p:txBody>
          <a:bodyPr/>
          <a:lstStyle/>
          <a:p>
            <a:pPr eaLnBrk="1" hangingPunct="1"/>
            <a:r>
              <a:rPr lang="pt-BR" dirty="0" err="1" smtClean="0"/>
              <a:t>Footnotes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jazz [</a:t>
            </a:r>
            <a:r>
              <a:rPr lang="pt-BR" dirty="0" err="1" smtClean="0"/>
              <a:t>sound</a:t>
            </a:r>
            <a:r>
              <a:rPr lang="pt-BR" dirty="0" smtClean="0"/>
              <a:t> </a:t>
            </a:r>
            <a:r>
              <a:rPr lang="pt-BR" dirty="0" err="1" smtClean="0"/>
              <a:t>recording</a:t>
            </a:r>
            <a:r>
              <a:rPr lang="pt-BR" dirty="0" smtClean="0"/>
              <a:t>] / </a:t>
            </a:r>
            <a:r>
              <a:rPr lang="pt-BR" dirty="0" err="1" smtClean="0"/>
              <a:t>edited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notes </a:t>
            </a:r>
            <a:r>
              <a:rPr lang="pt-BR" dirty="0" err="1" smtClean="0"/>
              <a:t>by</a:t>
            </a:r>
            <a:r>
              <a:rPr lang="pt-BR" dirty="0" smtClean="0"/>
              <a:t> </a:t>
            </a:r>
            <a:r>
              <a:rPr lang="pt-BR" dirty="0" err="1" smtClean="0"/>
              <a:t>Frederic</a:t>
            </a:r>
            <a:r>
              <a:rPr lang="pt-BR" dirty="0" smtClean="0"/>
              <a:t> Ramsey Jr. - New York : </a:t>
            </a:r>
            <a:r>
              <a:rPr lang="pt-BR" dirty="0" err="1" smtClean="0"/>
              <a:t>Folkways</a:t>
            </a:r>
            <a:r>
              <a:rPr lang="pt-BR" dirty="0" smtClean="0"/>
              <a:t> Records, 1951. – </a:t>
            </a:r>
            <a:r>
              <a:rPr lang="pt-BR" dirty="0" err="1" smtClean="0"/>
              <a:t>sound</a:t>
            </a:r>
            <a:r>
              <a:rPr lang="pt-BR" dirty="0" smtClean="0"/>
              <a:t> </a:t>
            </a:r>
            <a:r>
              <a:rPr lang="pt-BR" dirty="0" err="1" smtClean="0"/>
              <a:t>discs</a:t>
            </a:r>
            <a:r>
              <a:rPr lang="pt-BR" dirty="0" smtClean="0"/>
              <a:t> : 33 1/3 rpm., mono : 25 cm. – (Jazz </a:t>
            </a:r>
            <a:r>
              <a:rPr lang="pt-BR" dirty="0" err="1" smtClean="0"/>
              <a:t>history</a:t>
            </a:r>
            <a:r>
              <a:rPr lang="pt-BR" dirty="0" smtClean="0"/>
              <a:t> series). – </a:t>
            </a:r>
            <a:r>
              <a:rPr lang="pt-BR" dirty="0" err="1" smtClean="0"/>
              <a:t>Folkways</a:t>
            </a:r>
            <a:r>
              <a:rPr lang="pt-BR" dirty="0" smtClean="0"/>
              <a:t> </a:t>
            </a:r>
            <a:r>
              <a:rPr lang="pt-BR" dirty="0" err="1" smtClean="0"/>
              <a:t>FP</a:t>
            </a:r>
            <a:r>
              <a:rPr lang="pt-BR" dirty="0" smtClean="0"/>
              <a:t> 30</a:t>
            </a:r>
          </a:p>
        </p:txBody>
      </p:sp>
      <p:pic>
        <p:nvPicPr>
          <p:cNvPr id="2" name="Imagem 1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852167"/>
            <a:ext cx="3528392" cy="352839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3" name="Imagem 2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852936"/>
            <a:ext cx="3528392" cy="352839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fld id="{B9BE191A-BF43-400C-B249-7ED680E8188F}" type="slidenum">
              <a:rPr lang="pt-BR">
                <a:latin typeface="Times New Roman" charset="0"/>
              </a:rPr>
              <a:pPr/>
              <a:t>25</a:t>
            </a:fld>
            <a:endParaRPr lang="pt-BR">
              <a:latin typeface="Times New Roman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533400" y="914400"/>
            <a:ext cx="8153400" cy="51816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ISBD (NBM) deu origem a outras normas específicas</a:t>
            </a:r>
          </a:p>
          <a:p>
            <a:pPr lvl="1"/>
            <a:r>
              <a:rPr lang="pt-BR" sz="2800" dirty="0" smtClean="0"/>
              <a:t>IFLA. </a:t>
            </a:r>
            <a:r>
              <a:rPr lang="pt-BR" sz="2800" dirty="0" err="1" smtClean="0"/>
              <a:t>International</a:t>
            </a:r>
            <a:r>
              <a:rPr lang="pt-BR" sz="2800" dirty="0" smtClean="0"/>
              <a:t> Standard </a:t>
            </a:r>
            <a:r>
              <a:rPr lang="pt-BR" sz="2800" dirty="0" err="1" smtClean="0"/>
              <a:t>Bibliographic</a:t>
            </a:r>
            <a:r>
              <a:rPr lang="pt-BR" sz="2800" dirty="0" smtClean="0"/>
              <a:t> </a:t>
            </a:r>
            <a:r>
              <a:rPr lang="pt-BR" sz="2800" dirty="0" err="1" smtClean="0"/>
              <a:t>Description</a:t>
            </a:r>
            <a:r>
              <a:rPr lang="pt-BR" sz="2800" dirty="0" smtClean="0"/>
              <a:t> for </a:t>
            </a:r>
            <a:r>
              <a:rPr lang="pt-BR" sz="2800" dirty="0" err="1" smtClean="0"/>
              <a:t>Computer</a:t>
            </a:r>
            <a:r>
              <a:rPr lang="pt-BR" sz="2800" dirty="0" smtClean="0"/>
              <a:t> Files - ISBD (CF): </a:t>
            </a:r>
          </a:p>
          <a:p>
            <a:pPr lvl="1"/>
            <a:r>
              <a:rPr lang="pt-BR" sz="2800" dirty="0" smtClean="0"/>
              <a:t>IFLA. </a:t>
            </a:r>
            <a:r>
              <a:rPr lang="pt-BR" sz="2800" dirty="0" err="1" smtClean="0"/>
              <a:t>International</a:t>
            </a:r>
            <a:r>
              <a:rPr lang="pt-BR" sz="2800" dirty="0" smtClean="0"/>
              <a:t> Standard </a:t>
            </a:r>
            <a:r>
              <a:rPr lang="pt-BR" sz="2800" dirty="0" err="1" smtClean="0"/>
              <a:t>Bibliographic</a:t>
            </a:r>
            <a:r>
              <a:rPr lang="pt-BR" sz="2800" dirty="0" smtClean="0"/>
              <a:t> </a:t>
            </a:r>
            <a:r>
              <a:rPr lang="pt-BR" sz="2800" dirty="0" err="1" smtClean="0"/>
              <a:t>Description</a:t>
            </a:r>
            <a:r>
              <a:rPr lang="pt-BR" sz="2800" dirty="0" smtClean="0"/>
              <a:t> for </a:t>
            </a:r>
            <a:r>
              <a:rPr lang="pt-BR" sz="2800" dirty="0" err="1" smtClean="0"/>
              <a:t>Cartographic</a:t>
            </a:r>
            <a:r>
              <a:rPr lang="pt-BR" sz="2800" dirty="0" smtClean="0"/>
              <a:t> </a:t>
            </a:r>
            <a:r>
              <a:rPr lang="pt-BR" sz="2800" dirty="0" err="1" smtClean="0"/>
              <a:t>Materials</a:t>
            </a:r>
            <a:r>
              <a:rPr lang="pt-BR" sz="2800" dirty="0" smtClean="0"/>
              <a:t> -ISBD (CM)</a:t>
            </a:r>
          </a:p>
          <a:p>
            <a:pPr lvl="1"/>
            <a:r>
              <a:rPr lang="pt-BR" sz="2800" dirty="0" smtClean="0"/>
              <a:t>IFLA. </a:t>
            </a:r>
            <a:r>
              <a:rPr lang="pt-BR" sz="2800" dirty="0" err="1" smtClean="0"/>
              <a:t>International</a:t>
            </a:r>
            <a:r>
              <a:rPr lang="pt-BR" sz="2800" dirty="0" smtClean="0"/>
              <a:t> Standard </a:t>
            </a:r>
            <a:r>
              <a:rPr lang="pt-BR" sz="2800" dirty="0" err="1" smtClean="0"/>
              <a:t>Bibliographic</a:t>
            </a:r>
            <a:r>
              <a:rPr lang="pt-BR" sz="2800" dirty="0" smtClean="0"/>
              <a:t> </a:t>
            </a:r>
            <a:r>
              <a:rPr lang="pt-BR" sz="2800" dirty="0" err="1" smtClean="0"/>
              <a:t>Description</a:t>
            </a:r>
            <a:r>
              <a:rPr lang="pt-BR" sz="2800" dirty="0" smtClean="0"/>
              <a:t> for </a:t>
            </a:r>
            <a:r>
              <a:rPr lang="pt-BR" sz="2800" dirty="0" err="1" smtClean="0"/>
              <a:t>Eletronic</a:t>
            </a:r>
            <a:r>
              <a:rPr lang="pt-BR" sz="2800" dirty="0" smtClean="0"/>
              <a:t> </a:t>
            </a:r>
            <a:r>
              <a:rPr lang="pt-BR" sz="2800" dirty="0" err="1" smtClean="0"/>
              <a:t>Resources</a:t>
            </a:r>
            <a:r>
              <a:rPr lang="pt-BR" sz="2800" dirty="0" smtClean="0"/>
              <a:t> - ISBD (ER)  (1997)</a:t>
            </a:r>
          </a:p>
          <a:p>
            <a:pPr lvl="1"/>
            <a:r>
              <a:rPr lang="pt-BR" sz="2800" dirty="0" smtClean="0"/>
              <a:t>IFLA. </a:t>
            </a:r>
            <a:r>
              <a:rPr lang="pt-BR" sz="2800" dirty="0" err="1" smtClean="0"/>
              <a:t>International</a:t>
            </a:r>
            <a:r>
              <a:rPr lang="pt-BR" sz="2800" dirty="0" smtClean="0"/>
              <a:t> Standard </a:t>
            </a:r>
            <a:r>
              <a:rPr lang="pt-BR" sz="2800" dirty="0" err="1" smtClean="0"/>
              <a:t>Bibliographic</a:t>
            </a:r>
            <a:r>
              <a:rPr lang="pt-BR" sz="2800" dirty="0" smtClean="0"/>
              <a:t> </a:t>
            </a:r>
            <a:r>
              <a:rPr lang="pt-BR" sz="2800" dirty="0" err="1" smtClean="0"/>
              <a:t>Description</a:t>
            </a:r>
            <a:r>
              <a:rPr lang="pt-BR" sz="2800" dirty="0" smtClean="0"/>
              <a:t> for </a:t>
            </a:r>
            <a:r>
              <a:rPr lang="pt-BR" sz="2800" dirty="0" err="1" smtClean="0"/>
              <a:t>Printed</a:t>
            </a:r>
            <a:r>
              <a:rPr lang="pt-BR" sz="2800" dirty="0" smtClean="0"/>
              <a:t> </a:t>
            </a:r>
            <a:r>
              <a:rPr lang="pt-BR" sz="2800" dirty="0" err="1" smtClean="0"/>
              <a:t>Music</a:t>
            </a:r>
            <a:r>
              <a:rPr lang="pt-BR" sz="2800" dirty="0" smtClean="0"/>
              <a:t> - ISBD (PM)</a:t>
            </a:r>
          </a:p>
          <a:p>
            <a:pPr eaLnBrk="1" hangingPunct="1">
              <a:buFontTx/>
              <a:buNone/>
            </a:pPr>
            <a:r>
              <a:rPr lang="pt-BR" sz="2800" dirty="0" smtClean="0"/>
              <a:t>	</a:t>
            </a:r>
          </a:p>
          <a:p>
            <a:pPr eaLnBrk="1" hangingPunct="1"/>
            <a:endParaRPr lang="pt-BR" sz="2800" dirty="0" smtClean="0"/>
          </a:p>
        </p:txBody>
      </p:sp>
    </p:spTree>
    <p:custDataLst>
      <p:tags r:id="rId1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51520" y="260648"/>
            <a:ext cx="8534400" cy="64807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b="1" dirty="0" smtClean="0">
                <a:cs typeface="Times New Roman" charset="0"/>
              </a:rPr>
              <a:t>The International Standard Recording Code (ISRC)</a:t>
            </a:r>
            <a:r>
              <a:rPr lang="en-US" dirty="0" smtClean="0">
                <a:latin typeface="Arial" charset="0"/>
                <a:cs typeface="Times New Roman" charset="0"/>
              </a:rPr>
              <a:t> </a:t>
            </a:r>
            <a:endParaRPr lang="pt-BR" dirty="0" smtClean="0">
              <a:latin typeface="Arial" charset="0"/>
              <a:cs typeface="Times New Roman" charset="0"/>
            </a:endParaRPr>
          </a:p>
        </p:txBody>
      </p:sp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64369A2C-466D-4B96-92E5-FA74CF143D4B}" type="slidenum">
              <a:rPr lang="pt-BR">
                <a:latin typeface="Times New Roman" charset="0"/>
              </a:rPr>
              <a:pPr/>
              <a:t>26</a:t>
            </a:fld>
            <a:endParaRPr lang="pt-BR">
              <a:latin typeface="Times New Roman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685800" y="980728"/>
            <a:ext cx="8134672" cy="525658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b="1" dirty="0" smtClean="0">
                <a:cs typeface="Arial" charset="0"/>
              </a:rPr>
              <a:t>ISO 3901:2001</a:t>
            </a:r>
            <a:endParaRPr lang="pt-BR" sz="2800" b="1" dirty="0" smtClean="0"/>
          </a:p>
          <a:p>
            <a:pPr eaLnBrk="1" hangingPunct="1"/>
            <a:r>
              <a:rPr lang="en-US" sz="2800" dirty="0" smtClean="0">
                <a:cs typeface="Arial" charset="0"/>
              </a:rPr>
              <a:t>International Federation of Phonographic Industries (IFPI) </a:t>
            </a:r>
          </a:p>
          <a:p>
            <a:pPr eaLnBrk="1" hangingPunct="1"/>
            <a:r>
              <a:rPr lang="pt-BR" sz="2800" dirty="0" smtClean="0">
                <a:cs typeface="Arial" charset="0"/>
              </a:rPr>
              <a:t>Sistema internacional para identificação individual de gravações sonoras e vídeos musicais</a:t>
            </a:r>
            <a:r>
              <a:rPr lang="pt-BR" sz="2800" dirty="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r>
              <a:rPr lang="pt-BR" sz="2800" dirty="0" smtClean="0">
                <a:cs typeface="Arial" charset="0"/>
              </a:rPr>
              <a:t>Identifica gravações sonoras e gravações de vídeos musicais e </a:t>
            </a:r>
            <a:r>
              <a:rPr lang="pt-BR" sz="2800" b="1" dirty="0" smtClean="0">
                <a:cs typeface="Arial" charset="0"/>
              </a:rPr>
              <a:t>não</a:t>
            </a:r>
            <a:r>
              <a:rPr lang="pt-BR" sz="2800" dirty="0" smtClean="0">
                <a:cs typeface="Arial" charset="0"/>
              </a:rPr>
              <a:t> produtos físicos. </a:t>
            </a:r>
          </a:p>
          <a:p>
            <a:r>
              <a:rPr lang="pt-BR" sz="2800" dirty="0">
                <a:cs typeface="Arial" charset="0"/>
              </a:rPr>
              <a:t>Cada gravação tem seu próprio </a:t>
            </a:r>
            <a:r>
              <a:rPr lang="en-US" sz="2800" dirty="0">
                <a:cs typeface="Times New Roman" charset="0"/>
              </a:rPr>
              <a:t>ISRC</a:t>
            </a:r>
            <a:r>
              <a:rPr lang="en-US" sz="2800" b="1" dirty="0">
                <a:cs typeface="Times New Roman" charset="0"/>
              </a:rPr>
              <a:t>.</a:t>
            </a:r>
          </a:p>
          <a:p>
            <a:r>
              <a:rPr lang="en-US" sz="2800" dirty="0" err="1">
                <a:cs typeface="Times New Roman" charset="0"/>
              </a:rPr>
              <a:t>Desenvolvido</a:t>
            </a:r>
            <a:r>
              <a:rPr lang="en-US" sz="2800" dirty="0">
                <a:cs typeface="Times New Roman" charset="0"/>
              </a:rPr>
              <a:t> </a:t>
            </a:r>
            <a:r>
              <a:rPr lang="en-US" sz="2800" dirty="0" err="1">
                <a:cs typeface="Times New Roman" charset="0"/>
              </a:rPr>
              <a:t>para</a:t>
            </a:r>
            <a:r>
              <a:rPr lang="en-US" sz="2800" dirty="0">
                <a:cs typeface="Times New Roman" charset="0"/>
              </a:rPr>
              <a:t> </a:t>
            </a:r>
            <a:r>
              <a:rPr lang="en-US" sz="2800" dirty="0" err="1">
                <a:cs typeface="Times New Roman" charset="0"/>
              </a:rPr>
              <a:t>facilitar</a:t>
            </a:r>
            <a:r>
              <a:rPr lang="en-US" sz="2800" dirty="0">
                <a:cs typeface="Times New Roman" charset="0"/>
              </a:rPr>
              <a:t> a </a:t>
            </a:r>
            <a:r>
              <a:rPr lang="en-US" sz="2800" dirty="0" err="1">
                <a:cs typeface="Times New Roman" charset="0"/>
              </a:rPr>
              <a:t>troca</a:t>
            </a:r>
            <a:r>
              <a:rPr lang="en-US" sz="2800" dirty="0">
                <a:cs typeface="Times New Roman" charset="0"/>
              </a:rPr>
              <a:t> de </a:t>
            </a:r>
            <a:r>
              <a:rPr lang="en-US" sz="2800" dirty="0" err="1">
                <a:cs typeface="Times New Roman" charset="0"/>
              </a:rPr>
              <a:t>informações</a:t>
            </a:r>
            <a:r>
              <a:rPr lang="en-US" sz="2800" dirty="0">
                <a:cs typeface="Times New Roman" charset="0"/>
              </a:rPr>
              <a:t> </a:t>
            </a:r>
            <a:r>
              <a:rPr lang="en-US" sz="2800" dirty="0" err="1">
                <a:cs typeface="Times New Roman" charset="0"/>
              </a:rPr>
              <a:t>sobre</a:t>
            </a:r>
            <a:r>
              <a:rPr lang="en-US" sz="2800" dirty="0">
                <a:cs typeface="Times New Roman" charset="0"/>
              </a:rPr>
              <a:t> a </a:t>
            </a:r>
            <a:r>
              <a:rPr lang="en-US" sz="2800" dirty="0" err="1">
                <a:cs typeface="Times New Roman" charset="0"/>
              </a:rPr>
              <a:t>propriedade</a:t>
            </a:r>
            <a:r>
              <a:rPr lang="en-US" sz="2800" dirty="0">
                <a:cs typeface="Times New Roman" charset="0"/>
              </a:rPr>
              <a:t>, o </a:t>
            </a:r>
            <a:r>
              <a:rPr lang="en-US" sz="2800" dirty="0" err="1">
                <a:cs typeface="Times New Roman" charset="0"/>
              </a:rPr>
              <a:t>uso</a:t>
            </a:r>
            <a:r>
              <a:rPr lang="en-US" sz="2800" dirty="0">
                <a:cs typeface="Times New Roman" charset="0"/>
              </a:rPr>
              <a:t> das </a:t>
            </a:r>
            <a:r>
              <a:rPr lang="en-US" sz="2800" dirty="0" err="1">
                <a:cs typeface="Times New Roman" charset="0"/>
              </a:rPr>
              <a:t>gravações</a:t>
            </a:r>
            <a:r>
              <a:rPr lang="en-US" sz="2800" dirty="0">
                <a:cs typeface="Times New Roman" charset="0"/>
              </a:rPr>
              <a:t> e </a:t>
            </a:r>
            <a:r>
              <a:rPr lang="en-US" sz="2800" dirty="0" err="1">
                <a:cs typeface="Times New Roman" charset="0"/>
              </a:rPr>
              <a:t>os</a:t>
            </a:r>
            <a:r>
              <a:rPr lang="en-US" sz="2800" dirty="0">
                <a:cs typeface="Times New Roman" charset="0"/>
              </a:rPr>
              <a:t> </a:t>
            </a:r>
            <a:r>
              <a:rPr lang="en-US" sz="2800" dirty="0" err="1">
                <a:cs typeface="Times New Roman" charset="0"/>
              </a:rPr>
              <a:t>direitos</a:t>
            </a:r>
            <a:r>
              <a:rPr lang="en-US" sz="2800" dirty="0">
                <a:cs typeface="Times New Roman" charset="0"/>
              </a:rPr>
              <a:t> </a:t>
            </a:r>
            <a:r>
              <a:rPr lang="en-US" sz="2800" dirty="0" err="1">
                <a:cs typeface="Times New Roman" charset="0"/>
              </a:rPr>
              <a:t>sobre</a:t>
            </a:r>
            <a:r>
              <a:rPr lang="en-US" sz="2800" dirty="0">
                <a:cs typeface="Times New Roman" charset="0"/>
              </a:rPr>
              <a:t> </a:t>
            </a:r>
            <a:r>
              <a:rPr lang="en-US" sz="2800" dirty="0" err="1">
                <a:cs typeface="Times New Roman" charset="0"/>
              </a:rPr>
              <a:t>elas</a:t>
            </a:r>
            <a:r>
              <a:rPr lang="en-US" sz="2800" dirty="0">
                <a:cs typeface="Times New Roman" charset="0"/>
              </a:rPr>
              <a:t>.</a:t>
            </a:r>
          </a:p>
          <a:p>
            <a:r>
              <a:rPr lang="en-US" sz="2800" dirty="0">
                <a:cs typeface="Times New Roman" charset="0"/>
              </a:rPr>
              <a:t>É um </a:t>
            </a:r>
            <a:r>
              <a:rPr lang="en-US" sz="2800" dirty="0" err="1">
                <a:cs typeface="Times New Roman" charset="0"/>
              </a:rPr>
              <a:t>identificador</a:t>
            </a:r>
            <a:r>
              <a:rPr lang="en-US" sz="2800" dirty="0">
                <a:cs typeface="Times New Roman" charset="0"/>
              </a:rPr>
              <a:t> </a:t>
            </a:r>
            <a:r>
              <a:rPr lang="en-US" sz="2800" dirty="0" err="1">
                <a:cs typeface="Times New Roman" charset="0"/>
              </a:rPr>
              <a:t>mundial</a:t>
            </a:r>
            <a:r>
              <a:rPr lang="en-US" sz="2800" dirty="0">
                <a:cs typeface="Times New Roman" charset="0"/>
              </a:rPr>
              <a:t>.</a:t>
            </a:r>
          </a:p>
          <a:p>
            <a:r>
              <a:rPr lang="en-US" sz="2800" dirty="0">
                <a:cs typeface="Times New Roman" charset="0"/>
              </a:rPr>
              <a:t>É </a:t>
            </a:r>
            <a:r>
              <a:rPr lang="en-US" sz="2800" dirty="0" err="1">
                <a:cs typeface="Times New Roman" charset="0"/>
              </a:rPr>
              <a:t>utilizado</a:t>
            </a:r>
            <a:r>
              <a:rPr lang="en-US" sz="2800" dirty="0">
                <a:cs typeface="Times New Roman" charset="0"/>
              </a:rPr>
              <a:t> </a:t>
            </a:r>
            <a:r>
              <a:rPr lang="en-US" sz="2800" dirty="0" err="1">
                <a:cs typeface="Times New Roman" charset="0"/>
              </a:rPr>
              <a:t>como</a:t>
            </a:r>
            <a:r>
              <a:rPr lang="en-US" sz="2800" dirty="0">
                <a:cs typeface="Times New Roman" charset="0"/>
              </a:rPr>
              <a:t> </a:t>
            </a:r>
            <a:r>
              <a:rPr lang="en-US" sz="2800" dirty="0" err="1">
                <a:cs typeface="Times New Roman" charset="0"/>
              </a:rPr>
              <a:t>sistema</a:t>
            </a:r>
            <a:r>
              <a:rPr lang="en-US" sz="2800" dirty="0">
                <a:cs typeface="Times New Roman" charset="0"/>
              </a:rPr>
              <a:t> </a:t>
            </a:r>
            <a:r>
              <a:rPr lang="en-US" sz="2800" dirty="0" err="1">
                <a:cs typeface="Times New Roman" charset="0"/>
              </a:rPr>
              <a:t>para</a:t>
            </a:r>
            <a:r>
              <a:rPr lang="en-US" sz="2800" dirty="0">
                <a:cs typeface="Times New Roman" charset="0"/>
              </a:rPr>
              <a:t> </a:t>
            </a:r>
            <a:r>
              <a:rPr lang="en-US" sz="2800" dirty="0" err="1">
                <a:cs typeface="Times New Roman" charset="0"/>
              </a:rPr>
              <a:t>gerenciamento</a:t>
            </a:r>
            <a:r>
              <a:rPr lang="en-US" sz="2800" dirty="0">
                <a:cs typeface="Times New Roman" charset="0"/>
              </a:rPr>
              <a:t> de copyright</a:t>
            </a:r>
          </a:p>
          <a:p>
            <a:pPr eaLnBrk="1" hangingPunct="1">
              <a:buFontTx/>
              <a:buNone/>
            </a:pPr>
            <a:endParaRPr lang="pt-BR" dirty="0" smtClean="0"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7544" y="260648"/>
            <a:ext cx="7772400" cy="792088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Estrutura do ISRC</a:t>
            </a:r>
            <a:endParaRPr lang="pt-BR" sz="3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539552" y="1268760"/>
            <a:ext cx="8424936" cy="4751040"/>
          </a:xfrm>
        </p:spPr>
        <p:txBody>
          <a:bodyPr>
            <a:normAutofit/>
          </a:bodyPr>
          <a:lstStyle/>
          <a:p>
            <a:r>
              <a:rPr lang="pt-BR" b="1" dirty="0" smtClean="0"/>
              <a:t>Exemplo:</a:t>
            </a:r>
          </a:p>
          <a:p>
            <a:pPr lvl="1"/>
            <a:r>
              <a:rPr lang="pt-BR" dirty="0" smtClean="0"/>
              <a:t>ISRC FR - Z03 – 98 -00212 	onde,</a:t>
            </a:r>
          </a:p>
          <a:p>
            <a:pPr lvl="1"/>
            <a:r>
              <a:rPr lang="pt-BR" dirty="0" smtClean="0"/>
              <a:t>FR =Código do país =&gt; França</a:t>
            </a:r>
          </a:p>
          <a:p>
            <a:pPr lvl="1"/>
            <a:r>
              <a:rPr lang="pt-BR" dirty="0" smtClean="0"/>
              <a:t>Z03 = Código de quem registra =&gt; Mercury France</a:t>
            </a:r>
          </a:p>
          <a:p>
            <a:pPr lvl="1"/>
            <a:r>
              <a:rPr lang="pt-BR" dirty="0" smtClean="0"/>
              <a:t>98 = Ano de referência =&gt; 1998</a:t>
            </a:r>
          </a:p>
          <a:p>
            <a:pPr lvl="1"/>
            <a:r>
              <a:rPr lang="pt-BR" dirty="0" smtClean="0"/>
              <a:t>00212 = código designado (ordem numérica)</a:t>
            </a:r>
          </a:p>
          <a:p>
            <a:pPr>
              <a:buFont typeface="Wingdings"/>
              <a:buChar char="è"/>
            </a:pPr>
            <a:r>
              <a:rPr lang="pt-BR" dirty="0" smtClean="0">
                <a:sym typeface="Wingdings" pitchFamily="2" charset="2"/>
              </a:rPr>
              <a:t>O ISRC procura acomodar cada novo formato: CD, </a:t>
            </a:r>
            <a:r>
              <a:rPr lang="pt-BR" dirty="0" err="1" smtClean="0">
                <a:sym typeface="Wingdings" pitchFamily="2" charset="2"/>
              </a:rPr>
              <a:t>minidiscos</a:t>
            </a:r>
            <a:r>
              <a:rPr lang="pt-BR" dirty="0" smtClean="0">
                <a:sym typeface="Wingdings" pitchFamily="2" charset="2"/>
              </a:rPr>
              <a:t>,</a:t>
            </a:r>
            <a:r>
              <a:rPr lang="pt-BR" dirty="0" err="1" smtClean="0">
                <a:sym typeface="Wingdings" pitchFamily="2" charset="2"/>
              </a:rPr>
              <a:t>DVD-Audio</a:t>
            </a:r>
            <a:r>
              <a:rPr lang="pt-BR" dirty="0" smtClean="0">
                <a:sym typeface="Wingdings" pitchFamily="2" charset="2"/>
              </a:rPr>
              <a:t>, </a:t>
            </a:r>
            <a:r>
              <a:rPr lang="pt-BR" dirty="0" err="1" smtClean="0">
                <a:sym typeface="Wingdings" pitchFamily="2" charset="2"/>
              </a:rPr>
              <a:t>DVD-Vídeo</a:t>
            </a:r>
            <a:r>
              <a:rPr lang="pt-BR" dirty="0" smtClean="0">
                <a:sym typeface="Wingdings" pitchFamily="2" charset="2"/>
              </a:rPr>
              <a:t>, Super Áudio CD, VHS, MP3.</a:t>
            </a:r>
          </a:p>
          <a:p>
            <a:pPr>
              <a:buFont typeface="Wingdings"/>
              <a:buChar char="è"/>
            </a:pPr>
            <a:r>
              <a:rPr lang="pt-BR" dirty="0" smtClean="0">
                <a:sym typeface="Wingdings" pitchFamily="2" charset="2"/>
              </a:rPr>
              <a:t>Um novo ISRC para cada trilha gravada.</a:t>
            </a:r>
          </a:p>
          <a:p>
            <a:pPr marL="0" indent="0">
              <a:buNone/>
            </a:pPr>
            <a:r>
              <a:rPr lang="pt-BR" dirty="0" smtClean="0"/>
              <a:t>http://www.ifpi.org/content/library/isrc_handbook.pdf</a:t>
            </a:r>
            <a:endParaRPr lang="pt-BR" dirty="0"/>
          </a:p>
        </p:txBody>
      </p:sp>
    </p:spTree>
    <p:custDataLst>
      <p:tags r:id="rId1"/>
    </p:custData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12F201E7-5466-4706-A489-6EF0C8F6D9A8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92696"/>
            <a:ext cx="5115207" cy="460851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8" name="Imagem 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187122"/>
            <a:ext cx="3353226" cy="152991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000493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79512" y="228600"/>
            <a:ext cx="8784976" cy="824136"/>
          </a:xfrm>
        </p:spPr>
        <p:txBody>
          <a:bodyPr/>
          <a:lstStyle/>
          <a:p>
            <a:pPr algn="l" eaLnBrk="1" hangingPunct="1"/>
            <a:r>
              <a:rPr lang="pt-BR" sz="3200" b="1" dirty="0" err="1" smtClean="0">
                <a:solidFill>
                  <a:schemeClr val="tx1"/>
                </a:solidFill>
              </a:rPr>
              <a:t>International</a:t>
            </a:r>
            <a:r>
              <a:rPr lang="pt-BR" sz="3200" b="1" dirty="0" smtClean="0">
                <a:solidFill>
                  <a:schemeClr val="tx1"/>
                </a:solidFill>
              </a:rPr>
              <a:t> Standard Audiovisual </a:t>
            </a:r>
            <a:r>
              <a:rPr lang="pt-BR" sz="3200" b="1" dirty="0" err="1" smtClean="0">
                <a:solidFill>
                  <a:schemeClr val="tx1"/>
                </a:solidFill>
              </a:rPr>
              <a:t>Number</a:t>
            </a:r>
            <a:r>
              <a:rPr lang="pt-BR" sz="3200" b="1" dirty="0" smtClean="0">
                <a:solidFill>
                  <a:schemeClr val="tx1"/>
                </a:solidFill>
              </a:rPr>
              <a:t> (ISAN)</a:t>
            </a:r>
          </a:p>
        </p:txBody>
      </p:sp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5FB257E5-91AF-4CFC-89B7-FD6BE829DCB2}" type="slidenum">
              <a:rPr lang="pt-BR">
                <a:latin typeface="Times New Roman" charset="0"/>
              </a:rPr>
              <a:pPr/>
              <a:t>29</a:t>
            </a:fld>
            <a:endParaRPr lang="pt-BR">
              <a:latin typeface="Times New Roman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685800" y="1447800"/>
            <a:ext cx="7772400" cy="493352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b="1" dirty="0" smtClean="0"/>
              <a:t>ISO 15706 (2002)</a:t>
            </a:r>
            <a:endParaRPr lang="pt-BR" sz="2800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pt-BR" sz="2800" dirty="0" smtClean="0"/>
              <a:t>Sistema de numeração para identificar as obras audiovisuais: filmes, curtas, documentários, programas de televisão, eventos esportivos, propaganda, musicais, </a:t>
            </a:r>
            <a:r>
              <a:rPr lang="pt-BR" sz="2800" dirty="0" err="1" smtClean="0"/>
              <a:t>videoclips,videogames</a:t>
            </a:r>
            <a:r>
              <a:rPr lang="pt-BR" sz="2800" dirty="0" smtClean="0"/>
              <a:t>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800" dirty="0" smtClean="0">
                <a:solidFill>
                  <a:srgbClr val="000000"/>
                </a:solidFill>
              </a:rPr>
              <a:t>É um número legível pelo homem e pela máquina permitindo ao usuário identificar de maneira única as obras audiovisuais e suas diferentes versões.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800" dirty="0" smtClean="0">
                <a:solidFill>
                  <a:srgbClr val="000000"/>
                </a:solidFill>
              </a:rPr>
              <a:t>Visa ajudar aos produtores, distribuidores, artistas e titulares dos direitos a acompanhar a utilização de suas obras e a contribuindo com a sua distribuição, promoção e proteção. </a:t>
            </a:r>
          </a:p>
          <a:p>
            <a:pPr eaLnBrk="1" hangingPunct="1">
              <a:lnSpc>
                <a:spcPct val="90000"/>
              </a:lnSpc>
              <a:buNone/>
            </a:pPr>
            <a:endParaRPr lang="pt-BR" dirty="0" smtClean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67544" y="476672"/>
            <a:ext cx="7772400" cy="685800"/>
          </a:xfrm>
        </p:spPr>
        <p:txBody>
          <a:bodyPr/>
          <a:lstStyle/>
          <a:p>
            <a:pPr algn="l"/>
            <a:r>
              <a:rPr lang="pt-BR" sz="3600" b="1" dirty="0" smtClean="0"/>
              <a:t>Descrição bibliográfica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685800" y="1412776"/>
            <a:ext cx="7918648" cy="468322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Representar os documentos a partir de seus elementos externos essenciais: </a:t>
            </a:r>
            <a:r>
              <a:rPr lang="pt-BR" sz="2800" b="1" dirty="0" smtClean="0"/>
              <a:t>título, autor, edição, lugar e data de publicação, características físicas</a:t>
            </a:r>
            <a:r>
              <a:rPr lang="pt-BR" sz="2800" dirty="0" smtClean="0"/>
              <a:t>, etc.</a:t>
            </a:r>
          </a:p>
          <a:p>
            <a:r>
              <a:rPr lang="pt-BR" sz="2800" dirty="0" smtClean="0"/>
              <a:t>Determinar a forma de apresentação dos pontos de acesso ou entradas de maneira que possamos localizar os documentos de maneira ágil e rápida. </a:t>
            </a:r>
          </a:p>
          <a:p>
            <a:r>
              <a:rPr lang="pt-BR" sz="2800" dirty="0" smtClean="0"/>
              <a:t>Conjunto de dados bibliográficos que descrevem e identificam os documentos.</a:t>
            </a:r>
          </a:p>
          <a:p>
            <a:r>
              <a:rPr lang="pt-BR" sz="2800" b="1" dirty="0" smtClean="0"/>
              <a:t>Função</a:t>
            </a:r>
            <a:r>
              <a:rPr lang="pt-BR" sz="2800" dirty="0" smtClean="0"/>
              <a:t>: mediação entre o documento e a necessidade de informação do usuário.</a:t>
            </a:r>
          </a:p>
          <a:p>
            <a:endParaRPr lang="pt-BR" sz="2800" dirty="0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23528" y="188640"/>
            <a:ext cx="7772400" cy="850106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ISAN</a:t>
            </a:r>
            <a:endParaRPr lang="pt-BR" sz="3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30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467544" y="1196752"/>
            <a:ext cx="8424936" cy="5112568"/>
          </a:xfrm>
        </p:spPr>
        <p:txBody>
          <a:bodyPr>
            <a:noAutofit/>
          </a:bodyPr>
          <a:lstStyle/>
          <a:p>
            <a:r>
              <a:rPr lang="pt-BR" sz="2400" dirty="0" smtClean="0"/>
              <a:t>Identifica o conteúdo de obras audiovisuais (original, versão ou episódio)</a:t>
            </a:r>
          </a:p>
          <a:p>
            <a:r>
              <a:rPr lang="pt-BR" sz="2400" dirty="0" smtClean="0"/>
              <a:t>É o número de referência exclusivo de uma obra audiovisual e deve ser incluso como um elemento de dados em qualquer sistema utilizado para administrar e processar informações sobre obras audiovisuais.</a:t>
            </a:r>
          </a:p>
          <a:p>
            <a:r>
              <a:rPr lang="pt-BR" sz="2400" dirty="0" smtClean="0"/>
              <a:t>Deve ser colocado nas capas de DVD ou, até mesmo, na mídia gravada.</a:t>
            </a:r>
          </a:p>
          <a:p>
            <a:r>
              <a:rPr lang="pt-BR" sz="2400" dirty="0" smtClean="0"/>
              <a:t>No DVD é embutido nas cópias máster (</a:t>
            </a:r>
            <a:r>
              <a:rPr lang="pt-BR" sz="2400" dirty="0" err="1" smtClean="0"/>
              <a:t>metadado</a:t>
            </a:r>
            <a:r>
              <a:rPr lang="pt-BR" sz="2400" dirty="0" smtClean="0"/>
              <a:t>) e será transferido para quaisquer cópias subsequentes feitas a partir desta cópia.</a:t>
            </a:r>
          </a:p>
          <a:p>
            <a:r>
              <a:rPr lang="pt-BR" sz="2400" dirty="0" smtClean="0"/>
              <a:t>Banco de dados único no mundo.</a:t>
            </a:r>
          </a:p>
          <a:p>
            <a:r>
              <a:rPr lang="pt-BR" sz="2400" dirty="0" smtClean="0"/>
              <a:t>Uma vez atribuído não pode ser alterado.</a:t>
            </a:r>
          </a:p>
          <a:p>
            <a:r>
              <a:rPr lang="pt-BR" sz="2400" dirty="0" smtClean="0"/>
              <a:t>Quem pode solicitar: produtores, distribuidores, diretores, atores, autores.</a:t>
            </a:r>
          </a:p>
        </p:txBody>
      </p:sp>
    </p:spTree>
    <p:custDataLst>
      <p:tags r:id="rId1"/>
    </p:custData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23528" y="332656"/>
            <a:ext cx="7772400" cy="70609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Estrutura</a:t>
            </a:r>
            <a:endParaRPr lang="pt-BR" sz="3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31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755576" y="1196752"/>
            <a:ext cx="7931224" cy="48230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sz="2800" dirty="0" smtClean="0"/>
              <a:t>Código de barras gerado automaticamente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ISAN </a:t>
            </a:r>
            <a:r>
              <a:rPr lang="pt-BR" dirty="0" smtClean="0">
                <a:solidFill>
                  <a:srgbClr val="FF0000"/>
                </a:solidFill>
              </a:rPr>
              <a:t>1881-66C7-3489 - </a:t>
            </a:r>
            <a:r>
              <a:rPr lang="pt-BR" dirty="0" smtClean="0">
                <a:solidFill>
                  <a:srgbClr val="00B050"/>
                </a:solidFill>
              </a:rPr>
              <a:t>0001 – </a:t>
            </a:r>
            <a:r>
              <a:rPr lang="pt-BR" dirty="0" smtClean="0">
                <a:solidFill>
                  <a:srgbClr val="00B0F0"/>
                </a:solidFill>
              </a:rPr>
              <a:t>Q</a:t>
            </a:r>
            <a:r>
              <a:rPr lang="pt-BR" dirty="0" smtClean="0">
                <a:solidFill>
                  <a:srgbClr val="00B050"/>
                </a:solidFill>
              </a:rPr>
              <a:t> – </a:t>
            </a:r>
            <a:r>
              <a:rPr lang="pt-BR" dirty="0" smtClean="0">
                <a:solidFill>
                  <a:srgbClr val="C00000"/>
                </a:solidFill>
              </a:rPr>
              <a:t>9F3A-0245 - </a:t>
            </a:r>
            <a:r>
              <a:rPr lang="pt-BR" dirty="0" smtClean="0">
                <a:solidFill>
                  <a:srgbClr val="00B0F0"/>
                </a:solidFill>
              </a:rPr>
              <a:t>U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RAIZ</a:t>
            </a:r>
            <a:r>
              <a:rPr lang="pt-BR" dirty="0" smtClean="0"/>
              <a:t> – Identifica o Audiovisual. Trata-se da Obra Original (Esta parte do código será sempre a mesma, caso exista uma versão ou episódios).</a:t>
            </a:r>
          </a:p>
          <a:p>
            <a:r>
              <a:rPr lang="pt-BR" dirty="0" smtClean="0">
                <a:solidFill>
                  <a:srgbClr val="00B050"/>
                </a:solidFill>
              </a:rPr>
              <a:t>EPISÓDIO</a:t>
            </a:r>
            <a:r>
              <a:rPr lang="pt-BR" dirty="0" smtClean="0"/>
              <a:t> – Identifica os Episódios. Caso não tenha episódios, será sempre 0000.</a:t>
            </a:r>
          </a:p>
          <a:p>
            <a:r>
              <a:rPr lang="pt-BR" dirty="0" smtClean="0">
                <a:solidFill>
                  <a:srgbClr val="C00000"/>
                </a:solidFill>
              </a:rPr>
              <a:t>VERSÃO</a:t>
            </a:r>
            <a:r>
              <a:rPr lang="pt-BR" dirty="0" smtClean="0"/>
              <a:t> – Identifica uma versão de um audiovisual. Uma versão é caracterizada por: alteração de idioma, formato de imagem ou áudio, tempo de duração, edição do audiovisual, por exemplo, para fins comerciais, como um trailer. </a:t>
            </a:r>
          </a:p>
          <a:p>
            <a:r>
              <a:rPr lang="pt-BR" dirty="0" smtClean="0">
                <a:solidFill>
                  <a:srgbClr val="00B0F0"/>
                </a:solidFill>
              </a:rPr>
              <a:t>DV</a:t>
            </a:r>
            <a:r>
              <a:rPr lang="pt-BR" dirty="0" smtClean="0"/>
              <a:t> – Dígito verificador. </a:t>
            </a:r>
          </a:p>
          <a:p>
            <a:r>
              <a:rPr lang="pt-BR" dirty="0" smtClean="0"/>
              <a:t>* Combinação aleatória de letras (A-Z)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custDataLst>
      <p:tags r:id="rId1"/>
    </p:custData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12F201E7-5466-4706-A489-6EF0C8F6D9A8}" type="slidenum">
              <a:rPr lang="pt-BR" smtClean="0"/>
              <a:pPr>
                <a:defRPr/>
              </a:pPr>
              <a:t>32</a:t>
            </a:fld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2656"/>
            <a:ext cx="8289090" cy="583264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256365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7544" y="260648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Benefícios</a:t>
            </a:r>
            <a:endParaRPr lang="pt-BR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33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914400" y="908720"/>
            <a:ext cx="7772400" cy="5111080"/>
          </a:xfrm>
        </p:spPr>
        <p:txBody>
          <a:bodyPr>
            <a:normAutofit/>
          </a:bodyPr>
          <a:lstStyle/>
          <a:p>
            <a:r>
              <a:rPr lang="pt-BR" dirty="0" smtClean="0"/>
              <a:t>Reconhecimento Mundial</a:t>
            </a:r>
          </a:p>
          <a:p>
            <a:r>
              <a:rPr lang="pt-BR" dirty="0" smtClean="0"/>
              <a:t>Código ÚNICO</a:t>
            </a:r>
          </a:p>
          <a:p>
            <a:r>
              <a:rPr lang="pt-BR" dirty="0" smtClean="0"/>
              <a:t>Identificação da Obra Audiovisual</a:t>
            </a:r>
          </a:p>
          <a:p>
            <a:r>
              <a:rPr lang="pt-BR" dirty="0" smtClean="0"/>
              <a:t>Identificação de Versão</a:t>
            </a:r>
          </a:p>
          <a:p>
            <a:r>
              <a:rPr lang="pt-BR" dirty="0" smtClean="0"/>
              <a:t>Gestão Coletiva</a:t>
            </a:r>
          </a:p>
          <a:p>
            <a:r>
              <a:rPr lang="pt-BR" dirty="0" smtClean="0"/>
              <a:t>Potencial de Merchandising Digital</a:t>
            </a:r>
          </a:p>
          <a:p>
            <a:r>
              <a:rPr lang="pt-BR" dirty="0" smtClean="0"/>
              <a:t>Monitoramento da Obra</a:t>
            </a:r>
          </a:p>
          <a:p>
            <a:r>
              <a:rPr lang="pt-BR" dirty="0" smtClean="0"/>
              <a:t>Organização do Repertório</a:t>
            </a:r>
          </a:p>
          <a:p>
            <a:r>
              <a:rPr lang="pt-BR" dirty="0" smtClean="0"/>
              <a:t>Ajuda no Combate à Pirataria</a:t>
            </a:r>
          </a:p>
          <a:p>
            <a:pPr>
              <a:buNone/>
            </a:pPr>
            <a:r>
              <a:rPr lang="pt-BR" dirty="0" smtClean="0"/>
              <a:t>http://www.abrisan.com.br</a:t>
            </a:r>
            <a:endParaRPr lang="pt-BR" dirty="0"/>
          </a:p>
        </p:txBody>
      </p:sp>
    </p:spTree>
    <p:custDataLst>
      <p:tags r:id="rId1"/>
    </p:custData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81000" y="304800"/>
            <a:ext cx="8001000" cy="5334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b="1" dirty="0" smtClean="0">
                <a:cs typeface="Arial" charset="0"/>
              </a:rPr>
              <a:t>International Standard Work Code (ISWC)</a:t>
            </a:r>
            <a:endParaRPr lang="pt-BR" sz="3200" b="1" dirty="0" smtClean="0">
              <a:cs typeface="Arial" charset="0"/>
            </a:endParaRPr>
          </a:p>
        </p:txBody>
      </p:sp>
      <p:sp>
        <p:nvSpPr>
          <p:cNvPr id="17410" name="Espaço Reservado para Número de Slide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01CF10CA-9097-4C06-8DBD-C17F55FC5D1A}" type="slidenum">
              <a:rPr lang="pt-BR">
                <a:latin typeface="Times New Roman" charset="0"/>
              </a:rPr>
              <a:pPr/>
              <a:t>34</a:t>
            </a:fld>
            <a:endParaRPr lang="pt-BR">
              <a:latin typeface="Times New Roman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251520" y="1219200"/>
            <a:ext cx="8663880" cy="4876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t-BR" sz="2800" dirty="0" err="1" smtClean="0">
                <a:cs typeface="Arial" charset="0"/>
              </a:rPr>
              <a:t>Confederation</a:t>
            </a:r>
            <a:r>
              <a:rPr lang="pt-BR" sz="2800" dirty="0" smtClean="0">
                <a:cs typeface="Arial" charset="0"/>
              </a:rPr>
              <a:t> </a:t>
            </a:r>
            <a:r>
              <a:rPr lang="pt-BR" sz="2800" dirty="0" err="1" smtClean="0">
                <a:cs typeface="Arial" charset="0"/>
              </a:rPr>
              <a:t>internationale</a:t>
            </a:r>
            <a:r>
              <a:rPr lang="pt-BR" sz="2800" dirty="0" smtClean="0">
                <a:cs typeface="Arial" charset="0"/>
              </a:rPr>
              <a:t> </a:t>
            </a:r>
            <a:r>
              <a:rPr lang="pt-BR" sz="2800" dirty="0" err="1" smtClean="0">
                <a:cs typeface="Arial" charset="0"/>
              </a:rPr>
              <a:t>des</a:t>
            </a:r>
            <a:r>
              <a:rPr lang="pt-BR" sz="2800" dirty="0" smtClean="0">
                <a:cs typeface="Arial" charset="0"/>
              </a:rPr>
              <a:t> </a:t>
            </a:r>
            <a:r>
              <a:rPr lang="pt-BR" sz="2800" dirty="0" err="1" smtClean="0">
                <a:cs typeface="Arial" charset="0"/>
              </a:rPr>
              <a:t>sociétés</a:t>
            </a:r>
            <a:r>
              <a:rPr lang="pt-BR" sz="2800" dirty="0" smtClean="0">
                <a:cs typeface="Arial" charset="0"/>
              </a:rPr>
              <a:t> d'</a:t>
            </a:r>
            <a:r>
              <a:rPr lang="pt-BR" sz="2800" dirty="0" err="1" smtClean="0">
                <a:cs typeface="Arial" charset="0"/>
              </a:rPr>
              <a:t>auteurs</a:t>
            </a:r>
            <a:r>
              <a:rPr lang="pt-BR" sz="2800" dirty="0" smtClean="0">
                <a:cs typeface="Arial" charset="0"/>
              </a:rPr>
              <a:t> </a:t>
            </a:r>
            <a:r>
              <a:rPr lang="pt-BR" sz="2800" dirty="0" err="1" smtClean="0">
                <a:cs typeface="Arial" charset="0"/>
              </a:rPr>
              <a:t>et</a:t>
            </a:r>
            <a:r>
              <a:rPr lang="pt-BR" sz="2800" dirty="0" smtClean="0">
                <a:cs typeface="Arial" charset="0"/>
              </a:rPr>
              <a:t> </a:t>
            </a:r>
            <a:r>
              <a:rPr lang="pt-BR" sz="2800" dirty="0" err="1" smtClean="0">
                <a:cs typeface="Arial" charset="0"/>
              </a:rPr>
              <a:t>compositeurs</a:t>
            </a:r>
            <a:r>
              <a:rPr lang="pt-BR" sz="2800" dirty="0" smtClean="0">
                <a:cs typeface="Arial" charset="0"/>
              </a:rPr>
              <a:t> (CISAC) </a:t>
            </a:r>
            <a:r>
              <a:rPr lang="pt-BR" sz="2800" dirty="0" smtClean="0"/>
              <a:t>congrega 210 sociedades de autores em 109 países.</a:t>
            </a:r>
            <a:r>
              <a:rPr lang="pt-BR" sz="2800" dirty="0" smtClean="0">
                <a:cs typeface="Arial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dirty="0" smtClean="0">
                <a:cs typeface="Arial" charset="0"/>
              </a:rPr>
              <a:t>ISO 15707 (2001)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Para </a:t>
            </a:r>
            <a:r>
              <a:rPr lang="en-US" dirty="0" err="1" smtClean="0">
                <a:cs typeface="Arial" charset="0"/>
              </a:rPr>
              <a:t>identificar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qualquer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composição</a:t>
            </a:r>
            <a:r>
              <a:rPr lang="en-US" dirty="0" smtClean="0">
                <a:cs typeface="Arial" charset="0"/>
              </a:rPr>
              <a:t> musical, de </a:t>
            </a:r>
            <a:r>
              <a:rPr lang="en-US" dirty="0" err="1" smtClean="0">
                <a:cs typeface="Arial" charset="0"/>
              </a:rPr>
              <a:t>canções</a:t>
            </a:r>
            <a:r>
              <a:rPr lang="en-US" dirty="0" smtClean="0">
                <a:cs typeface="Arial" charset="0"/>
              </a:rPr>
              <a:t> a </a:t>
            </a:r>
            <a:r>
              <a:rPr lang="en-US" dirty="0" err="1" smtClean="0">
                <a:cs typeface="Arial" charset="0"/>
              </a:rPr>
              <a:t>sinfonias</a:t>
            </a:r>
            <a:r>
              <a:rPr lang="en-US" dirty="0" smtClean="0">
                <a:cs typeface="Arial" charset="0"/>
              </a:rPr>
              <a:t> e a jingles </a:t>
            </a:r>
            <a:r>
              <a:rPr lang="en-US" dirty="0" err="1" smtClean="0">
                <a:cs typeface="Arial" charset="0"/>
              </a:rPr>
              <a:t>publicitários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tornando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mais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eficiente</a:t>
            </a:r>
            <a:r>
              <a:rPr lang="en-US" dirty="0" smtClean="0">
                <a:cs typeface="Arial" charset="0"/>
              </a:rPr>
              <a:t> a </a:t>
            </a:r>
            <a:r>
              <a:rPr lang="en-US" dirty="0" err="1" smtClean="0">
                <a:cs typeface="Arial" charset="0"/>
              </a:rPr>
              <a:t>administração</a:t>
            </a:r>
            <a:r>
              <a:rPr lang="en-US" dirty="0" smtClean="0">
                <a:cs typeface="Arial" charset="0"/>
              </a:rPr>
              <a:t> dos </a:t>
            </a:r>
            <a:r>
              <a:rPr lang="en-US" dirty="0" err="1" smtClean="0">
                <a:cs typeface="Arial" charset="0"/>
              </a:rPr>
              <a:t>direitos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autorais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mundialmente</a:t>
            </a:r>
            <a:r>
              <a:rPr lang="en-US" dirty="0" smtClean="0">
                <a:cs typeface="Arial" charset="0"/>
              </a:rPr>
              <a:t>.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dirty="0" err="1" smtClean="0">
                <a:cs typeface="Arial" charset="0"/>
              </a:rPr>
              <a:t>Busca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fornecer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meios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eficientes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para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identificar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trabalhos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musicais</a:t>
            </a:r>
            <a:r>
              <a:rPr lang="en-US" dirty="0" smtClean="0">
                <a:cs typeface="Arial" charset="0"/>
              </a:rPr>
              <a:t> e bases de dados </a:t>
            </a:r>
            <a:r>
              <a:rPr lang="en-US" dirty="0" err="1" smtClean="0">
                <a:cs typeface="Arial" charset="0"/>
              </a:rPr>
              <a:t>computacionais</a:t>
            </a:r>
            <a:r>
              <a:rPr lang="en-US" dirty="0" smtClean="0">
                <a:cs typeface="Arial" charset="0"/>
              </a:rPr>
              <a:t> e </a:t>
            </a:r>
            <a:r>
              <a:rPr lang="en-US" dirty="0" err="1" smtClean="0">
                <a:cs typeface="Arial" charset="0"/>
              </a:rPr>
              <a:t>para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trocar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informação</a:t>
            </a:r>
            <a:r>
              <a:rPr lang="en-US" dirty="0" smtClean="0">
                <a:cs typeface="Arial" charset="0"/>
              </a:rPr>
              <a:t> entre </a:t>
            </a:r>
            <a:r>
              <a:rPr lang="en-US" dirty="0" err="1" smtClean="0">
                <a:cs typeface="Arial" charset="0"/>
              </a:rPr>
              <a:t>sociedades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direitos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autorais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editores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gravadoras</a:t>
            </a:r>
            <a:r>
              <a:rPr lang="en-US" dirty="0" smtClean="0">
                <a:cs typeface="Arial" charset="0"/>
              </a:rPr>
              <a:t>, etc.</a:t>
            </a:r>
          </a:p>
          <a:p>
            <a:pPr lvl="1" algn="just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Base de dados </a:t>
            </a:r>
            <a:r>
              <a:rPr lang="en-US" dirty="0" smtClean="0">
                <a:cs typeface="Arial" charset="0"/>
                <a:sym typeface="Wingdings" pitchFamily="2" charset="2"/>
              </a:rPr>
              <a:t> http://iswcnet.cisac.org/iswcnet</a:t>
            </a:r>
            <a:endParaRPr lang="en-US" dirty="0" smtClean="0">
              <a:cs typeface="Arial" charset="0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</a:rPr>
              <a:t>No </a:t>
            </a:r>
            <a:r>
              <a:rPr lang="en-US" dirty="0" err="1" smtClean="0">
                <a:cs typeface="Arial" charset="0"/>
              </a:rPr>
              <a:t>Brasil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  <a:sym typeface="Wingdings" pitchFamily="2" charset="2"/>
              </a:rPr>
              <a:t></a:t>
            </a:r>
            <a:r>
              <a:rPr lang="en-US" dirty="0" smtClean="0">
                <a:cs typeface="Arial" charset="0"/>
              </a:rPr>
              <a:t>ECAD</a:t>
            </a:r>
            <a:endParaRPr lang="pt-BR" dirty="0" smtClean="0">
              <a:cs typeface="Arial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sz="2800" dirty="0" smtClean="0"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28600" y="304800"/>
            <a:ext cx="8382000" cy="609600"/>
          </a:xfrm>
        </p:spPr>
        <p:txBody>
          <a:bodyPr>
            <a:noAutofit/>
          </a:bodyPr>
          <a:lstStyle/>
          <a:p>
            <a:pPr algn="l" eaLnBrk="1" hangingPunct="1"/>
            <a:r>
              <a:rPr lang="pt-BR" sz="3200" b="1" dirty="0" err="1" smtClean="0">
                <a:solidFill>
                  <a:schemeClr val="tx1"/>
                </a:solidFill>
              </a:rPr>
              <a:t>International</a:t>
            </a:r>
            <a:r>
              <a:rPr lang="pt-BR" sz="3200" b="1" dirty="0" smtClean="0">
                <a:solidFill>
                  <a:schemeClr val="tx1"/>
                </a:solidFill>
              </a:rPr>
              <a:t> Standard </a:t>
            </a:r>
            <a:r>
              <a:rPr lang="pt-BR" sz="3200" b="1" dirty="0" err="1" smtClean="0">
                <a:solidFill>
                  <a:schemeClr val="tx1"/>
                </a:solidFill>
              </a:rPr>
              <a:t>Music</a:t>
            </a:r>
            <a:r>
              <a:rPr lang="pt-BR" sz="3200" b="1" dirty="0" smtClean="0">
                <a:solidFill>
                  <a:schemeClr val="tx1"/>
                </a:solidFill>
              </a:rPr>
              <a:t> </a:t>
            </a:r>
            <a:r>
              <a:rPr lang="pt-BR" sz="3200" b="1" dirty="0" err="1" smtClean="0">
                <a:solidFill>
                  <a:schemeClr val="tx1"/>
                </a:solidFill>
              </a:rPr>
              <a:t>Number</a:t>
            </a:r>
            <a:r>
              <a:rPr lang="pt-BR" sz="3200" b="1" dirty="0" smtClean="0">
                <a:solidFill>
                  <a:schemeClr val="tx1"/>
                </a:solidFill>
              </a:rPr>
              <a:t> (ISMN)</a:t>
            </a:r>
          </a:p>
        </p:txBody>
      </p:sp>
      <p:sp>
        <p:nvSpPr>
          <p:cNvPr id="18434" name="Espaço Reservado para Número de Slide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FB64BFBF-D306-46A9-9240-D1A81B98F809}" type="slidenum">
              <a:rPr lang="pt-BR">
                <a:latin typeface="Times New Roman" charset="0"/>
              </a:rPr>
              <a:pPr/>
              <a:t>35</a:t>
            </a:fld>
            <a:endParaRPr lang="pt-BR">
              <a:latin typeface="Times New Roman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539552" y="980728"/>
            <a:ext cx="7772400" cy="2688704"/>
          </a:xfrm>
        </p:spPr>
        <p:txBody>
          <a:bodyPr/>
          <a:lstStyle/>
          <a:p>
            <a:pPr eaLnBrk="1" hangingPunct="1"/>
            <a:r>
              <a:rPr lang="pt-BR" dirty="0" smtClean="0"/>
              <a:t>ISO 10957 (1993)</a:t>
            </a:r>
          </a:p>
          <a:p>
            <a:pPr lvl="1" eaLnBrk="1" hangingPunct="1"/>
            <a:r>
              <a:rPr lang="pt-BR" dirty="0" smtClean="0"/>
              <a:t>Identificar publicações de música impressa (partituras).</a:t>
            </a:r>
          </a:p>
          <a:p>
            <a:pPr lvl="1" eaLnBrk="1" hangingPunct="1"/>
            <a:r>
              <a:rPr lang="pt-BR" dirty="0" smtClean="0"/>
              <a:t>Registro de autoria</a:t>
            </a:r>
          </a:p>
          <a:p>
            <a:pPr lvl="1" eaLnBrk="1" hangingPunct="1"/>
            <a:r>
              <a:rPr lang="pt-BR" dirty="0" smtClean="0"/>
              <a:t>No Brasil </a:t>
            </a:r>
            <a:r>
              <a:rPr lang="pt-BR" dirty="0" smtClean="0">
                <a:sym typeface="Wingdings" pitchFamily="2" charset="2"/>
              </a:rPr>
              <a:t> Biblioteca Nacional</a:t>
            </a:r>
          </a:p>
          <a:p>
            <a:pPr lvl="1" eaLnBrk="1" hangingPunct="1"/>
            <a:endParaRPr lang="pt-BR" dirty="0" smtClean="0">
              <a:sym typeface="Wingdings" pitchFamily="2" charset="2"/>
            </a:endParaRPr>
          </a:p>
          <a:p>
            <a:pPr lvl="1"/>
            <a:r>
              <a:rPr lang="pt-BR" dirty="0" smtClean="0"/>
              <a:t>http://www.ismn-international.org/manual_intro.html</a:t>
            </a:r>
          </a:p>
        </p:txBody>
      </p:sp>
      <p:pic>
        <p:nvPicPr>
          <p:cNvPr id="2" name="Imagem 1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645024"/>
            <a:ext cx="3960440" cy="287492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custDataLst>
      <p:tags r:id="rId1"/>
    </p:custData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609600"/>
            <a:ext cx="7772400" cy="533400"/>
          </a:xfrm>
        </p:spPr>
        <p:txBody>
          <a:bodyPr>
            <a:noAutofit/>
          </a:bodyPr>
          <a:lstStyle/>
          <a:p>
            <a:pPr algn="l" eaLnBrk="1" hangingPunct="1"/>
            <a:r>
              <a:rPr lang="pt-BR" sz="3600" b="1" dirty="0" err="1" smtClean="0"/>
              <a:t>AACR</a:t>
            </a:r>
            <a:r>
              <a:rPr lang="pt-BR" sz="3600" b="1" dirty="0" smtClean="0"/>
              <a:t> 2</a:t>
            </a:r>
          </a:p>
        </p:txBody>
      </p:sp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4B0CE9C5-76DC-48E8-9A31-26C272C568A1}" type="slidenum">
              <a:rPr lang="pt-BR">
                <a:latin typeface="Times New Roman" charset="0"/>
              </a:rPr>
              <a:pPr/>
              <a:t>36</a:t>
            </a:fld>
            <a:endParaRPr lang="pt-BR">
              <a:latin typeface="Times New Roman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685800" y="1340768"/>
            <a:ext cx="7772400" cy="4755232"/>
          </a:xfrm>
        </p:spPr>
        <p:txBody>
          <a:bodyPr>
            <a:normAutofit/>
          </a:bodyPr>
          <a:lstStyle/>
          <a:p>
            <a:pPr eaLnBrk="1" hangingPunct="1"/>
            <a:r>
              <a:rPr lang="pt-BR" sz="2800" dirty="0" smtClean="0"/>
              <a:t>Anglo </a:t>
            </a:r>
            <a:r>
              <a:rPr lang="pt-BR" sz="2800" dirty="0" err="1" smtClean="0"/>
              <a:t>American</a:t>
            </a:r>
            <a:r>
              <a:rPr lang="pt-BR" sz="2800" dirty="0" smtClean="0"/>
              <a:t> </a:t>
            </a:r>
            <a:r>
              <a:rPr lang="pt-BR" sz="2800" dirty="0" err="1" smtClean="0"/>
              <a:t>Cataloguing</a:t>
            </a:r>
            <a:r>
              <a:rPr lang="pt-BR" sz="2800" dirty="0" smtClean="0"/>
              <a:t> </a:t>
            </a:r>
            <a:r>
              <a:rPr lang="pt-BR" sz="2800" dirty="0" err="1" smtClean="0"/>
              <a:t>Rules</a:t>
            </a:r>
            <a:endParaRPr lang="pt-BR" sz="2800" dirty="0" smtClean="0"/>
          </a:p>
          <a:p>
            <a:pPr lvl="1" eaLnBrk="1" hangingPunct="1"/>
            <a:r>
              <a:rPr lang="pt-BR" sz="2800" dirty="0" smtClean="0"/>
              <a:t>Regras para descrever e elaborar pontos de acesso para todos os tipos de materiais existentes nas bibliotecas.</a:t>
            </a:r>
          </a:p>
          <a:p>
            <a:pPr lvl="1" eaLnBrk="1" hangingPunct="1"/>
            <a:r>
              <a:rPr lang="pt-BR" sz="2800" dirty="0" smtClean="0"/>
              <a:t>Parte 1 : descreve o item catalogado</a:t>
            </a:r>
          </a:p>
          <a:p>
            <a:pPr lvl="1" eaLnBrk="1" hangingPunct="1"/>
            <a:r>
              <a:rPr lang="pt-BR" sz="2800" dirty="0" smtClean="0"/>
              <a:t>Parte 2 : determina os pontos de acesso sob os quais a informação descritiva será apresentada.</a:t>
            </a:r>
          </a:p>
        </p:txBody>
      </p:sp>
    </p:spTree>
    <p:custDataLst>
      <p:tags r:id="rId1"/>
    </p:custData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304800"/>
            <a:ext cx="8001000" cy="914400"/>
          </a:xfrm>
        </p:spPr>
        <p:txBody>
          <a:bodyPr/>
          <a:lstStyle/>
          <a:p>
            <a:pPr algn="l" eaLnBrk="1" hangingPunct="1"/>
            <a:r>
              <a:rPr lang="pt-BR" sz="3200" b="1" dirty="0" err="1" smtClean="0">
                <a:solidFill>
                  <a:srgbClr val="000000"/>
                </a:solidFill>
              </a:rPr>
              <a:t>Machine-Readable</a:t>
            </a:r>
            <a:r>
              <a:rPr lang="pt-BR" sz="3200" b="1" dirty="0" smtClean="0">
                <a:solidFill>
                  <a:srgbClr val="000000"/>
                </a:solidFill>
              </a:rPr>
              <a:t> </a:t>
            </a:r>
            <a:r>
              <a:rPr lang="pt-BR" sz="3200" b="1" dirty="0" err="1" smtClean="0">
                <a:solidFill>
                  <a:srgbClr val="000000"/>
                </a:solidFill>
              </a:rPr>
              <a:t>Cataloguing</a:t>
            </a:r>
            <a:r>
              <a:rPr lang="pt-BR" sz="3200" b="1" dirty="0" smtClean="0">
                <a:solidFill>
                  <a:srgbClr val="000000"/>
                </a:solidFill>
              </a:rPr>
              <a:t> (</a:t>
            </a:r>
            <a:r>
              <a:rPr lang="pt-BR" sz="3200" b="1" dirty="0" smtClean="0"/>
              <a:t>MARC)</a:t>
            </a:r>
          </a:p>
        </p:txBody>
      </p:sp>
      <p:sp>
        <p:nvSpPr>
          <p:cNvPr id="20482" name="Espaço Reservado para Número de Slide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53371E78-9EBC-44CE-900E-78B3CFF69AFF}" type="slidenum">
              <a:rPr lang="pt-BR">
                <a:latin typeface="Times New Roman" charset="0"/>
              </a:rPr>
              <a:pPr/>
              <a:t>37</a:t>
            </a:fld>
            <a:endParaRPr lang="pt-BR">
              <a:latin typeface="Times New Roman" charset="0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685800" y="1447800"/>
            <a:ext cx="8077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dirty="0" err="1" smtClean="0">
                <a:cs typeface="Times New Roman" charset="0"/>
              </a:rPr>
              <a:t>Library</a:t>
            </a:r>
            <a:r>
              <a:rPr lang="pt-BR" sz="2800" dirty="0" smtClean="0">
                <a:cs typeface="Times New Roman" charset="0"/>
              </a:rPr>
              <a:t> </a:t>
            </a:r>
            <a:r>
              <a:rPr lang="pt-BR" sz="2800" dirty="0" err="1" smtClean="0">
                <a:cs typeface="Times New Roman" charset="0"/>
              </a:rPr>
              <a:t>of</a:t>
            </a:r>
            <a:r>
              <a:rPr lang="pt-BR" sz="2800" dirty="0" smtClean="0">
                <a:cs typeface="Times New Roman" charset="0"/>
              </a:rPr>
              <a:t> </a:t>
            </a:r>
            <a:r>
              <a:rPr lang="pt-BR" sz="2800" dirty="0" err="1" smtClean="0">
                <a:cs typeface="Times New Roman" charset="0"/>
              </a:rPr>
              <a:t>Congress</a:t>
            </a:r>
            <a:r>
              <a:rPr lang="pt-BR" sz="2800" dirty="0" smtClean="0">
                <a:cs typeface="Times New Roman" charset="0"/>
              </a:rPr>
              <a:t> (LC) - década de 60.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800" dirty="0" smtClean="0">
                <a:cs typeface="Times New Roman" charset="0"/>
              </a:rPr>
              <a:t>Versão mais recente MARC 21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800" dirty="0" smtClean="0">
                <a:cs typeface="Times New Roman" charset="0"/>
              </a:rPr>
              <a:t>Para catalogação de registros bibliográficos em sistemas informatizados.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800" dirty="0" smtClean="0">
                <a:cs typeface="Times New Roman" charset="0"/>
              </a:rPr>
              <a:t>Permite o intercâmbio e compartilhamento de registros em âmbito internacional.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800" dirty="0" smtClean="0">
                <a:cs typeface="Times New Roman" charset="0"/>
              </a:rPr>
              <a:t>Os dados dos registros bibliográficos no formato MARC são organizados em </a:t>
            </a:r>
            <a:r>
              <a:rPr lang="pt-BR" sz="2800" b="1" dirty="0" smtClean="0">
                <a:cs typeface="Times New Roman" charset="0"/>
              </a:rPr>
              <a:t>campos</a:t>
            </a:r>
            <a:r>
              <a:rPr lang="pt-BR" sz="2800" dirty="0" smtClean="0">
                <a:cs typeface="Times New Roman" charset="0"/>
              </a:rPr>
              <a:t>, cada um identificado por uma etiqueta de 3 caracteres numéricos. </a:t>
            </a:r>
          </a:p>
          <a:p>
            <a:pPr lvl="1" algn="just" eaLnBrk="1" hangingPunct="1">
              <a:lnSpc>
                <a:spcPct val="90000"/>
              </a:lnSpc>
            </a:pPr>
            <a:endParaRPr lang="pt-BR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dirty="0" smtClean="0"/>
          </a:p>
        </p:txBody>
      </p:sp>
    </p:spTree>
    <p:custDataLst>
      <p:tags r:id="rId1"/>
    </p:custData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fld id="{3CEBA231-7752-4525-8A21-65A81C99B86E}" type="slidenum">
              <a:rPr lang="pt-BR">
                <a:latin typeface="Times New Roman" charset="0"/>
              </a:rPr>
              <a:pPr/>
              <a:t>38</a:t>
            </a:fld>
            <a:endParaRPr lang="pt-BR">
              <a:latin typeface="Times New Roman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685800" y="914400"/>
            <a:ext cx="8001000" cy="5181600"/>
          </a:xfrm>
        </p:spPr>
        <p:txBody>
          <a:bodyPr>
            <a:normAutofit/>
          </a:bodyPr>
          <a:lstStyle/>
          <a:p>
            <a:pPr lvl="1" eaLnBrk="1" hangingPunct="1"/>
            <a:r>
              <a:rPr lang="pt-BR" sz="2800" dirty="0" smtClean="0">
                <a:cs typeface="Times New Roman" charset="0"/>
              </a:rPr>
              <a:t>Existem campos de gerenciamento do registro e campos específicos referentes às áreas da informação bibliográfica</a:t>
            </a:r>
            <a:r>
              <a:rPr lang="pt-BR" sz="2800" dirty="0" smtClean="0"/>
              <a:t>.</a:t>
            </a:r>
          </a:p>
          <a:p>
            <a:pPr lvl="2" algn="just" eaLnBrk="1" hangingPunct="1"/>
            <a:r>
              <a:rPr lang="pt-BR" sz="2800" dirty="0" smtClean="0">
                <a:cs typeface="Times New Roman" charset="0"/>
              </a:rPr>
              <a:t>Exemplo: o campo 100 é usado para a entrada principal de nome pessoal do registro (autoria).</a:t>
            </a:r>
          </a:p>
          <a:p>
            <a:pPr lvl="1" eaLnBrk="1" hangingPunct="1"/>
            <a:r>
              <a:rPr lang="pt-BR" sz="2800" dirty="0" smtClean="0">
                <a:cs typeface="Times New Roman" charset="0"/>
              </a:rPr>
              <a:t>Cada campo é dividido em </a:t>
            </a:r>
            <a:r>
              <a:rPr lang="pt-BR" sz="2800" b="1" dirty="0" err="1" smtClean="0">
                <a:cs typeface="Times New Roman" charset="0"/>
              </a:rPr>
              <a:t>subcampos</a:t>
            </a:r>
            <a:r>
              <a:rPr lang="pt-BR" sz="2800" dirty="0" smtClean="0">
                <a:cs typeface="Times New Roman" charset="0"/>
              </a:rPr>
              <a:t>, identificados pelo símbolo “</a:t>
            </a:r>
            <a:r>
              <a:rPr lang="pt-BR" sz="2800" b="1" dirty="0" smtClean="0">
                <a:cs typeface="Times New Roman" charset="0"/>
              </a:rPr>
              <a:t>$</a:t>
            </a:r>
            <a:r>
              <a:rPr lang="pt-BR" sz="2800" dirty="0" smtClean="0">
                <a:cs typeface="Times New Roman" charset="0"/>
              </a:rPr>
              <a:t>”, seguido de uma letra minúscula ou um caractere numérico. Cada </a:t>
            </a:r>
            <a:r>
              <a:rPr lang="pt-BR" sz="2800" dirty="0" err="1" smtClean="0">
                <a:cs typeface="Times New Roman" charset="0"/>
              </a:rPr>
              <a:t>subcampo</a:t>
            </a:r>
            <a:r>
              <a:rPr lang="pt-BR" sz="2800" dirty="0" smtClean="0">
                <a:cs typeface="Times New Roman" charset="0"/>
              </a:rPr>
              <a:t> é usado para registro de uma parte da informação da área à qual o campo se refere. </a:t>
            </a:r>
            <a:endParaRPr lang="pt-BR" sz="2800" dirty="0" smtClean="0"/>
          </a:p>
        </p:txBody>
      </p:sp>
    </p:spTree>
    <p:custDataLst>
      <p:tags r:id="rId1"/>
    </p:custData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fld id="{ACDA2C06-7CCF-46AB-B680-BAFFB92BB326}" type="slidenum">
              <a:rPr lang="pt-BR">
                <a:latin typeface="Times New Roman" charset="0"/>
              </a:rPr>
              <a:pPr/>
              <a:t>39</a:t>
            </a:fld>
            <a:endParaRPr lang="pt-BR">
              <a:latin typeface="Times New Roman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685800" y="762000"/>
            <a:ext cx="7772400" cy="533400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pt-BR" sz="2800" dirty="0" smtClean="0">
                <a:cs typeface="Times New Roman" charset="0"/>
              </a:rPr>
              <a:t>Exemplo: o campo </a:t>
            </a:r>
            <a:r>
              <a:rPr lang="pt-BR" sz="2800" b="1" dirty="0" smtClean="0">
                <a:cs typeface="Times New Roman" charset="0"/>
              </a:rPr>
              <a:t>245</a:t>
            </a:r>
            <a:r>
              <a:rPr lang="pt-BR" sz="2800" dirty="0" smtClean="0">
                <a:cs typeface="Times New Roman" charset="0"/>
              </a:rPr>
              <a:t> se refere aos dados do título; o </a:t>
            </a:r>
            <a:r>
              <a:rPr lang="pt-BR" sz="2800" dirty="0" err="1" smtClean="0">
                <a:cs typeface="Times New Roman" charset="0"/>
              </a:rPr>
              <a:t>subcampo</a:t>
            </a:r>
            <a:r>
              <a:rPr lang="pt-BR" sz="2800" dirty="0" smtClean="0">
                <a:cs typeface="Times New Roman" charset="0"/>
              </a:rPr>
              <a:t> </a:t>
            </a:r>
            <a:r>
              <a:rPr lang="pt-BR" sz="2800" b="1" dirty="0" smtClean="0">
                <a:cs typeface="Times New Roman" charset="0"/>
              </a:rPr>
              <a:t>$a</a:t>
            </a:r>
            <a:r>
              <a:rPr lang="pt-BR" sz="2800" dirty="0" smtClean="0">
                <a:cs typeface="Times New Roman" charset="0"/>
              </a:rPr>
              <a:t> é do título propriamente dito; o </a:t>
            </a:r>
            <a:r>
              <a:rPr lang="pt-BR" sz="2800" dirty="0" err="1" smtClean="0">
                <a:cs typeface="Times New Roman" charset="0"/>
              </a:rPr>
              <a:t>subcampo</a:t>
            </a:r>
            <a:r>
              <a:rPr lang="pt-BR" sz="2800" dirty="0" smtClean="0">
                <a:cs typeface="Times New Roman" charset="0"/>
              </a:rPr>
              <a:t> </a:t>
            </a:r>
            <a:r>
              <a:rPr lang="pt-BR" sz="2800" b="1" dirty="0" smtClean="0">
                <a:cs typeface="Times New Roman" charset="0"/>
              </a:rPr>
              <a:t>$b</a:t>
            </a:r>
            <a:r>
              <a:rPr lang="pt-BR" sz="2800" dirty="0" smtClean="0">
                <a:cs typeface="Times New Roman" charset="0"/>
              </a:rPr>
              <a:t> é do subtítulo ou outras informações sobre o título; o </a:t>
            </a:r>
            <a:r>
              <a:rPr lang="pt-BR" sz="2800" b="1" dirty="0" smtClean="0">
                <a:cs typeface="Times New Roman" charset="0"/>
              </a:rPr>
              <a:t>$c</a:t>
            </a:r>
            <a:r>
              <a:rPr lang="pt-BR" sz="2800" dirty="0" smtClean="0">
                <a:cs typeface="Times New Roman" charset="0"/>
              </a:rPr>
              <a:t> é da indicação de responsabilidade.</a:t>
            </a:r>
          </a:p>
          <a:p>
            <a:pPr algn="just" eaLnBrk="1" hangingPunct="1">
              <a:buFontTx/>
              <a:buNone/>
            </a:pPr>
            <a:r>
              <a:rPr lang="pt-BR" dirty="0" smtClean="0">
                <a:cs typeface="Times New Roman" charset="0"/>
              </a:rPr>
              <a:t>	 	</a:t>
            </a:r>
            <a:r>
              <a:rPr lang="en-US" sz="2400" dirty="0" smtClean="0">
                <a:cs typeface="Times New Roman" charset="0"/>
              </a:rPr>
              <a:t>245 14 $a The emperor’s new clothes</a:t>
            </a:r>
            <a:endParaRPr lang="pt-BR" sz="2400" dirty="0" smtClean="0">
              <a:cs typeface="Times New Roman" charset="0"/>
            </a:endParaRPr>
          </a:p>
          <a:p>
            <a:pPr lvl="1" algn="just" eaLnBrk="1" hangingPunct="1">
              <a:buFontTx/>
              <a:buNone/>
            </a:pPr>
            <a:r>
              <a:rPr lang="en-US" sz="2400" dirty="0" smtClean="0">
                <a:cs typeface="Times New Roman" charset="0"/>
              </a:rPr>
              <a:t>                  $c adapted from Hans Christian Andersen and 		illustrated by Janet Stevens</a:t>
            </a:r>
          </a:p>
          <a:p>
            <a:pPr lvl="1" algn="just" eaLnBrk="1" hangingPunct="1">
              <a:buFontTx/>
              <a:buNone/>
            </a:pPr>
            <a:endParaRPr lang="en-US" sz="2400" dirty="0" smtClean="0">
              <a:cs typeface="Times New Roman" charset="0"/>
            </a:endParaRPr>
          </a:p>
          <a:p>
            <a:pPr lvl="1" eaLnBrk="1" hangingPunct="1"/>
            <a:r>
              <a:rPr lang="pt-BR" dirty="0" smtClean="0">
                <a:hlinkClick r:id="rId5"/>
              </a:rPr>
              <a:t>http://www.loc.gov/marc/marc.html</a:t>
            </a:r>
            <a:endParaRPr lang="pt-BR" dirty="0" smtClean="0"/>
          </a:p>
          <a:p>
            <a:pPr lvl="1" eaLnBrk="1" hangingPunct="1"/>
            <a:r>
              <a:rPr lang="pt-BR" dirty="0" smtClean="0">
                <a:cs typeface="Times New Roman" charset="0"/>
                <a:hlinkClick r:id="rId6"/>
              </a:rPr>
              <a:t>http://www.loc.gov/marc/bibliographic</a:t>
            </a:r>
            <a:r>
              <a:rPr lang="pt-BR" dirty="0" smtClean="0"/>
              <a:t> </a:t>
            </a:r>
          </a:p>
          <a:p>
            <a:pPr lvl="1">
              <a:buNone/>
            </a:pPr>
            <a:r>
              <a:rPr lang="pt-BR" dirty="0" err="1" smtClean="0"/>
              <a:t>Guide</a:t>
            </a:r>
            <a:r>
              <a:rPr lang="pt-BR" dirty="0" smtClean="0"/>
              <a:t> to </a:t>
            </a:r>
            <a:r>
              <a:rPr lang="pt-BR" dirty="0" err="1" smtClean="0"/>
              <a:t>Cataloguing</a:t>
            </a:r>
            <a:r>
              <a:rPr lang="pt-BR" dirty="0" smtClean="0"/>
              <a:t> DVDs </a:t>
            </a:r>
            <a:r>
              <a:rPr lang="pt-BR" dirty="0" err="1" smtClean="0"/>
              <a:t>using</a:t>
            </a:r>
            <a:r>
              <a:rPr lang="pt-BR" dirty="0" smtClean="0"/>
              <a:t> AACR2 (</a:t>
            </a:r>
            <a:r>
              <a:rPr lang="pt-BR" sz="2000" dirty="0" err="1" smtClean="0"/>
              <a:t>Chapters</a:t>
            </a:r>
            <a:r>
              <a:rPr lang="pt-BR" sz="2000" dirty="0" smtClean="0"/>
              <a:t> 7 </a:t>
            </a:r>
            <a:r>
              <a:rPr lang="pt-BR" sz="2000" dirty="0" err="1" smtClean="0"/>
              <a:t>and</a:t>
            </a:r>
            <a:r>
              <a:rPr lang="pt-BR" sz="2000" dirty="0" smtClean="0"/>
              <a:t> 9)</a:t>
            </a:r>
          </a:p>
          <a:p>
            <a:pPr lvl="1">
              <a:buNone/>
            </a:pPr>
            <a:r>
              <a:rPr lang="pt-BR" dirty="0" smtClean="0">
                <a:hlinkClick r:id="rId7"/>
              </a:rPr>
              <a:t>http://ublib.buffalo.edu/libraries/units/cts/olac/capc/dvd/dvd</a:t>
            </a:r>
            <a:r>
              <a:rPr lang="pt-BR" sz="2000" dirty="0" smtClean="0"/>
              <a:t>primer0.html</a:t>
            </a:r>
          </a:p>
          <a:p>
            <a:pPr lvl="1"/>
            <a:endParaRPr lang="pt-BR" sz="2000" dirty="0" smtClean="0"/>
          </a:p>
          <a:p>
            <a:pPr lvl="1" eaLnBrk="1" hangingPunct="1"/>
            <a:endParaRPr lang="pt-BR" dirty="0" smtClean="0"/>
          </a:p>
          <a:p>
            <a:pPr lvl="1" algn="just" eaLnBrk="1" hangingPunct="1">
              <a:buFontTx/>
              <a:buNone/>
            </a:pPr>
            <a:endParaRPr lang="pt-BR" sz="2400" dirty="0" smtClean="0">
              <a:cs typeface="Times New Roman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251520" y="548680"/>
            <a:ext cx="8435280" cy="5760640"/>
          </a:xfrm>
        </p:spPr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b="1" dirty="0" smtClean="0"/>
              <a:t>Autor</a:t>
            </a:r>
            <a:r>
              <a:rPr lang="pt-BR" dirty="0" smtClean="0"/>
              <a:t>: Cardin, Pierre</a:t>
            </a:r>
          </a:p>
          <a:p>
            <a:r>
              <a:rPr lang="pt-BR" b="1" dirty="0" smtClean="0"/>
              <a:t>Título</a:t>
            </a:r>
            <a:r>
              <a:rPr lang="pt-BR" dirty="0" smtClean="0"/>
              <a:t>: Vestido 3/4</a:t>
            </a:r>
          </a:p>
          <a:p>
            <a:r>
              <a:rPr lang="pt-BR" b="1" dirty="0" smtClean="0"/>
              <a:t>Descrição</a:t>
            </a:r>
            <a:r>
              <a:rPr lang="pt-BR" dirty="0" smtClean="0"/>
              <a:t>: Vestido reto com manga longa, saia abaixo dos joelhos</a:t>
            </a:r>
          </a:p>
          <a:p>
            <a:r>
              <a:rPr lang="pt-BR" b="1" dirty="0" smtClean="0"/>
              <a:t>Data:</a:t>
            </a:r>
            <a:r>
              <a:rPr lang="pt-BR" dirty="0" smtClean="0"/>
              <a:t> s.d.</a:t>
            </a:r>
          </a:p>
          <a:p>
            <a:r>
              <a:rPr lang="pt-BR" b="1" dirty="0" smtClean="0"/>
              <a:t>Assunto</a:t>
            </a:r>
            <a:r>
              <a:rPr lang="pt-BR" dirty="0" smtClean="0"/>
              <a:t>: Vestidos</a:t>
            </a:r>
          </a:p>
          <a:p>
            <a:r>
              <a:rPr lang="pt-BR" b="1" dirty="0"/>
              <a:t>Localização:</a:t>
            </a:r>
            <a:r>
              <a:rPr lang="pt-BR" dirty="0"/>
              <a:t> http://www.pierrecardin.com/createur.html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88640"/>
            <a:ext cx="2758440" cy="36576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479904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381000"/>
            <a:ext cx="7772400" cy="685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pt-BR" sz="3200" b="1" smtClean="0">
                <a:cs typeface="Times New Roman" charset="0"/>
              </a:rPr>
              <a:t>Campos MARC para registros audiovisuais</a:t>
            </a:r>
            <a:r>
              <a:rPr lang="pt-BR" smtClean="0"/>
              <a:t> </a:t>
            </a:r>
          </a:p>
        </p:txBody>
      </p:sp>
      <p:sp>
        <p:nvSpPr>
          <p:cNvPr id="23554" name="Espaço Reservado para Número de Slide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DD06065E-7586-4A9B-B332-05579C955F22}" type="slidenum">
              <a:rPr lang="pt-BR">
                <a:latin typeface="Times New Roman" charset="0"/>
              </a:rPr>
              <a:pPr/>
              <a:t>40</a:t>
            </a:fld>
            <a:endParaRPr lang="pt-BR">
              <a:latin typeface="Times New Roman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685800" y="1143000"/>
            <a:ext cx="8153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2800" smtClean="0">
                <a:cs typeface="Times New Roman" charset="0"/>
              </a:rPr>
              <a:t> 	Os materiais audiovisuais são catalogados utilizando-se as mesmas regras utilizadas para os livros com algumas diferenças.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>
                <a:cs typeface="Times New Roman" charset="0"/>
              </a:rPr>
              <a:t>001  Número de controle do sistema</a:t>
            </a:r>
            <a:r>
              <a:rPr lang="pt-BR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>
                <a:cs typeface="Times New Roman" charset="0"/>
              </a:rPr>
              <a:t>008  Dados de tamanho fixo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>
                <a:cs typeface="Times New Roman" charset="0"/>
              </a:rPr>
              <a:t>010  Número de controle da LC</a:t>
            </a:r>
            <a:r>
              <a:rPr lang="pt-BR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024 Número Internacional Normalizado 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>
                <a:cs typeface="Times New Roman" charset="0"/>
              </a:rPr>
              <a:t>040  Fonte da catalogação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>
                <a:cs typeface="Times New Roman" charset="0"/>
              </a:rPr>
              <a:t>041  Código de idioma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>
                <a:cs typeface="Times New Roman" charset="0"/>
              </a:rPr>
              <a:t>044  Código de país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>
                <a:cs typeface="Times New Roman" charset="0"/>
              </a:rPr>
              <a:t>100  Entrada principal – Nome pessoal</a:t>
            </a:r>
          </a:p>
        </p:txBody>
      </p:sp>
    </p:spTree>
    <p:custDataLst>
      <p:tags r:id="rId1"/>
    </p:custData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fld id="{0C095BCB-AD0E-46A8-887A-F8AE2C3BB6AD}" type="slidenum">
              <a:rPr lang="pt-BR">
                <a:latin typeface="Times New Roman" charset="0"/>
              </a:rPr>
              <a:pPr/>
              <a:t>41</a:t>
            </a:fld>
            <a:endParaRPr lang="pt-BR">
              <a:latin typeface="Times New Roman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685800" y="685800"/>
            <a:ext cx="8153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>
                <a:cs typeface="Times New Roman" charset="0"/>
              </a:rPr>
              <a:t>110  Entrada principal - Nome corporativo  </a:t>
            </a:r>
            <a:endParaRPr lang="pt-BR" sz="2800" smtClean="0"/>
          </a:p>
          <a:p>
            <a:pPr eaLnBrk="1" hangingPunct="1">
              <a:lnSpc>
                <a:spcPct val="90000"/>
              </a:lnSpc>
            </a:pPr>
            <a:r>
              <a:rPr lang="pt-BR" sz="2800" smtClean="0">
                <a:cs typeface="Times New Roman" charset="0"/>
              </a:rPr>
              <a:t>111  Entrada principal – Nome de evento        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>
                <a:cs typeface="Times New Roman" charset="0"/>
              </a:rPr>
              <a:t>130  Entrada principal - Título uniforme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>
                <a:cs typeface="Times New Roman" charset="0"/>
              </a:rPr>
              <a:t>245  Título principal (inclui a designação geral do material subcampo $h)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>
                <a:cs typeface="Times New Roman" charset="0"/>
              </a:rPr>
              <a:t>246  Forma variante do título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>
                <a:cs typeface="Times New Roman" charset="0"/>
              </a:rPr>
              <a:t>250  Edição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>
                <a:cs typeface="Times New Roman" charset="0"/>
              </a:rPr>
              <a:t>260  Imprenta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>
                <a:cs typeface="Times New Roman" charset="0"/>
              </a:rPr>
              <a:t>300  Descrição física (subcampo $e para descrever material que acompanha o audiovisual)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>
                <a:cs typeface="Times New Roman" charset="0"/>
              </a:rPr>
              <a:t>500  Nota geral</a:t>
            </a:r>
          </a:p>
          <a:p>
            <a:pPr eaLnBrk="1" hangingPunct="1">
              <a:lnSpc>
                <a:spcPct val="90000"/>
              </a:lnSpc>
            </a:pPr>
            <a:endParaRPr lang="pt-BR" sz="2800" smtClean="0"/>
          </a:p>
          <a:p>
            <a:pPr eaLnBrk="1" hangingPunct="1">
              <a:lnSpc>
                <a:spcPct val="90000"/>
              </a:lnSpc>
            </a:pPr>
            <a:endParaRPr lang="pt-BR" smtClean="0"/>
          </a:p>
        </p:txBody>
      </p:sp>
    </p:spTree>
    <p:custDataLst>
      <p:tags r:id="rId1"/>
    </p:custData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fld id="{93D95A7F-5232-4BA2-8EF4-080E2004C172}" type="slidenum">
              <a:rPr lang="pt-BR">
                <a:latin typeface="Times New Roman" charset="0"/>
              </a:rPr>
              <a:pPr/>
              <a:t>42</a:t>
            </a:fld>
            <a:endParaRPr lang="pt-BR">
              <a:latin typeface="Times New Roman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/>
            <a:r>
              <a:rPr lang="pt-BR" sz="2800" smtClean="0">
                <a:cs typeface="Times New Roman" charset="0"/>
              </a:rPr>
              <a:t>600  Assunto – Nome pessoal</a:t>
            </a:r>
          </a:p>
          <a:p>
            <a:pPr eaLnBrk="1" hangingPunct="1"/>
            <a:r>
              <a:rPr lang="pt-BR" sz="2800" smtClean="0">
                <a:cs typeface="Times New Roman" charset="0"/>
              </a:rPr>
              <a:t>610  Assunto – Nome corporativo</a:t>
            </a:r>
          </a:p>
          <a:p>
            <a:pPr eaLnBrk="1" hangingPunct="1"/>
            <a:r>
              <a:rPr lang="pt-BR" sz="2800" smtClean="0">
                <a:cs typeface="Times New Roman" charset="0"/>
              </a:rPr>
              <a:t>650  Assunto – Termo tópico</a:t>
            </a:r>
          </a:p>
          <a:p>
            <a:pPr eaLnBrk="1" hangingPunct="1"/>
            <a:r>
              <a:rPr lang="pt-BR" sz="2800" smtClean="0">
                <a:cs typeface="Times New Roman" charset="0"/>
              </a:rPr>
              <a:t>651  Assunto – Nome geográfico</a:t>
            </a:r>
          </a:p>
          <a:p>
            <a:pPr eaLnBrk="1" hangingPunct="1"/>
            <a:r>
              <a:rPr lang="pt-BR" sz="2800" smtClean="0">
                <a:cs typeface="Times New Roman" charset="0"/>
              </a:rPr>
              <a:t>655  Assunto – Gênero/Forma      </a:t>
            </a:r>
          </a:p>
          <a:p>
            <a:pPr eaLnBrk="1" hangingPunct="1"/>
            <a:r>
              <a:rPr lang="pt-BR" sz="2800" smtClean="0">
                <a:cs typeface="Times New Roman" charset="0"/>
              </a:rPr>
              <a:t>656  Assunto - Profissão</a:t>
            </a:r>
          </a:p>
          <a:p>
            <a:pPr eaLnBrk="1" hangingPunct="1"/>
            <a:r>
              <a:rPr lang="pt-BR" sz="2800" smtClean="0">
                <a:cs typeface="Times New Roman" charset="0"/>
              </a:rPr>
              <a:t>700 – Entrada secundária – Nome pessoal</a:t>
            </a:r>
          </a:p>
          <a:p>
            <a:pPr eaLnBrk="1" hangingPunct="1"/>
            <a:r>
              <a:rPr lang="pt-BR" sz="2800" smtClean="0">
                <a:cs typeface="Times New Roman" charset="0"/>
              </a:rPr>
              <a:t>710 – Entrada secundária – Nome corporativo</a:t>
            </a:r>
          </a:p>
          <a:p>
            <a:pPr eaLnBrk="1" hangingPunct="1"/>
            <a:r>
              <a:rPr lang="pt-BR" sz="2800" smtClean="0">
                <a:cs typeface="Times New Roman" charset="0"/>
              </a:rPr>
              <a:t>711 – Entrada secundária – Nome de evento</a:t>
            </a:r>
          </a:p>
          <a:p>
            <a:pPr eaLnBrk="1" hangingPunct="1"/>
            <a:endParaRPr lang="pt-BR" sz="2800" smtClean="0"/>
          </a:p>
        </p:txBody>
      </p:sp>
    </p:spTree>
    <p:custDataLst>
      <p:tags r:id="rId1"/>
    </p:custData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fld id="{B86B3EB0-324D-4D2A-8E81-0728B562902E}" type="slidenum">
              <a:rPr lang="pt-BR">
                <a:latin typeface="Times New Roman" charset="0"/>
              </a:rPr>
              <a:pPr/>
              <a:t>43</a:t>
            </a:fld>
            <a:endParaRPr lang="pt-BR">
              <a:latin typeface="Times New Roman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eaLnBrk="1" hangingPunct="1"/>
            <a:r>
              <a:rPr lang="pt-BR" sz="2800" smtClean="0">
                <a:cs typeface="Times New Roman" charset="0"/>
              </a:rPr>
              <a:t>730 – Entrada secundária – Título uniforme</a:t>
            </a:r>
          </a:p>
          <a:p>
            <a:pPr eaLnBrk="1" hangingPunct="1"/>
            <a:r>
              <a:rPr lang="pt-BR" sz="2800" smtClean="0">
                <a:cs typeface="Times New Roman" charset="0"/>
              </a:rPr>
              <a:t> 800 – Entrada secundária de série – Nome pessoal</a:t>
            </a:r>
          </a:p>
          <a:p>
            <a:pPr eaLnBrk="1" hangingPunct="1"/>
            <a:r>
              <a:rPr lang="pt-BR" sz="2800" smtClean="0">
                <a:cs typeface="Times New Roman" charset="0"/>
              </a:rPr>
              <a:t> 810 – Entrada secundária de série – Nome corporativo</a:t>
            </a:r>
          </a:p>
          <a:p>
            <a:pPr eaLnBrk="1" hangingPunct="1"/>
            <a:r>
              <a:rPr lang="pt-BR" sz="2800" smtClean="0">
                <a:cs typeface="Times New Roman" charset="0"/>
              </a:rPr>
              <a:t> 856 – Localização eletrônica </a:t>
            </a:r>
          </a:p>
          <a:p>
            <a:pPr eaLnBrk="1" hangingPunct="1"/>
            <a:r>
              <a:rPr lang="pt-BR" sz="2800" smtClean="0">
                <a:cs typeface="Times New Roman" charset="0"/>
              </a:rPr>
              <a:t> 9XX – Campos reservados para uso local</a:t>
            </a:r>
          </a:p>
          <a:p>
            <a:pPr eaLnBrk="1" hangingPunct="1">
              <a:buFontTx/>
              <a:buNone/>
            </a:pPr>
            <a:endParaRPr lang="pt-BR" sz="2800" smtClean="0"/>
          </a:p>
        </p:txBody>
      </p:sp>
    </p:spTree>
    <p:custDataLst>
      <p:tags r:id="rId1"/>
    </p:custData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fld id="{DE5A819E-78D7-453E-9FBE-EF410282799D}" type="slidenum">
              <a:rPr lang="pt-BR">
                <a:latin typeface="Times New Roman" charset="0"/>
              </a:rPr>
              <a:pPr/>
              <a:t>44</a:t>
            </a:fld>
            <a:endParaRPr lang="pt-BR">
              <a:latin typeface="Times New Roman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381000" y="381000"/>
            <a:ext cx="8458200" cy="57150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pt-BR" sz="2800" dirty="0" smtClean="0"/>
              <a:t>Exemplo de um registro no MARC</a:t>
            </a:r>
          </a:p>
          <a:p>
            <a:pPr eaLnBrk="1" hangingPunct="1"/>
            <a:r>
              <a:rPr lang="pt-BR" sz="1600" dirty="0" smtClean="0"/>
              <a:t>040 ## $a AIMS Media</a:t>
            </a:r>
          </a:p>
          <a:p>
            <a:pPr eaLnBrk="1" hangingPunct="1"/>
            <a:r>
              <a:rPr lang="pt-BR" sz="1600" dirty="0" smtClean="0"/>
              <a:t>050 10 $a TH9148</a:t>
            </a:r>
          </a:p>
          <a:p>
            <a:pPr eaLnBrk="1" hangingPunct="1"/>
            <a:r>
              <a:rPr lang="pt-BR" sz="1600" dirty="0" smtClean="0">
                <a:latin typeface="Arial Unicode MS" pitchFamily="34" charset="-128"/>
              </a:rPr>
              <a:t>082 10 $a 613.6 $2 11 </a:t>
            </a:r>
          </a:p>
          <a:p>
            <a:pPr eaLnBrk="1" hangingPunct="1"/>
            <a:r>
              <a:rPr lang="pt-BR" sz="1600" dirty="0" smtClean="0">
                <a:latin typeface="Arial Unicode MS" pitchFamily="34" charset="-128"/>
              </a:rPr>
              <a:t>245 04 $a </a:t>
            </a:r>
            <a:r>
              <a:rPr lang="pt-BR" sz="1600" dirty="0" err="1" smtClean="0">
                <a:latin typeface="Arial Unicode MS" pitchFamily="34" charset="-128"/>
              </a:rPr>
              <a:t>The</a:t>
            </a:r>
            <a:r>
              <a:rPr lang="pt-BR" sz="1600" dirty="0" smtClean="0">
                <a:latin typeface="Arial Unicode MS" pitchFamily="34" charset="-128"/>
              </a:rPr>
              <a:t> </a:t>
            </a:r>
            <a:r>
              <a:rPr lang="pt-BR" sz="1600" dirty="0" err="1" smtClean="0">
                <a:latin typeface="Arial Unicode MS" pitchFamily="34" charset="-128"/>
              </a:rPr>
              <a:t>Adventures</a:t>
            </a:r>
            <a:r>
              <a:rPr lang="pt-BR" sz="1600" dirty="0" smtClean="0">
                <a:latin typeface="Arial Unicode MS" pitchFamily="34" charset="-128"/>
              </a:rPr>
              <a:t> </a:t>
            </a:r>
            <a:r>
              <a:rPr lang="pt-BR" sz="1600" dirty="0" err="1" smtClean="0">
                <a:latin typeface="Arial Unicode MS" pitchFamily="34" charset="-128"/>
              </a:rPr>
              <a:t>of</a:t>
            </a:r>
            <a:r>
              <a:rPr lang="pt-BR" sz="1600" dirty="0" smtClean="0">
                <a:latin typeface="Arial Unicode MS" pitchFamily="34" charset="-128"/>
              </a:rPr>
              <a:t> </a:t>
            </a:r>
            <a:r>
              <a:rPr lang="pt-BR" sz="1600" dirty="0" err="1" smtClean="0">
                <a:latin typeface="Arial Unicode MS" pitchFamily="34" charset="-128"/>
              </a:rPr>
              <a:t>Safety</a:t>
            </a:r>
            <a:r>
              <a:rPr lang="pt-BR" sz="1600" dirty="0" smtClean="0">
                <a:latin typeface="Arial Unicode MS" pitchFamily="34" charset="-128"/>
              </a:rPr>
              <a:t> </a:t>
            </a:r>
            <a:r>
              <a:rPr lang="pt-BR" sz="1600" dirty="0" err="1" smtClean="0">
                <a:latin typeface="Arial Unicode MS" pitchFamily="34" charset="-128"/>
              </a:rPr>
              <a:t>Frog</a:t>
            </a:r>
            <a:r>
              <a:rPr lang="pt-BR" sz="1600" dirty="0" smtClean="0">
                <a:latin typeface="Arial Unicode MS" pitchFamily="34" charset="-128"/>
              </a:rPr>
              <a:t>. $p </a:t>
            </a:r>
            <a:r>
              <a:rPr lang="pt-BR" sz="1600" dirty="0" err="1" smtClean="0">
                <a:latin typeface="Arial Unicode MS" pitchFamily="34" charset="-128"/>
              </a:rPr>
              <a:t>Fire</a:t>
            </a:r>
            <a:r>
              <a:rPr lang="pt-BR" sz="1600" dirty="0" smtClean="0">
                <a:latin typeface="Arial Unicode MS" pitchFamily="34" charset="-128"/>
              </a:rPr>
              <a:t> </a:t>
            </a:r>
            <a:r>
              <a:rPr lang="pt-BR" sz="1600" dirty="0" err="1" smtClean="0">
                <a:latin typeface="Arial Unicode MS" pitchFamily="34" charset="-128"/>
              </a:rPr>
              <a:t>safety</a:t>
            </a:r>
            <a:r>
              <a:rPr lang="pt-BR" sz="1600" dirty="0" smtClean="0">
                <a:latin typeface="Arial Unicode MS" pitchFamily="34" charset="-128"/>
              </a:rPr>
              <a:t> $h [</a:t>
            </a:r>
            <a:r>
              <a:rPr lang="pt-BR" sz="1600" dirty="0" err="1" smtClean="0">
                <a:latin typeface="Arial Unicode MS" pitchFamily="34" charset="-128"/>
              </a:rPr>
              <a:t>videorecording</a:t>
            </a:r>
            <a:r>
              <a:rPr lang="pt-BR" sz="1600" dirty="0" smtClean="0">
                <a:latin typeface="Arial Unicode MS" pitchFamily="34" charset="-128"/>
              </a:rPr>
              <a:t>] / $c </a:t>
            </a:r>
            <a:r>
              <a:rPr lang="pt-BR" sz="1600" dirty="0" err="1" smtClean="0">
                <a:latin typeface="Arial Unicode MS" pitchFamily="34" charset="-128"/>
              </a:rPr>
              <a:t>Century</a:t>
            </a:r>
            <a:r>
              <a:rPr lang="pt-BR" sz="1600" dirty="0" smtClean="0">
                <a:latin typeface="Arial Unicode MS" pitchFamily="34" charset="-128"/>
              </a:rPr>
              <a:t> 21 </a:t>
            </a:r>
            <a:r>
              <a:rPr lang="pt-BR" sz="1600" dirty="0" err="1" smtClean="0">
                <a:latin typeface="Arial Unicode MS" pitchFamily="34" charset="-128"/>
              </a:rPr>
              <a:t>Video</a:t>
            </a:r>
            <a:r>
              <a:rPr lang="pt-BR" sz="1600" dirty="0" smtClean="0">
                <a:latin typeface="Arial Unicode MS" pitchFamily="34" charset="-128"/>
              </a:rPr>
              <a:t>, Inc. </a:t>
            </a:r>
          </a:p>
          <a:p>
            <a:pPr eaLnBrk="1" hangingPunct="1"/>
            <a:r>
              <a:rPr lang="pt-BR" sz="1600" dirty="0" smtClean="0">
                <a:latin typeface="Arial Unicode MS" pitchFamily="34" charset="-128"/>
              </a:rPr>
              <a:t>246 30 $a </a:t>
            </a:r>
            <a:r>
              <a:rPr lang="pt-BR" sz="1600" dirty="0" err="1" smtClean="0">
                <a:latin typeface="Arial Unicode MS" pitchFamily="34" charset="-128"/>
              </a:rPr>
              <a:t>Fire</a:t>
            </a:r>
            <a:r>
              <a:rPr lang="pt-BR" sz="1600" dirty="0" smtClean="0">
                <a:latin typeface="Arial Unicode MS" pitchFamily="34" charset="-128"/>
              </a:rPr>
              <a:t> </a:t>
            </a:r>
            <a:r>
              <a:rPr lang="pt-BR" sz="1600" dirty="0" err="1" smtClean="0">
                <a:latin typeface="Arial Unicode MS" pitchFamily="34" charset="-128"/>
              </a:rPr>
              <a:t>safety</a:t>
            </a:r>
            <a:r>
              <a:rPr lang="pt-BR" sz="1600" dirty="0" smtClean="0">
                <a:latin typeface="Arial Unicode MS" pitchFamily="34" charset="-128"/>
              </a:rPr>
              <a:t> $h [</a:t>
            </a:r>
            <a:r>
              <a:rPr lang="pt-BR" sz="1600" dirty="0" err="1" smtClean="0">
                <a:latin typeface="Arial Unicode MS" pitchFamily="34" charset="-128"/>
              </a:rPr>
              <a:t>videorecording</a:t>
            </a:r>
            <a:r>
              <a:rPr lang="pt-BR" sz="1600" dirty="0" smtClean="0">
                <a:latin typeface="Arial Unicode MS" pitchFamily="34" charset="-128"/>
              </a:rPr>
              <a:t>] </a:t>
            </a:r>
          </a:p>
          <a:p>
            <a:pPr eaLnBrk="1" hangingPunct="1"/>
            <a:r>
              <a:rPr lang="pt-BR" sz="1600" dirty="0" smtClean="0">
                <a:latin typeface="Arial Unicode MS" pitchFamily="34" charset="-128"/>
              </a:rPr>
              <a:t>260 ## $a Van </a:t>
            </a:r>
            <a:r>
              <a:rPr lang="pt-BR" sz="1600" dirty="0" err="1" smtClean="0">
                <a:latin typeface="Arial Unicode MS" pitchFamily="34" charset="-128"/>
              </a:rPr>
              <a:t>Nuys</a:t>
            </a:r>
            <a:r>
              <a:rPr lang="pt-BR" sz="1600" dirty="0" smtClean="0">
                <a:latin typeface="Arial Unicode MS" pitchFamily="34" charset="-128"/>
              </a:rPr>
              <a:t>, </a:t>
            </a:r>
            <a:r>
              <a:rPr lang="pt-BR" sz="1600" dirty="0" err="1" smtClean="0">
                <a:latin typeface="Arial Unicode MS" pitchFamily="34" charset="-128"/>
              </a:rPr>
              <a:t>Calif</a:t>
            </a:r>
            <a:r>
              <a:rPr lang="pt-BR" sz="1600" dirty="0" smtClean="0">
                <a:latin typeface="Arial Unicode MS" pitchFamily="34" charset="-128"/>
              </a:rPr>
              <a:t>. : $b AIMS Media, $c 1988. </a:t>
            </a:r>
          </a:p>
          <a:p>
            <a:pPr eaLnBrk="1" hangingPunct="1"/>
            <a:r>
              <a:rPr lang="pt-BR" sz="1600" dirty="0" smtClean="0">
                <a:latin typeface="Arial Unicode MS" pitchFamily="34" charset="-128"/>
              </a:rPr>
              <a:t>300 ## $a 1 </a:t>
            </a:r>
            <a:r>
              <a:rPr lang="pt-BR" sz="1600" dirty="0" err="1" smtClean="0">
                <a:latin typeface="Arial Unicode MS" pitchFamily="34" charset="-128"/>
              </a:rPr>
              <a:t>videocassette</a:t>
            </a:r>
            <a:r>
              <a:rPr lang="pt-BR" sz="1600" dirty="0" smtClean="0">
                <a:latin typeface="Arial Unicode MS" pitchFamily="34" charset="-128"/>
              </a:rPr>
              <a:t> (10 min.) : $b </a:t>
            </a:r>
            <a:r>
              <a:rPr lang="pt-BR" sz="1600" dirty="0" err="1" smtClean="0">
                <a:latin typeface="Arial Unicode MS" pitchFamily="34" charset="-128"/>
              </a:rPr>
              <a:t>sd</a:t>
            </a:r>
            <a:r>
              <a:rPr lang="pt-BR" sz="1600" dirty="0" smtClean="0">
                <a:latin typeface="Arial Unicode MS" pitchFamily="34" charset="-128"/>
              </a:rPr>
              <a:t>., col. ; $c 1/2 in. </a:t>
            </a:r>
          </a:p>
          <a:p>
            <a:pPr eaLnBrk="1" hangingPunct="1"/>
            <a:r>
              <a:rPr lang="pt-BR" sz="1600" dirty="0" smtClean="0">
                <a:latin typeface="Arial Unicode MS" pitchFamily="34" charset="-128"/>
              </a:rPr>
              <a:t>538 ## $a VHS.</a:t>
            </a:r>
          </a:p>
          <a:p>
            <a:r>
              <a:rPr lang="pt-BR" sz="1600" dirty="0" smtClean="0">
                <a:latin typeface="Arial Unicode MS" pitchFamily="34" charset="-128"/>
              </a:rPr>
              <a:t>520 ## $a</a:t>
            </a:r>
            <a:r>
              <a:rPr lang="pt-BR" sz="1600" dirty="0" smtClean="0"/>
              <a:t> um sapo-segurança ensina crianças sobre os perigos do fogo.Explica que não se deve brincar com fósforos, como funcionam os detectores de fumaça e porque eles são necessários. Descreve como evitar acidentes em casa e como rolar se suas roupas pegarem fogo.</a:t>
            </a:r>
          </a:p>
          <a:p>
            <a:r>
              <a:rPr lang="pt-BR" sz="1600" dirty="0" smtClean="0">
                <a:latin typeface="Arial Unicode MS" pitchFamily="34" charset="-128"/>
              </a:rPr>
              <a:t>650 #0 $a </a:t>
            </a:r>
            <a:r>
              <a:rPr lang="pt-BR" sz="1600" dirty="0" smtClean="0"/>
              <a:t>Prevenção de incêndios – Filmes juvenis </a:t>
            </a:r>
          </a:p>
          <a:p>
            <a:r>
              <a:rPr lang="pt-BR" sz="1600" dirty="0" smtClean="0">
                <a:latin typeface="Arial Unicode MS" pitchFamily="34" charset="-128"/>
              </a:rPr>
              <a:t>710 2# $a </a:t>
            </a:r>
            <a:r>
              <a:rPr lang="pt-BR" sz="1600" dirty="0" err="1" smtClean="0">
                <a:latin typeface="Arial Unicode MS" pitchFamily="34" charset="-128"/>
              </a:rPr>
              <a:t>Century</a:t>
            </a:r>
            <a:r>
              <a:rPr lang="pt-BR" sz="1600" dirty="0" smtClean="0">
                <a:latin typeface="Arial Unicode MS" pitchFamily="34" charset="-128"/>
              </a:rPr>
              <a:t> 21 </a:t>
            </a:r>
            <a:r>
              <a:rPr lang="pt-BR" sz="1600" dirty="0" err="1" smtClean="0">
                <a:latin typeface="Arial Unicode MS" pitchFamily="34" charset="-128"/>
              </a:rPr>
              <a:t>Video</a:t>
            </a:r>
            <a:r>
              <a:rPr lang="pt-BR" sz="1600" dirty="0" smtClean="0">
                <a:latin typeface="Arial Unicode MS" pitchFamily="34" charset="-128"/>
              </a:rPr>
              <a:t>, Inc. </a:t>
            </a:r>
          </a:p>
          <a:p>
            <a:r>
              <a:rPr lang="pt-BR" sz="1600" dirty="0" smtClean="0">
                <a:latin typeface="Arial Unicode MS" pitchFamily="34" charset="-128"/>
              </a:rPr>
              <a:t>710 2# $a AIMS Media </a:t>
            </a:r>
          </a:p>
          <a:p>
            <a:pPr eaLnBrk="1" hangingPunct="1">
              <a:buNone/>
            </a:pPr>
            <a:endParaRPr lang="pt-BR" sz="1600" dirty="0" smtClean="0">
              <a:latin typeface="Arial Unicode MS" pitchFamily="34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Número de Slide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fld id="{3FA4635B-4017-4967-A5B1-4C7824FF3A84}" type="slidenum">
              <a:rPr lang="pt-BR">
                <a:latin typeface="Times New Roman" charset="0"/>
              </a:rPr>
              <a:pPr/>
              <a:t>45</a:t>
            </a:fld>
            <a:endParaRPr lang="pt-BR">
              <a:latin typeface="Times New Roman" charset="0"/>
            </a:endParaRPr>
          </a:p>
        </p:txBody>
      </p:sp>
      <p:sp>
        <p:nvSpPr>
          <p:cNvPr id="29699" name="Rectangle 5"/>
          <p:cNvSpPr>
            <a:spLocks noGrp="1" noChangeArrowheads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304800" y="304800"/>
            <a:ext cx="8839200" cy="5791200"/>
          </a:xfrm>
          <a:noFill/>
        </p:spPr>
        <p:txBody>
          <a:bodyPr/>
          <a:lstStyle/>
          <a:p>
            <a:pPr eaLnBrk="1" hangingPunct="1"/>
            <a:r>
              <a:rPr lang="pt-BR" sz="2800" dirty="0" smtClean="0"/>
              <a:t>O mesmo registro em ficha:</a:t>
            </a:r>
          </a:p>
          <a:p>
            <a:pPr lvl="1" eaLnBrk="1" hangingPunct="1">
              <a:buFontTx/>
              <a:buNone/>
            </a:pPr>
            <a:r>
              <a:rPr lang="pt-BR" sz="2000" dirty="0" smtClean="0"/>
              <a:t>TH9148   </a:t>
            </a:r>
            <a:r>
              <a:rPr lang="pt-BR" sz="2000" b="1" dirty="0" err="1" smtClean="0"/>
              <a:t>The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Adventures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of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Safety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Frog</a:t>
            </a:r>
            <a:r>
              <a:rPr lang="pt-BR" sz="2000" b="1" dirty="0" smtClean="0"/>
              <a:t>.</a:t>
            </a:r>
            <a:r>
              <a:rPr lang="pt-BR" sz="2000" dirty="0" smtClean="0"/>
              <a:t> </a:t>
            </a:r>
            <a:r>
              <a:rPr lang="pt-BR" sz="2000" dirty="0" err="1" smtClean="0"/>
              <a:t>Fire</a:t>
            </a:r>
            <a:r>
              <a:rPr lang="pt-BR" sz="2000" dirty="0" smtClean="0"/>
              <a:t> </a:t>
            </a:r>
            <a:r>
              <a:rPr lang="pt-BR" sz="2000" dirty="0" err="1" smtClean="0"/>
              <a:t>safety</a:t>
            </a:r>
            <a:r>
              <a:rPr lang="pt-BR" sz="2000" dirty="0" smtClean="0"/>
              <a:t> 					[</a:t>
            </a:r>
            <a:r>
              <a:rPr lang="pt-BR" sz="2000" dirty="0" err="1" smtClean="0"/>
              <a:t>videorecording</a:t>
            </a:r>
            <a:r>
              <a:rPr lang="pt-BR" sz="2000" dirty="0" smtClean="0"/>
              <a:t>] / </a:t>
            </a:r>
            <a:r>
              <a:rPr lang="pt-BR" sz="2000" dirty="0" err="1" smtClean="0"/>
              <a:t>Century</a:t>
            </a:r>
            <a:r>
              <a:rPr lang="pt-BR" sz="2000" dirty="0" smtClean="0"/>
              <a:t> 21 </a:t>
            </a:r>
            <a:r>
              <a:rPr lang="pt-BR" sz="2000" dirty="0" err="1" smtClean="0"/>
              <a:t>Video</a:t>
            </a:r>
            <a:r>
              <a:rPr lang="pt-BR" sz="2000" dirty="0" smtClean="0"/>
              <a:t>, Inc. -- </a:t>
            </a:r>
            <a:r>
              <a:rPr lang="pt-BR" sz="2000" dirty="0" smtClean="0"/>
              <a:t>Van </a:t>
            </a:r>
            <a:r>
              <a:rPr lang="pt-BR" sz="2000" dirty="0" err="1" smtClean="0"/>
              <a:t>Nuys</a:t>
            </a:r>
            <a:r>
              <a:rPr lang="pt-BR" sz="2000" dirty="0" smtClean="0"/>
              <a:t>, </a:t>
            </a:r>
            <a:r>
              <a:rPr lang="pt-BR" sz="2000" dirty="0" err="1" smtClean="0"/>
              <a:t>Calif</a:t>
            </a:r>
            <a:r>
              <a:rPr lang="pt-BR" sz="2000" dirty="0" smtClean="0"/>
              <a:t>. : 	AIMS 	Media, 1988.</a:t>
            </a:r>
            <a:br>
              <a:rPr lang="pt-BR" sz="2000" dirty="0" smtClean="0"/>
            </a:br>
            <a:endParaRPr lang="pt-BR" sz="2000" dirty="0" smtClean="0"/>
          </a:p>
          <a:p>
            <a:pPr lvl="1" eaLnBrk="1" hangingPunct="1">
              <a:buFontTx/>
              <a:buNone/>
            </a:pPr>
            <a:r>
              <a:rPr lang="pt-BR" sz="2000" dirty="0" smtClean="0"/>
              <a:t>			1 videocassete (10 min.) : </a:t>
            </a:r>
            <a:r>
              <a:rPr lang="pt-BR" sz="2000" dirty="0" err="1" smtClean="0"/>
              <a:t>sd</a:t>
            </a:r>
            <a:r>
              <a:rPr lang="pt-BR" sz="2000" dirty="0" smtClean="0"/>
              <a:t>.,col.,1/2 pol.</a:t>
            </a:r>
          </a:p>
          <a:p>
            <a:pPr lvl="1" eaLnBrk="1" hangingPunct="1">
              <a:buFontTx/>
              <a:buNone/>
            </a:pPr>
            <a:r>
              <a:rPr lang="pt-BR" sz="2000" dirty="0" smtClean="0"/>
              <a:t>			VHS</a:t>
            </a:r>
          </a:p>
          <a:p>
            <a:pPr lvl="1" eaLnBrk="1" hangingPunct="1">
              <a:buFontTx/>
              <a:buNone/>
            </a:pPr>
            <a:r>
              <a:rPr lang="pt-BR" sz="2000" dirty="0" smtClean="0"/>
              <a:t>	Resumo: um sapo-segurança ensina crianças sobre os perigos do fogo.Explica que não se deve brincar com fósforos, como funcionam os detectores de fumaça e porque eles são necessários. Descreve como evitar acidentes em casa e como rolar se suas roupas pegarem fogo.</a:t>
            </a:r>
          </a:p>
          <a:p>
            <a:pPr lvl="2" eaLnBrk="1" hangingPunct="1">
              <a:buFontTx/>
              <a:buNone/>
            </a:pPr>
            <a:r>
              <a:rPr lang="pt-BR" sz="2000" dirty="0" smtClean="0"/>
              <a:t>		1. Prevenção de incêndios – Filmes juvenis I. </a:t>
            </a:r>
            <a:r>
              <a:rPr lang="pt-BR" sz="2000" dirty="0" err="1" smtClean="0"/>
              <a:t>Century</a:t>
            </a:r>
            <a:r>
              <a:rPr lang="pt-BR" sz="2000" dirty="0" smtClean="0"/>
              <a:t> 21 </a:t>
            </a:r>
            <a:r>
              <a:rPr lang="pt-BR" sz="2000" dirty="0" err="1" smtClean="0"/>
              <a:t>Video</a:t>
            </a:r>
            <a:r>
              <a:rPr lang="pt-BR" sz="2000" dirty="0" smtClean="0"/>
              <a:t>, Inc. II. AIMS media, III. Título: </a:t>
            </a:r>
          </a:p>
          <a:p>
            <a:pPr lvl="2" eaLnBrk="1" hangingPunct="1">
              <a:buFontTx/>
              <a:buNone/>
            </a:pPr>
            <a:r>
              <a:rPr lang="pt-BR" sz="2000" dirty="0" smtClean="0"/>
              <a:t>CDD 613.6</a:t>
            </a:r>
          </a:p>
        </p:txBody>
      </p:sp>
    </p:spTree>
    <p:custDataLst>
      <p:tags r:id="rId1"/>
    </p:custData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533400"/>
            <a:ext cx="7772400" cy="6096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err="1" smtClean="0"/>
              <a:t>OnLine</a:t>
            </a:r>
            <a:r>
              <a:rPr lang="pt-BR" sz="3200" b="1" dirty="0" smtClean="0"/>
              <a:t> Audiovisual </a:t>
            </a:r>
            <a:r>
              <a:rPr lang="pt-BR" sz="3200" b="1" dirty="0" err="1" smtClean="0"/>
              <a:t>Catalogers</a:t>
            </a:r>
            <a:r>
              <a:rPr lang="pt-BR" sz="3200" b="1" dirty="0" smtClean="0"/>
              <a:t>  (OLAC) -1980</a:t>
            </a:r>
          </a:p>
        </p:txBody>
      </p:sp>
      <p:sp>
        <p:nvSpPr>
          <p:cNvPr id="30722" name="Espaço Reservado para Número de Slide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EAE3032C-89BD-4CAE-982E-EF5BC7B0C8ED}" type="slidenum">
              <a:rPr lang="pt-BR">
                <a:latin typeface="Times New Roman" charset="0"/>
              </a:rPr>
              <a:pPr/>
              <a:t>46</a:t>
            </a:fld>
            <a:endParaRPr lang="pt-BR">
              <a:latin typeface="Times New Roman" charset="0"/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685800" y="1143000"/>
            <a:ext cx="8229600" cy="4953000"/>
          </a:xfrm>
        </p:spPr>
        <p:txBody>
          <a:bodyPr/>
          <a:lstStyle/>
          <a:p>
            <a:pPr eaLnBrk="1" hangingPunct="1"/>
            <a:r>
              <a:rPr lang="pt-BR" sz="2800" dirty="0" smtClean="0"/>
              <a:t>Possibilita meios para a troca de informações, educação continuada e comunicação entre catalogadores de materiais audiovisuais com a  </a:t>
            </a:r>
            <a:r>
              <a:rPr lang="pt-BR" sz="2800" dirty="0" err="1" smtClean="0"/>
              <a:t>Library</a:t>
            </a:r>
            <a:r>
              <a:rPr lang="pt-BR" sz="2800" dirty="0" smtClean="0"/>
              <a:t> </a:t>
            </a:r>
            <a:r>
              <a:rPr lang="pt-BR" sz="2800" dirty="0" err="1" smtClean="0"/>
              <a:t>of</a:t>
            </a:r>
            <a:r>
              <a:rPr lang="pt-BR" sz="2800" dirty="0" smtClean="0"/>
              <a:t> </a:t>
            </a:r>
            <a:r>
              <a:rPr lang="pt-BR" sz="2800" dirty="0" err="1" smtClean="0"/>
              <a:t>Congress</a:t>
            </a:r>
            <a:r>
              <a:rPr lang="pt-BR" sz="2800" dirty="0" smtClean="0"/>
              <a:t>.</a:t>
            </a:r>
          </a:p>
          <a:p>
            <a:pPr eaLnBrk="1" hangingPunct="1"/>
            <a:r>
              <a:rPr lang="pt-BR" sz="2800" dirty="0" smtClean="0"/>
              <a:t>Trabalha em direção a um entendimento comum das normas para catalogação do material audiovisual (AACR, ISBD, MARC e Dublin Core)</a:t>
            </a:r>
          </a:p>
          <a:p>
            <a:r>
              <a:rPr lang="pt-BR" sz="2800" dirty="0" smtClean="0">
                <a:hlinkClick r:id="rId6"/>
              </a:rPr>
              <a:t>http://www.olacinc.org/drupal/</a:t>
            </a:r>
            <a:endParaRPr lang="pt-BR" sz="2800" dirty="0" smtClean="0"/>
          </a:p>
          <a:p>
            <a:r>
              <a:rPr lang="pt-BR" sz="2800" dirty="0" smtClean="0"/>
              <a:t>http://www.olacinc.org/drupal/forms/handbook.pdf</a:t>
            </a:r>
          </a:p>
          <a:p>
            <a:pPr lvl="1" eaLnBrk="1" hangingPunct="1">
              <a:buNone/>
            </a:pPr>
            <a:endParaRPr lang="pt-BR" sz="2000" dirty="0" smtClean="0"/>
          </a:p>
        </p:txBody>
      </p:sp>
    </p:spTree>
    <p:custDataLst>
      <p:tags r:id="rId1"/>
    </p:custData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51520" y="404664"/>
            <a:ext cx="8640960" cy="72008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Representação temática</a:t>
            </a:r>
            <a:endParaRPr lang="pt-BR" sz="3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47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 smtClean="0"/>
              <a:t>Classificação</a:t>
            </a:r>
            <a:r>
              <a:rPr lang="pt-BR" sz="2800" dirty="0" smtClean="0"/>
              <a:t>: atribuição de um código que nos permite localizar o documento, dentro de um conjunto de documentos armazenados em um local físico.</a:t>
            </a:r>
          </a:p>
          <a:p>
            <a:pPr algn="just"/>
            <a:r>
              <a:rPr lang="pt-BR" sz="2800" b="1" dirty="0" smtClean="0"/>
              <a:t>Indexação: </a:t>
            </a:r>
            <a:r>
              <a:rPr lang="pt-BR" sz="2800" dirty="0" smtClean="0"/>
              <a:t>atribuição de descritores de assuntos ao documento e que nos permite recuperá-lo e a outros documentos indexados sob o mesmo assunto, ainda que armazenados física ou virtualmente, em locais diferentes.</a:t>
            </a:r>
          </a:p>
          <a:p>
            <a:r>
              <a:rPr lang="pt-BR" sz="2800" dirty="0" smtClean="0"/>
              <a:t>Problema principal</a:t>
            </a:r>
            <a:r>
              <a:rPr lang="pt-BR" sz="2800" dirty="0" smtClean="0">
                <a:sym typeface="Wingdings" pitchFamily="2" charset="2"/>
              </a:rPr>
              <a:t> </a:t>
            </a:r>
            <a:r>
              <a:rPr lang="pt-BR" sz="2800" b="1" dirty="0" smtClean="0">
                <a:sym typeface="Wingdings" pitchFamily="2" charset="2"/>
              </a:rPr>
              <a:t>Linguagem</a:t>
            </a:r>
            <a:endParaRPr lang="pt-BR" sz="2800" b="1" dirty="0"/>
          </a:p>
        </p:txBody>
      </p:sp>
    </p:spTree>
    <p:custDataLst>
      <p:tags r:id="rId1"/>
    </p:custData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51520" y="260648"/>
            <a:ext cx="7772400" cy="792088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ym typeface="Wingdings" pitchFamily="2" charset="2"/>
              </a:rPr>
              <a:t>Informação documentária</a:t>
            </a:r>
            <a:endParaRPr lang="pt-BR" sz="3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48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539552" y="1052736"/>
            <a:ext cx="8147248" cy="4967064"/>
          </a:xfrm>
        </p:spPr>
        <p:txBody>
          <a:bodyPr/>
          <a:lstStyle/>
          <a:p>
            <a:r>
              <a:rPr lang="pt-BR" dirty="0" smtClean="0"/>
              <a:t>Representação de cada documento de uma determinada coleção.</a:t>
            </a:r>
          </a:p>
          <a:p>
            <a:r>
              <a:rPr lang="pt-BR" dirty="0" smtClean="0"/>
              <a:t>Representação descritiva e temática </a:t>
            </a:r>
            <a:r>
              <a:rPr lang="pt-BR" dirty="0" smtClean="0">
                <a:sym typeface="Wingdings" pitchFamily="2" charset="2"/>
              </a:rPr>
              <a:t> </a:t>
            </a:r>
            <a:r>
              <a:rPr lang="pt-BR" dirty="0" smtClean="0"/>
              <a:t>substitui o documento original (frágil)</a:t>
            </a:r>
          </a:p>
          <a:p>
            <a:r>
              <a:rPr lang="pt-BR" dirty="0" smtClean="0"/>
              <a:t>Imagem =&gt; Tema ( o que se vê e o que se sugere)</a:t>
            </a:r>
          </a:p>
          <a:p>
            <a:r>
              <a:rPr lang="pt-BR" dirty="0" smtClean="0"/>
              <a:t>Informação audiovisual é ambígua:</a:t>
            </a:r>
          </a:p>
          <a:p>
            <a:r>
              <a:rPr lang="pt-BR" dirty="0" smtClean="0"/>
              <a:t>Uma gravação de um laboratório farmacêutico pode servir como informação:</a:t>
            </a:r>
          </a:p>
          <a:p>
            <a:pPr lvl="1"/>
            <a:r>
              <a:rPr lang="pt-BR" dirty="0" smtClean="0"/>
              <a:t> sobre a AIDS;</a:t>
            </a:r>
          </a:p>
          <a:p>
            <a:pPr lvl="1"/>
            <a:r>
              <a:rPr lang="pt-BR" dirty="0" smtClean="0"/>
              <a:t>sobre a saúde da mulher;</a:t>
            </a:r>
          </a:p>
          <a:p>
            <a:pPr lvl="1"/>
            <a:r>
              <a:rPr lang="pt-BR" dirty="0" smtClean="0"/>
              <a:t>sobre o preço do medicamento;</a:t>
            </a:r>
          </a:p>
          <a:p>
            <a:pPr lvl="1"/>
            <a:r>
              <a:rPr lang="pt-BR" dirty="0" smtClean="0"/>
              <a:t>sobre a pesquisa científica</a:t>
            </a:r>
            <a:endParaRPr lang="pt-BR" dirty="0"/>
          </a:p>
        </p:txBody>
      </p:sp>
    </p:spTree>
    <p:custDataLst>
      <p:tags r:id="rId1"/>
    </p:custData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7544" y="404664"/>
            <a:ext cx="7772400" cy="634082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Questões</a:t>
            </a:r>
            <a:endParaRPr lang="pt-BR" sz="3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49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467544" y="1124744"/>
            <a:ext cx="8219256" cy="5184576"/>
          </a:xfrm>
        </p:spPr>
        <p:txBody>
          <a:bodyPr>
            <a:normAutofit lnSpcReduction="10000"/>
          </a:bodyPr>
          <a:lstStyle/>
          <a:p>
            <a:r>
              <a:rPr lang="pt-BR" b="1" dirty="0" smtClean="0"/>
              <a:t>Quem?</a:t>
            </a:r>
          </a:p>
          <a:p>
            <a:pPr lvl="1"/>
            <a:r>
              <a:rPr lang="pt-BR" dirty="0" smtClean="0"/>
              <a:t>Identificar todos os protagonistas (nome,idade, profissão, função)  e/ou objetos.</a:t>
            </a:r>
          </a:p>
          <a:p>
            <a:r>
              <a:rPr lang="pt-BR" b="1" dirty="0" smtClean="0"/>
              <a:t>Em que situação </a:t>
            </a:r>
            <a:r>
              <a:rPr lang="pt-BR" dirty="0" smtClean="0"/>
              <a:t>ou que objetos estão representados?</a:t>
            </a:r>
          </a:p>
          <a:p>
            <a:pPr lvl="1"/>
            <a:r>
              <a:rPr lang="pt-BR" dirty="0" err="1" smtClean="0"/>
              <a:t>Infraestrutura</a:t>
            </a:r>
            <a:r>
              <a:rPr lang="pt-BR" dirty="0" smtClean="0"/>
              <a:t>, eventos sociais e ou políticos</a:t>
            </a:r>
          </a:p>
          <a:p>
            <a:r>
              <a:rPr lang="pt-BR" b="1" dirty="0" smtClean="0"/>
              <a:t>Onde? </a:t>
            </a:r>
          </a:p>
          <a:p>
            <a:pPr lvl="1"/>
            <a:r>
              <a:rPr lang="pt-BR" dirty="0" smtClean="0"/>
              <a:t>Que lugar representa: praça, teatro, campo, praia..</a:t>
            </a:r>
          </a:p>
          <a:p>
            <a:r>
              <a:rPr lang="pt-BR" b="1" dirty="0" smtClean="0"/>
              <a:t>Quando foi feito?</a:t>
            </a:r>
          </a:p>
          <a:p>
            <a:pPr lvl="1"/>
            <a:r>
              <a:rPr lang="pt-BR" dirty="0" smtClean="0"/>
              <a:t>Data, estação do ano, época</a:t>
            </a:r>
          </a:p>
          <a:p>
            <a:r>
              <a:rPr lang="pt-BR" b="1" dirty="0" smtClean="0"/>
              <a:t>Como?</a:t>
            </a:r>
          </a:p>
          <a:p>
            <a:pPr lvl="1"/>
            <a:r>
              <a:rPr lang="pt-BR" dirty="0" smtClean="0"/>
              <a:t>Descrever as ações das pessoas ou objetos: máquinas trabalhando político discursando.</a:t>
            </a:r>
            <a:endParaRPr lang="pt-BR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33400" y="381000"/>
            <a:ext cx="7772400" cy="762000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/>
              <a:t>Princípios básicos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685800" y="1371600"/>
            <a:ext cx="7772400" cy="4724400"/>
          </a:xfrm>
        </p:spPr>
        <p:txBody>
          <a:bodyPr>
            <a:normAutofit/>
          </a:bodyPr>
          <a:lstStyle/>
          <a:p>
            <a:pPr lvl="1" algn="just">
              <a:lnSpc>
                <a:spcPct val="90000"/>
              </a:lnSpc>
            </a:pPr>
            <a:r>
              <a:rPr lang="pt-BR" sz="2800" b="1" dirty="0" smtClean="0"/>
              <a:t>Uniformidade:</a:t>
            </a:r>
            <a:r>
              <a:rPr lang="pt-BR" sz="2800" dirty="0" smtClean="0"/>
              <a:t> devem constar sempre os mesmos elementos informativos e na mesma ordem.</a:t>
            </a:r>
          </a:p>
          <a:p>
            <a:pPr lvl="1" algn="just">
              <a:lnSpc>
                <a:spcPct val="90000"/>
              </a:lnSpc>
            </a:pPr>
            <a:r>
              <a:rPr lang="pt-BR" sz="2800" b="1" dirty="0" smtClean="0"/>
              <a:t>Unificação:</a:t>
            </a:r>
            <a:r>
              <a:rPr lang="pt-BR" sz="2800" dirty="0" smtClean="0"/>
              <a:t> recorrer sempre as mesmas fontes de informação dos documentos para extrair os elementos informativos que são necessários para descrevê-los bibliograficamente.</a:t>
            </a:r>
          </a:p>
          <a:p>
            <a:pPr lvl="1" algn="just">
              <a:lnSpc>
                <a:spcPct val="90000"/>
              </a:lnSpc>
            </a:pPr>
            <a:r>
              <a:rPr lang="pt-BR" sz="2800" b="1" dirty="0" smtClean="0"/>
              <a:t>Independência:</a:t>
            </a:r>
            <a:r>
              <a:rPr lang="pt-BR" sz="2800" dirty="0" smtClean="0"/>
              <a:t> cada registro bibliográfico deve identificar de modo autônomo um documento de outro, como se fosse um RG.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11560" y="274638"/>
            <a:ext cx="8075240" cy="922114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Relações com outros documentos</a:t>
            </a:r>
            <a:endParaRPr lang="pt-BR" sz="3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50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De pertencimento: </a:t>
            </a:r>
            <a:r>
              <a:rPr lang="pt-BR" sz="2800" dirty="0" smtClean="0"/>
              <a:t>pertencem a um mesmo conjunto: fotografias sobre a mesma reportagem ou material bruto  e material editado.</a:t>
            </a:r>
          </a:p>
          <a:p>
            <a:r>
              <a:rPr lang="pt-BR" sz="2800" b="1" dirty="0" smtClean="0"/>
              <a:t>De caráter intrínseco</a:t>
            </a:r>
            <a:r>
              <a:rPr lang="pt-BR" sz="2800" dirty="0" smtClean="0"/>
              <a:t>: entre a fotografia da notícia  e o texto correspondente (tem uma origem em comum)</a:t>
            </a:r>
          </a:p>
          <a:p>
            <a:r>
              <a:rPr lang="pt-BR" sz="2800" b="1" dirty="0" smtClean="0"/>
              <a:t>De caráter extrínseco: filme </a:t>
            </a:r>
            <a:r>
              <a:rPr lang="pt-BR" sz="2800" dirty="0" smtClean="0"/>
              <a:t>de uma obra literária e a obra original (O nome da Rosa)</a:t>
            </a:r>
          </a:p>
          <a:p>
            <a:endParaRPr lang="pt-BR" sz="2800" dirty="0"/>
          </a:p>
        </p:txBody>
      </p:sp>
    </p:spTree>
    <p:custDataLst>
      <p:tags r:id="rId1"/>
    </p:custData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51520" y="260648"/>
            <a:ext cx="7772400" cy="70609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Resumo </a:t>
            </a:r>
            <a:endParaRPr lang="pt-BR" sz="3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51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611560" y="908720"/>
            <a:ext cx="8060432" cy="5328592"/>
          </a:xfrm>
        </p:spPr>
        <p:txBody>
          <a:bodyPr>
            <a:normAutofit/>
          </a:bodyPr>
          <a:lstStyle/>
          <a:p>
            <a:r>
              <a:rPr lang="pt-BR" dirty="0" smtClean="0"/>
              <a:t>É necessário na mediada em que a informação ( a essência) a ser recuperada necessita ser traduzida em texto.</a:t>
            </a:r>
          </a:p>
          <a:p>
            <a:r>
              <a:rPr lang="pt-BR" b="1" dirty="0" smtClean="0"/>
              <a:t>Texto + Imagem </a:t>
            </a:r>
            <a:r>
              <a:rPr lang="pt-BR" dirty="0" smtClean="0"/>
              <a:t>= efeitos linguísticos e narrativos</a:t>
            </a:r>
          </a:p>
          <a:p>
            <a:pPr lvl="1"/>
            <a:r>
              <a:rPr lang="pt-BR" dirty="0" smtClean="0"/>
              <a:t>Efeitos linguísticos: a palavra carrega certo número de informações  que a imagem é incapaz de veicular:</a:t>
            </a:r>
          </a:p>
          <a:p>
            <a:pPr lvl="2"/>
            <a:r>
              <a:rPr lang="pt-BR" dirty="0" smtClean="0"/>
              <a:t>Serve de guia para o leitor optar entre os significados possíveis de uma ação representada visualmente</a:t>
            </a:r>
          </a:p>
          <a:p>
            <a:pPr lvl="2"/>
            <a:r>
              <a:rPr lang="pt-BR" dirty="0" smtClean="0"/>
              <a:t>Dá um sentido ideológico, pois oferece um juízo sobre o que a imagem não pode afirmar</a:t>
            </a:r>
          </a:p>
          <a:p>
            <a:pPr lvl="2"/>
            <a:r>
              <a:rPr lang="pt-BR" dirty="0" smtClean="0"/>
              <a:t>Nomeia o que a imagem não pode mostrar: lugares, tempo...</a:t>
            </a:r>
          </a:p>
          <a:p>
            <a:pPr lvl="1"/>
            <a:r>
              <a:rPr lang="pt-BR" dirty="0" smtClean="0"/>
              <a:t>Efeitos narrativos: o texto ajuda na construção da história da qual a fotografia é um instante refletido.</a:t>
            </a:r>
          </a:p>
          <a:p>
            <a:pPr lvl="2"/>
            <a:r>
              <a:rPr lang="pt-BR" dirty="0" smtClean="0"/>
              <a:t>Contribui dando as coordenadas espaços-temporais precisas, constrói as características dos personagens e constrói uma narração</a:t>
            </a:r>
            <a:endParaRPr lang="pt-BR" dirty="0"/>
          </a:p>
        </p:txBody>
      </p:sp>
    </p:spTree>
    <p:custDataLst>
      <p:tags r:id="rId1"/>
    </p:custData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26064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Análise automática da Imagem e do Som</a:t>
            </a:r>
            <a:endParaRPr lang="pt-BR" sz="36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52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467544" y="908720"/>
            <a:ext cx="8424936" cy="5616624"/>
          </a:xfrm>
        </p:spPr>
        <p:txBody>
          <a:bodyPr>
            <a:normAutofit lnSpcReduction="10000"/>
          </a:bodyPr>
          <a:lstStyle/>
          <a:p>
            <a:r>
              <a:rPr lang="pt-BR" b="1" dirty="0" smtClean="0"/>
              <a:t>Cor</a:t>
            </a:r>
            <a:r>
              <a:rPr lang="pt-BR" dirty="0" smtClean="0"/>
              <a:t>: as técnicas de recuperação pela cor permitem recuperar imagens em função de sua distribuição local ou global da cor. Analisa tanto a cor dominante como as variações e dá valor pelos blocos localizados.</a:t>
            </a:r>
          </a:p>
          <a:p>
            <a:r>
              <a:rPr lang="pt-BR" b="1" dirty="0" smtClean="0"/>
              <a:t>Forma</a:t>
            </a:r>
            <a:r>
              <a:rPr lang="pt-BR" dirty="0" smtClean="0"/>
              <a:t>: estuda os limites dos objetos (parâmetros externos) ou regiões da imagem (parâmetros internos). Analisa orientação relativa, curvatura e o contraste das linhas.</a:t>
            </a:r>
          </a:p>
          <a:p>
            <a:r>
              <a:rPr lang="pt-BR" b="1" dirty="0" smtClean="0"/>
              <a:t>Textura: </a:t>
            </a:r>
            <a:r>
              <a:rPr lang="pt-BR" dirty="0" smtClean="0"/>
              <a:t>observa características como uniformidade, granulação, </a:t>
            </a:r>
            <a:r>
              <a:rPr lang="pt-BR" dirty="0" err="1" smtClean="0"/>
              <a:t>direcionalidade</a:t>
            </a:r>
            <a:r>
              <a:rPr lang="pt-BR" dirty="0" smtClean="0"/>
              <a:t> e a repetição.</a:t>
            </a:r>
          </a:p>
          <a:p>
            <a:r>
              <a:rPr lang="pt-BR" b="1" dirty="0" smtClean="0"/>
              <a:t>Movimento: </a:t>
            </a:r>
            <a:r>
              <a:rPr lang="pt-BR" dirty="0" smtClean="0"/>
              <a:t>verifica os movimentos da imagem gerados por câmera: fixa, panorâmica, </a:t>
            </a:r>
            <a:r>
              <a:rPr lang="pt-BR" dirty="0" err="1" smtClean="0"/>
              <a:t>travelling</a:t>
            </a:r>
            <a:r>
              <a:rPr lang="pt-BR" dirty="0" smtClean="0"/>
              <a:t>, zoom</a:t>
            </a:r>
          </a:p>
          <a:p>
            <a:r>
              <a:rPr lang="pt-BR" dirty="0" smtClean="0"/>
              <a:t>Detecta cenas e planos</a:t>
            </a:r>
          </a:p>
          <a:p>
            <a:r>
              <a:rPr lang="pt-BR" dirty="0" smtClean="0"/>
              <a:t>Reconhecimento de caracteres (OCR) para textos</a:t>
            </a:r>
          </a:p>
          <a:p>
            <a:r>
              <a:rPr lang="pt-BR" dirty="0" smtClean="0"/>
              <a:t>Reconhecimento automático de voz</a:t>
            </a:r>
            <a:endParaRPr lang="pt-BR" dirty="0"/>
          </a:p>
        </p:txBody>
      </p:sp>
    </p:spTree>
    <p:custDataLst>
      <p:tags r:id="rId1"/>
    </p:custData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23528" y="26064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Documentos digitais</a:t>
            </a:r>
            <a:endParaRPr lang="pt-BR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53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395536" y="1447800"/>
            <a:ext cx="8291264" cy="4572000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3 níveis de gestão</a:t>
            </a:r>
            <a:r>
              <a:rPr lang="pt-BR" sz="2800" dirty="0" smtClean="0"/>
              <a:t>:</a:t>
            </a:r>
          </a:p>
          <a:p>
            <a:pPr lvl="1"/>
            <a:r>
              <a:rPr lang="pt-BR" sz="2800" b="1" dirty="0" smtClean="0"/>
              <a:t>RDF</a:t>
            </a:r>
            <a:r>
              <a:rPr lang="pt-BR" sz="2800" dirty="0" smtClean="0"/>
              <a:t> (</a:t>
            </a:r>
            <a:r>
              <a:rPr lang="pt-BR" sz="2800" dirty="0" err="1" smtClean="0"/>
              <a:t>Resource</a:t>
            </a:r>
            <a:r>
              <a:rPr lang="pt-BR" sz="2800" dirty="0" smtClean="0"/>
              <a:t> </a:t>
            </a:r>
            <a:r>
              <a:rPr lang="pt-BR" sz="2800" dirty="0" err="1" smtClean="0"/>
              <a:t>Description</a:t>
            </a:r>
            <a:r>
              <a:rPr lang="pt-BR" sz="2800" dirty="0" smtClean="0"/>
              <a:t> Framework): protocolo para intercâmbio de  entre sistemas. </a:t>
            </a:r>
          </a:p>
          <a:p>
            <a:pPr lvl="1"/>
            <a:r>
              <a:rPr lang="pt-BR" sz="2800" b="1" dirty="0" smtClean="0"/>
              <a:t>Dublin Core: </a:t>
            </a:r>
            <a:r>
              <a:rPr lang="pt-BR" sz="2800" dirty="0" smtClean="0"/>
              <a:t>modelo para estruturação semântica dos dados</a:t>
            </a:r>
          </a:p>
          <a:p>
            <a:pPr lvl="1"/>
            <a:r>
              <a:rPr lang="pt-BR" sz="2800" b="1" dirty="0" smtClean="0"/>
              <a:t>SGML e XML</a:t>
            </a:r>
            <a:r>
              <a:rPr lang="pt-BR" sz="2800" dirty="0" smtClean="0"/>
              <a:t>: linguagem para estruturação sintática dos dados</a:t>
            </a:r>
            <a:r>
              <a:rPr lang="pt-BR" sz="2800" dirty="0" smtClean="0"/>
              <a:t>.</a:t>
            </a:r>
          </a:p>
          <a:p>
            <a:pPr lvl="1"/>
            <a:r>
              <a:rPr lang="en-US" sz="2800" b="1" dirty="0"/>
              <a:t>SKOS</a:t>
            </a:r>
            <a:r>
              <a:rPr lang="en-US" sz="2800" dirty="0"/>
              <a:t> </a:t>
            </a:r>
            <a:r>
              <a:rPr lang="en-US" sz="2800" dirty="0" smtClean="0"/>
              <a:t>(Simple </a:t>
            </a:r>
            <a:r>
              <a:rPr lang="en-US" sz="2800" dirty="0"/>
              <a:t>Knowledge Organization </a:t>
            </a:r>
            <a:r>
              <a:rPr lang="en-US" sz="2800" dirty="0" smtClean="0"/>
              <a:t>System)</a:t>
            </a:r>
            <a:endParaRPr lang="pt-BR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51520" y="116632"/>
            <a:ext cx="7772400" cy="72008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Dublin Core</a:t>
            </a:r>
            <a:endParaRPr lang="pt-BR" sz="3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54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323528" y="836712"/>
            <a:ext cx="8363272" cy="576064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Conjunto de 15 elementos de </a:t>
            </a:r>
            <a:r>
              <a:rPr lang="pt-BR" dirty="0" err="1" smtClean="0"/>
              <a:t>metadados</a:t>
            </a:r>
            <a:r>
              <a:rPr lang="pt-BR" dirty="0" smtClean="0"/>
              <a:t> criados para facilitar a descrição e recuperação de recursos eletrônicos:</a:t>
            </a:r>
          </a:p>
          <a:p>
            <a:pPr lvl="1"/>
            <a:r>
              <a:rPr lang="pt-BR" dirty="0" smtClean="0"/>
              <a:t>Título</a:t>
            </a:r>
          </a:p>
          <a:p>
            <a:pPr lvl="1"/>
            <a:r>
              <a:rPr lang="pt-BR" dirty="0" smtClean="0"/>
              <a:t>Autor</a:t>
            </a:r>
          </a:p>
          <a:p>
            <a:pPr lvl="1"/>
            <a:r>
              <a:rPr lang="pt-BR" dirty="0" smtClean="0"/>
              <a:t>Tema e Descritores</a:t>
            </a:r>
          </a:p>
          <a:p>
            <a:pPr lvl="1"/>
            <a:r>
              <a:rPr lang="pt-BR" dirty="0" smtClean="0"/>
              <a:t>Resumo</a:t>
            </a:r>
          </a:p>
          <a:p>
            <a:pPr lvl="1"/>
            <a:r>
              <a:rPr lang="pt-BR" dirty="0" smtClean="0"/>
              <a:t>Editor</a:t>
            </a:r>
          </a:p>
          <a:p>
            <a:pPr lvl="1"/>
            <a:r>
              <a:rPr lang="pt-BR" dirty="0" smtClean="0"/>
              <a:t>Outros colaboradores</a:t>
            </a:r>
          </a:p>
          <a:p>
            <a:pPr lvl="1"/>
            <a:r>
              <a:rPr lang="pt-BR" dirty="0" smtClean="0"/>
              <a:t>Data</a:t>
            </a:r>
          </a:p>
          <a:p>
            <a:pPr lvl="1"/>
            <a:r>
              <a:rPr lang="pt-BR" dirty="0" smtClean="0"/>
              <a:t>Tipo de recurso (Página pessoal, romance, dicionário)</a:t>
            </a:r>
          </a:p>
          <a:p>
            <a:pPr lvl="1"/>
            <a:r>
              <a:rPr lang="pt-BR" dirty="0" smtClean="0"/>
              <a:t>Imagem (Cinema: animação, filme, musical, muda, documentário, curta; Televisão: drama, série, notícia, entrevista; Fotografia: sequência: cena, plano, fotograma, objeto/pessoa)</a:t>
            </a:r>
          </a:p>
          <a:p>
            <a:pPr lvl="1"/>
            <a:r>
              <a:rPr lang="pt-BR" dirty="0" smtClean="0"/>
              <a:t>Formato: 35 mm; 150 </a:t>
            </a:r>
            <a:r>
              <a:rPr lang="pt-BR" dirty="0" err="1" smtClean="0"/>
              <a:t>mins</a:t>
            </a:r>
            <a:r>
              <a:rPr lang="pt-BR" dirty="0" smtClean="0"/>
              <a:t>;  256 pixels; JPG)</a:t>
            </a:r>
          </a:p>
          <a:p>
            <a:pPr lvl="1"/>
            <a:r>
              <a:rPr lang="pt-BR" dirty="0" smtClean="0"/>
              <a:t>Fonte, Língua, Cobertura...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fld id="{D3EFF966-A541-495C-838B-14FBD92EA7AC}" type="slidenum">
              <a:rPr lang="pt-BR">
                <a:latin typeface="Times New Roman" charset="0"/>
              </a:rPr>
              <a:pPr/>
              <a:t>55</a:t>
            </a:fld>
            <a:endParaRPr lang="pt-BR">
              <a:latin typeface="Times New Roman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179512" y="548680"/>
            <a:ext cx="8712968" cy="554732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pt-BR" sz="3600" b="1" dirty="0" smtClean="0"/>
              <a:t>Informação Audiovisual</a:t>
            </a:r>
          </a:p>
          <a:p>
            <a:pPr lvl="1"/>
            <a:r>
              <a:rPr lang="pt-BR" sz="3200" dirty="0" smtClean="0"/>
              <a:t>Informação </a:t>
            </a:r>
            <a:r>
              <a:rPr lang="pt-BR" sz="3200" dirty="0" smtClean="0"/>
              <a:t>cinematográfica (imagem em movimento)</a:t>
            </a:r>
            <a:endParaRPr lang="pt-BR" sz="3200" dirty="0" smtClean="0"/>
          </a:p>
          <a:p>
            <a:pPr lvl="1"/>
            <a:r>
              <a:rPr lang="pt-BR" sz="3200" dirty="0" smtClean="0"/>
              <a:t>Informação sonora</a:t>
            </a:r>
          </a:p>
          <a:p>
            <a:pPr lvl="1"/>
            <a:r>
              <a:rPr lang="pt-BR" sz="3200" dirty="0" smtClean="0"/>
              <a:t>Informação </a:t>
            </a:r>
            <a:r>
              <a:rPr lang="pt-BR" sz="3200" dirty="0" smtClean="0"/>
              <a:t>iconográfica (imagem fixa)</a:t>
            </a:r>
            <a:endParaRPr lang="pt-BR" sz="3200" dirty="0" smtClean="0"/>
          </a:p>
          <a:p>
            <a:pPr lvl="2">
              <a:buNone/>
            </a:pPr>
            <a:r>
              <a:rPr lang="pt-BR" sz="3200" dirty="0" smtClean="0"/>
              <a:t>Recuperação </a:t>
            </a:r>
            <a:r>
              <a:rPr lang="pt-BR" sz="3200" dirty="0" smtClean="0">
                <a:sym typeface="Wingdings" pitchFamily="2" charset="2"/>
              </a:rPr>
              <a:t> pode ser </a:t>
            </a:r>
            <a:r>
              <a:rPr lang="pt-BR" sz="3200" dirty="0" smtClean="0"/>
              <a:t>em partes </a:t>
            </a:r>
            <a:r>
              <a:rPr lang="pt-BR" sz="3200" dirty="0" smtClean="0">
                <a:sym typeface="Wingdings" pitchFamily="2" charset="2"/>
              </a:rPr>
              <a:t> rigor na análise</a:t>
            </a:r>
          </a:p>
          <a:p>
            <a:pPr lvl="2">
              <a:buNone/>
            </a:pPr>
            <a:r>
              <a:rPr lang="pt-BR" sz="3200" b="1" dirty="0" smtClean="0">
                <a:sym typeface="Wingdings" pitchFamily="2" charset="2"/>
              </a:rPr>
              <a:t>Informação = Conhecimento registrado</a:t>
            </a:r>
          </a:p>
          <a:p>
            <a:pPr lvl="2">
              <a:buNone/>
            </a:pPr>
            <a:r>
              <a:rPr lang="pt-BR" sz="3200" b="1" dirty="0" smtClean="0">
                <a:sym typeface="Wingdings" pitchFamily="2" charset="2"/>
              </a:rPr>
              <a:t>Informação documentária = representação do assunto do documento </a:t>
            </a:r>
          </a:p>
          <a:p>
            <a:pPr lvl="2">
              <a:buNone/>
            </a:pPr>
            <a:r>
              <a:rPr lang="pt-BR" sz="3200" b="1" dirty="0" smtClean="0">
                <a:sym typeface="Wingdings" pitchFamily="2" charset="2"/>
              </a:rPr>
              <a:t> </a:t>
            </a:r>
            <a:r>
              <a:rPr lang="pt-BR" sz="3200" dirty="0" smtClean="0">
                <a:sym typeface="Wingdings" pitchFamily="2" charset="2"/>
              </a:rPr>
              <a:t>utilizando-se uma linguagem documentária (Vocabulário controlado, Lista de Cabeçalho ou Tesauros)</a:t>
            </a:r>
            <a:endParaRPr lang="pt-BR" sz="3200" dirty="0" smtClean="0"/>
          </a:p>
          <a:p>
            <a:pPr lvl="1" eaLnBrk="1" hangingPunct="1"/>
            <a:endParaRPr lang="pt-BR" sz="32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23528" y="332656"/>
            <a:ext cx="7772400" cy="72008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Análise de conteúdo</a:t>
            </a:r>
            <a:endParaRPr lang="pt-BR" sz="3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56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179512" y="1196752"/>
            <a:ext cx="8784976" cy="5472608"/>
          </a:xfrm>
        </p:spPr>
        <p:txBody>
          <a:bodyPr>
            <a:noAutofit/>
          </a:bodyPr>
          <a:lstStyle/>
          <a:p>
            <a:r>
              <a:rPr lang="pt-BR" sz="2800" dirty="0" smtClean="0"/>
              <a:t>3 correntes de opinião em torno da análise de conteúdo de documentos audiovisuais:</a:t>
            </a:r>
          </a:p>
          <a:p>
            <a:pPr lvl="1"/>
            <a:r>
              <a:rPr lang="pt-BR" sz="2800" dirty="0" smtClean="0"/>
              <a:t>Deve-se aplicar as mesmas técnicas da análise textual</a:t>
            </a:r>
          </a:p>
          <a:p>
            <a:pPr lvl="1"/>
            <a:r>
              <a:rPr lang="pt-BR" sz="2800" dirty="0" smtClean="0"/>
              <a:t>O que a imagem mostra é o essencial e não é possível transliterá-la em linguagem escrita</a:t>
            </a:r>
          </a:p>
          <a:p>
            <a:pPr lvl="1"/>
            <a:r>
              <a:rPr lang="pt-BR" sz="2800" dirty="0" smtClean="0"/>
              <a:t>Deve-se considerar não só a imagem, mas também as anotações sonoras ou de outro tipo nos documentos que a acompanham.</a:t>
            </a:r>
          </a:p>
          <a:p>
            <a:pPr lvl="2"/>
            <a:r>
              <a:rPr lang="pt-BR" sz="2800" b="1" dirty="0" smtClean="0"/>
              <a:t>Informação presente na imagem</a:t>
            </a:r>
          </a:p>
          <a:p>
            <a:pPr lvl="2"/>
            <a:r>
              <a:rPr lang="pt-BR" sz="2800" b="1" dirty="0" smtClean="0"/>
              <a:t>Informação presente no som</a:t>
            </a:r>
          </a:p>
          <a:p>
            <a:pPr lvl="2"/>
            <a:r>
              <a:rPr lang="pt-BR" sz="2800" b="1" dirty="0" smtClean="0"/>
              <a:t>Informação resultante da conjunção da imagem e do som</a:t>
            </a:r>
            <a:endParaRPr lang="pt-BR" sz="2800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51520" y="332656"/>
            <a:ext cx="7772400" cy="778098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Fases da Análise</a:t>
            </a:r>
            <a:endParaRPr lang="pt-BR" sz="3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57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539552" y="1447800"/>
            <a:ext cx="8147248" cy="4572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Leitura do documento (Assistir, Ouvir)</a:t>
            </a:r>
          </a:p>
          <a:p>
            <a:pPr lvl="1"/>
            <a:r>
              <a:rPr lang="pt-BR" sz="2800" dirty="0" smtClean="0"/>
              <a:t>Cronômetro para </a:t>
            </a:r>
            <a:r>
              <a:rPr lang="pt-BR" sz="2800" dirty="0" err="1" smtClean="0"/>
              <a:t>minutagem</a:t>
            </a:r>
            <a:r>
              <a:rPr lang="pt-BR" sz="2800" dirty="0" smtClean="0"/>
              <a:t>; anotações em ordem sequencial</a:t>
            </a:r>
          </a:p>
          <a:p>
            <a:r>
              <a:rPr lang="pt-BR" sz="2800" dirty="0" smtClean="0"/>
              <a:t>Síntese das informações sonoras e visuais</a:t>
            </a:r>
          </a:p>
          <a:p>
            <a:pPr lvl="1"/>
            <a:r>
              <a:rPr lang="pt-BR" sz="2800" dirty="0" smtClean="0"/>
              <a:t>Resumo breve e conciso</a:t>
            </a:r>
          </a:p>
          <a:p>
            <a:r>
              <a:rPr lang="pt-BR" sz="2800" dirty="0" smtClean="0"/>
              <a:t>Descrição detalhada dos planos e sequências e das informações sonoras relevantes</a:t>
            </a:r>
          </a:p>
          <a:p>
            <a:r>
              <a:rPr lang="pt-BR" sz="2800" dirty="0" smtClean="0"/>
              <a:t>Informatização do resultado </a:t>
            </a:r>
            <a:r>
              <a:rPr lang="pt-BR" sz="2800" dirty="0" smtClean="0">
                <a:sym typeface="Wingdings" pitchFamily="2" charset="2"/>
              </a:rPr>
              <a:t> registro</a:t>
            </a:r>
            <a:endParaRPr lang="pt-BR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Análise </a:t>
            </a:r>
            <a:r>
              <a:rPr lang="pt-BR" sz="3600" b="1" dirty="0"/>
              <a:t>da </a:t>
            </a:r>
            <a:r>
              <a:rPr lang="pt-BR" sz="3600" b="1" dirty="0" smtClean="0"/>
              <a:t>imagem fixa</a:t>
            </a:r>
            <a:endParaRPr lang="pt-BR" sz="3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58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914400" y="1196752"/>
            <a:ext cx="7772400" cy="4823048"/>
          </a:xfrm>
        </p:spPr>
        <p:txBody>
          <a:bodyPr>
            <a:normAutofit/>
          </a:bodyPr>
          <a:lstStyle/>
          <a:p>
            <a:r>
              <a:rPr lang="pt-BR" sz="2800" b="1" i="1" dirty="0"/>
              <a:t>V</a:t>
            </a:r>
            <a:r>
              <a:rPr lang="pt-BR" sz="2800" b="1" i="1" dirty="0" smtClean="0"/>
              <a:t>isualização</a:t>
            </a:r>
            <a:r>
              <a:rPr lang="pt-BR" sz="2800" i="1" dirty="0" smtClean="0"/>
              <a:t> </a:t>
            </a:r>
            <a:r>
              <a:rPr lang="pt-BR" sz="2800" dirty="0"/>
              <a:t>(identificação de </a:t>
            </a:r>
            <a:r>
              <a:rPr lang="pt-BR" sz="2800" dirty="0" smtClean="0"/>
              <a:t>elementos técnicos</a:t>
            </a:r>
            <a:r>
              <a:rPr lang="pt-BR" sz="2800" dirty="0"/>
              <a:t>: tamanho, número de plano etc</a:t>
            </a:r>
            <a:r>
              <a:rPr lang="pt-BR" sz="2800" dirty="0" smtClean="0"/>
              <a:t>.),</a:t>
            </a:r>
          </a:p>
          <a:p>
            <a:r>
              <a:rPr lang="pt-BR" sz="2800" b="1" dirty="0" smtClean="0"/>
              <a:t> </a:t>
            </a:r>
            <a:r>
              <a:rPr lang="pt-BR" sz="2800" b="1" i="1" dirty="0"/>
              <a:t>D</a:t>
            </a:r>
            <a:r>
              <a:rPr lang="pt-BR" sz="2800" b="1" i="1" dirty="0" smtClean="0"/>
              <a:t>enotação </a:t>
            </a:r>
            <a:r>
              <a:rPr lang="pt-BR" sz="2800" dirty="0"/>
              <a:t>(estudo do significado </a:t>
            </a:r>
            <a:r>
              <a:rPr lang="pt-BR" sz="2800" dirty="0" smtClean="0"/>
              <a:t>na imagem </a:t>
            </a:r>
            <a:r>
              <a:rPr lang="pt-BR" sz="2800" dirty="0"/>
              <a:t>no contexto dos códigos sociais e culturais), </a:t>
            </a:r>
            <a:endParaRPr lang="pt-BR" sz="2800" dirty="0" smtClean="0"/>
          </a:p>
          <a:p>
            <a:r>
              <a:rPr lang="pt-BR" sz="2800" b="1" i="1" dirty="0"/>
              <a:t>C</a:t>
            </a:r>
            <a:r>
              <a:rPr lang="pt-BR" sz="2800" b="1" i="1" dirty="0" smtClean="0"/>
              <a:t>onotação</a:t>
            </a:r>
            <a:r>
              <a:rPr lang="pt-BR" sz="2800" i="1" dirty="0" smtClean="0"/>
              <a:t> </a:t>
            </a:r>
            <a:r>
              <a:rPr lang="pt-BR" sz="2800" dirty="0"/>
              <a:t>(estudo </a:t>
            </a:r>
            <a:r>
              <a:rPr lang="pt-BR" sz="2800" dirty="0" smtClean="0"/>
              <a:t>da simbolização </a:t>
            </a:r>
            <a:r>
              <a:rPr lang="pt-BR" sz="2800" dirty="0"/>
              <a:t>da imagem com base no conhecimento do receptor) </a:t>
            </a:r>
            <a:endParaRPr lang="pt-BR" sz="2800" dirty="0" smtClean="0"/>
          </a:p>
          <a:p>
            <a:r>
              <a:rPr lang="pt-BR" sz="2800" b="1" i="1" dirty="0" smtClean="0"/>
              <a:t>Representação</a:t>
            </a:r>
            <a:r>
              <a:rPr lang="pt-BR" sz="2800" i="1" dirty="0" smtClean="0"/>
              <a:t> </a:t>
            </a:r>
            <a:r>
              <a:rPr lang="pt-BR" sz="2800" dirty="0" smtClean="0"/>
              <a:t>(</a:t>
            </a:r>
            <a:r>
              <a:rPr lang="pt-BR" sz="2800" dirty="0"/>
              <a:t>síntese textual da informação transmitida pela </a:t>
            </a:r>
            <a:r>
              <a:rPr lang="pt-BR" sz="2800" dirty="0" smtClean="0"/>
              <a:t>imagem</a:t>
            </a:r>
          </a:p>
          <a:p>
            <a:pPr marL="0" indent="0" algn="r">
              <a:buNone/>
            </a:pPr>
            <a:r>
              <a:rPr lang="pt-BR" sz="2400" b="1" dirty="0"/>
              <a:t>(</a:t>
            </a:r>
            <a:r>
              <a:rPr lang="pt-BR" sz="2400" dirty="0"/>
              <a:t>PINTO </a:t>
            </a:r>
            <a:r>
              <a:rPr lang="pt-BR" sz="2400" dirty="0" smtClean="0"/>
              <a:t>MOLINA; MARCO;AGUSTÍN LACRUZ, 2002)</a:t>
            </a:r>
            <a:endParaRPr lang="pt-B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236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23528" y="116632"/>
            <a:ext cx="7772400" cy="864096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Características da Análise</a:t>
            </a:r>
            <a:endParaRPr lang="pt-BR" sz="3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59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323528" y="1124744"/>
            <a:ext cx="8640960" cy="5111080"/>
          </a:xfrm>
        </p:spPr>
        <p:txBody>
          <a:bodyPr>
            <a:noAutofit/>
          </a:bodyPr>
          <a:lstStyle/>
          <a:p>
            <a:r>
              <a:rPr lang="pt-BR" sz="2800" dirty="0" smtClean="0"/>
              <a:t>Evitar frase redundantes, ambíguas, neologismos, mistura de tempos verbais</a:t>
            </a:r>
          </a:p>
          <a:p>
            <a:r>
              <a:rPr lang="pt-BR" sz="2800" dirty="0" smtClean="0"/>
              <a:t>Empregar: voz ativa, os termos como aparecem no tesauros</a:t>
            </a:r>
          </a:p>
          <a:p>
            <a:r>
              <a:rPr lang="pt-BR" sz="2800" dirty="0" smtClean="0"/>
              <a:t>Texto deve ser:</a:t>
            </a:r>
          </a:p>
          <a:p>
            <a:pPr lvl="1"/>
            <a:r>
              <a:rPr lang="pt-BR" sz="2800" dirty="0" smtClean="0"/>
              <a:t>Conciso (maior informação com menor número de termos)</a:t>
            </a:r>
          </a:p>
          <a:p>
            <a:pPr lvl="1"/>
            <a:r>
              <a:rPr lang="pt-BR" sz="2800" dirty="0" smtClean="0"/>
              <a:t>Completo ( deve constar o que se considera mais pertinente)</a:t>
            </a:r>
          </a:p>
          <a:p>
            <a:pPr lvl="1"/>
            <a:r>
              <a:rPr lang="pt-BR" sz="2800" dirty="0" smtClean="0"/>
              <a:t>Preciso (usar a designação exata)</a:t>
            </a:r>
          </a:p>
          <a:p>
            <a:pPr lvl="1"/>
            <a:r>
              <a:rPr lang="pt-BR" sz="2800" dirty="0" smtClean="0"/>
              <a:t>Inteligível (redação clara)</a:t>
            </a:r>
          </a:p>
          <a:p>
            <a:pPr lvl="1"/>
            <a:r>
              <a:rPr lang="pt-BR" sz="2800" dirty="0" smtClean="0"/>
              <a:t>Coerente (mesma análise para o mesmo tipo de documento)</a:t>
            </a:r>
          </a:p>
          <a:p>
            <a:pPr lvl="1"/>
            <a:r>
              <a:rPr lang="pt-BR" sz="2800" dirty="0" smtClean="0"/>
              <a:t>Objetivo: neutra, sem opiniões pessoais</a:t>
            </a:r>
          </a:p>
          <a:p>
            <a:pPr lvl="1"/>
            <a:endParaRPr lang="pt-BR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51520" y="332656"/>
            <a:ext cx="7772400" cy="609600"/>
          </a:xfrm>
        </p:spPr>
        <p:txBody>
          <a:bodyPr>
            <a:noAutofit/>
          </a:bodyPr>
          <a:lstStyle/>
          <a:p>
            <a:pPr algn="l"/>
            <a:r>
              <a:rPr lang="pt-BR" sz="3600" b="1" dirty="0" smtClean="0"/>
              <a:t>Descrição bibliográfica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685800" y="1052736"/>
            <a:ext cx="7772400" cy="5328592"/>
          </a:xfrm>
        </p:spPr>
        <p:txBody>
          <a:bodyPr>
            <a:normAutofit/>
          </a:bodyPr>
          <a:lstStyle/>
          <a:p>
            <a:r>
              <a:rPr lang="pt-BR" sz="2800" dirty="0" smtClean="0"/>
              <a:t>É uma operação mecânica de transcrição.</a:t>
            </a:r>
          </a:p>
          <a:p>
            <a:r>
              <a:rPr lang="pt-BR" sz="2800" dirty="0" smtClean="0"/>
              <a:t>É fruto de um processo de normalização, consistente em organizar e estruturar os dados presentes no documento em uma sequência rigorosa.</a:t>
            </a:r>
          </a:p>
          <a:p>
            <a:pPr marL="0" indent="0">
              <a:buNone/>
            </a:pPr>
            <a:r>
              <a:rPr lang="pt-BR" sz="2800" b="1" dirty="0" smtClean="0"/>
              <a:t>Referência bibliográfica</a:t>
            </a:r>
          </a:p>
          <a:p>
            <a:pPr marL="0" indent="0">
              <a:buNone/>
            </a:pPr>
            <a:r>
              <a:rPr lang="pt-BR" sz="2800" dirty="0"/>
              <a:t>	</a:t>
            </a:r>
            <a:r>
              <a:rPr lang="pt-BR" sz="2800" dirty="0" smtClean="0"/>
              <a:t>CARDIN, P. </a:t>
            </a:r>
            <a:r>
              <a:rPr lang="pt-BR" sz="2800" b="1" dirty="0" smtClean="0"/>
              <a:t>Vestido ¾</a:t>
            </a:r>
            <a:r>
              <a:rPr lang="pt-BR" sz="2800" dirty="0" smtClean="0"/>
              <a:t>. s.d. Disponível em : 		</a:t>
            </a:r>
            <a:r>
              <a:rPr lang="pt-BR" sz="2800" dirty="0" smtClean="0">
                <a:hlinkClick r:id="rId6"/>
              </a:rPr>
              <a:t>http</a:t>
            </a:r>
            <a:r>
              <a:rPr lang="pt-BR" sz="2800" dirty="0">
                <a:hlinkClick r:id="rId6"/>
              </a:rPr>
              <a:t>://</a:t>
            </a:r>
            <a:r>
              <a:rPr lang="pt-BR" sz="2800" dirty="0" smtClean="0">
                <a:hlinkClick r:id="rId6"/>
              </a:rPr>
              <a:t>www.pierrecardin.com/createur.html</a:t>
            </a:r>
            <a:r>
              <a:rPr lang="pt-BR" sz="2800" dirty="0" smtClean="0"/>
              <a:t>. 	Acessado em </a:t>
            </a:r>
            <a:r>
              <a:rPr lang="pt-BR" sz="2800" dirty="0" smtClean="0"/>
              <a:t>21/08/2014.</a:t>
            </a:r>
            <a:endParaRPr lang="pt-BR" sz="2800" dirty="0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260648"/>
            <a:ext cx="7772400" cy="778098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Tipos de análise</a:t>
            </a:r>
            <a:endParaRPr lang="pt-BR" sz="3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60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611560" y="1268760"/>
            <a:ext cx="8219256" cy="4751040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Análise do argumento</a:t>
            </a:r>
            <a:r>
              <a:rPr lang="pt-BR" sz="2800" dirty="0" smtClean="0"/>
              <a:t> : utilizada para resumo de filmes</a:t>
            </a:r>
          </a:p>
          <a:p>
            <a:r>
              <a:rPr lang="pt-BR" sz="2800" b="1" dirty="0" smtClean="0"/>
              <a:t>Análise do fato</a:t>
            </a:r>
            <a:r>
              <a:rPr lang="pt-BR" sz="2800" dirty="0" smtClean="0"/>
              <a:t>: para descrever um jogo de campeonato</a:t>
            </a:r>
          </a:p>
          <a:p>
            <a:r>
              <a:rPr lang="pt-BR" sz="2800" b="1" dirty="0" smtClean="0"/>
              <a:t>Análise sequencial temática</a:t>
            </a:r>
            <a:r>
              <a:rPr lang="pt-BR" sz="2800" dirty="0" smtClean="0"/>
              <a:t>: para entrevistas (inclui minutagem para recuperação por bloco temático)</a:t>
            </a:r>
          </a:p>
          <a:p>
            <a:r>
              <a:rPr lang="pt-BR" sz="2800" b="1" dirty="0" smtClean="0"/>
              <a:t>Análise sequencial cronológica</a:t>
            </a:r>
            <a:r>
              <a:rPr lang="pt-BR" sz="2800" dirty="0" smtClean="0"/>
              <a:t>: para documentários descreve detalhadamente todos  os planos que formam uma unidade documental com pleno significado, inclui minutagem</a:t>
            </a:r>
            <a:endParaRPr lang="pt-BR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14400" y="274638"/>
            <a:ext cx="7772400" cy="850106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hlinkClick r:id="rId6" action="ppaction://hlinkfile" tooltip="Tesauro de documentacion audiovisual: Lista sistemática "/>
              </a:rPr>
              <a:t>Tesauro de </a:t>
            </a:r>
            <a:r>
              <a:rPr lang="pt-BR" b="1" dirty="0" err="1" smtClean="0">
                <a:hlinkClick r:id="rId6" action="ppaction://hlinkfile" tooltip="Tesauro de documentacion audiovisual: Lista sistemática "/>
              </a:rPr>
              <a:t>documentacion</a:t>
            </a:r>
            <a:r>
              <a:rPr lang="pt-BR" b="1" dirty="0" smtClean="0">
                <a:hlinkClick r:id="rId6" action="ppaction://hlinkfile" tooltip="Tesauro de documentacion audiovisual: Lista sistemática "/>
              </a:rPr>
              <a:t> audiovisual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61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pt-BR" b="1" dirty="0" smtClean="0"/>
              <a:t>Autor: </a:t>
            </a:r>
            <a:r>
              <a:rPr lang="pt-BR" dirty="0" smtClean="0"/>
              <a:t>Alonso Lobato Jiménez </a:t>
            </a:r>
            <a:endParaRPr lang="es-ES" b="1" dirty="0" smtClean="0">
              <a:hlinkClick r:id="rId7" action="ppaction://hlinkfile" tooltip="mostrar detalhes de Cultura"/>
            </a:endParaRPr>
          </a:p>
          <a:p>
            <a:r>
              <a:rPr lang="es-ES" b="1" dirty="0" smtClean="0">
                <a:hlinkClick r:id="rId7" action="ppaction://hlinkfile" tooltip="mostrar detalhes de Cultura"/>
              </a:rPr>
              <a:t>Cultura</a:t>
            </a:r>
            <a:endParaRPr lang="es-ES" b="1" dirty="0" smtClean="0"/>
          </a:p>
          <a:p>
            <a:r>
              <a:rPr lang="es-ES" b="1" dirty="0" smtClean="0">
                <a:hlinkClick r:id="rId8" action="ppaction://hlinkfile" tooltip="mostrar detalhes de Deportes"/>
              </a:rPr>
              <a:t>Deportes</a:t>
            </a:r>
            <a:endParaRPr lang="es-ES" b="1" dirty="0" smtClean="0"/>
          </a:p>
          <a:p>
            <a:r>
              <a:rPr lang="es-ES" b="1" dirty="0" smtClean="0">
                <a:hlinkClick r:id="rId9" action="ppaction://hlinkfile" tooltip="mostrar detalhes de Economía y Hacienda"/>
              </a:rPr>
              <a:t>Economía y Hacienda</a:t>
            </a:r>
            <a:endParaRPr lang="es-ES" b="1" dirty="0" smtClean="0"/>
          </a:p>
          <a:p>
            <a:r>
              <a:rPr lang="es-ES" b="1" dirty="0" smtClean="0">
                <a:hlinkClick r:id="rId10" action="ppaction://hlinkfile" tooltip="mostrar detalhes de Educación"/>
              </a:rPr>
              <a:t>Educación</a:t>
            </a:r>
            <a:endParaRPr lang="es-ES" b="1" dirty="0" smtClean="0"/>
          </a:p>
          <a:p>
            <a:r>
              <a:rPr lang="es-ES" b="1" dirty="0" smtClean="0">
                <a:hlinkClick r:id="rId11" action="ppaction://hlinkfile" tooltip="mostrar detalhes de Fiesta y Ocio"/>
              </a:rPr>
              <a:t>Fiesta y Ocio</a:t>
            </a:r>
            <a:endParaRPr lang="es-ES" b="1" dirty="0" smtClean="0"/>
          </a:p>
          <a:p>
            <a:r>
              <a:rPr lang="es-ES" b="1" dirty="0" smtClean="0">
                <a:hlinkClick r:id="rId12" action="ppaction://hlinkfile" tooltip="mostrar detalhes de Medio Ambiente"/>
              </a:rPr>
              <a:t>Medio Ambiente</a:t>
            </a:r>
            <a:endParaRPr lang="es-ES" b="1" dirty="0" smtClean="0"/>
          </a:p>
          <a:p>
            <a:r>
              <a:rPr lang="es-ES" b="1" dirty="0" smtClean="0">
                <a:hlinkClick r:id="rId13" action="ppaction://hlinkfile" tooltip="mostrar detalhes de Política y Administración pública"/>
              </a:rPr>
              <a:t>Política y Administración pública</a:t>
            </a:r>
            <a:endParaRPr lang="es-ES" b="1" dirty="0" smtClean="0"/>
          </a:p>
          <a:p>
            <a:r>
              <a:rPr lang="es-ES" b="1" dirty="0" smtClean="0">
                <a:hlinkClick r:id="rId14" action="ppaction://hlinkfile" tooltip="mostrar detalhes de Sociedad"/>
              </a:rPr>
              <a:t>Sociedad</a:t>
            </a:r>
            <a:endParaRPr lang="es-ES" b="1" dirty="0" smtClean="0"/>
          </a:p>
          <a:p>
            <a:r>
              <a:rPr lang="es-ES" b="1" dirty="0" smtClean="0">
                <a:hlinkClick r:id="rId15" action="ppaction://hlinkfile" tooltip="mostrar detalhes de Urbanismo e infraestructuras"/>
              </a:rPr>
              <a:t>Urbanismo e infraestructuras</a:t>
            </a:r>
            <a:endParaRPr lang="es-ES" b="1" dirty="0" smtClean="0"/>
          </a:p>
          <a:p>
            <a:endParaRPr lang="pt-BR" dirty="0" smtClean="0"/>
          </a:p>
          <a:p>
            <a:r>
              <a:rPr lang="pt-BR" dirty="0" smtClean="0"/>
              <a:t>http://www.vocabularyserver.com/cadiz/index.</a:t>
            </a:r>
            <a:r>
              <a:rPr lang="pt-BR" dirty="0" err="1" smtClean="0"/>
              <a:t>php</a:t>
            </a:r>
            <a:endParaRPr lang="pt-BR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Exercício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62</a:t>
            </a:fld>
            <a:endParaRPr lang="pt-BR"/>
          </a:p>
        </p:txBody>
      </p:sp>
      <p:pic>
        <p:nvPicPr>
          <p:cNvPr id="5" name="Picture 2" descr="C:\Meus documentos\Minhas imagens\jogarcapoeira.jpg"/>
          <p:cNvPicPr>
            <a:picLocks noGrp="1" noChangeAspect="1" noChangeArrowheads="1"/>
          </p:cNvPicPr>
          <p:nvPr>
            <p:ph sz="quarter" idx="1"/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6480720" cy="4320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2806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Referências</a:t>
            </a:r>
            <a:endParaRPr lang="pt-BR" sz="3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63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914400" y="1124744"/>
            <a:ext cx="7906072" cy="4895056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/>
              <a:t>AV records: from cards to MARC 21. http://www.loc.gov.marc/umb/um11to12.html</a:t>
            </a:r>
            <a:endParaRPr lang="pt-BR" sz="1800" dirty="0"/>
          </a:p>
          <a:p>
            <a:r>
              <a:rPr lang="es-ES_tradnl" sz="1800" dirty="0" smtClean="0"/>
              <a:t>DEL </a:t>
            </a:r>
            <a:r>
              <a:rPr lang="es-ES_tradnl" sz="1800" dirty="0"/>
              <a:t>VALLE GASTAMINZA, F. Indización y representación de documentos audiovisuales. In: ________</a:t>
            </a:r>
            <a:r>
              <a:rPr lang="es-ES_tradnl" sz="1800" b="1" dirty="0"/>
              <a:t>Manual de documentación fotográfica</a:t>
            </a:r>
            <a:r>
              <a:rPr lang="es-ES_tradnl" sz="1800" dirty="0"/>
              <a:t>. Madrid: Editorial Síntesis, </a:t>
            </a:r>
            <a:r>
              <a:rPr lang="es-ES_tradnl" sz="1800" dirty="0" smtClean="0"/>
              <a:t>1999.p.467-48</a:t>
            </a:r>
          </a:p>
          <a:p>
            <a:r>
              <a:rPr lang="es-ES_tradnl" sz="1800" dirty="0"/>
              <a:t>HIDALGO </a:t>
            </a:r>
            <a:r>
              <a:rPr lang="es-ES_tradnl" sz="1800" dirty="0" smtClean="0"/>
              <a:t>GOYANES,P Análisis documental de </a:t>
            </a:r>
            <a:r>
              <a:rPr lang="es-ES_tradnl" sz="1800" dirty="0" err="1" smtClean="0"/>
              <a:t>audiovisaules</a:t>
            </a:r>
            <a:r>
              <a:rPr lang="es-ES_tradnl" sz="1800" dirty="0" smtClean="0"/>
              <a:t>. </a:t>
            </a:r>
            <a:r>
              <a:rPr lang="en-US" sz="1800" dirty="0"/>
              <a:t>In: GARCIA GUTIERREZ, A. </a:t>
            </a:r>
            <a:r>
              <a:rPr lang="en-US" sz="1800" b="1" dirty="0" err="1"/>
              <a:t>Introduccion</a:t>
            </a:r>
            <a:r>
              <a:rPr lang="en-US" sz="1800" b="1" dirty="0"/>
              <a:t> a la  </a:t>
            </a:r>
            <a:r>
              <a:rPr lang="en-US" sz="1800" b="1" dirty="0" err="1"/>
              <a:t>documentacion</a:t>
            </a:r>
            <a:r>
              <a:rPr lang="en-US" sz="1800" b="1" dirty="0"/>
              <a:t> </a:t>
            </a:r>
            <a:r>
              <a:rPr lang="en-US" sz="1800" b="1" dirty="0" err="1"/>
              <a:t>informativa</a:t>
            </a:r>
            <a:r>
              <a:rPr lang="en-US" sz="1800" b="1" dirty="0"/>
              <a:t> y </a:t>
            </a:r>
            <a:r>
              <a:rPr lang="en-US" sz="1800" b="1" dirty="0" err="1"/>
              <a:t>periodistica</a:t>
            </a:r>
            <a:r>
              <a:rPr lang="en-US" sz="1800" dirty="0"/>
              <a:t>. Madrid, </a:t>
            </a:r>
            <a:r>
              <a:rPr lang="pt-BR" sz="1600" dirty="0"/>
              <a:t>Editorial </a:t>
            </a:r>
            <a:r>
              <a:rPr lang="pt-BR" sz="1600" dirty="0" err="1"/>
              <a:t>Mad</a:t>
            </a:r>
            <a:r>
              <a:rPr lang="pt-BR" sz="1600" dirty="0"/>
              <a:t> , </a:t>
            </a:r>
            <a:r>
              <a:rPr lang="pt-BR" sz="1600" dirty="0" smtClean="0"/>
              <a:t>2009.p. 233-349</a:t>
            </a:r>
            <a:endParaRPr lang="es-ES_tradnl" sz="1800" dirty="0" smtClean="0"/>
          </a:p>
          <a:p>
            <a:r>
              <a:rPr lang="en-US" sz="1800" dirty="0" smtClean="0"/>
              <a:t>IFLA. ISBD (NBM) International Standard Bibliographic Description for Non-Book Materials. London, IFLA, 1987.</a:t>
            </a:r>
          </a:p>
          <a:p>
            <a:r>
              <a:rPr lang="en-US" sz="1800" dirty="0" smtClean="0"/>
              <a:t>IFLA</a:t>
            </a:r>
            <a:r>
              <a:rPr lang="en-US" sz="1800" dirty="0"/>
              <a:t>. Supports </a:t>
            </a:r>
            <a:r>
              <a:rPr lang="en-US" sz="1800" dirty="0" err="1"/>
              <a:t>photographiques</a:t>
            </a:r>
            <a:r>
              <a:rPr lang="en-US" sz="1800" dirty="0"/>
              <a:t> et films. IN: IFLA.  </a:t>
            </a:r>
            <a:r>
              <a:rPr lang="en-US" sz="1800" b="1" dirty="0"/>
              <a:t>IFLA </a:t>
            </a:r>
            <a:r>
              <a:rPr lang="en-US" sz="1800" b="1" dirty="0" err="1"/>
              <a:t>principes</a:t>
            </a:r>
            <a:r>
              <a:rPr lang="en-US" sz="1800" b="1" dirty="0"/>
              <a:t> de conservation</a:t>
            </a:r>
            <a:r>
              <a:rPr lang="en-US" sz="1800" dirty="0"/>
              <a:t>. International Preservation Issues.n.3 - </a:t>
            </a:r>
            <a:r>
              <a:rPr lang="en-US" sz="1800" dirty="0" smtClean="0"/>
              <a:t>h</a:t>
            </a:r>
            <a:r>
              <a:rPr lang="en-US" sz="1800" u="sng" dirty="0" smtClean="0">
                <a:hlinkClick r:id="rId6"/>
              </a:rPr>
              <a:t>ttp</a:t>
            </a:r>
            <a:r>
              <a:rPr lang="en-US" sz="1800" u="sng" dirty="0">
                <a:hlinkClick r:id="rId6"/>
              </a:rPr>
              <a:t>://www.ifla.org/VI/4/news/pchlm-f.pdf</a:t>
            </a:r>
            <a:r>
              <a:rPr lang="en-US" sz="1800" dirty="0"/>
              <a:t>, </a:t>
            </a:r>
            <a:r>
              <a:rPr lang="en-US" sz="1800" dirty="0" smtClean="0"/>
              <a:t>p.53-75 </a:t>
            </a:r>
          </a:p>
          <a:p>
            <a:r>
              <a:rPr lang="en-US" sz="1800" dirty="0" smtClean="0"/>
              <a:t>LOPEZ HERNANDEZ, M. A. </a:t>
            </a:r>
            <a:r>
              <a:rPr lang="en-US" sz="1800" dirty="0" err="1" smtClean="0"/>
              <a:t>Descripcion</a:t>
            </a:r>
            <a:r>
              <a:rPr lang="en-US" sz="1800" dirty="0" smtClean="0"/>
              <a:t> </a:t>
            </a:r>
            <a:r>
              <a:rPr lang="en-US" sz="1800" dirty="0" err="1" smtClean="0"/>
              <a:t>externa</a:t>
            </a:r>
            <a:r>
              <a:rPr lang="en-US" sz="1800" dirty="0" smtClean="0"/>
              <a:t>: </a:t>
            </a:r>
            <a:r>
              <a:rPr lang="en-US" sz="1800" dirty="0" err="1" smtClean="0"/>
              <a:t>monografias</a:t>
            </a:r>
            <a:r>
              <a:rPr lang="en-US" sz="1800" dirty="0" smtClean="0"/>
              <a:t>, series y </a:t>
            </a:r>
            <a:r>
              <a:rPr lang="en-US" sz="1800" dirty="0" err="1" smtClean="0"/>
              <a:t>audiovisuales</a:t>
            </a:r>
            <a:r>
              <a:rPr lang="en-US" sz="1800" dirty="0" smtClean="0"/>
              <a:t>. In: GARCIA GUTIERREZ, A. </a:t>
            </a:r>
            <a:r>
              <a:rPr lang="en-US" sz="1800" b="1" dirty="0" err="1" smtClean="0"/>
              <a:t>Introduccion</a:t>
            </a:r>
            <a:r>
              <a:rPr lang="en-US" sz="1800" b="1" dirty="0" smtClean="0"/>
              <a:t> a la  </a:t>
            </a:r>
            <a:r>
              <a:rPr lang="en-US" sz="1800" b="1" dirty="0" err="1" smtClean="0"/>
              <a:t>documentacion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informativa</a:t>
            </a:r>
            <a:r>
              <a:rPr lang="en-US" sz="1800" b="1" dirty="0" smtClean="0"/>
              <a:t> y </a:t>
            </a:r>
            <a:r>
              <a:rPr lang="en-US" sz="1800" b="1" dirty="0" err="1" smtClean="0"/>
              <a:t>periodistica</a:t>
            </a:r>
            <a:r>
              <a:rPr lang="en-US" sz="1800" dirty="0" smtClean="0"/>
              <a:t>. Madrid, </a:t>
            </a:r>
            <a:r>
              <a:rPr lang="pt-BR" sz="1600" dirty="0"/>
              <a:t>Editorial </a:t>
            </a:r>
            <a:r>
              <a:rPr lang="pt-BR" sz="1600" dirty="0" err="1"/>
              <a:t>Mad</a:t>
            </a:r>
            <a:r>
              <a:rPr lang="pt-BR" sz="1600" dirty="0"/>
              <a:t> </a:t>
            </a:r>
            <a:r>
              <a:rPr lang="pt-BR" sz="1600" dirty="0" smtClean="0"/>
              <a:t>, 2009.</a:t>
            </a:r>
            <a:endParaRPr lang="en-US" sz="1800" dirty="0" smtClean="0"/>
          </a:p>
          <a:p>
            <a:r>
              <a:rPr lang="es-ES" sz="1800" dirty="0" smtClean="0"/>
              <a:t>PINTO </a:t>
            </a:r>
            <a:r>
              <a:rPr lang="es-ES" sz="1800" dirty="0"/>
              <a:t>MOLINA, M.; GARCÍA MARCO, F. Y.; AGUSTÍN LACRUZ, M. C. </a:t>
            </a:r>
            <a:r>
              <a:rPr lang="es-ES" sz="1800" b="1" dirty="0"/>
              <a:t>Indización y resumen de documentos digitales y multimedia</a:t>
            </a:r>
            <a:r>
              <a:rPr lang="es-ES" sz="1800" dirty="0"/>
              <a:t>: técnicas y procedimientos. Gijón: </a:t>
            </a:r>
            <a:r>
              <a:rPr lang="es-ES" sz="1800" dirty="0" err="1"/>
              <a:t>Trea</a:t>
            </a:r>
            <a:r>
              <a:rPr lang="es-ES" sz="1800" dirty="0"/>
              <a:t>, 2002. 350p. (Biblioteconomía y Administración Cultural, 62</a:t>
            </a:r>
            <a:r>
              <a:rPr lang="es-ES" sz="1800" dirty="0" smtClean="0"/>
              <a:t>)</a:t>
            </a:r>
          </a:p>
          <a:p>
            <a:r>
              <a:rPr lang="es-ES_tradnl" sz="1800" dirty="0"/>
              <a:t>ROYAN, B; CREMER, M</a:t>
            </a:r>
            <a:r>
              <a:rPr lang="es-ES_tradnl" sz="1800" dirty="0" smtClean="0"/>
              <a:t>. </a:t>
            </a:r>
            <a:r>
              <a:rPr lang="es-ES_tradnl" sz="1800" b="1" dirty="0" err="1"/>
              <a:t>Directrizes</a:t>
            </a:r>
            <a:r>
              <a:rPr lang="es-ES_tradnl" sz="1800" b="1" dirty="0"/>
              <a:t> para </a:t>
            </a:r>
            <a:r>
              <a:rPr lang="es-ES_tradnl" sz="1800" b="1" dirty="0" err="1"/>
              <a:t>materiais</a:t>
            </a:r>
            <a:r>
              <a:rPr lang="es-ES_tradnl" sz="1800" b="1" dirty="0"/>
              <a:t> </a:t>
            </a:r>
            <a:r>
              <a:rPr lang="es-ES_tradnl" sz="1800" b="1" dirty="0" err="1"/>
              <a:t>audiovisuais</a:t>
            </a:r>
            <a:r>
              <a:rPr lang="es-ES_tradnl" sz="1800" b="1" dirty="0"/>
              <a:t> e multimedia </a:t>
            </a:r>
            <a:r>
              <a:rPr lang="es-ES_tradnl" sz="1800" b="1" dirty="0" err="1"/>
              <a:t>em</a:t>
            </a:r>
            <a:r>
              <a:rPr lang="es-ES_tradnl" sz="1800" b="1" dirty="0"/>
              <a:t> Bibliotecas e </a:t>
            </a:r>
            <a:r>
              <a:rPr lang="es-ES_tradnl" sz="1800" b="1" dirty="0" err="1"/>
              <a:t>outras</a:t>
            </a:r>
            <a:r>
              <a:rPr lang="es-ES_tradnl" sz="1800" b="1" dirty="0"/>
              <a:t> </a:t>
            </a:r>
            <a:r>
              <a:rPr lang="es-ES_tradnl" sz="1800" b="1" dirty="0" err="1"/>
              <a:t>instituições</a:t>
            </a:r>
            <a:r>
              <a:rPr lang="es-ES_tradnl" sz="1800" dirty="0"/>
              <a:t>. London, IFLA, 2006</a:t>
            </a:r>
            <a:r>
              <a:rPr lang="es-ES_tradnl" sz="1800" dirty="0" smtClean="0"/>
              <a:t>.(</a:t>
            </a:r>
            <a:r>
              <a:rPr lang="es-ES_tradnl" sz="1800" dirty="0" err="1" smtClean="0"/>
              <a:t>Tradução</a:t>
            </a:r>
            <a:r>
              <a:rPr lang="es-ES_tradnl" sz="1800" dirty="0" smtClean="0"/>
              <a:t> portuguesa de IFLA </a:t>
            </a:r>
            <a:r>
              <a:rPr lang="es-ES_tradnl" sz="1800" dirty="0" err="1" smtClean="0"/>
              <a:t>Professsional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Reports</a:t>
            </a:r>
            <a:r>
              <a:rPr lang="es-ES_tradnl" sz="1800" dirty="0" smtClean="0"/>
              <a:t>, n.80)</a:t>
            </a:r>
            <a:endParaRPr lang="en-US" sz="1800" dirty="0"/>
          </a:p>
          <a:p>
            <a:endParaRPr lang="es-ES" sz="1800" dirty="0"/>
          </a:p>
          <a:p>
            <a:endParaRPr lang="pt-BR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11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81000"/>
            <a:ext cx="7772400" cy="743744"/>
          </a:xfrm>
        </p:spPr>
        <p:txBody>
          <a:bodyPr/>
          <a:lstStyle/>
          <a:p>
            <a:pPr algn="l" eaLnBrk="1" hangingPunct="1"/>
            <a:r>
              <a:rPr lang="pt-BR" sz="3200" b="1" dirty="0" smtClean="0"/>
              <a:t>Normas para descrição bibliográfica</a:t>
            </a:r>
          </a:p>
        </p:txBody>
      </p:sp>
      <p:sp>
        <p:nvSpPr>
          <p:cNvPr id="3074" name="Espaço Reservado para Número de Slide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22B28F64-16C5-4006-BA78-A72CBCDDB91A}" type="slidenum">
              <a:rPr lang="pt-BR">
                <a:latin typeface="Times New Roman" charset="0"/>
              </a:rPr>
              <a:pPr/>
              <a:t>7</a:t>
            </a:fld>
            <a:endParaRPr lang="pt-BR">
              <a:latin typeface="Times New Roman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457200" y="1412776"/>
            <a:ext cx="8305800" cy="4683224"/>
          </a:xfrm>
        </p:spPr>
        <p:txBody>
          <a:bodyPr>
            <a:normAutofit/>
          </a:bodyPr>
          <a:lstStyle/>
          <a:p>
            <a:pPr eaLnBrk="1" hangingPunct="1"/>
            <a:r>
              <a:rPr lang="pt-BR" sz="2800" dirty="0" smtClean="0"/>
              <a:t>1969 – Comitê de Catalogação da   IFLA </a:t>
            </a:r>
          </a:p>
          <a:p>
            <a:pPr lvl="1"/>
            <a:r>
              <a:rPr lang="pt-BR" sz="2800" dirty="0" smtClean="0"/>
              <a:t>Objetivo: normalizar a descrição bibliográfica.</a:t>
            </a:r>
          </a:p>
          <a:p>
            <a:pPr eaLnBrk="1" hangingPunct="1"/>
            <a:r>
              <a:rPr lang="pt-BR" sz="2800" dirty="0" smtClean="0"/>
              <a:t>1971-  ISBD(M) – </a:t>
            </a:r>
            <a:r>
              <a:rPr lang="pt-BR" sz="2800" dirty="0" err="1" smtClean="0"/>
              <a:t>International</a:t>
            </a:r>
            <a:r>
              <a:rPr lang="pt-BR" sz="2800" dirty="0" smtClean="0"/>
              <a:t> Standard </a:t>
            </a:r>
            <a:r>
              <a:rPr lang="pt-BR" sz="2800" dirty="0" err="1" smtClean="0"/>
              <a:t>Bibliographic</a:t>
            </a:r>
            <a:r>
              <a:rPr lang="pt-BR" sz="2800" dirty="0" smtClean="0"/>
              <a:t> </a:t>
            </a:r>
            <a:r>
              <a:rPr lang="pt-BR" sz="2800" dirty="0" err="1" smtClean="0"/>
              <a:t>Description</a:t>
            </a:r>
            <a:r>
              <a:rPr lang="pt-BR" sz="2800" dirty="0" smtClean="0"/>
              <a:t> (</a:t>
            </a:r>
            <a:r>
              <a:rPr lang="pt-BR" sz="2800" dirty="0" err="1"/>
              <a:t>M</a:t>
            </a:r>
            <a:r>
              <a:rPr lang="pt-BR" sz="2800" dirty="0" err="1" smtClean="0"/>
              <a:t>onographs</a:t>
            </a:r>
            <a:r>
              <a:rPr lang="pt-BR" sz="2800" dirty="0" smtClean="0"/>
              <a:t>)</a:t>
            </a:r>
          </a:p>
          <a:p>
            <a:pPr eaLnBrk="1" hangingPunct="1"/>
            <a:r>
              <a:rPr lang="pt-BR" sz="2800" dirty="0" smtClean="0"/>
              <a:t>1973 – Conselho Geral da IFLA recomendou a constituição de um grupo de trabalho para realizar a ISBD(NBM)</a:t>
            </a:r>
          </a:p>
          <a:p>
            <a:pPr eaLnBrk="1" hangingPunct="1"/>
            <a:r>
              <a:rPr lang="pt-BR" sz="2800" dirty="0" smtClean="0"/>
              <a:t>1977 – ISBD(NBM)</a:t>
            </a:r>
          </a:p>
          <a:p>
            <a:pPr eaLnBrk="1" hangingPunct="1"/>
            <a:r>
              <a:rPr lang="pt-BR" sz="2800" dirty="0" smtClean="0"/>
              <a:t>1982 – Diretrizes para materiais audiovisuais e </a:t>
            </a:r>
            <a:r>
              <a:rPr lang="pt-BR" sz="2800" dirty="0" err="1" smtClean="0"/>
              <a:t>multimedia</a:t>
            </a:r>
            <a:r>
              <a:rPr lang="pt-BR" sz="2800" dirty="0" smtClean="0"/>
              <a:t> em bibliotecas e outras instituições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Princípios gerais Diretrizes IFLA</a:t>
            </a:r>
            <a:endParaRPr lang="pt-BR" sz="3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611560" y="1447800"/>
            <a:ext cx="8075240" cy="4572000"/>
          </a:xfrm>
        </p:spPr>
        <p:txBody>
          <a:bodyPr/>
          <a:lstStyle/>
          <a:p>
            <a:r>
              <a:rPr lang="pt-BR" b="1" dirty="0" smtClean="0"/>
              <a:t>Audiovisual </a:t>
            </a:r>
            <a:r>
              <a:rPr lang="pt-BR" dirty="0" smtClean="0">
                <a:sym typeface="Wingdings" pitchFamily="2" charset="2"/>
              </a:rPr>
              <a:t>patrimônio cultural a ser preservado</a:t>
            </a:r>
          </a:p>
          <a:p>
            <a:r>
              <a:rPr lang="pt-BR" dirty="0" smtClean="0">
                <a:sym typeface="Wingdings" pitchFamily="2" charset="2"/>
              </a:rPr>
              <a:t>Variedade de documentos deve refletir-se nos serviços prestados pelas bibliotecas e centros de documentação.</a:t>
            </a:r>
          </a:p>
          <a:p>
            <a:r>
              <a:rPr lang="pt-BR" b="1" dirty="0" smtClean="0">
                <a:sym typeface="Wingdings" pitchFamily="2" charset="2"/>
              </a:rPr>
              <a:t>Bibliotecário </a:t>
            </a:r>
            <a:r>
              <a:rPr lang="pt-BR" dirty="0" smtClean="0">
                <a:sym typeface="Wingdings" pitchFamily="2" charset="2"/>
              </a:rPr>
              <a:t> disponibilizar a informação nos formatos mais adequados às diferentes necessidades e tipos de usuários.</a:t>
            </a:r>
          </a:p>
          <a:p>
            <a:r>
              <a:rPr lang="pt-BR" dirty="0" smtClean="0">
                <a:sym typeface="Wingdings" pitchFamily="2" charset="2"/>
              </a:rPr>
              <a:t>Material audiovisual  =&gt; Público avesso ao impresso</a:t>
            </a:r>
          </a:p>
          <a:p>
            <a:r>
              <a:rPr lang="pt-BR" dirty="0" smtClean="0">
                <a:sym typeface="Wingdings" pitchFamily="2" charset="2"/>
              </a:rPr>
              <a:t>Internet =&gt; explosão dos materiais audiovisuais nas bibliotecas</a:t>
            </a:r>
          </a:p>
          <a:p>
            <a:endParaRPr lang="pt-BR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2" y="260648"/>
            <a:ext cx="7772400" cy="72008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Definições IFLA</a:t>
            </a:r>
            <a:endParaRPr lang="pt-BR" sz="36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7EFD328-3165-41D2-BA2F-4991384E9CAC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  <p:custDataLst>
              <p:tags r:id="rId4"/>
            </p:custDataLst>
          </p:nvPr>
        </p:nvSpPr>
        <p:spPr>
          <a:xfrm>
            <a:off x="683568" y="1124744"/>
            <a:ext cx="8003232" cy="4895056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Audiovisual </a:t>
            </a:r>
            <a:r>
              <a:rPr lang="pt-BR" sz="2800" dirty="0" smtClean="0"/>
              <a:t>= relativo a imagem e/ou som</a:t>
            </a:r>
          </a:p>
          <a:p>
            <a:r>
              <a:rPr lang="pt-BR" sz="2800" b="1" dirty="0" smtClean="0"/>
              <a:t>Materiais audiovisuais </a:t>
            </a:r>
            <a:r>
              <a:rPr lang="pt-BR" sz="2800" dirty="0" smtClean="0"/>
              <a:t>= quaisquer objetos veiculando registros de som e/ou imagens fixas ou em movimento.</a:t>
            </a:r>
          </a:p>
          <a:p>
            <a:r>
              <a:rPr lang="pt-BR" sz="2800" b="1" dirty="0" err="1" smtClean="0"/>
              <a:t>Multimedia</a:t>
            </a:r>
            <a:r>
              <a:rPr lang="pt-BR" sz="2800" b="1" dirty="0" smtClean="0"/>
              <a:t> </a:t>
            </a:r>
            <a:r>
              <a:rPr lang="pt-BR" sz="2800" dirty="0" smtClean="0"/>
              <a:t>= objetos contendo duas ou mais expressões audiovisuais: som e imagem, texto e gráficos animados.</a:t>
            </a:r>
          </a:p>
          <a:p>
            <a:r>
              <a:rPr lang="pt-BR" sz="2800" b="1" dirty="0" err="1" smtClean="0"/>
              <a:t>Multimedia</a:t>
            </a:r>
            <a:r>
              <a:rPr lang="pt-BR" sz="2800" b="1" dirty="0" smtClean="0"/>
              <a:t> interativo</a:t>
            </a:r>
            <a:r>
              <a:rPr lang="pt-BR" sz="2800" dirty="0" smtClean="0"/>
              <a:t>: objetos </a:t>
            </a:r>
            <a:r>
              <a:rPr lang="pt-BR" sz="2800" dirty="0" err="1" smtClean="0"/>
              <a:t>multimedia</a:t>
            </a:r>
            <a:r>
              <a:rPr lang="pt-BR" sz="2800" dirty="0" smtClean="0"/>
              <a:t> cuja </a:t>
            </a:r>
            <a:r>
              <a:rPr lang="pt-BR" sz="2800" dirty="0" err="1" smtClean="0"/>
              <a:t>sequência</a:t>
            </a:r>
            <a:r>
              <a:rPr lang="pt-BR" sz="2800" dirty="0" smtClean="0"/>
              <a:t> e/ou forma de apresentação é controlada pelo usuário.</a:t>
            </a:r>
          </a:p>
          <a:p>
            <a:r>
              <a:rPr lang="pt-BR" sz="2800" b="1" dirty="0" smtClean="0"/>
              <a:t>Suportes</a:t>
            </a:r>
            <a:r>
              <a:rPr lang="pt-BR" sz="2800" dirty="0" smtClean="0"/>
              <a:t>: conteúdos de som, imagens fixas ou em movimento, e </a:t>
            </a:r>
            <a:r>
              <a:rPr lang="pt-BR" sz="2800" dirty="0" err="1" smtClean="0"/>
              <a:t>multimedia</a:t>
            </a:r>
            <a:r>
              <a:rPr lang="pt-BR" sz="2800" dirty="0" smtClean="0"/>
              <a:t>, em formatos analógicos ou digitais.</a:t>
            </a:r>
            <a:endParaRPr lang="pt-BR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fuhob1ZNL8ytUvNDbIV0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MG070OHZPdmsV9Ee8mE7r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cNtzVv8DEVeBXzZzwyAGU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B539yX31TS4ABmFN4p0Qi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0RqPC2OBfhqM9ApWKu2xd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pqyZYa9VvB6ccovMXbzD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wnYDTJtaF4H1FCByYTRYm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to9hhirPgEx3Ua0lgqrkV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ifSny9Zi0AtMXkJ6q4nXw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vaITaocFM2Z3TAtBraJQN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tBIqyDCqw1wqSZyo82DBS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4QhqSEYhB5fsH7aJQz2lv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YxlDkOUJ3H3wsKcWOOEq7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TqAgDk61pdjxzaWftECWh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sHu232Gcb9YxS98LXrfp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bphreoc4yxZ6jOInBVfVT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iIziAHO4Ugy6hhcBPDt8D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imC5dD3Y9gWDlsNivFbZb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rylqnlwZux76ySWNuftD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xdwqb06BrKqGJ8JehqInh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y9aDITPZS9ZhTlPZclqn3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m9fwsCAdUc0nMh5lmVrB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moEoWwH6ZsiAielYmaNjn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SldcRtnW8pEJItMmuS56a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1ZbHQTkiaIq8W0d3xY537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FTQ2Kz8pRYQqnFdfGOMHi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9ailKiDOdjPZjhQN9K9LQ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hwDxQhhhhpJ5JGKpOQL2K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BomVoTF1xwJHSLHdrlxW2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fey92JWjZOHKVebUSoCfS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spKy9bAIkzo38dDy7tXr3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HqPKczcPKfquFmfxhcLsR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GseophenXT0LsJNYGgM3p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QpGsKE3dBAVrKnvO9UAmh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poHT1cyQs0VlEZq8Xql7y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3AWOusb9WKiE1UckEuSorV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tTUvJjwvGORVCOHXxzkKi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1ZqtS7Rs2tjVMxfUJH6U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zPLG6bn01we44TwiPEnO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l1OYHAopvNub87nfQV4dw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08Qt1wt8kMx2Swl31lVAi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fijzEXxI1JdpOOJFJozoO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siTVphEA3buIraFMLVts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4RIEJCT2I5MKmsNbM5lqt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zlrlD3SrlTOve1dKy2G0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SI2IarjLl0rdWOuYrbohW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lsvFVMM4DVpy4ZOHKLLsm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OUO1RAS7MP6MKNldR8Wei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Gj2nah4PS8wCDARTUcbw9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o6jrdsZ43C7eHwbSxcp2g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VHNdZA9o6zt2imdnYQagK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VQeMX1xiJszaqJyp4iiXM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2bJRxb4QQcD2LWZdC7RNP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sie0mwTDw7q7dvZtqA2WX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f89KlXdJ2Lw6QJ99VxVfC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bwnmUqMBudDv36RBbWpM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NnPMWmVEL36KwZRi16xH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B7EfkgFu0HkQWDnZ2MXrg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tkG2ijmZPPkwUfHF6vV0c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ac9debTCODohDjyhYm71S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OunvUO8ZSxy9TcgdJ5JXG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s7WtPyMRYN6GO226uleTB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wnYBqQFa6Zp1JBU3lv3Z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W58XawDvyVp5Ayvd8VbNH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hA7duQQmYMPtiO3HxaW3K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gMirbq0JQC8GrSstG9xAr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CD0my8n7Nq8PPmEIkduO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Tq2BDYZaIgHeUETnuXQGf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WU7CKEe2f6GMaFqPRSmIO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FxCYCktjijeddMoHkh9vy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yC36OXOk6CoPG6eVnISLa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83bYivlCsnYelvzEPgdV0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nlZjAWuDP3xwtZVQFjYt9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jpTsa1xz1DQIVzAvewTFt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QrLIlJSByf05FQZYUo8Ox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O2AIZBTWxUluxySALLdu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voj4QGpzlktWKWGL0S0Fi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f5BgjQPEUe1Ted49arMJi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6civ789hKfYStoJkIWFAk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ajlsp2Om3kppjEgD9Uumc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SyNCbPLScPZ2dZJngnLYh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wkD1vmJ6aVhBrNFNQYAa7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mvRO7O3CBTiNaORUIHJnJ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qgqgULD7AdhI1sZakp86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LCyVItwNn62WTmAerYs3k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jJMcNGEb20UnvOIZ2aANP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G1lnr4msTJeEJ5ovI0AhD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F4yDz5XaEBIHiO9vFQ8c4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1wRMwsVitwd83HEa6ydSm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2h4cpEBzQYFvkQj8RQ1rw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Aq2gigI4ZVRKOQsJnYg90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NvUPxuJFD6E32LNzvel7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uaKsRvJAYcFHR4gCCoOJR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zv5LvdYJMsYzqVkbL6JOJ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1pEBojZID0ctil9nFYZ5F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YlaHwXSPxnjU9lOf6qBgy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voLVsfJPKMU6qiqHM1PNt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uuN9zXgAgEz1swe2qEhWg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bRspB0f4raJdBEhfjkFjp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NYhy2ZDC0t71RxaxKv6g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f2auD9eU1E3g90qUJvFbp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9nbOzpSzupmkPMWBuD6HD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02UvPpDzqKbGenJEGjXai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LepxpbcaqbPgH6tXaZ6ar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K6tDLbxbHLbCn8U3AtVUY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88yyRPXMKseviN1bEs1e3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vB0AKCJuenw8Yk5cjHeU0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cAP44Nl6aYXgM0tBbYOct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zfI8E2BTRKuwSGhljnkyJ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iPIqwsKIBsmcAyYXN6I6g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Hf4le1hrW38XSqev989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4GcxpGxK2550N6WoBzDko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cY4T1A4OyTjA121V0rlWW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8CCo7OxzSa3FGJv7UvWm7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fgDZEdrgFrG7jVGalflbc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heUzLakWhWXkBcMCm2Dbu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xtlly9ZpYeDQZo44rgWI9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6jTqOFpEKBswctXW9ySCi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9F5JmmzeQC9Dv0as6wHj1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9rB5wzAyY7whxzYCSFHd5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Zjnp333CrP0JwD7gP0Dh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qWg82Xfq1QrQuwaEYFGv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6esAtuD2BOkIsiI7vwvlF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r3GiHX7wLl3fPcpK8EPd5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gO3lvBPHzOLWd8WtAyYpd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oNbOxIv6MimoXEw8Z1cU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OfOZEfOgkR3USX9FDspjz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v5Aa1WWngu4pfaG47ct1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AObiWszWcjXSRFJXxt9PV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USehXiX5HLutVgpS5umq3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a594oThWUFuPh5vTgRUWn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9YkunITjy0UYGreqCaXRY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HLcnyhAmeM8Okm13LgvEG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5mZrLvzcVMX470k2j0CK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WyZoTNudQs3bx1cJS7G27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6xouW7AJjcxuTi3FugZ7B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nnKsyEnFsv2JLHTtmQuYs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qn6Pq06rVzU90KtzVlDJ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MzEdui2e6UMdas0dujG7V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r9wlL1U8DCK5rj5rPXFm3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aRyTIThzDOyUZeztEYcii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a3zqo76nYnYjYFMSi1R3Z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XNP8lA8oHO5uzpMy0gaHG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wwkRRliGaKPeGukhu9sfP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WFfUHMGbreWex26xfK5hc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xMcPvfjG6JVg78jj3k1xv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uKZiy0wHBK5kAFBXEw0Zj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V0HDP1ELKiKphyhZ9BIbM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3hUQS26wj3oEwCQnmXr5Hd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hrXhbXTHayZIauVpeFEJD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8csrVi6yhdTTsxkgPyNTA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lRu61fhkkzX5iLPJ1BBBg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8GSBqWiqXeAUwVisy2Sn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Oh2n4XP6VKBARAXOgRhWT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Vmezr5wchYhA2c4Eajue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uHTeMdkJkjRumF9vwKzJs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bEEoxoLIx33X1cc4ifU9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Q3MWaEjIBZPjMaZqGA1Dr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jgxKKCHXsFFHSwFcijRy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IyQouFNKEULRoDH2sI2mR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VIks3uT3OPcrPPOtLD6eD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OENCPkrfRTXlyZTl71aH0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W082vgQ9vi6vJcBSPtjp3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4c88t7mim7er74CHAOPxa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T24H96A0c9c3IMtNOaoIn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2gGKfcGnBI475XN6Kzv5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jFtPo1E80kteO2rsmkNvM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ggT4qy3l0ztXAxa7IUUob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06kkaCcOnwcLkE7kV1LHvs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lEFoQ14E8SziIAdVQa2fA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AShUmEoeHAaIkPa0bD4mc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coIKR33ip6q36NOiv9uZA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EvkRfquCtw0Y3M6VFpgTa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7ZgnLQZobeaZeLAuoXK46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FNpunFN3PEy08VsRkKjeM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mMnTfYE6iqFnkBREDD4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4ykla0i96StiTBnWJqw8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TA0w7Igx1suaJVknGoul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d9767Z1MDleRooutYdEb2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yyngTxi7r2iVyHPyUODN9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MT2HghHTDPEUvZW4gtZ2F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v5FSQDPJGlf0TPtQx4NhC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bmkTxnPCTkIeLtecg1pxo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hDbQCQx9O7EWIFmmJj40W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wXcxwX4VKro65VReRCIi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chdsQ4dYC7rI5HIHLY5Jw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zOLzQUh6tnwXrUC9ZtWPv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ZzFE2y5VcNAHpHhejGv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8UI1vTPQpyY9ozHFj6RELB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3CETbwZeX8o2KXjq3kdV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b8fN4CYBMG62jMZaffynr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aRddsIfD9ZSrNrqQXV6kp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tE5Uh33rXgBRYnAQagm9x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CMJyYidbzkkn3tv14f4kT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9RZyKphCh7U3ny8xrbzI1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PVt2g6LQXfzmudVJiE9lZ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XU02ICOaAO6x135I8aQqa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XGlazxvQD0x66eMkQxcmp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t13UCITVyFClYy1eo91NF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gXbSEAvZvyjiqZYO06hFf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IJ8LCeWHJ0OKF3ut5QfE7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VG4wGUMHpmZIK6IJ3ipza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4cEbO5NpHhVcP2cOJFFIG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2G72fz8Uw0vP2vN7TAdO9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jHeR6g2YfGgQDnoEFcyuQ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dV4cWWpOmmU5nqOntSSxK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QWngfJow8wZ7C9wnJp3ej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zbRpIfV0fE6ktiNTk6zrk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Vy0YPhJGCiepmTkwe9Sm6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Y2WvAzxLYjuFfipJpEgz2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bTpJ71OwGH9KmHOxQ30a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I0lJvEMBRPxmlSv8yi2xd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64WUyORpyYMFAY2kH98Qk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UGE16uKe5xdbWRyG1JTzK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SzIrG5X7rbtb9gfwHmFkT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dIp3hmWgEs0ALtRvCnHBP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so2bL18pWKaoN4jFOFhX5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IKHiqu1wUqCC7kpvjVZ2f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1Ksbd2y02V9qGhttADnpQ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hXSNPycz0e86MGGj4KrAq2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MaXYgillY3M0IXQfgZYUo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tGE72PllEPRhYhdfLfEH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8skL7fxwdf92qBbEBig0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zi5UPXYtYh0r18qSIhU88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EFywDlnorWl4Hhk9gw0Dp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HJLWkFkrDsxzVKxfsNKGE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9rYy11dIgHKn2YyvcZYgo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WTzWUCZ7GkGHw7x4jlaIG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tYNabxCg1oeg81SeweyAF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kkelBKj0E9yeu5Y57BJ80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GlrqY8FC5FehyfHy1eOFF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8iCs5eeyZyEUDTTaMal23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dKWLPhEPKotSiXwu8U0cv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ZdwJoyAujkL9c9Nw2rnwF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cjIBXXiXBA3zq2EBOODoQ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DDCNEQsEkCufipVmPGYu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9uHKnf7UEwdjzS6BTK2FZ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Gtpdzzds5DbTL3eqIlBb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EXQnAGBHyarju75UtcwqX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1ZQ3feMeszj1PJTZFriXX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SgoZvZgQ8zaGVRxxqmVkI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NfJVH15EAt423slBH4Bhi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Zthl0ux5700Y7AFgJMXBq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Q9O1r80W1Dj0gUH9YMi3s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FXKXRaD8m6rfC8xY2o4aY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TQmHFzLC5Zz6Mce00a0F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GoctgIbFAjwQG9tERcmr3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E6jKyAObimhGtQhugPjTg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y0hyBZJUZhbiiDD7B3kbN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YWFHHy8eR57ryjs0YOron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PJZL46DxzmxXzlJeLmsUS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ayDQ8egz5ou2lSUibLKp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bQ5jFB4wJpGYsu83I00Bw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23h774vgDDAoZHywtDb3l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wdMb73cpVRMXzstuE523J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N3SnLftLJOz9N12yt00s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nrIne7s6vK8VXOKAgCoQY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o3vrubwnptF2gdeJigNSU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QTxuV9b2TeKFPSkKhelo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9iIA8VDqZY8Q4cLZSZAk9r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tKLOjJHKFT8CdExXHBdeq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OvyoQYvvDymJn9MGBqti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B3BdMNAD7aFGWfgUSJf9f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AQWSpAOCdQBVvpEjrsivz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raOntpKxCOspRRrlHShSx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k2ilVWbWysolpM417pSFd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s6xNS5KpeHH8PL57tNmGf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0vrEhFKS0S4xAbN845b8d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EgWiWZV4ixxs52ldO4Fm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nTHGGN6mm6OxyKcEzhcwR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4ibTjlJgv6MjQbIYJKWVz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Z75LMQh6tR0PcE72FAl2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FMbavQlUpLfxi3NyyTZoD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i1Y3RG4mAxuyrjABkqKys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AFl3e71r2DNLtabrYEP3b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KBuYWyyD4s3rjINsXk8u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LGPpqTs6Ip3RCBrK84Tt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jpJRIacSI2dcYVEywE6x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0zH7mIOff1Q1npGyahTQ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EpCw5Ayentnfp9aBOu3t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KGkdXYk3nqF4r3ryKqRT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WxeRXuPDvnYUhuPCeH0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E70woyspMcds3FYQIAKxP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SrfS6YRPMMyZiqekzVmdI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KsdPRLw6g6xMezhwstxX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T4myCn1PbB9IGMEg76iF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rwbF33sSGLJjy8sj895rV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CwSvRbmrEKVrCQmXkYmiV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YmdvOOX9A4wwTFMychwf6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o6wCWbP75CZexwhlnytv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U6XGaMM4MGh0Y6ZbRLktZ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eT3rrWJYOzBy2X0lA8n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wE8ggQUYLBOybpFf13l0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XwxalbGHaHQ0ziyUvVaNU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qUAwBKh8Y3dHBI5uIh3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HbQmH7xpQ2ohk7fLE5XTz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WlBWbprrwRf5IJKaUDJI8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PqgBPI4c6xxPeuLKV8Ypv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1fow1ubk9QJVvaFzzInk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xTufo9HBJJvio1djGz0Mn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6jYA4myg1bLkHv1M51Cx6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pcMEmg1NjZjQNbhN4l2tH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6SFLB8Js50WNvNhLv1B5z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x4kIhUtZ9QA5TLOq0iedS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0QHQviWhvCi6FIkDY6kkP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gHhvZElKftrK3t0qpb2Sk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MN656mj8TyXwz0yZiiWKn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UEQDyG9hX8jUupUyYq6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NxT0RqTJWAzX9brfJLrK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ng54AnKXkgeK77WDGgfx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JWletieFFQDN9DUNQvZY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Jo3kj65auIZPw8JlUrIFB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7jXiISqKx2irdXa9Y8zv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3wo5rcahtR0OMaLGkBflu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Ok7L4uByfBHkgKm0ncJK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bRnx7QS6Wj6TVlayD8ojo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aCMgKhInSP0mV4BY7yZVS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7ugIvL5rIzHBxXmFT9hBf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3PPUg0sLawOwuhZ1LWhq6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E5nf4iTv8m6H8LTgzkIVd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FkwDCsFPDho6qqSAv5ZXp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M0t5FRnljOUCavoCoZ5kS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8oQz9brcr82uxvawNOsiY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NddpEny3Atke60VJs1Rp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Berc4ODlqXQfO8mvHwiN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hD5iH6foSbpdzqjqPNzb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HjRbLWdlAWvCuFfmzvbCb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nNOKlG8GDHLuAjd6V923h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iFyKQOEi6w3wXFQ70RNKn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0tyB6Hx9IMefz57qdgav2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UA5K34ghoyv0W3n1BxdTi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R05W8sA1A8p8TdEAC4qmi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Yzn9JTyuPnW6J5F7VNHnY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kYb9W36byLWkdJR3gRvrK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BNa9m0U9tWvE1vyYJGt5i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1885</TotalTime>
  <Words>4172</Words>
  <Application>Microsoft Office PowerPoint</Application>
  <PresentationFormat>Apresentação na tela (4:3)</PresentationFormat>
  <Paragraphs>521</Paragraphs>
  <Slides>63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63</vt:i4>
      </vt:variant>
    </vt:vector>
  </HeadingPairs>
  <TitlesOfParts>
    <vt:vector size="64" baseType="lpstr">
      <vt:lpstr>Patrimônio Líquido</vt:lpstr>
      <vt:lpstr>A diversidade de códigos para a descrição do documento audiovisual </vt:lpstr>
      <vt:lpstr>Análise documentária (AD) do Audiovisual</vt:lpstr>
      <vt:lpstr>Descrição bibliográfica</vt:lpstr>
      <vt:lpstr>Apresentação do PowerPoint</vt:lpstr>
      <vt:lpstr>Princípios básicos</vt:lpstr>
      <vt:lpstr>Descrição bibliográfica</vt:lpstr>
      <vt:lpstr>Normas para descrição bibliográfica</vt:lpstr>
      <vt:lpstr>Princípios gerais Diretrizes IFLA</vt:lpstr>
      <vt:lpstr>Definições IFLA</vt:lpstr>
      <vt:lpstr>Suportes mecânicos</vt:lpstr>
      <vt:lpstr>Apresentação do PowerPoint</vt:lpstr>
      <vt:lpstr>Suportes de banda magnética</vt:lpstr>
      <vt:lpstr>Suportes de disco magnético</vt:lpstr>
      <vt:lpstr>Suportes fotomecânicos</vt:lpstr>
      <vt:lpstr>Suportes ópticos</vt:lpstr>
      <vt:lpstr>Regras de catalogação</vt:lpstr>
      <vt:lpstr>International Standard Bibliographic Description for No-Book Materials – ISBD(NBM)</vt:lpstr>
      <vt:lpstr>ISBD (NBM)</vt:lpstr>
      <vt:lpstr>Apresentação</vt:lpstr>
      <vt:lpstr>Uso</vt:lpstr>
      <vt:lpstr>Elementos da descrição bibliográfica</vt:lpstr>
      <vt:lpstr>Apresentação do PowerPoint</vt:lpstr>
      <vt:lpstr>Apresentação do PowerPoint</vt:lpstr>
      <vt:lpstr>Exemplo</vt:lpstr>
      <vt:lpstr>Apresentação do PowerPoint</vt:lpstr>
      <vt:lpstr>The International Standard Recording Code (ISRC) </vt:lpstr>
      <vt:lpstr>Estrutura do ISRC</vt:lpstr>
      <vt:lpstr>Apresentação do PowerPoint</vt:lpstr>
      <vt:lpstr>International Standard Audiovisual Number (ISAN)</vt:lpstr>
      <vt:lpstr>ISAN</vt:lpstr>
      <vt:lpstr>Estrutura</vt:lpstr>
      <vt:lpstr>Apresentação do PowerPoint</vt:lpstr>
      <vt:lpstr>Benefícios</vt:lpstr>
      <vt:lpstr>International Standard Work Code (ISWC)</vt:lpstr>
      <vt:lpstr>International Standard Music Number (ISMN)</vt:lpstr>
      <vt:lpstr>AACR 2</vt:lpstr>
      <vt:lpstr>Machine-Readable Cataloguing (MARC)</vt:lpstr>
      <vt:lpstr>Apresentação do PowerPoint</vt:lpstr>
      <vt:lpstr>Apresentação do PowerPoint</vt:lpstr>
      <vt:lpstr>Campos MARC para registros audiovisuais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OnLine Audiovisual Catalogers  (OLAC) -1980</vt:lpstr>
      <vt:lpstr>Representação temática</vt:lpstr>
      <vt:lpstr>Informação documentária</vt:lpstr>
      <vt:lpstr>Questões</vt:lpstr>
      <vt:lpstr>Relações com outros documentos</vt:lpstr>
      <vt:lpstr>Resumo </vt:lpstr>
      <vt:lpstr>Análise automática da Imagem e do Som</vt:lpstr>
      <vt:lpstr>Documentos digitais</vt:lpstr>
      <vt:lpstr>Dublin Core</vt:lpstr>
      <vt:lpstr>Apresentação do PowerPoint</vt:lpstr>
      <vt:lpstr>Análise de conteúdo</vt:lpstr>
      <vt:lpstr>Fases da Análise</vt:lpstr>
      <vt:lpstr>Análise da imagem fixa</vt:lpstr>
      <vt:lpstr>Características da Análise</vt:lpstr>
      <vt:lpstr>Tipos de análise</vt:lpstr>
      <vt:lpstr>Tesauro de documentacion audiovisual</vt:lpstr>
      <vt:lpstr>Exercício</vt:lpstr>
      <vt:lpstr>Referências</vt:lpstr>
    </vt:vector>
  </TitlesOfParts>
  <Company>cbd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diversidade de códigos e suportes incluídos na documentação audiovisual</dc:title>
  <dc:creator>vania</dc:creator>
  <cp:lastModifiedBy>vania</cp:lastModifiedBy>
  <cp:revision>244</cp:revision>
  <cp:lastPrinted>2011-08-25T18:41:59Z</cp:lastPrinted>
  <dcterms:created xsi:type="dcterms:W3CDTF">2006-08-22T12:12:33Z</dcterms:created>
  <dcterms:modified xsi:type="dcterms:W3CDTF">2014-09-04T19:48:31Z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1wtTSmd9fqZRYJbw8ymMEmMxYy7uJqYQPdzZbCaugpNA</vt:lpwstr>
  </property>
  <property fmtid="{D5CDD505-2E9C-101B-9397-08002B2CF9AE}" pid="4" name="Google.Documents.RevisionId">
    <vt:lpwstr>00343316400635339608</vt:lpwstr>
  </property>
  <property fmtid="{D5CDD505-2E9C-101B-9397-08002B2CF9AE}" pid="5" name="Google.Documents.PreviousRevisionId">
    <vt:lpwstr>18442653906436941752</vt:lpwstr>
  </property>
  <property fmtid="{D5CDD505-2E9C-101B-9397-08002B2CF9AE}" pid="6" name="Google.Documents.PluginVersion">
    <vt:lpwstr>2.0.2662.553</vt:lpwstr>
  </property>
  <property fmtid="{D5CDD505-2E9C-101B-9397-08002B2CF9AE}" pid="7" name="Google.Documents.MergeIncapabilityFlags">
    <vt:i4>0</vt:i4>
  </property>
</Properties>
</file>