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é Roberto Piqueira" initials="JRP" lastIdx="1" clrIdx="0">
    <p:extLst>
      <p:ext uri="{19B8F6BF-5375-455C-9EA6-DF929625EA0E}">
        <p15:presenceInfo xmlns:p15="http://schemas.microsoft.com/office/powerpoint/2012/main" userId="b95a21d6d254aa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5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4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44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2735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9924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7285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559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9738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1680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8935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174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3495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03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2720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45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23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178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7039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301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1AA0BD1-7F05-438D-954E-805872EFCE90}" type="datetimeFigureOut">
              <a:rPr lang="pt-BR" smtClean="0"/>
              <a:t>28/05/2020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6209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40EB3-6C45-4612-9ACB-1CBA33F74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Arial Black" panose="020B0A04020102020204" pitchFamily="34" charset="0"/>
              </a:rPr>
              <a:t>Matemática Aplicada à Engenharia de Sistemas-PTC 5007 (11/06/2020)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B2D143-E542-486C-8132-887342E08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José Roberto Castilho Piqueira</a:t>
            </a:r>
          </a:p>
          <a:p>
            <a:r>
              <a:rPr lang="pt-BR" dirty="0"/>
              <a:t>(piqueira@lac.usp.br)</a:t>
            </a:r>
          </a:p>
        </p:txBody>
      </p:sp>
    </p:spTree>
    <p:extLst>
      <p:ext uri="{BB962C8B-B14F-4D97-AF65-F5344CB8AC3E}">
        <p14:creationId xmlns:p14="http://schemas.microsoft.com/office/powerpoint/2010/main" val="212413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FD52A-3FCC-4526-9A1D-E8EFA0BE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Problema de autovalor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A04D81DF-E9C3-4B6D-8534-AC97A47B6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592" y="1596131"/>
            <a:ext cx="5833641" cy="179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90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1AEA2-7115-4F2C-95D3-6F1712367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Solução linearizada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2AB3E54-817C-4F66-8DEE-BA37089CC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2699" y="2296688"/>
            <a:ext cx="7140584" cy="244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40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46D1BB-7971-4AB0-A70E-4027AF36A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Estabilidade do equilíbrio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F4036D4-34C4-4C0F-BAE7-133FF58A9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180" y="1748296"/>
            <a:ext cx="6617989" cy="150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70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078B0E-F403-47B3-B67E-237132C7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equilíbrio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6C9D14D-B346-4FEC-97BC-3FB4B9457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4998" y="1690688"/>
            <a:ext cx="6839281" cy="205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1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8052E-6D66-4F18-AF7F-7AF82EB9C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EDO – segunda ordem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2491CD3-3E6C-4044-8478-DE63BDA06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320" y="1690688"/>
            <a:ext cx="6539750" cy="269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12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59BF3-6476-488A-BE5F-2C58A5735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Sentidos das trajetórias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DCFC205-5068-413E-9E34-BC25B6946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7661" y="1746602"/>
            <a:ext cx="5347504" cy="14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86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564385-A9C2-4F57-B231-882DF780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Sentidos das trajetórias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61325CE-2364-4212-B60D-A14DF3544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173" y="1690688"/>
            <a:ext cx="6629142" cy="27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22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0C91A-4E65-4CC3-A7E4-836EE2151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(pêndulo)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2F540B8-6FC3-4617-BACE-6F0C43116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8900" y="1825603"/>
            <a:ext cx="6676449" cy="258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04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A18B08-8B35-4495-9C28-713AC181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Equilíbrio(pêndulo)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C7BA4A3A-A128-4320-9094-871C93D59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196" y="1903820"/>
            <a:ext cx="6083549" cy="272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71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9F28B2-A8E6-455A-BB5F-4AB3CD726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78096"/>
            <a:ext cx="8534400" cy="1507067"/>
          </a:xfrm>
        </p:spPr>
        <p:txBody>
          <a:bodyPr/>
          <a:lstStyle/>
          <a:p>
            <a:r>
              <a:rPr lang="pt-BR" dirty="0"/>
              <a:t>Equilíbrio (pêndulo)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33784F-EBA3-4217-AF65-7D852F9C4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546" y="1899517"/>
            <a:ext cx="10515600" cy="4351338"/>
          </a:xfrm>
        </p:spPr>
        <p:txBody>
          <a:bodyPr/>
          <a:lstStyle/>
          <a:p>
            <a:r>
              <a:rPr lang="pt-BR" dirty="0"/>
              <a:t>Jacobiano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EA3BDCE-48F8-4E87-B249-F36D839CD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33" y="2559965"/>
            <a:ext cx="2988746" cy="116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58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FFEB63-3F08-47A0-A7C8-BAC79F4D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Modelos de EDO (II)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B0AAECB8-6953-4949-90A0-C4DA530FC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202" y="1883683"/>
            <a:ext cx="7151830" cy="305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25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5D880F-1706-4C4B-B512-82F3F77C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Autovalores (2n.pi,0)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E62AA96-D142-44CD-BFD5-830D52AAD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Caso linear/não linear....Sistema conservativo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8" name="Espaço Reservado para Conteúdo 3">
            <a:extLst>
              <a:ext uri="{FF2B5EF4-FFF2-40B4-BE49-F238E27FC236}">
                <a16:creationId xmlns:a16="http://schemas.microsoft.com/office/drawing/2014/main" id="{750C29AF-404D-477F-944E-7505E6633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46" y="2646993"/>
            <a:ext cx="7768890" cy="85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36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CE21C-CAA4-424D-ACF3-76FB7F83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Autovalores ((2n+1)pi,0)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C12255-DBE7-42D1-8E95-A4F9AA969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Selas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E7D3B1E-BE8F-48E1-9A01-C9E9FA39D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837" y="2534270"/>
            <a:ext cx="7255883" cy="89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95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AB3A4-4B0F-4DEB-8E73-4B646AC5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Comportamento local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8F8749D-DABA-4EEA-A0FE-373CEAA57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2490" y="1220567"/>
            <a:ext cx="4717350" cy="32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63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5F146-FDAE-456A-B340-77C383A78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Comportamento global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AF63D1-0774-498E-A78A-CF9DE6C02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Trajetórias </a:t>
            </a:r>
            <a:r>
              <a:rPr lang="pt-BR" dirty="0" err="1"/>
              <a:t>homoclínicas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623B9A-04B6-46B2-AAAD-7A264BEC9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181" y="1620572"/>
            <a:ext cx="4320982" cy="310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97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47E1A-3182-4490-A2F7-6B0794648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Curvas de Inclinação NULA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31C721-D056-481B-8EFE-EB09B9F14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Não são trajetórias.</a:t>
            </a:r>
          </a:p>
          <a:p>
            <a:r>
              <a:rPr lang="pt-BR" dirty="0" err="1"/>
              <a:t>dx</a:t>
            </a:r>
            <a:r>
              <a:rPr lang="pt-BR" dirty="0"/>
              <a:t>/</a:t>
            </a:r>
            <a:r>
              <a:rPr lang="pt-BR" dirty="0" err="1"/>
              <a:t>dt</a:t>
            </a:r>
            <a:r>
              <a:rPr lang="pt-BR" dirty="0"/>
              <a:t> = 0. </a:t>
            </a:r>
          </a:p>
          <a:p>
            <a:r>
              <a:rPr lang="pt-BR" dirty="0"/>
              <a:t>x  = constante; y varável no tempo.</a:t>
            </a:r>
          </a:p>
          <a:p>
            <a:r>
              <a:rPr lang="pt-BR" dirty="0"/>
              <a:t>Trajetória que passa pela CIN tem, nesse ponto, tangente vertical.</a:t>
            </a:r>
          </a:p>
          <a:p>
            <a:r>
              <a:rPr lang="pt-BR" dirty="0"/>
              <a:t>Expressão explícita: f(</a:t>
            </a:r>
            <a:r>
              <a:rPr lang="pt-BR" dirty="0" err="1"/>
              <a:t>x,y</a:t>
            </a:r>
            <a:r>
              <a:rPr lang="pt-BR" dirty="0"/>
              <a:t>) = 0.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28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03041E-55FC-4AD8-99BD-BA7AD3207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 da CIN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324C8C-72FA-475F-A94F-6FF018F4B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Separa a região de x(t) crescente da região de x(t) decrescente.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CE3E3A-2568-4493-88B3-2C88CD4D9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2881825"/>
            <a:ext cx="7647490" cy="141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81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47E1A-3182-4490-A2F7-6B0794648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Curvas de Inclinação NULA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31C721-D056-481B-8EFE-EB09B9F14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Não são trajetórias.</a:t>
            </a:r>
          </a:p>
          <a:p>
            <a:r>
              <a:rPr lang="pt-BR" dirty="0" err="1"/>
              <a:t>dy</a:t>
            </a:r>
            <a:r>
              <a:rPr lang="pt-BR" dirty="0"/>
              <a:t>/</a:t>
            </a:r>
            <a:r>
              <a:rPr lang="pt-BR" dirty="0" err="1"/>
              <a:t>dt</a:t>
            </a:r>
            <a:r>
              <a:rPr lang="pt-BR" dirty="0"/>
              <a:t> = 0. </a:t>
            </a:r>
          </a:p>
          <a:p>
            <a:r>
              <a:rPr lang="pt-BR" dirty="0"/>
              <a:t>y  = constante; x varável no tempo.</a:t>
            </a:r>
          </a:p>
          <a:p>
            <a:r>
              <a:rPr lang="pt-BR" dirty="0"/>
              <a:t>Trajetória que passa pela CIN tem, nesse ponto, tangente horizontal.</a:t>
            </a:r>
          </a:p>
          <a:p>
            <a:r>
              <a:rPr lang="pt-BR" dirty="0"/>
              <a:t>Expressão explícita: g(</a:t>
            </a:r>
            <a:r>
              <a:rPr lang="pt-BR" dirty="0" err="1"/>
              <a:t>x,y</a:t>
            </a:r>
            <a:r>
              <a:rPr lang="pt-BR" dirty="0"/>
              <a:t>) = 0.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5617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03041E-55FC-4AD8-99BD-BA7AD3207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Propriedade da CIN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324C8C-72FA-475F-A94F-6FF018F4B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Separa a região de y(t) crescente da região de y(t) decrescente.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6A9270B-23D0-42BE-9A2D-5F049D01A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75" y="2875548"/>
            <a:ext cx="6183472" cy="129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54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888ED-4416-41A6-AFEA-3F3E402FB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B5CFC80-E71B-4CE5-B213-F47A17FBE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1921933"/>
            <a:ext cx="7099957" cy="150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73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AA112-0CBD-42F6-B876-E54D4527F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CIN(Exemplo)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9787CA0-1944-4DF6-96E8-B7F003918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866" y="1289489"/>
            <a:ext cx="7908636" cy="16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49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BEFF6F-682D-4E08-8309-30C18409A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Espaço de estados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A9C02074-E41C-428D-B011-8165D226E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3018" y="1784219"/>
            <a:ext cx="5856790" cy="141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33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6B35B7-629D-4568-BFA4-BEF6601C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Exemplo(CIN-figura)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E195961-D893-401A-B3AA-133751E6A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158" y="1204898"/>
            <a:ext cx="4923649" cy="328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13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852C53-0C15-4A9D-9817-D6DB5253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Intersecção das CIN (Equilíbrio)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F554D4D-E576-4582-B050-7D7F5B7D2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0229" y="1707581"/>
            <a:ext cx="8419335" cy="157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58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D77CE-B0FB-4BED-856E-E028F8ECD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Estabilidade e Comportamento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F37D786-198A-495C-8D2C-0676FB3B7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992" y="1091141"/>
            <a:ext cx="7831109" cy="292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87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97435C-6859-4BC7-A3D1-2FAE70676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CIN e Equilíbrio(Comportamento)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E996745-9BCF-4CB3-8665-579C59528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8504" y="1204872"/>
            <a:ext cx="4015460" cy="287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93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2BEBB-22BF-4FC4-9EA7-DA61A62C3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Tarefa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DED184-D689-40F7-A971-09B85DC23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Exercício 1.7</a:t>
            </a:r>
          </a:p>
        </p:txBody>
      </p:sp>
    </p:spTree>
    <p:extLst>
      <p:ext uri="{BB962C8B-B14F-4D97-AF65-F5344CB8AC3E}">
        <p14:creationId xmlns:p14="http://schemas.microsoft.com/office/powerpoint/2010/main" val="2417348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E19A6A-5BA9-4233-8131-363B9161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Trajetórias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5EF8DF4-DE9B-492B-9C3B-CCFA595FE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592" y="1651111"/>
            <a:ext cx="5833641" cy="168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7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775DC-E247-4374-AA6E-F63530C05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Soluções de equilíbrio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E67031E-F89F-41A1-8D06-B3C49FD1A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690" y="1690688"/>
            <a:ext cx="7017247" cy="297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36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CEB0A9-94C4-4E27-8120-273D9EDED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Soluções aproximadas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C618DED-D056-408F-8CB2-A5926A667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592" y="1737921"/>
            <a:ext cx="5833641" cy="151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98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E9202-DFE8-40E7-A7B8-1789583C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Soluções aproximadas(cont.)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04F1EDA-F135-48DC-B066-34900B731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3529" y="1763083"/>
            <a:ext cx="6407812" cy="261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27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8971C-C67E-48D9-83CB-3547D4ECF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Solução linearizada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EFE9485-5111-475F-9DE7-D99B52DFF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7822" y="1711470"/>
            <a:ext cx="7461593" cy="29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14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000BCA-64EE-4979-968C-9B02B65FC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Linearização(</a:t>
            </a:r>
            <a:r>
              <a:rPr lang="pt-BR" dirty="0" err="1"/>
              <a:t>cont</a:t>
            </a:r>
            <a:r>
              <a:rPr lang="pt-BR" dirty="0"/>
              <a:t>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E283340-9E06-4CB0-93E5-570050AE3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6167" y="1766857"/>
            <a:ext cx="5810491" cy="14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59231"/>
      </p:ext>
    </p:extLst>
  </p:cSld>
  <p:clrMapOvr>
    <a:masterClrMapping/>
  </p:clrMapOvr>
</p:sld>
</file>

<file path=ppt/theme/theme1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Fati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539</TotalTime>
  <Words>281</Words>
  <Application>Microsoft Office PowerPoint</Application>
  <PresentationFormat>Widescreen</PresentationFormat>
  <Paragraphs>84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8" baseType="lpstr">
      <vt:lpstr>Arial Black</vt:lpstr>
      <vt:lpstr>Century Gothic</vt:lpstr>
      <vt:lpstr>Wingdings 3</vt:lpstr>
      <vt:lpstr>Fatia</vt:lpstr>
      <vt:lpstr>Matemática Aplicada à Engenharia de Sistemas-PTC 5007 (11/06/2020)</vt:lpstr>
      <vt:lpstr>Modelos de EDO (II)</vt:lpstr>
      <vt:lpstr>Espaço de estados</vt:lpstr>
      <vt:lpstr>Trajetórias</vt:lpstr>
      <vt:lpstr>Soluções de equilíbrio</vt:lpstr>
      <vt:lpstr>Soluções aproximadas</vt:lpstr>
      <vt:lpstr>Soluções aproximadas(cont.)</vt:lpstr>
      <vt:lpstr>Solução linearizada</vt:lpstr>
      <vt:lpstr>Linearização(cont)</vt:lpstr>
      <vt:lpstr>Problema de autovalor</vt:lpstr>
      <vt:lpstr>Solução linearizada</vt:lpstr>
      <vt:lpstr>Estabilidade do equilíbrio</vt:lpstr>
      <vt:lpstr>Tipos de equilíbrio</vt:lpstr>
      <vt:lpstr>EDO – segunda ordem</vt:lpstr>
      <vt:lpstr>Sentidos das trajetórias</vt:lpstr>
      <vt:lpstr>Sentidos das trajetórias</vt:lpstr>
      <vt:lpstr>Exemplo (pêndulo)</vt:lpstr>
      <vt:lpstr>Equilíbrio(pêndulo)</vt:lpstr>
      <vt:lpstr>Equilíbrio (pêndulo)</vt:lpstr>
      <vt:lpstr>Autovalores (2n.pi,0)</vt:lpstr>
      <vt:lpstr>Autovalores ((2n+1)pi,0)</vt:lpstr>
      <vt:lpstr>Comportamento local</vt:lpstr>
      <vt:lpstr>Comportamento global</vt:lpstr>
      <vt:lpstr>Curvas de Inclinação NULA</vt:lpstr>
      <vt:lpstr>Propriedade da CIN</vt:lpstr>
      <vt:lpstr>Curvas de Inclinação NULA</vt:lpstr>
      <vt:lpstr>Propriedade da CIN</vt:lpstr>
      <vt:lpstr>Exemplo</vt:lpstr>
      <vt:lpstr>CIN(Exemplo)</vt:lpstr>
      <vt:lpstr>Exemplo(CIN-figura)</vt:lpstr>
      <vt:lpstr>Intersecção das CIN (Equilíbrio)</vt:lpstr>
      <vt:lpstr>Estabilidade e Comportamento</vt:lpstr>
      <vt:lpstr>CIN e Equilíbrio(Comportamento)</vt:lpstr>
      <vt:lpstr>Tarefa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quântica da informação: impossibilidade de copia, entrelaçamento e teletransporte</dc:title>
  <dc:creator>José Roberto Piqueira</dc:creator>
  <cp:lastModifiedBy>José Roberto Piqueira</cp:lastModifiedBy>
  <cp:revision>66</cp:revision>
  <dcterms:created xsi:type="dcterms:W3CDTF">2019-06-28T19:51:26Z</dcterms:created>
  <dcterms:modified xsi:type="dcterms:W3CDTF">2020-05-28T17:54:46Z</dcterms:modified>
</cp:coreProperties>
</file>