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BR"/>
              <a:t>Clique para editar o título Mestre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075B95-540F-4217-98B4-D0E158A89053}"/>
              </a:ext>
            </a:extLst>
          </p:cNvPr>
          <p:cNvSpPr>
            <a:spLocks noGrp="1"/>
          </p:cNvSpPr>
          <p:nvPr>
            <p:ph type="ctrTitle"/>
          </p:nvPr>
        </p:nvSpPr>
        <p:spPr/>
        <p:txBody>
          <a:bodyPr/>
          <a:lstStyle/>
          <a:p>
            <a:r>
              <a:rPr lang="pt-BR" dirty="0"/>
              <a:t>Chapter 10 </a:t>
            </a:r>
          </a:p>
        </p:txBody>
      </p:sp>
      <p:sp>
        <p:nvSpPr>
          <p:cNvPr id="3" name="Subtítulo 2">
            <a:extLst>
              <a:ext uri="{FF2B5EF4-FFF2-40B4-BE49-F238E27FC236}">
                <a16:creationId xmlns:a16="http://schemas.microsoft.com/office/drawing/2014/main" xmlns="" id="{7B5CC036-3408-4148-B7D8-125CB61E43A7}"/>
              </a:ext>
            </a:extLst>
          </p:cNvPr>
          <p:cNvSpPr>
            <a:spLocks noGrp="1"/>
          </p:cNvSpPr>
          <p:nvPr>
            <p:ph type="subTitle" idx="1"/>
          </p:nvPr>
        </p:nvSpPr>
        <p:spPr/>
        <p:txBody>
          <a:bodyPr/>
          <a:lstStyle/>
          <a:p>
            <a:r>
              <a:rPr lang="pt-BR" dirty="0"/>
              <a:t>The Importance of IDEAS: INNOVATION AND PRODUCTIVITY IN LATIN AMERICA</a:t>
            </a:r>
          </a:p>
        </p:txBody>
      </p:sp>
      <p:pic>
        <p:nvPicPr>
          <p:cNvPr id="4" name="Imagem 3">
            <a:extLst>
              <a:ext uri="{FF2B5EF4-FFF2-40B4-BE49-F238E27FC236}">
                <a16:creationId xmlns:a16="http://schemas.microsoft.com/office/drawing/2014/main" xmlns="" id="{C0CB73D5-75DA-4983-A86B-8A979FA12899}"/>
              </a:ext>
            </a:extLst>
          </p:cNvPr>
          <p:cNvPicPr>
            <a:picLocks noChangeAspect="1"/>
          </p:cNvPicPr>
          <p:nvPr/>
        </p:nvPicPr>
        <p:blipFill>
          <a:blip r:embed="rId2"/>
          <a:stretch>
            <a:fillRect/>
          </a:stretch>
        </p:blipFill>
        <p:spPr>
          <a:xfrm>
            <a:off x="8356324" y="3085766"/>
            <a:ext cx="2311676" cy="3305697"/>
          </a:xfrm>
          <a:prstGeom prst="rect">
            <a:avLst/>
          </a:prstGeom>
        </p:spPr>
      </p:pic>
      <p:sp>
        <p:nvSpPr>
          <p:cNvPr id="5" name="CaixaDeTexto 4">
            <a:extLst>
              <a:ext uri="{FF2B5EF4-FFF2-40B4-BE49-F238E27FC236}">
                <a16:creationId xmlns:a16="http://schemas.microsoft.com/office/drawing/2014/main" xmlns="" id="{80DFE174-BAE1-41CA-8FE9-B8948810AA4D}"/>
              </a:ext>
            </a:extLst>
          </p:cNvPr>
          <p:cNvSpPr txBox="1"/>
          <p:nvPr/>
        </p:nvSpPr>
        <p:spPr>
          <a:xfrm>
            <a:off x="2504661" y="4837043"/>
            <a:ext cx="2531165" cy="369332"/>
          </a:xfrm>
          <a:prstGeom prst="rect">
            <a:avLst/>
          </a:prstGeom>
          <a:noFill/>
        </p:spPr>
        <p:txBody>
          <a:bodyPr wrap="square" rtlCol="0">
            <a:spAutoFit/>
          </a:bodyPr>
          <a:lstStyle/>
          <a:p>
            <a:endParaRPr lang="pt-BR" dirty="0"/>
          </a:p>
        </p:txBody>
      </p:sp>
    </p:spTree>
    <p:extLst>
      <p:ext uri="{BB962C8B-B14F-4D97-AF65-F5344CB8AC3E}">
        <p14:creationId xmlns:p14="http://schemas.microsoft.com/office/powerpoint/2010/main" val="1109663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7A67F0-D351-4C68-93A9-05B74BE2FA6E}"/>
              </a:ext>
            </a:extLst>
          </p:cNvPr>
          <p:cNvSpPr>
            <a:spLocks noGrp="1"/>
          </p:cNvSpPr>
          <p:nvPr>
            <p:ph type="title"/>
          </p:nvPr>
        </p:nvSpPr>
        <p:spPr/>
        <p:txBody>
          <a:bodyPr/>
          <a:lstStyle/>
          <a:p>
            <a:r>
              <a:rPr lang="en-US" dirty="0"/>
              <a:t>Overall picture</a:t>
            </a:r>
          </a:p>
        </p:txBody>
      </p:sp>
      <p:sp>
        <p:nvSpPr>
          <p:cNvPr id="3" name="Espaço Reservado para Conteúdo 2">
            <a:extLst>
              <a:ext uri="{FF2B5EF4-FFF2-40B4-BE49-F238E27FC236}">
                <a16:creationId xmlns:a16="http://schemas.microsoft.com/office/drawing/2014/main" xmlns="" id="{F26C16CF-838E-4335-90AF-2B68E9378B1D}"/>
              </a:ext>
            </a:extLst>
          </p:cNvPr>
          <p:cNvSpPr>
            <a:spLocks noGrp="1"/>
          </p:cNvSpPr>
          <p:nvPr>
            <p:ph idx="1"/>
          </p:nvPr>
        </p:nvSpPr>
        <p:spPr/>
        <p:txBody>
          <a:bodyPr/>
          <a:lstStyle/>
          <a:p>
            <a:r>
              <a:rPr lang="en-US" dirty="0"/>
              <a:t>Innovations tends to be less radical and concentrated in nontechnology-based innovations </a:t>
            </a:r>
          </a:p>
          <a:p>
            <a:r>
              <a:rPr lang="en-US" dirty="0"/>
              <a:t>Time Horizons are longer for: 1)Learning 2)Adjustments that leads to a visible effect in productivity 3) Recovery of Investment</a:t>
            </a:r>
          </a:p>
          <a:p>
            <a:r>
              <a:rPr lang="en-US" dirty="0"/>
              <a:t>Latin Americans firms are heavily involved in innovation, but not  R &amp; D.</a:t>
            </a:r>
          </a:p>
          <a:p>
            <a:pPr marL="0" indent="0">
              <a:buNone/>
            </a:pPr>
            <a:endParaRPr lang="en-US" dirty="0"/>
          </a:p>
          <a:p>
            <a:pPr marL="0" indent="0">
              <a:buNone/>
            </a:pPr>
            <a:endParaRPr lang="en-US" dirty="0"/>
          </a:p>
          <a:p>
            <a:pPr marL="0" indent="0">
              <a:buNone/>
            </a:pPr>
            <a:r>
              <a:rPr lang="en-US" dirty="0"/>
              <a:t>	ARE MOVED BY SHORT-TERM CONCERNS</a:t>
            </a:r>
          </a:p>
          <a:p>
            <a:pPr marL="0" indent="0">
              <a:buNone/>
            </a:pPr>
            <a:r>
              <a:rPr lang="en-US" dirty="0"/>
              <a:t>	invest in innovation mostly in the form of technology/know-how embedded in capital goods</a:t>
            </a:r>
          </a:p>
        </p:txBody>
      </p:sp>
      <p:sp>
        <p:nvSpPr>
          <p:cNvPr id="4" name="Seta: para Baixo 3">
            <a:extLst>
              <a:ext uri="{FF2B5EF4-FFF2-40B4-BE49-F238E27FC236}">
                <a16:creationId xmlns:a16="http://schemas.microsoft.com/office/drawing/2014/main" xmlns="" id="{54AC02C2-EC58-49F1-9B75-174F088D8C40}"/>
              </a:ext>
            </a:extLst>
          </p:cNvPr>
          <p:cNvSpPr/>
          <p:nvPr/>
        </p:nvSpPr>
        <p:spPr>
          <a:xfrm>
            <a:off x="2305879" y="4174435"/>
            <a:ext cx="2186608" cy="516835"/>
          </a:xfrm>
          <a:prstGeom prst="downArrow">
            <a:avLst>
              <a:gd name="adj1" fmla="val 15693"/>
              <a:gd name="adj2" fmla="val 62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052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A9FABF-C164-4313-A6DD-427890226818}"/>
              </a:ext>
            </a:extLst>
          </p:cNvPr>
          <p:cNvSpPr>
            <a:spLocks noGrp="1"/>
          </p:cNvSpPr>
          <p:nvPr>
            <p:ph type="title"/>
          </p:nvPr>
        </p:nvSpPr>
        <p:spPr/>
        <p:txBody>
          <a:bodyPr/>
          <a:lstStyle/>
          <a:p>
            <a:r>
              <a:rPr lang="en-US" dirty="0"/>
              <a:t>R &amp; d</a:t>
            </a:r>
          </a:p>
        </p:txBody>
      </p:sp>
      <p:sp>
        <p:nvSpPr>
          <p:cNvPr id="3" name="Espaço Reservado para Conteúdo 2">
            <a:extLst>
              <a:ext uri="{FF2B5EF4-FFF2-40B4-BE49-F238E27FC236}">
                <a16:creationId xmlns:a16="http://schemas.microsoft.com/office/drawing/2014/main" xmlns="" id="{EC0C932B-18D4-4F27-983B-3A07975E96A8}"/>
              </a:ext>
            </a:extLst>
          </p:cNvPr>
          <p:cNvSpPr>
            <a:spLocks noGrp="1"/>
          </p:cNvSpPr>
          <p:nvPr>
            <p:ph idx="1"/>
          </p:nvPr>
        </p:nvSpPr>
        <p:spPr/>
        <p:txBody>
          <a:bodyPr/>
          <a:lstStyle/>
          <a:p>
            <a:r>
              <a:rPr lang="en-US" dirty="0"/>
              <a:t>Investments on R &amp; D grew consistently in % of GDP in the advanced economies (2.2%); they stagnated in Latin America in a low rate (0.6%).</a:t>
            </a:r>
          </a:p>
          <a:p>
            <a:r>
              <a:rPr lang="en-US" dirty="0"/>
              <a:t>Concentrated in the public sector (60%), while in the OECD countries is only 36% on average.</a:t>
            </a:r>
          </a:p>
          <a:p>
            <a:r>
              <a:rPr lang="en-US" dirty="0"/>
              <a:t>Human Capital </a:t>
            </a:r>
            <a:r>
              <a:rPr lang="en-US" dirty="0">
                <a:sym typeface="Wingdings" panose="05000000000000000000" pitchFamily="2" charset="2"/>
              </a:rPr>
              <a:t> Latin American 1/1000 not even (researchers/population)</a:t>
            </a:r>
          </a:p>
          <a:p>
            <a:pPr marL="0" indent="0">
              <a:buNone/>
            </a:pPr>
            <a:r>
              <a:rPr lang="en-US" dirty="0">
                <a:sym typeface="Wingdings" panose="05000000000000000000" pitchFamily="2" charset="2"/>
              </a:rPr>
              <a:t>                            OECD 7/1000</a:t>
            </a:r>
            <a:endParaRPr lang="en-US" dirty="0"/>
          </a:p>
        </p:txBody>
      </p:sp>
    </p:spTree>
    <p:extLst>
      <p:ext uri="{BB962C8B-B14F-4D97-AF65-F5344CB8AC3E}">
        <p14:creationId xmlns:p14="http://schemas.microsoft.com/office/powerpoint/2010/main" val="3032962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9C57A7-FB9A-402E-80AE-530D1E0B4C0E}"/>
              </a:ext>
            </a:extLst>
          </p:cNvPr>
          <p:cNvSpPr>
            <a:spLocks noGrp="1"/>
          </p:cNvSpPr>
          <p:nvPr>
            <p:ph type="title"/>
          </p:nvPr>
        </p:nvSpPr>
        <p:spPr/>
        <p:txBody>
          <a:bodyPr/>
          <a:lstStyle/>
          <a:p>
            <a:r>
              <a:rPr lang="en-US" dirty="0"/>
              <a:t>Innovation policies</a:t>
            </a:r>
          </a:p>
        </p:txBody>
      </p:sp>
      <p:sp>
        <p:nvSpPr>
          <p:cNvPr id="3" name="Espaço Reservado para Conteúdo 2">
            <a:extLst>
              <a:ext uri="{FF2B5EF4-FFF2-40B4-BE49-F238E27FC236}">
                <a16:creationId xmlns:a16="http://schemas.microsoft.com/office/drawing/2014/main" xmlns="" id="{033287D0-1A3C-4682-B2B0-B0BD02859432}"/>
              </a:ext>
            </a:extLst>
          </p:cNvPr>
          <p:cNvSpPr>
            <a:spLocks noGrp="1"/>
          </p:cNvSpPr>
          <p:nvPr>
            <p:ph idx="1"/>
          </p:nvPr>
        </p:nvSpPr>
        <p:spPr/>
        <p:txBody>
          <a:bodyPr/>
          <a:lstStyle/>
          <a:p>
            <a:r>
              <a:rPr lang="en-US" dirty="0"/>
              <a:t>1</a:t>
            </a:r>
            <a:r>
              <a:rPr lang="en-US" baseline="30000" dirty="0"/>
              <a:t>st</a:t>
            </a:r>
            <a:r>
              <a:rPr lang="en-US" dirty="0"/>
              <a:t> Relied in universities and researchers centers</a:t>
            </a:r>
          </a:p>
          <a:p>
            <a:r>
              <a:rPr lang="en-US" dirty="0"/>
              <a:t>2</a:t>
            </a:r>
            <a:r>
              <a:rPr lang="en-US" baseline="30000" dirty="0"/>
              <a:t>nd</a:t>
            </a:r>
            <a:r>
              <a:rPr lang="en-US" dirty="0"/>
              <a:t> Agencies who run innovation founds</a:t>
            </a:r>
          </a:p>
          <a:p>
            <a:r>
              <a:rPr lang="en-US" dirty="0"/>
              <a:t>3</a:t>
            </a:r>
            <a:r>
              <a:rPr lang="en-US" baseline="30000" dirty="0"/>
              <a:t>rd</a:t>
            </a:r>
            <a:r>
              <a:rPr lang="en-US" dirty="0"/>
              <a:t> Selection of few industries to receive special support and attention</a:t>
            </a:r>
          </a:p>
        </p:txBody>
      </p:sp>
    </p:spTree>
    <p:extLst>
      <p:ext uri="{BB962C8B-B14F-4D97-AF65-F5344CB8AC3E}">
        <p14:creationId xmlns:p14="http://schemas.microsoft.com/office/powerpoint/2010/main" val="155441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9EEAA7-8FB2-41A9-BB62-E5ABFF738B5E}"/>
              </a:ext>
            </a:extLst>
          </p:cNvPr>
          <p:cNvSpPr>
            <a:spLocks noGrp="1"/>
          </p:cNvSpPr>
          <p:nvPr>
            <p:ph type="title"/>
          </p:nvPr>
        </p:nvSpPr>
        <p:spPr/>
        <p:txBody>
          <a:bodyPr/>
          <a:lstStyle/>
          <a:p>
            <a:r>
              <a:rPr lang="en-US" dirty="0"/>
              <a:t> Conclusion</a:t>
            </a:r>
          </a:p>
        </p:txBody>
      </p:sp>
      <p:sp>
        <p:nvSpPr>
          <p:cNvPr id="3" name="Espaço Reservado para Conteúdo 2">
            <a:extLst>
              <a:ext uri="{FF2B5EF4-FFF2-40B4-BE49-F238E27FC236}">
                <a16:creationId xmlns:a16="http://schemas.microsoft.com/office/drawing/2014/main" xmlns="" id="{6031DF2D-C013-4AC7-BF40-3E04224D36BD}"/>
              </a:ext>
            </a:extLst>
          </p:cNvPr>
          <p:cNvSpPr>
            <a:spLocks noGrp="1"/>
          </p:cNvSpPr>
          <p:nvPr>
            <p:ph idx="1"/>
          </p:nvPr>
        </p:nvSpPr>
        <p:spPr/>
        <p:txBody>
          <a:bodyPr/>
          <a:lstStyle/>
          <a:p>
            <a:r>
              <a:rPr lang="en-US" dirty="0"/>
              <a:t>Serious deficit of investment in R &amp; D and innovation exists in the region </a:t>
            </a:r>
            <a:r>
              <a:rPr lang="en-US" dirty="0">
                <a:sym typeface="Wingdings" panose="05000000000000000000" pitchFamily="2" charset="2"/>
              </a:rPr>
              <a:t> R &amp; D and innovation have been the 2 of the main engines of economic growth and better living standards.</a:t>
            </a:r>
            <a:endParaRPr lang="en-US" dirty="0"/>
          </a:p>
          <a:p>
            <a:r>
              <a:rPr lang="en-US" dirty="0"/>
              <a:t>The main channel for innovation and technological progress in the region is the adaptation of imported knowledge, while the absorptive capacity needed to take full advantage of technology transfer is often lacking.</a:t>
            </a:r>
          </a:p>
          <a:p>
            <a:r>
              <a:rPr lang="en-US" dirty="0"/>
              <a:t>Latin American economies face numerous and diverse challenges in building effective growth strategies.</a:t>
            </a:r>
          </a:p>
          <a:p>
            <a:endParaRPr lang="en-US" dirty="0"/>
          </a:p>
        </p:txBody>
      </p:sp>
      <p:sp>
        <p:nvSpPr>
          <p:cNvPr id="4" name="Texto Explicativo: Seta para Cima 3">
            <a:extLst>
              <a:ext uri="{FF2B5EF4-FFF2-40B4-BE49-F238E27FC236}">
                <a16:creationId xmlns:a16="http://schemas.microsoft.com/office/drawing/2014/main" xmlns="" id="{845DE0F4-3905-460F-A7E8-EE1F71D64F8C}"/>
              </a:ext>
            </a:extLst>
          </p:cNvPr>
          <p:cNvSpPr/>
          <p:nvPr/>
        </p:nvSpPr>
        <p:spPr>
          <a:xfrm>
            <a:off x="808383" y="4560757"/>
            <a:ext cx="10376452" cy="1455730"/>
          </a:xfrm>
          <a:prstGeom prst="upArrowCallout">
            <a:avLst>
              <a:gd name="adj1" fmla="val 43207"/>
              <a:gd name="adj2" fmla="val 48669"/>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 would be surprising if Latin American manage to raise productivity growth without focusing in science, technology, and innovations.</a:t>
            </a:r>
          </a:p>
        </p:txBody>
      </p:sp>
    </p:spTree>
    <p:extLst>
      <p:ext uri="{BB962C8B-B14F-4D97-AF65-F5344CB8AC3E}">
        <p14:creationId xmlns:p14="http://schemas.microsoft.com/office/powerpoint/2010/main" val="210529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39990B9-8940-4C54-B712-75B00D47BB97}"/>
              </a:ext>
            </a:extLst>
          </p:cNvPr>
          <p:cNvSpPr>
            <a:spLocks noGrp="1"/>
          </p:cNvSpPr>
          <p:nvPr>
            <p:ph type="title"/>
          </p:nvPr>
        </p:nvSpPr>
        <p:spPr/>
        <p:txBody>
          <a:bodyPr/>
          <a:lstStyle/>
          <a:p>
            <a:r>
              <a:rPr lang="en-US" dirty="0"/>
              <a:t>innovation</a:t>
            </a:r>
          </a:p>
        </p:txBody>
      </p:sp>
      <p:sp>
        <p:nvSpPr>
          <p:cNvPr id="3" name="Espaço Reservado para Conteúdo 2">
            <a:extLst>
              <a:ext uri="{FF2B5EF4-FFF2-40B4-BE49-F238E27FC236}">
                <a16:creationId xmlns:a16="http://schemas.microsoft.com/office/drawing/2014/main" xmlns="" id="{EAAAE79F-DFFE-4A42-8C19-05E329C3AA63}"/>
              </a:ext>
            </a:extLst>
          </p:cNvPr>
          <p:cNvSpPr>
            <a:spLocks noGrp="1"/>
          </p:cNvSpPr>
          <p:nvPr>
            <p:ph idx="1"/>
          </p:nvPr>
        </p:nvSpPr>
        <p:spPr/>
        <p:txBody>
          <a:bodyPr/>
          <a:lstStyle/>
          <a:p>
            <a:r>
              <a:rPr lang="pt-BR" dirty="0"/>
              <a:t>DEFINITION:  The </a:t>
            </a:r>
            <a:r>
              <a:rPr lang="en-US" dirty="0"/>
              <a:t>implementation</a:t>
            </a:r>
            <a:r>
              <a:rPr lang="pt-BR" dirty="0"/>
              <a:t> of a new or </a:t>
            </a:r>
            <a:r>
              <a:rPr lang="pt-BR" dirty="0" err="1"/>
              <a:t>significantly</a:t>
            </a:r>
            <a:r>
              <a:rPr lang="pt-BR" dirty="0"/>
              <a:t> </a:t>
            </a:r>
            <a:r>
              <a:rPr lang="pt-BR" dirty="0" err="1"/>
              <a:t>improved</a:t>
            </a:r>
            <a:r>
              <a:rPr lang="pt-BR" dirty="0"/>
              <a:t> </a:t>
            </a:r>
            <a:r>
              <a:rPr lang="pt-BR" dirty="0" err="1"/>
              <a:t>product</a:t>
            </a:r>
            <a:r>
              <a:rPr lang="pt-BR" dirty="0"/>
              <a:t> (</a:t>
            </a:r>
            <a:r>
              <a:rPr lang="pt-BR" dirty="0" err="1"/>
              <a:t>good</a:t>
            </a:r>
            <a:r>
              <a:rPr lang="pt-BR" dirty="0"/>
              <a:t> </a:t>
            </a:r>
            <a:r>
              <a:rPr lang="pt-BR" dirty="0" err="1"/>
              <a:t>or</a:t>
            </a:r>
            <a:r>
              <a:rPr lang="pt-BR" dirty="0"/>
              <a:t> </a:t>
            </a:r>
            <a:r>
              <a:rPr lang="pt-BR" dirty="0" err="1"/>
              <a:t>service</a:t>
            </a:r>
            <a:r>
              <a:rPr lang="pt-BR" dirty="0"/>
              <a:t>) </a:t>
            </a:r>
            <a:r>
              <a:rPr lang="pt-BR" dirty="0" err="1"/>
              <a:t>or</a:t>
            </a:r>
            <a:r>
              <a:rPr lang="pt-BR" dirty="0"/>
              <a:t> </a:t>
            </a:r>
            <a:r>
              <a:rPr lang="pt-BR" dirty="0" err="1"/>
              <a:t>process</a:t>
            </a:r>
            <a:r>
              <a:rPr lang="pt-BR" dirty="0"/>
              <a:t>, a new marketing </a:t>
            </a:r>
            <a:r>
              <a:rPr lang="pt-BR" dirty="0" err="1"/>
              <a:t>method</a:t>
            </a:r>
            <a:r>
              <a:rPr lang="pt-BR" dirty="0"/>
              <a:t>, </a:t>
            </a:r>
            <a:r>
              <a:rPr lang="pt-BR" dirty="0" err="1"/>
              <a:t>or</a:t>
            </a:r>
            <a:r>
              <a:rPr lang="pt-BR" dirty="0"/>
              <a:t> a new </a:t>
            </a:r>
            <a:r>
              <a:rPr lang="pt-BR" dirty="0" err="1"/>
              <a:t>organizational</a:t>
            </a:r>
            <a:r>
              <a:rPr lang="pt-BR" dirty="0"/>
              <a:t> </a:t>
            </a:r>
            <a:r>
              <a:rPr lang="pt-BR" dirty="0" err="1"/>
              <a:t>method</a:t>
            </a:r>
            <a:r>
              <a:rPr lang="pt-BR" dirty="0"/>
              <a:t> in business </a:t>
            </a:r>
            <a:r>
              <a:rPr lang="pt-BR" dirty="0" err="1"/>
              <a:t>practices</a:t>
            </a:r>
            <a:r>
              <a:rPr lang="pt-BR" dirty="0"/>
              <a:t>, </a:t>
            </a:r>
            <a:r>
              <a:rPr lang="pt-BR" dirty="0" err="1"/>
              <a:t>workplace</a:t>
            </a:r>
            <a:r>
              <a:rPr lang="pt-BR" dirty="0"/>
              <a:t> </a:t>
            </a:r>
            <a:r>
              <a:rPr lang="pt-BR" dirty="0" err="1"/>
              <a:t>organization</a:t>
            </a:r>
            <a:r>
              <a:rPr lang="pt-BR" dirty="0"/>
              <a:t> </a:t>
            </a:r>
            <a:r>
              <a:rPr lang="pt-BR" dirty="0" err="1"/>
              <a:t>or</a:t>
            </a:r>
            <a:r>
              <a:rPr lang="pt-BR" dirty="0"/>
              <a:t> </a:t>
            </a:r>
            <a:r>
              <a:rPr lang="pt-BR" dirty="0" err="1"/>
              <a:t>external</a:t>
            </a:r>
            <a:r>
              <a:rPr lang="pt-BR" dirty="0"/>
              <a:t> </a:t>
            </a:r>
            <a:r>
              <a:rPr lang="pt-BR" dirty="0" err="1"/>
              <a:t>relations</a:t>
            </a:r>
            <a:r>
              <a:rPr lang="pt-BR" dirty="0"/>
              <a:t>.</a:t>
            </a:r>
          </a:p>
        </p:txBody>
      </p:sp>
    </p:spTree>
    <p:extLst>
      <p:ext uri="{BB962C8B-B14F-4D97-AF65-F5344CB8AC3E}">
        <p14:creationId xmlns:p14="http://schemas.microsoft.com/office/powerpoint/2010/main" val="176928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D7108B-8B4F-4A45-A669-E42065B2F633}"/>
              </a:ext>
            </a:extLst>
          </p:cNvPr>
          <p:cNvSpPr>
            <a:spLocks noGrp="1"/>
          </p:cNvSpPr>
          <p:nvPr>
            <p:ph type="title"/>
          </p:nvPr>
        </p:nvSpPr>
        <p:spPr/>
        <p:txBody>
          <a:bodyPr/>
          <a:lstStyle/>
          <a:p>
            <a:endParaRPr lang="en-US" dirty="0"/>
          </a:p>
        </p:txBody>
      </p:sp>
      <p:sp>
        <p:nvSpPr>
          <p:cNvPr id="3" name="Espaço Reservado para Conteúdo 2">
            <a:extLst>
              <a:ext uri="{FF2B5EF4-FFF2-40B4-BE49-F238E27FC236}">
                <a16:creationId xmlns:a16="http://schemas.microsoft.com/office/drawing/2014/main" xmlns="" id="{ED84101E-DA2B-4CAC-94A0-8DCE96D54E75}"/>
              </a:ext>
            </a:extLst>
          </p:cNvPr>
          <p:cNvSpPr>
            <a:spLocks noGrp="1"/>
          </p:cNvSpPr>
          <p:nvPr>
            <p:ph idx="1"/>
          </p:nvPr>
        </p:nvSpPr>
        <p:spPr/>
        <p:txBody>
          <a:bodyPr/>
          <a:lstStyle/>
          <a:p>
            <a:r>
              <a:rPr lang="en-US" dirty="0"/>
              <a:t>R &amp; D </a:t>
            </a:r>
            <a:r>
              <a:rPr lang="en-US" dirty="0">
                <a:sym typeface="Wingdings" panose="05000000000000000000" pitchFamily="2" charset="2"/>
              </a:rPr>
              <a:t> leads to the creation and adaptation of new ideas and technological applications</a:t>
            </a:r>
          </a:p>
          <a:p>
            <a:r>
              <a:rPr lang="en-US" dirty="0"/>
              <a:t>In-House Technological infrastructure </a:t>
            </a:r>
            <a:r>
              <a:rPr lang="en-US" dirty="0">
                <a:sym typeface="Wingdings" panose="05000000000000000000" pitchFamily="2" charset="2"/>
              </a:rPr>
              <a:t> helps the use, identification, assimilation, adaptation, and exploitation of external of know-how						</a:t>
            </a:r>
          </a:p>
          <a:p>
            <a:pPr marL="0" indent="0">
              <a:buNone/>
            </a:pPr>
            <a:r>
              <a:rPr lang="en-US" dirty="0">
                <a:sym typeface="Wingdings" panose="05000000000000000000" pitchFamily="2" charset="2"/>
              </a:rPr>
              <a:t>											diminishes the impact of innovation on productivity						</a:t>
            </a:r>
          </a:p>
          <a:p>
            <a:pPr lvl="8"/>
            <a:endParaRPr lang="en-US" dirty="0"/>
          </a:p>
        </p:txBody>
      </p:sp>
      <p:sp>
        <p:nvSpPr>
          <p:cNvPr id="16" name="Texto Explicativo: Seta para a Direita 15">
            <a:extLst>
              <a:ext uri="{FF2B5EF4-FFF2-40B4-BE49-F238E27FC236}">
                <a16:creationId xmlns:a16="http://schemas.microsoft.com/office/drawing/2014/main" xmlns="" id="{499E19A4-90E5-4A3A-BF08-D5F86BF9EB82}"/>
              </a:ext>
            </a:extLst>
          </p:cNvPr>
          <p:cNvSpPr/>
          <p:nvPr/>
        </p:nvSpPr>
        <p:spPr>
          <a:xfrm>
            <a:off x="3392556" y="4019647"/>
            <a:ext cx="2266122" cy="662608"/>
          </a:xfrm>
          <a:prstGeom prst="righ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If not</a:t>
            </a:r>
          </a:p>
        </p:txBody>
      </p:sp>
    </p:spTree>
    <p:extLst>
      <p:ext uri="{BB962C8B-B14F-4D97-AF65-F5344CB8AC3E}">
        <p14:creationId xmlns:p14="http://schemas.microsoft.com/office/powerpoint/2010/main" val="128814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5F6E87-EE92-4D45-84E2-F388ED5C272A}"/>
              </a:ext>
            </a:extLst>
          </p:cNvPr>
          <p:cNvSpPr>
            <a:spLocks noGrp="1"/>
          </p:cNvSpPr>
          <p:nvPr>
            <p:ph type="title"/>
          </p:nvPr>
        </p:nvSpPr>
        <p:spPr/>
        <p:txBody>
          <a:bodyPr/>
          <a:lstStyle/>
          <a:p>
            <a:r>
              <a:rPr lang="en-US" dirty="0"/>
              <a:t>Latin America distinctive features</a:t>
            </a:r>
          </a:p>
        </p:txBody>
      </p:sp>
      <p:sp>
        <p:nvSpPr>
          <p:cNvPr id="3" name="Espaço Reservado para Conteúdo 2">
            <a:extLst>
              <a:ext uri="{FF2B5EF4-FFF2-40B4-BE49-F238E27FC236}">
                <a16:creationId xmlns:a16="http://schemas.microsoft.com/office/drawing/2014/main" xmlns="" id="{A9F1F0AB-5474-492B-BB29-83AC88E1F1E4}"/>
              </a:ext>
            </a:extLst>
          </p:cNvPr>
          <p:cNvSpPr>
            <a:spLocks noGrp="1"/>
          </p:cNvSpPr>
          <p:nvPr>
            <p:ph idx="1"/>
          </p:nvPr>
        </p:nvSpPr>
        <p:spPr/>
        <p:txBody>
          <a:bodyPr/>
          <a:lstStyle/>
          <a:p>
            <a:r>
              <a:rPr lang="en-US" dirty="0"/>
              <a:t>Low level of expenditure and intensity of effort on R&amp;D</a:t>
            </a:r>
          </a:p>
          <a:p>
            <a:pPr marL="0" indent="0">
              <a:buNone/>
            </a:pPr>
            <a:r>
              <a:rPr lang="en-US" dirty="0"/>
              <a:t>Firms that invest on R &amp; D</a:t>
            </a:r>
          </a:p>
          <a:p>
            <a:pPr marL="0" indent="0">
              <a:buNone/>
            </a:pPr>
            <a:r>
              <a:rPr lang="en-US" dirty="0"/>
              <a:t>Europe</a:t>
            </a:r>
            <a:r>
              <a:rPr lang="en-US" dirty="0">
                <a:sym typeface="Wingdings" panose="05000000000000000000" pitchFamily="2" charset="2"/>
              </a:rPr>
              <a:t>25%		Colombia and Uruguay6%</a:t>
            </a:r>
            <a:endParaRPr lang="en-US" dirty="0"/>
          </a:p>
          <a:p>
            <a:r>
              <a:rPr lang="en-US" dirty="0"/>
              <a:t>Purchase of Capital Goods and Equipment</a:t>
            </a:r>
          </a:p>
          <a:p>
            <a:pPr marL="0" indent="0">
              <a:buNone/>
            </a:pPr>
            <a:r>
              <a:rPr lang="en-US" dirty="0"/>
              <a:t>Latin America</a:t>
            </a:r>
            <a:r>
              <a:rPr lang="en-US" dirty="0">
                <a:sym typeface="Wingdings" panose="05000000000000000000" pitchFamily="2" charset="2"/>
              </a:rPr>
              <a:t> 50 to 80%	OECD Countries 10 to 30%</a:t>
            </a:r>
            <a:endParaRPr lang="en-US" dirty="0"/>
          </a:p>
        </p:txBody>
      </p:sp>
      <p:sp>
        <p:nvSpPr>
          <p:cNvPr id="4" name="Seta: para a Direita 3">
            <a:extLst>
              <a:ext uri="{FF2B5EF4-FFF2-40B4-BE49-F238E27FC236}">
                <a16:creationId xmlns:a16="http://schemas.microsoft.com/office/drawing/2014/main" xmlns="" id="{8F2395A3-93CF-44D7-A33B-2FBA32FDD608}"/>
              </a:ext>
            </a:extLst>
          </p:cNvPr>
          <p:cNvSpPr/>
          <p:nvPr/>
        </p:nvSpPr>
        <p:spPr>
          <a:xfrm>
            <a:off x="6652591" y="3246783"/>
            <a:ext cx="1166192" cy="1895262"/>
          </a:xfrm>
          <a:prstGeom prst="rightArrow">
            <a:avLst>
              <a:gd name="adj1" fmla="val 23430"/>
              <a:gd name="adj2" fmla="val 579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ixaDeTexto 4">
            <a:extLst>
              <a:ext uri="{FF2B5EF4-FFF2-40B4-BE49-F238E27FC236}">
                <a16:creationId xmlns:a16="http://schemas.microsoft.com/office/drawing/2014/main" xmlns="" id="{AE6275F6-D443-4CDA-8640-09152D1BEC3C}"/>
              </a:ext>
            </a:extLst>
          </p:cNvPr>
          <p:cNvSpPr txBox="1"/>
          <p:nvPr/>
        </p:nvSpPr>
        <p:spPr>
          <a:xfrm>
            <a:off x="8216348" y="2941983"/>
            <a:ext cx="3193774" cy="3508653"/>
          </a:xfrm>
          <a:prstGeom prst="rect">
            <a:avLst/>
          </a:prstGeom>
          <a:noFill/>
        </p:spPr>
        <p:txBody>
          <a:bodyPr wrap="square" rtlCol="0">
            <a:spAutoFit/>
          </a:bodyPr>
          <a:lstStyle/>
          <a:p>
            <a:r>
              <a:rPr lang="en-US" dirty="0"/>
              <a:t>Even tough buying equipment and sophisticated machines can be an important step in catching up and advancing toward the technological frontier, the impact of P&amp;D can be very limited if internal capabilities in R&amp;D are absent.</a:t>
            </a:r>
          </a:p>
          <a:p>
            <a:endParaRPr lang="en-US" dirty="0"/>
          </a:p>
          <a:p>
            <a:r>
              <a:rPr lang="en-US" sz="2000" dirty="0"/>
              <a:t>GAIN TO THE ECONOMY THAT IS NOT SUSTAINABLE</a:t>
            </a:r>
          </a:p>
        </p:txBody>
      </p:sp>
    </p:spTree>
    <p:extLst>
      <p:ext uri="{BB962C8B-B14F-4D97-AF65-F5344CB8AC3E}">
        <p14:creationId xmlns:p14="http://schemas.microsoft.com/office/powerpoint/2010/main" val="294373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9EB5B6C-E11F-46A9-8CEA-E7110DD6B19A}"/>
              </a:ext>
            </a:extLst>
          </p:cNvPr>
          <p:cNvSpPr>
            <a:spLocks noGrp="1"/>
          </p:cNvSpPr>
          <p:nvPr>
            <p:ph type="title"/>
          </p:nvPr>
        </p:nvSpPr>
        <p:spPr/>
        <p:txBody>
          <a:bodyPr/>
          <a:lstStyle/>
          <a:p>
            <a:endParaRPr lang="en-US"/>
          </a:p>
        </p:txBody>
      </p:sp>
      <p:sp>
        <p:nvSpPr>
          <p:cNvPr id="3" name="Espaço Reservado para Conteúdo 2">
            <a:extLst>
              <a:ext uri="{FF2B5EF4-FFF2-40B4-BE49-F238E27FC236}">
                <a16:creationId xmlns:a16="http://schemas.microsoft.com/office/drawing/2014/main" xmlns="" id="{809E1879-FE23-4499-B06D-82E5DD2A0FCE}"/>
              </a:ext>
            </a:extLst>
          </p:cNvPr>
          <p:cNvSpPr>
            <a:spLocks noGrp="1"/>
          </p:cNvSpPr>
          <p:nvPr>
            <p:ph idx="1"/>
          </p:nvPr>
        </p:nvSpPr>
        <p:spPr/>
        <p:txBody>
          <a:bodyPr/>
          <a:lstStyle/>
          <a:p>
            <a:r>
              <a:rPr lang="en-US" dirty="0"/>
              <a:t>Large firms have a higher propensity to invest in innovation </a:t>
            </a:r>
            <a:r>
              <a:rPr lang="en-US" dirty="0">
                <a:sym typeface="Wingdings" panose="05000000000000000000" pitchFamily="2" charset="2"/>
              </a:rPr>
              <a:t> ECONOMIES OF SCALE</a:t>
            </a:r>
          </a:p>
          <a:p>
            <a:r>
              <a:rPr lang="en-US" dirty="0">
                <a:sym typeface="Wingdings" panose="05000000000000000000" pitchFamily="2" charset="2"/>
              </a:rPr>
              <a:t>The propensity as well as its level to be involved and effort level are positively associated with the presence of public financing for innovation, formal protection of intellectual property, technological cooperation with others firms and laboratories and universities.</a:t>
            </a:r>
            <a:endParaRPr lang="en-US" dirty="0"/>
          </a:p>
        </p:txBody>
      </p:sp>
    </p:spTree>
    <p:extLst>
      <p:ext uri="{BB962C8B-B14F-4D97-AF65-F5344CB8AC3E}">
        <p14:creationId xmlns:p14="http://schemas.microsoft.com/office/powerpoint/2010/main" val="19344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926859-9669-431A-83AF-EC887AD27347}"/>
              </a:ext>
            </a:extLst>
          </p:cNvPr>
          <p:cNvSpPr>
            <a:spLocks noGrp="1"/>
          </p:cNvSpPr>
          <p:nvPr>
            <p:ph type="title"/>
          </p:nvPr>
        </p:nvSpPr>
        <p:spPr/>
        <p:txBody>
          <a:bodyPr/>
          <a:lstStyle/>
          <a:p>
            <a:r>
              <a:rPr lang="en-US" dirty="0"/>
              <a:t>SOURCES OF FINANCING</a:t>
            </a:r>
          </a:p>
        </p:txBody>
      </p:sp>
      <p:sp>
        <p:nvSpPr>
          <p:cNvPr id="3" name="Espaço Reservado para Conteúdo 2">
            <a:extLst>
              <a:ext uri="{FF2B5EF4-FFF2-40B4-BE49-F238E27FC236}">
                <a16:creationId xmlns:a16="http://schemas.microsoft.com/office/drawing/2014/main" xmlns="" id="{621AFDAC-C89E-4CB8-BEF5-03C8F5EAD5B8}"/>
              </a:ext>
            </a:extLst>
          </p:cNvPr>
          <p:cNvSpPr>
            <a:spLocks noGrp="1"/>
          </p:cNvSpPr>
          <p:nvPr>
            <p:ph idx="1"/>
          </p:nvPr>
        </p:nvSpPr>
        <p:spPr/>
        <p:txBody>
          <a:bodyPr/>
          <a:lstStyle/>
          <a:p>
            <a:r>
              <a:rPr lang="en-US" dirty="0"/>
              <a:t>1) INTERNAL SOURCES</a:t>
            </a:r>
            <a:r>
              <a:rPr lang="en-US" dirty="0">
                <a:sym typeface="Wingdings" panose="05000000000000000000" pitchFamily="2" charset="2"/>
              </a:rPr>
              <a:t></a:t>
            </a:r>
            <a:r>
              <a:rPr lang="en-US" dirty="0"/>
              <a:t> MORE  THAN 70%</a:t>
            </a:r>
          </a:p>
          <a:p>
            <a:r>
              <a:rPr lang="en-US" dirty="0"/>
              <a:t>2) COMERCIAL BANK FINANCING</a:t>
            </a:r>
          </a:p>
          <a:p>
            <a:r>
              <a:rPr lang="en-US" dirty="0"/>
              <a:t>3) PUBLIC FINANCING</a:t>
            </a:r>
          </a:p>
        </p:txBody>
      </p:sp>
    </p:spTree>
    <p:extLst>
      <p:ext uri="{BB962C8B-B14F-4D97-AF65-F5344CB8AC3E}">
        <p14:creationId xmlns:p14="http://schemas.microsoft.com/office/powerpoint/2010/main" val="42080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B06A160-A2DA-496D-B698-2588E52760E1}"/>
              </a:ext>
            </a:extLst>
          </p:cNvPr>
          <p:cNvSpPr>
            <a:spLocks noGrp="1"/>
          </p:cNvSpPr>
          <p:nvPr>
            <p:ph type="title"/>
          </p:nvPr>
        </p:nvSpPr>
        <p:spPr/>
        <p:txBody>
          <a:bodyPr/>
          <a:lstStyle/>
          <a:p>
            <a:r>
              <a:rPr lang="en-US" dirty="0"/>
              <a:t>Obstacles to investment in innovation</a:t>
            </a:r>
          </a:p>
        </p:txBody>
      </p:sp>
      <p:sp>
        <p:nvSpPr>
          <p:cNvPr id="3" name="Espaço Reservado para Conteúdo 2">
            <a:extLst>
              <a:ext uri="{FF2B5EF4-FFF2-40B4-BE49-F238E27FC236}">
                <a16:creationId xmlns:a16="http://schemas.microsoft.com/office/drawing/2014/main" xmlns="" id="{FB1342CB-05BD-463D-9542-A1F2B4F80894}"/>
              </a:ext>
            </a:extLst>
          </p:cNvPr>
          <p:cNvSpPr>
            <a:spLocks noGrp="1"/>
          </p:cNvSpPr>
          <p:nvPr>
            <p:ph idx="1"/>
          </p:nvPr>
        </p:nvSpPr>
        <p:spPr/>
        <p:txBody>
          <a:bodyPr/>
          <a:lstStyle/>
          <a:p>
            <a:r>
              <a:rPr lang="en-US" dirty="0"/>
              <a:t>Inability of firms to wait for longs periods before recovering investments or realizing a positive return</a:t>
            </a:r>
          </a:p>
          <a:p>
            <a:r>
              <a:rPr lang="en-US" dirty="0"/>
              <a:t>Constraints in securing financing for innovation</a:t>
            </a:r>
          </a:p>
          <a:p>
            <a:r>
              <a:rPr lang="en-US" dirty="0"/>
              <a:t>Small size of the market</a:t>
            </a:r>
          </a:p>
          <a:p>
            <a:r>
              <a:rPr lang="en-US" dirty="0"/>
              <a:t>Shortage of qualified personnel (Human Capital)</a:t>
            </a:r>
          </a:p>
        </p:txBody>
      </p:sp>
    </p:spTree>
    <p:extLst>
      <p:ext uri="{BB962C8B-B14F-4D97-AF65-F5344CB8AC3E}">
        <p14:creationId xmlns:p14="http://schemas.microsoft.com/office/powerpoint/2010/main" val="7478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CF54F3C-CD9C-4B63-B8BA-1691496BC82B}"/>
              </a:ext>
            </a:extLst>
          </p:cNvPr>
          <p:cNvSpPr>
            <a:spLocks noGrp="1"/>
          </p:cNvSpPr>
          <p:nvPr>
            <p:ph type="title"/>
          </p:nvPr>
        </p:nvSpPr>
        <p:spPr/>
        <p:txBody>
          <a:bodyPr/>
          <a:lstStyle/>
          <a:p>
            <a:r>
              <a:rPr lang="en-US" dirty="0"/>
              <a:t>Innovation outcomes</a:t>
            </a:r>
          </a:p>
        </p:txBody>
      </p:sp>
      <p:sp>
        <p:nvSpPr>
          <p:cNvPr id="3" name="Espaço Reservado para Conteúdo 2">
            <a:extLst>
              <a:ext uri="{FF2B5EF4-FFF2-40B4-BE49-F238E27FC236}">
                <a16:creationId xmlns:a16="http://schemas.microsoft.com/office/drawing/2014/main" xmlns="" id="{DCC9DDD4-CB7A-416C-8E0B-FC3C2F54DA75}"/>
              </a:ext>
            </a:extLst>
          </p:cNvPr>
          <p:cNvSpPr>
            <a:spLocks noGrp="1"/>
          </p:cNvSpPr>
          <p:nvPr>
            <p:ph idx="1"/>
          </p:nvPr>
        </p:nvSpPr>
        <p:spPr/>
        <p:txBody>
          <a:bodyPr/>
          <a:lstStyle/>
          <a:p>
            <a:r>
              <a:rPr lang="en-US" dirty="0"/>
              <a:t>25 to 59 % of firms that invested obtained innovation outputs</a:t>
            </a:r>
          </a:p>
          <a:p>
            <a:r>
              <a:rPr lang="en-US" dirty="0"/>
              <a:t>More Innovation intensity also produce more innovation outputs</a:t>
            </a:r>
          </a:p>
          <a:p>
            <a:r>
              <a:rPr lang="en-US" dirty="0"/>
              <a:t>More concentrated in adaptive and incremental innovations over inventions</a:t>
            </a:r>
          </a:p>
        </p:txBody>
      </p:sp>
    </p:spTree>
    <p:extLst>
      <p:ext uri="{BB962C8B-B14F-4D97-AF65-F5344CB8AC3E}">
        <p14:creationId xmlns:p14="http://schemas.microsoft.com/office/powerpoint/2010/main" val="130127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7A67F0-D351-4C68-93A9-05B74BE2FA6E}"/>
              </a:ext>
            </a:extLst>
          </p:cNvPr>
          <p:cNvSpPr>
            <a:spLocks noGrp="1"/>
          </p:cNvSpPr>
          <p:nvPr>
            <p:ph type="title"/>
          </p:nvPr>
        </p:nvSpPr>
        <p:spPr/>
        <p:txBody>
          <a:bodyPr/>
          <a:lstStyle/>
          <a:p>
            <a:r>
              <a:rPr lang="en-US" dirty="0"/>
              <a:t>Overall picture</a:t>
            </a:r>
          </a:p>
        </p:txBody>
      </p:sp>
      <p:sp>
        <p:nvSpPr>
          <p:cNvPr id="3" name="Espaço Reservado para Conteúdo 2">
            <a:extLst>
              <a:ext uri="{FF2B5EF4-FFF2-40B4-BE49-F238E27FC236}">
                <a16:creationId xmlns:a16="http://schemas.microsoft.com/office/drawing/2014/main" xmlns="" id="{F26C16CF-838E-4335-90AF-2B68E9378B1D}"/>
              </a:ext>
            </a:extLst>
          </p:cNvPr>
          <p:cNvSpPr>
            <a:spLocks noGrp="1"/>
          </p:cNvSpPr>
          <p:nvPr>
            <p:ph idx="1"/>
          </p:nvPr>
        </p:nvSpPr>
        <p:spPr/>
        <p:txBody>
          <a:bodyPr/>
          <a:lstStyle/>
          <a:p>
            <a:r>
              <a:rPr lang="en-US" dirty="0"/>
              <a:t>Neutral/Negative relationship between innovation and productivity </a:t>
            </a:r>
          </a:p>
          <a:p>
            <a:pPr marL="0" indent="0">
              <a:buNone/>
            </a:pPr>
            <a:r>
              <a:rPr lang="en-US" dirty="0"/>
              <a:t>	Possible explanations 1) Innovation brings changes in production, and this changes might costs temporarily  reduce productivity</a:t>
            </a:r>
          </a:p>
          <a:p>
            <a:pPr marL="0" indent="0">
              <a:buNone/>
            </a:pPr>
            <a:r>
              <a:rPr lang="en-US" dirty="0"/>
              <a:t>					   2) Firms are better inclined to introduced process innovation in hard times when they are looking to compensate for a downturn by making production more efficient.</a:t>
            </a:r>
          </a:p>
        </p:txBody>
      </p:sp>
    </p:spTree>
    <p:extLst>
      <p:ext uri="{BB962C8B-B14F-4D97-AF65-F5344CB8AC3E}">
        <p14:creationId xmlns:p14="http://schemas.microsoft.com/office/powerpoint/2010/main" val="2987101002"/>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Dividendo</Template>
  <TotalTime>373</TotalTime>
  <Words>567</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Gill Sans MT</vt:lpstr>
      <vt:lpstr>Wingdings</vt:lpstr>
      <vt:lpstr>Wingdings 2</vt:lpstr>
      <vt:lpstr>Dividendo</vt:lpstr>
      <vt:lpstr>Chapter 10 </vt:lpstr>
      <vt:lpstr>innovation</vt:lpstr>
      <vt:lpstr>Apresentação do PowerPoint</vt:lpstr>
      <vt:lpstr>Latin America distinctive features</vt:lpstr>
      <vt:lpstr>Apresentação do PowerPoint</vt:lpstr>
      <vt:lpstr>SOURCES OF FINANCING</vt:lpstr>
      <vt:lpstr>Obstacles to investment in innovation</vt:lpstr>
      <vt:lpstr>Innovation outcomes</vt:lpstr>
      <vt:lpstr>Overall picture</vt:lpstr>
      <vt:lpstr>Overall picture</vt:lpstr>
      <vt:lpstr>R &amp; d</vt:lpstr>
      <vt:lpstr>Innovation policies</vt:lpstr>
      <vt:lpst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Carolina Rodrigues de Almeida Prado</dc:creator>
  <cp:lastModifiedBy>Paulo Feldmann</cp:lastModifiedBy>
  <cp:revision>24</cp:revision>
  <cp:lastPrinted>2019-04-03T03:47:17Z</cp:lastPrinted>
  <dcterms:created xsi:type="dcterms:W3CDTF">2019-04-02T21:36:18Z</dcterms:created>
  <dcterms:modified xsi:type="dcterms:W3CDTF">2019-04-19T20:44:04Z</dcterms:modified>
</cp:coreProperties>
</file>