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2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340" r:id="rId27"/>
    <p:sldId id="282" r:id="rId28"/>
    <p:sldId id="284" r:id="rId29"/>
    <p:sldId id="285" r:id="rId30"/>
    <p:sldId id="286" r:id="rId31"/>
    <p:sldId id="287" r:id="rId32"/>
    <p:sldId id="288" r:id="rId33"/>
    <p:sldId id="289" r:id="rId34"/>
    <p:sldId id="341" r:id="rId35"/>
    <p:sldId id="291" r:id="rId36"/>
    <p:sldId id="292" r:id="rId37"/>
    <p:sldId id="294" r:id="rId38"/>
    <p:sldId id="293" r:id="rId39"/>
    <p:sldId id="298" r:id="rId40"/>
    <p:sldId id="304" r:id="rId41"/>
    <p:sldId id="299" r:id="rId42"/>
    <p:sldId id="301" r:id="rId43"/>
    <p:sldId id="302" r:id="rId44"/>
    <p:sldId id="300" r:id="rId45"/>
    <p:sldId id="342" r:id="rId46"/>
    <p:sldId id="296" r:id="rId47"/>
    <p:sldId id="305" r:id="rId48"/>
    <p:sldId id="307" r:id="rId49"/>
    <p:sldId id="303" r:id="rId50"/>
    <p:sldId id="308" r:id="rId51"/>
    <p:sldId id="297" r:id="rId52"/>
    <p:sldId id="309" r:id="rId53"/>
    <p:sldId id="310" r:id="rId54"/>
    <p:sldId id="318" r:id="rId55"/>
    <p:sldId id="319" r:id="rId56"/>
    <p:sldId id="315" r:id="rId57"/>
    <p:sldId id="313" r:id="rId58"/>
    <p:sldId id="322" r:id="rId59"/>
    <p:sldId id="323" r:id="rId60"/>
    <p:sldId id="325" r:id="rId61"/>
    <p:sldId id="326" r:id="rId62"/>
    <p:sldId id="327" r:id="rId63"/>
    <p:sldId id="328" r:id="rId64"/>
    <p:sldId id="343" r:id="rId65"/>
    <p:sldId id="333" r:id="rId66"/>
    <p:sldId id="335" r:id="rId67"/>
    <p:sldId id="336" r:id="rId68"/>
    <p:sldId id="337" r:id="rId69"/>
    <p:sldId id="339" r:id="rId70"/>
    <p:sldId id="338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-17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interSettings" Target="printerSettings/printerSettings1.bin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image" Target="../media/image11.png"/><Relationship Id="rId2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457C66-2629-9C43-AB10-97D1D6B181C6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38C914-6151-E54C-8DDD-457D18720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326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8C914-6151-E54C-8DDD-457D187209B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84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8831-14CD-D44A-A0FE-62BD8224D4EB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7C38-697B-214F-A1C2-04825A577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6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8831-14CD-D44A-A0FE-62BD8224D4EB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7C38-697B-214F-A1C2-04825A577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647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8831-14CD-D44A-A0FE-62BD8224D4EB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7C38-697B-214F-A1C2-04825A577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82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5CBF699-5B94-8E43-9254-3D2F94686212}" type="slidenum">
              <a:rPr lang="pt-BR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286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8831-14CD-D44A-A0FE-62BD8224D4EB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7C38-697B-214F-A1C2-04825A577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64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8831-14CD-D44A-A0FE-62BD8224D4EB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7C38-697B-214F-A1C2-04825A577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19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8831-14CD-D44A-A0FE-62BD8224D4EB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7C38-697B-214F-A1C2-04825A577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860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8831-14CD-D44A-A0FE-62BD8224D4EB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7C38-697B-214F-A1C2-04825A577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23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8831-14CD-D44A-A0FE-62BD8224D4EB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7C38-697B-214F-A1C2-04825A577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95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8831-14CD-D44A-A0FE-62BD8224D4EB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7C38-697B-214F-A1C2-04825A577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825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8831-14CD-D44A-A0FE-62BD8224D4EB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7C38-697B-214F-A1C2-04825A577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102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8831-14CD-D44A-A0FE-62BD8224D4EB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7C38-697B-214F-A1C2-04825A577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49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78831-14CD-D44A-A0FE-62BD8224D4EB}" type="datetimeFigureOut">
              <a:rPr lang="en-US" smtClean="0"/>
              <a:t>08/03/19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47C38-697B-214F-A1C2-04825A577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88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t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39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t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Relationship Id="rId3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t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eg"/><Relationship Id="rId3" Type="http://schemas.openxmlformats.org/officeDocument/2006/relationships/image" Target="../media/image6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Relationship Id="rId3" Type="http://schemas.openxmlformats.org/officeDocument/2006/relationships/image" Target="../media/image82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jpeg"/><Relationship Id="rId3" Type="http://schemas.openxmlformats.org/officeDocument/2006/relationships/image" Target="../media/image8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ti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4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8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9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1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11.png"/><Relationship Id="rId5" Type="http://schemas.openxmlformats.org/officeDocument/2006/relationships/oleObject" Target="../embeddings/oleObject5.bin"/><Relationship Id="rId6" Type="http://schemas.openxmlformats.org/officeDocument/2006/relationships/image" Target="../media/image12.png"/><Relationship Id="rId7" Type="http://schemas.openxmlformats.org/officeDocument/2006/relationships/oleObject" Target="../embeddings/oleObject6.bin"/><Relationship Id="rId8" Type="http://schemas.openxmlformats.org/officeDocument/2006/relationships/image" Target="../media/image13.png"/><Relationship Id="rId9" Type="http://schemas.openxmlformats.org/officeDocument/2006/relationships/oleObject" Target="../embeddings/oleObject7.bin"/><Relationship Id="rId10" Type="http://schemas.openxmlformats.org/officeDocument/2006/relationships/image" Target="../media/image1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63263" y="133335"/>
            <a:ext cx="2480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00FF"/>
                </a:solidFill>
              </a:rPr>
              <a:t>Embriologia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02411" y="864721"/>
            <a:ext cx="1802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00FF"/>
                </a:solidFill>
              </a:rPr>
              <a:t>Tópico</a:t>
            </a:r>
            <a:r>
              <a:rPr lang="en-US" sz="3600" b="1" dirty="0" smtClean="0">
                <a:solidFill>
                  <a:srgbClr val="0000FF"/>
                </a:solidFill>
              </a:rPr>
              <a:t> 5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7235" y="1505756"/>
            <a:ext cx="76704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</a:rPr>
              <a:t>D</a:t>
            </a:r>
            <a:r>
              <a:rPr lang="en-US" sz="3200" b="1" dirty="0" err="1" smtClean="0">
                <a:solidFill>
                  <a:srgbClr val="0000FF"/>
                </a:solidFill>
              </a:rPr>
              <a:t>esenvolvimento</a:t>
            </a:r>
            <a:r>
              <a:rPr lang="en-US" sz="3200" b="1" dirty="0" smtClean="0">
                <a:solidFill>
                  <a:srgbClr val="0000FF"/>
                </a:solidFill>
              </a:rPr>
              <a:t> do </a:t>
            </a:r>
            <a:r>
              <a:rPr lang="en-US" sz="3200" b="1" dirty="0" err="1" smtClean="0">
                <a:solidFill>
                  <a:srgbClr val="0000FF"/>
                </a:solidFill>
              </a:rPr>
              <a:t>sistema</a:t>
            </a:r>
            <a:r>
              <a:rPr lang="en-US" sz="3200" b="1" dirty="0" smtClean="0">
                <a:solidFill>
                  <a:srgbClr val="0000FF"/>
                </a:solidFill>
              </a:rPr>
              <a:t> cardiovascular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37801" y="2278753"/>
            <a:ext cx="58811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0000FF"/>
                </a:solidFill>
              </a:rPr>
              <a:t> </a:t>
            </a:r>
            <a:r>
              <a:rPr lang="en-US" sz="2400" b="1" i="1" dirty="0" smtClean="0">
                <a:solidFill>
                  <a:srgbClr val="0000FF"/>
                </a:solidFill>
              </a:rPr>
              <a:t>-   </a:t>
            </a:r>
            <a:r>
              <a:rPr lang="en-US" sz="2400" b="1" i="1" dirty="0" err="1" smtClean="0">
                <a:solidFill>
                  <a:srgbClr val="0000FF"/>
                </a:solidFill>
              </a:rPr>
              <a:t>angiogênese</a:t>
            </a:r>
            <a:r>
              <a:rPr lang="en-US" sz="2400" b="1" i="1" dirty="0" smtClean="0">
                <a:solidFill>
                  <a:srgbClr val="0000FF"/>
                </a:solidFill>
              </a:rPr>
              <a:t> e </a:t>
            </a:r>
            <a:r>
              <a:rPr lang="en-US" sz="2400" b="1" i="1" dirty="0" err="1" smtClean="0">
                <a:solidFill>
                  <a:srgbClr val="0000FF"/>
                </a:solidFill>
              </a:rPr>
              <a:t>vasculogênese</a:t>
            </a:r>
            <a:endParaRPr lang="en-US" sz="2400" b="1" i="1" dirty="0" smtClean="0">
              <a:solidFill>
                <a:srgbClr val="0000FF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400" b="1" i="1" dirty="0" err="1" smtClean="0">
                <a:solidFill>
                  <a:srgbClr val="0000FF"/>
                </a:solidFill>
              </a:rPr>
              <a:t>formação</a:t>
            </a:r>
            <a:r>
              <a:rPr lang="en-US" sz="2400" b="1" i="1" dirty="0" smtClean="0">
                <a:solidFill>
                  <a:srgbClr val="0000FF"/>
                </a:solidFill>
              </a:rPr>
              <a:t> do </a:t>
            </a:r>
            <a:r>
              <a:rPr lang="en-US" sz="2400" b="1" i="1" dirty="0" err="1" smtClean="0">
                <a:solidFill>
                  <a:srgbClr val="0000FF"/>
                </a:solidFill>
              </a:rPr>
              <a:t>tubo</a:t>
            </a:r>
            <a:r>
              <a:rPr lang="en-US" sz="2400" b="1" i="1" dirty="0" smtClean="0">
                <a:solidFill>
                  <a:srgbClr val="0000FF"/>
                </a:solidFill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</a:rPr>
              <a:t>cardíaco</a:t>
            </a:r>
            <a:endParaRPr lang="en-US" sz="2400" b="1" i="1" dirty="0" smtClean="0">
              <a:solidFill>
                <a:srgbClr val="0000FF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400" b="1" i="1" dirty="0" err="1" smtClean="0">
                <a:solidFill>
                  <a:srgbClr val="0000FF"/>
                </a:solidFill>
              </a:rPr>
              <a:t>formação</a:t>
            </a:r>
            <a:r>
              <a:rPr lang="en-US" sz="2400" b="1" i="1" dirty="0" smtClean="0">
                <a:solidFill>
                  <a:srgbClr val="0000FF"/>
                </a:solidFill>
              </a:rPr>
              <a:t> dos </a:t>
            </a:r>
            <a:r>
              <a:rPr lang="en-US" sz="2400" b="1" i="1" dirty="0" err="1" smtClean="0">
                <a:solidFill>
                  <a:srgbClr val="0000FF"/>
                </a:solidFill>
              </a:rPr>
              <a:t>sistemas</a:t>
            </a:r>
            <a:r>
              <a:rPr lang="en-US" sz="2400" b="1" i="1" dirty="0" smtClean="0">
                <a:solidFill>
                  <a:srgbClr val="0000FF"/>
                </a:solidFill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</a:rPr>
              <a:t>arterioso</a:t>
            </a:r>
            <a:r>
              <a:rPr lang="en-US" sz="2400" b="1" i="1" dirty="0" smtClean="0">
                <a:solidFill>
                  <a:srgbClr val="0000FF"/>
                </a:solidFill>
              </a:rPr>
              <a:t> e </a:t>
            </a:r>
            <a:r>
              <a:rPr lang="en-US" sz="2400" b="1" i="1" dirty="0" err="1" smtClean="0">
                <a:solidFill>
                  <a:srgbClr val="0000FF"/>
                </a:solidFill>
              </a:rPr>
              <a:t>venoso</a:t>
            </a:r>
            <a:endParaRPr lang="en-US" sz="2400" b="1" i="1" dirty="0" smtClean="0">
              <a:solidFill>
                <a:srgbClr val="0000FF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400" b="1" i="1" dirty="0" err="1" smtClean="0">
                <a:solidFill>
                  <a:srgbClr val="0000FF"/>
                </a:solidFill>
              </a:rPr>
              <a:t>malformações</a:t>
            </a:r>
            <a:r>
              <a:rPr lang="en-US" sz="2400" b="1" i="1" dirty="0" smtClean="0">
                <a:solidFill>
                  <a:srgbClr val="0000FF"/>
                </a:solidFill>
              </a:rPr>
              <a:t> </a:t>
            </a:r>
            <a:r>
              <a:rPr lang="en-US" sz="2400" b="1" i="1" dirty="0" err="1" smtClean="0">
                <a:solidFill>
                  <a:srgbClr val="0000FF"/>
                </a:solidFill>
              </a:rPr>
              <a:t>congénitas</a:t>
            </a:r>
            <a:endParaRPr lang="en-US" sz="2400" b="1" i="1" dirty="0">
              <a:solidFill>
                <a:srgbClr val="0000FF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567" y="3989858"/>
            <a:ext cx="3899653" cy="2808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1409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 descr="C:\Meus documentos\office\powerpoint\cursos\medicina-embrio\meso-hear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3600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285750" y="1125538"/>
            <a:ext cx="4206875" cy="563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/>
              <a:t>formação do intestino anterior aproxima ventralmente o mesoderme espláncnico cardiogênico</a:t>
            </a:r>
          </a:p>
          <a:p>
            <a:pPr eaLnBrk="1" hangingPunct="1"/>
            <a:endParaRPr lang="pt-BR" sz="2000" b="1"/>
          </a:p>
          <a:p>
            <a:pPr eaLnBrk="1" hangingPunct="1"/>
            <a:r>
              <a:rPr lang="pt-BR" sz="2000" b="1"/>
              <a:t>fusão dos tubos endocárdicos primitivos facilitada pela </a:t>
            </a:r>
            <a:r>
              <a:rPr lang="pt-BR" sz="2000" b="1">
                <a:solidFill>
                  <a:srgbClr val="FF0000"/>
                </a:solidFill>
              </a:rPr>
              <a:t>geleia cardíaca </a:t>
            </a:r>
            <a:r>
              <a:rPr lang="pt-BR" sz="2000" b="1"/>
              <a:t>(matriz de células mesenquimais que reveste os 2 tubos endoteliais)</a:t>
            </a:r>
          </a:p>
          <a:p>
            <a:pPr eaLnBrk="1" hangingPunct="1"/>
            <a:endParaRPr lang="pt-BR" sz="2000" b="1"/>
          </a:p>
          <a:p>
            <a:pPr eaLnBrk="1" hangingPunct="1"/>
            <a:r>
              <a:rPr lang="pt-BR" sz="2000" b="1"/>
              <a:t>diferenciação em endo-, mio- e epicárdio e da cavidade  pericárdica (celoma)</a:t>
            </a:r>
          </a:p>
          <a:p>
            <a:pPr eaLnBrk="1" hangingPunct="1"/>
            <a:endParaRPr lang="pt-BR" sz="2000" b="1"/>
          </a:p>
          <a:p>
            <a:pPr eaLnBrk="1" hangingPunct="1"/>
            <a:r>
              <a:rPr lang="pt-BR" sz="2000" b="1"/>
              <a:t>desintegração do mesentério ventral, seguida pela desintegração do dorsal </a:t>
            </a:r>
          </a:p>
        </p:txBody>
      </p:sp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381000" y="496888"/>
            <a:ext cx="3505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b="1">
                <a:solidFill>
                  <a:srgbClr val="000099"/>
                </a:solidFill>
              </a:rPr>
              <a:t>fusão dos tubos cardíacos iniciais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7" name="Group 11"/>
          <p:cNvGrpSpPr>
            <a:grpSpLocks/>
          </p:cNvGrpSpPr>
          <p:nvPr/>
        </p:nvGrpSpPr>
        <p:grpSpPr bwMode="auto">
          <a:xfrm>
            <a:off x="457200" y="609600"/>
            <a:ext cx="8305800" cy="5260975"/>
            <a:chOff x="288" y="720"/>
            <a:chExt cx="5232" cy="3314"/>
          </a:xfrm>
        </p:grpSpPr>
        <p:pic>
          <p:nvPicPr>
            <p:cNvPr id="2458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1541"/>
              <a:ext cx="2976" cy="2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720"/>
              <a:ext cx="2736" cy="1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4" name="Rectangle 7"/>
            <p:cNvSpPr>
              <a:spLocks noChangeArrowheads="1"/>
            </p:cNvSpPr>
            <p:nvPr/>
          </p:nvSpPr>
          <p:spPr bwMode="auto">
            <a:xfrm>
              <a:off x="3862" y="3062"/>
              <a:ext cx="50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pt-BR" sz="2000" b="1">
                  <a:solidFill>
                    <a:srgbClr val="FFFF00"/>
                  </a:solidFill>
                </a:rPr>
                <a:t> átrio</a:t>
              </a:r>
            </a:p>
          </p:txBody>
        </p:sp>
        <p:sp>
          <p:nvSpPr>
            <p:cNvPr id="24585" name="Rectangle 8"/>
            <p:cNvSpPr>
              <a:spLocks noChangeArrowheads="1"/>
            </p:cNvSpPr>
            <p:nvPr/>
          </p:nvSpPr>
          <p:spPr bwMode="auto">
            <a:xfrm>
              <a:off x="3552" y="3456"/>
              <a:ext cx="14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pt-BR" sz="2000" b="1">
                  <a:solidFill>
                    <a:srgbClr val="FF0000"/>
                  </a:solidFill>
                </a:rPr>
                <a:t>septo transverso</a:t>
              </a:r>
            </a:p>
          </p:txBody>
        </p:sp>
        <p:sp>
          <p:nvSpPr>
            <p:cNvPr id="24586" name="Rectangle 9"/>
            <p:cNvSpPr>
              <a:spLocks noChangeArrowheads="1"/>
            </p:cNvSpPr>
            <p:nvPr/>
          </p:nvSpPr>
          <p:spPr bwMode="auto">
            <a:xfrm>
              <a:off x="3696" y="2726"/>
              <a:ext cx="88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2000" b="1">
                  <a:solidFill>
                    <a:srgbClr val="FFFF00"/>
                  </a:solidFill>
                </a:rPr>
                <a:t>ventrículo</a:t>
              </a:r>
            </a:p>
          </p:txBody>
        </p:sp>
        <p:sp>
          <p:nvSpPr>
            <p:cNvPr id="24587" name="Rectangle 10"/>
            <p:cNvSpPr>
              <a:spLocks noChangeArrowheads="1"/>
            </p:cNvSpPr>
            <p:nvPr/>
          </p:nvSpPr>
          <p:spPr bwMode="auto">
            <a:xfrm>
              <a:off x="3696" y="3302"/>
              <a:ext cx="108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pt-BR" sz="2000" b="1">
                  <a:solidFill>
                    <a:srgbClr val="FFFF00"/>
                  </a:solidFill>
                </a:rPr>
                <a:t> seio venoso</a:t>
              </a:r>
            </a:p>
          </p:txBody>
        </p:sp>
      </p:grpSp>
      <p:sp>
        <p:nvSpPr>
          <p:cNvPr id="24578" name="Text Box 12"/>
          <p:cNvSpPr txBox="1">
            <a:spLocks noChangeArrowheads="1"/>
          </p:cNvSpPr>
          <p:nvPr/>
        </p:nvSpPr>
        <p:spPr bwMode="auto">
          <a:xfrm>
            <a:off x="457200" y="152400"/>
            <a:ext cx="830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2800" b="1" dirty="0">
                <a:solidFill>
                  <a:srgbClr val="0000FF"/>
                </a:solidFill>
              </a:rPr>
              <a:t>formação e expansão da alça cardíaca</a:t>
            </a:r>
          </a:p>
        </p:txBody>
      </p:sp>
      <p:sp>
        <p:nvSpPr>
          <p:cNvPr id="24579" name="Text Box 13"/>
          <p:cNvSpPr txBox="1">
            <a:spLocks noChangeArrowheads="1"/>
          </p:cNvSpPr>
          <p:nvPr/>
        </p:nvSpPr>
        <p:spPr bwMode="auto">
          <a:xfrm>
            <a:off x="228600" y="3200400"/>
            <a:ext cx="3673475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>
                <a:solidFill>
                  <a:srgbClr val="FF0000"/>
                </a:solidFill>
              </a:rPr>
              <a:t>desintegração do mesentério dorsal: </a:t>
            </a:r>
            <a:endParaRPr lang="pt-BR" sz="2000" b="1">
              <a:solidFill>
                <a:srgbClr val="000099"/>
              </a:solidFill>
            </a:endParaRPr>
          </a:p>
          <a:p>
            <a:pPr eaLnBrk="1" hangingPunct="1"/>
            <a:r>
              <a:rPr lang="pt-BR" sz="2000" b="1">
                <a:solidFill>
                  <a:srgbClr val="000099"/>
                </a:solidFill>
              </a:rPr>
              <a:t>tubo cardíaco, a alça cardíaca é fixado no pericárdio apenas pelo tronco arterioso (anterior) e pelo seio venoso no septo transverso (posterior)    </a:t>
            </a:r>
          </a:p>
        </p:txBody>
      </p:sp>
      <p:sp>
        <p:nvSpPr>
          <p:cNvPr id="24580" name="Text Box 18"/>
          <p:cNvSpPr txBox="1">
            <a:spLocks noChangeArrowheads="1"/>
          </p:cNvSpPr>
          <p:nvPr/>
        </p:nvSpPr>
        <p:spPr bwMode="auto">
          <a:xfrm>
            <a:off x="5257800" y="3505200"/>
            <a:ext cx="2130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>
                <a:solidFill>
                  <a:srgbClr val="FFFF00"/>
                </a:solidFill>
              </a:rPr>
              <a:t>tronco arterioso</a:t>
            </a:r>
          </a:p>
        </p:txBody>
      </p:sp>
      <p:sp>
        <p:nvSpPr>
          <p:cNvPr id="24581" name="CaixaDeTexto 13"/>
          <p:cNvSpPr txBox="1">
            <a:spLocks noChangeArrowheads="1"/>
          </p:cNvSpPr>
          <p:nvPr/>
        </p:nvSpPr>
        <p:spPr bwMode="auto">
          <a:xfrm>
            <a:off x="2278063" y="6286500"/>
            <a:ext cx="6651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>
                <a:solidFill>
                  <a:srgbClr val="800000"/>
                </a:solidFill>
              </a:rPr>
              <a:t>septo transverso separa região cardíaca da hepática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69988"/>
            <a:ext cx="6629400" cy="477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1295400" y="6019800"/>
            <a:ext cx="6721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b="1" dirty="0"/>
              <a:t>embrião humano 30 </a:t>
            </a:r>
            <a:r>
              <a:rPr lang="pt-BR" sz="1800" b="1" dirty="0" err="1"/>
              <a:t>d</a:t>
            </a:r>
            <a:r>
              <a:rPr lang="pt-BR" sz="1800" b="1" dirty="0"/>
              <a:t>:</a:t>
            </a:r>
            <a:r>
              <a:rPr lang="pt-BR" sz="1800" dirty="0"/>
              <a:t> torsão do tubo cardíaco</a:t>
            </a:r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450894" y="371444"/>
            <a:ext cx="81380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b="1" dirty="0" smtClean="0">
                <a:solidFill>
                  <a:srgbClr val="000099"/>
                </a:solidFill>
              </a:rPr>
              <a:t>a alça cardíaca expandida para o lado direito do corpo </a:t>
            </a:r>
            <a:endParaRPr lang="pt-BR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Imagem 1" descr="coração-3-Costa-20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746125"/>
            <a:ext cx="5000625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CaixaDeTexto 2"/>
          <p:cNvSpPr txBox="1">
            <a:spLocks noChangeArrowheads="1"/>
          </p:cNvSpPr>
          <p:nvPr/>
        </p:nvSpPr>
        <p:spPr bwMode="auto">
          <a:xfrm>
            <a:off x="357188" y="142875"/>
            <a:ext cx="87153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2200" b="1" dirty="0">
                <a:solidFill>
                  <a:srgbClr val="0000FF"/>
                </a:solidFill>
              </a:rPr>
              <a:t>dobramento, convergência e encaixamento do tubo cardíaco</a:t>
            </a:r>
          </a:p>
        </p:txBody>
      </p:sp>
      <p:sp>
        <p:nvSpPr>
          <p:cNvPr id="25603" name="CaixaDeTexto 4"/>
          <p:cNvSpPr txBox="1">
            <a:spLocks noChangeArrowheads="1"/>
          </p:cNvSpPr>
          <p:nvPr/>
        </p:nvSpPr>
        <p:spPr bwMode="auto">
          <a:xfrm>
            <a:off x="5643563" y="1000125"/>
            <a:ext cx="3071812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/>
              <a:t>sem mesentérios ventral e dorsal, tubo cardíaco cresce e </a:t>
            </a:r>
            <a:r>
              <a:rPr lang="pt-BR" sz="2000" b="1">
                <a:solidFill>
                  <a:srgbClr val="C00000"/>
                </a:solidFill>
              </a:rPr>
              <a:t>dobra</a:t>
            </a:r>
            <a:r>
              <a:rPr lang="pt-BR" sz="2000"/>
              <a:t> para lado direito do embrião</a:t>
            </a:r>
          </a:p>
          <a:p>
            <a:pPr eaLnBrk="1" hangingPunct="1"/>
            <a:endParaRPr lang="pt-BR" sz="2000"/>
          </a:p>
          <a:p>
            <a:pPr eaLnBrk="1" hangingPunct="1"/>
            <a:r>
              <a:rPr lang="pt-BR" sz="2000" b="1">
                <a:solidFill>
                  <a:srgbClr val="C00000"/>
                </a:solidFill>
              </a:rPr>
              <a:t>convergência</a:t>
            </a:r>
            <a:r>
              <a:rPr lang="pt-BR" sz="2000"/>
              <a:t> sobrepõe região de influxo sobre a do efluxo</a:t>
            </a:r>
          </a:p>
          <a:p>
            <a:pPr eaLnBrk="1" hangingPunct="1"/>
            <a:endParaRPr lang="pt-BR" sz="2000"/>
          </a:p>
          <a:p>
            <a:pPr eaLnBrk="1" hangingPunct="1"/>
            <a:r>
              <a:rPr lang="pt-BR" sz="2000" b="1">
                <a:solidFill>
                  <a:srgbClr val="C00000"/>
                </a:solidFill>
              </a:rPr>
              <a:t>encaixamento em cunha </a:t>
            </a:r>
            <a:r>
              <a:rPr lang="pt-BR" sz="2000"/>
              <a:t>do conotronco (tronco arterioso) divide região atrial</a:t>
            </a:r>
          </a:p>
          <a:p>
            <a:pPr eaLnBrk="1" hangingPunct="1"/>
            <a:r>
              <a:rPr lang="pt-BR" sz="2000"/>
              <a:t>inicia septação atrial e ventricular 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Imagem 1" descr="coração-1-Costa-20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125538"/>
            <a:ext cx="4714875" cy="57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tângulo 2"/>
          <p:cNvSpPr>
            <a:spLocks noChangeArrowheads="1"/>
          </p:cNvSpPr>
          <p:nvPr/>
        </p:nvSpPr>
        <p:spPr bwMode="auto">
          <a:xfrm>
            <a:off x="214313" y="142875"/>
            <a:ext cx="85010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95263" indent="-195263" algn="ctr"/>
            <a:r>
              <a:rPr lang="pt-BR" sz="2400" b="1" dirty="0">
                <a:solidFill>
                  <a:srgbClr val="0000FF"/>
                </a:solidFill>
              </a:rPr>
              <a:t>coração: de bomba peristáltica primitiva para </a:t>
            </a:r>
            <a:r>
              <a:rPr lang="pt-BR" sz="2400" b="1" dirty="0" smtClean="0">
                <a:solidFill>
                  <a:srgbClr val="0000FF"/>
                </a:solidFill>
              </a:rPr>
              <a:t>um sistema </a:t>
            </a:r>
            <a:r>
              <a:rPr lang="pt-BR" sz="2400" b="1" dirty="0">
                <a:solidFill>
                  <a:srgbClr val="0000FF"/>
                </a:solidFill>
              </a:rPr>
              <a:t>de câmaras cardíacas</a:t>
            </a:r>
          </a:p>
        </p:txBody>
      </p:sp>
      <p:sp>
        <p:nvSpPr>
          <p:cNvPr id="26627" name="CaixaDeTexto 3"/>
          <p:cNvSpPr txBox="1">
            <a:spLocks noChangeArrowheads="1"/>
          </p:cNvSpPr>
          <p:nvPr/>
        </p:nvSpPr>
        <p:spPr bwMode="auto">
          <a:xfrm>
            <a:off x="4857750" y="1071563"/>
            <a:ext cx="4071938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>
                <a:solidFill>
                  <a:srgbClr val="C00000"/>
                </a:solidFill>
              </a:rPr>
              <a:t>coração primitiva é bomba peristáltica com orientação longitudinal</a:t>
            </a:r>
          </a:p>
          <a:p>
            <a:pPr eaLnBrk="1" hangingPunct="1"/>
            <a:r>
              <a:rPr lang="pt-BR" sz="2000" b="1"/>
              <a:t>região de influxo: seio venoso e atrial (posterior)</a:t>
            </a:r>
          </a:p>
          <a:p>
            <a:pPr eaLnBrk="1" hangingPunct="1"/>
            <a:endParaRPr lang="pt-BR" sz="2000" b="1"/>
          </a:p>
          <a:p>
            <a:pPr eaLnBrk="1" hangingPunct="1"/>
            <a:r>
              <a:rPr lang="pt-BR" sz="2000" b="1"/>
              <a:t>região de efluxo: ventricular e tronco arterioso (anterior)  </a:t>
            </a:r>
          </a:p>
        </p:txBody>
      </p:sp>
      <p:sp>
        <p:nvSpPr>
          <p:cNvPr id="26628" name="CaixaDeTexto 4"/>
          <p:cNvSpPr txBox="1">
            <a:spLocks noChangeArrowheads="1"/>
          </p:cNvSpPr>
          <p:nvPr/>
        </p:nvSpPr>
        <p:spPr bwMode="auto">
          <a:xfrm>
            <a:off x="4857750" y="4000500"/>
            <a:ext cx="4143375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>
                <a:solidFill>
                  <a:srgbClr val="953735"/>
                </a:solidFill>
              </a:rPr>
              <a:t>dobramento em S e posicionamento da região influxo sobre efluxo</a:t>
            </a:r>
            <a:r>
              <a:rPr lang="pt-BR" sz="2000" b="1"/>
              <a:t>: </a:t>
            </a:r>
          </a:p>
          <a:p>
            <a:pPr eaLnBrk="1" hangingPunct="1"/>
            <a:endParaRPr lang="pt-BR" sz="2000" b="1"/>
          </a:p>
          <a:p>
            <a:pPr eaLnBrk="1" hangingPunct="1"/>
            <a:r>
              <a:rPr lang="pt-BR" sz="2000" b="1"/>
              <a:t>reduz refluxo sanguíneo – aumenta eficiência do sistema, mesmo sem válvulas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3860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1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1219200"/>
            <a:ext cx="4237037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1029"/>
          <p:cNvSpPr txBox="1">
            <a:spLocks noChangeArrowheads="1"/>
          </p:cNvSpPr>
          <p:nvPr/>
        </p:nvSpPr>
        <p:spPr bwMode="auto">
          <a:xfrm>
            <a:off x="-87313" y="344488"/>
            <a:ext cx="9374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1800" b="1">
                <a:solidFill>
                  <a:srgbClr val="000099"/>
                </a:solidFill>
              </a:rPr>
              <a:t>entre o átrio e ventrículo primitivo surgem os </a:t>
            </a:r>
            <a:r>
              <a:rPr lang="pt-BR" sz="1800" b="1">
                <a:solidFill>
                  <a:srgbClr val="FF0000"/>
                </a:solidFill>
              </a:rPr>
              <a:t>coxins cardíacos </a:t>
            </a:r>
            <a:r>
              <a:rPr lang="pt-BR" sz="1800" b="1">
                <a:solidFill>
                  <a:srgbClr val="953735"/>
                </a:solidFill>
              </a:rPr>
              <a:t>na geleia cardíaca </a:t>
            </a:r>
          </a:p>
        </p:txBody>
      </p:sp>
      <p:sp>
        <p:nvSpPr>
          <p:cNvPr id="27652" name="Line 1030"/>
          <p:cNvSpPr>
            <a:spLocks noChangeShapeType="1"/>
          </p:cNvSpPr>
          <p:nvPr/>
        </p:nvSpPr>
        <p:spPr bwMode="auto">
          <a:xfrm>
            <a:off x="1752600" y="4876800"/>
            <a:ext cx="1295400" cy="12192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3" name="Text Box 1031"/>
          <p:cNvSpPr txBox="1">
            <a:spLocks noChangeArrowheads="1"/>
          </p:cNvSpPr>
          <p:nvPr/>
        </p:nvSpPr>
        <p:spPr bwMode="auto">
          <a:xfrm>
            <a:off x="4495800" y="4800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1800">
              <a:latin typeface="Calibri" charset="0"/>
            </a:endParaRPr>
          </a:p>
        </p:txBody>
      </p:sp>
      <p:sp>
        <p:nvSpPr>
          <p:cNvPr id="27654" name="Line 1032"/>
          <p:cNvSpPr>
            <a:spLocks noChangeShapeType="1"/>
          </p:cNvSpPr>
          <p:nvPr/>
        </p:nvSpPr>
        <p:spPr bwMode="auto">
          <a:xfrm rot="21226968" flipH="1">
            <a:off x="3733800" y="4648200"/>
            <a:ext cx="1828800" cy="13716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5" name="Text Box 1033"/>
          <p:cNvSpPr txBox="1">
            <a:spLocks noChangeArrowheads="1"/>
          </p:cNvSpPr>
          <p:nvPr/>
        </p:nvSpPr>
        <p:spPr bwMode="auto">
          <a:xfrm>
            <a:off x="2422525" y="6107113"/>
            <a:ext cx="2244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>
                <a:solidFill>
                  <a:srgbClr val="000099"/>
                </a:solidFill>
              </a:rPr>
              <a:t>coxins cardíacos</a:t>
            </a:r>
          </a:p>
        </p:txBody>
      </p:sp>
      <p:sp>
        <p:nvSpPr>
          <p:cNvPr id="27656" name="Text Box 1034"/>
          <p:cNvSpPr txBox="1">
            <a:spLocks noChangeArrowheads="1"/>
          </p:cNvSpPr>
          <p:nvPr/>
        </p:nvSpPr>
        <p:spPr bwMode="auto">
          <a:xfrm>
            <a:off x="7086600" y="1458913"/>
            <a:ext cx="1552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>
                <a:solidFill>
                  <a:srgbClr val="000099"/>
                </a:solidFill>
              </a:rPr>
              <a:t>corte sagital</a:t>
            </a:r>
          </a:p>
        </p:txBody>
      </p:sp>
      <p:sp>
        <p:nvSpPr>
          <p:cNvPr id="27657" name="Text Box 1035"/>
          <p:cNvSpPr txBox="1">
            <a:spLocks noChangeArrowheads="1"/>
          </p:cNvSpPr>
          <p:nvPr/>
        </p:nvSpPr>
        <p:spPr bwMode="auto">
          <a:xfrm>
            <a:off x="7554913" y="4327525"/>
            <a:ext cx="14462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2000">
                <a:solidFill>
                  <a:srgbClr val="000099"/>
                </a:solidFill>
              </a:rPr>
              <a:t>corte horizontal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2205038"/>
            <a:ext cx="3073400" cy="465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8077200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971800"/>
            <a:ext cx="4267200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207963" y="5927725"/>
            <a:ext cx="53641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>
                <a:solidFill>
                  <a:srgbClr val="000099"/>
                </a:solidFill>
              </a:rPr>
              <a:t>os coxins são os primeiros elementos  efetivos de impedimento de refluxo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674938"/>
            <a:ext cx="883920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1008063" y="260350"/>
            <a:ext cx="7164387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b="1" dirty="0">
                <a:solidFill>
                  <a:srgbClr val="0000FF"/>
                </a:solidFill>
              </a:rPr>
              <a:t>formação dos septos atriais e do ventricular</a:t>
            </a:r>
          </a:p>
          <a:p>
            <a:pPr algn="ctr" eaLnBrk="1" hangingPunct="1"/>
            <a:endParaRPr lang="pt-BR" b="1" dirty="0">
              <a:solidFill>
                <a:srgbClr val="0000FF"/>
              </a:solidFill>
            </a:endParaRPr>
          </a:p>
          <a:p>
            <a:pPr algn="ctr" eaLnBrk="1" hangingPunct="1"/>
            <a:r>
              <a:rPr lang="pt-BR" b="1" i="1" dirty="0">
                <a:solidFill>
                  <a:srgbClr val="0000FF"/>
                </a:solidFill>
              </a:rPr>
              <a:t>associada á assimetria funcional do coração (seio venoso no átrio direito, e veias pulmonares no átrio esquerda)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C:\Meus documentos\office\powerpoint\cursos\med-embrio-anatomia\coração\larsen-sept at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5870575" cy="354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3" descr="C:\Meus documentos\office\powerpoint\cursos\med-embrio-anatomia\coração\larsen-sept atr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3" y="2959100"/>
            <a:ext cx="4376737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285750" y="4286250"/>
            <a:ext cx="40544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 dirty="0">
                <a:solidFill>
                  <a:srgbClr val="0000FF"/>
                </a:solidFill>
              </a:rPr>
              <a:t>formação dos septos atriais e do </a:t>
            </a:r>
            <a:r>
              <a:rPr lang="pt-BR" sz="2000" b="1" dirty="0" err="1">
                <a:solidFill>
                  <a:srgbClr val="0000FF"/>
                </a:solidFill>
              </a:rPr>
              <a:t>foramen</a:t>
            </a:r>
            <a:r>
              <a:rPr lang="pt-BR" sz="2000" b="1" dirty="0">
                <a:solidFill>
                  <a:srgbClr val="0000FF"/>
                </a:solidFill>
              </a:rPr>
              <a:t> ovale:</a:t>
            </a:r>
          </a:p>
          <a:p>
            <a:pPr eaLnBrk="1" hangingPunct="1"/>
            <a:endParaRPr lang="pt-BR" sz="2000" b="1" dirty="0">
              <a:solidFill>
                <a:srgbClr val="000099"/>
              </a:solidFill>
            </a:endParaRPr>
          </a:p>
          <a:p>
            <a:pPr eaLnBrk="1" hangingPunct="1"/>
            <a:r>
              <a:rPr lang="pt-BR" sz="2000" b="1" dirty="0">
                <a:solidFill>
                  <a:srgbClr val="FF0000"/>
                </a:solidFill>
              </a:rPr>
              <a:t>redirecionamento do fluxo sanguíneo relacionado ao remodelamento do seio venoso </a:t>
            </a:r>
          </a:p>
        </p:txBody>
      </p:sp>
      <p:pic>
        <p:nvPicPr>
          <p:cNvPr id="30724" name="Picture 5" descr="C:\Meus documentos\office\powerpoint\cursos\med-embrio-anatomia\coração\jir-heart-foram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38" y="152400"/>
            <a:ext cx="309086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6"/>
          <p:cNvSpPr txBox="1">
            <a:spLocks noChangeArrowheads="1"/>
          </p:cNvSpPr>
          <p:nvPr/>
        </p:nvSpPr>
        <p:spPr bwMode="auto">
          <a:xfrm>
            <a:off x="6553200" y="2373313"/>
            <a:ext cx="1905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>
                <a:solidFill>
                  <a:srgbClr val="000099"/>
                </a:solidFill>
              </a:rPr>
              <a:t>foramen ovale</a:t>
            </a:r>
          </a:p>
        </p:txBody>
      </p:sp>
      <p:cxnSp>
        <p:nvCxnSpPr>
          <p:cNvPr id="12" name="Conector de seta reta 11"/>
          <p:cNvCxnSpPr/>
          <p:nvPr/>
        </p:nvCxnSpPr>
        <p:spPr>
          <a:xfrm rot="16200000" flipH="1">
            <a:off x="6222206" y="4491832"/>
            <a:ext cx="785813" cy="571500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0"/>
            <a:ext cx="6553200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200400"/>
            <a:ext cx="6096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288925" y="1447800"/>
            <a:ext cx="245427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>
                <a:solidFill>
                  <a:srgbClr val="000099"/>
                </a:solidFill>
              </a:rPr>
              <a:t>o seio venoso simétrico se torna assimétrico com a degeneração do corno esquerdo da veia cardeal inferior</a:t>
            </a:r>
          </a:p>
          <a:p>
            <a:pPr eaLnBrk="1" hangingPunct="1"/>
            <a:endParaRPr lang="pt-BR" sz="1800">
              <a:solidFill>
                <a:srgbClr val="000099"/>
              </a:solidFill>
            </a:endParaRPr>
          </a:p>
          <a:p>
            <a:pPr eaLnBrk="1" hangingPunct="1"/>
            <a:r>
              <a:rPr lang="pt-BR" sz="1800">
                <a:solidFill>
                  <a:srgbClr val="000099"/>
                </a:solidFill>
              </a:rPr>
              <a:t>o orifício do seio venoso se desloca para o átrio direito </a:t>
            </a:r>
          </a:p>
        </p:txBody>
      </p:sp>
      <p:sp>
        <p:nvSpPr>
          <p:cNvPr id="31748" name="Text Box 6"/>
          <p:cNvSpPr txBox="1">
            <a:spLocks noChangeArrowheads="1"/>
          </p:cNvSpPr>
          <p:nvPr/>
        </p:nvSpPr>
        <p:spPr bwMode="auto">
          <a:xfrm>
            <a:off x="212725" y="304800"/>
            <a:ext cx="27590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b="1" dirty="0">
                <a:solidFill>
                  <a:srgbClr val="0000FF"/>
                </a:solidFill>
              </a:rPr>
              <a:t>remodelamento do seio venoso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CaixaDeTexto 1"/>
          <p:cNvSpPr txBox="1">
            <a:spLocks noChangeArrowheads="1"/>
          </p:cNvSpPr>
          <p:nvPr/>
        </p:nvSpPr>
        <p:spPr bwMode="auto">
          <a:xfrm>
            <a:off x="552450" y="500063"/>
            <a:ext cx="2500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800" b="1" dirty="0" err="1">
                <a:solidFill>
                  <a:srgbClr val="0000FF"/>
                </a:solidFill>
                <a:latin typeface="Calibri" charset="0"/>
              </a:rPr>
              <a:t>Vasculogênese</a:t>
            </a:r>
            <a:endParaRPr lang="pt-BR" sz="1800" b="1" dirty="0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14338" name="CaixaDeTexto 4"/>
          <p:cNvSpPr txBox="1">
            <a:spLocks noChangeArrowheads="1"/>
          </p:cNvSpPr>
          <p:nvPr/>
        </p:nvSpPr>
        <p:spPr bwMode="auto">
          <a:xfrm>
            <a:off x="3201988" y="500063"/>
            <a:ext cx="5584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800" b="1">
                <a:solidFill>
                  <a:schemeClr val="tx2"/>
                </a:solidFill>
                <a:latin typeface="Calibri" charset="0"/>
              </a:rPr>
              <a:t>Formação </a:t>
            </a:r>
            <a:r>
              <a:rPr lang="pt-BR" sz="2800" b="1" u="sng">
                <a:solidFill>
                  <a:schemeClr val="tx2"/>
                </a:solidFill>
                <a:latin typeface="Calibri" charset="0"/>
              </a:rPr>
              <a:t>inicial</a:t>
            </a:r>
            <a:r>
              <a:rPr lang="pt-BR" sz="2800" b="1">
                <a:solidFill>
                  <a:schemeClr val="tx2"/>
                </a:solidFill>
                <a:latin typeface="Calibri" charset="0"/>
              </a:rPr>
              <a:t> de leitos vasculares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9" y="1285875"/>
            <a:ext cx="521493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CaixaDeTexto 7"/>
          <p:cNvSpPr txBox="1">
            <a:spLocks noChangeArrowheads="1"/>
          </p:cNvSpPr>
          <p:nvPr/>
        </p:nvSpPr>
        <p:spPr bwMode="auto">
          <a:xfrm>
            <a:off x="357188" y="5149850"/>
            <a:ext cx="85693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 dirty="0" smtClean="0">
                <a:solidFill>
                  <a:schemeClr val="tx2"/>
                </a:solidFill>
              </a:rPr>
              <a:t>- </a:t>
            </a:r>
            <a:r>
              <a:rPr lang="pt-BR" sz="2000" b="1" dirty="0" err="1" smtClean="0">
                <a:solidFill>
                  <a:schemeClr val="tx2"/>
                </a:solidFill>
              </a:rPr>
              <a:t>hemangioblastos</a:t>
            </a:r>
            <a:r>
              <a:rPr lang="pt-BR" sz="2000" b="1" dirty="0" smtClean="0">
                <a:solidFill>
                  <a:schemeClr val="tx2"/>
                </a:solidFill>
              </a:rPr>
              <a:t> surgem no polo posterior da </a:t>
            </a:r>
            <a:r>
              <a:rPr lang="pt-BR" sz="2000" b="1" dirty="0">
                <a:solidFill>
                  <a:schemeClr val="tx2"/>
                </a:solidFill>
              </a:rPr>
              <a:t>linha </a:t>
            </a:r>
            <a:r>
              <a:rPr lang="pt-BR" sz="2000" b="1" dirty="0" smtClean="0">
                <a:solidFill>
                  <a:schemeClr val="tx2"/>
                </a:solidFill>
              </a:rPr>
              <a:t>primitiva</a:t>
            </a:r>
            <a:endParaRPr lang="pt-BR" sz="2000" b="1" dirty="0">
              <a:solidFill>
                <a:schemeClr val="tx2"/>
              </a:solidFill>
            </a:endParaRPr>
          </a:p>
          <a:p>
            <a:pPr eaLnBrk="1" hangingPunct="1"/>
            <a:r>
              <a:rPr lang="pt-BR" sz="2000" b="1" dirty="0">
                <a:solidFill>
                  <a:schemeClr val="tx2"/>
                </a:solidFill>
              </a:rPr>
              <a:t>- formação de ilhotas sanguíneas na </a:t>
            </a:r>
            <a:r>
              <a:rPr lang="pt-BR" sz="2000" b="1" dirty="0" err="1">
                <a:solidFill>
                  <a:schemeClr val="tx2"/>
                </a:solidFill>
              </a:rPr>
              <a:t>mesênquima</a:t>
            </a:r>
            <a:r>
              <a:rPr lang="pt-BR" sz="2000" b="1" dirty="0">
                <a:solidFill>
                  <a:schemeClr val="tx2"/>
                </a:solidFill>
              </a:rPr>
              <a:t> do saco vitelínico, marginal ao disco embrionário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431800"/>
            <a:ext cx="5737225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0"/>
            <a:ext cx="4343400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6"/>
          <p:cNvSpPr txBox="1">
            <a:spLocks noChangeArrowheads="1"/>
          </p:cNvSpPr>
          <p:nvPr/>
        </p:nvSpPr>
        <p:spPr bwMode="auto">
          <a:xfrm>
            <a:off x="381000" y="4632325"/>
            <a:ext cx="306387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>
                <a:solidFill>
                  <a:srgbClr val="000099"/>
                </a:solidFill>
              </a:rPr>
              <a:t>o seio venoso direito fica integrado à parede do átrio direito (</a:t>
            </a:r>
            <a:r>
              <a:rPr lang="pt-BR" sz="2000" b="1">
                <a:solidFill>
                  <a:srgbClr val="FF0000"/>
                </a:solidFill>
              </a:rPr>
              <a:t>nodo sinoatrial </a:t>
            </a:r>
            <a:r>
              <a:rPr lang="pt-BR" sz="2000" b="1">
                <a:solidFill>
                  <a:srgbClr val="000099"/>
                </a:solidFill>
              </a:rPr>
              <a:t>do batimento cardíaco)</a:t>
            </a:r>
          </a:p>
        </p:txBody>
      </p:sp>
      <p:sp>
        <p:nvSpPr>
          <p:cNvPr id="32772" name="Text Box 8"/>
          <p:cNvSpPr txBox="1">
            <a:spLocks noChangeArrowheads="1"/>
          </p:cNvSpPr>
          <p:nvPr/>
        </p:nvSpPr>
        <p:spPr bwMode="auto">
          <a:xfrm>
            <a:off x="304800" y="457200"/>
            <a:ext cx="30638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>
                <a:solidFill>
                  <a:srgbClr val="000099"/>
                </a:solidFill>
              </a:rPr>
              <a:t>o corno esquerdo do seio venoso regride e se torna o seio coronário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883920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ext Box 7"/>
          <p:cNvSpPr txBox="1">
            <a:spLocks noChangeArrowheads="1"/>
          </p:cNvSpPr>
          <p:nvPr/>
        </p:nvSpPr>
        <p:spPr bwMode="auto">
          <a:xfrm>
            <a:off x="2152650" y="420688"/>
            <a:ext cx="4552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b="1" dirty="0">
                <a:solidFill>
                  <a:srgbClr val="0000FF"/>
                </a:solidFill>
              </a:rPr>
              <a:t>formação do septo ventricular</a:t>
            </a:r>
          </a:p>
        </p:txBody>
      </p:sp>
      <p:sp>
        <p:nvSpPr>
          <p:cNvPr id="33795" name="Text Box 8"/>
          <p:cNvSpPr txBox="1">
            <a:spLocks noChangeArrowheads="1"/>
          </p:cNvSpPr>
          <p:nvPr/>
        </p:nvSpPr>
        <p:spPr bwMode="auto">
          <a:xfrm>
            <a:off x="288925" y="4918075"/>
            <a:ext cx="80930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03188" indent="-1031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pt-BR" sz="2000">
                <a:solidFill>
                  <a:srgbClr val="000099"/>
                </a:solidFill>
              </a:rPr>
              <a:t>- formação de crista muscular mediana no assoalho do ventrículo primitivo</a:t>
            </a:r>
          </a:p>
          <a:p>
            <a:pPr eaLnBrk="1" hangingPunct="1">
              <a:spcBef>
                <a:spcPct val="30000"/>
              </a:spcBef>
            </a:pPr>
            <a:r>
              <a:rPr lang="pt-BR" sz="2000">
                <a:solidFill>
                  <a:srgbClr val="000099"/>
                </a:solidFill>
              </a:rPr>
              <a:t>- crescimento e proliferação de mioblastos no parte ventral do septo</a:t>
            </a:r>
          </a:p>
          <a:p>
            <a:pPr eaLnBrk="1" hangingPunct="1">
              <a:spcBef>
                <a:spcPct val="30000"/>
              </a:spcBef>
            </a:pPr>
            <a:r>
              <a:rPr lang="pt-BR" sz="2000">
                <a:solidFill>
                  <a:srgbClr val="000099"/>
                </a:solidFill>
              </a:rPr>
              <a:t>- </a:t>
            </a:r>
            <a:r>
              <a:rPr lang="pt-BR" sz="2000" i="1">
                <a:solidFill>
                  <a:srgbClr val="000099"/>
                </a:solidFill>
              </a:rPr>
              <a:t>foramen interventricular </a:t>
            </a:r>
            <a:r>
              <a:rPr lang="pt-BR" sz="2000">
                <a:solidFill>
                  <a:srgbClr val="000099"/>
                </a:solidFill>
              </a:rPr>
              <a:t>fica gradualmente fechado (7</a:t>
            </a:r>
            <a:r>
              <a:rPr lang="pt-BR" sz="2000" baseline="30000">
                <a:solidFill>
                  <a:srgbClr val="000099"/>
                </a:solidFill>
              </a:rPr>
              <a:t>a</a:t>
            </a:r>
            <a:r>
              <a:rPr lang="pt-BR" sz="2000">
                <a:solidFill>
                  <a:srgbClr val="000099"/>
                </a:solidFill>
              </a:rPr>
              <a:t> semana) por formação de membrana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8458200" cy="451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517525" y="304800"/>
            <a:ext cx="77120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b="1" dirty="0">
                <a:solidFill>
                  <a:srgbClr val="0000FF"/>
                </a:solidFill>
              </a:rPr>
              <a:t>Cavitação da parede miocárdica do ventrículo e formação das válvulas </a:t>
            </a:r>
            <a:r>
              <a:rPr lang="pt-BR" b="1" dirty="0" err="1">
                <a:solidFill>
                  <a:srgbClr val="0000FF"/>
                </a:solidFill>
              </a:rPr>
              <a:t>átrio-ventriculares</a:t>
            </a:r>
            <a:endParaRPr lang="pt-BR" b="1" dirty="0">
              <a:solidFill>
                <a:srgbClr val="0000FF"/>
              </a:solidFill>
            </a:endParaRPr>
          </a:p>
        </p:txBody>
      </p:sp>
      <p:sp>
        <p:nvSpPr>
          <p:cNvPr id="34819" name="CaixaDeTexto 3"/>
          <p:cNvSpPr txBox="1">
            <a:spLocks noChangeArrowheads="1"/>
          </p:cNvSpPr>
          <p:nvPr/>
        </p:nvSpPr>
        <p:spPr bwMode="auto">
          <a:xfrm>
            <a:off x="214313" y="5786438"/>
            <a:ext cx="85010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>
                <a:solidFill>
                  <a:schemeClr val="tx2"/>
                </a:solidFill>
              </a:rPr>
              <a:t>coincidente com desenvolvimento do sistema de condução do batimento cardíaco:</a:t>
            </a:r>
            <a:r>
              <a:rPr lang="pt-BR" sz="2000">
                <a:solidFill>
                  <a:srgbClr val="FF0000"/>
                </a:solidFill>
              </a:rPr>
              <a:t> nodo sinoatrial, feixe atrioventricular (His) e sistema de Purkinje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4605338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2805113"/>
            <a:ext cx="5929313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5214938" y="357188"/>
            <a:ext cx="34448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2000" b="1">
                <a:solidFill>
                  <a:srgbClr val="000099"/>
                </a:solidFill>
              </a:rPr>
              <a:t>remodelamento dos compartimentos de efluxo (bulbo cardíaco e tronco arterioso) – </a:t>
            </a:r>
            <a:r>
              <a:rPr lang="pt-BR" sz="2000" b="1">
                <a:solidFill>
                  <a:schemeClr val="tx2"/>
                </a:solidFill>
              </a:rPr>
              <a:t>conexão com arcos aórticos</a:t>
            </a:r>
          </a:p>
        </p:txBody>
      </p:sp>
      <p:sp>
        <p:nvSpPr>
          <p:cNvPr id="35844" name="CaixaDeTexto 4"/>
          <p:cNvSpPr txBox="1">
            <a:spLocks noChangeArrowheads="1"/>
          </p:cNvSpPr>
          <p:nvPr/>
        </p:nvSpPr>
        <p:spPr bwMode="auto">
          <a:xfrm>
            <a:off x="214313" y="3500438"/>
            <a:ext cx="3579812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/>
              <a:t>3º arco: suporte das carótidas</a:t>
            </a:r>
          </a:p>
          <a:p>
            <a:pPr eaLnBrk="1" hangingPunct="1"/>
            <a:endParaRPr lang="pt-BR" sz="2000"/>
          </a:p>
          <a:p>
            <a:pPr eaLnBrk="1" hangingPunct="1"/>
            <a:r>
              <a:rPr lang="pt-BR" sz="2000"/>
              <a:t>4º arco: sistémico</a:t>
            </a:r>
          </a:p>
          <a:p>
            <a:pPr eaLnBrk="1" hangingPunct="1"/>
            <a:endParaRPr lang="pt-BR" sz="2000"/>
          </a:p>
          <a:p>
            <a:pPr eaLnBrk="1" hangingPunct="1"/>
            <a:r>
              <a:rPr lang="pt-BR" sz="2000"/>
              <a:t>6º arco: pulmonar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12800"/>
            <a:ext cx="7467600" cy="60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Text Box 3"/>
          <p:cNvSpPr txBox="1">
            <a:spLocks noChangeArrowheads="1"/>
          </p:cNvSpPr>
          <p:nvPr/>
        </p:nvSpPr>
        <p:spPr bwMode="auto">
          <a:xfrm>
            <a:off x="468313" y="128588"/>
            <a:ext cx="815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2000" b="1">
                <a:solidFill>
                  <a:srgbClr val="000099"/>
                </a:solidFill>
              </a:rPr>
              <a:t>a septação interna direciona o fluxo sanguíneo e separa o arco aórtico do pulmonar 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C:\Meus documentos\office\powerpoint\cursos\medicina-embrio\Jirasek-Atlas\jir-emb44d-he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2000250"/>
            <a:ext cx="40655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ext Box 3"/>
          <p:cNvSpPr txBox="1">
            <a:spLocks noChangeArrowheads="1"/>
          </p:cNvSpPr>
          <p:nvPr/>
        </p:nvSpPr>
        <p:spPr bwMode="auto">
          <a:xfrm>
            <a:off x="5019675" y="2909888"/>
            <a:ext cx="37496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/>
              <a:t>embrião humano 44 d:</a:t>
            </a:r>
            <a:r>
              <a:rPr lang="pt-BR" sz="2000"/>
              <a:t> coração, diferenciação das câmaras cardíacas, e dos vasos coronários</a:t>
            </a:r>
          </a:p>
        </p:txBody>
      </p:sp>
      <p:sp>
        <p:nvSpPr>
          <p:cNvPr id="37891" name="Text Box 4"/>
          <p:cNvSpPr txBox="1">
            <a:spLocks noChangeArrowheads="1"/>
          </p:cNvSpPr>
          <p:nvPr/>
        </p:nvSpPr>
        <p:spPr bwMode="auto">
          <a:xfrm>
            <a:off x="300038" y="269875"/>
            <a:ext cx="84153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2000" b="1">
                <a:solidFill>
                  <a:srgbClr val="000099"/>
                </a:solidFill>
              </a:rPr>
              <a:t>Resultado final do </a:t>
            </a:r>
            <a:r>
              <a:rPr lang="pt-BR" sz="2000" b="1">
                <a:solidFill>
                  <a:srgbClr val="FF0000"/>
                </a:solidFill>
              </a:rPr>
              <a:t>remodelamento </a:t>
            </a:r>
            <a:r>
              <a:rPr lang="pt-BR" sz="2000" b="1">
                <a:solidFill>
                  <a:srgbClr val="000099"/>
                </a:solidFill>
              </a:rPr>
              <a:t>dos sistemas influxo e efluxo, da formação dos </a:t>
            </a:r>
            <a:r>
              <a:rPr lang="pt-BR" sz="2000" b="1">
                <a:solidFill>
                  <a:srgbClr val="FF0000"/>
                </a:solidFill>
              </a:rPr>
              <a:t>septos</a:t>
            </a:r>
            <a:r>
              <a:rPr lang="pt-BR" sz="2000" b="1">
                <a:solidFill>
                  <a:srgbClr val="000099"/>
                </a:solidFill>
              </a:rPr>
              <a:t> atriais, ventricular e aorticopulmonar, das </a:t>
            </a:r>
            <a:r>
              <a:rPr lang="pt-BR" sz="2000" b="1">
                <a:solidFill>
                  <a:srgbClr val="FF0000"/>
                </a:solidFill>
              </a:rPr>
              <a:t>válvulas</a:t>
            </a:r>
            <a:r>
              <a:rPr lang="pt-BR" sz="2000" b="1">
                <a:solidFill>
                  <a:srgbClr val="000099"/>
                </a:solidFill>
              </a:rPr>
              <a:t> tricúspide e mitral e do </a:t>
            </a:r>
            <a:r>
              <a:rPr lang="pt-BR" sz="2000" b="1">
                <a:solidFill>
                  <a:srgbClr val="FF0000"/>
                </a:solidFill>
              </a:rPr>
              <a:t>sistema coronário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gitalizar0009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70" y="0"/>
            <a:ext cx="558974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66118" y="433294"/>
            <a:ext cx="29732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FF"/>
                </a:solidFill>
              </a:rPr>
              <a:t>linha</a:t>
            </a:r>
            <a:r>
              <a:rPr lang="en-US" sz="2800" b="1" dirty="0" smtClean="0">
                <a:solidFill>
                  <a:srgbClr val="0000FF"/>
                </a:solidFill>
              </a:rPr>
              <a:t> do tempo do </a:t>
            </a:r>
            <a:r>
              <a:rPr lang="en-US" sz="2800" b="1" dirty="0" err="1" smtClean="0">
                <a:solidFill>
                  <a:srgbClr val="0000FF"/>
                </a:solidFill>
              </a:rPr>
              <a:t>desenvolvimento</a:t>
            </a:r>
            <a:r>
              <a:rPr lang="en-US" sz="2800" b="1" dirty="0" smtClean="0">
                <a:solidFill>
                  <a:srgbClr val="0000FF"/>
                </a:solidFill>
              </a:rPr>
              <a:t> do </a:t>
            </a:r>
            <a:r>
              <a:rPr lang="en-US" sz="2800" b="1" dirty="0" err="1" smtClean="0">
                <a:solidFill>
                  <a:srgbClr val="0000FF"/>
                </a:solidFill>
              </a:rPr>
              <a:t>cora</a:t>
            </a:r>
            <a:r>
              <a:rPr lang="en-US" sz="2800" b="1" dirty="0" err="1" smtClean="0">
                <a:solidFill>
                  <a:srgbClr val="0000FF"/>
                </a:solidFill>
              </a:rPr>
              <a:t>ção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067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2"/>
          <p:cNvSpPr txBox="1">
            <a:spLocks noChangeArrowheads="1"/>
          </p:cNvSpPr>
          <p:nvPr/>
        </p:nvSpPr>
        <p:spPr bwMode="auto">
          <a:xfrm>
            <a:off x="936625" y="152400"/>
            <a:ext cx="77501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800" b="1" dirty="0">
                <a:solidFill>
                  <a:srgbClr val="0000FF"/>
                </a:solidFill>
              </a:rPr>
              <a:t>formação e remodelamento dos grandes vasos embrionários e extraembrionários</a:t>
            </a:r>
          </a:p>
        </p:txBody>
      </p:sp>
      <p:sp>
        <p:nvSpPr>
          <p:cNvPr id="38914" name="Text Box 5"/>
          <p:cNvSpPr txBox="1">
            <a:spLocks noChangeArrowheads="1"/>
          </p:cNvSpPr>
          <p:nvPr/>
        </p:nvSpPr>
        <p:spPr bwMode="auto">
          <a:xfrm>
            <a:off x="381000" y="5943600"/>
            <a:ext cx="8915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>
                <a:solidFill>
                  <a:srgbClr val="FF0000"/>
                </a:solidFill>
              </a:rPr>
              <a:t>veias</a:t>
            </a:r>
            <a:r>
              <a:rPr lang="pt-BR" sz="2000" b="1">
                <a:solidFill>
                  <a:srgbClr val="000099"/>
                </a:solidFill>
              </a:rPr>
              <a:t> vitelínica, umbilical, cardinal superiore inferior</a:t>
            </a:r>
          </a:p>
          <a:p>
            <a:pPr eaLnBrk="1" hangingPunct="1"/>
            <a:r>
              <a:rPr lang="pt-BR" sz="2000" b="1">
                <a:solidFill>
                  <a:srgbClr val="FF0000"/>
                </a:solidFill>
              </a:rPr>
              <a:t>artérias</a:t>
            </a:r>
            <a:r>
              <a:rPr lang="pt-BR" sz="2000" b="1">
                <a:solidFill>
                  <a:srgbClr val="FF0066"/>
                </a:solidFill>
              </a:rPr>
              <a:t> </a:t>
            </a:r>
            <a:r>
              <a:rPr lang="pt-BR" sz="2000" b="1">
                <a:solidFill>
                  <a:srgbClr val="000099"/>
                </a:solidFill>
              </a:rPr>
              <a:t>vitelínica, umbilical, arcos aórticos, carótides, aorta dorsal </a:t>
            </a:r>
          </a:p>
        </p:txBody>
      </p:sp>
      <p:graphicFrame>
        <p:nvGraphicFramePr>
          <p:cNvPr id="38915" name="Object 7"/>
          <p:cNvGraphicFramePr>
            <a:graphicFrameLocks noChangeAspect="1"/>
          </p:cNvGraphicFramePr>
          <p:nvPr/>
        </p:nvGraphicFramePr>
        <p:xfrm>
          <a:off x="381000" y="1219200"/>
          <a:ext cx="7515225" cy="444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2" name="Photo Editor Photo" r:id="rId3" imgW="6496957" imgH="3839111" progId="MSPhotoEd.3">
                  <p:embed/>
                </p:oleObj>
              </mc:Choice>
              <mc:Fallback>
                <p:oleObj name="Photo Editor Photo" r:id="rId3" imgW="6496957" imgH="383911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219200"/>
                        <a:ext cx="7515225" cy="4440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6" name="Text Box 8"/>
          <p:cNvSpPr txBox="1">
            <a:spLocks noChangeArrowheads="1"/>
          </p:cNvSpPr>
          <p:nvPr/>
        </p:nvSpPr>
        <p:spPr bwMode="auto">
          <a:xfrm>
            <a:off x="7086600" y="3886200"/>
            <a:ext cx="19812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>
                <a:solidFill>
                  <a:srgbClr val="FF0000"/>
                </a:solidFill>
              </a:rPr>
              <a:t>tendência geral:</a:t>
            </a:r>
          </a:p>
          <a:p>
            <a:pPr eaLnBrk="1" hangingPunct="1"/>
            <a:r>
              <a:rPr lang="pt-BR" sz="2000" b="1">
                <a:solidFill>
                  <a:srgbClr val="FF0000"/>
                </a:solidFill>
              </a:rPr>
              <a:t> de simetria para assimetria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4927600" cy="34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75" y="3211513"/>
            <a:ext cx="4556125" cy="357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6" descr="C:\Meus documentos\office\powerpoint\cursos\med-embrio-anatomia\aortas\larsen shar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90525"/>
            <a:ext cx="4651375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 Box 7"/>
          <p:cNvSpPr txBox="1">
            <a:spLocks noChangeArrowheads="1"/>
          </p:cNvSpPr>
          <p:nvPr/>
        </p:nvSpPr>
        <p:spPr bwMode="auto">
          <a:xfrm>
            <a:off x="5165725" y="263382"/>
            <a:ext cx="367347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b="1" dirty="0" smtClean="0">
                <a:solidFill>
                  <a:srgbClr val="0000FF"/>
                </a:solidFill>
              </a:rPr>
              <a:t>desenvolvimento </a:t>
            </a:r>
            <a:r>
              <a:rPr lang="pt-BR" b="1" dirty="0">
                <a:solidFill>
                  <a:srgbClr val="0000FF"/>
                </a:solidFill>
              </a:rPr>
              <a:t>dos arcos aórticos e das grandes </a:t>
            </a:r>
            <a:r>
              <a:rPr lang="pt-BR" b="1" dirty="0" smtClean="0">
                <a:solidFill>
                  <a:srgbClr val="0000FF"/>
                </a:solidFill>
              </a:rPr>
              <a:t>artérias,</a:t>
            </a:r>
          </a:p>
          <a:p>
            <a:pPr eaLnBrk="1" hangingPunct="1"/>
            <a:endParaRPr lang="pt-BR" b="1" dirty="0" smtClean="0">
              <a:solidFill>
                <a:srgbClr val="0000FF"/>
              </a:solidFill>
            </a:endParaRPr>
          </a:p>
          <a:p>
            <a:pPr eaLnBrk="1" hangingPunct="1"/>
            <a:r>
              <a:rPr lang="pt-BR" b="1" dirty="0" smtClean="0">
                <a:solidFill>
                  <a:srgbClr val="0000FF"/>
                </a:solidFill>
              </a:rPr>
              <a:t>a partir de um plano básico do sistema circulatório </a:t>
            </a:r>
            <a:r>
              <a:rPr lang="pt-BR" b="1" dirty="0" err="1" smtClean="0">
                <a:solidFill>
                  <a:srgbClr val="0000FF"/>
                </a:solidFill>
              </a:rPr>
              <a:t>ddos</a:t>
            </a:r>
            <a:r>
              <a:rPr lang="pt-BR" b="1" dirty="0" smtClean="0">
                <a:solidFill>
                  <a:srgbClr val="0000FF"/>
                </a:solidFill>
              </a:rPr>
              <a:t> vertebrados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925" y="852488"/>
            <a:ext cx="4810125" cy="379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85800"/>
            <a:ext cx="4419600" cy="403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219075" y="152400"/>
            <a:ext cx="906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b="1" dirty="0">
                <a:solidFill>
                  <a:srgbClr val="0000FF"/>
                </a:solidFill>
              </a:rPr>
              <a:t>desenvolvimento dos arcos aórticos e das grandes artérias</a:t>
            </a:r>
          </a:p>
        </p:txBody>
      </p:sp>
      <p:sp>
        <p:nvSpPr>
          <p:cNvPr id="41988" name="Text Box 6"/>
          <p:cNvSpPr txBox="1">
            <a:spLocks noChangeArrowheads="1"/>
          </p:cNvSpPr>
          <p:nvPr/>
        </p:nvSpPr>
        <p:spPr bwMode="auto">
          <a:xfrm>
            <a:off x="212725" y="4905375"/>
            <a:ext cx="86264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5263" indent="-195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pt-BR" sz="2000">
                <a:solidFill>
                  <a:srgbClr val="000099"/>
                </a:solidFill>
              </a:rPr>
              <a:t>- posterior ao coração, as aortas dorsais fusionam em uma única aorta dorsal </a:t>
            </a:r>
          </a:p>
          <a:p>
            <a:pPr eaLnBrk="1" hangingPunct="1">
              <a:spcBef>
                <a:spcPct val="30000"/>
              </a:spcBef>
            </a:pPr>
            <a:r>
              <a:rPr lang="pt-BR" sz="2000">
                <a:solidFill>
                  <a:srgbClr val="000099"/>
                </a:solidFill>
              </a:rPr>
              <a:t>- os arcos aórticos 1  e 2 desaparecem (restos nas artérias maxilares e carótidas externas (I) e nos vasos do ouvido médio</a:t>
            </a:r>
          </a:p>
          <a:p>
            <a:pPr eaLnBrk="1" hangingPunct="1">
              <a:spcBef>
                <a:spcPct val="30000"/>
              </a:spcBef>
            </a:pPr>
            <a:r>
              <a:rPr lang="pt-BR" sz="2000" b="1">
                <a:solidFill>
                  <a:srgbClr val="000099"/>
                </a:solidFill>
              </a:rPr>
              <a:t>- o arco aórtico 3 supre a região cefálica (carótides internas)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714375"/>
            <a:ext cx="6572250" cy="537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CaixaDeTexto 2"/>
          <p:cNvSpPr txBox="1">
            <a:spLocks noChangeArrowheads="1"/>
          </p:cNvSpPr>
          <p:nvPr/>
        </p:nvSpPr>
        <p:spPr bwMode="auto">
          <a:xfrm>
            <a:off x="7000875" y="428625"/>
            <a:ext cx="200025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b="1">
                <a:solidFill>
                  <a:schemeClr val="tx2"/>
                </a:solidFill>
              </a:rPr>
              <a:t>fusão de células mesenquimais</a:t>
            </a:r>
          </a:p>
          <a:p>
            <a:pPr eaLnBrk="1" hangingPunct="1"/>
            <a:endParaRPr lang="pt-BR" sz="1800" b="1">
              <a:solidFill>
                <a:schemeClr val="tx2"/>
              </a:solidFill>
            </a:endParaRPr>
          </a:p>
          <a:p>
            <a:pPr eaLnBrk="1" hangingPunct="1"/>
            <a:r>
              <a:rPr lang="pt-BR" sz="1800" b="1">
                <a:solidFill>
                  <a:schemeClr val="tx2"/>
                </a:solidFill>
              </a:rPr>
              <a:t>diferenciação externa/interna das ilhotas, cels. internas precursores de cels. sanguíneas/ externas angioblastos</a:t>
            </a:r>
          </a:p>
          <a:p>
            <a:pPr eaLnBrk="1" hangingPunct="1"/>
            <a:endParaRPr lang="pt-BR" sz="1800" b="1">
              <a:solidFill>
                <a:schemeClr val="tx2"/>
              </a:solidFill>
            </a:endParaRPr>
          </a:p>
          <a:p>
            <a:pPr eaLnBrk="1" hangingPunct="1"/>
            <a:r>
              <a:rPr lang="pt-BR" sz="1800" b="1">
                <a:solidFill>
                  <a:schemeClr val="tx2"/>
                </a:solidFill>
              </a:rPr>
              <a:t>proliferação dos angioblastos e diferenciação em cels. endoteliais</a:t>
            </a:r>
          </a:p>
          <a:p>
            <a:pPr eaLnBrk="1" hangingPunct="1"/>
            <a:endParaRPr lang="pt-BR" sz="1800" b="1">
              <a:solidFill>
                <a:schemeClr val="tx2"/>
              </a:solidFill>
            </a:endParaRPr>
          </a:p>
          <a:p>
            <a:pPr eaLnBrk="1" hangingPunct="1"/>
            <a:endParaRPr lang="pt-BR" sz="1800" b="1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C:\Meus documentos\office\powerpoint\cursos\med-embrio-anatomia\aortas\larsen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76250"/>
            <a:ext cx="45593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ext Box 4"/>
          <p:cNvSpPr txBox="1">
            <a:spLocks noChangeArrowheads="1"/>
          </p:cNvSpPr>
          <p:nvPr/>
        </p:nvSpPr>
        <p:spPr bwMode="auto">
          <a:xfrm>
            <a:off x="5375275" y="565150"/>
            <a:ext cx="3444875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5738" indent="-1857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pt-BR" sz="2000" b="1">
                <a:solidFill>
                  <a:srgbClr val="FF0000"/>
                </a:solidFill>
              </a:rPr>
              <a:t>- ramo esquerdo do arco 4 se torna aorta principal do corpo </a:t>
            </a:r>
          </a:p>
          <a:p>
            <a:pPr eaLnBrk="1" hangingPunct="1">
              <a:spcBef>
                <a:spcPct val="30000"/>
              </a:spcBef>
            </a:pPr>
            <a:r>
              <a:rPr lang="pt-BR" sz="2000" b="1">
                <a:solidFill>
                  <a:srgbClr val="000099"/>
                </a:solidFill>
              </a:rPr>
              <a:t>- </a:t>
            </a:r>
            <a:r>
              <a:rPr lang="pt-BR" sz="2000">
                <a:solidFill>
                  <a:srgbClr val="000099"/>
                </a:solidFill>
              </a:rPr>
              <a:t>ramo direito do arco aórtico 4 se torna artéria subclávia direita (esquerda é derivado de uma artéria intersegmentar)</a:t>
            </a:r>
          </a:p>
          <a:p>
            <a:pPr eaLnBrk="1" hangingPunct="1">
              <a:spcBef>
                <a:spcPct val="30000"/>
              </a:spcBef>
            </a:pPr>
            <a:endParaRPr lang="pt-BR" sz="2000" b="1">
              <a:solidFill>
                <a:srgbClr val="FF0066"/>
              </a:solidFill>
            </a:endParaRPr>
          </a:p>
          <a:p>
            <a:pPr eaLnBrk="1" hangingPunct="1">
              <a:spcBef>
                <a:spcPct val="30000"/>
              </a:spcBef>
            </a:pPr>
            <a:r>
              <a:rPr lang="pt-BR" sz="2000" b="1">
                <a:solidFill>
                  <a:srgbClr val="FF0000"/>
                </a:solidFill>
              </a:rPr>
              <a:t>- o arco 6 (ramo direito) forma as aortas pulmonares direita e esquerda e o ducto arterial</a:t>
            </a:r>
            <a:r>
              <a:rPr lang="pt-BR" sz="2000" b="1">
                <a:solidFill>
                  <a:srgbClr val="FF0066"/>
                </a:solidFill>
              </a:rPr>
              <a:t> </a:t>
            </a:r>
          </a:p>
          <a:p>
            <a:pPr eaLnBrk="1" hangingPunct="1">
              <a:spcBef>
                <a:spcPct val="30000"/>
              </a:spcBef>
            </a:pPr>
            <a:r>
              <a:rPr lang="pt-BR" sz="2000">
                <a:solidFill>
                  <a:srgbClr val="000099"/>
                </a:solidFill>
              </a:rPr>
              <a:t>- o ducto arterial se fecha após o nascimento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C:\Meus documentos\office\powerpoint\cursos\med-embrio-anatomia\veias\larsen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714375"/>
            <a:ext cx="6324600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Text Box 3"/>
          <p:cNvSpPr txBox="1">
            <a:spLocks noChangeArrowheads="1"/>
          </p:cNvSpPr>
          <p:nvPr/>
        </p:nvSpPr>
        <p:spPr bwMode="auto">
          <a:xfrm>
            <a:off x="1619250" y="203854"/>
            <a:ext cx="5556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b="1" dirty="0">
                <a:solidFill>
                  <a:srgbClr val="0000FF"/>
                </a:solidFill>
              </a:rPr>
              <a:t>desenvolvimento do sistema venoso</a:t>
            </a:r>
          </a:p>
        </p:txBody>
      </p:sp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228600" y="5451475"/>
            <a:ext cx="89154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5263" indent="-195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pt-BR" sz="2000"/>
              <a:t>- </a:t>
            </a:r>
            <a:r>
              <a:rPr lang="pt-BR" sz="2000">
                <a:solidFill>
                  <a:srgbClr val="000099"/>
                </a:solidFill>
              </a:rPr>
              <a:t>as</a:t>
            </a:r>
            <a:r>
              <a:rPr lang="pt-BR" sz="2000">
                <a:solidFill>
                  <a:srgbClr val="996633"/>
                </a:solidFill>
              </a:rPr>
              <a:t> </a:t>
            </a:r>
            <a:r>
              <a:rPr lang="pt-BR" sz="2000">
                <a:solidFill>
                  <a:srgbClr val="CC6600"/>
                </a:solidFill>
              </a:rPr>
              <a:t>veias vitelínicas </a:t>
            </a:r>
            <a:r>
              <a:rPr lang="pt-BR" sz="2000">
                <a:solidFill>
                  <a:srgbClr val="000099"/>
                </a:solidFill>
              </a:rPr>
              <a:t>anastomosam no primórdio hepático (associado ao septo transverso), o ramo direita forma as veias hepáticas </a:t>
            </a:r>
          </a:p>
          <a:p>
            <a:pPr eaLnBrk="1" hangingPunct="1">
              <a:spcBef>
                <a:spcPct val="30000"/>
              </a:spcBef>
            </a:pPr>
            <a:r>
              <a:rPr lang="pt-BR" sz="2000">
                <a:solidFill>
                  <a:srgbClr val="000099"/>
                </a:solidFill>
              </a:rPr>
              <a:t>- ramos das </a:t>
            </a:r>
            <a:r>
              <a:rPr lang="pt-BR" sz="2000">
                <a:solidFill>
                  <a:srgbClr val="00B050"/>
                </a:solidFill>
              </a:rPr>
              <a:t>veias umbilicais </a:t>
            </a:r>
            <a:r>
              <a:rPr lang="pt-BR" sz="2000">
                <a:solidFill>
                  <a:srgbClr val="000099"/>
                </a:solidFill>
              </a:rPr>
              <a:t>esquerda e direita entram no figado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681038"/>
            <a:ext cx="6781800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Text Box 4"/>
          <p:cNvSpPr txBox="1">
            <a:spLocks noChangeArrowheads="1"/>
          </p:cNvSpPr>
          <p:nvPr/>
        </p:nvSpPr>
        <p:spPr bwMode="auto">
          <a:xfrm>
            <a:off x="684213" y="152400"/>
            <a:ext cx="74183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b="1">
                <a:solidFill>
                  <a:srgbClr val="000099"/>
                </a:solidFill>
              </a:rPr>
              <a:t>desenvolvimento do sistema venoso embrionário</a:t>
            </a:r>
          </a:p>
        </p:txBody>
      </p:sp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381000" y="5181600"/>
            <a:ext cx="85312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5263" indent="-195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/>
              <a:t>- </a:t>
            </a:r>
            <a:r>
              <a:rPr lang="pt-BR" sz="2000">
                <a:solidFill>
                  <a:srgbClr val="000099"/>
                </a:solidFill>
              </a:rPr>
              <a:t>as </a:t>
            </a:r>
            <a:r>
              <a:rPr lang="pt-BR" sz="2000">
                <a:solidFill>
                  <a:srgbClr val="FF0066"/>
                </a:solidFill>
              </a:rPr>
              <a:t>veias cardinais</a:t>
            </a:r>
            <a:r>
              <a:rPr lang="pt-BR" sz="2000">
                <a:solidFill>
                  <a:srgbClr val="000099"/>
                </a:solidFill>
              </a:rPr>
              <a:t> anteriores e posteriores se juntam e entram nos seios venonos</a:t>
            </a:r>
          </a:p>
          <a:p>
            <a:pPr eaLnBrk="1" hangingPunct="1"/>
            <a:r>
              <a:rPr lang="pt-BR" sz="2000">
                <a:solidFill>
                  <a:srgbClr val="000099"/>
                </a:solidFill>
              </a:rPr>
              <a:t>- as veias cardinais posteriores anastomosam no mesonefro e se conectam com as </a:t>
            </a:r>
            <a:r>
              <a:rPr lang="pt-BR" sz="2000">
                <a:solidFill>
                  <a:srgbClr val="FF0066"/>
                </a:solidFill>
              </a:rPr>
              <a:t>veias subcardinais</a:t>
            </a:r>
          </a:p>
        </p:txBody>
      </p:sp>
      <p:sp>
        <p:nvSpPr>
          <p:cNvPr id="5" name="Elipse 4"/>
          <p:cNvSpPr/>
          <p:nvPr/>
        </p:nvSpPr>
        <p:spPr>
          <a:xfrm>
            <a:off x="7261225" y="2600325"/>
            <a:ext cx="500063" cy="1071563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762000"/>
            <a:ext cx="37687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082" name="Group 9"/>
          <p:cNvGrpSpPr>
            <a:grpSpLocks/>
          </p:cNvGrpSpPr>
          <p:nvPr/>
        </p:nvGrpSpPr>
        <p:grpSpPr bwMode="auto">
          <a:xfrm>
            <a:off x="304800" y="685800"/>
            <a:ext cx="4673600" cy="4691063"/>
            <a:chOff x="192" y="624"/>
            <a:chExt cx="2944" cy="2955"/>
          </a:xfrm>
        </p:grpSpPr>
        <p:pic>
          <p:nvPicPr>
            <p:cNvPr id="4608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672"/>
              <a:ext cx="2944" cy="2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86" name="Rectangle 6"/>
            <p:cNvSpPr>
              <a:spLocks noChangeArrowheads="1"/>
            </p:cNvSpPr>
            <p:nvPr/>
          </p:nvSpPr>
          <p:spPr bwMode="auto">
            <a:xfrm>
              <a:off x="240" y="624"/>
              <a:ext cx="960" cy="576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083" name="Text Box 7"/>
          <p:cNvSpPr txBox="1">
            <a:spLocks noChangeArrowheads="1"/>
          </p:cNvSpPr>
          <p:nvPr/>
        </p:nvSpPr>
        <p:spPr bwMode="auto">
          <a:xfrm>
            <a:off x="395288" y="44450"/>
            <a:ext cx="8280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2000" b="1">
                <a:solidFill>
                  <a:srgbClr val="000099"/>
                </a:solidFill>
              </a:rPr>
              <a:t>substituição do sistema mesonéfrico pelos rins definitivos e “remenda” da veia cardeal do corpo </a:t>
            </a:r>
          </a:p>
        </p:txBody>
      </p:sp>
      <p:sp>
        <p:nvSpPr>
          <p:cNvPr id="46084" name="Text Box 8"/>
          <p:cNvSpPr txBox="1">
            <a:spLocks noChangeArrowheads="1"/>
          </p:cNvSpPr>
          <p:nvPr/>
        </p:nvSpPr>
        <p:spPr bwMode="auto">
          <a:xfrm>
            <a:off x="152400" y="5470525"/>
            <a:ext cx="8991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95263" indent="-1952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5000"/>
              </a:spcBef>
            </a:pPr>
            <a:r>
              <a:rPr lang="pt-BR" sz="2000">
                <a:solidFill>
                  <a:srgbClr val="000099"/>
                </a:solidFill>
              </a:rPr>
              <a:t>-a </a:t>
            </a:r>
            <a:r>
              <a:rPr lang="pt-BR" sz="2000">
                <a:solidFill>
                  <a:srgbClr val="FF0066"/>
                </a:solidFill>
              </a:rPr>
              <a:t>veia cava inferior</a:t>
            </a:r>
            <a:r>
              <a:rPr lang="pt-BR" sz="2000">
                <a:solidFill>
                  <a:srgbClr val="000099"/>
                </a:solidFill>
              </a:rPr>
              <a:t> é composto de diferentes elementos embrionários: segmento hepático da veia vitelínica esquerda, segmento pré-renal da veia subcardinal direita, o segmento renal das anastomoses entre sub- e supracardinal, o segmento pós-renal da veia supracardinal direita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1885" y="433294"/>
            <a:ext cx="29732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FF"/>
                </a:solidFill>
              </a:rPr>
              <a:t>linha</a:t>
            </a:r>
            <a:r>
              <a:rPr lang="en-US" sz="2800" b="1" dirty="0" smtClean="0">
                <a:solidFill>
                  <a:srgbClr val="0000FF"/>
                </a:solidFill>
              </a:rPr>
              <a:t> do tempo do </a:t>
            </a:r>
            <a:r>
              <a:rPr lang="en-US" sz="2800" b="1" dirty="0" err="1" smtClean="0">
                <a:solidFill>
                  <a:srgbClr val="0000FF"/>
                </a:solidFill>
              </a:rPr>
              <a:t>desenvolvimento</a:t>
            </a:r>
            <a:r>
              <a:rPr lang="en-US" sz="2800" b="1" dirty="0" smtClean="0">
                <a:solidFill>
                  <a:srgbClr val="0000FF"/>
                </a:solidFill>
              </a:rPr>
              <a:t> do </a:t>
            </a:r>
            <a:r>
              <a:rPr lang="en-US" sz="2800" b="1" dirty="0" err="1" smtClean="0">
                <a:solidFill>
                  <a:srgbClr val="0000FF"/>
                </a:solidFill>
              </a:rPr>
              <a:t>sistema</a:t>
            </a:r>
            <a:r>
              <a:rPr lang="en-US" sz="2800" b="1" dirty="0" smtClean="0">
                <a:solidFill>
                  <a:srgbClr val="0000FF"/>
                </a:solidFill>
              </a:rPr>
              <a:t> vascular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3" name="Picture 2" descr="digitalizar0008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99" y="104588"/>
            <a:ext cx="5523309" cy="664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004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Imagem 1" descr="coração-4-Costa-20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769938"/>
            <a:ext cx="5643563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CaixaDeTexto 2"/>
          <p:cNvSpPr txBox="1">
            <a:spLocks noChangeArrowheads="1"/>
          </p:cNvSpPr>
          <p:nvPr/>
        </p:nvSpPr>
        <p:spPr bwMode="auto">
          <a:xfrm>
            <a:off x="6000750" y="769938"/>
            <a:ext cx="2643188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/>
              <a:t>formação de arco de expresão de </a:t>
            </a:r>
            <a:r>
              <a:rPr lang="pt-BR" sz="2000" b="1">
                <a:solidFill>
                  <a:srgbClr val="C00000"/>
                </a:solidFill>
              </a:rPr>
              <a:t>RALDH2 </a:t>
            </a:r>
            <a:r>
              <a:rPr lang="pt-BR" sz="2000"/>
              <a:t>(produção de ácido retinóico) a partir das laterais do mesoderma paraxial (somitos) sobrepõe com </a:t>
            </a:r>
            <a:r>
              <a:rPr lang="pt-BR" sz="2000" b="1">
                <a:solidFill>
                  <a:srgbClr val="C00000"/>
                </a:solidFill>
              </a:rPr>
              <a:t>genes marcadores cardíacos (GATA4, TBX5, Nkx2.5) </a:t>
            </a:r>
          </a:p>
          <a:p>
            <a:pPr eaLnBrk="1" hangingPunct="1"/>
            <a:endParaRPr lang="pt-BR" sz="2000"/>
          </a:p>
          <a:p>
            <a:pPr eaLnBrk="1" hangingPunct="1"/>
            <a:r>
              <a:rPr lang="pt-BR" sz="2000"/>
              <a:t>e estabelece futuros domínios de influxo (seio venoso, átrios) e efluxo (ventrículos e tronco arterioso) </a:t>
            </a:r>
          </a:p>
        </p:txBody>
      </p:sp>
      <p:sp>
        <p:nvSpPr>
          <p:cNvPr id="48131" name="CaixaDeTexto 3"/>
          <p:cNvSpPr txBox="1">
            <a:spLocks noChangeArrowheads="1"/>
          </p:cNvSpPr>
          <p:nvPr/>
        </p:nvSpPr>
        <p:spPr bwMode="auto">
          <a:xfrm>
            <a:off x="928688" y="180975"/>
            <a:ext cx="7324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b="1" dirty="0">
                <a:solidFill>
                  <a:srgbClr val="0000FF"/>
                </a:solidFill>
              </a:rPr>
              <a:t>ácido </a:t>
            </a:r>
            <a:r>
              <a:rPr lang="pt-BR" b="1" dirty="0" err="1">
                <a:solidFill>
                  <a:srgbClr val="0000FF"/>
                </a:solidFill>
              </a:rPr>
              <a:t>retinóico</a:t>
            </a:r>
            <a:r>
              <a:rPr lang="pt-BR" b="1" dirty="0">
                <a:solidFill>
                  <a:srgbClr val="0000FF"/>
                </a:solidFill>
              </a:rPr>
              <a:t> define o plano básico do coração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C:\Meus documentos\office\powerpoint\cursos\medicina-embrio\meso-hear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357313"/>
            <a:ext cx="8054975" cy="52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Text Box 3"/>
          <p:cNvSpPr txBox="1">
            <a:spLocks noChangeArrowheads="1"/>
          </p:cNvSpPr>
          <p:nvPr/>
        </p:nvSpPr>
        <p:spPr bwMode="auto">
          <a:xfrm>
            <a:off x="223838" y="290513"/>
            <a:ext cx="8991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>
                <a:solidFill>
                  <a:schemeClr val="tx2"/>
                </a:solidFill>
              </a:rPr>
              <a:t>gradiente de ácido retinóico do sistema influxo-efluxo junto com fatores transcrição (Nkx2.5, GATA4) induz expressão de proteínas específicas do coração</a:t>
            </a:r>
          </a:p>
          <a:p>
            <a:pPr eaLnBrk="1" hangingPunct="1"/>
            <a:r>
              <a:rPr lang="pt-BR" sz="1800">
                <a:solidFill>
                  <a:srgbClr val="C00000"/>
                </a:solidFill>
              </a:rPr>
              <a:t>(C) em azul Nkx2.5, (D,E) em amarelo miosina ventricular, preto miosina atrial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Meus documentos\office\powerpoint\cursos\med-embrio-anatomia\dev genetics he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17993" y="115888"/>
            <a:ext cx="78984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b="1" dirty="0">
                <a:solidFill>
                  <a:srgbClr val="0000FF"/>
                </a:solidFill>
              </a:rPr>
              <a:t>sinopse da genética de desenvolvimento do coração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195513" y="2924175"/>
            <a:ext cx="3455987" cy="369888"/>
          </a:xfrm>
          <a:prstGeom prst="rect">
            <a:avLst/>
          </a:prstGeom>
          <a:solidFill>
            <a:srgbClr val="CEC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Retinoic acid</a:t>
            </a:r>
          </a:p>
        </p:txBody>
      </p:sp>
    </p:spTree>
    <p:extLst>
      <p:ext uri="{BB962C8B-B14F-4D97-AF65-F5344CB8AC3E}">
        <p14:creationId xmlns:p14="http://schemas.microsoft.com/office/powerpoint/2010/main" val="26089613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Captura de Tela 2016-06-09 às 10.12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0"/>
            <a:ext cx="52562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8" name="Picture 3" descr="Captura de Tela 2016-06-09 às 10.12.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717" y="2200275"/>
            <a:ext cx="6192837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magem 7" descr="F9780443068119-014-f0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699584"/>
            <a:ext cx="6046788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CaixaDeTexto 11"/>
          <p:cNvSpPr txBox="1">
            <a:spLocks noChangeArrowheads="1"/>
          </p:cNvSpPr>
          <p:nvPr/>
        </p:nvSpPr>
        <p:spPr bwMode="auto">
          <a:xfrm>
            <a:off x="6227763" y="2720346"/>
            <a:ext cx="28575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b="1">
                <a:solidFill>
                  <a:srgbClr val="000090"/>
                </a:solidFill>
                <a:latin typeface="Arial" charset="0"/>
                <a:cs typeface="Arial" charset="0"/>
              </a:rPr>
              <a:t>estómago</a:t>
            </a:r>
          </a:p>
          <a:p>
            <a:pPr eaLnBrk="1" hangingPunct="1"/>
            <a:endParaRPr lang="pt-BR" b="1">
              <a:solidFill>
                <a:srgbClr val="000090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pt-BR" b="1">
                <a:solidFill>
                  <a:srgbClr val="000090"/>
                </a:solidFill>
                <a:latin typeface="Arial" charset="0"/>
                <a:cs typeface="Arial" charset="0"/>
              </a:rPr>
              <a:t>brotos figado-biliares e pancreáticos</a:t>
            </a:r>
          </a:p>
          <a:p>
            <a:pPr eaLnBrk="1" hangingPunct="1"/>
            <a:endParaRPr lang="pt-BR" b="1">
              <a:solidFill>
                <a:srgbClr val="000090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pt-BR" b="1">
                <a:solidFill>
                  <a:srgbClr val="000090"/>
                </a:solidFill>
                <a:latin typeface="Arial" charset="0"/>
                <a:cs typeface="Arial" charset="0"/>
              </a:rPr>
              <a:t>alças intestinais</a:t>
            </a:r>
          </a:p>
          <a:p>
            <a:pPr eaLnBrk="1" hangingPunct="1"/>
            <a:endParaRPr lang="pt-BR" b="1">
              <a:solidFill>
                <a:srgbClr val="000090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pt-BR" b="1">
                <a:solidFill>
                  <a:srgbClr val="000090"/>
                </a:solidFill>
                <a:latin typeface="Arial" charset="0"/>
                <a:cs typeface="Arial" charset="0"/>
              </a:rPr>
              <a:t>cloaca</a:t>
            </a:r>
          </a:p>
          <a:p>
            <a:pPr eaLnBrk="1" hangingPunct="1"/>
            <a:endParaRPr lang="pt-BR" b="1">
              <a:solidFill>
                <a:srgbClr val="000090"/>
              </a:solidFill>
              <a:latin typeface="Arial" charset="0"/>
              <a:cs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851275" y="3050546"/>
            <a:ext cx="2376488" cy="863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708400" y="3985584"/>
            <a:ext cx="2592388" cy="4333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3348038" y="4993646"/>
            <a:ext cx="2952750" cy="1444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2195513" y="5427034"/>
            <a:ext cx="4032250" cy="5032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65117" y="133335"/>
            <a:ext cx="2480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00FF"/>
                </a:solidFill>
              </a:rPr>
              <a:t>Embriologia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4836" y="133335"/>
            <a:ext cx="1802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00FF"/>
                </a:solidFill>
              </a:rPr>
              <a:t>Tópico</a:t>
            </a:r>
            <a:r>
              <a:rPr lang="en-US" sz="3600" b="1" dirty="0" smtClean="0">
                <a:solidFill>
                  <a:srgbClr val="0000FF"/>
                </a:solidFill>
              </a:rPr>
              <a:t> 6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7810" y="863649"/>
            <a:ext cx="78774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</a:rPr>
              <a:t>D</a:t>
            </a:r>
            <a:r>
              <a:rPr lang="en-US" sz="2800" b="1" dirty="0" err="1" smtClean="0">
                <a:solidFill>
                  <a:srgbClr val="0000FF"/>
                </a:solidFill>
              </a:rPr>
              <a:t>esenvolvimento</a:t>
            </a:r>
            <a:r>
              <a:rPr lang="en-US" sz="2800" b="1" dirty="0" smtClean="0">
                <a:solidFill>
                  <a:srgbClr val="0000FF"/>
                </a:solidFill>
              </a:rPr>
              <a:t> do </a:t>
            </a:r>
            <a:r>
              <a:rPr lang="en-US" sz="2800" b="1" dirty="0" err="1" smtClean="0">
                <a:solidFill>
                  <a:srgbClr val="0000FF"/>
                </a:solidFill>
              </a:rPr>
              <a:t>tubo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digestório</a:t>
            </a:r>
            <a:r>
              <a:rPr lang="en-US" sz="2800" b="1" dirty="0" smtClean="0">
                <a:solidFill>
                  <a:srgbClr val="0000FF"/>
                </a:solidFill>
              </a:rPr>
              <a:t> e dos </a:t>
            </a:r>
            <a:r>
              <a:rPr lang="en-US" sz="2800" b="1" dirty="0" err="1" smtClean="0">
                <a:solidFill>
                  <a:srgbClr val="0000FF"/>
                </a:solidFill>
              </a:rPr>
              <a:t>seus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derivados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85750"/>
            <a:ext cx="5143500" cy="617378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</p:pic>
      <p:sp>
        <p:nvSpPr>
          <p:cNvPr id="16386" name="CaixaDeTexto 2"/>
          <p:cNvSpPr txBox="1">
            <a:spLocks noChangeArrowheads="1"/>
          </p:cNvSpPr>
          <p:nvPr/>
        </p:nvSpPr>
        <p:spPr bwMode="auto">
          <a:xfrm flipH="1">
            <a:off x="5572125" y="2047875"/>
            <a:ext cx="3214688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>
                <a:solidFill>
                  <a:schemeClr val="tx2"/>
                </a:solidFill>
              </a:rPr>
              <a:t>confluência das ilhotas sanguíneas </a:t>
            </a:r>
          </a:p>
          <a:p>
            <a:pPr eaLnBrk="1" hangingPunct="1"/>
            <a:endParaRPr lang="pt-BR">
              <a:solidFill>
                <a:schemeClr val="tx2"/>
              </a:solidFill>
            </a:endParaRPr>
          </a:p>
          <a:p>
            <a:pPr eaLnBrk="1" hangingPunct="1"/>
            <a:r>
              <a:rPr lang="pt-BR">
                <a:solidFill>
                  <a:schemeClr val="tx2"/>
                </a:solidFill>
              </a:rPr>
              <a:t>no arco cardiogênico (vasculogênese intraembrionária) </a:t>
            </a:r>
          </a:p>
          <a:p>
            <a:pPr eaLnBrk="1" hangingPunct="1"/>
            <a:endParaRPr lang="pt-BR">
              <a:solidFill>
                <a:schemeClr val="tx2"/>
              </a:solidFill>
            </a:endParaRPr>
          </a:p>
          <a:p>
            <a:pPr eaLnBrk="1" hangingPunct="1"/>
            <a:r>
              <a:rPr lang="pt-BR">
                <a:solidFill>
                  <a:schemeClr val="tx2"/>
                </a:solidFill>
              </a:rPr>
              <a:t>e no mesoderma extraembrionário (vasculogênese extraembrionária)</a:t>
            </a:r>
          </a:p>
        </p:txBody>
      </p:sp>
      <p:sp>
        <p:nvSpPr>
          <p:cNvPr id="4" name="Seta para a direita 3"/>
          <p:cNvSpPr/>
          <p:nvPr/>
        </p:nvSpPr>
        <p:spPr>
          <a:xfrm rot="10800000">
            <a:off x="4307118" y="3857624"/>
            <a:ext cx="1193569" cy="14287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" name="Seta para a direita 4"/>
          <p:cNvSpPr/>
          <p:nvPr/>
        </p:nvSpPr>
        <p:spPr>
          <a:xfrm rot="10800000">
            <a:off x="5000625" y="4786313"/>
            <a:ext cx="500063" cy="14287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14313" y="141288"/>
            <a:ext cx="8786812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2200" b="1" dirty="0">
                <a:solidFill>
                  <a:srgbClr val="0000FF"/>
                </a:solidFill>
                <a:latin typeface="Arial" charset="0"/>
              </a:rPr>
              <a:t>fechamento ventral do </a:t>
            </a:r>
            <a:r>
              <a:rPr lang="pt-BR" sz="2200" b="1" dirty="0" smtClean="0">
                <a:solidFill>
                  <a:srgbClr val="0000FF"/>
                </a:solidFill>
                <a:latin typeface="Arial" charset="0"/>
              </a:rPr>
              <a:t>embrião </a:t>
            </a:r>
            <a:r>
              <a:rPr lang="pt-BR" sz="2200" b="1" dirty="0">
                <a:solidFill>
                  <a:srgbClr val="0000FF"/>
                </a:solidFill>
                <a:latin typeface="Arial" charset="0"/>
              </a:rPr>
              <a:t>e </a:t>
            </a:r>
            <a:r>
              <a:rPr lang="pt-BR" sz="2200" b="1" dirty="0" smtClean="0">
                <a:solidFill>
                  <a:srgbClr val="0000FF"/>
                </a:solidFill>
                <a:latin typeface="Arial" charset="0"/>
              </a:rPr>
              <a:t>formação do tubo digestório</a:t>
            </a:r>
            <a:endParaRPr lang="pt-BR" sz="2200" b="1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55" y="654668"/>
            <a:ext cx="5165843" cy="563459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109" y="661147"/>
            <a:ext cx="3048893" cy="165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417313" y="2317309"/>
            <a:ext cx="3626635" cy="4801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285750" indent="-285750" eaLnBrk="1" hangingPunct="1">
              <a:buFontTx/>
              <a:buChar char="-"/>
            </a:pPr>
            <a:r>
              <a:rPr lang="pt-BR" sz="1800" b="1" dirty="0" smtClean="0">
                <a:solidFill>
                  <a:srgbClr val="0000FF"/>
                </a:solidFill>
                <a:latin typeface="Arial" charset="0"/>
              </a:rPr>
              <a:t>separação </a:t>
            </a:r>
            <a:r>
              <a:rPr lang="pt-BR" sz="1800" b="1" dirty="0">
                <a:solidFill>
                  <a:srgbClr val="0000FF"/>
                </a:solidFill>
                <a:latin typeface="Arial" charset="0"/>
              </a:rPr>
              <a:t>do  </a:t>
            </a:r>
            <a:r>
              <a:rPr lang="pt-BR" sz="1800" b="1" dirty="0" smtClean="0">
                <a:solidFill>
                  <a:srgbClr val="0000FF"/>
                </a:solidFill>
                <a:latin typeface="Arial" charset="0"/>
              </a:rPr>
              <a:t>mesoderma </a:t>
            </a:r>
            <a:r>
              <a:rPr lang="pt-BR" sz="1800" b="1" dirty="0">
                <a:solidFill>
                  <a:srgbClr val="0000FF"/>
                </a:solidFill>
                <a:latin typeface="Arial" charset="0"/>
              </a:rPr>
              <a:t>e endoderma embrionário do </a:t>
            </a:r>
            <a:r>
              <a:rPr lang="pt-BR" sz="1800" b="1" dirty="0" err="1">
                <a:solidFill>
                  <a:srgbClr val="0000FF"/>
                </a:solidFill>
                <a:latin typeface="Arial" charset="0"/>
              </a:rPr>
              <a:t>extraémbrionário</a:t>
            </a:r>
            <a:r>
              <a:rPr lang="pt-BR" sz="1800" b="1" dirty="0">
                <a:solidFill>
                  <a:srgbClr val="0000FF"/>
                </a:solidFill>
                <a:latin typeface="Arial" charset="0"/>
              </a:rPr>
              <a:t> (saco </a:t>
            </a:r>
            <a:r>
              <a:rPr lang="pt-BR" sz="1800" b="1" dirty="0" err="1">
                <a:solidFill>
                  <a:srgbClr val="0000FF"/>
                </a:solidFill>
                <a:latin typeface="Arial" charset="0"/>
              </a:rPr>
              <a:t>vitelíno</a:t>
            </a:r>
            <a:r>
              <a:rPr lang="pt-BR" sz="1800" b="1" dirty="0" smtClean="0">
                <a:solidFill>
                  <a:srgbClr val="0000FF"/>
                </a:solidFill>
                <a:latin typeface="Arial" charset="0"/>
              </a:rPr>
              <a:t>)</a:t>
            </a:r>
          </a:p>
          <a:p>
            <a:pPr marL="285750" indent="-285750" eaLnBrk="1" hangingPunct="1">
              <a:buFontTx/>
              <a:buChar char="-"/>
            </a:pPr>
            <a:endParaRPr lang="pt-BR" sz="1800" b="1" dirty="0">
              <a:solidFill>
                <a:srgbClr val="0000FF"/>
              </a:solidFill>
              <a:latin typeface="Arial" charset="0"/>
            </a:endParaRPr>
          </a:p>
          <a:p>
            <a:pPr marL="285750" indent="-285750" eaLnBrk="1" hangingPunct="1">
              <a:buFontTx/>
              <a:buChar char="-"/>
            </a:pPr>
            <a:r>
              <a:rPr lang="pt-BR" sz="1800" b="1" dirty="0" smtClean="0">
                <a:solidFill>
                  <a:srgbClr val="0000FF"/>
                </a:solidFill>
                <a:latin typeface="Arial" charset="0"/>
              </a:rPr>
              <a:t>formação </a:t>
            </a:r>
            <a:r>
              <a:rPr lang="pt-BR" sz="1800" b="1" dirty="0">
                <a:solidFill>
                  <a:srgbClr val="0000FF"/>
                </a:solidFill>
                <a:latin typeface="Arial" charset="0"/>
              </a:rPr>
              <a:t>dos celomas embrionários e dos mesentérios dorsal (permanente) e ventral (temporário</a:t>
            </a:r>
            <a:r>
              <a:rPr lang="pt-BR" sz="1800" b="1" dirty="0" smtClean="0">
                <a:solidFill>
                  <a:srgbClr val="0000FF"/>
                </a:solidFill>
                <a:latin typeface="Arial" charset="0"/>
              </a:rPr>
              <a:t>)</a:t>
            </a:r>
          </a:p>
          <a:p>
            <a:pPr marL="285750" indent="-285750" eaLnBrk="1" hangingPunct="1">
              <a:buFontTx/>
              <a:buChar char="-"/>
            </a:pPr>
            <a:endParaRPr lang="pt-BR" sz="1800" b="1" dirty="0" smtClean="0">
              <a:solidFill>
                <a:srgbClr val="0000FF"/>
              </a:solidFill>
              <a:latin typeface="Arial" charset="0"/>
            </a:endParaRPr>
          </a:p>
          <a:p>
            <a:pPr marL="285750" indent="-285750" eaLnBrk="1" hangingPunct="1">
              <a:buFontTx/>
              <a:buChar char="-"/>
            </a:pPr>
            <a:r>
              <a:rPr lang="pt-BR" sz="1800" b="1" dirty="0" smtClean="0">
                <a:solidFill>
                  <a:srgbClr val="0000FF"/>
                </a:solidFill>
                <a:latin typeface="Arial" charset="0"/>
              </a:rPr>
              <a:t>mesentério e formado fusão das paredes do celoma </a:t>
            </a:r>
            <a:r>
              <a:rPr lang="pt-BR" sz="1800" b="1" dirty="0" err="1" smtClean="0">
                <a:solidFill>
                  <a:srgbClr val="0000FF"/>
                </a:solidFill>
                <a:latin typeface="Arial" charset="0"/>
              </a:rPr>
              <a:t>peritonial</a:t>
            </a:r>
            <a:r>
              <a:rPr lang="pt-BR" sz="1800" b="1" dirty="0" smtClean="0">
                <a:solidFill>
                  <a:srgbClr val="0000FF"/>
                </a:solidFill>
                <a:latin typeface="Arial" charset="0"/>
              </a:rPr>
              <a:t>, une </a:t>
            </a:r>
            <a:r>
              <a:rPr lang="pt-BR" sz="1800" b="1" dirty="0" err="1" smtClean="0">
                <a:solidFill>
                  <a:srgbClr val="0000FF"/>
                </a:solidFill>
                <a:latin typeface="Arial" charset="0"/>
              </a:rPr>
              <a:t>orgão</a:t>
            </a:r>
            <a:r>
              <a:rPr lang="pt-BR" sz="1800" b="1" dirty="0" smtClean="0">
                <a:solidFill>
                  <a:srgbClr val="0000FF"/>
                </a:solidFill>
                <a:latin typeface="Arial" charset="0"/>
              </a:rPr>
              <a:t> internos à parede do corpo e conduz vasos e nervo</a:t>
            </a:r>
          </a:p>
          <a:p>
            <a:pPr eaLnBrk="1" hangingPunct="1"/>
            <a:endParaRPr lang="pt-BR" sz="1800" b="1" dirty="0">
              <a:solidFill>
                <a:srgbClr val="0000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5414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CaixaDeTexto 2"/>
          <p:cNvSpPr txBox="1">
            <a:spLocks noChangeArrowheads="1"/>
          </p:cNvSpPr>
          <p:nvPr/>
        </p:nvSpPr>
        <p:spPr bwMode="auto">
          <a:xfrm>
            <a:off x="1835150" y="142875"/>
            <a:ext cx="5453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800" b="1">
                <a:solidFill>
                  <a:srgbClr val="0000FF"/>
                </a:solidFill>
                <a:latin typeface="Arial" charset="0"/>
                <a:cs typeface="Arial" charset="0"/>
              </a:rPr>
              <a:t>desenvolvimento do estômago</a:t>
            </a:r>
          </a:p>
        </p:txBody>
      </p:sp>
      <p:pic>
        <p:nvPicPr>
          <p:cNvPr id="55298" name="Imagem 3" descr="F9780443068119-014-f0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857250"/>
            <a:ext cx="6572250" cy="552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CaixaDeTexto 4"/>
          <p:cNvSpPr txBox="1">
            <a:spLocks noChangeArrowheads="1"/>
          </p:cNvSpPr>
          <p:nvPr/>
        </p:nvSpPr>
        <p:spPr bwMode="auto">
          <a:xfrm>
            <a:off x="6643688" y="714375"/>
            <a:ext cx="2500312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>
                <a:latin typeface="Arial" charset="0"/>
                <a:cs typeface="Arial" charset="0"/>
              </a:rPr>
              <a:t>expansão fusiforme, </a:t>
            </a:r>
          </a:p>
          <a:p>
            <a:pPr eaLnBrk="1" hangingPunct="1"/>
            <a:r>
              <a:rPr lang="pt-BR" sz="2000">
                <a:latin typeface="Arial" charset="0"/>
                <a:cs typeface="Arial" charset="0"/>
              </a:rPr>
              <a:t> com parede dorsal crescendo mais rápido que ventral, gera curvaturas grande e pequena,</a:t>
            </a:r>
          </a:p>
          <a:p>
            <a:pPr eaLnBrk="1" hangingPunct="1"/>
            <a:endParaRPr lang="pt-BR" sz="2000">
              <a:latin typeface="Arial" charset="0"/>
              <a:cs typeface="Arial" charset="0"/>
            </a:endParaRPr>
          </a:p>
          <a:p>
            <a:pPr eaLnBrk="1" hangingPunct="1"/>
            <a:r>
              <a:rPr lang="pt-BR" sz="2000">
                <a:latin typeface="Arial" charset="0"/>
                <a:cs typeface="Arial" charset="0"/>
              </a:rPr>
              <a:t>rotação 90º no eixo cranio-caudal, com vacuolização, estreitamento e dobramento do mesentério dorsal,</a:t>
            </a:r>
          </a:p>
          <a:p>
            <a:pPr eaLnBrk="1" hangingPunct="1"/>
            <a:endParaRPr lang="pt-BR" sz="2000">
              <a:latin typeface="Arial" charset="0"/>
              <a:cs typeface="Arial" charset="0"/>
            </a:endParaRPr>
          </a:p>
          <a:p>
            <a:pPr eaLnBrk="1" hangingPunct="1"/>
            <a:r>
              <a:rPr lang="pt-BR" sz="2000">
                <a:latin typeface="Arial" charset="0"/>
                <a:cs typeface="Arial" charset="0"/>
              </a:rPr>
              <a:t>rotação em torno do eixo ventro-dorsal, estomago fica transversal ao eixo cranio-caudal</a:t>
            </a:r>
          </a:p>
        </p:txBody>
      </p:sp>
      <p:sp>
        <p:nvSpPr>
          <p:cNvPr id="55300" name="TextBox 1"/>
          <p:cNvSpPr txBox="1">
            <a:spLocks noChangeArrowheads="1"/>
          </p:cNvSpPr>
          <p:nvPr/>
        </p:nvSpPr>
        <p:spPr bwMode="auto">
          <a:xfrm>
            <a:off x="395288" y="3644900"/>
            <a:ext cx="5676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00FF"/>
                </a:solidFill>
                <a:latin typeface="Arial" charset="0"/>
                <a:cs typeface="Arial" charset="0"/>
              </a:rPr>
              <a:t>o tubo digestório linear se torna curvado 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Imagem 1" descr="F9780443068119-014-f0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79388"/>
            <a:ext cx="5297487" cy="639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CaixaDeTexto 2"/>
          <p:cNvSpPr txBox="1">
            <a:spLocks noChangeArrowheads="1"/>
          </p:cNvSpPr>
          <p:nvPr/>
        </p:nvSpPr>
        <p:spPr bwMode="auto">
          <a:xfrm>
            <a:off x="5599113" y="1755905"/>
            <a:ext cx="347345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 dirty="0">
                <a:solidFill>
                  <a:srgbClr val="002060"/>
                </a:solidFill>
                <a:latin typeface="Arial" charset="0"/>
                <a:cs typeface="Arial" charset="0"/>
              </a:rPr>
              <a:t>rotações do trato digestório no celoma peritoneal</a:t>
            </a:r>
          </a:p>
          <a:p>
            <a:pPr eaLnBrk="1" hangingPunct="1"/>
            <a:endParaRPr lang="pt-BR" sz="2000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pt-BR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leva à projeção </a:t>
            </a:r>
            <a:r>
              <a:rPr lang="pt-BR" sz="2000" b="1" dirty="0">
                <a:solidFill>
                  <a:srgbClr val="002060"/>
                </a:solidFill>
                <a:latin typeface="Arial" charset="0"/>
                <a:cs typeface="Arial" charset="0"/>
              </a:rPr>
              <a:t>da bolsa </a:t>
            </a:r>
            <a:r>
              <a:rPr lang="pt-BR" sz="2000" b="1" dirty="0" err="1" smtClean="0">
                <a:solidFill>
                  <a:srgbClr val="002060"/>
                </a:solidFill>
                <a:latin typeface="Arial" charset="0"/>
                <a:cs typeface="Arial" charset="0"/>
              </a:rPr>
              <a:t>omental</a:t>
            </a:r>
            <a:r>
              <a:rPr lang="pt-BR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(mesentério dorsal) </a:t>
            </a:r>
            <a:r>
              <a:rPr lang="pt-BR" sz="2000" b="1" dirty="0" err="1" smtClean="0">
                <a:solidFill>
                  <a:srgbClr val="002060"/>
                </a:solidFill>
                <a:latin typeface="Arial" charset="0"/>
                <a:cs typeface="Arial" charset="0"/>
              </a:rPr>
              <a:t>ventralmente</a:t>
            </a:r>
            <a:r>
              <a:rPr lang="pt-BR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sobre o tubo intestinal</a:t>
            </a:r>
            <a:endParaRPr lang="pt-BR" sz="2000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eaLnBrk="1" hangingPunct="1"/>
            <a:endParaRPr lang="pt-BR" sz="2000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pt-BR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com a expansão do tubo intestinal e restrição da cavidade abdominal ocorre projeção </a:t>
            </a:r>
            <a:r>
              <a:rPr lang="pt-BR" sz="2000" b="1" dirty="0">
                <a:solidFill>
                  <a:srgbClr val="002060"/>
                </a:solidFill>
                <a:latin typeface="Arial" charset="0"/>
                <a:cs typeface="Arial" charset="0"/>
              </a:rPr>
              <a:t>da alça intestinal primária por dentro do cordão </a:t>
            </a:r>
            <a:r>
              <a:rPr lang="pt-BR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umbilical (hérnia fisiológica)</a:t>
            </a:r>
            <a:endParaRPr lang="pt-BR" sz="2000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57347" name="CaixaDeTexto 3"/>
          <p:cNvSpPr txBox="1">
            <a:spLocks noChangeArrowheads="1"/>
          </p:cNvSpPr>
          <p:nvPr/>
        </p:nvSpPr>
        <p:spPr bwMode="auto">
          <a:xfrm>
            <a:off x="4914422" y="101619"/>
            <a:ext cx="431958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b="1" dirty="0">
                <a:solidFill>
                  <a:srgbClr val="0000FF"/>
                </a:solidFill>
                <a:latin typeface="Arial" charset="0"/>
                <a:cs typeface="Arial" charset="0"/>
              </a:rPr>
              <a:t>Posicionamento intraperitoneal do tubo digestório e dos órgãos derivados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Imagem 1" descr="F9780443068119-014-f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223838"/>
            <a:ext cx="5214937" cy="634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CaixaDeTexto 2"/>
          <p:cNvSpPr txBox="1">
            <a:spLocks noChangeArrowheads="1"/>
          </p:cNvSpPr>
          <p:nvPr/>
        </p:nvSpPr>
        <p:spPr bwMode="auto">
          <a:xfrm>
            <a:off x="0" y="142875"/>
            <a:ext cx="35718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b="1">
                <a:solidFill>
                  <a:srgbClr val="0000FF"/>
                </a:solidFill>
                <a:latin typeface="Arial" charset="0"/>
                <a:cs typeface="Arial" charset="0"/>
              </a:rPr>
              <a:t>A alça intestinal primária (formação do jeuno, ileo e colon)</a:t>
            </a:r>
          </a:p>
        </p:txBody>
      </p:sp>
      <p:sp>
        <p:nvSpPr>
          <p:cNvPr id="58371" name="CaixaDeTexto 3"/>
          <p:cNvSpPr txBox="1">
            <a:spLocks noChangeArrowheads="1"/>
          </p:cNvSpPr>
          <p:nvPr/>
        </p:nvSpPr>
        <p:spPr bwMode="auto">
          <a:xfrm>
            <a:off x="71438" y="1412875"/>
            <a:ext cx="3571875" cy="563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AutoNum type="arabicParenR"/>
            </a:pPr>
            <a:r>
              <a:rPr lang="pt-BR" sz="18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na </a:t>
            </a:r>
            <a:r>
              <a:rPr lang="pt-BR" sz="1800" b="1" dirty="0" err="1" smtClean="0">
                <a:solidFill>
                  <a:srgbClr val="000090"/>
                </a:solidFill>
                <a:latin typeface="Arial" charset="0"/>
                <a:cs typeface="Arial" charset="0"/>
              </a:rPr>
              <a:t>hernia</a:t>
            </a:r>
            <a:r>
              <a:rPr lang="pt-BR" sz="1800" b="1" dirty="0" smtClean="0">
                <a:solidFill>
                  <a:srgbClr val="000090"/>
                </a:solidFill>
                <a:latin typeface="Arial" charset="0"/>
                <a:cs typeface="Arial" charset="0"/>
              </a:rPr>
              <a:t> fisiológica, o </a:t>
            </a:r>
            <a:r>
              <a:rPr lang="pt-BR" sz="18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primórdio </a:t>
            </a:r>
            <a:r>
              <a:rPr lang="pt-BR" sz="1800" b="1" dirty="0" err="1">
                <a:solidFill>
                  <a:srgbClr val="002060"/>
                </a:solidFill>
                <a:latin typeface="Arial" charset="0"/>
                <a:cs typeface="Arial" charset="0"/>
              </a:rPr>
              <a:t>cecal</a:t>
            </a:r>
            <a:r>
              <a:rPr lang="pt-BR" sz="1800" b="1" dirty="0">
                <a:solidFill>
                  <a:srgbClr val="002060"/>
                </a:solidFill>
                <a:latin typeface="Arial" charset="0"/>
                <a:cs typeface="Arial" charset="0"/>
              </a:rPr>
              <a:t> separa </a:t>
            </a:r>
            <a:r>
              <a:rPr lang="pt-BR" sz="18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a futura </a:t>
            </a:r>
            <a:r>
              <a:rPr lang="pt-BR" sz="1800" b="1" dirty="0">
                <a:solidFill>
                  <a:srgbClr val="002060"/>
                </a:solidFill>
                <a:latin typeface="Arial" charset="0"/>
                <a:cs typeface="Arial" charset="0"/>
              </a:rPr>
              <a:t>região jejuno-</a:t>
            </a:r>
            <a:r>
              <a:rPr lang="pt-BR" sz="1800" b="1" dirty="0" err="1">
                <a:solidFill>
                  <a:srgbClr val="002060"/>
                </a:solidFill>
                <a:latin typeface="Arial" charset="0"/>
                <a:cs typeface="Arial" charset="0"/>
              </a:rPr>
              <a:t>ileal</a:t>
            </a:r>
            <a:r>
              <a:rPr lang="pt-BR" sz="1800" b="1" dirty="0">
                <a:solidFill>
                  <a:srgbClr val="002060"/>
                </a:solidFill>
                <a:latin typeface="Arial" charset="0"/>
                <a:cs typeface="Arial" charset="0"/>
              </a:rPr>
              <a:t> do colo</a:t>
            </a:r>
          </a:p>
          <a:p>
            <a:pPr eaLnBrk="1" hangingPunct="1">
              <a:buFontTx/>
              <a:buAutoNum type="arabicParenR"/>
            </a:pPr>
            <a:r>
              <a:rPr lang="pt-BR" sz="18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ocorre rotação </a:t>
            </a:r>
            <a:r>
              <a:rPr lang="pt-BR" sz="1800" b="1" dirty="0">
                <a:solidFill>
                  <a:srgbClr val="002060"/>
                </a:solidFill>
                <a:latin typeface="Arial" charset="0"/>
                <a:cs typeface="Arial" charset="0"/>
              </a:rPr>
              <a:t>90º anti-horário no eixo da artéria mesentérica superior</a:t>
            </a:r>
          </a:p>
          <a:p>
            <a:pPr eaLnBrk="1" hangingPunct="1">
              <a:buFontTx/>
              <a:buAutoNum type="arabicParenR"/>
            </a:pPr>
            <a:r>
              <a:rPr lang="pt-BR" sz="1800" b="1" dirty="0">
                <a:solidFill>
                  <a:srgbClr val="002060"/>
                </a:solidFill>
                <a:latin typeface="Arial" charset="0"/>
                <a:cs typeface="Arial" charset="0"/>
              </a:rPr>
              <a:t>maior elongação gera dobras (alças jejuno-</a:t>
            </a:r>
            <a:r>
              <a:rPr lang="pt-BR" sz="1800" b="1" dirty="0" err="1">
                <a:solidFill>
                  <a:srgbClr val="002060"/>
                </a:solidFill>
                <a:latin typeface="Arial" charset="0"/>
                <a:cs typeface="Arial" charset="0"/>
              </a:rPr>
              <a:t>ileais</a:t>
            </a:r>
            <a:r>
              <a:rPr lang="pt-BR" sz="1800" b="1" dirty="0">
                <a:solidFill>
                  <a:srgbClr val="002060"/>
                </a:solidFill>
                <a:latin typeface="Arial" charset="0"/>
                <a:cs typeface="Arial" charset="0"/>
              </a:rPr>
              <a:t>)</a:t>
            </a:r>
          </a:p>
          <a:p>
            <a:pPr eaLnBrk="1" hangingPunct="1">
              <a:buFontTx/>
              <a:buAutoNum type="arabicParenR"/>
            </a:pPr>
            <a:r>
              <a:rPr lang="pt-BR" sz="18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ocorre retração </a:t>
            </a:r>
            <a:r>
              <a:rPr lang="pt-BR" sz="1800" b="1" dirty="0">
                <a:solidFill>
                  <a:srgbClr val="002060"/>
                </a:solidFill>
                <a:latin typeface="Arial" charset="0"/>
                <a:cs typeface="Arial" charset="0"/>
              </a:rPr>
              <a:t>para dentro da cavidade abdominal e rotação 180º em sentido anti-horário</a:t>
            </a:r>
          </a:p>
          <a:p>
            <a:pPr eaLnBrk="1" hangingPunct="1">
              <a:buFontTx/>
              <a:buAutoNum type="arabicParenR"/>
            </a:pPr>
            <a:r>
              <a:rPr lang="pt-BR" sz="1800" b="1" dirty="0">
                <a:solidFill>
                  <a:srgbClr val="002060"/>
                </a:solidFill>
                <a:latin typeface="Arial" charset="0"/>
                <a:cs typeface="Arial" charset="0"/>
              </a:rPr>
              <a:t>mesentérios dorsais do colo ascendente e descendente </a:t>
            </a:r>
            <a:r>
              <a:rPr lang="pt-BR" sz="18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encurtam </a:t>
            </a:r>
            <a:r>
              <a:rPr lang="pt-BR" sz="1800" b="1" dirty="0">
                <a:solidFill>
                  <a:srgbClr val="002060"/>
                </a:solidFill>
                <a:latin typeface="Arial" charset="0"/>
                <a:cs typeface="Arial" charset="0"/>
              </a:rPr>
              <a:t>e </a:t>
            </a:r>
            <a:r>
              <a:rPr lang="pt-BR" sz="18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levam o </a:t>
            </a:r>
            <a:r>
              <a:rPr lang="pt-BR" sz="1800" b="1" dirty="0" err="1" smtClean="0">
                <a:solidFill>
                  <a:srgbClr val="002060"/>
                </a:solidFill>
                <a:latin typeface="Arial" charset="0"/>
                <a:cs typeface="Arial" charset="0"/>
              </a:rPr>
              <a:t>colon</a:t>
            </a:r>
            <a:r>
              <a:rPr lang="pt-BR" sz="18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para uma posição </a:t>
            </a:r>
            <a:r>
              <a:rPr lang="pt-BR" sz="1800" b="1" dirty="0" err="1">
                <a:solidFill>
                  <a:srgbClr val="002060"/>
                </a:solidFill>
                <a:latin typeface="Arial" charset="0"/>
                <a:cs typeface="Arial" charset="0"/>
              </a:rPr>
              <a:t>retroperitoneal</a:t>
            </a:r>
            <a:endParaRPr lang="pt-BR" sz="1800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eaLnBrk="1" hangingPunct="1">
              <a:buFontTx/>
              <a:buAutoNum type="arabicParenR"/>
            </a:pPr>
            <a:endParaRPr lang="pt-BR" sz="1800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eaLnBrk="1" hangingPunct="1">
              <a:buFontTx/>
              <a:buAutoNum type="arabicParenR"/>
            </a:pPr>
            <a:endParaRPr lang="pt-BR" sz="1800" b="1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3708400" y="2636838"/>
            <a:ext cx="358775" cy="14446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4211638" y="4941888"/>
            <a:ext cx="360362" cy="1428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6875463" y="1700213"/>
            <a:ext cx="360362" cy="14446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3708400" y="1268413"/>
            <a:ext cx="358775" cy="14446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6588125" y="5157788"/>
            <a:ext cx="360363" cy="1428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646488" y="3068638"/>
            <a:ext cx="53181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posição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do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apéndice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marcado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por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seta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verde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CaixaDeTexto 1"/>
          <p:cNvSpPr txBox="1">
            <a:spLocks noChangeArrowheads="1"/>
          </p:cNvSpPr>
          <p:nvPr/>
        </p:nvSpPr>
        <p:spPr bwMode="auto">
          <a:xfrm>
            <a:off x="500063" y="188913"/>
            <a:ext cx="82867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b="1">
                <a:solidFill>
                  <a:srgbClr val="0000FF"/>
                </a:solidFill>
                <a:latin typeface="Arial" charset="0"/>
              </a:rPr>
              <a:t>desenvolvimento do duodeno e estruturas associadas (brotos hepáticos e biliares, brotos pancreáticos)</a:t>
            </a:r>
          </a:p>
        </p:txBody>
      </p:sp>
      <p:pic>
        <p:nvPicPr>
          <p:cNvPr id="56322" name="Imagem 2" descr="F9780443068119-014-f0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1220788"/>
            <a:ext cx="6643688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CaixaDeTexto 5"/>
          <p:cNvSpPr txBox="1">
            <a:spLocks noChangeArrowheads="1"/>
          </p:cNvSpPr>
          <p:nvPr/>
        </p:nvSpPr>
        <p:spPr bwMode="auto">
          <a:xfrm>
            <a:off x="71438" y="1047750"/>
            <a:ext cx="242887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1800">
                <a:latin typeface="Arial" charset="0"/>
                <a:cs typeface="Arial" charset="0"/>
              </a:rPr>
              <a:t>divertículo hepático endodérmico (hepatoblastos) expande e sofre ramificações dentro de massa mesenquimal (estroma de suporte, parênquima) associada à região cardíaca/septo transverso</a:t>
            </a:r>
          </a:p>
          <a:p>
            <a:pPr algn="ctr" eaLnBrk="1" hangingPunct="1"/>
            <a:endParaRPr lang="pt-BR" sz="1800">
              <a:latin typeface="Arial" charset="0"/>
              <a:cs typeface="Arial" charset="0"/>
            </a:endParaRPr>
          </a:p>
          <a:p>
            <a:pPr algn="ctr" eaLnBrk="1" hangingPunct="1"/>
            <a:r>
              <a:rPr lang="pt-BR" sz="1800">
                <a:latin typeface="Arial" charset="0"/>
                <a:cs typeface="Arial" charset="0"/>
              </a:rPr>
              <a:t>na base do broto hepático surge o divertículo biliar</a:t>
            </a:r>
          </a:p>
        </p:txBody>
      </p:sp>
      <p:sp>
        <p:nvSpPr>
          <p:cNvPr id="56324" name="CaixaDeTexto 6"/>
          <p:cNvSpPr txBox="1">
            <a:spLocks noChangeArrowheads="1"/>
          </p:cNvSpPr>
          <p:nvPr/>
        </p:nvSpPr>
        <p:spPr bwMode="auto">
          <a:xfrm>
            <a:off x="142875" y="5926138"/>
            <a:ext cx="8715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>
                <a:latin typeface="Arial" charset="0"/>
                <a:cs typeface="Arial" charset="0"/>
              </a:rPr>
              <a:t>pâncreas é formado a partir de dois brotos,, ventral e dorsal, que se fundem devido à rotação do estómagona região duodenal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66118" y="433294"/>
            <a:ext cx="29732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FF"/>
                </a:solidFill>
              </a:rPr>
              <a:t>linha</a:t>
            </a:r>
            <a:r>
              <a:rPr lang="en-US" sz="2800" b="1" dirty="0" smtClean="0">
                <a:solidFill>
                  <a:srgbClr val="0000FF"/>
                </a:solidFill>
              </a:rPr>
              <a:t> do tempo do </a:t>
            </a:r>
            <a:r>
              <a:rPr lang="en-US" sz="2800" b="1" dirty="0" err="1" smtClean="0">
                <a:solidFill>
                  <a:srgbClr val="0000FF"/>
                </a:solidFill>
              </a:rPr>
              <a:t>desenvolvimento</a:t>
            </a:r>
            <a:r>
              <a:rPr lang="en-US" sz="2800" b="1" dirty="0" smtClean="0">
                <a:solidFill>
                  <a:srgbClr val="0000FF"/>
                </a:solidFill>
              </a:rPr>
              <a:t> do </a:t>
            </a:r>
            <a:r>
              <a:rPr lang="en-US" sz="2800" b="1" dirty="0" err="1" smtClean="0">
                <a:solidFill>
                  <a:srgbClr val="0000FF"/>
                </a:solidFill>
              </a:rPr>
              <a:t>tubo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digest</a:t>
            </a:r>
            <a:r>
              <a:rPr lang="en-US" sz="2800" b="1" dirty="0" err="1" smtClean="0">
                <a:solidFill>
                  <a:srgbClr val="0000FF"/>
                </a:solidFill>
              </a:rPr>
              <a:t>ório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3" name="Picture 2" descr="digitalizar0007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35" y="149411"/>
            <a:ext cx="4916311" cy="658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4524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9-03-05 às 14.49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69"/>
            <a:ext cx="9144000" cy="680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38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9-03-05 às 14.50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70" y="206855"/>
            <a:ext cx="6585478" cy="6152855"/>
          </a:xfrm>
          <a:prstGeom prst="rect">
            <a:avLst/>
          </a:prstGeom>
          <a:ln>
            <a:solidFill>
              <a:srgbClr val="8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864243" y="585024"/>
            <a:ext cx="2140617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o </a:t>
            </a:r>
            <a:r>
              <a:rPr lang="en-US" sz="2400" dirty="0" err="1" smtClean="0">
                <a:solidFill>
                  <a:srgbClr val="0000FF"/>
                </a:solidFill>
              </a:rPr>
              <a:t>padrão</a:t>
            </a:r>
            <a:r>
              <a:rPr lang="en-US" sz="2400" dirty="0" smtClean="0">
                <a:solidFill>
                  <a:srgbClr val="0000FF"/>
                </a:solidFill>
              </a:rPr>
              <a:t> da </a:t>
            </a:r>
            <a:r>
              <a:rPr lang="en-US" sz="2400" dirty="0" err="1" smtClean="0">
                <a:solidFill>
                  <a:srgbClr val="0000FF"/>
                </a:solidFill>
              </a:rPr>
              <a:t>expressão</a:t>
            </a:r>
            <a:r>
              <a:rPr lang="en-US" sz="2400" dirty="0" smtClean="0">
                <a:solidFill>
                  <a:srgbClr val="0000FF"/>
                </a:solidFill>
              </a:rPr>
              <a:t> dos </a:t>
            </a:r>
            <a:r>
              <a:rPr lang="en-US" sz="2400" b="1" dirty="0" smtClean="0">
                <a:solidFill>
                  <a:srgbClr val="0000FF"/>
                </a:solidFill>
              </a:rPr>
              <a:t>genes </a:t>
            </a:r>
            <a:r>
              <a:rPr lang="en-US" sz="2400" b="1" dirty="0" err="1" smtClean="0">
                <a:solidFill>
                  <a:srgbClr val="0000FF"/>
                </a:solidFill>
              </a:rPr>
              <a:t>Hox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dirty="0" smtClean="0">
                <a:solidFill>
                  <a:srgbClr val="0000FF"/>
                </a:solidFill>
              </a:rPr>
              <a:t>(</a:t>
            </a:r>
            <a:r>
              <a:rPr lang="en-US" sz="2400" dirty="0" err="1" smtClean="0">
                <a:solidFill>
                  <a:srgbClr val="0000FF"/>
                </a:solidFill>
              </a:rPr>
              <a:t>código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Hox</a:t>
            </a:r>
            <a:r>
              <a:rPr lang="en-US" sz="2400" dirty="0" smtClean="0">
                <a:solidFill>
                  <a:srgbClr val="0000FF"/>
                </a:solidFill>
              </a:rPr>
              <a:t>) </a:t>
            </a:r>
            <a:r>
              <a:rPr lang="en-US" sz="2400" dirty="0" err="1" smtClean="0">
                <a:solidFill>
                  <a:srgbClr val="0000FF"/>
                </a:solidFill>
              </a:rPr>
              <a:t>confere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identidade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às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regiões</a:t>
            </a:r>
            <a:r>
              <a:rPr lang="en-US" sz="2400" dirty="0" smtClean="0">
                <a:solidFill>
                  <a:srgbClr val="0000FF"/>
                </a:solidFill>
              </a:rPr>
              <a:t> do </a:t>
            </a:r>
            <a:r>
              <a:rPr lang="en-US" sz="2400" dirty="0" err="1" smtClean="0">
                <a:solidFill>
                  <a:srgbClr val="0000FF"/>
                </a:solidFill>
              </a:rPr>
              <a:t>tubo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digestório</a:t>
            </a:r>
            <a:r>
              <a:rPr lang="en-US" sz="2400" dirty="0" smtClean="0">
                <a:solidFill>
                  <a:srgbClr val="0000FF"/>
                </a:solidFill>
              </a:rPr>
              <a:t> no </a:t>
            </a:r>
            <a:r>
              <a:rPr lang="en-US" sz="2400" dirty="0" err="1" smtClean="0">
                <a:solidFill>
                  <a:srgbClr val="0000FF"/>
                </a:solidFill>
              </a:rPr>
              <a:t>sentido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craniocaudal</a:t>
            </a:r>
            <a:r>
              <a:rPr lang="en-US" sz="2400" dirty="0" smtClean="0">
                <a:solidFill>
                  <a:srgbClr val="0000FF"/>
                </a:solidFill>
              </a:rPr>
              <a:t> e </a:t>
            </a:r>
            <a:r>
              <a:rPr lang="en-US" sz="2400" dirty="0" err="1" smtClean="0">
                <a:solidFill>
                  <a:srgbClr val="0000FF"/>
                </a:solidFill>
              </a:rPr>
              <a:t>permite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specificidade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na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histodiferenciação</a:t>
            </a:r>
            <a:r>
              <a:rPr lang="en-US" sz="2400" dirty="0" smtClean="0">
                <a:solidFill>
                  <a:srgbClr val="0000FF"/>
                </a:solidFill>
              </a:rPr>
              <a:t> regional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4811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9-03-05 às 14.59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9" y="2023519"/>
            <a:ext cx="4386719" cy="3412943"/>
          </a:xfrm>
          <a:prstGeom prst="rect">
            <a:avLst/>
          </a:prstGeom>
          <a:ln>
            <a:solidFill>
              <a:srgbClr val="800000"/>
            </a:solidFill>
          </a:ln>
        </p:spPr>
      </p:pic>
      <p:pic>
        <p:nvPicPr>
          <p:cNvPr id="3" name="Picture 2" descr="Captura de Tela 2019-03-05 às 14.59.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520" y="898943"/>
            <a:ext cx="4445312" cy="5873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079" y="172887"/>
            <a:ext cx="8836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</a:rPr>
              <a:t>desenvolvimento</a:t>
            </a:r>
            <a:r>
              <a:rPr lang="en-US" sz="2400" b="1" dirty="0" smtClean="0">
                <a:solidFill>
                  <a:srgbClr val="0000FF"/>
                </a:solidFill>
              </a:rPr>
              <a:t> da </a:t>
            </a:r>
            <a:r>
              <a:rPr lang="en-US" sz="2400" b="1" dirty="0" err="1" smtClean="0">
                <a:solidFill>
                  <a:srgbClr val="0000FF"/>
                </a:solidFill>
              </a:rPr>
              <a:t>inervação</a:t>
            </a:r>
            <a:r>
              <a:rPr lang="en-US" sz="2400" b="1" dirty="0" smtClean="0">
                <a:solidFill>
                  <a:srgbClr val="0000FF"/>
                </a:solidFill>
              </a:rPr>
              <a:t>  do </a:t>
            </a:r>
            <a:r>
              <a:rPr lang="en-US" sz="2400" b="1" dirty="0" err="1" smtClean="0">
                <a:solidFill>
                  <a:srgbClr val="0000FF"/>
                </a:solidFill>
              </a:rPr>
              <a:t>tubo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digestório</a:t>
            </a:r>
            <a:r>
              <a:rPr lang="en-US" sz="2400" b="1" dirty="0" smtClean="0">
                <a:solidFill>
                  <a:srgbClr val="0000FF"/>
                </a:solidFill>
              </a:rPr>
              <a:t> (7</a:t>
            </a:r>
            <a:r>
              <a:rPr lang="en-US" sz="2400" b="1" baseline="30000" dirty="0" smtClean="0">
                <a:solidFill>
                  <a:srgbClr val="0000FF"/>
                </a:solidFill>
              </a:rPr>
              <a:t>a</a:t>
            </a:r>
            <a:r>
              <a:rPr lang="en-US" sz="2400" b="1" dirty="0" smtClean="0">
                <a:solidFill>
                  <a:srgbClr val="0000FF"/>
                </a:solidFill>
              </a:rPr>
              <a:t> a 9</a:t>
            </a:r>
            <a:r>
              <a:rPr lang="en-US" sz="2400" b="1" baseline="30000" dirty="0" smtClean="0">
                <a:solidFill>
                  <a:srgbClr val="0000FF"/>
                </a:solidFill>
              </a:rPr>
              <a:t>a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semana</a:t>
            </a:r>
            <a:r>
              <a:rPr lang="en-US" sz="2400" b="1" dirty="0" smtClean="0">
                <a:solidFill>
                  <a:srgbClr val="0000FF"/>
                </a:solidFill>
              </a:rPr>
              <a:t>)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3431" y="5469232"/>
            <a:ext cx="30698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</a:rPr>
              <a:t>interno</a:t>
            </a:r>
            <a:r>
              <a:rPr lang="en-US" sz="2000" dirty="0" smtClean="0">
                <a:solidFill>
                  <a:srgbClr val="0000FF"/>
                </a:solidFill>
              </a:rPr>
              <a:t>: </a:t>
            </a:r>
            <a:r>
              <a:rPr lang="en-US" sz="2000" dirty="0" err="1" smtClean="0">
                <a:solidFill>
                  <a:srgbClr val="0000FF"/>
                </a:solidFill>
              </a:rPr>
              <a:t>plexo</a:t>
            </a:r>
            <a:r>
              <a:rPr lang="en-US" sz="2000" dirty="0" smtClean="0">
                <a:solidFill>
                  <a:srgbClr val="0000FF"/>
                </a:solidFill>
              </a:rPr>
              <a:t> de </a:t>
            </a:r>
            <a:r>
              <a:rPr lang="en-US" sz="2000" dirty="0" err="1" smtClean="0">
                <a:solidFill>
                  <a:srgbClr val="0000FF"/>
                </a:solidFill>
              </a:rPr>
              <a:t>Meissner</a:t>
            </a:r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2000" dirty="0" err="1" smtClean="0">
                <a:solidFill>
                  <a:srgbClr val="0000FF"/>
                </a:solidFill>
              </a:rPr>
              <a:t>externo</a:t>
            </a:r>
            <a:r>
              <a:rPr lang="en-US" sz="2000" dirty="0" smtClean="0">
                <a:solidFill>
                  <a:srgbClr val="0000FF"/>
                </a:solidFill>
              </a:rPr>
              <a:t>: </a:t>
            </a:r>
            <a:r>
              <a:rPr lang="en-US" sz="2000" dirty="0" err="1" smtClean="0">
                <a:solidFill>
                  <a:srgbClr val="0000FF"/>
                </a:solidFill>
              </a:rPr>
              <a:t>plexo</a:t>
            </a:r>
            <a:r>
              <a:rPr lang="en-US" sz="2000" dirty="0" smtClean="0">
                <a:solidFill>
                  <a:srgbClr val="0000FF"/>
                </a:solidFill>
              </a:rPr>
              <a:t> de </a:t>
            </a:r>
            <a:r>
              <a:rPr lang="en-US" sz="2000" dirty="0" err="1" smtClean="0">
                <a:solidFill>
                  <a:srgbClr val="0000FF"/>
                </a:solidFill>
              </a:rPr>
              <a:t>Auerbach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8228" y="898943"/>
            <a:ext cx="4115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o </a:t>
            </a:r>
            <a:r>
              <a:rPr lang="en-US" sz="2000" b="1" dirty="0" err="1" smtClean="0"/>
              <a:t>sistema</a:t>
            </a:r>
            <a:r>
              <a:rPr lang="en-US" sz="2000" b="1" dirty="0" smtClean="0"/>
              <a:t> neural </a:t>
            </a:r>
            <a:r>
              <a:rPr lang="en-US" sz="2000" b="1" dirty="0" err="1" smtClean="0"/>
              <a:t>entérico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deriva</a:t>
            </a:r>
            <a:r>
              <a:rPr lang="en-US" sz="2000" b="1" dirty="0" smtClean="0"/>
              <a:t> dos </a:t>
            </a:r>
            <a:r>
              <a:rPr lang="en-US" sz="2000" b="1" dirty="0" err="1" smtClean="0"/>
              <a:t>gânglios</a:t>
            </a:r>
            <a:r>
              <a:rPr lang="en-US" sz="2000" b="1" dirty="0" smtClean="0"/>
              <a:t> do </a:t>
            </a:r>
            <a:r>
              <a:rPr lang="en-US" sz="2000" b="1" dirty="0" err="1" smtClean="0"/>
              <a:t>simpático</a:t>
            </a:r>
            <a:r>
              <a:rPr lang="en-US" sz="2000" b="1" dirty="0" smtClean="0"/>
              <a:t> e do </a:t>
            </a:r>
            <a:r>
              <a:rPr lang="en-US" sz="2000" b="1" dirty="0" err="1" smtClean="0"/>
              <a:t>nervo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parasimpático</a:t>
            </a:r>
            <a:r>
              <a:rPr lang="en-US" sz="2000" b="1" dirty="0" smtClean="0"/>
              <a:t> (</a:t>
            </a:r>
            <a:r>
              <a:rPr lang="en-US" sz="2000" b="1" dirty="0" err="1"/>
              <a:t>n</a:t>
            </a:r>
            <a:r>
              <a:rPr lang="en-US" sz="2000" b="1" dirty="0" err="1" smtClean="0"/>
              <a:t>ervo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vago</a:t>
            </a:r>
            <a:r>
              <a:rPr lang="en-US" sz="2000" b="1" dirty="0" smtClean="0"/>
              <a:t>)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923415" y="2268757"/>
            <a:ext cx="151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parasimpático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540278" y="2326664"/>
            <a:ext cx="109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simpático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3140" y="6141986"/>
            <a:ext cx="3689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Shh</a:t>
            </a:r>
            <a:r>
              <a:rPr lang="en-US" dirty="0" smtClean="0"/>
              <a:t> do </a:t>
            </a:r>
            <a:r>
              <a:rPr lang="en-US" dirty="0" err="1" smtClean="0"/>
              <a:t>endoderma</a:t>
            </a:r>
            <a:r>
              <a:rPr lang="en-US" dirty="0" smtClean="0"/>
              <a:t> </a:t>
            </a:r>
            <a:r>
              <a:rPr lang="en-US" dirty="0" err="1" smtClean="0"/>
              <a:t>medeia</a:t>
            </a:r>
            <a:r>
              <a:rPr lang="en-US" dirty="0" smtClean="0"/>
              <a:t> </a:t>
            </a:r>
            <a:r>
              <a:rPr lang="en-US" dirty="0" err="1" smtClean="0"/>
              <a:t>desenvolvimento</a:t>
            </a:r>
            <a:r>
              <a:rPr lang="en-US" dirty="0" smtClean="0"/>
              <a:t> da </a:t>
            </a:r>
            <a:r>
              <a:rPr lang="en-US" dirty="0" err="1" smtClean="0"/>
              <a:t>musculatura</a:t>
            </a:r>
            <a:r>
              <a:rPr lang="en-US" dirty="0" smtClean="0"/>
              <a:t> </a:t>
            </a:r>
            <a:r>
              <a:rPr lang="en-US" dirty="0" err="1" smtClean="0"/>
              <a:t>lisa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7850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Imagem 1" descr="F9780443068119-014-f0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42938"/>
            <a:ext cx="8858250" cy="421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CaixaDeTexto 2"/>
          <p:cNvSpPr txBox="1">
            <a:spLocks noChangeArrowheads="1"/>
          </p:cNvSpPr>
          <p:nvPr/>
        </p:nvSpPr>
        <p:spPr bwMode="auto">
          <a:xfrm>
            <a:off x="2357438" y="5715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59395" name="CaixaDeTexto 3"/>
          <p:cNvSpPr txBox="1">
            <a:spLocks noChangeArrowheads="1"/>
          </p:cNvSpPr>
          <p:nvPr/>
        </p:nvSpPr>
        <p:spPr bwMode="auto">
          <a:xfrm>
            <a:off x="2143125" y="428625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59396" name="CaixaDeTexto 4"/>
          <p:cNvSpPr txBox="1">
            <a:spLocks noChangeArrowheads="1"/>
          </p:cNvSpPr>
          <p:nvPr/>
        </p:nvSpPr>
        <p:spPr bwMode="auto">
          <a:xfrm>
            <a:off x="500063" y="71438"/>
            <a:ext cx="8477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b="1">
                <a:solidFill>
                  <a:srgbClr val="0000FF"/>
                </a:solidFill>
                <a:latin typeface="Arial" charset="0"/>
                <a:cs typeface="Arial" charset="0"/>
              </a:rPr>
              <a:t>septação da cloaca em seio urogenital e canal anorectal </a:t>
            </a:r>
          </a:p>
        </p:txBody>
      </p:sp>
      <p:pic>
        <p:nvPicPr>
          <p:cNvPr id="59397" name="Imagem 5" descr="F9780443068119-014-f0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4130675"/>
            <a:ext cx="2857500" cy="265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TextBox 1"/>
          <p:cNvSpPr txBox="1">
            <a:spLocks noChangeArrowheads="1"/>
          </p:cNvSpPr>
          <p:nvPr/>
        </p:nvSpPr>
        <p:spPr bwMode="auto">
          <a:xfrm>
            <a:off x="250825" y="5157788"/>
            <a:ext cx="5545138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0000FF"/>
                </a:solidFill>
                <a:latin typeface="Arial" charset="0"/>
                <a:cs typeface="Arial" charset="0"/>
              </a:rPr>
              <a:t>separação ocorre por avanço do septo urogenital (prega de Tourneux) em direção caudal e aproximação lateral das pregas de Rathke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214438"/>
            <a:ext cx="5000625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CaixaDeTexto 2"/>
          <p:cNvSpPr txBox="1">
            <a:spLocks noChangeArrowheads="1"/>
          </p:cNvSpPr>
          <p:nvPr/>
        </p:nvSpPr>
        <p:spPr bwMode="auto">
          <a:xfrm>
            <a:off x="642938" y="428625"/>
            <a:ext cx="21891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800" b="1" dirty="0" err="1">
                <a:solidFill>
                  <a:srgbClr val="0000FF"/>
                </a:solidFill>
                <a:latin typeface="Calibri" charset="0"/>
              </a:rPr>
              <a:t>Angiogênese</a:t>
            </a:r>
            <a:r>
              <a:rPr lang="pt-BR" sz="2800" b="1" dirty="0">
                <a:solidFill>
                  <a:srgbClr val="0000FF"/>
                </a:solidFill>
                <a:latin typeface="Calibri" charset="0"/>
              </a:rPr>
              <a:t>:</a:t>
            </a:r>
          </a:p>
        </p:txBody>
      </p:sp>
      <p:sp>
        <p:nvSpPr>
          <p:cNvPr id="17411" name="CaixaDeTexto 3"/>
          <p:cNvSpPr txBox="1">
            <a:spLocks noChangeArrowheads="1"/>
          </p:cNvSpPr>
          <p:nvPr/>
        </p:nvSpPr>
        <p:spPr bwMode="auto">
          <a:xfrm>
            <a:off x="3000375" y="312738"/>
            <a:ext cx="58578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b="1">
                <a:solidFill>
                  <a:schemeClr val="tx2"/>
                </a:solidFill>
                <a:latin typeface="Calibri" charset="0"/>
              </a:rPr>
              <a:t>Expansão e ramificação do sistema vascular a partir de vasos preexistentes</a:t>
            </a:r>
          </a:p>
        </p:txBody>
      </p:sp>
      <p:sp>
        <p:nvSpPr>
          <p:cNvPr id="17412" name="CaixaDeTexto 6"/>
          <p:cNvSpPr txBox="1">
            <a:spLocks noChangeArrowheads="1"/>
          </p:cNvSpPr>
          <p:nvPr/>
        </p:nvSpPr>
        <p:spPr bwMode="auto">
          <a:xfrm>
            <a:off x="5857875" y="2000250"/>
            <a:ext cx="30813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>
                <a:solidFill>
                  <a:srgbClr val="C00000"/>
                </a:solidFill>
              </a:rPr>
              <a:t>importância do saco vitelínico na formação do sistema vascular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tura de Tela 2019-03-05 às 15.01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109" y="1202388"/>
            <a:ext cx="5049881" cy="3814922"/>
          </a:xfrm>
          <a:prstGeom prst="rect">
            <a:avLst/>
          </a:prstGeom>
        </p:spPr>
      </p:pic>
      <p:pic>
        <p:nvPicPr>
          <p:cNvPr id="4" name="Picture 3" descr="Captura de Tela 2019-03-05 às 15.00.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2506"/>
            <a:ext cx="3745388" cy="513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9080" y="201425"/>
            <a:ext cx="541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</a:rPr>
              <a:t>anomalias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congênitas</a:t>
            </a:r>
            <a:r>
              <a:rPr lang="en-US" sz="2400" b="1" dirty="0" smtClean="0">
                <a:solidFill>
                  <a:srgbClr val="0000FF"/>
                </a:solidFill>
              </a:rPr>
              <a:t> do </a:t>
            </a:r>
            <a:r>
              <a:rPr lang="en-US" sz="2400" b="1" dirty="0" err="1" smtClean="0">
                <a:solidFill>
                  <a:srgbClr val="0000FF"/>
                </a:solidFill>
              </a:rPr>
              <a:t>trato</a:t>
            </a: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</a:rPr>
              <a:t>digestório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24045" y="5141831"/>
            <a:ext cx="38245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imobilidade</a:t>
            </a:r>
            <a:r>
              <a:rPr lang="en-US" sz="2000" dirty="0" smtClean="0"/>
              <a:t> </a:t>
            </a:r>
            <a:r>
              <a:rPr lang="en-US" sz="2000" dirty="0" err="1" smtClean="0"/>
              <a:t>devido</a:t>
            </a:r>
            <a:r>
              <a:rPr lang="en-US" sz="2000" dirty="0" smtClean="0"/>
              <a:t> </a:t>
            </a:r>
            <a:r>
              <a:rPr lang="en-US" sz="2000" dirty="0" err="1" smtClean="0"/>
              <a:t>à</a:t>
            </a:r>
            <a:r>
              <a:rPr lang="en-US" sz="2000" dirty="0" smtClean="0"/>
              <a:t> </a:t>
            </a:r>
            <a:r>
              <a:rPr lang="en-US" sz="2000" dirty="0" err="1" smtClean="0"/>
              <a:t>ausência</a:t>
            </a:r>
            <a:r>
              <a:rPr lang="en-US" sz="2000" dirty="0" smtClean="0"/>
              <a:t> de </a:t>
            </a:r>
            <a:r>
              <a:rPr lang="en-US" sz="2000" dirty="0" err="1" smtClean="0"/>
              <a:t>gânglios</a:t>
            </a:r>
            <a:r>
              <a:rPr lang="en-US" sz="2000" dirty="0" smtClean="0"/>
              <a:t> do </a:t>
            </a:r>
            <a:r>
              <a:rPr lang="en-US" sz="2000" dirty="0" err="1" smtClean="0"/>
              <a:t>parasimpático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musculatura</a:t>
            </a:r>
            <a:r>
              <a:rPr lang="en-US" sz="2000" dirty="0" smtClean="0"/>
              <a:t> </a:t>
            </a:r>
            <a:r>
              <a:rPr lang="en-US" sz="2000" dirty="0" err="1" smtClean="0"/>
              <a:t>lisa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025185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954088" y="133002"/>
            <a:ext cx="7670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 dirty="0" err="1">
                <a:solidFill>
                  <a:srgbClr val="000090"/>
                </a:solidFill>
                <a:latin typeface="Arial" charset="0"/>
              </a:rPr>
              <a:t>gastrosquise</a:t>
            </a:r>
            <a:r>
              <a:rPr lang="pt-BR" sz="2000" b="1" dirty="0">
                <a:solidFill>
                  <a:srgbClr val="000090"/>
                </a:solidFill>
                <a:latin typeface="Arial" charset="0"/>
              </a:rPr>
              <a:t> e </a:t>
            </a:r>
            <a:r>
              <a:rPr lang="pt-BR" sz="2000" b="1" dirty="0" err="1">
                <a:solidFill>
                  <a:srgbClr val="000090"/>
                </a:solidFill>
                <a:latin typeface="Arial" charset="0"/>
              </a:rPr>
              <a:t>omfalocele</a:t>
            </a:r>
            <a:r>
              <a:rPr lang="pt-BR" sz="2000" b="1" dirty="0">
                <a:solidFill>
                  <a:srgbClr val="000090"/>
                </a:solidFill>
                <a:latin typeface="Arial" charset="0"/>
              </a:rPr>
              <a:t>: falhas na rotação do </a:t>
            </a:r>
            <a:r>
              <a:rPr lang="pt-BR" sz="2000" b="1" dirty="0" smtClean="0">
                <a:solidFill>
                  <a:srgbClr val="000090"/>
                </a:solidFill>
                <a:latin typeface="Arial" charset="0"/>
              </a:rPr>
              <a:t>intestino, resultando </a:t>
            </a:r>
            <a:r>
              <a:rPr lang="pt-BR" sz="2000" b="1" dirty="0">
                <a:solidFill>
                  <a:srgbClr val="000090"/>
                </a:solidFill>
                <a:latin typeface="Arial" charset="0"/>
              </a:rPr>
              <a:t>em falhas do fechamento da parede abdominal</a:t>
            </a:r>
          </a:p>
        </p:txBody>
      </p:sp>
      <p:pic>
        <p:nvPicPr>
          <p:cNvPr id="4" name="Picture 9" descr="Captura de Tela 2018-04-17 às 17.10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81" y="871937"/>
            <a:ext cx="7461845" cy="3800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aptura de Tela 2018-04-17 às 17.09.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112" y="3776529"/>
            <a:ext cx="4296839" cy="2988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018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9-03-05 às 15.01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202" y="831396"/>
            <a:ext cx="4655183" cy="392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0128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8603" y="128210"/>
            <a:ext cx="2480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00FF"/>
                </a:solidFill>
              </a:rPr>
              <a:t>Embriologia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49113" y="774541"/>
            <a:ext cx="1802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00FF"/>
                </a:solidFill>
              </a:rPr>
              <a:t>Tópico</a:t>
            </a:r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</a:rPr>
              <a:t>7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8019" y="1363064"/>
            <a:ext cx="7877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</a:rPr>
              <a:t>D</a:t>
            </a:r>
            <a:r>
              <a:rPr lang="en-US" sz="2800" b="1" dirty="0" err="1" smtClean="0">
                <a:solidFill>
                  <a:srgbClr val="0000FF"/>
                </a:solidFill>
              </a:rPr>
              <a:t>esenvolvimento</a:t>
            </a:r>
            <a:r>
              <a:rPr lang="en-US" sz="2800" b="1" dirty="0" smtClean="0">
                <a:solidFill>
                  <a:srgbClr val="0000FF"/>
                </a:solidFill>
              </a:rPr>
              <a:t> do </a:t>
            </a:r>
            <a:r>
              <a:rPr lang="en-US" sz="2800" b="1" dirty="0" err="1" smtClean="0">
                <a:solidFill>
                  <a:srgbClr val="0000FF"/>
                </a:solidFill>
              </a:rPr>
              <a:t>sistema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respiratório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5" name="Imagem 7" descr="F9780443068119-014-f0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03" y="2318421"/>
            <a:ext cx="4861961" cy="4120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ipse 13"/>
          <p:cNvSpPr/>
          <p:nvPr/>
        </p:nvSpPr>
        <p:spPr>
          <a:xfrm>
            <a:off x="2779978" y="3253314"/>
            <a:ext cx="428625" cy="6498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TextBox 6"/>
          <p:cNvSpPr txBox="1"/>
          <p:nvPr/>
        </p:nvSpPr>
        <p:spPr>
          <a:xfrm>
            <a:off x="5280159" y="2111331"/>
            <a:ext cx="346782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 smtClean="0">
                <a:solidFill>
                  <a:srgbClr val="0000FF"/>
                </a:solidFill>
              </a:rPr>
              <a:t>formação</a:t>
            </a:r>
            <a:r>
              <a:rPr lang="en-US" sz="2000" b="1" i="1" dirty="0" smtClean="0">
                <a:solidFill>
                  <a:srgbClr val="0000FF"/>
                </a:solidFill>
              </a:rPr>
              <a:t> do </a:t>
            </a:r>
            <a:r>
              <a:rPr lang="en-US" sz="2000" b="1" i="1" dirty="0" err="1" smtClean="0">
                <a:solidFill>
                  <a:srgbClr val="0000FF"/>
                </a:solidFill>
              </a:rPr>
              <a:t>divertículo</a:t>
            </a:r>
            <a:r>
              <a:rPr lang="en-US" sz="2000" b="1" i="1" dirty="0" smtClean="0">
                <a:solidFill>
                  <a:srgbClr val="0000FF"/>
                </a:solidFill>
              </a:rPr>
              <a:t> </a:t>
            </a:r>
            <a:r>
              <a:rPr lang="en-US" sz="2000" b="1" i="1" dirty="0" err="1" smtClean="0">
                <a:solidFill>
                  <a:srgbClr val="0000FF"/>
                </a:solidFill>
              </a:rPr>
              <a:t>respiratório</a:t>
            </a:r>
            <a:r>
              <a:rPr lang="en-US" sz="2000" b="1" i="1" dirty="0" smtClean="0">
                <a:solidFill>
                  <a:srgbClr val="0000FF"/>
                </a:solidFill>
              </a:rPr>
              <a:t> (</a:t>
            </a:r>
            <a:r>
              <a:rPr lang="en-US" sz="2000" b="1" i="1" dirty="0" err="1" smtClean="0">
                <a:solidFill>
                  <a:srgbClr val="0000FF"/>
                </a:solidFill>
              </a:rPr>
              <a:t>traqueia</a:t>
            </a:r>
            <a:r>
              <a:rPr lang="en-US" sz="2000" b="1" i="1" dirty="0" smtClean="0">
                <a:solidFill>
                  <a:srgbClr val="0000FF"/>
                </a:solidFill>
              </a:rPr>
              <a:t> e </a:t>
            </a:r>
            <a:r>
              <a:rPr lang="en-US" sz="2000" b="1" i="1" dirty="0" err="1" smtClean="0">
                <a:solidFill>
                  <a:srgbClr val="0000FF"/>
                </a:solidFill>
              </a:rPr>
              <a:t>brônquios</a:t>
            </a:r>
            <a:r>
              <a:rPr lang="en-US" sz="2000" b="1" i="1" dirty="0" smtClean="0">
                <a:solidFill>
                  <a:srgbClr val="0000FF"/>
                </a:solidFill>
              </a:rPr>
              <a:t>)</a:t>
            </a:r>
          </a:p>
          <a:p>
            <a:endParaRPr lang="en-US" sz="2000" b="1" i="1" dirty="0">
              <a:solidFill>
                <a:srgbClr val="0000FF"/>
              </a:solidFill>
            </a:endParaRPr>
          </a:p>
          <a:p>
            <a:r>
              <a:rPr lang="en-US" sz="2000" b="1" i="1" dirty="0" err="1" smtClean="0">
                <a:solidFill>
                  <a:srgbClr val="0000FF"/>
                </a:solidFill>
              </a:rPr>
              <a:t>expansão</a:t>
            </a:r>
            <a:r>
              <a:rPr lang="en-US" sz="2000" b="1" i="1" dirty="0" smtClean="0">
                <a:solidFill>
                  <a:srgbClr val="0000FF"/>
                </a:solidFill>
              </a:rPr>
              <a:t> dos </a:t>
            </a:r>
            <a:r>
              <a:rPr lang="en-US" sz="2000" b="1" i="1" dirty="0" err="1" smtClean="0">
                <a:solidFill>
                  <a:srgbClr val="0000FF"/>
                </a:solidFill>
              </a:rPr>
              <a:t>pulmões</a:t>
            </a:r>
            <a:r>
              <a:rPr lang="en-US" sz="2000" b="1" i="1" dirty="0" smtClean="0">
                <a:solidFill>
                  <a:srgbClr val="0000FF"/>
                </a:solidFill>
              </a:rPr>
              <a:t> </a:t>
            </a:r>
            <a:r>
              <a:rPr lang="en-US" sz="2000" b="1" i="1" dirty="0" err="1" smtClean="0">
                <a:solidFill>
                  <a:srgbClr val="0000FF"/>
                </a:solidFill>
              </a:rPr>
              <a:t>nos</a:t>
            </a:r>
            <a:r>
              <a:rPr lang="en-US" sz="2000" b="1" i="1" dirty="0" smtClean="0">
                <a:solidFill>
                  <a:srgbClr val="0000FF"/>
                </a:solidFill>
              </a:rPr>
              <a:t> </a:t>
            </a:r>
            <a:r>
              <a:rPr lang="en-US" sz="2000" b="1" i="1" dirty="0" err="1" smtClean="0">
                <a:solidFill>
                  <a:srgbClr val="0000FF"/>
                </a:solidFill>
              </a:rPr>
              <a:t>canais</a:t>
            </a:r>
            <a:r>
              <a:rPr lang="en-US" sz="2000" b="1" i="1" dirty="0" smtClean="0">
                <a:solidFill>
                  <a:srgbClr val="0000FF"/>
                </a:solidFill>
              </a:rPr>
              <a:t> </a:t>
            </a:r>
            <a:r>
              <a:rPr lang="en-US" sz="2000" b="1" i="1" dirty="0" err="1" smtClean="0">
                <a:solidFill>
                  <a:srgbClr val="0000FF"/>
                </a:solidFill>
              </a:rPr>
              <a:t>pericárdio-peritoniais</a:t>
            </a:r>
            <a:endParaRPr lang="en-US" sz="2000" b="1" i="1" dirty="0" smtClean="0">
              <a:solidFill>
                <a:srgbClr val="0000FF"/>
              </a:solidFill>
            </a:endParaRPr>
          </a:p>
          <a:p>
            <a:endParaRPr lang="en-US" sz="2000" b="1" i="1" dirty="0">
              <a:solidFill>
                <a:srgbClr val="0000FF"/>
              </a:solidFill>
            </a:endParaRPr>
          </a:p>
          <a:p>
            <a:r>
              <a:rPr lang="en-US" sz="2000" b="1" i="1" dirty="0" err="1" smtClean="0">
                <a:solidFill>
                  <a:srgbClr val="0000FF"/>
                </a:solidFill>
              </a:rPr>
              <a:t>formação</a:t>
            </a:r>
            <a:r>
              <a:rPr lang="en-US" sz="2000" b="1" i="1" dirty="0" smtClean="0">
                <a:solidFill>
                  <a:srgbClr val="0000FF"/>
                </a:solidFill>
              </a:rPr>
              <a:t> dos </a:t>
            </a:r>
            <a:r>
              <a:rPr lang="en-US" sz="2000" b="1" i="1" dirty="0" err="1" smtClean="0">
                <a:solidFill>
                  <a:srgbClr val="0000FF"/>
                </a:solidFill>
              </a:rPr>
              <a:t>pulmões</a:t>
            </a:r>
            <a:r>
              <a:rPr lang="en-US" sz="2000" b="1" i="1" dirty="0" smtClean="0">
                <a:solidFill>
                  <a:srgbClr val="0000FF"/>
                </a:solidFill>
              </a:rPr>
              <a:t>: </a:t>
            </a:r>
            <a:r>
              <a:rPr lang="en-US" sz="2000" b="1" i="1" dirty="0" err="1" smtClean="0">
                <a:solidFill>
                  <a:srgbClr val="0000FF"/>
                </a:solidFill>
              </a:rPr>
              <a:t>morfogênese</a:t>
            </a:r>
            <a:r>
              <a:rPr lang="en-US" sz="2000" b="1" i="1" dirty="0" smtClean="0">
                <a:solidFill>
                  <a:srgbClr val="0000FF"/>
                </a:solidFill>
              </a:rPr>
              <a:t> </a:t>
            </a:r>
            <a:r>
              <a:rPr lang="en-US" sz="2000" b="1" i="1" dirty="0" err="1" smtClean="0">
                <a:solidFill>
                  <a:srgbClr val="0000FF"/>
                </a:solidFill>
              </a:rPr>
              <a:t>por</a:t>
            </a:r>
            <a:r>
              <a:rPr lang="en-US" sz="2000" b="1" i="1" dirty="0" smtClean="0">
                <a:solidFill>
                  <a:srgbClr val="0000FF"/>
                </a:solidFill>
              </a:rPr>
              <a:t> </a:t>
            </a:r>
            <a:r>
              <a:rPr lang="en-US" sz="2000" b="1" i="1" dirty="0" err="1" smtClean="0">
                <a:solidFill>
                  <a:srgbClr val="0000FF"/>
                </a:solidFill>
              </a:rPr>
              <a:t>ramificação</a:t>
            </a:r>
            <a:r>
              <a:rPr lang="en-US" sz="2000" b="1" i="1" dirty="0" smtClean="0">
                <a:solidFill>
                  <a:srgbClr val="0000FF"/>
                </a:solidFill>
              </a:rPr>
              <a:t> </a:t>
            </a:r>
          </a:p>
          <a:p>
            <a:endParaRPr lang="en-US" sz="2000" b="1" i="1" dirty="0">
              <a:solidFill>
                <a:srgbClr val="0000FF"/>
              </a:solidFill>
            </a:endParaRPr>
          </a:p>
          <a:p>
            <a:r>
              <a:rPr lang="en-US" sz="2000" b="1" i="1" dirty="0" err="1" smtClean="0">
                <a:solidFill>
                  <a:srgbClr val="0000FF"/>
                </a:solidFill>
              </a:rPr>
              <a:t>histodiferenciação</a:t>
            </a:r>
            <a:r>
              <a:rPr lang="en-US" sz="2000" b="1" i="1" dirty="0" smtClean="0">
                <a:solidFill>
                  <a:srgbClr val="0000FF"/>
                </a:solidFill>
              </a:rPr>
              <a:t> dos </a:t>
            </a:r>
            <a:r>
              <a:rPr lang="en-US" sz="2000" b="1" i="1" dirty="0" err="1" smtClean="0">
                <a:solidFill>
                  <a:srgbClr val="0000FF"/>
                </a:solidFill>
              </a:rPr>
              <a:t>pulmões</a:t>
            </a:r>
            <a:endParaRPr lang="en-US" sz="2000" b="1" i="1" dirty="0" smtClean="0">
              <a:solidFill>
                <a:srgbClr val="0000FF"/>
              </a:solidFill>
            </a:endParaRPr>
          </a:p>
          <a:p>
            <a:endParaRPr lang="en-US" sz="2000" b="1" i="1" dirty="0">
              <a:solidFill>
                <a:srgbClr val="0000FF"/>
              </a:solidFill>
            </a:endParaRPr>
          </a:p>
          <a:p>
            <a:r>
              <a:rPr lang="en-US" sz="2000" b="1" i="1" dirty="0" err="1" smtClean="0">
                <a:solidFill>
                  <a:srgbClr val="0000FF"/>
                </a:solidFill>
              </a:rPr>
              <a:t>malformações</a:t>
            </a:r>
            <a:r>
              <a:rPr lang="en-US" sz="2000" b="1" i="1" dirty="0" smtClean="0">
                <a:solidFill>
                  <a:srgbClr val="0000FF"/>
                </a:solidFill>
              </a:rPr>
              <a:t> </a:t>
            </a:r>
            <a:r>
              <a:rPr lang="en-US" sz="2000" b="1" i="1" dirty="0" err="1" smtClean="0">
                <a:solidFill>
                  <a:srgbClr val="0000FF"/>
                </a:solidFill>
              </a:rPr>
              <a:t>congênitas</a:t>
            </a:r>
            <a:endParaRPr lang="en-US" sz="20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5626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4210"/>
            <a:ext cx="762000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29235"/>
            <a:ext cx="75438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365125" y="2587810"/>
            <a:ext cx="39782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b="1" dirty="0">
                <a:solidFill>
                  <a:srgbClr val="000099"/>
                </a:solidFill>
                <a:latin typeface="Arial" charset="0"/>
              </a:rPr>
              <a:t>sulco mediano no endoderma ventral da laringe:</a:t>
            </a:r>
          </a:p>
          <a:p>
            <a:pPr eaLnBrk="1" hangingPunct="1"/>
            <a:r>
              <a:rPr lang="pt-BR" sz="1800" b="1" dirty="0">
                <a:solidFill>
                  <a:srgbClr val="C00000"/>
                </a:solidFill>
                <a:latin typeface="Arial" charset="0"/>
              </a:rPr>
              <a:t>fenda </a:t>
            </a:r>
            <a:r>
              <a:rPr lang="pt-BR" sz="1800" b="1" dirty="0" err="1" smtClean="0">
                <a:solidFill>
                  <a:srgbClr val="C00000"/>
                </a:solidFill>
                <a:latin typeface="Arial" charset="0"/>
              </a:rPr>
              <a:t>laringeotraqueal</a:t>
            </a:r>
            <a:r>
              <a:rPr lang="pt-BR" sz="1800" b="1" dirty="0" smtClean="0">
                <a:solidFill>
                  <a:srgbClr val="C00000"/>
                </a:solidFill>
                <a:latin typeface="Arial" charset="0"/>
              </a:rPr>
              <a:t>  </a:t>
            </a:r>
            <a:r>
              <a:rPr lang="pt-BR" sz="1800" b="1" dirty="0">
                <a:solidFill>
                  <a:srgbClr val="000099"/>
                </a:solidFill>
                <a:latin typeface="Arial" charset="0"/>
              </a:rPr>
              <a:t>(4 semanas)</a:t>
            </a:r>
          </a:p>
        </p:txBody>
      </p:sp>
      <p:sp>
        <p:nvSpPr>
          <p:cNvPr id="8197" name="Text Box 7"/>
          <p:cNvSpPr txBox="1">
            <a:spLocks noChangeArrowheads="1"/>
          </p:cNvSpPr>
          <p:nvPr/>
        </p:nvSpPr>
        <p:spPr bwMode="auto">
          <a:xfrm>
            <a:off x="4648200" y="2587810"/>
            <a:ext cx="4038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b="1">
                <a:solidFill>
                  <a:srgbClr val="000099"/>
                </a:solidFill>
                <a:latin typeface="Arial" charset="0"/>
              </a:rPr>
              <a:t>proliferação da mesénquima do 4º a 6º arco transforma sulco em </a:t>
            </a:r>
            <a:r>
              <a:rPr lang="pt-BR" sz="1800" b="1">
                <a:solidFill>
                  <a:srgbClr val="C00000"/>
                </a:solidFill>
                <a:latin typeface="Arial" charset="0"/>
              </a:rPr>
              <a:t>canal laríngeo em forma T </a:t>
            </a:r>
            <a:r>
              <a:rPr lang="pt-BR" sz="1800" b="1">
                <a:solidFill>
                  <a:srgbClr val="000099"/>
                </a:solidFill>
                <a:latin typeface="Arial" charset="0"/>
              </a:rPr>
              <a:t>(5 semanas)</a:t>
            </a:r>
          </a:p>
        </p:txBody>
      </p:sp>
      <p:sp>
        <p:nvSpPr>
          <p:cNvPr id="8198" name="Text Box 8"/>
          <p:cNvSpPr txBox="1">
            <a:spLocks noChangeArrowheads="1"/>
          </p:cNvSpPr>
          <p:nvPr/>
        </p:nvSpPr>
        <p:spPr bwMode="auto">
          <a:xfrm>
            <a:off x="517525" y="5788210"/>
            <a:ext cx="34448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b="1">
                <a:solidFill>
                  <a:srgbClr val="000099"/>
                </a:solidFill>
                <a:latin typeface="Arial" charset="0"/>
              </a:rPr>
              <a:t>formação da epiglote e </a:t>
            </a:r>
            <a:r>
              <a:rPr lang="pt-BR" sz="1800" b="1">
                <a:solidFill>
                  <a:srgbClr val="C00000"/>
                </a:solidFill>
                <a:latin typeface="Arial" charset="0"/>
              </a:rPr>
              <a:t>oclusão temporária</a:t>
            </a:r>
            <a:r>
              <a:rPr lang="pt-BR" sz="1800" b="1">
                <a:solidFill>
                  <a:srgbClr val="000099"/>
                </a:solidFill>
                <a:latin typeface="Arial" charset="0"/>
              </a:rPr>
              <a:t> da luz da laringe (6 semanas)</a:t>
            </a:r>
          </a:p>
        </p:txBody>
      </p:sp>
      <p:sp>
        <p:nvSpPr>
          <p:cNvPr id="8199" name="Text Box 9"/>
          <p:cNvSpPr txBox="1">
            <a:spLocks noChangeArrowheads="1"/>
          </p:cNvSpPr>
          <p:nvPr/>
        </p:nvSpPr>
        <p:spPr bwMode="auto">
          <a:xfrm>
            <a:off x="4267200" y="5788210"/>
            <a:ext cx="48672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b="1">
                <a:solidFill>
                  <a:srgbClr val="C00000"/>
                </a:solidFill>
                <a:latin typeface="Arial" charset="0"/>
              </a:rPr>
              <a:t>recanalização </a:t>
            </a:r>
            <a:r>
              <a:rPr lang="pt-BR" sz="1800" b="1">
                <a:solidFill>
                  <a:srgbClr val="000099"/>
                </a:solidFill>
                <a:latin typeface="Arial" charset="0"/>
              </a:rPr>
              <a:t>da luz da laringe, formação das cartilagens laríngeas (10 semanas)</a:t>
            </a:r>
          </a:p>
          <a:p>
            <a:pPr eaLnBrk="1" hangingPunct="1"/>
            <a:r>
              <a:rPr lang="pt-BR" sz="1800" b="1">
                <a:solidFill>
                  <a:srgbClr val="CC0000"/>
                </a:solidFill>
                <a:latin typeface="Arial" charset="0"/>
              </a:rPr>
              <a:t>e das cordas vocais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61880" y="59766"/>
            <a:ext cx="4818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</a:rPr>
              <a:t>forma</a:t>
            </a:r>
            <a:r>
              <a:rPr lang="en-US" sz="2400" b="1" dirty="0" err="1" smtClean="0">
                <a:solidFill>
                  <a:srgbClr val="0000FF"/>
                </a:solidFill>
              </a:rPr>
              <a:t>ção</a:t>
            </a:r>
            <a:r>
              <a:rPr lang="en-US" sz="2400" b="1" dirty="0" smtClean="0">
                <a:solidFill>
                  <a:srgbClr val="0000FF"/>
                </a:solidFill>
              </a:rPr>
              <a:t> do canal </a:t>
            </a:r>
            <a:r>
              <a:rPr lang="en-US" sz="2400" b="1" dirty="0" err="1" smtClean="0">
                <a:solidFill>
                  <a:srgbClr val="0000FF"/>
                </a:solidFill>
              </a:rPr>
              <a:t>laríngeotraqueial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71525"/>
            <a:ext cx="3505200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514725"/>
            <a:ext cx="350520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695325"/>
            <a:ext cx="304800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Line 9"/>
          <p:cNvSpPr>
            <a:spLocks noChangeShapeType="1"/>
          </p:cNvSpPr>
          <p:nvPr/>
        </p:nvSpPr>
        <p:spPr bwMode="auto">
          <a:xfrm>
            <a:off x="5105400" y="4810125"/>
            <a:ext cx="685800" cy="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2" name="Text Box 10"/>
          <p:cNvSpPr txBox="1">
            <a:spLocks noChangeArrowheads="1"/>
          </p:cNvSpPr>
          <p:nvPr/>
        </p:nvSpPr>
        <p:spPr bwMode="auto">
          <a:xfrm>
            <a:off x="441325" y="76200"/>
            <a:ext cx="87788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800" b="1" dirty="0">
                <a:solidFill>
                  <a:srgbClr val="0000FF"/>
                </a:solidFill>
                <a:latin typeface="Arial" charset="0"/>
              </a:rPr>
              <a:t>desenvolvimento da </a:t>
            </a:r>
            <a:r>
              <a:rPr lang="pt-BR" sz="2800" b="1" dirty="0" err="1">
                <a:solidFill>
                  <a:srgbClr val="0000FF"/>
                </a:solidFill>
                <a:latin typeface="Arial" charset="0"/>
              </a:rPr>
              <a:t>traquéia</a:t>
            </a:r>
            <a:r>
              <a:rPr lang="pt-BR" sz="2800" b="1" dirty="0">
                <a:solidFill>
                  <a:srgbClr val="0000FF"/>
                </a:solidFill>
                <a:latin typeface="Arial" charset="0"/>
              </a:rPr>
              <a:t> e dos brônquios</a:t>
            </a:r>
          </a:p>
        </p:txBody>
      </p:sp>
      <p:sp>
        <p:nvSpPr>
          <p:cNvPr id="9223" name="Text Box 11"/>
          <p:cNvSpPr txBox="1">
            <a:spLocks noChangeArrowheads="1"/>
          </p:cNvSpPr>
          <p:nvPr/>
        </p:nvSpPr>
        <p:spPr bwMode="auto">
          <a:xfrm>
            <a:off x="6204078" y="827015"/>
            <a:ext cx="26638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2000" b="1" dirty="0">
                <a:solidFill>
                  <a:srgbClr val="CC3300"/>
                </a:solidFill>
                <a:latin typeface="Arial" charset="0"/>
              </a:rPr>
              <a:t>formação do septo </a:t>
            </a:r>
            <a:r>
              <a:rPr lang="pt-BR" sz="2000" b="1" dirty="0" err="1">
                <a:solidFill>
                  <a:srgbClr val="CC3300"/>
                </a:solidFill>
                <a:latin typeface="Arial" charset="0"/>
              </a:rPr>
              <a:t>traqueoesofágico</a:t>
            </a:r>
            <a:endParaRPr lang="pt-BR" sz="2000" b="1" dirty="0">
              <a:solidFill>
                <a:srgbClr val="CC3300"/>
              </a:solidFill>
              <a:latin typeface="Arial" charset="0"/>
            </a:endParaRPr>
          </a:p>
        </p:txBody>
      </p:sp>
      <p:sp>
        <p:nvSpPr>
          <p:cNvPr id="9224" name="Text Box 12"/>
          <p:cNvSpPr txBox="1">
            <a:spLocks noChangeArrowheads="1"/>
          </p:cNvSpPr>
          <p:nvPr/>
        </p:nvSpPr>
        <p:spPr bwMode="auto">
          <a:xfrm>
            <a:off x="6643688" y="2500313"/>
            <a:ext cx="19970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2000" b="1">
                <a:solidFill>
                  <a:srgbClr val="CC3300"/>
                </a:solidFill>
                <a:latin typeface="Arial" charset="0"/>
              </a:rPr>
              <a:t>divisão  e brotamento dos brônquios</a:t>
            </a:r>
          </a:p>
        </p:txBody>
      </p:sp>
      <p:pic>
        <p:nvPicPr>
          <p:cNvPr id="922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933825"/>
            <a:ext cx="4679950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Line 14"/>
          <p:cNvSpPr>
            <a:spLocks noChangeShapeType="1"/>
          </p:cNvSpPr>
          <p:nvPr/>
        </p:nvSpPr>
        <p:spPr bwMode="auto">
          <a:xfrm flipV="1">
            <a:off x="3563938" y="3590925"/>
            <a:ext cx="779462" cy="630238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7" name="Line 15"/>
          <p:cNvSpPr>
            <a:spLocks noChangeShapeType="1"/>
          </p:cNvSpPr>
          <p:nvPr/>
        </p:nvSpPr>
        <p:spPr bwMode="auto">
          <a:xfrm flipH="1" flipV="1">
            <a:off x="2057400" y="3619500"/>
            <a:ext cx="76200" cy="45720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857250"/>
            <a:ext cx="9067800" cy="30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Text Box 3"/>
          <p:cNvSpPr txBox="1">
            <a:spLocks noChangeArrowheads="1"/>
          </p:cNvSpPr>
          <p:nvPr/>
        </p:nvSpPr>
        <p:spPr bwMode="auto">
          <a:xfrm>
            <a:off x="900113" y="115888"/>
            <a:ext cx="72548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b="1" dirty="0">
                <a:solidFill>
                  <a:srgbClr val="0000FF"/>
                </a:solidFill>
                <a:latin typeface="Arial" charset="0"/>
              </a:rPr>
              <a:t>a </a:t>
            </a:r>
            <a:r>
              <a:rPr lang="pt-BR" b="1" dirty="0" smtClean="0">
                <a:solidFill>
                  <a:srgbClr val="0000FF"/>
                </a:solidFill>
                <a:latin typeface="Arial" charset="0"/>
              </a:rPr>
              <a:t>expansão </a:t>
            </a:r>
            <a:r>
              <a:rPr lang="pt-BR" b="1" dirty="0">
                <a:solidFill>
                  <a:srgbClr val="0000FF"/>
                </a:solidFill>
                <a:latin typeface="Arial" charset="0"/>
              </a:rPr>
              <a:t>das pulmões ocorre </a:t>
            </a:r>
            <a:r>
              <a:rPr lang="pt-BR" b="1" dirty="0" smtClean="0">
                <a:solidFill>
                  <a:srgbClr val="0000FF"/>
                </a:solidFill>
                <a:latin typeface="Arial" charset="0"/>
              </a:rPr>
              <a:t>nos canais pericárdio-</a:t>
            </a:r>
            <a:r>
              <a:rPr lang="pt-BR" b="1" dirty="0" err="1" smtClean="0">
                <a:solidFill>
                  <a:srgbClr val="0000FF"/>
                </a:solidFill>
                <a:latin typeface="Arial" charset="0"/>
              </a:rPr>
              <a:t>peritoniais</a:t>
            </a:r>
            <a:r>
              <a:rPr lang="pt-BR" b="1" dirty="0" smtClean="0">
                <a:solidFill>
                  <a:srgbClr val="0000FF"/>
                </a:solidFill>
                <a:latin typeface="Arial" charset="0"/>
              </a:rPr>
              <a:t>  </a:t>
            </a:r>
            <a:endParaRPr lang="pt-BR" b="1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53251" name="Imagem 4" descr="F9780443068119-011-f0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3505200"/>
            <a:ext cx="29654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3"/>
          <p:cNvSpPr txBox="1">
            <a:spLocks noChangeArrowheads="1"/>
          </p:cNvSpPr>
          <p:nvPr/>
        </p:nvSpPr>
        <p:spPr bwMode="auto">
          <a:xfrm>
            <a:off x="76200" y="168275"/>
            <a:ext cx="90408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b="1" dirty="0" smtClean="0">
                <a:solidFill>
                  <a:srgbClr val="0000FF"/>
                </a:solidFill>
                <a:latin typeface="Arial" charset="0"/>
              </a:rPr>
              <a:t>ramificação </a:t>
            </a:r>
            <a:r>
              <a:rPr lang="pt-BR" b="1" dirty="0">
                <a:solidFill>
                  <a:srgbClr val="0000FF"/>
                </a:solidFill>
                <a:latin typeface="Arial" charset="0"/>
              </a:rPr>
              <a:t>dos brotos pulmonares (endodérmicos) junta à </a:t>
            </a:r>
            <a:r>
              <a:rPr lang="pt-BR" b="1" dirty="0" err="1">
                <a:solidFill>
                  <a:srgbClr val="0000FF"/>
                </a:solidFill>
                <a:latin typeface="Arial" charset="0"/>
              </a:rPr>
              <a:t>mesênquima</a:t>
            </a:r>
            <a:r>
              <a:rPr lang="pt-BR" b="1" dirty="0">
                <a:solidFill>
                  <a:srgbClr val="0000FF"/>
                </a:solidFill>
                <a:latin typeface="Arial" charset="0"/>
              </a:rPr>
              <a:t> pulmonar</a:t>
            </a:r>
          </a:p>
        </p:txBody>
      </p:sp>
      <p:sp>
        <p:nvSpPr>
          <p:cNvPr id="51202" name="Text Box 4"/>
          <p:cNvSpPr txBox="1">
            <a:spLocks noChangeArrowheads="1"/>
          </p:cNvSpPr>
          <p:nvPr/>
        </p:nvSpPr>
        <p:spPr bwMode="auto">
          <a:xfrm>
            <a:off x="152400" y="5929313"/>
            <a:ext cx="8686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b="1">
                <a:solidFill>
                  <a:srgbClr val="000099"/>
                </a:solidFill>
                <a:latin typeface="Arial" charset="0"/>
              </a:rPr>
              <a:t>formação de 18 brônquios segmentares (10 direita, 8 esquerda) a partir da 7a semana; adição de mais 7 segmentos broncopulmonares  em fase pós-natal</a:t>
            </a:r>
          </a:p>
        </p:txBody>
      </p:sp>
      <p:pic>
        <p:nvPicPr>
          <p:cNvPr id="5120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00125"/>
            <a:ext cx="8077200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 Box 6"/>
          <p:cNvSpPr txBox="1">
            <a:spLocks noChangeArrowheads="1"/>
          </p:cNvSpPr>
          <p:nvPr/>
        </p:nvSpPr>
        <p:spPr bwMode="auto">
          <a:xfrm>
            <a:off x="8532813" y="3968750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>
                <a:solidFill>
                  <a:schemeClr val="accent2"/>
                </a:solidFill>
                <a:latin typeface="Arial" charset="0"/>
              </a:rPr>
              <a:t>4</a:t>
            </a:r>
          </a:p>
        </p:txBody>
      </p:sp>
      <p:sp>
        <p:nvSpPr>
          <p:cNvPr id="51205" name="Text Box 7"/>
          <p:cNvSpPr txBox="1">
            <a:spLocks noChangeArrowheads="1"/>
          </p:cNvSpPr>
          <p:nvPr/>
        </p:nvSpPr>
        <p:spPr bwMode="auto">
          <a:xfrm>
            <a:off x="8532813" y="2600325"/>
            <a:ext cx="325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>
                <a:solidFill>
                  <a:schemeClr val="accent2"/>
                </a:solidFill>
                <a:latin typeface="Arial" charset="0"/>
              </a:rPr>
              <a:t>4</a:t>
            </a:r>
          </a:p>
        </p:txBody>
      </p:sp>
      <p:sp>
        <p:nvSpPr>
          <p:cNvPr id="51206" name="Text Box 8"/>
          <p:cNvSpPr txBox="1">
            <a:spLocks noChangeArrowheads="1"/>
          </p:cNvSpPr>
          <p:nvPr/>
        </p:nvSpPr>
        <p:spPr bwMode="auto">
          <a:xfrm>
            <a:off x="4822825" y="42926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>
                <a:solidFill>
                  <a:schemeClr val="accent2"/>
                </a:solidFill>
                <a:latin typeface="Arial" charset="0"/>
              </a:rPr>
              <a:t>4</a:t>
            </a:r>
          </a:p>
        </p:txBody>
      </p:sp>
      <p:sp>
        <p:nvSpPr>
          <p:cNvPr id="51207" name="Text Box 9"/>
          <p:cNvSpPr txBox="1">
            <a:spLocks noChangeArrowheads="1"/>
          </p:cNvSpPr>
          <p:nvPr/>
        </p:nvSpPr>
        <p:spPr bwMode="auto">
          <a:xfrm>
            <a:off x="4600575" y="3357563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>
                <a:solidFill>
                  <a:schemeClr val="accent2"/>
                </a:solidFill>
                <a:latin typeface="Arial" charset="0"/>
              </a:rPr>
              <a:t>3</a:t>
            </a:r>
          </a:p>
        </p:txBody>
      </p:sp>
      <p:sp>
        <p:nvSpPr>
          <p:cNvPr id="51208" name="Text Box 10"/>
          <p:cNvSpPr txBox="1">
            <a:spLocks noChangeArrowheads="1"/>
          </p:cNvSpPr>
          <p:nvPr/>
        </p:nvSpPr>
        <p:spPr bwMode="auto">
          <a:xfrm>
            <a:off x="4629150" y="2306638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>
                <a:solidFill>
                  <a:schemeClr val="accent2"/>
                </a:solidFill>
                <a:latin typeface="Arial" charset="0"/>
              </a:rPr>
              <a:t>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m 1" descr="lu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143000"/>
            <a:ext cx="5857875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1438" y="285750"/>
            <a:ext cx="9144000" cy="7080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2000" b="1">
                <a:solidFill>
                  <a:srgbClr val="2D2DB9"/>
                </a:solidFill>
                <a:latin typeface="Arial" charset="0"/>
                <a:cs typeface="Arial" charset="0"/>
              </a:rPr>
              <a:t>aos 18 segmentos pulmonares fetais são adicionados mais 7 segmentos na fase pós-natal, principalmente até o 3º ano, mas até o 8º ano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ndo-pulm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6781800" cy="34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endo-pulm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29000"/>
            <a:ext cx="31019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3132138" y="3573463"/>
            <a:ext cx="60198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b="1">
                <a:solidFill>
                  <a:srgbClr val="000099"/>
                </a:solidFill>
                <a:latin typeface="Arial" charset="0"/>
              </a:rPr>
              <a:t>maturação pulmonar</a:t>
            </a:r>
          </a:p>
          <a:p>
            <a:pPr algn="ctr" eaLnBrk="1" hangingPunct="1"/>
            <a:r>
              <a:rPr lang="pt-BR" b="1">
                <a:solidFill>
                  <a:srgbClr val="CC3300"/>
                </a:solidFill>
                <a:latin typeface="Arial" charset="0"/>
              </a:rPr>
              <a:t>interação endoderma / mesoderma nos segmentos broncopulmonares</a:t>
            </a:r>
          </a:p>
        </p:txBody>
      </p:sp>
      <p:sp>
        <p:nvSpPr>
          <p:cNvPr id="13317" name="Text Box 7"/>
          <p:cNvSpPr txBox="1">
            <a:spLocks noChangeArrowheads="1"/>
          </p:cNvSpPr>
          <p:nvPr/>
        </p:nvSpPr>
        <p:spPr bwMode="auto">
          <a:xfrm>
            <a:off x="3635375" y="5053013"/>
            <a:ext cx="5329238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>
                <a:solidFill>
                  <a:srgbClr val="000066"/>
                </a:solidFill>
                <a:latin typeface="Arial" charset="0"/>
              </a:rPr>
              <a:t>vasos sanguíneos formam </a:t>
            </a:r>
            <a:r>
              <a:rPr lang="pt-BR" sz="2000" i="1">
                <a:solidFill>
                  <a:srgbClr val="000066"/>
                </a:solidFill>
                <a:latin typeface="Arial" charset="0"/>
              </a:rPr>
              <a:t>in situ</a:t>
            </a:r>
            <a:r>
              <a:rPr lang="pt-BR" sz="2000">
                <a:solidFill>
                  <a:srgbClr val="000066"/>
                </a:solidFill>
                <a:latin typeface="Arial" charset="0"/>
              </a:rPr>
              <a:t> a partir de  células mesodérmicas localizadas ao redor dos brotos endodérmicos (vasculogênese) ou por ramificaões da aorta pulmonar (angiogênese)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785813"/>
            <a:ext cx="621665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CaixaDeTexto 2"/>
          <p:cNvSpPr txBox="1">
            <a:spLocks noChangeArrowheads="1"/>
          </p:cNvSpPr>
          <p:nvPr/>
        </p:nvSpPr>
        <p:spPr bwMode="auto">
          <a:xfrm>
            <a:off x="571500" y="214313"/>
            <a:ext cx="7643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3200" b="1" dirty="0" err="1">
                <a:solidFill>
                  <a:srgbClr val="0000FF"/>
                </a:solidFill>
                <a:latin typeface="Calibri" charset="0"/>
              </a:rPr>
              <a:t>angiogênese</a:t>
            </a:r>
            <a:r>
              <a:rPr lang="pt-BR" sz="3200" b="1" dirty="0">
                <a:solidFill>
                  <a:srgbClr val="0000FF"/>
                </a:solidFill>
                <a:latin typeface="Calibri" charset="0"/>
              </a:rPr>
              <a:t>: </a:t>
            </a:r>
            <a:r>
              <a:rPr lang="pt-BR" sz="3200" b="1" dirty="0" smtClean="0">
                <a:solidFill>
                  <a:srgbClr val="0000FF"/>
                </a:solidFill>
                <a:latin typeface="Calibri" charset="0"/>
              </a:rPr>
              <a:t>papel </a:t>
            </a:r>
            <a:r>
              <a:rPr lang="pt-BR" sz="3200" b="1" dirty="0">
                <a:solidFill>
                  <a:srgbClr val="0000FF"/>
                </a:solidFill>
                <a:latin typeface="Calibri" charset="0"/>
              </a:rPr>
              <a:t>da concentração de O</a:t>
            </a:r>
            <a:r>
              <a:rPr lang="pt-BR" sz="1800" b="1" dirty="0">
                <a:solidFill>
                  <a:srgbClr val="0000FF"/>
                </a:solidFill>
                <a:latin typeface="Calibri" charset="0"/>
              </a:rPr>
              <a:t>2</a:t>
            </a:r>
          </a:p>
        </p:txBody>
      </p:sp>
      <p:sp>
        <p:nvSpPr>
          <p:cNvPr id="18435" name="CaixaDeTexto 3"/>
          <p:cNvSpPr txBox="1">
            <a:spLocks noChangeArrowheads="1"/>
          </p:cNvSpPr>
          <p:nvPr/>
        </p:nvSpPr>
        <p:spPr bwMode="auto">
          <a:xfrm>
            <a:off x="71438" y="5643563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/>
              <a:t>Prolilhidroxilase ferro dependente (PHD) é sensititvo à oxigênio</a:t>
            </a:r>
          </a:p>
          <a:p>
            <a:pPr eaLnBrk="1" hangingPunct="1"/>
            <a:r>
              <a:rPr lang="pt-BR" sz="1800">
                <a:solidFill>
                  <a:srgbClr val="C00000"/>
                </a:solidFill>
              </a:rPr>
              <a:t>em normóxia: </a:t>
            </a:r>
            <a:r>
              <a:rPr lang="pt-BR" sz="1800"/>
              <a:t>hidroxilãção de 2 resíduos de prolina de HIF</a:t>
            </a:r>
            <a:r>
              <a:rPr lang="el-GR" sz="1800"/>
              <a:t>α</a:t>
            </a:r>
            <a:r>
              <a:rPr lang="pt-BR" sz="1800"/>
              <a:t> seguida de ubiquitinização</a:t>
            </a:r>
          </a:p>
          <a:p>
            <a:pPr eaLnBrk="1" hangingPunct="1"/>
            <a:r>
              <a:rPr lang="pt-BR" sz="1800">
                <a:solidFill>
                  <a:srgbClr val="C00000"/>
                </a:solidFill>
              </a:rPr>
              <a:t>em hipóxia: </a:t>
            </a:r>
            <a:r>
              <a:rPr lang="pt-BR" sz="1800"/>
              <a:t>HIF</a:t>
            </a:r>
            <a:r>
              <a:rPr lang="el-GR" sz="1800"/>
              <a:t>α</a:t>
            </a:r>
            <a:r>
              <a:rPr lang="pt-BR" sz="1800"/>
              <a:t> não é degrada e forma dímero com HIF</a:t>
            </a:r>
            <a:r>
              <a:rPr lang="el-GR" sz="1800">
                <a:latin typeface="Calibri" charset="0"/>
              </a:rPr>
              <a:t>β</a:t>
            </a:r>
            <a:r>
              <a:rPr lang="pt-BR" sz="1800">
                <a:latin typeface="Calibri" charset="0"/>
              </a:rPr>
              <a:t>, ativa transcrição</a:t>
            </a:r>
            <a:r>
              <a:rPr lang="pt-BR" sz="1800"/>
              <a:t> </a:t>
            </a:r>
            <a:endParaRPr lang="pt-BR" sz="1800">
              <a:solidFill>
                <a:srgbClr val="C00000"/>
              </a:solidFill>
            </a:endParaRPr>
          </a:p>
        </p:txBody>
      </p:sp>
      <p:sp>
        <p:nvSpPr>
          <p:cNvPr id="18436" name="CaixaDeTexto 4"/>
          <p:cNvSpPr txBox="1">
            <a:spLocks noChangeArrowheads="1"/>
          </p:cNvSpPr>
          <p:nvPr/>
        </p:nvSpPr>
        <p:spPr bwMode="auto">
          <a:xfrm>
            <a:off x="6357938" y="1428750"/>
            <a:ext cx="25717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1800" b="1">
                <a:solidFill>
                  <a:srgbClr val="0000FF"/>
                </a:solidFill>
              </a:rPr>
              <a:t>desenvolvimento paralelo/coordenado  de nervos do sistema periférico e de vasos periféricos:</a:t>
            </a:r>
          </a:p>
          <a:p>
            <a:pPr algn="ctr" eaLnBrk="1" hangingPunct="1"/>
            <a:endParaRPr lang="pt-BR" sz="1800" b="1">
              <a:solidFill>
                <a:srgbClr val="0000FF"/>
              </a:solidFill>
            </a:endParaRPr>
          </a:p>
          <a:p>
            <a:pPr algn="ctr" eaLnBrk="1" hangingPunct="1"/>
            <a:r>
              <a:rPr lang="pt-BR" sz="1800" b="1">
                <a:solidFill>
                  <a:srgbClr val="C00000"/>
                </a:solidFill>
              </a:rPr>
              <a:t>tecidos secretam fatores angiogênicos (e.g. VEGF) em resposta à hipóxia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4567238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5334000" y="533400"/>
            <a:ext cx="2971800" cy="600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b="1">
                <a:solidFill>
                  <a:srgbClr val="000099"/>
                </a:solidFill>
                <a:latin typeface="Arial" charset="0"/>
              </a:rPr>
              <a:t>período pseudoglandular</a:t>
            </a:r>
          </a:p>
          <a:p>
            <a:pPr algn="ctr" eaLnBrk="1" hangingPunct="1"/>
            <a:r>
              <a:rPr lang="pt-BR" b="1">
                <a:solidFill>
                  <a:srgbClr val="000099"/>
                </a:solidFill>
                <a:latin typeface="Arial" charset="0"/>
              </a:rPr>
              <a:t>(6ª - 16ª semana)</a:t>
            </a:r>
          </a:p>
          <a:p>
            <a:pPr eaLnBrk="1" hangingPunct="1"/>
            <a:endParaRPr lang="pt-BR" b="1">
              <a:solidFill>
                <a:srgbClr val="000099"/>
              </a:solidFill>
              <a:latin typeface="Arial" charset="0"/>
            </a:endParaRPr>
          </a:p>
          <a:p>
            <a:pPr algn="ctr" eaLnBrk="1" hangingPunct="1"/>
            <a:r>
              <a:rPr lang="pt-BR">
                <a:solidFill>
                  <a:srgbClr val="CC3300"/>
                </a:solidFill>
                <a:latin typeface="Arial" charset="0"/>
              </a:rPr>
              <a:t>tecido pulmonar com aspecto histológico de glândula exócrina</a:t>
            </a:r>
          </a:p>
          <a:p>
            <a:pPr algn="ctr" eaLnBrk="1" hangingPunct="1"/>
            <a:endParaRPr lang="pt-BR">
              <a:solidFill>
                <a:srgbClr val="CC3300"/>
              </a:solidFill>
              <a:latin typeface="Arial" charset="0"/>
            </a:endParaRPr>
          </a:p>
          <a:p>
            <a:pPr algn="ctr" eaLnBrk="1" hangingPunct="1"/>
            <a:r>
              <a:rPr lang="pt-BR">
                <a:solidFill>
                  <a:srgbClr val="CC3300"/>
                </a:solidFill>
                <a:latin typeface="Arial" charset="0"/>
              </a:rPr>
              <a:t>principais elementos formados, exceto aqueles envolvidos em troca de gases</a:t>
            </a:r>
          </a:p>
          <a:p>
            <a:pPr algn="ctr" eaLnBrk="1" hangingPunct="1"/>
            <a:endParaRPr lang="pt-BR">
              <a:solidFill>
                <a:srgbClr val="CC3300"/>
              </a:solidFill>
              <a:latin typeface="Arial" charset="0"/>
            </a:endParaRPr>
          </a:p>
          <a:p>
            <a:pPr algn="ctr" eaLnBrk="1" hangingPunct="1"/>
            <a:r>
              <a:rPr lang="pt-BR">
                <a:solidFill>
                  <a:srgbClr val="CC3300"/>
                </a:solidFill>
                <a:latin typeface="Arial" charset="0"/>
              </a:rPr>
              <a:t>respiração ainda não possível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5334000" y="142875"/>
            <a:ext cx="350520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b="1">
                <a:solidFill>
                  <a:srgbClr val="000099"/>
                </a:solidFill>
                <a:latin typeface="Arial" charset="0"/>
              </a:rPr>
              <a:t>período canalicular</a:t>
            </a:r>
          </a:p>
          <a:p>
            <a:pPr algn="ctr" eaLnBrk="1" hangingPunct="1"/>
            <a:r>
              <a:rPr lang="pt-BR" b="1">
                <a:solidFill>
                  <a:srgbClr val="000099"/>
                </a:solidFill>
                <a:latin typeface="Arial" charset="0"/>
              </a:rPr>
              <a:t>(16ª- 26ª semana)</a:t>
            </a:r>
          </a:p>
          <a:p>
            <a:pPr algn="ctr" eaLnBrk="1" hangingPunct="1"/>
            <a:endParaRPr lang="pt-BR" b="1">
              <a:solidFill>
                <a:srgbClr val="000099"/>
              </a:solidFill>
              <a:latin typeface="Arial" charset="0"/>
            </a:endParaRPr>
          </a:p>
          <a:p>
            <a:pPr algn="ctr" eaLnBrk="1" hangingPunct="1"/>
            <a:r>
              <a:rPr lang="pt-BR">
                <a:solidFill>
                  <a:srgbClr val="CC3300"/>
                </a:solidFill>
                <a:latin typeface="Arial" charset="0"/>
              </a:rPr>
              <a:t>luz dos brônquios e dos bronquíolos terminais aumenta</a:t>
            </a:r>
          </a:p>
          <a:p>
            <a:pPr algn="ctr" eaLnBrk="1" hangingPunct="1"/>
            <a:endParaRPr lang="pt-BR">
              <a:solidFill>
                <a:srgbClr val="CC3300"/>
              </a:solidFill>
              <a:latin typeface="Arial" charset="0"/>
            </a:endParaRPr>
          </a:p>
          <a:p>
            <a:pPr algn="ctr" eaLnBrk="1" hangingPunct="1"/>
            <a:r>
              <a:rPr lang="pt-BR">
                <a:solidFill>
                  <a:srgbClr val="CC3300"/>
                </a:solidFill>
                <a:latin typeface="Arial" charset="0"/>
              </a:rPr>
              <a:t>tecido pulmonar mais vascularizado</a:t>
            </a:r>
          </a:p>
          <a:p>
            <a:pPr algn="ctr" eaLnBrk="1" hangingPunct="1"/>
            <a:endParaRPr lang="pt-BR">
              <a:solidFill>
                <a:srgbClr val="CC3300"/>
              </a:solidFill>
              <a:latin typeface="Arial" charset="0"/>
            </a:endParaRPr>
          </a:p>
          <a:p>
            <a:pPr algn="ctr" eaLnBrk="1" hangingPunct="1"/>
            <a:r>
              <a:rPr lang="pt-BR">
                <a:solidFill>
                  <a:srgbClr val="CC3300"/>
                </a:solidFill>
                <a:latin typeface="Arial" charset="0"/>
              </a:rPr>
              <a:t>dos bronquíolos terminais nascem os ductos alveolares</a:t>
            </a:r>
          </a:p>
          <a:p>
            <a:pPr algn="ctr" eaLnBrk="1" hangingPunct="1"/>
            <a:r>
              <a:rPr lang="pt-BR">
                <a:solidFill>
                  <a:srgbClr val="CC3300"/>
                </a:solidFill>
                <a:latin typeface="Arial" charset="0"/>
              </a:rPr>
              <a:t> </a:t>
            </a:r>
          </a:p>
          <a:p>
            <a:pPr algn="ctr" eaLnBrk="1" hangingPunct="1"/>
            <a:r>
              <a:rPr lang="pt-BR">
                <a:solidFill>
                  <a:srgbClr val="CC3300"/>
                </a:solidFill>
                <a:latin typeface="Arial" charset="0"/>
              </a:rPr>
              <a:t>a partir de 24 semanas respiração possível em incubadora, mas difícil (pouco surfactante)</a:t>
            </a:r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143250"/>
            <a:ext cx="317182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71438"/>
            <a:ext cx="3557588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5029200" y="142875"/>
            <a:ext cx="3810000" cy="667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b="1">
                <a:solidFill>
                  <a:srgbClr val="000099"/>
                </a:solidFill>
                <a:latin typeface="Arial" charset="0"/>
              </a:rPr>
              <a:t>período do saco terminal</a:t>
            </a:r>
          </a:p>
          <a:p>
            <a:pPr algn="ctr" eaLnBrk="1" hangingPunct="1"/>
            <a:r>
              <a:rPr lang="pt-BR" b="1">
                <a:solidFill>
                  <a:srgbClr val="000099"/>
                </a:solidFill>
                <a:latin typeface="Arial" charset="0"/>
              </a:rPr>
              <a:t>(26ª semana - parto)</a:t>
            </a:r>
          </a:p>
          <a:p>
            <a:pPr algn="ctr" eaLnBrk="1" hangingPunct="1">
              <a:spcBef>
                <a:spcPct val="50000"/>
              </a:spcBef>
            </a:pPr>
            <a:r>
              <a:rPr lang="pt-BR" sz="2000" b="1">
                <a:solidFill>
                  <a:srgbClr val="CC3300"/>
                </a:solidFill>
                <a:latin typeface="Arial" charset="0"/>
              </a:rPr>
              <a:t>epitélios dos sacos terminais mais delgados</a:t>
            </a:r>
          </a:p>
          <a:p>
            <a:pPr algn="ctr" eaLnBrk="1" hangingPunct="1">
              <a:spcBef>
                <a:spcPct val="50000"/>
              </a:spcBef>
            </a:pPr>
            <a:r>
              <a:rPr lang="pt-BR" sz="2000" b="1">
                <a:solidFill>
                  <a:srgbClr val="CC3300"/>
                </a:solidFill>
                <a:latin typeface="Arial" charset="0"/>
              </a:rPr>
              <a:t>protuberâncias dos capilares nos alvéolos estabelecem a barreira alvéolo-capilar</a:t>
            </a:r>
          </a:p>
          <a:p>
            <a:pPr algn="ctr" eaLnBrk="1" hangingPunct="1">
              <a:spcBef>
                <a:spcPct val="50000"/>
              </a:spcBef>
            </a:pPr>
            <a:r>
              <a:rPr lang="pt-BR" sz="2000" b="1">
                <a:solidFill>
                  <a:srgbClr val="CC3300"/>
                </a:solidFill>
                <a:latin typeface="Arial" charset="0"/>
              </a:rPr>
              <a:t>sacos terminais revestidos por pneumócitos (cels. alveolares tipo I, endodêrmico) e cels. secretoras (cels. alveolares tipo II, secretam surfactante)</a:t>
            </a:r>
          </a:p>
          <a:p>
            <a:pPr algn="ctr" eaLnBrk="1" hangingPunct="1">
              <a:spcBef>
                <a:spcPct val="50000"/>
              </a:spcBef>
            </a:pPr>
            <a:r>
              <a:rPr lang="pt-BR" sz="2000" b="1">
                <a:solidFill>
                  <a:srgbClr val="CC3300"/>
                </a:solidFill>
                <a:latin typeface="Arial" charset="0"/>
              </a:rPr>
              <a:t>surfactante (fosfolipídeos e proteínas) facilita expansão dos sacos terminais, produzido em quantidades suficientes a partir de 26-28 semanas</a:t>
            </a:r>
          </a:p>
        </p:txBody>
      </p:sp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442436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5029200" y="714375"/>
            <a:ext cx="38100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b="1">
                <a:solidFill>
                  <a:srgbClr val="000099"/>
                </a:solidFill>
                <a:latin typeface="Arial" charset="0"/>
              </a:rPr>
              <a:t>período alveolar</a:t>
            </a:r>
          </a:p>
          <a:p>
            <a:pPr algn="ctr" eaLnBrk="1" hangingPunct="1"/>
            <a:r>
              <a:rPr lang="pt-BR" b="1">
                <a:solidFill>
                  <a:srgbClr val="000099"/>
                </a:solidFill>
                <a:latin typeface="Arial" charset="0"/>
              </a:rPr>
              <a:t>(32ª semana – 8 anos)</a:t>
            </a:r>
          </a:p>
          <a:p>
            <a:pPr algn="ctr" eaLnBrk="1" hangingPunct="1">
              <a:spcBef>
                <a:spcPct val="50000"/>
              </a:spcBef>
            </a:pPr>
            <a:r>
              <a:rPr lang="pt-BR" sz="2000" b="1">
                <a:solidFill>
                  <a:srgbClr val="CC3300"/>
                </a:solidFill>
                <a:latin typeface="Arial" charset="0"/>
              </a:rPr>
              <a:t>revestimento epitelial se adelga para uma camada epitelial pavimentosa extremamente fina</a:t>
            </a:r>
          </a:p>
          <a:p>
            <a:pPr algn="ctr" eaLnBrk="1" hangingPunct="1">
              <a:spcBef>
                <a:spcPct val="50000"/>
              </a:spcBef>
            </a:pPr>
            <a:r>
              <a:rPr lang="pt-BR" sz="2000" b="1">
                <a:solidFill>
                  <a:srgbClr val="CC3300"/>
                </a:solidFill>
                <a:latin typeface="Arial" charset="0"/>
              </a:rPr>
              <a:t>refinamento da membrana alveolocapilar </a:t>
            </a:r>
          </a:p>
          <a:p>
            <a:pPr algn="ctr" eaLnBrk="1" hangingPunct="1">
              <a:spcBef>
                <a:spcPct val="50000"/>
              </a:spcBef>
            </a:pPr>
            <a:endParaRPr lang="pt-BR" sz="2000" b="1">
              <a:solidFill>
                <a:srgbClr val="CC3300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pt-BR" sz="2000" b="1">
                <a:solidFill>
                  <a:srgbClr val="CC0000"/>
                </a:solidFill>
                <a:latin typeface="Arial" charset="0"/>
                <a:cs typeface="Arial" charset="0"/>
              </a:rPr>
              <a:t>junto aos segmentos pulmonares aumenta também o número de alvéolos, de 150 milhões para 300 milhões</a:t>
            </a:r>
          </a:p>
        </p:txBody>
      </p:sp>
      <p:sp>
        <p:nvSpPr>
          <p:cNvPr id="18435" name="CaixaDeTexto 2"/>
          <p:cNvSpPr txBox="1">
            <a:spLocks noChangeArrowheads="1"/>
          </p:cNvSpPr>
          <p:nvPr/>
        </p:nvSpPr>
        <p:spPr bwMode="auto">
          <a:xfrm>
            <a:off x="285750" y="5929313"/>
            <a:ext cx="8643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2000" b="1">
              <a:solidFill>
                <a:srgbClr val="CC0000"/>
              </a:solidFill>
              <a:latin typeface="Arial" charset="0"/>
              <a:cs typeface="Arial" charset="0"/>
            </a:endParaRPr>
          </a:p>
        </p:txBody>
      </p:sp>
      <p:pic>
        <p:nvPicPr>
          <p:cNvPr id="18436" name="Picture 4" descr="schmidt-nielsen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714375"/>
            <a:ext cx="4029075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gitalizar001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619" y="59764"/>
            <a:ext cx="6184392" cy="66995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66118" y="433294"/>
            <a:ext cx="29732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FF"/>
                </a:solidFill>
              </a:rPr>
              <a:t>linha</a:t>
            </a:r>
            <a:r>
              <a:rPr lang="en-US" sz="2800" b="1" dirty="0" smtClean="0">
                <a:solidFill>
                  <a:srgbClr val="0000FF"/>
                </a:solidFill>
              </a:rPr>
              <a:t> do tempo do </a:t>
            </a:r>
            <a:r>
              <a:rPr lang="en-US" sz="2800" b="1" dirty="0" err="1" smtClean="0">
                <a:solidFill>
                  <a:srgbClr val="0000FF"/>
                </a:solidFill>
              </a:rPr>
              <a:t>desenvolvimento</a:t>
            </a:r>
            <a:r>
              <a:rPr lang="en-US" sz="2800" b="1" dirty="0" smtClean="0">
                <a:solidFill>
                  <a:srgbClr val="0000FF"/>
                </a:solidFill>
              </a:rPr>
              <a:t> do </a:t>
            </a:r>
            <a:r>
              <a:rPr lang="en-US" sz="2800" b="1" dirty="0" err="1" smtClean="0">
                <a:solidFill>
                  <a:srgbClr val="0000FF"/>
                </a:solidFill>
              </a:rPr>
              <a:t>sistema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respirat</a:t>
            </a:r>
            <a:r>
              <a:rPr lang="en-US" sz="2800" b="1" dirty="0" err="1" smtClean="0">
                <a:solidFill>
                  <a:srgbClr val="0000FF"/>
                </a:solidFill>
              </a:rPr>
              <a:t>ório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1515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-36513" y="373063"/>
            <a:ext cx="936148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00FF"/>
                </a:solidFill>
                <a:latin typeface="Arial" charset="0"/>
              </a:rPr>
              <a:t>Bases </a:t>
            </a:r>
            <a:r>
              <a:rPr lang="pt-BR" sz="2800" b="1" dirty="0">
                <a:solidFill>
                  <a:srgbClr val="0000FF"/>
                </a:solidFill>
                <a:latin typeface="Arial" charset="0"/>
              </a:rPr>
              <a:t>moleculares do desenvolvimento das vias respiratórias (em camundongo)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356775" y="1557338"/>
            <a:ext cx="8509000" cy="204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b="1" dirty="0">
                <a:solidFill>
                  <a:srgbClr val="FF0000"/>
                </a:solidFill>
                <a:latin typeface="Arial" charset="0"/>
              </a:rPr>
              <a:t>sinalização </a:t>
            </a:r>
            <a:r>
              <a:rPr lang="pt-BR" sz="2800" b="1" dirty="0" smtClean="0">
                <a:solidFill>
                  <a:srgbClr val="FF0000"/>
                </a:solidFill>
                <a:latin typeface="Arial" charset="0"/>
              </a:rPr>
              <a:t>entre </a:t>
            </a:r>
            <a:r>
              <a:rPr lang="pt-BR" sz="2800" b="1" dirty="0">
                <a:solidFill>
                  <a:srgbClr val="FF0000"/>
                </a:solidFill>
                <a:latin typeface="Arial" charset="0"/>
              </a:rPr>
              <a:t>mesoderma e </a:t>
            </a:r>
            <a:r>
              <a:rPr lang="pt-BR" sz="2800" b="1" dirty="0" smtClean="0">
                <a:solidFill>
                  <a:srgbClr val="FF0000"/>
                </a:solidFill>
                <a:latin typeface="Arial" charset="0"/>
              </a:rPr>
              <a:t>endoderma:</a:t>
            </a:r>
            <a:endParaRPr lang="pt-BR" sz="2800" b="1" dirty="0">
              <a:solidFill>
                <a:srgbClr val="FF0000"/>
              </a:solidFill>
              <a:latin typeface="Arial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pt-BR" b="1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pt-BR" b="1" dirty="0" smtClean="0">
                <a:solidFill>
                  <a:srgbClr val="000066"/>
                </a:solidFill>
                <a:latin typeface="Arial" charset="0"/>
              </a:rPr>
              <a:t>define </a:t>
            </a:r>
            <a:r>
              <a:rPr lang="pt-BR" b="1" dirty="0">
                <a:solidFill>
                  <a:srgbClr val="000066"/>
                </a:solidFill>
                <a:latin typeface="Arial" charset="0"/>
              </a:rPr>
              <a:t>o ponto de separação entre esófago e traqueia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pt-BR" b="1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pt-BR" b="1" dirty="0" smtClean="0">
                <a:solidFill>
                  <a:srgbClr val="000066"/>
                </a:solidFill>
                <a:latin typeface="Arial" charset="0"/>
              </a:rPr>
              <a:t>gera </a:t>
            </a:r>
            <a:r>
              <a:rPr lang="pt-BR" b="1" dirty="0">
                <a:solidFill>
                  <a:srgbClr val="000066"/>
                </a:solidFill>
                <a:latin typeface="Arial" charset="0"/>
              </a:rPr>
              <a:t>brotos dicotómicos de forma reiterada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pt-BR" b="1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pt-BR" b="1" dirty="0" smtClean="0">
                <a:solidFill>
                  <a:srgbClr val="000066"/>
                </a:solidFill>
                <a:latin typeface="Arial" charset="0"/>
              </a:rPr>
              <a:t>define </a:t>
            </a:r>
            <a:r>
              <a:rPr lang="pt-BR" b="1" dirty="0">
                <a:solidFill>
                  <a:srgbClr val="000066"/>
                </a:solidFill>
                <a:latin typeface="Arial" charset="0"/>
              </a:rPr>
              <a:t>diferenciação celular ao longo do eixo </a:t>
            </a:r>
            <a:r>
              <a:rPr lang="pt-BR" b="1" dirty="0" err="1">
                <a:solidFill>
                  <a:srgbClr val="000066"/>
                </a:solidFill>
                <a:latin typeface="Arial" charset="0"/>
              </a:rPr>
              <a:t>proximo</a:t>
            </a:r>
            <a:r>
              <a:rPr lang="pt-BR" b="1" dirty="0">
                <a:solidFill>
                  <a:srgbClr val="000066"/>
                </a:solidFill>
                <a:latin typeface="Arial" charset="0"/>
              </a:rPr>
              <a:t>-distal dentro do sistema respiratório </a:t>
            </a:r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2406366" y="4029819"/>
            <a:ext cx="387683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sz="2000" b="1" dirty="0">
                <a:solidFill>
                  <a:srgbClr val="0000FF"/>
                </a:solidFill>
                <a:latin typeface="Arial" charset="0"/>
              </a:rPr>
              <a:t>Principais vias de sinalização:</a:t>
            </a:r>
          </a:p>
          <a:p>
            <a:pPr>
              <a:buFontTx/>
              <a:buChar char="-"/>
            </a:pPr>
            <a:r>
              <a:rPr lang="pt-BR" sz="2000" b="1" dirty="0">
                <a:solidFill>
                  <a:srgbClr val="0000FF"/>
                </a:solidFill>
                <a:latin typeface="Arial" charset="0"/>
              </a:rPr>
              <a:t> GATA e HNF3</a:t>
            </a:r>
          </a:p>
          <a:p>
            <a:pPr>
              <a:buFontTx/>
              <a:buChar char="-"/>
            </a:pPr>
            <a:r>
              <a:rPr lang="pt-BR" sz="2000" b="1" dirty="0">
                <a:solidFill>
                  <a:srgbClr val="0000FF"/>
                </a:solidFill>
                <a:latin typeface="Arial" charset="0"/>
              </a:rPr>
              <a:t> FGF</a:t>
            </a:r>
          </a:p>
          <a:p>
            <a:pPr>
              <a:buFontTx/>
              <a:buChar char="-"/>
            </a:pPr>
            <a:r>
              <a:rPr lang="pt-BR" sz="20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pt-BR" sz="2000" b="1" dirty="0" err="1">
                <a:solidFill>
                  <a:srgbClr val="0000FF"/>
                </a:solidFill>
                <a:latin typeface="Arial" charset="0"/>
              </a:rPr>
              <a:t>Shh</a:t>
            </a:r>
            <a:r>
              <a:rPr lang="pt-BR" sz="2000" b="1" dirty="0">
                <a:solidFill>
                  <a:srgbClr val="0000FF"/>
                </a:solidFill>
                <a:latin typeface="Arial" charset="0"/>
              </a:rPr>
              <a:t>, </a:t>
            </a:r>
            <a:r>
              <a:rPr lang="pt-BR" sz="2000" b="1" dirty="0" err="1">
                <a:solidFill>
                  <a:srgbClr val="0000FF"/>
                </a:solidFill>
                <a:latin typeface="Arial" charset="0"/>
              </a:rPr>
              <a:t>BMPe</a:t>
            </a:r>
            <a:r>
              <a:rPr lang="pt-BR" sz="2000" b="1" dirty="0">
                <a:solidFill>
                  <a:srgbClr val="0000FF"/>
                </a:solidFill>
                <a:latin typeface="Arial" charset="0"/>
              </a:rPr>
              <a:t> e TGF-beta-1</a:t>
            </a:r>
          </a:p>
          <a:p>
            <a:pPr>
              <a:buFontTx/>
              <a:buChar char="-"/>
            </a:pPr>
            <a:r>
              <a:rPr lang="pt-BR" sz="2000" b="1" dirty="0">
                <a:solidFill>
                  <a:srgbClr val="0000FF"/>
                </a:solidFill>
                <a:latin typeface="Arial" charset="0"/>
              </a:rPr>
              <a:t> ácido </a:t>
            </a:r>
            <a:r>
              <a:rPr lang="pt-BR" sz="2000" b="1" dirty="0" err="1">
                <a:solidFill>
                  <a:srgbClr val="0000FF"/>
                </a:solidFill>
                <a:latin typeface="Arial" charset="0"/>
              </a:rPr>
              <a:t>retinóico</a:t>
            </a:r>
            <a:r>
              <a:rPr lang="pt-BR" sz="2000" b="1" dirty="0">
                <a:solidFill>
                  <a:srgbClr val="0000FF"/>
                </a:solidFill>
                <a:latin typeface="Arial" charset="0"/>
              </a:rPr>
              <a:t> (RA)</a:t>
            </a:r>
          </a:p>
          <a:p>
            <a:pPr>
              <a:buFontTx/>
              <a:buChar char="-"/>
            </a:pPr>
            <a:endParaRPr lang="pt-BR" sz="2000" b="1" dirty="0">
              <a:solidFill>
                <a:srgbClr val="0000FF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224036" y="260350"/>
            <a:ext cx="87200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rgbClr val="0000FF"/>
                </a:solidFill>
                <a:latin typeface="Arial" charset="0"/>
              </a:rPr>
              <a:t>Bases moleculares da ramificação </a:t>
            </a:r>
            <a:r>
              <a:rPr lang="pt-BR" sz="2400" b="1" dirty="0">
                <a:solidFill>
                  <a:srgbClr val="0000FF"/>
                </a:solidFill>
                <a:latin typeface="Arial" charset="0"/>
              </a:rPr>
              <a:t>dos brotos pulmonares</a:t>
            </a:r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592138" y="143351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5678395" y="953570"/>
            <a:ext cx="3241675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sz="2000" b="1" dirty="0">
                <a:solidFill>
                  <a:srgbClr val="3333CC"/>
                </a:solidFill>
                <a:latin typeface="+mj-lt"/>
              </a:rPr>
              <a:t>expressão localizada de RALDH-2 nos laterais do epitélio intestinal </a:t>
            </a:r>
            <a:r>
              <a:rPr lang="pt-BR" sz="2000" b="1" dirty="0" smtClean="0">
                <a:solidFill>
                  <a:srgbClr val="3333CC"/>
                </a:solidFill>
                <a:latin typeface="+mj-lt"/>
              </a:rPr>
              <a:t>leva a produção de RA, que estimula </a:t>
            </a:r>
            <a:r>
              <a:rPr lang="pt-BR" sz="2000" b="1" dirty="0">
                <a:solidFill>
                  <a:srgbClr val="3333CC"/>
                </a:solidFill>
                <a:latin typeface="+mj-lt"/>
              </a:rPr>
              <a:t>brotamento lateral dos </a:t>
            </a:r>
            <a:r>
              <a:rPr lang="pt-BR" sz="2000" b="1" dirty="0" smtClean="0">
                <a:solidFill>
                  <a:srgbClr val="3333CC"/>
                </a:solidFill>
                <a:latin typeface="+mj-lt"/>
              </a:rPr>
              <a:t>brotos pulmonares</a:t>
            </a:r>
            <a:endParaRPr lang="pt-BR" sz="2000" b="1" dirty="0">
              <a:solidFill>
                <a:srgbClr val="3333CC"/>
              </a:solidFill>
              <a:latin typeface="+mj-lt"/>
            </a:endParaRPr>
          </a:p>
          <a:p>
            <a:endParaRPr lang="pt-BR" sz="2000" b="1" dirty="0">
              <a:solidFill>
                <a:srgbClr val="3333CC"/>
              </a:solidFill>
              <a:latin typeface="+mj-lt"/>
            </a:endParaRPr>
          </a:p>
          <a:p>
            <a:r>
              <a:rPr lang="pt-BR" sz="2000" b="1" dirty="0" smtClean="0">
                <a:solidFill>
                  <a:srgbClr val="3333CC"/>
                </a:solidFill>
                <a:latin typeface="+mj-lt"/>
              </a:rPr>
              <a:t>FGF</a:t>
            </a:r>
            <a:r>
              <a:rPr lang="pt-BR" sz="2000" b="1" dirty="0">
                <a:solidFill>
                  <a:srgbClr val="3333CC"/>
                </a:solidFill>
                <a:latin typeface="+mj-lt"/>
              </a:rPr>
              <a:t>-10 no mesoderma atrai brotos endodérmicos através da interação FGF-10 com FGFR-2 (receptor tipo tirosina </a:t>
            </a:r>
            <a:r>
              <a:rPr lang="pt-BR" sz="2000" b="1" dirty="0" err="1">
                <a:solidFill>
                  <a:srgbClr val="3333CC"/>
                </a:solidFill>
                <a:latin typeface="+mj-lt"/>
              </a:rPr>
              <a:t>quinase</a:t>
            </a:r>
            <a:r>
              <a:rPr lang="pt-BR" sz="2000" b="1" dirty="0">
                <a:solidFill>
                  <a:srgbClr val="3333CC"/>
                </a:solidFill>
                <a:latin typeface="+mj-lt"/>
              </a:rPr>
              <a:t>)</a:t>
            </a:r>
          </a:p>
          <a:p>
            <a:endParaRPr lang="pt-BR" sz="2000" b="1" dirty="0">
              <a:solidFill>
                <a:srgbClr val="3333CC"/>
              </a:solidFill>
              <a:latin typeface="+mj-lt"/>
            </a:endParaRPr>
          </a:p>
          <a:p>
            <a:r>
              <a:rPr lang="pt-BR" sz="2000" b="1" dirty="0">
                <a:solidFill>
                  <a:srgbClr val="3333CC"/>
                </a:solidFill>
                <a:latin typeface="+mj-lt"/>
              </a:rPr>
              <a:t>liberação de FGF-10 localizada do mesoderma para pontos dos brotos inicia ramificação dicotómica</a:t>
            </a:r>
          </a:p>
          <a:p>
            <a:endParaRPr lang="pt-BR" sz="2000" b="1" dirty="0">
              <a:solidFill>
                <a:srgbClr val="3333CC"/>
              </a:solidFill>
              <a:latin typeface="+mj-lt"/>
            </a:endParaRPr>
          </a:p>
        </p:txBody>
      </p:sp>
      <p:pic>
        <p:nvPicPr>
          <p:cNvPr id="67591" name="Picture 7" descr="Cardoso-lung-dev-DevBiol2005 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79488"/>
            <a:ext cx="5399087" cy="526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1" name="Picture 5" descr="lung-dev-cardos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972050" cy="657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5219700" y="336550"/>
            <a:ext cx="3673475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sz="2000" b="1" dirty="0">
                <a:solidFill>
                  <a:srgbClr val="3333CC"/>
                </a:solidFill>
                <a:latin typeface="+mj-lt"/>
              </a:rPr>
              <a:t>após </a:t>
            </a:r>
            <a:r>
              <a:rPr lang="pt-BR" sz="2000" b="1" dirty="0" err="1">
                <a:solidFill>
                  <a:srgbClr val="3333CC"/>
                </a:solidFill>
                <a:latin typeface="+mj-lt"/>
              </a:rPr>
              <a:t>quimio</a:t>
            </a:r>
            <a:r>
              <a:rPr lang="pt-BR" sz="2000" b="1" dirty="0">
                <a:solidFill>
                  <a:srgbClr val="3333CC"/>
                </a:solidFill>
                <a:latin typeface="+mj-lt"/>
              </a:rPr>
              <a:t>-atração dos brotos por FGF-10</a:t>
            </a:r>
          </a:p>
          <a:p>
            <a:endParaRPr lang="pt-BR" sz="2000" b="1" dirty="0">
              <a:solidFill>
                <a:srgbClr val="3333CC"/>
              </a:solidFill>
              <a:latin typeface="+mj-lt"/>
            </a:endParaRPr>
          </a:p>
          <a:p>
            <a:r>
              <a:rPr lang="pt-BR" sz="2000" b="1" dirty="0" smtClean="0">
                <a:solidFill>
                  <a:srgbClr val="FF0000"/>
                </a:solidFill>
                <a:latin typeface="+mj-lt"/>
              </a:rPr>
              <a:t>ocorre ramificação </a:t>
            </a:r>
            <a:r>
              <a:rPr lang="pt-BR" sz="2000" b="1" dirty="0">
                <a:solidFill>
                  <a:srgbClr val="FF0000"/>
                </a:solidFill>
                <a:latin typeface="+mj-lt"/>
              </a:rPr>
              <a:t>por inibição local de sinalização FGF-10:</a:t>
            </a:r>
          </a:p>
          <a:p>
            <a:endParaRPr lang="pt-BR" sz="2000" b="1" dirty="0">
              <a:solidFill>
                <a:srgbClr val="3333CC"/>
              </a:solidFill>
              <a:latin typeface="+mj-lt"/>
            </a:endParaRPr>
          </a:p>
          <a:p>
            <a:r>
              <a:rPr lang="pt-BR" sz="2000" b="1" dirty="0">
                <a:solidFill>
                  <a:srgbClr val="3333CC"/>
                </a:solidFill>
                <a:latin typeface="+mj-lt"/>
              </a:rPr>
              <a:t>FGF-10 (do mesoderma) estimula expressão de </a:t>
            </a:r>
          </a:p>
          <a:p>
            <a:r>
              <a:rPr lang="pt-BR" sz="2000" b="1" dirty="0">
                <a:solidFill>
                  <a:srgbClr val="3333CC"/>
                </a:solidFill>
                <a:latin typeface="+mj-lt"/>
              </a:rPr>
              <a:t>BMP-4 (endoderma) que estimula expressão de TGF-beta-1 nas células </a:t>
            </a:r>
            <a:r>
              <a:rPr lang="pt-BR" sz="2000" b="1" dirty="0" err="1">
                <a:solidFill>
                  <a:srgbClr val="3333CC"/>
                </a:solidFill>
                <a:latin typeface="+mj-lt"/>
              </a:rPr>
              <a:t>mesenquimais</a:t>
            </a:r>
            <a:r>
              <a:rPr lang="pt-BR" sz="2000" b="1" dirty="0">
                <a:solidFill>
                  <a:srgbClr val="3333CC"/>
                </a:solidFill>
                <a:latin typeface="+mj-lt"/>
              </a:rPr>
              <a:t> ao redor da ponta do broto</a:t>
            </a:r>
          </a:p>
          <a:p>
            <a:endParaRPr lang="pt-BR" sz="2000" b="1" dirty="0">
              <a:solidFill>
                <a:srgbClr val="3333CC"/>
              </a:solidFill>
              <a:latin typeface="+mj-lt"/>
            </a:endParaRPr>
          </a:p>
          <a:p>
            <a:r>
              <a:rPr lang="pt-BR" sz="2000" b="1" dirty="0">
                <a:solidFill>
                  <a:srgbClr val="3333CC"/>
                </a:solidFill>
                <a:latin typeface="+mj-lt"/>
              </a:rPr>
              <a:t>TGF-beta-1 causa deposição local de matriz extracelular que sequestra FGF-10 </a:t>
            </a:r>
          </a:p>
          <a:p>
            <a:endParaRPr lang="pt-BR" sz="2000" b="1" dirty="0">
              <a:solidFill>
                <a:srgbClr val="3333CC"/>
              </a:solidFill>
              <a:latin typeface="+mj-lt"/>
            </a:endParaRPr>
          </a:p>
          <a:p>
            <a:r>
              <a:rPr lang="pt-BR" sz="2000" b="1" dirty="0" smtClean="0">
                <a:solidFill>
                  <a:srgbClr val="FF0000"/>
                </a:solidFill>
                <a:latin typeface="+mj-lt"/>
              </a:rPr>
              <a:t>leva à formação </a:t>
            </a:r>
            <a:r>
              <a:rPr lang="pt-BR" sz="2000" b="1" dirty="0">
                <a:solidFill>
                  <a:srgbClr val="FF0000"/>
                </a:solidFill>
                <a:latin typeface="+mj-lt"/>
              </a:rPr>
              <a:t>de sulco  </a:t>
            </a:r>
            <a:r>
              <a:rPr lang="pt-BR" sz="2000" b="1" dirty="0" smtClean="0">
                <a:solidFill>
                  <a:srgbClr val="FF0000"/>
                </a:solidFill>
                <a:latin typeface="+mj-lt"/>
              </a:rPr>
              <a:t>separador entre </a:t>
            </a:r>
            <a:r>
              <a:rPr lang="pt-BR" sz="2000" b="1" dirty="0">
                <a:solidFill>
                  <a:srgbClr val="FF0000"/>
                </a:solidFill>
                <a:latin typeface="+mj-lt"/>
              </a:rPr>
              <a:t>brotos</a:t>
            </a:r>
          </a:p>
          <a:p>
            <a:endParaRPr lang="pt-BR" sz="2000" b="1" dirty="0">
              <a:solidFill>
                <a:srgbClr val="3333CC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 descr="lung-dev-cardoso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96975"/>
            <a:ext cx="6480175" cy="391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376238" y="28098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1341459" y="174644"/>
            <a:ext cx="67399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00FF"/>
                </a:solidFill>
              </a:rPr>
              <a:t>Definição </a:t>
            </a:r>
            <a:r>
              <a:rPr lang="pt-BR" sz="2800" b="1" dirty="0">
                <a:solidFill>
                  <a:srgbClr val="0000FF"/>
                </a:solidFill>
              </a:rPr>
              <a:t>de destinos </a:t>
            </a:r>
            <a:r>
              <a:rPr lang="pt-BR" sz="2800" b="1" dirty="0" smtClean="0">
                <a:solidFill>
                  <a:srgbClr val="0000FF"/>
                </a:solidFill>
              </a:rPr>
              <a:t>celulares alveolares</a:t>
            </a:r>
            <a:endParaRPr lang="pt-BR" sz="2800" b="1" dirty="0">
              <a:solidFill>
                <a:srgbClr val="0000FF"/>
              </a:solidFill>
            </a:endParaRP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395288" y="5286375"/>
            <a:ext cx="813752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indent="0"/>
            <a:r>
              <a:rPr lang="pt-BR" b="1" dirty="0" smtClean="0">
                <a:solidFill>
                  <a:srgbClr val="0000FF"/>
                </a:solidFill>
                <a:latin typeface="Arial" charset="0"/>
              </a:rPr>
              <a:t>destino alveolar: </a:t>
            </a:r>
            <a:endParaRPr lang="pt-BR" b="1" dirty="0">
              <a:solidFill>
                <a:srgbClr val="0000FF"/>
              </a:solidFill>
              <a:latin typeface="Arial" charset="0"/>
            </a:endParaRPr>
          </a:p>
          <a:p>
            <a:r>
              <a:rPr lang="pt-BR" sz="2000" b="1" dirty="0">
                <a:solidFill>
                  <a:srgbClr val="0000FF"/>
                </a:solidFill>
                <a:latin typeface="Arial" charset="0"/>
              </a:rPr>
              <a:t>	degradação de RA por P450RAI (enzima </a:t>
            </a:r>
            <a:r>
              <a:rPr lang="pt-BR" sz="2000" b="1" dirty="0" err="1">
                <a:solidFill>
                  <a:srgbClr val="0000FF"/>
                </a:solidFill>
                <a:latin typeface="Arial" charset="0"/>
              </a:rPr>
              <a:t>citocroma</a:t>
            </a:r>
            <a:r>
              <a:rPr lang="pt-BR" sz="2000" b="1" dirty="0">
                <a:solidFill>
                  <a:srgbClr val="0000FF"/>
                </a:solidFill>
                <a:latin typeface="Arial" charset="0"/>
              </a:rPr>
              <a:t> P450) no epitélio</a:t>
            </a:r>
          </a:p>
          <a:p>
            <a:r>
              <a:rPr lang="pt-BR" sz="2000" b="1" dirty="0">
                <a:solidFill>
                  <a:srgbClr val="0000FF"/>
                </a:solidFill>
                <a:latin typeface="Arial" charset="0"/>
              </a:rPr>
              <a:t>      e captação de RA por COUP-TF na </a:t>
            </a:r>
            <a:r>
              <a:rPr lang="pt-BR" sz="2000" b="1" dirty="0" err="1">
                <a:solidFill>
                  <a:srgbClr val="0000FF"/>
                </a:solidFill>
                <a:latin typeface="Arial" charset="0"/>
              </a:rPr>
              <a:t>mesênquima</a:t>
            </a:r>
            <a:r>
              <a:rPr lang="pt-BR" sz="2000" b="1" dirty="0">
                <a:solidFill>
                  <a:srgbClr val="0000FF"/>
                </a:solidFill>
                <a:latin typeface="Arial" charset="0"/>
              </a:rPr>
              <a:t> 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76744"/>
            <a:ext cx="3111500" cy="434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0" y="952944"/>
            <a:ext cx="2673350" cy="416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214505" y="94864"/>
            <a:ext cx="69580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rgbClr val="0000FF"/>
                </a:solidFill>
              </a:rPr>
              <a:t>Malformações congênitas: fistulas </a:t>
            </a:r>
            <a:r>
              <a:rPr lang="pt-BR" sz="2400" b="1" dirty="0" err="1" smtClean="0">
                <a:solidFill>
                  <a:srgbClr val="0000FF"/>
                </a:solidFill>
              </a:rPr>
              <a:t>traqueoesofágicas</a:t>
            </a:r>
            <a:endParaRPr lang="pt-BR" sz="2400" b="1" dirty="0">
              <a:solidFill>
                <a:srgbClr val="0000FF"/>
              </a:solidFill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665686" y="772006"/>
            <a:ext cx="23018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2000" dirty="0">
                <a:solidFill>
                  <a:srgbClr val="000099"/>
                </a:solidFill>
                <a:latin typeface="Arial" charset="0"/>
              </a:rPr>
              <a:t>FT </a:t>
            </a:r>
            <a:r>
              <a:rPr lang="pt-BR" sz="2000" dirty="0" smtClean="0">
                <a:solidFill>
                  <a:srgbClr val="000099"/>
                </a:solidFill>
                <a:latin typeface="Arial" charset="0"/>
              </a:rPr>
              <a:t>é associada </a:t>
            </a:r>
            <a:r>
              <a:rPr lang="pt-BR" sz="2000" dirty="0">
                <a:solidFill>
                  <a:srgbClr val="000099"/>
                </a:solidFill>
                <a:latin typeface="Arial" charset="0"/>
              </a:rPr>
              <a:t>com </a:t>
            </a:r>
            <a:r>
              <a:rPr lang="pt-BR" sz="2000" dirty="0" err="1">
                <a:solidFill>
                  <a:srgbClr val="000099"/>
                </a:solidFill>
                <a:latin typeface="Arial" charset="0"/>
              </a:rPr>
              <a:t>atresia</a:t>
            </a:r>
            <a:r>
              <a:rPr lang="pt-BR" sz="2000" dirty="0">
                <a:solidFill>
                  <a:srgbClr val="000099"/>
                </a:solidFill>
                <a:latin typeface="Arial" charset="0"/>
              </a:rPr>
              <a:t> esofágica em 85% dos casos</a:t>
            </a:r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 flipV="1">
            <a:off x="3429000" y="1791144"/>
            <a:ext cx="609600" cy="30480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5715000" y="1867344"/>
            <a:ext cx="457200" cy="22860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>
            <a:off x="5562600" y="1943544"/>
            <a:ext cx="914400" cy="1752600"/>
          </a:xfrm>
          <a:prstGeom prst="line">
            <a:avLst/>
          </a:prstGeom>
          <a:noFill/>
          <a:ln w="5715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3086544"/>
            <a:ext cx="2401887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2590800" y="2400744"/>
            <a:ext cx="1219200" cy="1219200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698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618767"/>
            <a:ext cx="6665913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CaixaDeTexto 4"/>
          <p:cNvSpPr txBox="1">
            <a:spLocks noChangeArrowheads="1"/>
          </p:cNvSpPr>
          <p:nvPr/>
        </p:nvSpPr>
        <p:spPr bwMode="auto">
          <a:xfrm>
            <a:off x="246063" y="424015"/>
            <a:ext cx="86375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dirty="0"/>
              <a:t>grandes vasos extraembrionários: veias e artérias vitelínicas, veia e artéria umbilical</a:t>
            </a:r>
          </a:p>
        </p:txBody>
      </p:sp>
      <p:sp>
        <p:nvSpPr>
          <p:cNvPr id="19459" name="CaixaDeTexto 5"/>
          <p:cNvSpPr txBox="1">
            <a:spLocks noChangeArrowheads="1"/>
          </p:cNvSpPr>
          <p:nvPr/>
        </p:nvSpPr>
        <p:spPr bwMode="auto">
          <a:xfrm>
            <a:off x="214313" y="995515"/>
            <a:ext cx="9204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dirty="0"/>
              <a:t>grandes vasos embrionários: tubo cardíaco, veias cardeais, aorta dorsal, plexo </a:t>
            </a:r>
            <a:r>
              <a:rPr lang="pt-BR" sz="1800" dirty="0" err="1"/>
              <a:t>mesonéfrico</a:t>
            </a:r>
            <a:endParaRPr lang="pt-BR" sz="1800" dirty="0"/>
          </a:p>
        </p:txBody>
      </p:sp>
      <p:sp>
        <p:nvSpPr>
          <p:cNvPr id="19460" name="CaixaDeTexto 4"/>
          <p:cNvSpPr txBox="1">
            <a:spLocks noChangeArrowheads="1"/>
          </p:cNvSpPr>
          <p:nvPr/>
        </p:nvSpPr>
        <p:spPr bwMode="auto">
          <a:xfrm>
            <a:off x="285750" y="108383"/>
            <a:ext cx="39046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 dirty="0">
                <a:solidFill>
                  <a:srgbClr val="0000FF"/>
                </a:solidFill>
              </a:rPr>
              <a:t>Formados por </a:t>
            </a:r>
            <a:r>
              <a:rPr lang="pt-BR" sz="2000" b="1" dirty="0" err="1">
                <a:solidFill>
                  <a:srgbClr val="0000FF"/>
                </a:solidFill>
              </a:rPr>
              <a:t>vasculogênese</a:t>
            </a:r>
            <a:r>
              <a:rPr lang="pt-BR" sz="2000" b="1" dirty="0">
                <a:solidFill>
                  <a:srgbClr val="0000FF"/>
                </a:solidFill>
              </a:rPr>
              <a:t>: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1342470"/>
            <a:ext cx="344328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00" y="1342470"/>
            <a:ext cx="377983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14284" y="238608"/>
            <a:ext cx="789170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00FF"/>
                </a:solidFill>
                <a:latin typeface="+mj-lt"/>
              </a:rPr>
              <a:t>hérnia congênita do </a:t>
            </a:r>
            <a:r>
              <a:rPr lang="pt-BR" sz="2400" b="1" dirty="0" smtClean="0">
                <a:solidFill>
                  <a:srgbClr val="0000FF"/>
                </a:solidFill>
                <a:latin typeface="+mj-lt"/>
              </a:rPr>
              <a:t>diafragma: devido ao fechamento incompleto do diafragma ou fraqueza muscular </a:t>
            </a:r>
            <a:endParaRPr lang="pt-BR" sz="24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876800" y="5351204"/>
            <a:ext cx="3119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 dirty="0">
                <a:solidFill>
                  <a:srgbClr val="003399"/>
                </a:solidFill>
                <a:latin typeface="Arial" charset="0"/>
              </a:rPr>
              <a:t>após remoção do </a:t>
            </a:r>
            <a:r>
              <a:rPr lang="pt-BR" sz="2000" b="1" dirty="0" err="1">
                <a:solidFill>
                  <a:srgbClr val="003399"/>
                </a:solidFill>
                <a:latin typeface="Arial" charset="0"/>
              </a:rPr>
              <a:t>figado</a:t>
            </a:r>
            <a:endParaRPr lang="pt-BR" sz="2000" b="1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1066800" y="3124200"/>
            <a:ext cx="990600" cy="0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6705600" y="3810000"/>
            <a:ext cx="914400" cy="0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6019800" y="3200400"/>
            <a:ext cx="1524000" cy="0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684487" y="6006841"/>
            <a:ext cx="66005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 b="1" dirty="0" err="1">
                <a:solidFill>
                  <a:srgbClr val="003399"/>
                </a:solidFill>
                <a:latin typeface="+mj-lt"/>
              </a:rPr>
              <a:t>figado</a:t>
            </a:r>
            <a:r>
              <a:rPr lang="pt-BR" sz="2000" b="1" dirty="0">
                <a:solidFill>
                  <a:srgbClr val="003399"/>
                </a:solidFill>
                <a:latin typeface="+mj-lt"/>
              </a:rPr>
              <a:t>, </a:t>
            </a:r>
            <a:r>
              <a:rPr lang="pt-BR" sz="2000" b="1" dirty="0" err="1">
                <a:solidFill>
                  <a:srgbClr val="003399"/>
                </a:solidFill>
                <a:latin typeface="+mj-lt"/>
              </a:rPr>
              <a:t>estómago</a:t>
            </a:r>
            <a:r>
              <a:rPr lang="pt-BR" sz="2000" b="1" dirty="0">
                <a:solidFill>
                  <a:srgbClr val="003399"/>
                </a:solidFill>
                <a:latin typeface="+mj-lt"/>
              </a:rPr>
              <a:t> e alça intestinal penetram pelo </a:t>
            </a:r>
            <a:r>
              <a:rPr lang="pt-BR" sz="2000" b="1" dirty="0" smtClean="0">
                <a:solidFill>
                  <a:srgbClr val="003399"/>
                </a:solidFill>
                <a:latin typeface="+mj-lt"/>
              </a:rPr>
              <a:t>diafragma:</a:t>
            </a:r>
            <a:endParaRPr lang="pt-BR" sz="2000" b="1" dirty="0">
              <a:solidFill>
                <a:srgbClr val="003399"/>
              </a:solidFill>
              <a:latin typeface="+mj-lt"/>
            </a:endParaRPr>
          </a:p>
          <a:p>
            <a:pPr eaLnBrk="1" hangingPunct="1"/>
            <a:r>
              <a:rPr lang="pt-BR" sz="2000" b="1" dirty="0" err="1">
                <a:solidFill>
                  <a:srgbClr val="003399"/>
                </a:solidFill>
                <a:latin typeface="+mj-lt"/>
              </a:rPr>
              <a:t>hipoplasia</a:t>
            </a:r>
            <a:r>
              <a:rPr lang="pt-BR" sz="2000" b="1" dirty="0">
                <a:solidFill>
                  <a:srgbClr val="003399"/>
                </a:solidFill>
                <a:latin typeface="+mj-lt"/>
              </a:rPr>
              <a:t> do pulmão </a:t>
            </a:r>
            <a:r>
              <a:rPr lang="pt-BR" sz="2000" b="1" dirty="0" smtClean="0">
                <a:solidFill>
                  <a:srgbClr val="003399"/>
                </a:solidFill>
                <a:latin typeface="+mj-lt"/>
              </a:rPr>
              <a:t>esquerdo e deslocamento do coração</a:t>
            </a:r>
            <a:endParaRPr lang="pt-BR" sz="2000" b="1" dirty="0">
              <a:solidFill>
                <a:srgbClr val="00339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46045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1" name="Object 20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7318471"/>
              </p:ext>
            </p:extLst>
          </p:nvPr>
        </p:nvGraphicFramePr>
        <p:xfrm>
          <a:off x="609600" y="860244"/>
          <a:ext cx="1417638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" name="Photo Editor Photo" r:id="rId3" imgW="1838095" imgH="2371429" progId="MSPhotoEd.3">
                  <p:embed/>
                </p:oleObj>
              </mc:Choice>
              <mc:Fallback>
                <p:oleObj name="Photo Editor Photo" r:id="rId3" imgW="1838095" imgH="237142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860244"/>
                        <a:ext cx="1417638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2" name="Object 20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6650204"/>
              </p:ext>
            </p:extLst>
          </p:nvPr>
        </p:nvGraphicFramePr>
        <p:xfrm>
          <a:off x="457200" y="2993844"/>
          <a:ext cx="1981200" cy="156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6" name="Photo Editor Photo" r:id="rId5" imgW="3866667" imgH="3057143" progId="MSPhotoEd.3">
                  <p:embed/>
                </p:oleObj>
              </mc:Choice>
              <mc:Fallback>
                <p:oleObj name="Photo Editor Photo" r:id="rId5" imgW="3866667" imgH="305714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993844"/>
                        <a:ext cx="1981200" cy="1566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3" name="Object 20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3762849"/>
              </p:ext>
            </p:extLst>
          </p:nvPr>
        </p:nvGraphicFramePr>
        <p:xfrm>
          <a:off x="3657600" y="1040256"/>
          <a:ext cx="4905375" cy="360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7" name="Photo Editor Photo" r:id="rId7" imgW="4904762" imgH="3600000" progId="MSPhotoEd.3">
                  <p:embed/>
                </p:oleObj>
              </mc:Choice>
              <mc:Fallback>
                <p:oleObj name="Photo Editor Photo" r:id="rId7" imgW="4904762" imgH="360000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1040256"/>
                        <a:ext cx="4905375" cy="360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1371600" y="3859656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1400">
              <a:latin typeface="Comic Sans MS" charset="0"/>
            </a:endParaRPr>
          </a:p>
        </p:txBody>
      </p:sp>
      <p:sp>
        <p:nvSpPr>
          <p:cNvPr id="20485" name="Rectangle 9"/>
          <p:cNvSpPr>
            <a:spLocks noChangeArrowheads="1"/>
          </p:cNvSpPr>
          <p:nvPr/>
        </p:nvSpPr>
        <p:spPr bwMode="auto">
          <a:xfrm>
            <a:off x="1801813" y="2231844"/>
            <a:ext cx="13985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sz="1400">
                <a:solidFill>
                  <a:schemeClr val="accent2"/>
                </a:solidFill>
                <a:latin typeface="Comic Sans MS" charset="0"/>
              </a:rPr>
              <a:t>Linha primitiva</a:t>
            </a:r>
          </a:p>
        </p:txBody>
      </p:sp>
      <p:sp>
        <p:nvSpPr>
          <p:cNvPr id="20486" name="Rectangle 10"/>
          <p:cNvSpPr>
            <a:spLocks noChangeArrowheads="1"/>
          </p:cNvSpPr>
          <p:nvPr/>
        </p:nvSpPr>
        <p:spPr bwMode="auto">
          <a:xfrm>
            <a:off x="2133600" y="1546044"/>
            <a:ext cx="121602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>
                <a:solidFill>
                  <a:schemeClr val="accent2"/>
                </a:solidFill>
                <a:latin typeface="Comic Sans MS" charset="0"/>
              </a:rPr>
              <a:t>Mesoderme </a:t>
            </a:r>
          </a:p>
          <a:p>
            <a:pPr>
              <a:spcBef>
                <a:spcPct val="50000"/>
              </a:spcBef>
            </a:pPr>
            <a:r>
              <a:rPr lang="pt-BR" sz="1400">
                <a:solidFill>
                  <a:schemeClr val="accent2"/>
                </a:solidFill>
                <a:latin typeface="Comic Sans MS" charset="0"/>
              </a:rPr>
              <a:t>cardiogênica</a:t>
            </a:r>
          </a:p>
        </p:txBody>
      </p:sp>
      <p:sp>
        <p:nvSpPr>
          <p:cNvPr id="20487" name="Rectangle 12"/>
          <p:cNvSpPr>
            <a:spLocks noChangeArrowheads="1"/>
          </p:cNvSpPr>
          <p:nvPr/>
        </p:nvSpPr>
        <p:spPr bwMode="auto">
          <a:xfrm>
            <a:off x="1981200" y="3070044"/>
            <a:ext cx="155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400">
                <a:solidFill>
                  <a:schemeClr val="accent2"/>
                </a:solidFill>
                <a:latin typeface="Comic Sans MS" charset="0"/>
              </a:rPr>
              <a:t>Mes. esplâncnica</a:t>
            </a:r>
          </a:p>
        </p:txBody>
      </p:sp>
      <p:sp>
        <p:nvSpPr>
          <p:cNvPr id="20488" name="Rectangle 13"/>
          <p:cNvSpPr>
            <a:spLocks noChangeArrowheads="1"/>
          </p:cNvSpPr>
          <p:nvPr/>
        </p:nvSpPr>
        <p:spPr bwMode="auto">
          <a:xfrm>
            <a:off x="849313" y="3554856"/>
            <a:ext cx="1131887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sz="800">
                <a:solidFill>
                  <a:schemeClr val="accent2"/>
                </a:solidFill>
                <a:latin typeface="Comic Sans MS" charset="0"/>
              </a:rPr>
              <a:t>Células angiogênicas</a:t>
            </a:r>
          </a:p>
        </p:txBody>
      </p:sp>
      <p:sp>
        <p:nvSpPr>
          <p:cNvPr id="20489" name="Rectangle 14"/>
          <p:cNvSpPr>
            <a:spLocks noChangeArrowheads="1"/>
          </p:cNvSpPr>
          <p:nvPr/>
        </p:nvSpPr>
        <p:spPr bwMode="auto">
          <a:xfrm>
            <a:off x="795338" y="3783456"/>
            <a:ext cx="11096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sz="1400">
                <a:solidFill>
                  <a:schemeClr val="accent2"/>
                </a:solidFill>
                <a:latin typeface="Comic Sans MS" charset="0"/>
              </a:rPr>
              <a:t>Endoderme</a:t>
            </a:r>
          </a:p>
        </p:txBody>
      </p:sp>
      <p:sp>
        <p:nvSpPr>
          <p:cNvPr id="20490" name="Rectangle 15"/>
          <p:cNvSpPr>
            <a:spLocks noChangeArrowheads="1"/>
          </p:cNvSpPr>
          <p:nvPr/>
        </p:nvSpPr>
        <p:spPr bwMode="auto">
          <a:xfrm>
            <a:off x="1143000" y="4469256"/>
            <a:ext cx="8112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sz="1000">
                <a:solidFill>
                  <a:schemeClr val="accent2"/>
                </a:solidFill>
                <a:latin typeface="Comic Sans MS" charset="0"/>
              </a:rPr>
              <a:t>Notocorda</a:t>
            </a:r>
          </a:p>
        </p:txBody>
      </p:sp>
      <p:sp>
        <p:nvSpPr>
          <p:cNvPr id="20491" name="Rectangle 16"/>
          <p:cNvSpPr>
            <a:spLocks noChangeArrowheads="1"/>
          </p:cNvSpPr>
          <p:nvPr/>
        </p:nvSpPr>
        <p:spPr bwMode="auto">
          <a:xfrm>
            <a:off x="533400" y="4031106"/>
            <a:ext cx="13335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sz="1000">
                <a:solidFill>
                  <a:schemeClr val="accent2"/>
                </a:solidFill>
                <a:latin typeface="Comic Sans MS" charset="0"/>
              </a:rPr>
              <a:t>Campo cardiogênico</a:t>
            </a:r>
          </a:p>
        </p:txBody>
      </p:sp>
      <p:sp>
        <p:nvSpPr>
          <p:cNvPr id="20492" name="Rectangle 17"/>
          <p:cNvSpPr>
            <a:spLocks noChangeArrowheads="1"/>
          </p:cNvSpPr>
          <p:nvPr/>
        </p:nvSpPr>
        <p:spPr bwMode="auto">
          <a:xfrm>
            <a:off x="1905000" y="4012056"/>
            <a:ext cx="7508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sz="1000">
                <a:solidFill>
                  <a:schemeClr val="accent2"/>
                </a:solidFill>
                <a:latin typeface="Comic Sans MS" charset="0"/>
              </a:rPr>
              <a:t>Alantóide</a:t>
            </a:r>
          </a:p>
        </p:txBody>
      </p:sp>
      <p:sp>
        <p:nvSpPr>
          <p:cNvPr id="20493" name="Text Box 18"/>
          <p:cNvSpPr txBox="1">
            <a:spLocks noChangeArrowheads="1"/>
          </p:cNvSpPr>
          <p:nvPr/>
        </p:nvSpPr>
        <p:spPr bwMode="auto">
          <a:xfrm>
            <a:off x="3581400" y="4923281"/>
            <a:ext cx="55626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800" dirty="0">
                <a:solidFill>
                  <a:srgbClr val="000099"/>
                </a:solidFill>
              </a:rPr>
              <a:t>início da formação do tubo cardíaco (embrião humano de 19 dias, setas indicam o tubo cardíaco em forma de ferradura, asteriscos marcam as pregas </a:t>
            </a:r>
            <a:r>
              <a:rPr lang="pt-BR" sz="1800" dirty="0" smtClean="0">
                <a:solidFill>
                  <a:srgbClr val="000099"/>
                </a:solidFill>
              </a:rPr>
              <a:t>neurais cefálicas)</a:t>
            </a:r>
            <a:r>
              <a:rPr lang="pt-BR" sz="1800" dirty="0">
                <a:solidFill>
                  <a:srgbClr val="000099"/>
                </a:solidFill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endParaRPr lang="pt-BR" sz="1800" dirty="0">
              <a:solidFill>
                <a:srgbClr val="000099"/>
              </a:solidFill>
            </a:endParaRPr>
          </a:p>
        </p:txBody>
      </p:sp>
      <p:sp>
        <p:nvSpPr>
          <p:cNvPr id="20494" name="Text Box 19"/>
          <p:cNvSpPr txBox="1">
            <a:spLocks noChangeArrowheads="1"/>
          </p:cNvSpPr>
          <p:nvPr/>
        </p:nvSpPr>
        <p:spPr bwMode="auto">
          <a:xfrm>
            <a:off x="305890" y="230669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2800" b="1" dirty="0" smtClean="0">
                <a:solidFill>
                  <a:srgbClr val="0000FF"/>
                </a:solidFill>
              </a:rPr>
              <a:t> o mesoderma cardiogênico</a:t>
            </a:r>
            <a:endParaRPr lang="pt-BR" sz="2800" b="1" dirty="0">
              <a:solidFill>
                <a:srgbClr val="0000FF"/>
              </a:solidFill>
            </a:endParaRPr>
          </a:p>
        </p:txBody>
      </p:sp>
      <p:sp>
        <p:nvSpPr>
          <p:cNvPr id="20495" name="Retângulo 15"/>
          <p:cNvSpPr>
            <a:spLocks noChangeArrowheads="1"/>
          </p:cNvSpPr>
          <p:nvPr/>
        </p:nvSpPr>
        <p:spPr bwMode="auto">
          <a:xfrm>
            <a:off x="214313" y="4883594"/>
            <a:ext cx="321468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2000" b="1" dirty="0">
                <a:solidFill>
                  <a:srgbClr val="FF0000"/>
                </a:solidFill>
              </a:rPr>
              <a:t>surgimento de </a:t>
            </a:r>
            <a:r>
              <a:rPr lang="pt-BR" sz="2000" b="1" dirty="0" smtClean="0">
                <a:solidFill>
                  <a:srgbClr val="FF0000"/>
                </a:solidFill>
              </a:rPr>
              <a:t>cordões de </a:t>
            </a:r>
            <a:r>
              <a:rPr lang="pt-BR" sz="2000" b="1" dirty="0" err="1" smtClean="0">
                <a:solidFill>
                  <a:srgbClr val="FF0000"/>
                </a:solidFill>
              </a:rPr>
              <a:t>angioblastos</a:t>
            </a:r>
            <a:r>
              <a:rPr lang="pt-BR" sz="2000" b="1" dirty="0" smtClean="0">
                <a:solidFill>
                  <a:srgbClr val="FF0000"/>
                </a:solidFill>
              </a:rPr>
              <a:t>  </a:t>
            </a:r>
            <a:r>
              <a:rPr lang="pt-BR" sz="2000" b="1" dirty="0">
                <a:solidFill>
                  <a:srgbClr val="FF0000"/>
                </a:solidFill>
              </a:rPr>
              <a:t>-formação de </a:t>
            </a:r>
            <a:r>
              <a:rPr lang="pt-BR" sz="2000" b="1" dirty="0" smtClean="0">
                <a:solidFill>
                  <a:srgbClr val="FF0000"/>
                </a:solidFill>
              </a:rPr>
              <a:t>um arco de </a:t>
            </a:r>
            <a:r>
              <a:rPr lang="pt-BR" sz="2000" b="1" dirty="0">
                <a:solidFill>
                  <a:srgbClr val="FF0000"/>
                </a:solidFill>
              </a:rPr>
              <a:t>vasos endoteliais </a:t>
            </a:r>
            <a:r>
              <a:rPr lang="pt-BR" sz="2000" b="1" dirty="0" smtClean="0">
                <a:solidFill>
                  <a:srgbClr val="FF0000"/>
                </a:solidFill>
              </a:rPr>
              <a:t>tubulares a frente da prega cefálica</a:t>
            </a:r>
            <a:endParaRPr lang="pt-BR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5" name="Object 2"/>
          <p:cNvGraphicFramePr>
            <a:graphicFrameLocks noChangeAspect="1"/>
          </p:cNvGraphicFramePr>
          <p:nvPr/>
        </p:nvGraphicFramePr>
        <p:xfrm>
          <a:off x="533400" y="1524000"/>
          <a:ext cx="2209800" cy="186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6" name="Photo Editor Photo" r:id="rId3" imgW="3666667" imgH="3095238" progId="MSPhotoEd.3">
                  <p:embed/>
                </p:oleObj>
              </mc:Choice>
              <mc:Fallback>
                <p:oleObj name="Photo Editor Photo" r:id="rId3" imgW="3666667" imgH="309523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524000"/>
                        <a:ext cx="2209800" cy="1865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6" name="Object 3"/>
          <p:cNvGraphicFramePr>
            <a:graphicFrameLocks noChangeAspect="1"/>
          </p:cNvGraphicFramePr>
          <p:nvPr/>
        </p:nvGraphicFramePr>
        <p:xfrm>
          <a:off x="2819400" y="1447800"/>
          <a:ext cx="1836738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7" name="Photo Editor Photo" r:id="rId5" imgW="3057143" imgH="3172268" progId="MSPhotoEd.3">
                  <p:embed/>
                </p:oleObj>
              </mc:Choice>
              <mc:Fallback>
                <p:oleObj name="Photo Editor Photo" r:id="rId5" imgW="3057143" imgH="317226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1447800"/>
                        <a:ext cx="1836738" cy="190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7" name="Object 4"/>
          <p:cNvGraphicFramePr>
            <a:graphicFrameLocks noChangeAspect="1"/>
          </p:cNvGraphicFramePr>
          <p:nvPr/>
        </p:nvGraphicFramePr>
        <p:xfrm>
          <a:off x="625475" y="3657600"/>
          <a:ext cx="1973263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8" name="Photo Editor Photo" r:id="rId7" imgW="3323810" imgH="4238095" progId="MSPhotoEd.3">
                  <p:embed/>
                </p:oleObj>
              </mc:Choice>
              <mc:Fallback>
                <p:oleObj name="Photo Editor Photo" r:id="rId7" imgW="3323810" imgH="423809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475" y="3657600"/>
                        <a:ext cx="1973263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8" name="Object 5"/>
          <p:cNvGraphicFramePr>
            <a:graphicFrameLocks noChangeAspect="1"/>
          </p:cNvGraphicFramePr>
          <p:nvPr/>
        </p:nvGraphicFramePr>
        <p:xfrm>
          <a:off x="2822575" y="3657600"/>
          <a:ext cx="1825625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9" name="Photo Editor Photo" r:id="rId9" imgW="3134162" imgH="4315427" progId="MSPhotoEd.3">
                  <p:embed/>
                </p:oleObj>
              </mc:Choice>
              <mc:Fallback>
                <p:oleObj name="Photo Editor Photo" r:id="rId9" imgW="3134162" imgH="431542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2575" y="3657600"/>
                        <a:ext cx="1825625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381000" y="395941"/>
            <a:ext cx="830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b="1" dirty="0">
                <a:solidFill>
                  <a:srgbClr val="0000FF"/>
                </a:solidFill>
              </a:rPr>
              <a:t>formação do tubo cardíaco a partir de dois primórdios</a:t>
            </a:r>
          </a:p>
        </p:txBody>
      </p:sp>
      <p:sp>
        <p:nvSpPr>
          <p:cNvPr id="21510" name="Text Box 7"/>
          <p:cNvSpPr txBox="1">
            <a:spLocks noChangeArrowheads="1"/>
          </p:cNvSpPr>
          <p:nvPr/>
        </p:nvSpPr>
        <p:spPr bwMode="auto">
          <a:xfrm>
            <a:off x="5003800" y="1268413"/>
            <a:ext cx="38100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sz="1800" b="1" dirty="0" smtClean="0">
              <a:solidFill>
                <a:schemeClr val="tx2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pt-BR" sz="1800" b="1" dirty="0" smtClean="0">
                <a:solidFill>
                  <a:schemeClr val="tx2"/>
                </a:solidFill>
              </a:rPr>
              <a:t>Com o fechamento do intestino anterior, os lados </a:t>
            </a:r>
            <a:r>
              <a:rPr lang="pt-BR" sz="1800" b="1" dirty="0">
                <a:solidFill>
                  <a:schemeClr val="tx2"/>
                </a:solidFill>
              </a:rPr>
              <a:t>esquerda e direita do tubo </a:t>
            </a:r>
            <a:r>
              <a:rPr lang="pt-BR" sz="1800" b="1" dirty="0" smtClean="0">
                <a:solidFill>
                  <a:schemeClr val="tx2"/>
                </a:solidFill>
              </a:rPr>
              <a:t>cardíaco se </a:t>
            </a:r>
            <a:r>
              <a:rPr lang="pt-BR" sz="1800" b="1" dirty="0">
                <a:solidFill>
                  <a:schemeClr val="tx2"/>
                </a:solidFill>
              </a:rPr>
              <a:t>aproximam </a:t>
            </a:r>
            <a:r>
              <a:rPr lang="pt-BR" sz="1800" b="1" dirty="0" smtClean="0">
                <a:solidFill>
                  <a:schemeClr val="tx2"/>
                </a:solidFill>
              </a:rPr>
              <a:t>e fusionam</a:t>
            </a:r>
          </a:p>
          <a:p>
            <a:pPr eaLnBrk="1" hangingPunct="1">
              <a:spcBef>
                <a:spcPct val="50000"/>
              </a:spcBef>
            </a:pPr>
            <a:r>
              <a:rPr lang="pt-BR" sz="1800" b="1" dirty="0" smtClean="0">
                <a:solidFill>
                  <a:schemeClr val="tx2"/>
                </a:solidFill>
              </a:rPr>
              <a:t>Estabelece-se a </a:t>
            </a:r>
            <a:r>
              <a:rPr lang="pt-BR" sz="1800" b="1" dirty="0">
                <a:solidFill>
                  <a:schemeClr val="tx2"/>
                </a:solidFill>
              </a:rPr>
              <a:t>divisão </a:t>
            </a:r>
            <a:r>
              <a:rPr lang="pt-BR" sz="1800" b="1" dirty="0" smtClean="0">
                <a:solidFill>
                  <a:schemeClr val="tx2"/>
                </a:solidFill>
              </a:rPr>
              <a:t>inicial do tubo cardíaco em região de </a:t>
            </a:r>
            <a:r>
              <a:rPr lang="pt-BR" sz="1800" b="1" dirty="0">
                <a:solidFill>
                  <a:schemeClr val="tx2"/>
                </a:solidFill>
              </a:rPr>
              <a:t>influxo (seio venoso e átrio) e </a:t>
            </a:r>
            <a:r>
              <a:rPr lang="pt-BR" sz="1800" b="1" dirty="0" smtClean="0">
                <a:solidFill>
                  <a:schemeClr val="tx2"/>
                </a:solidFill>
              </a:rPr>
              <a:t>de </a:t>
            </a:r>
            <a:r>
              <a:rPr lang="pt-BR" sz="1800" b="1" dirty="0" err="1" smtClean="0">
                <a:solidFill>
                  <a:schemeClr val="tx2"/>
                </a:solidFill>
              </a:rPr>
              <a:t>efluxo</a:t>
            </a:r>
            <a:r>
              <a:rPr lang="pt-BR" sz="1800" b="1" dirty="0" smtClean="0">
                <a:solidFill>
                  <a:schemeClr val="tx2"/>
                </a:solidFill>
              </a:rPr>
              <a:t> </a:t>
            </a:r>
            <a:r>
              <a:rPr lang="pt-BR" sz="1800" b="1" dirty="0">
                <a:solidFill>
                  <a:schemeClr val="tx2"/>
                </a:solidFill>
              </a:rPr>
              <a:t>(ventrículo e tronco </a:t>
            </a:r>
            <a:r>
              <a:rPr lang="pt-BR" sz="1800" b="1" dirty="0" smtClean="0">
                <a:solidFill>
                  <a:schemeClr val="tx2"/>
                </a:solidFill>
              </a:rPr>
              <a:t>arterioso) de </a:t>
            </a:r>
            <a:r>
              <a:rPr lang="pt-BR" sz="1800" b="1" dirty="0" err="1" smtClean="0">
                <a:solidFill>
                  <a:schemeClr val="tx2"/>
                </a:solidFill>
              </a:rPr>
              <a:t>sángue</a:t>
            </a:r>
            <a:endParaRPr lang="pt-BR" sz="1800" b="1" dirty="0">
              <a:solidFill>
                <a:schemeClr val="tx2"/>
              </a:solidFill>
            </a:endParaRPr>
          </a:p>
        </p:txBody>
      </p:sp>
      <p:sp>
        <p:nvSpPr>
          <p:cNvPr id="21511" name="Text Box 8"/>
          <p:cNvSpPr txBox="1">
            <a:spLocks noChangeArrowheads="1"/>
          </p:cNvSpPr>
          <p:nvPr/>
        </p:nvSpPr>
        <p:spPr bwMode="auto">
          <a:xfrm>
            <a:off x="5003800" y="4864372"/>
            <a:ext cx="3733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800" b="1" dirty="0" smtClean="0">
                <a:solidFill>
                  <a:schemeClr val="tx2"/>
                </a:solidFill>
              </a:rPr>
              <a:t>A cavidade </a:t>
            </a:r>
            <a:r>
              <a:rPr lang="pt-BR" sz="1800" b="1" dirty="0">
                <a:solidFill>
                  <a:schemeClr val="tx2"/>
                </a:solidFill>
              </a:rPr>
              <a:t>pericárdica (celoma) circunda tubo cardíaco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2612</Words>
  <Application>Microsoft Macintosh PowerPoint</Application>
  <PresentationFormat>On-screen Show (4:3)</PresentationFormat>
  <Paragraphs>311</Paragraphs>
  <Slides>70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2" baseType="lpstr">
      <vt:lpstr>Office Theme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Personal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Klaus Hartmann</dc:creator>
  <cp:lastModifiedBy>Klaus Hartmann</cp:lastModifiedBy>
  <cp:revision>21</cp:revision>
  <dcterms:created xsi:type="dcterms:W3CDTF">2019-03-05T16:49:58Z</dcterms:created>
  <dcterms:modified xsi:type="dcterms:W3CDTF">2019-03-08T15:16:23Z</dcterms:modified>
</cp:coreProperties>
</file>