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9" r:id="rId2"/>
    <p:sldId id="598" r:id="rId3"/>
    <p:sldId id="390" r:id="rId4"/>
    <p:sldId id="597" r:id="rId5"/>
    <p:sldId id="385" r:id="rId6"/>
    <p:sldId id="600" r:id="rId7"/>
    <p:sldId id="603" r:id="rId8"/>
    <p:sldId id="601" r:id="rId9"/>
    <p:sldId id="602" r:id="rId10"/>
    <p:sldId id="576" r:id="rId11"/>
    <p:sldId id="604" r:id="rId12"/>
    <p:sldId id="566" r:id="rId13"/>
    <p:sldId id="565" r:id="rId14"/>
    <p:sldId id="579" r:id="rId15"/>
    <p:sldId id="568" r:id="rId16"/>
    <p:sldId id="578" r:id="rId17"/>
    <p:sldId id="575" r:id="rId18"/>
    <p:sldId id="564" r:id="rId19"/>
    <p:sldId id="569" r:id="rId20"/>
    <p:sldId id="581" r:id="rId21"/>
    <p:sldId id="580" r:id="rId22"/>
    <p:sldId id="403" r:id="rId23"/>
    <p:sldId id="404" r:id="rId24"/>
    <p:sldId id="582" r:id="rId25"/>
    <p:sldId id="405" r:id="rId26"/>
    <p:sldId id="583" r:id="rId27"/>
    <p:sldId id="406" r:id="rId28"/>
    <p:sldId id="584" r:id="rId29"/>
    <p:sldId id="586" r:id="rId30"/>
    <p:sldId id="587" r:id="rId31"/>
    <p:sldId id="588" r:id="rId32"/>
    <p:sldId id="589" r:id="rId33"/>
    <p:sldId id="590" r:id="rId34"/>
    <p:sldId id="591" r:id="rId35"/>
    <p:sldId id="599" r:id="rId36"/>
    <p:sldId id="592" r:id="rId37"/>
    <p:sldId id="593" r:id="rId38"/>
    <p:sldId id="594" r:id="rId39"/>
    <p:sldId id="595" r:id="rId40"/>
    <p:sldId id="596" r:id="rId41"/>
    <p:sldId id="392" r:id="rId42"/>
    <p:sldId id="395" r:id="rId43"/>
    <p:sldId id="394" r:id="rId44"/>
    <p:sldId id="393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80D84E-F87C-400D-9100-444C56F39C2B}" v="2" dt="2023-09-21T20:39:18.8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o Henrique dos Santos Santana" userId="a81867dd96b8e44b" providerId="LiveId" clId="{EB80D84E-F87C-400D-9100-444C56F39C2B}"/>
    <pc:docChg chg="mod modSld">
      <pc:chgData name="Paulo Henrique dos Santos Santana" userId="a81867dd96b8e44b" providerId="LiveId" clId="{EB80D84E-F87C-400D-9100-444C56F39C2B}" dt="2023-09-21T20:50:48.578" v="3" actId="171"/>
      <pc:docMkLst>
        <pc:docMk/>
      </pc:docMkLst>
      <pc:sldChg chg="modSp mod">
        <pc:chgData name="Paulo Henrique dos Santos Santana" userId="a81867dd96b8e44b" providerId="LiveId" clId="{EB80D84E-F87C-400D-9100-444C56F39C2B}" dt="2023-09-21T20:50:48.578" v="3" actId="171"/>
        <pc:sldMkLst>
          <pc:docMk/>
          <pc:sldMk cId="2576016102" sldId="568"/>
        </pc:sldMkLst>
        <pc:picChg chg="ord">
          <ac:chgData name="Paulo Henrique dos Santos Santana" userId="a81867dd96b8e44b" providerId="LiveId" clId="{EB80D84E-F87C-400D-9100-444C56F39C2B}" dt="2023-09-21T20:50:48.578" v="3" actId="171"/>
          <ac:picMkLst>
            <pc:docMk/>
            <pc:sldMk cId="2576016102" sldId="568"/>
            <ac:picMk id="7" creationId="{1C44A929-8C08-F53E-FAB9-6A84731DE61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2608313"/>
            <a:ext cx="8640000" cy="1339128"/>
          </a:xfrm>
        </p:spPr>
        <p:txBody>
          <a:bodyPr anchor="ctr">
            <a:normAutofit/>
          </a:bodyPr>
          <a:lstStyle>
            <a:lvl1pPr algn="ctr">
              <a:defRPr sz="28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pt-BR" dirty="0"/>
              <a:t>Clique para </a:t>
            </a:r>
            <a:r>
              <a:rPr lang="pt-BR" noProof="0" dirty="0"/>
              <a:t>editar</a:t>
            </a:r>
            <a:r>
              <a:rPr lang="pt-BR" dirty="0"/>
              <a:t>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4149502"/>
            <a:ext cx="78867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dirty="0"/>
              <a:t>Clique para editar o estilo </a:t>
            </a:r>
            <a:r>
              <a:rPr lang="pt-BR" noProof="0" dirty="0"/>
              <a:t>do</a:t>
            </a:r>
            <a:r>
              <a:rPr lang="pt-BR" dirty="0"/>
              <a:t>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3AD786F5-9AA7-425D-9142-C3672836B7E0}" type="datetime1">
              <a:rPr lang="pt-BR" smtClean="0"/>
              <a:t>21/09/2023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A033C31E-B2AD-4C51-952E-C21A0CDE9C89}" type="slidenum">
              <a:rPr lang="en-US" altLang="pt-BR" smtClean="0"/>
              <a:pPr/>
              <a:t>‹nº›</a:t>
            </a:fld>
            <a:endParaRPr lang="en-US" altLang="pt-BR" dirty="0"/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68D6BD27-FE61-434F-49EA-0BE0FE61B18F}"/>
              </a:ext>
            </a:extLst>
          </p:cNvPr>
          <p:cNvCxnSpPr/>
          <p:nvPr userDrawn="1"/>
        </p:nvCxnSpPr>
        <p:spPr>
          <a:xfrm>
            <a:off x="252000" y="4048472"/>
            <a:ext cx="8640000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ço Reservado para Texto 13">
            <a:extLst>
              <a:ext uri="{FF2B5EF4-FFF2-40B4-BE49-F238E27FC236}">
                <a16:creationId xmlns:a16="http://schemas.microsoft.com/office/drawing/2014/main" id="{A99AB7FF-D070-3FFE-3334-802692EBEE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2000" y="1125168"/>
            <a:ext cx="8640000" cy="1339128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102694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552D-1E6E-479A-B523-C91B375260CC}" type="datetimeFigureOut">
              <a:rPr lang="pt-BR" smtClean="0"/>
              <a:t>21/09/2023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94C4C-1EF7-4C2C-B0AE-54B4944409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8254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552D-1E6E-479A-B523-C91B375260CC}" type="datetimeFigureOut">
              <a:rPr lang="pt-BR" smtClean="0"/>
              <a:t>21/09/2023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94C4C-1EF7-4C2C-B0AE-54B4944409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0396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552D-1E6E-479A-B523-C91B375260CC}" type="datetimeFigureOut">
              <a:rPr lang="pt-BR" smtClean="0"/>
              <a:t>21/09/2023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94C4C-1EF7-4C2C-B0AE-54B4944409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3173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552D-1E6E-479A-B523-C91B375260CC}" type="datetimeFigureOut">
              <a:rPr lang="pt-BR" smtClean="0"/>
              <a:t>21/09/2023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94C4C-1EF7-4C2C-B0AE-54B4944409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1910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552D-1E6E-479A-B523-C91B375260CC}" type="datetimeFigureOut">
              <a:rPr lang="pt-BR" smtClean="0"/>
              <a:t>21/09/2023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94C4C-1EF7-4C2C-B0AE-54B4944409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5294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21F60EA8-33C7-8FB6-5C2D-81AC21782751}"/>
              </a:ext>
            </a:extLst>
          </p:cNvPr>
          <p:cNvSpPr/>
          <p:nvPr userDrawn="1"/>
        </p:nvSpPr>
        <p:spPr>
          <a:xfrm>
            <a:off x="0" y="6597384"/>
            <a:ext cx="9144000" cy="28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5112600"/>
          </a:xfrm>
        </p:spPr>
        <p:txBody>
          <a:bodyPr>
            <a:normAutofit/>
          </a:bodyPr>
          <a:lstStyle>
            <a:lvl1pPr marL="0" indent="0" algn="just">
              <a:lnSpc>
                <a:spcPct val="125000"/>
              </a:lnSpc>
              <a:buNone/>
              <a:defRPr sz="22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lnSpc>
                <a:spcPct val="125000"/>
              </a:lnSpc>
              <a:defRPr sz="2200"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lnSpc>
                <a:spcPct val="125000"/>
              </a:lnSpc>
              <a:defRPr sz="2200"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lnSpc>
                <a:spcPct val="125000"/>
              </a:lnSpc>
              <a:defRPr sz="2200"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lnSpc>
                <a:spcPct val="125000"/>
              </a:lnSpc>
              <a:defRPr sz="2200"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97384"/>
            <a:ext cx="2057400" cy="288000"/>
          </a:xfrm>
        </p:spPr>
        <p:txBody>
          <a:bodyPr/>
          <a:lstStyle/>
          <a:p>
            <a:fld id="{693B6083-D5E1-460B-9938-E1DE871EC99B}" type="datetime1">
              <a:rPr lang="pt-BR" smtClean="0"/>
              <a:t>21/09/2023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97384"/>
            <a:ext cx="3086100" cy="28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97384"/>
            <a:ext cx="2057400" cy="288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A033C31E-B2AD-4C51-952E-C21A0CDE9C89}" type="slidenum">
              <a:rPr lang="en-US" altLang="pt-BR" smtClean="0"/>
              <a:pPr/>
              <a:t>‹nº›</a:t>
            </a:fld>
            <a:endParaRPr lang="en-US" altLang="pt-BR" dirty="0"/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AB5B6FAE-DB94-87C7-D239-F44586DDAAEC}"/>
              </a:ext>
            </a:extLst>
          </p:cNvPr>
          <p:cNvCxnSpPr/>
          <p:nvPr userDrawn="1"/>
        </p:nvCxnSpPr>
        <p:spPr>
          <a:xfrm>
            <a:off x="628650" y="1196752"/>
            <a:ext cx="7886700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33B212B5-3A06-F9F5-A1A1-454E37B2D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7213"/>
            <a:ext cx="7886700" cy="1344423"/>
          </a:xfrm>
        </p:spPr>
        <p:txBody>
          <a:bodyPr>
            <a:normAutofit/>
          </a:bodyPr>
          <a:lstStyle>
            <a:lvl1pPr>
              <a:defRPr sz="36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pt-BR" noProof="0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907268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7213"/>
            <a:ext cx="7886700" cy="1344423"/>
          </a:xfrm>
        </p:spPr>
        <p:txBody>
          <a:bodyPr>
            <a:normAutofit/>
          </a:bodyPr>
          <a:lstStyle>
            <a:lvl1pPr>
              <a:defRPr sz="36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pt-BR" noProof="0" dirty="0"/>
              <a:t>Clique para editar o título Mestre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21F60EA8-33C7-8FB6-5C2D-81AC21782751}"/>
              </a:ext>
            </a:extLst>
          </p:cNvPr>
          <p:cNvSpPr/>
          <p:nvPr userDrawn="1"/>
        </p:nvSpPr>
        <p:spPr>
          <a:xfrm>
            <a:off x="0" y="6597384"/>
            <a:ext cx="9144000" cy="28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429000"/>
            <a:ext cx="7886700" cy="3168384"/>
          </a:xfrm>
        </p:spPr>
        <p:txBody>
          <a:bodyPr>
            <a:normAutofit/>
          </a:bodyPr>
          <a:lstStyle>
            <a:lvl1pPr marL="0" indent="0" algn="just">
              <a:lnSpc>
                <a:spcPct val="125000"/>
              </a:lnSpc>
              <a:buNone/>
              <a:defRPr sz="22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lnSpc>
                <a:spcPct val="125000"/>
              </a:lnSpc>
              <a:defRPr sz="2200"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lnSpc>
                <a:spcPct val="125000"/>
              </a:lnSpc>
              <a:defRPr sz="2200"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lnSpc>
                <a:spcPct val="125000"/>
              </a:lnSpc>
              <a:defRPr sz="2200"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lnSpc>
                <a:spcPct val="125000"/>
              </a:lnSpc>
              <a:defRPr sz="2200"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97384"/>
            <a:ext cx="2057400" cy="288000"/>
          </a:xfrm>
        </p:spPr>
        <p:txBody>
          <a:bodyPr/>
          <a:lstStyle/>
          <a:p>
            <a:fld id="{693B6083-D5E1-460B-9938-E1DE871EC99B}" type="datetime1">
              <a:rPr lang="pt-BR" smtClean="0"/>
              <a:t>21/09/2023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97384"/>
            <a:ext cx="3086100" cy="28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97384"/>
            <a:ext cx="2057400" cy="288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A033C31E-B2AD-4C51-952E-C21A0CDE9C89}" type="slidenum">
              <a:rPr lang="en-US" altLang="pt-BR" smtClean="0"/>
              <a:pPr/>
              <a:t>‹nº›</a:t>
            </a:fld>
            <a:endParaRPr lang="en-US" altLang="pt-BR" dirty="0"/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AB5B6FAE-DB94-87C7-D239-F44586DDAAEC}"/>
              </a:ext>
            </a:extLst>
          </p:cNvPr>
          <p:cNvCxnSpPr/>
          <p:nvPr userDrawn="1"/>
        </p:nvCxnSpPr>
        <p:spPr>
          <a:xfrm>
            <a:off x="628650" y="1196752"/>
            <a:ext cx="7886700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8676C6A3-35C2-A402-CCA8-A958FD4854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1268763"/>
            <a:ext cx="7886700" cy="576062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24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 sz="2400"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 sz="2400"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 sz="2400"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 marL="1828800" indent="0">
              <a:buNone/>
              <a:defRPr sz="2400"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pt-BR" noProof="0" dirty="0"/>
              <a:t>Clique para editar os estilos de texto Mestres</a:t>
            </a:r>
          </a:p>
        </p:txBody>
      </p:sp>
      <p:sp>
        <p:nvSpPr>
          <p:cNvPr id="13" name="Espaço Reservado para Conteúdo 12">
            <a:extLst>
              <a:ext uri="{FF2B5EF4-FFF2-40B4-BE49-F238E27FC236}">
                <a16:creationId xmlns:a16="http://schemas.microsoft.com/office/drawing/2014/main" id="{D03D27B4-756F-6ABB-6C4B-7F9E1E34455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8651" y="1844824"/>
            <a:ext cx="7886699" cy="1440160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>
            <a:lvl1pPr marL="0" indent="0" algn="just">
              <a:lnSpc>
                <a:spcPct val="125000"/>
              </a:lnSpc>
              <a:spcBef>
                <a:spcPts val="0"/>
              </a:spcBef>
              <a:buNone/>
              <a:defRPr sz="22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 sz="2400"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 sz="2400"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 sz="2400"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 sz="2400"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354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552D-1E6E-479A-B523-C91B375260CC}" type="datetimeFigureOut">
              <a:rPr lang="pt-BR" smtClean="0"/>
              <a:t>21/09/2023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94C4C-1EF7-4C2C-B0AE-54B4944409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657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552D-1E6E-479A-B523-C91B375260CC}" type="datetimeFigureOut">
              <a:rPr lang="pt-BR" smtClean="0"/>
              <a:t>21/09/2023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94C4C-1EF7-4C2C-B0AE-54B4944409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9256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552D-1E6E-479A-B523-C91B375260CC}" type="datetimeFigureOut">
              <a:rPr lang="pt-BR" smtClean="0"/>
              <a:t>21/09/2023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94C4C-1EF7-4C2C-B0AE-54B4944409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2266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552D-1E6E-479A-B523-C91B375260CC}" type="datetimeFigureOut">
              <a:rPr lang="pt-BR" smtClean="0"/>
              <a:t>21/09/2023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94C4C-1EF7-4C2C-B0AE-54B4944409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9492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552D-1E6E-479A-B523-C91B375260CC}" type="datetimeFigureOut">
              <a:rPr lang="pt-BR" smtClean="0"/>
              <a:t>21/09/2023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94C4C-1EF7-4C2C-B0AE-54B4944409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6888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552D-1E6E-479A-B523-C91B375260CC}" type="datetimeFigureOut">
              <a:rPr lang="pt-BR" smtClean="0"/>
              <a:t>21/09/2023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94C4C-1EF7-4C2C-B0AE-54B4944409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5014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8552D-1E6E-479A-B523-C91B375260CC}" type="datetimeFigureOut">
              <a:rPr lang="pt-BR" smtClean="0"/>
              <a:t>21/09/2023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94C4C-1EF7-4C2C-B0AE-54B4944409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462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7" Type="http://schemas.openxmlformats.org/officeDocument/2006/relationships/image" Target="../media/image3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3" Type="http://schemas.openxmlformats.org/officeDocument/2006/relationships/image" Target="../media/image100.png"/><Relationship Id="rId7" Type="http://schemas.openxmlformats.org/officeDocument/2006/relationships/image" Target="../media/image21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170.png"/><Relationship Id="rId4" Type="http://schemas.openxmlformats.org/officeDocument/2006/relationships/image" Target="../media/image5.png"/><Relationship Id="rId9" Type="http://schemas.openxmlformats.org/officeDocument/2006/relationships/image" Target="../media/image2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5.png"/><Relationship Id="rId7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0.png"/><Relationship Id="rId10" Type="http://schemas.openxmlformats.org/officeDocument/2006/relationships/image" Target="../media/image44.png"/><Relationship Id="rId4" Type="http://schemas.openxmlformats.org/officeDocument/2006/relationships/image" Target="../media/image380.png"/><Relationship Id="rId9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0.png"/><Relationship Id="rId4" Type="http://schemas.openxmlformats.org/officeDocument/2006/relationships/image" Target="../media/image44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AB4B3F9-1975-88D2-0F0D-79FAE8669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413" y="2813447"/>
            <a:ext cx="8639175" cy="1004888"/>
          </a:xfrm>
        </p:spPr>
        <p:txBody>
          <a:bodyPr>
            <a:normAutofit/>
          </a:bodyPr>
          <a:lstStyle/>
          <a:p>
            <a:r>
              <a:rPr lang="pt-BR" dirty="0"/>
              <a:t>Aula 5 – Parte 1: Parâmetros Característicos de Desempenho em MCI e Dinamometria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C015F5C5-477B-4065-8C2B-AAACFC1506D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28650" y="4131394"/>
            <a:ext cx="7886700" cy="1241822"/>
          </a:xfrm>
        </p:spPr>
        <p:txBody>
          <a:bodyPr>
            <a:normAutofit/>
          </a:bodyPr>
          <a:lstStyle/>
          <a:p>
            <a:r>
              <a:rPr lang="pt-BR" altLang="pt-BR" dirty="0"/>
              <a:t>Prof. Dr. Guenther Carlos Krieger Filho</a:t>
            </a:r>
          </a:p>
          <a:p>
            <a:r>
              <a:rPr lang="pt-BR" altLang="pt-BR" dirty="0"/>
              <a:t>Escola Politécnica da USP – LETE/CRC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995495DB-946F-B6E0-3B46-0A5556C5C2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2413" y="1701403"/>
            <a:ext cx="8639175" cy="1003697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PME 3480 – Motores de Combustão Interna</a:t>
            </a:r>
          </a:p>
        </p:txBody>
      </p:sp>
      <p:pic>
        <p:nvPicPr>
          <p:cNvPr id="15" name="Imagem 14" descr="Texto, Logotipo&#10;&#10;Descrição gerada automaticamente">
            <a:extLst>
              <a:ext uri="{FF2B5EF4-FFF2-40B4-BE49-F238E27FC236}">
                <a16:creationId xmlns:a16="http://schemas.microsoft.com/office/drawing/2014/main" id="{09B1B1F6-48F6-897E-51F3-607D52537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61868"/>
            <a:ext cx="2507142" cy="720000"/>
          </a:xfrm>
          <a:prstGeom prst="rect">
            <a:avLst/>
          </a:prstGeom>
        </p:spPr>
      </p:pic>
      <p:pic>
        <p:nvPicPr>
          <p:cNvPr id="17" name="Imagem 16" descr="Padrão do plano de fundo&#10;&#10;Descrição gerada automaticamente">
            <a:extLst>
              <a:ext uri="{FF2B5EF4-FFF2-40B4-BE49-F238E27FC236}">
                <a16:creationId xmlns:a16="http://schemas.microsoft.com/office/drawing/2014/main" id="{77E93FC2-8B75-505E-55AE-990F3F494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82907"/>
            <a:ext cx="949319" cy="1080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DE0172D8-88EB-9FC7-2158-7015A1616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4784"/>
            <a:ext cx="4385115" cy="5112600"/>
          </a:xfrm>
        </p:spPr>
        <p:txBody>
          <a:bodyPr>
            <a:normAutofit fontScale="70000" lnSpcReduction="20000"/>
          </a:bodyPr>
          <a:lstStyle/>
          <a:p>
            <a:r>
              <a:rPr lang="pt-BR" b="0" i="0" dirty="0">
                <a:effectLst/>
              </a:rPr>
              <a:t>A bancada do motor de acesso ótico monocilindro do LETE, opera com um dinamômetro elétrico AVL. O dinamômetro consiste em um motor assíncrono com uma unidade de potência e um circuito de controle de velocidade. Essas opções de configuração permitem a simulação de diferentes estados de operação de um veículo. Isso inclui, por exemplo, operar simulando carga ou acelerar. A função mais frequentemente utilizada do dinamômetro é gerar uma força opositora ao motor de combustão interna em funcionamento. Outra função do dinamômetro é a chamada frenagem, ou seja, o dinamômetro tenta girar mais rápido do que o motor de combustão interna faria com sua própria potência. O dinamômetro também permite a operação no modo </a:t>
            </a:r>
            <a:r>
              <a:rPr lang="pt-BR" b="0" i="1" dirty="0">
                <a:effectLst/>
              </a:rPr>
              <a:t>motored</a:t>
            </a:r>
            <a:r>
              <a:rPr lang="pt-BR" b="0" dirty="0">
                <a:effectLst/>
              </a:rPr>
              <a:t>,</a:t>
            </a:r>
            <a:r>
              <a:rPr lang="pt-BR" b="0" i="1" dirty="0">
                <a:effectLst/>
              </a:rPr>
              <a:t> </a:t>
            </a:r>
            <a:r>
              <a:rPr lang="pt-BR" b="0" dirty="0">
                <a:effectLst/>
              </a:rPr>
              <a:t>ou seja,</a:t>
            </a:r>
            <a:r>
              <a:rPr lang="pt-BR" b="0" i="1" dirty="0">
                <a:effectLst/>
              </a:rPr>
              <a:t> </a:t>
            </a:r>
            <a:r>
              <a:rPr lang="pt-BR" b="0" i="0" dirty="0">
                <a:effectLst/>
              </a:rPr>
              <a:t>sem ignição, para determinação das condições de referência sem combustão. O dinamômetro é fixado na estrutura base juntamente com a eletrônica de potência e controle.</a:t>
            </a:r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F3CBFE1-B3CC-96AA-60B1-B0587CD87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C31E-B2AD-4C51-952E-C21A0CDE9C89}" type="slidenum">
              <a:rPr lang="en-US" altLang="pt-BR" smtClean="0"/>
              <a:pPr/>
              <a:t>10</a:t>
            </a:fld>
            <a:endParaRPr lang="en-US" altLang="pt-BR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2423D5B-5238-42CC-B827-C5D42C546D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Dinamometria – Motor USP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69E577-8B79-563D-BE11-CAD13BCEE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765" y="1279505"/>
            <a:ext cx="4130235" cy="39551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F22CFC-3A33-4BB3-2ED3-78DDB91D5D05}"/>
              </a:ext>
            </a:extLst>
          </p:cNvPr>
          <p:cNvSpPr txBox="1"/>
          <p:nvPr/>
        </p:nvSpPr>
        <p:spPr>
          <a:xfrm>
            <a:off x="4994325" y="5104005"/>
            <a:ext cx="41496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Diagrama do circuito de refrigeração do dinamômetro e gabinete do inversor</a:t>
            </a:r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058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F3CBFE1-B3CC-96AA-60B1-B0587CD87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C31E-B2AD-4C51-952E-C21A0CDE9C89}" type="slidenum">
              <a:rPr lang="en-US" altLang="pt-BR" smtClean="0"/>
              <a:pPr/>
              <a:t>11</a:t>
            </a:fld>
            <a:endParaRPr lang="en-US" altLang="pt-BR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2423D5B-5238-42CC-B827-C5D42C546D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Dinamometria – Motor USP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592CA6-B30C-1B66-9E7B-81E053E58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43" y="1707502"/>
            <a:ext cx="4684849" cy="37509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75205D-A3D1-F415-7078-531D09F51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119" y="1495722"/>
            <a:ext cx="4322881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866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D563C9-5C63-B7EE-95C2-617E64C7E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7213"/>
            <a:ext cx="7886700" cy="1344423"/>
          </a:xfrm>
        </p:spPr>
        <p:txBody>
          <a:bodyPr/>
          <a:lstStyle/>
          <a:p>
            <a:r>
              <a:rPr lang="pt-BR" dirty="0"/>
              <a:t>Parâmetros de Desempenho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ço Reservado para Texto 3">
                <a:extLst>
                  <a:ext uri="{FF2B5EF4-FFF2-40B4-BE49-F238E27FC236}">
                    <a16:creationId xmlns:a16="http://schemas.microsoft.com/office/drawing/2014/main" id="{43A40479-B49C-F101-80DE-5DCAE91801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3429000"/>
                <a:ext cx="7886700" cy="3168384"/>
              </a:xfrm>
            </p:spPr>
            <p:txBody>
              <a:bodyPr/>
              <a:lstStyle/>
              <a:p>
                <a:r>
                  <a:rPr lang="en-GB" dirty="0"/>
                  <a:t>No </a:t>
                </a:r>
                <a:r>
                  <a:rPr lang="en-GB" dirty="0" err="1"/>
                  <a:t>caso</a:t>
                </a:r>
                <a:r>
                  <a:rPr lang="en-GB" dirty="0"/>
                  <a:t> do </a:t>
                </a:r>
                <a:r>
                  <a:rPr lang="en-GB" dirty="0" err="1"/>
                  <a:t>freio</a:t>
                </a:r>
                <a:r>
                  <a:rPr lang="en-GB" dirty="0"/>
                  <a:t> de Prony: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dirty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dirty="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en-GB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dirty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pt-BR" dirty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GB" dirty="0">
                          <a:latin typeface="Cambria Math" panose="02040503050406030204" pitchFamily="18" charset="0"/>
                        </a:rPr>
                        <m:t>F</m:t>
                      </m:r>
                    </m:oMath>
                  </m:oMathPara>
                </a14:m>
                <a:endParaRPr lang="pt-BR" altLang="pt-B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pt-BR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smtClean="0">
                            <a:latin typeface="Cambria Math" panose="02040503050406030204" pitchFamily="18" charset="0"/>
                          </a:rPr>
                          <m:t>kNm</m:t>
                        </m:r>
                      </m:e>
                    </m:d>
                  </m:oMath>
                </a14:m>
                <a:r>
                  <a:rPr lang="pt-BR" dirty="0"/>
                  <a:t> – momento </a:t>
                </a:r>
                <a:r>
                  <a:rPr lang="pt-BR" dirty="0" err="1"/>
                  <a:t>torsor</a:t>
                </a:r>
                <a:r>
                  <a:rPr lang="pt-BR" dirty="0"/>
                  <a:t>;</a:t>
                </a:r>
                <a:endParaRPr lang="pt-BR" altLang="pt-BR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altLang="pt-BR" dirty="0">
                        <a:latin typeface="Cambria Math" panose="02040503050406030204" pitchFamily="18" charset="0"/>
                      </a:rPr>
                      <m:t>F</m:t>
                    </m:r>
                    <m:r>
                      <a:rPr lang="pt-BR" altLang="pt-BR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pt-BR" altLang="pt-B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altLang="pt-BR" dirty="0" smtClean="0">
                            <a:latin typeface="Cambria Math" panose="02040503050406030204" pitchFamily="18" charset="0"/>
                          </a:rPr>
                          <m:t>kN</m:t>
                        </m:r>
                      </m:e>
                    </m:d>
                  </m:oMath>
                </a14:m>
                <a:r>
                  <a:rPr lang="pt-BR" altLang="pt-BR" dirty="0"/>
                  <a:t> - força medida no dinamômetro;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altLang="pt-BR" dirty="0">
                        <a:latin typeface="Cambria Math" panose="02040503050406030204" pitchFamily="18" charset="0"/>
                      </a:rPr>
                      <m:t>b</m:t>
                    </m:r>
                    <m:r>
                      <a:rPr lang="pt-BR" altLang="pt-BR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pt-BR" altLang="pt-B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altLang="pt-BR" dirty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</m:d>
                  </m:oMath>
                </a14:m>
                <a:r>
                  <a:rPr lang="pt-BR" altLang="pt-BR" dirty="0"/>
                  <a:t> - comprimento do braço do dinamômetro.</a:t>
                </a:r>
              </a:p>
            </p:txBody>
          </p:sp>
        </mc:Choice>
        <mc:Fallback xmlns="">
          <p:sp>
            <p:nvSpPr>
              <p:cNvPr id="4" name="Espaço Reservado para Texto 3">
                <a:extLst>
                  <a:ext uri="{FF2B5EF4-FFF2-40B4-BE49-F238E27FC236}">
                    <a16:creationId xmlns:a16="http://schemas.microsoft.com/office/drawing/2014/main" id="{43A40479-B49C-F101-80DE-5DCAE91801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3429000"/>
                <a:ext cx="7886700" cy="3168384"/>
              </a:xfrm>
              <a:blipFill>
                <a:blip r:embed="rId2"/>
                <a:stretch>
                  <a:fillRect l="-10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CE8E1E9A-56F8-FA0E-EBBE-5F1F8541A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597384"/>
            <a:ext cx="2057400" cy="288000"/>
          </a:xfrm>
        </p:spPr>
        <p:txBody>
          <a:bodyPr/>
          <a:lstStyle/>
          <a:p>
            <a:fld id="{A033C31E-B2AD-4C51-952E-C21A0CDE9C89}" type="slidenum">
              <a:rPr lang="en-US" altLang="pt-BR" smtClean="0"/>
              <a:pPr/>
              <a:t>12</a:t>
            </a:fld>
            <a:endParaRPr lang="en-US" alt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Texto 4">
                <a:extLst>
                  <a:ext uri="{FF2B5EF4-FFF2-40B4-BE49-F238E27FC236}">
                    <a16:creationId xmlns:a16="http://schemas.microsoft.com/office/drawing/2014/main" id="{2381E800-670F-329F-D192-3B322481CCBA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8650" y="1268763"/>
                <a:ext cx="7886700" cy="576062"/>
              </a:xfrm>
            </p:spPr>
            <p:txBody>
              <a:bodyPr/>
              <a:lstStyle/>
              <a:p>
                <a:r>
                  <a:rPr lang="pt-BR" dirty="0"/>
                  <a:t>Momento </a:t>
                </a:r>
                <a:r>
                  <a:rPr lang="pt-BR" dirty="0" err="1"/>
                  <a:t>torsor</a:t>
                </a:r>
                <a:r>
                  <a:rPr lang="pt-BR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sub>
                        </m:sSub>
                      </m:e>
                    </m:d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5" name="Espaço Reservado para Texto 4">
                <a:extLst>
                  <a:ext uri="{FF2B5EF4-FFF2-40B4-BE49-F238E27FC236}">
                    <a16:creationId xmlns:a16="http://schemas.microsoft.com/office/drawing/2014/main" id="{2381E800-670F-329F-D192-3B322481CC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8650" y="1268763"/>
                <a:ext cx="7886700" cy="576062"/>
              </a:xfrm>
              <a:blipFill>
                <a:blip r:embed="rId3"/>
                <a:stretch>
                  <a:fillRect l="-1159" t="-1053" b="-105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02DB816-2D05-F83B-F312-30FDAB7E43B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8651" y="1844824"/>
            <a:ext cx="7886699" cy="1440160"/>
          </a:xfrm>
        </p:spPr>
        <p:txBody>
          <a:bodyPr/>
          <a:lstStyle/>
          <a:p>
            <a:r>
              <a:rPr lang="pt-BR" altLang="pt-BR" dirty="0"/>
              <a:t>É o esforço de torção superado pelo motor numa determinada condição de funcionamento do motor.</a:t>
            </a:r>
          </a:p>
        </p:txBody>
      </p:sp>
    </p:spTree>
    <p:extLst>
      <p:ext uri="{BB962C8B-B14F-4D97-AF65-F5344CB8AC3E}">
        <p14:creationId xmlns:p14="http://schemas.microsoft.com/office/powerpoint/2010/main" val="1287789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76C579-B9DE-BB43-9EFA-5A2662126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7213"/>
            <a:ext cx="7886700" cy="1344423"/>
          </a:xfrm>
        </p:spPr>
        <p:txBody>
          <a:bodyPr/>
          <a:lstStyle/>
          <a:p>
            <a:r>
              <a:rPr lang="pt-BR" dirty="0"/>
              <a:t>Parâmetros de Desempenho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ço Reservado para Texto 3">
                <a:extLst>
                  <a:ext uri="{FF2B5EF4-FFF2-40B4-BE49-F238E27FC236}">
                    <a16:creationId xmlns:a16="http://schemas.microsoft.com/office/drawing/2014/main" id="{F7ED875E-5E44-3DCE-F8AF-F1AB9DE53A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3429000"/>
                <a:ext cx="7886700" cy="3168384"/>
              </a:xfrm>
            </p:spPr>
            <p:txBody>
              <a:bodyPr numCol="1">
                <a:normAutofit fontScale="925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GB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f>
                        <m:f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pt-BR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liq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pt-BR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smtClean="0">
                            <a:latin typeface="Cambria Math" panose="02040503050406030204" pitchFamily="18" charset="0"/>
                          </a:rPr>
                          <m:t>kW</m:t>
                        </m:r>
                      </m:e>
                    </m:d>
                  </m:oMath>
                </a14:m>
                <a:r>
                  <a:rPr lang="pt-BR" dirty="0"/>
                  <a:t> – potência indicada;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pt-BR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mtClean="0">
                            <a:latin typeface="Cambria Math" panose="02040503050406030204" pitchFamily="18" charset="0"/>
                          </a:rPr>
                          <m:t>−</m:t>
                        </m:r>
                      </m:e>
                    </m:d>
                  </m:oMath>
                </a14:m>
                <a:r>
                  <a:rPr lang="pt-BR" dirty="0"/>
                  <a:t> – número de cilindros do motor;</a:t>
                </a:r>
              </a:p>
              <a:p>
                <a14:m>
                  <m:oMath xmlns:m="http://schemas.openxmlformats.org/officeDocument/2006/math">
                    <m:r>
                      <a:rPr lang="pt-BR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rps</m:t>
                        </m:r>
                      </m:e>
                    </m:d>
                  </m:oMath>
                </a14:m>
                <a:r>
                  <a:rPr lang="pt-BR" dirty="0"/>
                  <a:t> – rotação do motor;</a:t>
                </a:r>
              </a:p>
              <a:p>
                <a:r>
                  <a:rPr lang="pt-BR" dirty="0"/>
                  <a:t>Motores 2T: 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pt-BR" dirty="0"/>
                  <a:t> ou motores 4T: 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dirty="0"/>
                  <a:t>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liq</m:t>
                        </m:r>
                      </m:sub>
                    </m:sSub>
                    <m:r>
                      <a:rPr lang="pt-BR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smtClean="0">
                            <a:latin typeface="Cambria Math" panose="02040503050406030204" pitchFamily="18" charset="0"/>
                          </a:rPr>
                          <m:t>kJ</m:t>
                        </m:r>
                      </m:e>
                    </m:d>
                  </m:oMath>
                </a14:m>
                <a:r>
                  <a:rPr lang="pt-BR" dirty="0"/>
                  <a:t> – trabalho líquido do ciclo.</a:t>
                </a:r>
              </a:p>
            </p:txBody>
          </p:sp>
        </mc:Choice>
        <mc:Fallback xmlns="">
          <p:sp>
            <p:nvSpPr>
              <p:cNvPr id="4" name="Espaço Reservado para Texto 3">
                <a:extLst>
                  <a:ext uri="{FF2B5EF4-FFF2-40B4-BE49-F238E27FC236}">
                    <a16:creationId xmlns:a16="http://schemas.microsoft.com/office/drawing/2014/main" id="{F7ED875E-5E44-3DCE-F8AF-F1AB9DE53A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3429000"/>
                <a:ext cx="7886700" cy="3168384"/>
              </a:xfrm>
              <a:blipFill>
                <a:blip r:embed="rId2"/>
                <a:stretch>
                  <a:fillRect l="-773" b="-17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E364FC6E-7329-C7BC-1B86-DDC0BDA00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597384"/>
            <a:ext cx="2057400" cy="288000"/>
          </a:xfrm>
        </p:spPr>
        <p:txBody>
          <a:bodyPr/>
          <a:lstStyle/>
          <a:p>
            <a:fld id="{A033C31E-B2AD-4C51-952E-C21A0CDE9C89}" type="slidenum">
              <a:rPr lang="en-US" altLang="pt-BR" smtClean="0"/>
              <a:pPr/>
              <a:t>13</a:t>
            </a:fld>
            <a:endParaRPr lang="en-US" alt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Texto 4">
                <a:extLst>
                  <a:ext uri="{FF2B5EF4-FFF2-40B4-BE49-F238E27FC236}">
                    <a16:creationId xmlns:a16="http://schemas.microsoft.com/office/drawing/2014/main" id="{02C4454A-D438-C985-02CF-2FF3D554BC60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8650" y="1268763"/>
                <a:ext cx="7886700" cy="576062"/>
              </a:xfrm>
            </p:spPr>
            <p:txBody>
              <a:bodyPr>
                <a:normAutofit/>
              </a:bodyPr>
              <a:lstStyle/>
              <a:p>
                <a:r>
                  <a:rPr lang="pt-BR" dirty="0"/>
                  <a:t>Potência Indicada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</m:d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5" name="Espaço Reservado para Texto 4">
                <a:extLst>
                  <a:ext uri="{FF2B5EF4-FFF2-40B4-BE49-F238E27FC236}">
                    <a16:creationId xmlns:a16="http://schemas.microsoft.com/office/drawing/2014/main" id="{02C4454A-D438-C985-02CF-2FF3D554BC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8650" y="1268763"/>
                <a:ext cx="7886700" cy="576062"/>
              </a:xfrm>
              <a:blipFill>
                <a:blip r:embed="rId3"/>
                <a:stretch>
                  <a:fillRect l="-1159" t="-1053" b="-105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 descr="Diagrama, Esquemático&#10;&#10;Descrição gerada automaticamente">
            <a:extLst>
              <a:ext uri="{FF2B5EF4-FFF2-40B4-BE49-F238E27FC236}">
                <a16:creationId xmlns:a16="http://schemas.microsoft.com/office/drawing/2014/main" id="{519C1F7C-9A00-5C30-73B4-647241325B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273373"/>
            <a:ext cx="1382481" cy="3240000"/>
          </a:xfrm>
          <a:prstGeom prst="rect">
            <a:avLst/>
          </a:prstGeom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BF040D4-0220-9604-F820-461626AE7EC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8651" y="1844824"/>
            <a:ext cx="7886699" cy="1440160"/>
          </a:xfrm>
        </p:spPr>
        <p:txBody>
          <a:bodyPr/>
          <a:lstStyle/>
          <a:p>
            <a:r>
              <a:rPr lang="pt-BR" altLang="pt-BR" dirty="0"/>
              <a:t>É a somatória das potências geradas pelas conversões de energia química em energia interna que ocorrem nos cilindros do motor, avaliada a partir dos respectivos diagramas indicados.</a:t>
            </a:r>
          </a:p>
          <a:p>
            <a:endParaRPr lang="pt-BR" dirty="0"/>
          </a:p>
        </p:txBody>
      </p:sp>
      <p:cxnSp>
        <p:nvCxnSpPr>
          <p:cNvPr id="12" name="Google Shape;1031;p92">
            <a:extLst>
              <a:ext uri="{FF2B5EF4-FFF2-40B4-BE49-F238E27FC236}">
                <a16:creationId xmlns:a16="http://schemas.microsoft.com/office/drawing/2014/main" id="{99712E03-9502-CE60-2FA7-5709A7E9606C}"/>
              </a:ext>
            </a:extLst>
          </p:cNvPr>
          <p:cNvCxnSpPr>
            <a:cxnSpLocks noChangeAspect="1"/>
          </p:cNvCxnSpPr>
          <p:nvPr/>
        </p:nvCxnSpPr>
        <p:spPr>
          <a:xfrm rot="10200000" flipH="1">
            <a:off x="6888169" y="4143422"/>
            <a:ext cx="902061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Google Shape;1032;p92">
                <a:extLst>
                  <a:ext uri="{FF2B5EF4-FFF2-40B4-BE49-F238E27FC236}">
                    <a16:creationId xmlns:a16="http://schemas.microsoft.com/office/drawing/2014/main" id="{A14A1DB9-FBA1-2417-96F7-6C4E3A030815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5940152" y="3993093"/>
                <a:ext cx="1224136" cy="1015622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2000" dirty="0">
                    <a:solidFill>
                      <a:schemeClr val="dk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/>
                    <a:sym typeface="Calibri"/>
                  </a:rPr>
                  <a:t>Potência</a:t>
                </a: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2000" dirty="0">
                    <a:solidFill>
                      <a:schemeClr val="dk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/>
                    <a:sym typeface="Calibri"/>
                  </a:rPr>
                  <a:t>Indicada</a:t>
                </a: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00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0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Calibri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sz="2000" b="0" i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Calibri"/>
                                  <a:sym typeface="Calibri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sz="2000" b="0" i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Calibri"/>
                                  <a:sym typeface="Calibri"/>
                                </a:rPr>
                                <m:t>i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000" dirty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3" name="Google Shape;1032;p92">
                <a:extLst>
                  <a:ext uri="{FF2B5EF4-FFF2-40B4-BE49-F238E27FC236}">
                    <a16:creationId xmlns:a16="http://schemas.microsoft.com/office/drawing/2014/main" id="{A14A1DB9-FBA1-2417-96F7-6C4E3A0308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3993093"/>
                <a:ext cx="1224136" cy="1015622"/>
              </a:xfrm>
              <a:prstGeom prst="rect">
                <a:avLst/>
              </a:prstGeom>
              <a:blipFill>
                <a:blip r:embed="rId5"/>
                <a:stretch>
                  <a:fillRect l="-488" t="-1754" r="-488"/>
                </a:stretch>
              </a:blip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5">
            <a:extLst>
              <a:ext uri="{FF2B5EF4-FFF2-40B4-BE49-F238E27FC236}">
                <a16:creationId xmlns:a16="http://schemas.microsoft.com/office/drawing/2014/main" id="{4B12F966-7FCF-2466-84BD-EA0B98D7189C}"/>
              </a:ext>
            </a:extLst>
          </p:cNvPr>
          <p:cNvSpPr txBox="1"/>
          <p:nvPr/>
        </p:nvSpPr>
        <p:spPr>
          <a:xfrm>
            <a:off x="7020272" y="6338359"/>
            <a:ext cx="19250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Fonte: Heywood 2ed.</a:t>
            </a:r>
          </a:p>
        </p:txBody>
      </p:sp>
    </p:spTree>
    <p:extLst>
      <p:ext uri="{BB962C8B-B14F-4D97-AF65-F5344CB8AC3E}">
        <p14:creationId xmlns:p14="http://schemas.microsoft.com/office/powerpoint/2010/main" val="1974558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3E37FD9B-BE64-3A62-548F-6467DAF799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/>
                  <a:t>Trabalho líquido do ciclo: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liq</m:t>
                          </m:r>
                        </m:sub>
                      </m:sSub>
                      <m:r>
                        <a:rPr lang="pt-BR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lang="pt-BR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pt-BR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pt-BR" smtClean="0">
                              <a:latin typeface="Cambria Math" panose="02040503050406030204" pitchFamily="18" charset="0"/>
                            </a:rPr>
                            <m:t>dV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  <a:p>
                <a:r>
                  <a:rPr lang="pt-BR" dirty="0"/>
                  <a:t>Diagramas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pt-BR" b="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pt-BR" dirty="0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pt-BR" dirty="0"/>
                  <a:t>:</a:t>
                </a: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3E37FD9B-BE64-3A62-548F-6467DAF799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C1D0C1D-3BD5-FD26-764F-8396F6F14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C31E-B2AD-4C51-952E-C21A0CDE9C89}" type="slidenum">
              <a:rPr lang="en-US" altLang="pt-BR" smtClean="0"/>
              <a:pPr/>
              <a:t>14</a:t>
            </a:fld>
            <a:endParaRPr lang="en-US" alt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9983917-FF77-ADEA-FDFA-3785503FE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Parâmetros de Desempenho</a:t>
            </a:r>
          </a:p>
        </p:txBody>
      </p:sp>
      <p:pic>
        <p:nvPicPr>
          <p:cNvPr id="9" name="Imagem 8" descr="Diagrama&#10;&#10;Descrição gerada automaticamente">
            <a:extLst>
              <a:ext uri="{FF2B5EF4-FFF2-40B4-BE49-F238E27FC236}">
                <a16:creationId xmlns:a16="http://schemas.microsoft.com/office/drawing/2014/main" id="{94DC452C-CD6D-02DE-30CA-E23BFFE36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3861048"/>
            <a:ext cx="8640000" cy="2539066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529D0924-90BA-0706-246E-092BCB950BED}"/>
              </a:ext>
            </a:extLst>
          </p:cNvPr>
          <p:cNvSpPr txBox="1"/>
          <p:nvPr/>
        </p:nvSpPr>
        <p:spPr>
          <a:xfrm>
            <a:off x="3609483" y="6338359"/>
            <a:ext cx="19250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Fonte: Heywood 2ed.</a:t>
            </a:r>
          </a:p>
        </p:txBody>
      </p:sp>
    </p:spTree>
    <p:extLst>
      <p:ext uri="{BB962C8B-B14F-4D97-AF65-F5344CB8AC3E}">
        <p14:creationId xmlns:p14="http://schemas.microsoft.com/office/powerpoint/2010/main" val="1834591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76C579-B9DE-BB43-9EFA-5A2662126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7213"/>
            <a:ext cx="7886700" cy="1344423"/>
          </a:xfrm>
        </p:spPr>
        <p:txBody>
          <a:bodyPr>
            <a:normAutofit/>
          </a:bodyPr>
          <a:lstStyle/>
          <a:p>
            <a:r>
              <a:rPr lang="pt-BR"/>
              <a:t>Parâmetros de Desempenho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ço Reservado para Texto 3">
                <a:extLst>
                  <a:ext uri="{FF2B5EF4-FFF2-40B4-BE49-F238E27FC236}">
                    <a16:creationId xmlns:a16="http://schemas.microsoft.com/office/drawing/2014/main" id="{F7ED875E-5E44-3DCE-F8AF-F1AB9DE53A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3429000"/>
                <a:ext cx="7886700" cy="3168384"/>
              </a:xfrm>
            </p:spPr>
            <p:txBody>
              <a:bodyPr numCol="1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m</m:t>
                          </m:r>
                        </m:sub>
                      </m:sSub>
                      <m:r>
                        <a:rPr lang="en-GB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Espaço Reservado para Texto 3">
                <a:extLst>
                  <a:ext uri="{FF2B5EF4-FFF2-40B4-BE49-F238E27FC236}">
                    <a16:creationId xmlns:a16="http://schemas.microsoft.com/office/drawing/2014/main" id="{F7ED875E-5E44-3DCE-F8AF-F1AB9DE53A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3429000"/>
                <a:ext cx="7886700" cy="316838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E364FC6E-7329-C7BC-1B86-DDC0BDA00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597384"/>
            <a:ext cx="2057400" cy="288000"/>
          </a:xfrm>
        </p:spPr>
        <p:txBody>
          <a:bodyPr/>
          <a:lstStyle/>
          <a:p>
            <a:fld id="{A033C31E-B2AD-4C51-952E-C21A0CDE9C89}" type="slidenum">
              <a:rPr lang="en-US" altLang="pt-BR" smtClean="0"/>
              <a:pPr/>
              <a:t>15</a:t>
            </a:fld>
            <a:endParaRPr lang="en-US" alt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Texto 4">
                <a:extLst>
                  <a:ext uri="{FF2B5EF4-FFF2-40B4-BE49-F238E27FC236}">
                    <a16:creationId xmlns:a16="http://schemas.microsoft.com/office/drawing/2014/main" id="{511BB803-AF85-3DBE-FEA8-247B0E42892E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8650" y="1268763"/>
                <a:ext cx="7886700" cy="576062"/>
              </a:xfrm>
            </p:spPr>
            <p:txBody>
              <a:bodyPr/>
              <a:lstStyle/>
              <a:p>
                <a:r>
                  <a:rPr lang="pt-BR" dirty="0"/>
                  <a:t>Rendimento mecânico </a:t>
                </a:r>
                <a14:m>
                  <m:oMath xmlns:m="http://schemas.openxmlformats.org/officeDocument/2006/math">
                    <m:r>
                      <a:rPr lang="pt-BR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dirty="0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dirty="0" smtClean="0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  <m:r>
                      <a:rPr lang="pt-BR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5" name="Espaço Reservado para Texto 4">
                <a:extLst>
                  <a:ext uri="{FF2B5EF4-FFF2-40B4-BE49-F238E27FC236}">
                    <a16:creationId xmlns:a16="http://schemas.microsoft.com/office/drawing/2014/main" id="{511BB803-AF85-3DBE-FEA8-247B0E4289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8650" y="1268763"/>
                <a:ext cx="7886700" cy="576062"/>
              </a:xfrm>
              <a:blipFill>
                <a:blip r:embed="rId3"/>
                <a:stretch>
                  <a:fillRect l="-1159" t="-1053" b="-105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 descr="Diagrama, Esquemático&#10;&#10;Descrição gerada automaticamente">
            <a:extLst>
              <a:ext uri="{FF2B5EF4-FFF2-40B4-BE49-F238E27FC236}">
                <a16:creationId xmlns:a16="http://schemas.microsoft.com/office/drawing/2014/main" id="{1C44A929-8C08-F53E-FAB9-6A84731DE6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224" y="3264042"/>
            <a:ext cx="1382481" cy="3240000"/>
          </a:xfrm>
          <a:prstGeom prst="rect">
            <a:avLst/>
          </a:prstGeom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6DB6783-59F5-41E5-8218-226FDB4030E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8651" y="1844824"/>
            <a:ext cx="7886699" cy="1440160"/>
          </a:xfrm>
        </p:spPr>
        <p:txBody>
          <a:bodyPr/>
          <a:lstStyle/>
          <a:p>
            <a:r>
              <a:rPr lang="pt-BR" altLang="pt-BR"/>
              <a:t>É a relação entre as potências efetiva e indicada. Representa a parcela da </a:t>
            </a:r>
            <a:r>
              <a:rPr lang="pt-BR"/>
              <a:t>potência indicada que foi convertida em potência de eixo.</a:t>
            </a:r>
            <a:endParaRPr lang="pt-BR" dirty="0"/>
          </a:p>
        </p:txBody>
      </p:sp>
      <p:cxnSp>
        <p:nvCxnSpPr>
          <p:cNvPr id="11" name="Google Shape;1031;p92">
            <a:extLst>
              <a:ext uri="{FF2B5EF4-FFF2-40B4-BE49-F238E27FC236}">
                <a16:creationId xmlns:a16="http://schemas.microsoft.com/office/drawing/2014/main" id="{3D2055A2-BDAE-F558-0D68-3A6E88171C19}"/>
              </a:ext>
            </a:extLst>
          </p:cNvPr>
          <p:cNvCxnSpPr>
            <a:cxnSpLocks noChangeAspect="1"/>
          </p:cNvCxnSpPr>
          <p:nvPr/>
        </p:nvCxnSpPr>
        <p:spPr>
          <a:xfrm rot="10800000">
            <a:off x="2664982" y="5887349"/>
            <a:ext cx="902061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Google Shape;1032;p92">
                <a:extLst>
                  <a:ext uri="{FF2B5EF4-FFF2-40B4-BE49-F238E27FC236}">
                    <a16:creationId xmlns:a16="http://schemas.microsoft.com/office/drawing/2014/main" id="{5665705B-427B-7195-8270-C6635597DE89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530971" y="5702703"/>
                <a:ext cx="2632877" cy="400069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2000" dirty="0">
                    <a:solidFill>
                      <a:schemeClr val="dk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/>
                    <a:sym typeface="Calibri"/>
                  </a:rPr>
                  <a:t>Potência Efetiva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sz="200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Calibri"/>
                            <a:sym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sz="2000" b="0" i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Calibri"/>
                                <a:sym typeface="Calibri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sz="2000" b="0" i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Calibri"/>
                                <a:sym typeface="Calibri"/>
                              </a:rPr>
                              <m:t>e</m:t>
                            </m:r>
                          </m:sub>
                        </m:sSub>
                      </m:e>
                    </m:d>
                  </m:oMath>
                </a14:m>
                <a:endParaRPr lang="pt-BR" sz="2000" dirty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2" name="Google Shape;1032;p92">
                <a:extLst>
                  <a:ext uri="{FF2B5EF4-FFF2-40B4-BE49-F238E27FC236}">
                    <a16:creationId xmlns:a16="http://schemas.microsoft.com/office/drawing/2014/main" id="{5665705B-427B-7195-8270-C6635597D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971" y="5702703"/>
                <a:ext cx="2632877" cy="400069"/>
              </a:xfrm>
              <a:prstGeom prst="rect">
                <a:avLst/>
              </a:prstGeom>
              <a:blipFill>
                <a:blip r:embed="rId5"/>
                <a:stretch>
                  <a:fillRect t="-4286" b="-21429"/>
                </a:stretch>
              </a:blip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Google Shape;1031;p92">
            <a:extLst>
              <a:ext uri="{FF2B5EF4-FFF2-40B4-BE49-F238E27FC236}">
                <a16:creationId xmlns:a16="http://schemas.microsoft.com/office/drawing/2014/main" id="{3261029F-FCFE-1540-A964-1B5C78FC2B69}"/>
              </a:ext>
            </a:extLst>
          </p:cNvPr>
          <p:cNvCxnSpPr>
            <a:cxnSpLocks noChangeAspect="1"/>
          </p:cNvCxnSpPr>
          <p:nvPr/>
        </p:nvCxnSpPr>
        <p:spPr>
          <a:xfrm rot="10800000">
            <a:off x="2993689" y="4095150"/>
            <a:ext cx="902061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Google Shape;1032;p92">
                <a:extLst>
                  <a:ext uri="{FF2B5EF4-FFF2-40B4-BE49-F238E27FC236}">
                    <a16:creationId xmlns:a16="http://schemas.microsoft.com/office/drawing/2014/main" id="{800CAF93-2907-4549-ABE9-DCF1570BC757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532650" y="3886144"/>
                <a:ext cx="2632877" cy="400069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2000" dirty="0">
                    <a:solidFill>
                      <a:schemeClr val="dk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/>
                    <a:sym typeface="Calibri"/>
                  </a:rPr>
                  <a:t>Potência Indicada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sz="200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Calibri"/>
                            <a:sym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sz="2000" b="0" i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Calibri"/>
                                <a:sym typeface="Calibri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sz="2000" b="0" i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Calibri"/>
                                <a:sym typeface="Calibri"/>
                              </a:rPr>
                              <m:t>i</m:t>
                            </m:r>
                          </m:sub>
                        </m:sSub>
                      </m:e>
                    </m:d>
                  </m:oMath>
                </a14:m>
                <a:endParaRPr lang="pt-BR" sz="2000" dirty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4" name="Google Shape;1032;p92">
                <a:extLst>
                  <a:ext uri="{FF2B5EF4-FFF2-40B4-BE49-F238E27FC236}">
                    <a16:creationId xmlns:a16="http://schemas.microsoft.com/office/drawing/2014/main" id="{800CAF93-2907-4549-ABE9-DCF1570BC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650" y="3886144"/>
                <a:ext cx="2632877" cy="400069"/>
              </a:xfrm>
              <a:prstGeom prst="rect">
                <a:avLst/>
              </a:prstGeom>
              <a:blipFill>
                <a:blip r:embed="rId6"/>
                <a:stretch>
                  <a:fillRect l="-1839" t="-4286" b="-21429"/>
                </a:stretch>
              </a:blip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eta: Curva para a Esquerda 17">
            <a:extLst>
              <a:ext uri="{FF2B5EF4-FFF2-40B4-BE49-F238E27FC236}">
                <a16:creationId xmlns:a16="http://schemas.microsoft.com/office/drawing/2014/main" id="{DB909D7C-AF7F-660D-ABE9-5A5DE166EE82}"/>
              </a:ext>
            </a:extLst>
          </p:cNvPr>
          <p:cNvSpPr/>
          <p:nvPr/>
        </p:nvSpPr>
        <p:spPr>
          <a:xfrm>
            <a:off x="6296114" y="3983762"/>
            <a:ext cx="622962" cy="2007622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Google Shape;1032;p92">
                <a:extLst>
                  <a:ext uri="{FF2B5EF4-FFF2-40B4-BE49-F238E27FC236}">
                    <a16:creationId xmlns:a16="http://schemas.microsoft.com/office/drawing/2014/main" id="{3AB714A5-EBF0-D583-4AFF-0CE7D810081E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6984776" y="4422953"/>
                <a:ext cx="1661161" cy="1015622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2000" dirty="0">
                    <a:solidFill>
                      <a:schemeClr val="dk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/>
                    <a:sym typeface="Calibri"/>
                  </a:rPr>
                  <a:t>Rendimento mecânico</a:t>
                </a: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00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0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Calibri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Calibri"/>
                                  <a:sym typeface="Calibri"/>
                                </a:rPr>
                                <m:t>𝜂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sz="2000" b="0" i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Calibri"/>
                                  <a:sym typeface="Calibri"/>
                                </a:rPr>
                                <m:t>m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000" dirty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0" name="Google Shape;1032;p92">
                <a:extLst>
                  <a:ext uri="{FF2B5EF4-FFF2-40B4-BE49-F238E27FC236}">
                    <a16:creationId xmlns:a16="http://schemas.microsoft.com/office/drawing/2014/main" id="{3AB714A5-EBF0-D583-4AFF-0CE7D8100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776" y="4422953"/>
                <a:ext cx="1661161" cy="1015622"/>
              </a:xfrm>
              <a:prstGeom prst="rect">
                <a:avLst/>
              </a:prstGeom>
              <a:blipFill>
                <a:blip r:embed="rId7"/>
                <a:stretch>
                  <a:fillRect t="-2353" r="-1449" b="-2353"/>
                </a:stretch>
              </a:blip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5">
            <a:extLst>
              <a:ext uri="{FF2B5EF4-FFF2-40B4-BE49-F238E27FC236}">
                <a16:creationId xmlns:a16="http://schemas.microsoft.com/office/drawing/2014/main" id="{C42C332D-C3DC-86BF-6529-7DF429A95735}"/>
              </a:ext>
            </a:extLst>
          </p:cNvPr>
          <p:cNvSpPr txBox="1"/>
          <p:nvPr/>
        </p:nvSpPr>
        <p:spPr>
          <a:xfrm>
            <a:off x="1720483" y="6338359"/>
            <a:ext cx="19250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Fonte: Heywood 2ed.</a:t>
            </a:r>
          </a:p>
        </p:txBody>
      </p:sp>
    </p:spTree>
    <p:extLst>
      <p:ext uri="{BB962C8B-B14F-4D97-AF65-F5344CB8AC3E}">
        <p14:creationId xmlns:p14="http://schemas.microsoft.com/office/powerpoint/2010/main" val="2576016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8EF1A5-949A-5BC3-53EF-65F14F755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7213"/>
            <a:ext cx="7886700" cy="1344423"/>
          </a:xfrm>
        </p:spPr>
        <p:txBody>
          <a:bodyPr>
            <a:normAutofit/>
          </a:bodyPr>
          <a:lstStyle/>
          <a:p>
            <a:r>
              <a:rPr lang="pt-BR"/>
              <a:t>Parâmetros de Desempenho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ço Reservado para Texto 3">
                <a:extLst>
                  <a:ext uri="{FF2B5EF4-FFF2-40B4-BE49-F238E27FC236}">
                    <a16:creationId xmlns:a16="http://schemas.microsoft.com/office/drawing/2014/main" id="{437E4ECF-18E5-A950-8665-F23A884C63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3429000"/>
                <a:ext cx="7886700" cy="3168384"/>
              </a:xfrm>
            </p:spPr>
            <p:txBody>
              <a:bodyPr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pt-BR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lang="pt-BR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mtClean="0"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Espaço Reservado para Texto 3">
                <a:extLst>
                  <a:ext uri="{FF2B5EF4-FFF2-40B4-BE49-F238E27FC236}">
                    <a16:creationId xmlns:a16="http://schemas.microsoft.com/office/drawing/2014/main" id="{437E4ECF-18E5-A950-8665-F23A884C63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3429000"/>
                <a:ext cx="7886700" cy="316838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FB9B3823-DAA9-7BE0-F911-98C495943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597384"/>
            <a:ext cx="2057400" cy="288000"/>
          </a:xfrm>
        </p:spPr>
        <p:txBody>
          <a:bodyPr/>
          <a:lstStyle/>
          <a:p>
            <a:fld id="{A033C31E-B2AD-4C51-952E-C21A0CDE9C89}" type="slidenum">
              <a:rPr lang="en-US" altLang="pt-BR" smtClean="0"/>
              <a:pPr/>
              <a:t>16</a:t>
            </a:fld>
            <a:endParaRPr lang="en-US" alt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Texto 4">
                <a:extLst>
                  <a:ext uri="{FF2B5EF4-FFF2-40B4-BE49-F238E27FC236}">
                    <a16:creationId xmlns:a16="http://schemas.microsoft.com/office/drawing/2014/main" id="{46CF8E8A-F5F2-2802-6946-F2D0B994E6E6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8650" y="1268763"/>
                <a:ext cx="7886700" cy="576062"/>
              </a:xfrm>
            </p:spPr>
            <p:txBody>
              <a:bodyPr/>
              <a:lstStyle/>
              <a:p>
                <a:r>
                  <a:rPr lang="pt-BR" dirty="0"/>
                  <a:t>Potência de Atrito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sub>
                        </m:sSub>
                      </m:e>
                    </m:d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5" name="Espaço Reservado para Texto 4">
                <a:extLst>
                  <a:ext uri="{FF2B5EF4-FFF2-40B4-BE49-F238E27FC236}">
                    <a16:creationId xmlns:a16="http://schemas.microsoft.com/office/drawing/2014/main" id="{46CF8E8A-F5F2-2802-6946-F2D0B994E6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8650" y="1268763"/>
                <a:ext cx="7886700" cy="576062"/>
              </a:xfrm>
              <a:blipFill>
                <a:blip r:embed="rId3"/>
                <a:stretch>
                  <a:fillRect l="-1159" t="-1053" b="-105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 descr="Diagrama, Esquemático&#10;&#10;Descrição gerada automaticamente">
            <a:extLst>
              <a:ext uri="{FF2B5EF4-FFF2-40B4-BE49-F238E27FC236}">
                <a16:creationId xmlns:a16="http://schemas.microsoft.com/office/drawing/2014/main" id="{B202C69D-2D5F-E44E-9B40-6763CEDEAE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224" y="3236049"/>
            <a:ext cx="1382481" cy="3240000"/>
          </a:xfrm>
          <a:prstGeom prst="rect">
            <a:avLst/>
          </a:prstGeom>
        </p:spPr>
      </p:pic>
      <p:cxnSp>
        <p:nvCxnSpPr>
          <p:cNvPr id="9" name="Google Shape;1031;p92">
            <a:extLst>
              <a:ext uri="{FF2B5EF4-FFF2-40B4-BE49-F238E27FC236}">
                <a16:creationId xmlns:a16="http://schemas.microsoft.com/office/drawing/2014/main" id="{14104D54-D80C-63C2-4B5C-768D1FC66F55}"/>
              </a:ext>
            </a:extLst>
          </p:cNvPr>
          <p:cNvCxnSpPr>
            <a:cxnSpLocks noChangeAspect="1"/>
          </p:cNvCxnSpPr>
          <p:nvPr/>
        </p:nvCxnSpPr>
        <p:spPr>
          <a:xfrm rot="13500000">
            <a:off x="2804182" y="4716962"/>
            <a:ext cx="902061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Google Shape;1032;p92">
                <a:extLst>
                  <a:ext uri="{FF2B5EF4-FFF2-40B4-BE49-F238E27FC236}">
                    <a16:creationId xmlns:a16="http://schemas.microsoft.com/office/drawing/2014/main" id="{2076E0EC-D435-0752-CD8B-83D86412B464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523299" y="4747857"/>
                <a:ext cx="2704885" cy="400069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2000" dirty="0">
                    <a:solidFill>
                      <a:schemeClr val="dk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/>
                    <a:sym typeface="Calibri"/>
                  </a:rPr>
                  <a:t>Potência de Atrito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sz="200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Calibri"/>
                            <a:sym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sz="2000" b="0" i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Calibri"/>
                                <a:sym typeface="Calibri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sz="2000" b="0" i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Calibri"/>
                                <a:sym typeface="Calibri"/>
                              </a:rPr>
                              <m:t>a</m:t>
                            </m:r>
                          </m:sub>
                        </m:sSub>
                      </m:e>
                    </m:d>
                  </m:oMath>
                </a14:m>
                <a:endParaRPr lang="pt-BR" sz="1800" dirty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5" name="Google Shape;1032;p92">
                <a:extLst>
                  <a:ext uri="{FF2B5EF4-FFF2-40B4-BE49-F238E27FC236}">
                    <a16:creationId xmlns:a16="http://schemas.microsoft.com/office/drawing/2014/main" id="{2076E0EC-D435-0752-CD8B-83D86412B4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299" y="4747857"/>
                <a:ext cx="2704885" cy="400069"/>
              </a:xfrm>
              <a:prstGeom prst="rect">
                <a:avLst/>
              </a:prstGeom>
              <a:blipFill>
                <a:blip r:embed="rId5"/>
                <a:stretch>
                  <a:fillRect l="-1339" t="-5797" b="-23188"/>
                </a:stretch>
              </a:blip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Google Shape;1031;p92">
            <a:extLst>
              <a:ext uri="{FF2B5EF4-FFF2-40B4-BE49-F238E27FC236}">
                <a16:creationId xmlns:a16="http://schemas.microsoft.com/office/drawing/2014/main" id="{679F7035-41FD-5F2B-5D44-0291A671F061}"/>
              </a:ext>
            </a:extLst>
          </p:cNvPr>
          <p:cNvCxnSpPr>
            <a:cxnSpLocks noChangeAspect="1"/>
          </p:cNvCxnSpPr>
          <p:nvPr/>
        </p:nvCxnSpPr>
        <p:spPr>
          <a:xfrm rot="10800000">
            <a:off x="2664982" y="5859356"/>
            <a:ext cx="902061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Google Shape;1032;p92">
                <a:extLst>
                  <a:ext uri="{FF2B5EF4-FFF2-40B4-BE49-F238E27FC236}">
                    <a16:creationId xmlns:a16="http://schemas.microsoft.com/office/drawing/2014/main" id="{EC478CF8-3B50-B401-1B2C-8438510C1F46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530971" y="5674710"/>
                <a:ext cx="2632877" cy="400069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2000" dirty="0">
                    <a:solidFill>
                      <a:schemeClr val="dk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/>
                    <a:sym typeface="Calibri"/>
                  </a:rPr>
                  <a:t>Potência Efetiva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sz="200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Calibri"/>
                            <a:sym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sz="2000" b="0" i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Calibri"/>
                                <a:sym typeface="Calibri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sz="2000" b="0" i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Calibri"/>
                                <a:sym typeface="Calibri"/>
                              </a:rPr>
                              <m:t>e</m:t>
                            </m:r>
                          </m:sub>
                        </m:sSub>
                      </m:e>
                    </m:d>
                  </m:oMath>
                </a14:m>
                <a:endParaRPr lang="pt-BR" sz="2000" dirty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8" name="Google Shape;1032;p92">
                <a:extLst>
                  <a:ext uri="{FF2B5EF4-FFF2-40B4-BE49-F238E27FC236}">
                    <a16:creationId xmlns:a16="http://schemas.microsoft.com/office/drawing/2014/main" id="{EC478CF8-3B50-B401-1B2C-8438510C1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971" y="5674710"/>
                <a:ext cx="2632877" cy="400069"/>
              </a:xfrm>
              <a:prstGeom prst="rect">
                <a:avLst/>
              </a:prstGeom>
              <a:blipFill>
                <a:blip r:embed="rId6"/>
                <a:stretch>
                  <a:fillRect t="-5714" b="-21429"/>
                </a:stretch>
              </a:blip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Google Shape;1031;p92">
            <a:extLst>
              <a:ext uri="{FF2B5EF4-FFF2-40B4-BE49-F238E27FC236}">
                <a16:creationId xmlns:a16="http://schemas.microsoft.com/office/drawing/2014/main" id="{3A60561B-7D23-3454-2FF9-122D3CD4CE28}"/>
              </a:ext>
            </a:extLst>
          </p:cNvPr>
          <p:cNvCxnSpPr>
            <a:cxnSpLocks noChangeAspect="1"/>
          </p:cNvCxnSpPr>
          <p:nvPr/>
        </p:nvCxnSpPr>
        <p:spPr>
          <a:xfrm rot="10800000">
            <a:off x="2993689" y="4067157"/>
            <a:ext cx="902061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Google Shape;1032;p92">
                <a:extLst>
                  <a:ext uri="{FF2B5EF4-FFF2-40B4-BE49-F238E27FC236}">
                    <a16:creationId xmlns:a16="http://schemas.microsoft.com/office/drawing/2014/main" id="{00E0837E-05C0-1FF9-046A-0CF242B010F6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532650" y="3858151"/>
                <a:ext cx="2632877" cy="400069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2000" dirty="0">
                    <a:solidFill>
                      <a:schemeClr val="dk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/>
                    <a:sym typeface="Calibri"/>
                  </a:rPr>
                  <a:t>Potência Indicada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sz="200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Calibri"/>
                            <a:sym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sz="2000" b="0" i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Calibri"/>
                                <a:sym typeface="Calibri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sz="2000" b="0" i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Calibri"/>
                                <a:sym typeface="Calibri"/>
                              </a:rPr>
                              <m:t>i</m:t>
                            </m:r>
                          </m:sub>
                        </m:sSub>
                      </m:e>
                    </m:d>
                  </m:oMath>
                </a14:m>
                <a:endParaRPr lang="pt-BR" sz="2000" dirty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0" name="Google Shape;1032;p92">
                <a:extLst>
                  <a:ext uri="{FF2B5EF4-FFF2-40B4-BE49-F238E27FC236}">
                    <a16:creationId xmlns:a16="http://schemas.microsoft.com/office/drawing/2014/main" id="{00E0837E-05C0-1FF9-046A-0CF242B01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650" y="3858151"/>
                <a:ext cx="2632877" cy="400069"/>
              </a:xfrm>
              <a:prstGeom prst="rect">
                <a:avLst/>
              </a:prstGeom>
              <a:blipFill>
                <a:blip r:embed="rId7"/>
                <a:stretch>
                  <a:fillRect l="-1839" t="-5714" b="-21429"/>
                </a:stretch>
              </a:blip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2802260-EA0D-5A77-CF4B-840A32B6813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8651" y="1844824"/>
            <a:ext cx="7886699" cy="1440160"/>
          </a:xfrm>
        </p:spPr>
        <p:txBody>
          <a:bodyPr/>
          <a:lstStyle/>
          <a:p>
            <a:r>
              <a:rPr lang="pt-BR" altLang="pt-BR"/>
              <a:t>É a potência utilizada para superar os trabalhos de atrito que surgem no processo de transferência da energia mecânica gerada nos cilindros para o eixo de saída do motor.</a:t>
            </a:r>
            <a:endParaRPr lang="pt-BR" altLang="pt-BR" dirty="0"/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F7E70124-F2EB-BEA1-6D98-55796AE1305C}"/>
              </a:ext>
            </a:extLst>
          </p:cNvPr>
          <p:cNvSpPr txBox="1"/>
          <p:nvPr/>
        </p:nvSpPr>
        <p:spPr>
          <a:xfrm>
            <a:off x="1711156" y="6338359"/>
            <a:ext cx="19250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Fonte: Heywood 2ed.</a:t>
            </a:r>
          </a:p>
        </p:txBody>
      </p:sp>
    </p:spTree>
    <p:extLst>
      <p:ext uri="{BB962C8B-B14F-4D97-AF65-F5344CB8AC3E}">
        <p14:creationId xmlns:p14="http://schemas.microsoft.com/office/powerpoint/2010/main" val="3825922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76C579-B9DE-BB43-9EFA-5A2662126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7213"/>
            <a:ext cx="7886700" cy="1344423"/>
          </a:xfrm>
        </p:spPr>
        <p:txBody>
          <a:bodyPr/>
          <a:lstStyle/>
          <a:p>
            <a:r>
              <a:rPr lang="pt-BR" dirty="0"/>
              <a:t>Parâmetros de Desempenho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ço Reservado para Texto 3">
                <a:extLst>
                  <a:ext uri="{FF2B5EF4-FFF2-40B4-BE49-F238E27FC236}">
                    <a16:creationId xmlns:a16="http://schemas.microsoft.com/office/drawing/2014/main" id="{F7ED875E-5E44-3DCE-F8AF-F1AB9DE53A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3429000"/>
                <a:ext cx="7886700" cy="3168384"/>
              </a:xfrm>
            </p:spPr>
            <p:txBody>
              <a:bodyPr numCol="1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en-GB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pt-BR" alt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cb</m:t>
                          </m:r>
                        </m:sub>
                      </m:sSub>
                      <m:r>
                        <a:rPr lang="pt-BR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pt-BR">
                          <a:latin typeface="Cambria Math" panose="02040503050406030204" pitchFamily="18" charset="0"/>
                        </a:rPr>
                        <m:t>PCI</m:t>
                      </m:r>
                    </m:oMath>
                  </m:oMathPara>
                </a14:m>
                <a:endParaRPr lang="pt-B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pt-BR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smtClean="0">
                            <a:latin typeface="Cambria Math" panose="02040503050406030204" pitchFamily="18" charset="0"/>
                          </a:rPr>
                          <m:t>kW</m:t>
                        </m:r>
                      </m:e>
                    </m:d>
                  </m:oMath>
                </a14:m>
                <a:r>
                  <a:rPr lang="pt-BR" dirty="0"/>
                  <a:t> – potência térmica;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pt-BR" alt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cb</m:t>
                        </m:r>
                      </m:sub>
                    </m:sSub>
                    <m:r>
                      <a:rPr lang="pt-BR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kg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pt-BR" dirty="0"/>
                  <a:t> – vazão mássica de combustível;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PCI</m:t>
                    </m:r>
                    <m:r>
                      <a:rPr lang="pt-BR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kJ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kg</m:t>
                        </m:r>
                      </m:e>
                    </m:d>
                  </m:oMath>
                </a14:m>
                <a:r>
                  <a:rPr lang="pt-BR" dirty="0"/>
                  <a:t> – poder calorífico inferior do combustível.</a:t>
                </a:r>
              </a:p>
            </p:txBody>
          </p:sp>
        </mc:Choice>
        <mc:Fallback xmlns="">
          <p:sp>
            <p:nvSpPr>
              <p:cNvPr id="4" name="Espaço Reservado para Texto 3">
                <a:extLst>
                  <a:ext uri="{FF2B5EF4-FFF2-40B4-BE49-F238E27FC236}">
                    <a16:creationId xmlns:a16="http://schemas.microsoft.com/office/drawing/2014/main" id="{F7ED875E-5E44-3DCE-F8AF-F1AB9DE53A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3429000"/>
                <a:ext cx="7886700" cy="3168384"/>
              </a:xfrm>
              <a:blipFill>
                <a:blip r:embed="rId2"/>
                <a:stretch>
                  <a:fillRect l="-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E364FC6E-7329-C7BC-1B86-DDC0BDA00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597384"/>
            <a:ext cx="2057400" cy="288000"/>
          </a:xfrm>
        </p:spPr>
        <p:txBody>
          <a:bodyPr/>
          <a:lstStyle/>
          <a:p>
            <a:fld id="{A033C31E-B2AD-4C51-952E-C21A0CDE9C89}" type="slidenum">
              <a:rPr lang="en-US" altLang="pt-BR" smtClean="0"/>
              <a:pPr/>
              <a:t>17</a:t>
            </a:fld>
            <a:endParaRPr lang="en-US" alt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Texto 4">
                <a:extLst>
                  <a:ext uri="{FF2B5EF4-FFF2-40B4-BE49-F238E27FC236}">
                    <a16:creationId xmlns:a16="http://schemas.microsoft.com/office/drawing/2014/main" id="{02C4454A-D438-C985-02CF-2FF3D554BC60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8650" y="1268763"/>
                <a:ext cx="7886700" cy="576062"/>
              </a:xfrm>
            </p:spPr>
            <p:txBody>
              <a:bodyPr>
                <a:normAutofit/>
              </a:bodyPr>
              <a:lstStyle/>
              <a:p>
                <a:r>
                  <a:rPr lang="pt-BR" dirty="0"/>
                  <a:t>Potência Térmica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sub>
                        </m:sSub>
                      </m:e>
                    </m:d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5" name="Espaço Reservado para Texto 4">
                <a:extLst>
                  <a:ext uri="{FF2B5EF4-FFF2-40B4-BE49-F238E27FC236}">
                    <a16:creationId xmlns:a16="http://schemas.microsoft.com/office/drawing/2014/main" id="{02C4454A-D438-C985-02CF-2FF3D554BC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8650" y="1268763"/>
                <a:ext cx="7886700" cy="576062"/>
              </a:xfrm>
              <a:blipFill>
                <a:blip r:embed="rId3"/>
                <a:stretch>
                  <a:fillRect l="-1159" t="-1053" b="-105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BF040D4-0220-9604-F820-461626AE7EC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8651" y="1844824"/>
            <a:ext cx="7886699" cy="1440160"/>
          </a:xfrm>
        </p:spPr>
        <p:txBody>
          <a:bodyPr/>
          <a:lstStyle/>
          <a:p>
            <a:r>
              <a:rPr lang="pt-BR" altLang="pt-BR" dirty="0"/>
              <a:t>Máxima potência gerada pela combustão para um dado combustível.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6037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76C579-B9DE-BB43-9EFA-5A2662126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7213"/>
            <a:ext cx="7886700" cy="1344423"/>
          </a:xfrm>
        </p:spPr>
        <p:txBody>
          <a:bodyPr>
            <a:normAutofit/>
          </a:bodyPr>
          <a:lstStyle/>
          <a:p>
            <a:r>
              <a:rPr lang="pt-BR" dirty="0"/>
              <a:t>Parâmetros de Desempenho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ço Reservado para Texto 3">
                <a:extLst>
                  <a:ext uri="{FF2B5EF4-FFF2-40B4-BE49-F238E27FC236}">
                    <a16:creationId xmlns:a16="http://schemas.microsoft.com/office/drawing/2014/main" id="{F7ED875E-5E44-3DCE-F8AF-F1AB9DE53A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3429000"/>
                <a:ext cx="7886700" cy="3168384"/>
              </a:xfrm>
            </p:spPr>
            <p:txBody>
              <a:bodyPr numCol="1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en-GB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Espaço Reservado para Texto 3">
                <a:extLst>
                  <a:ext uri="{FF2B5EF4-FFF2-40B4-BE49-F238E27FC236}">
                    <a16:creationId xmlns:a16="http://schemas.microsoft.com/office/drawing/2014/main" id="{F7ED875E-5E44-3DCE-F8AF-F1AB9DE53A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3429000"/>
                <a:ext cx="7886700" cy="316838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E364FC6E-7329-C7BC-1B86-DDC0BDA00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597384"/>
            <a:ext cx="2057400" cy="288000"/>
          </a:xfrm>
        </p:spPr>
        <p:txBody>
          <a:bodyPr/>
          <a:lstStyle/>
          <a:p>
            <a:fld id="{A033C31E-B2AD-4C51-952E-C21A0CDE9C89}" type="slidenum">
              <a:rPr lang="en-US" altLang="pt-BR" smtClean="0"/>
              <a:pPr/>
              <a:t>18</a:t>
            </a:fld>
            <a:endParaRPr lang="en-US" alt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Espaço Reservado para Texto 7">
                <a:extLst>
                  <a:ext uri="{FF2B5EF4-FFF2-40B4-BE49-F238E27FC236}">
                    <a16:creationId xmlns:a16="http://schemas.microsoft.com/office/drawing/2014/main" id="{1064D48A-814D-BE40-EDFF-6B3D6B1F1216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8650" y="1268763"/>
                <a:ext cx="7886700" cy="576062"/>
              </a:xfrm>
            </p:spPr>
            <p:txBody>
              <a:bodyPr/>
              <a:lstStyle/>
              <a:p>
                <a:r>
                  <a:rPr lang="pt-BR" dirty="0"/>
                  <a:t>Rendimento térmico </a:t>
                </a:r>
                <a14:m>
                  <m:oMath xmlns:m="http://schemas.openxmlformats.org/officeDocument/2006/math">
                    <m:r>
                      <a:rPr lang="pt-BR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dirty="0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dirty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pt-BR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8" name="Espaço Reservado para Texto 7">
                <a:extLst>
                  <a:ext uri="{FF2B5EF4-FFF2-40B4-BE49-F238E27FC236}">
                    <a16:creationId xmlns:a16="http://schemas.microsoft.com/office/drawing/2014/main" id="{1064D48A-814D-BE40-EDFF-6B3D6B1F12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8650" y="1268763"/>
                <a:ext cx="7886700" cy="576062"/>
              </a:xfrm>
              <a:blipFill>
                <a:blip r:embed="rId3"/>
                <a:stretch>
                  <a:fillRect l="-1159" t="-1053" b="-105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 descr="Diagrama, Esquemático&#10;&#10;Descrição gerada automaticamente">
            <a:extLst>
              <a:ext uri="{FF2B5EF4-FFF2-40B4-BE49-F238E27FC236}">
                <a16:creationId xmlns:a16="http://schemas.microsoft.com/office/drawing/2014/main" id="{4D2B527E-C463-42FF-C5C7-E2BA20906F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224" y="3264042"/>
            <a:ext cx="1382481" cy="3240000"/>
          </a:xfrm>
          <a:prstGeom prst="rect">
            <a:avLst/>
          </a:prstGeom>
        </p:spPr>
      </p:pic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AEB4921A-4B01-057C-A695-F197B96C1D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8651" y="1844824"/>
            <a:ext cx="7886699" cy="1440160"/>
          </a:xfrm>
        </p:spPr>
        <p:txBody>
          <a:bodyPr/>
          <a:lstStyle/>
          <a:p>
            <a:r>
              <a:rPr lang="pt-BR" dirty="0"/>
              <a:t>Corresponde à relação entre a potência indicada e a máxima potência disponibilizada pela combustão no motor.</a:t>
            </a:r>
          </a:p>
        </p:txBody>
      </p:sp>
      <p:cxnSp>
        <p:nvCxnSpPr>
          <p:cNvPr id="6" name="Google Shape;1031;p92">
            <a:extLst>
              <a:ext uri="{FF2B5EF4-FFF2-40B4-BE49-F238E27FC236}">
                <a16:creationId xmlns:a16="http://schemas.microsoft.com/office/drawing/2014/main" id="{9EF3A769-0630-4257-A651-D978F0B40DF8}"/>
              </a:ext>
            </a:extLst>
          </p:cNvPr>
          <p:cNvCxnSpPr>
            <a:cxnSpLocks noChangeAspect="1"/>
          </p:cNvCxnSpPr>
          <p:nvPr/>
        </p:nvCxnSpPr>
        <p:spPr>
          <a:xfrm flipH="1">
            <a:off x="3058597" y="3326359"/>
            <a:ext cx="512963" cy="512963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" name="Google Shape;1031;p92">
            <a:extLst>
              <a:ext uri="{FF2B5EF4-FFF2-40B4-BE49-F238E27FC236}">
                <a16:creationId xmlns:a16="http://schemas.microsoft.com/office/drawing/2014/main" id="{D29A2B86-5AAC-7C2D-6CA9-E9571CAB9BA8}"/>
              </a:ext>
            </a:extLst>
          </p:cNvPr>
          <p:cNvCxnSpPr>
            <a:cxnSpLocks noChangeAspect="1"/>
          </p:cNvCxnSpPr>
          <p:nvPr/>
        </p:nvCxnSpPr>
        <p:spPr>
          <a:xfrm rot="13500000">
            <a:off x="2804182" y="4744068"/>
            <a:ext cx="902061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Google Shape;1032;p92">
                <a:extLst>
                  <a:ext uri="{FF2B5EF4-FFF2-40B4-BE49-F238E27FC236}">
                    <a16:creationId xmlns:a16="http://schemas.microsoft.com/office/drawing/2014/main" id="{3C4090F4-1925-1F2E-C2DA-3737A62EDC43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523299" y="4869160"/>
                <a:ext cx="2704885" cy="400069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2000" dirty="0">
                    <a:solidFill>
                      <a:schemeClr val="dk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/>
                    <a:sym typeface="Calibri"/>
                  </a:rPr>
                  <a:t>Potência de Atrito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sz="200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Calibri"/>
                            <a:sym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sz="2000" b="0" i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Calibri"/>
                                <a:sym typeface="Calibri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sz="2000" b="0" i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Calibri"/>
                                <a:sym typeface="Calibri"/>
                              </a:rPr>
                              <m:t>a</m:t>
                            </m:r>
                          </m:sub>
                        </m:sSub>
                      </m:e>
                    </m:d>
                  </m:oMath>
                </a14:m>
                <a:endParaRPr lang="pt-BR" sz="1800" dirty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0" name="Google Shape;1032;p92">
                <a:extLst>
                  <a:ext uri="{FF2B5EF4-FFF2-40B4-BE49-F238E27FC236}">
                    <a16:creationId xmlns:a16="http://schemas.microsoft.com/office/drawing/2014/main" id="{3C4090F4-1925-1F2E-C2DA-3737A62ED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299" y="4869160"/>
                <a:ext cx="2704885" cy="400069"/>
              </a:xfrm>
              <a:prstGeom prst="rect">
                <a:avLst/>
              </a:prstGeom>
              <a:blipFill>
                <a:blip r:embed="rId5"/>
                <a:stretch>
                  <a:fillRect l="-1339" t="-5797" b="-23188"/>
                </a:stretch>
              </a:blip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Google Shape;1031;p92">
            <a:extLst>
              <a:ext uri="{FF2B5EF4-FFF2-40B4-BE49-F238E27FC236}">
                <a16:creationId xmlns:a16="http://schemas.microsoft.com/office/drawing/2014/main" id="{578E103B-6FFE-7135-739E-DB8C922CB814}"/>
              </a:ext>
            </a:extLst>
          </p:cNvPr>
          <p:cNvCxnSpPr>
            <a:cxnSpLocks noChangeAspect="1"/>
          </p:cNvCxnSpPr>
          <p:nvPr/>
        </p:nvCxnSpPr>
        <p:spPr>
          <a:xfrm rot="10800000">
            <a:off x="2664982" y="5887351"/>
            <a:ext cx="902061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Google Shape;1032;p92">
                <a:extLst>
                  <a:ext uri="{FF2B5EF4-FFF2-40B4-BE49-F238E27FC236}">
                    <a16:creationId xmlns:a16="http://schemas.microsoft.com/office/drawing/2014/main" id="{33CB1CE5-F509-E59B-7D03-AF6A5128FA3F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530971" y="5693372"/>
                <a:ext cx="2632877" cy="400069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2000" dirty="0">
                    <a:solidFill>
                      <a:schemeClr val="dk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/>
                    <a:sym typeface="Calibri"/>
                  </a:rPr>
                  <a:t>Potência Efetiva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sz="200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Calibri"/>
                            <a:sym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sz="2000" b="0" i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Calibri"/>
                                <a:sym typeface="Calibri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sz="2000" b="0" i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Calibri"/>
                                <a:sym typeface="Calibri"/>
                              </a:rPr>
                              <m:t>e</m:t>
                            </m:r>
                          </m:sub>
                        </m:sSub>
                      </m:e>
                    </m:d>
                  </m:oMath>
                </a14:m>
                <a:endParaRPr lang="pt-BR" sz="2000" dirty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2" name="Google Shape;1032;p92">
                <a:extLst>
                  <a:ext uri="{FF2B5EF4-FFF2-40B4-BE49-F238E27FC236}">
                    <a16:creationId xmlns:a16="http://schemas.microsoft.com/office/drawing/2014/main" id="{33CB1CE5-F509-E59B-7D03-AF6A5128F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971" y="5693372"/>
                <a:ext cx="2632877" cy="400069"/>
              </a:xfrm>
              <a:prstGeom prst="rect">
                <a:avLst/>
              </a:prstGeom>
              <a:blipFill>
                <a:blip r:embed="rId6"/>
                <a:stretch>
                  <a:fillRect t="-5714" b="-21429"/>
                </a:stretch>
              </a:blip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Google Shape;1031;p92">
            <a:extLst>
              <a:ext uri="{FF2B5EF4-FFF2-40B4-BE49-F238E27FC236}">
                <a16:creationId xmlns:a16="http://schemas.microsoft.com/office/drawing/2014/main" id="{A62BFBFF-3E86-71C6-2204-E7B62742F58A}"/>
              </a:ext>
            </a:extLst>
          </p:cNvPr>
          <p:cNvCxnSpPr>
            <a:cxnSpLocks noChangeAspect="1"/>
          </p:cNvCxnSpPr>
          <p:nvPr/>
        </p:nvCxnSpPr>
        <p:spPr>
          <a:xfrm rot="10800000">
            <a:off x="2984358" y="4113812"/>
            <a:ext cx="902061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Google Shape;1032;p92">
                <a:extLst>
                  <a:ext uri="{FF2B5EF4-FFF2-40B4-BE49-F238E27FC236}">
                    <a16:creationId xmlns:a16="http://schemas.microsoft.com/office/drawing/2014/main" id="{FC9ADD63-866A-7792-5BCA-F602EC24D01D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532650" y="3979454"/>
                <a:ext cx="2632877" cy="400069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2000" dirty="0">
                    <a:solidFill>
                      <a:schemeClr val="dk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/>
                    <a:sym typeface="Calibri"/>
                  </a:rPr>
                  <a:t>Potência Indicada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sz="200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Calibri"/>
                            <a:sym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sz="2000" b="0" i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Calibri"/>
                                <a:sym typeface="Calibri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sz="2000" b="0" i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Calibri"/>
                                <a:sym typeface="Calibri"/>
                              </a:rPr>
                              <m:t>i</m:t>
                            </m:r>
                          </m:sub>
                        </m:sSub>
                      </m:e>
                    </m:d>
                  </m:oMath>
                </a14:m>
                <a:endParaRPr lang="pt-BR" sz="2000" dirty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4" name="Google Shape;1032;p92">
                <a:extLst>
                  <a:ext uri="{FF2B5EF4-FFF2-40B4-BE49-F238E27FC236}">
                    <a16:creationId xmlns:a16="http://schemas.microsoft.com/office/drawing/2014/main" id="{FC9ADD63-866A-7792-5BCA-F602EC24D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650" y="3979454"/>
                <a:ext cx="2632877" cy="400069"/>
              </a:xfrm>
              <a:prstGeom prst="rect">
                <a:avLst/>
              </a:prstGeom>
              <a:blipFill>
                <a:blip r:embed="rId3"/>
                <a:stretch>
                  <a:fillRect l="-1839" t="-5797" b="-23188"/>
                </a:stretch>
              </a:blip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Google Shape;1032;p92">
                <a:extLst>
                  <a:ext uri="{FF2B5EF4-FFF2-40B4-BE49-F238E27FC236}">
                    <a16:creationId xmlns:a16="http://schemas.microsoft.com/office/drawing/2014/main" id="{9195C702-2D06-E013-E220-F1FB5DC0B24A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499552" y="3316963"/>
                <a:ext cx="2632877" cy="400069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2000" dirty="0">
                    <a:solidFill>
                      <a:schemeClr val="dk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/>
                    <a:sym typeface="Calibri"/>
                  </a:rPr>
                  <a:t>Potência Térmica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sz="200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Calibri"/>
                            <a:sym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sz="2000" b="0" i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Calibri"/>
                                <a:sym typeface="Calibri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sz="2000" b="0" i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Calibri"/>
                                <a:sym typeface="Calibri"/>
                              </a:rPr>
                              <m:t>t</m:t>
                            </m:r>
                          </m:sub>
                        </m:sSub>
                      </m:e>
                    </m:d>
                  </m:oMath>
                </a14:m>
                <a:endParaRPr lang="pt-BR" sz="2000" dirty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5" name="Google Shape;1032;p92">
                <a:extLst>
                  <a:ext uri="{FF2B5EF4-FFF2-40B4-BE49-F238E27FC236}">
                    <a16:creationId xmlns:a16="http://schemas.microsoft.com/office/drawing/2014/main" id="{9195C702-2D06-E013-E220-F1FB5DC0B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552" y="3316963"/>
                <a:ext cx="2632877" cy="400069"/>
              </a:xfrm>
              <a:prstGeom prst="rect">
                <a:avLst/>
              </a:prstGeom>
              <a:blipFill>
                <a:blip r:embed="rId7"/>
                <a:stretch>
                  <a:fillRect l="-688" t="-4286" b="-21429"/>
                </a:stretch>
              </a:blip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eta: Curva para a Esquerda 15">
            <a:extLst>
              <a:ext uri="{FF2B5EF4-FFF2-40B4-BE49-F238E27FC236}">
                <a16:creationId xmlns:a16="http://schemas.microsoft.com/office/drawing/2014/main" id="{B2389F55-27F6-CC30-A6D7-889F1BB5E003}"/>
              </a:ext>
            </a:extLst>
          </p:cNvPr>
          <p:cNvSpPr/>
          <p:nvPr/>
        </p:nvSpPr>
        <p:spPr>
          <a:xfrm>
            <a:off x="6235856" y="3429000"/>
            <a:ext cx="512963" cy="759460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Seta: Curva para a Esquerda 16">
            <a:extLst>
              <a:ext uri="{FF2B5EF4-FFF2-40B4-BE49-F238E27FC236}">
                <a16:creationId xmlns:a16="http://schemas.microsoft.com/office/drawing/2014/main" id="{26053D9E-963F-D89B-2C21-E16ECB854A11}"/>
              </a:ext>
            </a:extLst>
          </p:cNvPr>
          <p:cNvSpPr/>
          <p:nvPr/>
        </p:nvSpPr>
        <p:spPr>
          <a:xfrm>
            <a:off x="6281221" y="4253714"/>
            <a:ext cx="637855" cy="1839581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Google Shape;1032;p92">
                <a:extLst>
                  <a:ext uri="{FF2B5EF4-FFF2-40B4-BE49-F238E27FC236}">
                    <a16:creationId xmlns:a16="http://schemas.microsoft.com/office/drawing/2014/main" id="{CA3C838C-67A0-07BA-CE53-78DC3899D992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6804248" y="3349482"/>
                <a:ext cx="1523864" cy="1015622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2000" dirty="0">
                    <a:solidFill>
                      <a:schemeClr val="dk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/>
                    <a:sym typeface="Calibri"/>
                  </a:rPr>
                  <a:t>Rendimento térmico</a:t>
                </a: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00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0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Calibri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Calibri"/>
                                  <a:sym typeface="Calibri"/>
                                </a:rPr>
                                <m:t>𝜂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sz="2000" b="0" i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Calibri"/>
                                  <a:sym typeface="Calibri"/>
                                </a:rPr>
                                <m:t>t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000" dirty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8" name="Google Shape;1032;p92">
                <a:extLst>
                  <a:ext uri="{FF2B5EF4-FFF2-40B4-BE49-F238E27FC236}">
                    <a16:creationId xmlns:a16="http://schemas.microsoft.com/office/drawing/2014/main" id="{CA3C838C-67A0-07BA-CE53-78DC3899D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3349482"/>
                <a:ext cx="1523864" cy="1015622"/>
              </a:xfrm>
              <a:prstGeom prst="rect">
                <a:avLst/>
              </a:prstGeom>
              <a:blipFill>
                <a:blip r:embed="rId8"/>
                <a:stretch>
                  <a:fillRect l="-2756" t="-1754" r="-6299" b="-2339"/>
                </a:stretch>
              </a:blip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Google Shape;1032;p92">
                <a:extLst>
                  <a:ext uri="{FF2B5EF4-FFF2-40B4-BE49-F238E27FC236}">
                    <a16:creationId xmlns:a16="http://schemas.microsoft.com/office/drawing/2014/main" id="{0AF4551D-60CD-2E21-EE09-3F8DBB97CB53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6984776" y="4581128"/>
                <a:ext cx="1523864" cy="1015622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2000" dirty="0">
                    <a:solidFill>
                      <a:schemeClr val="dk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/>
                    <a:sym typeface="Calibri"/>
                  </a:rPr>
                  <a:t>Rendimento mecânico</a:t>
                </a: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00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0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Calibri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Calibri"/>
                                  <a:sym typeface="Calibri"/>
                                </a:rPr>
                                <m:t>𝜂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sz="2000" b="0" i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Calibri"/>
                                  <a:sym typeface="Calibri"/>
                                </a:rPr>
                                <m:t>m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000" dirty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9" name="Google Shape;1032;p92">
                <a:extLst>
                  <a:ext uri="{FF2B5EF4-FFF2-40B4-BE49-F238E27FC236}">
                    <a16:creationId xmlns:a16="http://schemas.microsoft.com/office/drawing/2014/main" id="{0AF4551D-60CD-2E21-EE09-3F8DBB97C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776" y="4581128"/>
                <a:ext cx="1523864" cy="1015622"/>
              </a:xfrm>
              <a:prstGeom prst="rect">
                <a:avLst/>
              </a:prstGeom>
              <a:blipFill>
                <a:blip r:embed="rId9"/>
                <a:stretch>
                  <a:fillRect l="-3150" t="-1754" r="-5906" b="-2339"/>
                </a:stretch>
              </a:blip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5">
            <a:extLst>
              <a:ext uri="{FF2B5EF4-FFF2-40B4-BE49-F238E27FC236}">
                <a16:creationId xmlns:a16="http://schemas.microsoft.com/office/drawing/2014/main" id="{C463F4C2-FB52-9163-4998-747859800830}"/>
              </a:ext>
            </a:extLst>
          </p:cNvPr>
          <p:cNvSpPr txBox="1"/>
          <p:nvPr/>
        </p:nvSpPr>
        <p:spPr>
          <a:xfrm>
            <a:off x="1739156" y="6338359"/>
            <a:ext cx="19250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Fonte: Heywood 2ed.</a:t>
            </a:r>
          </a:p>
        </p:txBody>
      </p:sp>
    </p:spTree>
    <p:extLst>
      <p:ext uri="{BB962C8B-B14F-4D97-AF65-F5344CB8AC3E}">
        <p14:creationId xmlns:p14="http://schemas.microsoft.com/office/powerpoint/2010/main" val="172474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F7AC7E-4A94-0D5B-0021-42240B91E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7213"/>
            <a:ext cx="7886700" cy="1344423"/>
          </a:xfrm>
        </p:spPr>
        <p:txBody>
          <a:bodyPr>
            <a:normAutofit/>
          </a:bodyPr>
          <a:lstStyle/>
          <a:p>
            <a:r>
              <a:rPr lang="pt-BR" dirty="0"/>
              <a:t>Parâmetros de Desempenho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ço Reservado para Texto 3">
                <a:extLst>
                  <a:ext uri="{FF2B5EF4-FFF2-40B4-BE49-F238E27FC236}">
                    <a16:creationId xmlns:a16="http://schemas.microsoft.com/office/drawing/2014/main" id="{25B093F5-56E6-170E-4E20-F4B374EEBA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3429000"/>
                <a:ext cx="7886700" cy="3168384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mtClean="0"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pt-BR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smtClean="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smtClean="0">
                                  <a:latin typeface="Cambria Math" panose="02040503050406030204" pitchFamily="18" charset="0"/>
                                </a:rPr>
                                <m:t>cb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pt-BR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smtClean="0">
                            <a:latin typeface="Cambria Math" panose="02040503050406030204" pitchFamily="18" charset="0"/>
                          </a:rPr>
                          <m:t>kg</m:t>
                        </m:r>
                        <m:r>
                          <a:rPr lang="pt-BR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pt-BR" smtClean="0">
                            <a:latin typeface="Cambria Math" panose="02040503050406030204" pitchFamily="18" charset="0"/>
                          </a:rPr>
                          <m:t>kJ</m:t>
                        </m:r>
                      </m:e>
                    </m:d>
                  </m:oMath>
                </a14:m>
                <a:r>
                  <a:rPr lang="pt-BR" dirty="0"/>
                  <a:t> – consumo específico;</a:t>
                </a:r>
                <a:endParaRPr lang="pt-BR" altLang="pt-B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pt-BR" alt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cb</m:t>
                        </m:r>
                      </m:sub>
                    </m:sSub>
                    <m:r>
                      <a:rPr lang="pt-BR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kg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pt-BR" dirty="0"/>
                  <a:t> – vazão mássica de combustível;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pt-BR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kW</m:t>
                        </m:r>
                      </m:e>
                    </m:d>
                  </m:oMath>
                </a14:m>
                <a:r>
                  <a:rPr lang="pt-BR" dirty="0"/>
                  <a:t> – potência efetiva</a:t>
                </a:r>
                <a:r>
                  <a:rPr lang="pt-BR" altLang="pt-BR" dirty="0"/>
                  <a:t>.</a:t>
                </a:r>
              </a:p>
            </p:txBody>
          </p:sp>
        </mc:Choice>
        <mc:Fallback xmlns="">
          <p:sp>
            <p:nvSpPr>
              <p:cNvPr id="4" name="Espaço Reservado para Texto 3">
                <a:extLst>
                  <a:ext uri="{FF2B5EF4-FFF2-40B4-BE49-F238E27FC236}">
                    <a16:creationId xmlns:a16="http://schemas.microsoft.com/office/drawing/2014/main" id="{25B093F5-56E6-170E-4E20-F4B374EEBA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3429000"/>
                <a:ext cx="7886700" cy="3168384"/>
              </a:xfrm>
              <a:blipFill>
                <a:blip r:embed="rId2"/>
                <a:stretch>
                  <a:fillRect l="-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D22E1F21-F802-0C59-7B57-5F25C4C1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597384"/>
            <a:ext cx="2057400" cy="288000"/>
          </a:xfrm>
        </p:spPr>
        <p:txBody>
          <a:bodyPr/>
          <a:lstStyle/>
          <a:p>
            <a:fld id="{A033C31E-B2AD-4C51-952E-C21A0CDE9C89}" type="slidenum">
              <a:rPr lang="en-US" altLang="pt-BR" smtClean="0"/>
              <a:pPr/>
              <a:t>19</a:t>
            </a:fld>
            <a:endParaRPr lang="en-US" alt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Texto 4">
                <a:extLst>
                  <a:ext uri="{FF2B5EF4-FFF2-40B4-BE49-F238E27FC236}">
                    <a16:creationId xmlns:a16="http://schemas.microsoft.com/office/drawing/2014/main" id="{2AE93147-8D29-A2C2-C157-EB6D4AD82C30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8650" y="1268763"/>
                <a:ext cx="7886700" cy="576062"/>
              </a:xfrm>
            </p:spPr>
            <p:txBody>
              <a:bodyPr/>
              <a:lstStyle/>
              <a:p>
                <a:r>
                  <a:rPr lang="pt-BR" dirty="0"/>
                  <a:t>Consumo específico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</m:e>
                    </m:d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5" name="Espaço Reservado para Texto 4">
                <a:extLst>
                  <a:ext uri="{FF2B5EF4-FFF2-40B4-BE49-F238E27FC236}">
                    <a16:creationId xmlns:a16="http://schemas.microsoft.com/office/drawing/2014/main" id="{2AE93147-8D29-A2C2-C157-EB6D4AD82C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8650" y="1268763"/>
                <a:ext cx="7886700" cy="576062"/>
              </a:xfrm>
              <a:blipFill>
                <a:blip r:embed="rId3"/>
                <a:stretch>
                  <a:fillRect l="-1159" t="-1053" b="-105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ço Reservado para Conteúdo 5">
                <a:extLst>
                  <a:ext uri="{FF2B5EF4-FFF2-40B4-BE49-F238E27FC236}">
                    <a16:creationId xmlns:a16="http://schemas.microsoft.com/office/drawing/2014/main" id="{7B80ECEB-BE69-EAE0-1032-241F82D582EA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628651" y="1844824"/>
                <a:ext cx="7886699" cy="1440160"/>
              </a:xfrm>
            </p:spPr>
            <p:txBody>
              <a:bodyPr/>
              <a:lstStyle/>
              <a:p>
                <a:r>
                  <a:rPr lang="pt-BR" altLang="pt-BR" dirty="0"/>
                  <a:t>É a relação entre a vazão em massa de combustível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alt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alt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pt-BR" alt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pt-BR" altLang="pt-BR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e>
                            </m:acc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altLang="pt-BR">
                                <a:latin typeface="Cambria Math" panose="02040503050406030204" pitchFamily="18" charset="0"/>
                              </a:rPr>
                              <m:t>cb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altLang="pt-BR" dirty="0"/>
                  <a:t> consumida e a potência efetiva produzida pelo motor, numa determinada condição de funcionamento.</a:t>
                </a:r>
              </a:p>
            </p:txBody>
          </p:sp>
        </mc:Choice>
        <mc:Fallback xmlns="">
          <p:sp>
            <p:nvSpPr>
              <p:cNvPr id="6" name="Espaço Reservado para Conteúdo 5">
                <a:extLst>
                  <a:ext uri="{FF2B5EF4-FFF2-40B4-BE49-F238E27FC236}">
                    <a16:creationId xmlns:a16="http://schemas.microsoft.com/office/drawing/2014/main" id="{7B80ECEB-BE69-EAE0-1032-241F82D582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628651" y="1844824"/>
                <a:ext cx="7886699" cy="1440160"/>
              </a:xfrm>
              <a:blipFill>
                <a:blip r:embed="rId4"/>
                <a:stretch>
                  <a:fillRect l="-1005" r="-10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3875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F4ADFD41-3D8A-68AA-0DF6-D7AB81D92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Estudo experimental de motores de combustão interna: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Conhecer características de desempenho;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Selecionar para aplicação;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Melhorar rendimento;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ACF9EC2E-B553-97F9-545A-272087160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C31E-B2AD-4C51-952E-C21A0CDE9C89}" type="slidenum">
              <a:rPr lang="en-US" altLang="pt-BR" smtClean="0"/>
              <a:pPr/>
              <a:t>2</a:t>
            </a:fld>
            <a:endParaRPr lang="en-US" alt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3090B656-85DF-E226-484C-62C86E4A1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Parâmetros de Desempenho</a:t>
            </a:r>
          </a:p>
        </p:txBody>
      </p:sp>
    </p:spTree>
    <p:extLst>
      <p:ext uri="{BB962C8B-B14F-4D97-AF65-F5344CB8AC3E}">
        <p14:creationId xmlns:p14="http://schemas.microsoft.com/office/powerpoint/2010/main" val="2747761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FDD8C2-3CBD-424E-2986-0579A1BC8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7213"/>
            <a:ext cx="7886700" cy="1344423"/>
          </a:xfrm>
        </p:spPr>
        <p:txBody>
          <a:bodyPr>
            <a:normAutofit/>
          </a:bodyPr>
          <a:lstStyle/>
          <a:p>
            <a:r>
              <a:rPr lang="pt-BR" dirty="0"/>
              <a:t>Parâmetros de Desempenho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FDAC3A5-468B-DA4F-84C7-A28F016B0B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3429000"/>
                <a:ext cx="7886700" cy="3168384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dirty="0" smtClean="0">
                          <a:latin typeface="Cambria Math" panose="02040503050406030204" pitchFamily="18" charset="0"/>
                        </a:rPr>
                        <m:t>pmi</m:t>
                      </m:r>
                      <m:r>
                        <a:rPr lang="en-GB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dirty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dirty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pt-BR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GB" dirty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b>
                            <m:sSubPr>
                              <m:ctrlPr>
                                <a:rPr lang="en-GB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dirty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dirty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  <m:r>
                            <a:rPr lang="pt-BR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GB" dirty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pt-BR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kW</m:t>
                        </m:r>
                      </m:e>
                    </m:d>
                  </m:oMath>
                </a14:m>
                <a:r>
                  <a:rPr lang="pt-BR" dirty="0"/>
                  <a:t> – potência indicada;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dirty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dirty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pt-BR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dirty="0" smtClean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dirty="0" smtClean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pt-BR" dirty="0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dirty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dirty="0" smtClean="0">
                            <a:latin typeface="Cambria Math" panose="02040503050406030204" pitchFamily="18" charset="0"/>
                          </a:rPr>
                          <m:t>u</m:t>
                        </m:r>
                      </m:sub>
                    </m:sSub>
                    <m:r>
                      <a:rPr lang="pt-BR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pt-BR" dirty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pt-BR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pt-BR" dirty="0"/>
                  <a:t> – cilindrada;</a:t>
                </a:r>
              </a:p>
              <a:p>
                <a:r>
                  <a:rPr lang="pt-BR" dirty="0"/>
                  <a:t>Motores 2T: 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pt-BR" dirty="0"/>
                  <a:t> ou motores 4T: 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dirty="0"/>
                  <a:t>;</a:t>
                </a:r>
              </a:p>
              <a:p>
                <a14:m>
                  <m:oMath xmlns:m="http://schemas.openxmlformats.org/officeDocument/2006/math">
                    <m:r>
                      <a:rPr lang="pt-BR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rps</m:t>
                        </m:r>
                      </m:e>
                    </m:d>
                  </m:oMath>
                </a14:m>
                <a:r>
                  <a:rPr lang="pt-BR" dirty="0"/>
                  <a:t> – rotação do motor.</a:t>
                </a:r>
              </a:p>
              <a:p>
                <a:endParaRPr lang="pt-BR" dirty="0"/>
              </a:p>
              <a:p>
                <a:endParaRPr lang="en-GB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FDAC3A5-468B-DA4F-84C7-A28F016B0B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3429000"/>
                <a:ext cx="7886700" cy="3168384"/>
              </a:xfrm>
              <a:blipFill>
                <a:blip r:embed="rId2"/>
                <a:stretch>
                  <a:fillRect l="-1005" b="-13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D2DB282-36DB-F7FA-84A8-FE516DAB6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597384"/>
            <a:ext cx="2057400" cy="288000"/>
          </a:xfrm>
        </p:spPr>
        <p:txBody>
          <a:bodyPr/>
          <a:lstStyle/>
          <a:p>
            <a:fld id="{A033C31E-B2AD-4C51-952E-C21A0CDE9C89}" type="slidenum">
              <a:rPr lang="en-US" altLang="pt-BR" smtClean="0"/>
              <a:pPr/>
              <a:t>20</a:t>
            </a:fld>
            <a:endParaRPr lang="en-US" alt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Texto 4">
                <a:extLst>
                  <a:ext uri="{FF2B5EF4-FFF2-40B4-BE49-F238E27FC236}">
                    <a16:creationId xmlns:a16="http://schemas.microsoft.com/office/drawing/2014/main" id="{5F2391A0-7EFD-F02D-5317-994E59AD878A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8650" y="1268763"/>
                <a:ext cx="7886700" cy="576062"/>
              </a:xfrm>
            </p:spPr>
            <p:txBody>
              <a:bodyPr/>
              <a:lstStyle/>
              <a:p>
                <a:r>
                  <a:rPr lang="pt-BR" dirty="0"/>
                  <a:t>Pressão média indicada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smtClean="0">
                            <a:latin typeface="Cambria Math" panose="02040503050406030204" pitchFamily="18" charset="0"/>
                          </a:rPr>
                          <m:t>pmi</m:t>
                        </m:r>
                      </m:e>
                    </m:d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5" name="Espaço Reservado para Texto 4">
                <a:extLst>
                  <a:ext uri="{FF2B5EF4-FFF2-40B4-BE49-F238E27FC236}">
                    <a16:creationId xmlns:a16="http://schemas.microsoft.com/office/drawing/2014/main" id="{5F2391A0-7EFD-F02D-5317-994E59AD87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8650" y="1268763"/>
                <a:ext cx="7886700" cy="576062"/>
              </a:xfrm>
              <a:blipFill>
                <a:blip r:embed="rId3"/>
                <a:stretch>
                  <a:fillRect l="-1159" t="-1053" b="-105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A5270D8-4635-24A5-DFDE-434FACC2569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8651" y="1844824"/>
            <a:ext cx="7886699" cy="1440160"/>
          </a:xfrm>
        </p:spPr>
        <p:txBody>
          <a:bodyPr/>
          <a:lstStyle/>
          <a:p>
            <a:r>
              <a:rPr lang="pt-BR" altLang="pt-BR" dirty="0"/>
              <a:t>É a pressão que, se exercida continuamente sobre o pistão durante o tempo de expansão, produziria a mesma potência indicada.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5745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FDAC3A5-468B-DA4F-84C7-A28F016B0B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Pressão média efetiva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1" smtClean="0">
                            <a:latin typeface="Cambria Math" panose="02040503050406030204" pitchFamily="18" charset="0"/>
                          </a:rPr>
                          <m:t>pme</m:t>
                        </m:r>
                      </m:e>
                    </m:d>
                  </m:oMath>
                </a14:m>
                <a:endParaRPr lang="pt-B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dirty="0" smtClean="0">
                          <a:latin typeface="Cambria Math" panose="02040503050406030204" pitchFamily="18" charset="0"/>
                        </a:rPr>
                        <m:t>pm</m:t>
                      </m:r>
                      <m:r>
                        <m:rPr>
                          <m:sty m:val="p"/>
                        </m:rPr>
                        <a:rPr lang="pt-BR" dirty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en-GB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dirty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dirty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  <m:r>
                            <a:rPr lang="pt-BR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GB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b>
                            <m:sSubPr>
                              <m:ctrlPr>
                                <a:rPr lang="en-GB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dirty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dirty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  <m:r>
                            <a:rPr lang="pt-BR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en-GB" dirty="0">
                              <a:latin typeface="Cambria Math" panose="02040503050406030204" pitchFamily="18" charset="0"/>
                            </a:rPr>
                            <m:t>n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mtClean="0">
                        <a:latin typeface="Cambria Math" panose="02040503050406030204" pitchFamily="18" charset="0"/>
                      </a:rPr>
                      <m:t>pme</m:t>
                    </m:r>
                    <m:r>
                      <a:rPr lang="pt-BR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smtClean="0">
                            <a:latin typeface="Cambria Math" panose="02040503050406030204" pitchFamily="18" charset="0"/>
                          </a:rPr>
                          <m:t>kPa</m:t>
                        </m:r>
                      </m:e>
                    </m:d>
                  </m:oMath>
                </a14:m>
                <a:r>
                  <a:rPr lang="pt-BR" dirty="0"/>
                  <a:t> – potência efetiva;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pt-BR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kW</m:t>
                        </m:r>
                      </m:e>
                    </m:d>
                  </m:oMath>
                </a14:m>
                <a:r>
                  <a:rPr lang="pt-BR" dirty="0"/>
                  <a:t> – potência efetiva;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dirty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dirty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pt-BR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pt-BR" dirty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</a:rPr>
                          <m:t>u</m:t>
                        </m:r>
                      </m:sub>
                    </m:sSub>
                    <m:r>
                      <a:rPr lang="pt-BR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pt-BR" dirty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pt-BR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pt-BR" dirty="0"/>
                  <a:t> – cilindrada;</a:t>
                </a:r>
              </a:p>
              <a:p>
                <a:r>
                  <a:rPr lang="pt-BR" dirty="0"/>
                  <a:t>Motores 2T: 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pt-BR" dirty="0"/>
                  <a:t> ou motores 4T: 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dirty="0"/>
                  <a:t>;</a:t>
                </a:r>
              </a:p>
              <a:p>
                <a14:m>
                  <m:oMath xmlns:m="http://schemas.openxmlformats.org/officeDocument/2006/math">
                    <m:r>
                      <a:rPr lang="pt-BR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rps</m:t>
                        </m:r>
                      </m:e>
                    </m:d>
                  </m:oMath>
                </a14:m>
                <a:r>
                  <a:rPr lang="pt-BR" dirty="0"/>
                  <a:t> – rotação do motor.</a:t>
                </a:r>
              </a:p>
              <a:p>
                <a:r>
                  <a:rPr lang="pt-BR" dirty="0"/>
                  <a:t>Relação entre potências médias: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dirty="0" smtClean="0">
                          <a:latin typeface="Cambria Math" panose="02040503050406030204" pitchFamily="18" charset="0"/>
                        </a:rPr>
                        <m:t>pm</m:t>
                      </m:r>
                      <m:r>
                        <m:rPr>
                          <m:sty m:val="p"/>
                        </m:rPr>
                        <a:rPr lang="pt-BR" dirty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en-GB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 dirty="0" smtClean="0">
                          <a:latin typeface="Cambria Math" panose="02040503050406030204" pitchFamily="18" charset="0"/>
                        </a:rPr>
                        <m:t>pmi</m:t>
                      </m:r>
                      <m:r>
                        <a:rPr lang="pt-BR" dirty="0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pt-BR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dirty="0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dirty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FDAC3A5-468B-DA4F-84C7-A28F016B0B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D2DB282-36DB-F7FA-84A8-FE516DAB6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C31E-B2AD-4C51-952E-C21A0CDE9C89}" type="slidenum">
              <a:rPr lang="en-US" altLang="pt-BR" smtClean="0"/>
              <a:pPr/>
              <a:t>21</a:t>
            </a:fld>
            <a:endParaRPr lang="en-US" alt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FDD8C2-3CBD-424E-2986-0579A1BC8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Parâmetros de Desempenho</a:t>
            </a:r>
          </a:p>
        </p:txBody>
      </p:sp>
    </p:spTree>
    <p:extLst>
      <p:ext uri="{BB962C8B-B14F-4D97-AF65-F5344CB8AC3E}">
        <p14:creationId xmlns:p14="http://schemas.microsoft.com/office/powerpoint/2010/main" val="3542402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C35C0943-4CB0-45B3-AED2-F0145417FE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87213"/>
            <a:ext cx="7886700" cy="1344423"/>
          </a:xfrm>
        </p:spPr>
        <p:txBody>
          <a:bodyPr/>
          <a:lstStyle/>
          <a:p>
            <a:r>
              <a:rPr lang="pt-BR" dirty="0"/>
              <a:t>Parâmetros de Desempenho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ço Reservado para Conteúdo 1">
                <a:extLst>
                  <a:ext uri="{FF2B5EF4-FFF2-40B4-BE49-F238E27FC236}">
                    <a16:creationId xmlns:a16="http://schemas.microsoft.com/office/drawing/2014/main" id="{E86C9F59-843C-7BDD-B776-91CD3E5A2B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3429000"/>
                <a:ext cx="7886700" cy="3168384"/>
              </a:xfrm>
            </p:spPr>
            <p:txBody>
              <a:bodyPr>
                <a:normAutofit fontScale="92500"/>
              </a:bodyPr>
              <a:lstStyle/>
              <a:p>
                <a:r>
                  <a:rPr lang="pt-BR" dirty="0"/>
                  <a:t>Vamos ao item 1.</a:t>
                </a:r>
                <a:endParaRPr lang="en-GB" dirty="0"/>
              </a:p>
              <a:p>
                <a:r>
                  <a:rPr lang="pt-BR" dirty="0"/>
                  <a:t>Suponha um motor de 4 cilindros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smtClean="0"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</m:sub>
                        </m:sSub>
                        <m:r>
                          <a:rPr lang="pt-BR" smtClean="0">
                            <a:latin typeface="Cambria Math" panose="02040503050406030204" pitchFamily="18" charset="0"/>
                          </a:rPr>
                          <m:t>=4</m:t>
                        </m:r>
                      </m:e>
                    </m:d>
                  </m:oMath>
                </a14:m>
                <a:r>
                  <a:rPr lang="pt-BR" dirty="0"/>
                  <a:t>. Com os quatro cilindros em funcionamento, a potência total efetiva medida no motor 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;1,2,3,4</m:t>
                        </m:r>
                      </m:sub>
                    </m:sSub>
                  </m:oMath>
                </a14:m>
                <a:r>
                  <a:rPr lang="pt-BR" dirty="0"/>
                  <a:t> e pode-se escrever:</a:t>
                </a:r>
                <a:endParaRPr lang="en-GB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;1,2,3,4</m:t>
                        </m:r>
                      </m:sub>
                    </m:sSub>
                    <m:r>
                      <a:rPr lang="pt-BR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;1,2,3,4</m:t>
                        </m:r>
                      </m:sub>
                    </m:sSub>
                    <m:r>
                      <a:rPr lang="pt-BR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</m:oMath>
                </a14:m>
                <a:r>
                  <a:rPr lang="pt-BR" dirty="0"/>
                  <a:t> (1)</a:t>
                </a:r>
                <a:endParaRPr lang="en-GB" dirty="0"/>
              </a:p>
              <a:p>
                <a:r>
                  <a:rPr lang="pt-BR" dirty="0"/>
                  <a:t>Onde,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;1,2,3,4</m:t>
                        </m:r>
                      </m:sub>
                    </m:sSub>
                  </m:oMath>
                </a14:m>
                <a:r>
                  <a:rPr lang="pt-BR" dirty="0"/>
                  <a:t> é a soma das potências indicadas dos 4 cilindros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</m:oMath>
                </a14:m>
                <a:r>
                  <a:rPr lang="pt-BR" dirty="0"/>
                  <a:t> é a potência de atrito que ocorre nos 4 cilindros.</a:t>
                </a:r>
                <a:endParaRPr lang="en-GB" dirty="0"/>
              </a:p>
            </p:txBody>
          </p:sp>
        </mc:Choice>
        <mc:Fallback xmlns="">
          <p:sp>
            <p:nvSpPr>
              <p:cNvPr id="2" name="Espaço Reservado para Conteúdo 1">
                <a:extLst>
                  <a:ext uri="{FF2B5EF4-FFF2-40B4-BE49-F238E27FC236}">
                    <a16:creationId xmlns:a16="http://schemas.microsoft.com/office/drawing/2014/main" id="{E86C9F59-843C-7BDD-B776-91CD3E5A2B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3429000"/>
                <a:ext cx="7886700" cy="3168384"/>
              </a:xfrm>
              <a:blipFill>
                <a:blip r:embed="rId2"/>
                <a:stretch>
                  <a:fillRect l="-773" r="-850" b="-28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78B87C99-251B-7241-381C-A9B33786F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597384"/>
            <a:ext cx="2057400" cy="288000"/>
          </a:xfrm>
        </p:spPr>
        <p:txBody>
          <a:bodyPr/>
          <a:lstStyle/>
          <a:p>
            <a:fld id="{A033C31E-B2AD-4C51-952E-C21A0CDE9C89}" type="slidenum">
              <a:rPr lang="en-US" altLang="pt-BR" smtClean="0"/>
              <a:pPr/>
              <a:t>22</a:t>
            </a:fld>
            <a:endParaRPr lang="en-US" altLang="pt-BR"/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C0564BAF-046E-2008-9088-0C600261A8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1268763"/>
            <a:ext cx="7886700" cy="576062"/>
          </a:xfrm>
        </p:spPr>
        <p:txBody>
          <a:bodyPr/>
          <a:lstStyle/>
          <a:p>
            <a:r>
              <a:rPr lang="pt-BR" dirty="0"/>
              <a:t>Teste de Morse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Espaço Reservado para Conteúdo 10">
                <a:extLst>
                  <a:ext uri="{FF2B5EF4-FFF2-40B4-BE49-F238E27FC236}">
                    <a16:creationId xmlns:a16="http://schemas.microsoft.com/office/drawing/2014/main" id="{332B27B1-150C-1132-74DA-A0E8EDAA2489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628651" y="1844824"/>
                <a:ext cx="7886699" cy="1440160"/>
              </a:xfrm>
            </p:spPr>
            <p:txBody>
              <a:bodyPr/>
              <a:lstStyle/>
              <a:p>
                <a:r>
                  <a:rPr lang="pt-BR" dirty="0"/>
                  <a:t>1. Avaliar a potência indicada de um cilindro,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pt-BR" dirty="0"/>
                  <a:t>, a partir das potências medidas no eixo do dinamômetro</a:t>
                </a:r>
                <a:endParaRPr lang="en-GB" dirty="0"/>
              </a:p>
              <a:p>
                <a:r>
                  <a:rPr lang="pt-BR" dirty="0"/>
                  <a:t>2. Avaliar a potência de atrito do motor</a:t>
                </a:r>
                <a:endParaRPr lang="en-GB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11" name="Espaço Reservado para Conteúdo 10">
                <a:extLst>
                  <a:ext uri="{FF2B5EF4-FFF2-40B4-BE49-F238E27FC236}">
                    <a16:creationId xmlns:a16="http://schemas.microsoft.com/office/drawing/2014/main" id="{332B27B1-150C-1132-74DA-A0E8EDAA24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628651" y="1844824"/>
                <a:ext cx="7886699" cy="1440160"/>
              </a:xfrm>
              <a:blipFill>
                <a:blip r:embed="rId3"/>
                <a:stretch>
                  <a:fillRect l="-1005" r="-10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09" name="Rectangle 5">
            <a:extLst>
              <a:ext uri="{FF2B5EF4-FFF2-40B4-BE49-F238E27FC236}">
                <a16:creationId xmlns:a16="http://schemas.microsoft.com/office/drawing/2014/main" id="{2C91A30F-0A6D-4E5E-8797-64104EB6D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4343400"/>
            <a:ext cx="61341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100000"/>
              </a:spcBef>
            </a:pPr>
            <a:endParaRPr lang="pt-BR" altLang="pt-BR" sz="2400"/>
          </a:p>
        </p:txBody>
      </p:sp>
    </p:spTree>
    <p:extLst>
      <p:ext uri="{BB962C8B-B14F-4D97-AF65-F5344CB8AC3E}">
        <p14:creationId xmlns:p14="http://schemas.microsoft.com/office/powerpoint/2010/main" val="491820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4">
                <a:extLst>
                  <a:ext uri="{FF2B5EF4-FFF2-40B4-BE49-F238E27FC236}">
                    <a16:creationId xmlns:a16="http://schemas.microsoft.com/office/drawing/2014/main" id="{72543946-F4D2-444A-5651-E543150E1A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b="1" dirty="0"/>
                  <a:t>Teste de Morse:</a:t>
                </a:r>
              </a:p>
              <a:p>
                <a:r>
                  <a:rPr lang="pt-BR" dirty="0"/>
                  <a:t>Desligando-se, por exemplo, o cilindro 1, e mantida a rotação, tem-se uma nova potência (menor) medida no eixo do dinamômetro. Lembre-se que um cilindro não está produzindo trabalho e então para manter a rotação, a carga aplicada ao eixo do dinamômetro tem que ser menor. Assim,</a:t>
                </a:r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dirty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dirty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pt-BR" dirty="0" smtClean="0">
                              <a:latin typeface="Cambria Math" panose="02040503050406030204" pitchFamily="18" charset="0"/>
                            </a:rPr>
                            <m:t>;2,3,4</m:t>
                          </m:r>
                        </m:sub>
                      </m:sSub>
                      <m:r>
                        <a:rPr lang="pt-BR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dirty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dirty="0"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lang="pt-BR" dirty="0">
                              <a:latin typeface="Cambria Math" panose="02040503050406030204" pitchFamily="18" charset="0"/>
                            </a:rPr>
                            <m:t>;2,3,4</m:t>
                          </m:r>
                        </m:sub>
                      </m:sSub>
                      <m:r>
                        <a:rPr lang="pt-BR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dirty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dirty="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lang="pt-BR" dirty="0">
                          <a:latin typeface="Cambria Math" panose="02040503050406030204" pitchFamily="18" charset="0"/>
                        </a:rPr>
                        <m:t> (2)</m:t>
                      </m:r>
                    </m:oMath>
                  </m:oMathPara>
                </a14:m>
                <a:endParaRPr lang="en-GB" dirty="0"/>
              </a:p>
              <a:p>
                <a:r>
                  <a:rPr lang="pt-BR" dirty="0"/>
                  <a:t>Observe que a potência de atrito não se altera, pois o cilindro 1 continua em movimento.</a:t>
                </a:r>
                <a:r>
                  <a:rPr lang="en-GB" dirty="0"/>
                  <a:t> </a:t>
                </a:r>
                <a:r>
                  <a:rPr lang="pt-BR" dirty="0"/>
                  <a:t>Subtraindo-se (2) de (1) tem-se:</a:t>
                </a:r>
                <a:endParaRPr lang="en-GB" dirty="0"/>
              </a:p>
              <a:p>
                <a:r>
                  <a:rPr lang="en-GB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de-DE">
                            <a:latin typeface="Cambria Math" panose="02040503050406030204" pitchFamily="18" charset="0"/>
                          </a:rPr>
                          <m:t>;1,2,3,4</m:t>
                        </m:r>
                      </m:sub>
                    </m:sSub>
                    <m:r>
                      <a:rPr lang="de-DE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de-DE">
                            <a:latin typeface="Cambria Math" panose="02040503050406030204" pitchFamily="18" charset="0"/>
                          </a:rPr>
                          <m:t>;2,3,4</m:t>
                        </m:r>
                      </m:sub>
                    </m:sSub>
                    <m:r>
                      <a:rPr lang="de-DE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de-DE">
                            <a:latin typeface="Cambria Math" panose="02040503050406030204" pitchFamily="18" charset="0"/>
                          </a:rPr>
                          <m:t>;1, 2,3,4</m:t>
                        </m:r>
                      </m:sub>
                    </m:sSub>
                    <m:r>
                      <a:rPr lang="de-DE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de-DE">
                            <a:latin typeface="Cambria Math" panose="02040503050406030204" pitchFamily="18" charset="0"/>
                          </a:rPr>
                          <m:t>;2,3,4</m:t>
                        </m:r>
                      </m:sub>
                    </m:sSub>
                  </m:oMath>
                </a14:m>
                <a:r>
                  <a:rPr lang="de-DE" dirty="0"/>
                  <a:t> (3)</a:t>
                </a:r>
                <a:endParaRPr lang="en-GB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5" name="Espaço Reservado para Conteúdo 4">
                <a:extLst>
                  <a:ext uri="{FF2B5EF4-FFF2-40B4-BE49-F238E27FC236}">
                    <a16:creationId xmlns:a16="http://schemas.microsoft.com/office/drawing/2014/main" id="{72543946-F4D2-444A-5651-E543150E1A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r="-10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E5739B20-0CAE-23CE-383B-DB47BFD92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C31E-B2AD-4C51-952E-C21A0CDE9C89}" type="slidenum">
              <a:rPr lang="en-US" altLang="pt-BR" smtClean="0"/>
              <a:pPr/>
              <a:t>23</a:t>
            </a:fld>
            <a:endParaRPr lang="en-US" altLang="pt-BR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C35C0943-4CB0-45B3-AED2-F0145417FE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Parâmetros de Desempenho</a:t>
            </a:r>
            <a:endParaRPr lang="en-US" dirty="0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2C91A30F-0A6D-4E5E-8797-64104EB6D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4343400"/>
            <a:ext cx="61341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100000"/>
              </a:spcBef>
            </a:pPr>
            <a:endParaRPr lang="pt-BR" altLang="pt-BR" sz="2400"/>
          </a:p>
        </p:txBody>
      </p:sp>
    </p:spTree>
    <p:extLst>
      <p:ext uri="{BB962C8B-B14F-4D97-AF65-F5344CB8AC3E}">
        <p14:creationId xmlns:p14="http://schemas.microsoft.com/office/powerpoint/2010/main" val="281587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4">
                <a:extLst>
                  <a:ext uri="{FF2B5EF4-FFF2-40B4-BE49-F238E27FC236}">
                    <a16:creationId xmlns:a16="http://schemas.microsoft.com/office/drawing/2014/main" id="{72543946-F4D2-444A-5651-E543150E1A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b="1" dirty="0"/>
                  <a:t>Teste de Morse:</a:t>
                </a:r>
                <a:endParaRPr lang="de-DE" b="1" dirty="0"/>
              </a:p>
              <a:p>
                <a:r>
                  <a:rPr lang="de-DE" dirty="0"/>
                  <a:t>Mas,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dirty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dirty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pt-BR" dirty="0" smtClean="0">
                            <a:latin typeface="Cambria Math" panose="02040503050406030204" pitchFamily="18" charset="0"/>
                          </a:rPr>
                          <m:t>;1,2,3,4</m:t>
                        </m:r>
                      </m:sub>
                    </m:sSub>
                    <m:r>
                      <a:rPr lang="pt-BR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dirty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pt-BR" dirty="0">
                            <a:latin typeface="Cambria Math" panose="02040503050406030204" pitchFamily="18" charset="0"/>
                          </a:rPr>
                          <m:t>;2,3,4</m:t>
                        </m:r>
                      </m:sub>
                    </m:sSub>
                    <m:r>
                      <a:rPr lang="pt-BR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dirty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pt-BR" dirty="0">
                            <a:latin typeface="Cambria Math" panose="02040503050406030204" pitchFamily="18" charset="0"/>
                          </a:rPr>
                          <m:t>;1</m:t>
                        </m:r>
                      </m:sub>
                    </m:sSub>
                  </m:oMath>
                </a14:m>
                <a:r>
                  <a:rPr lang="pt-BR" dirty="0"/>
                  <a:t> (4)</a:t>
                </a:r>
                <a:r>
                  <a:rPr lang="en-GB" dirty="0"/>
                  <a:t> </a:t>
                </a:r>
              </a:p>
              <a:p>
                <a:r>
                  <a:rPr lang="pt-BR" dirty="0"/>
                  <a:t>e então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dirty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dirty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de-DE" dirty="0" smtClean="0">
                            <a:latin typeface="Cambria Math" panose="02040503050406030204" pitchFamily="18" charset="0"/>
                          </a:rPr>
                          <m:t>;1</m:t>
                        </m:r>
                      </m:sub>
                    </m:sSub>
                    <m:r>
                      <a:rPr lang="de-DE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dirty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;1, 2,3,4</m:t>
                        </m:r>
                      </m:sub>
                    </m:sSub>
                    <m:r>
                      <a:rPr lang="de-DE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dirty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de-DE" dirty="0">
                            <a:latin typeface="Cambria Math" panose="02040503050406030204" pitchFamily="18" charset="0"/>
                          </a:rPr>
                          <m:t>;2,3,4</m:t>
                        </m:r>
                      </m:sub>
                    </m:sSub>
                  </m:oMath>
                </a14:m>
                <a:r>
                  <a:rPr lang="pt-BR" dirty="0"/>
                  <a:t> (5)</a:t>
                </a:r>
              </a:p>
              <a:p>
                <a:r>
                  <a:rPr lang="pt-BR" dirty="0"/>
                  <a:t>ou seja, a potência indicada do cilindro 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;1</m:t>
                        </m:r>
                      </m:sub>
                    </m:sSub>
                  </m:oMath>
                </a14:m>
                <a:r>
                  <a:rPr lang="pt-BR" dirty="0"/>
                  <a:t> , é avaliada pela diferença entre a potência efetiva medido no dinamômetro com os 4 cilindros produzindo trabalho,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;1, 2,3,4</m:t>
                        </m:r>
                      </m:sub>
                    </m:sSub>
                  </m:oMath>
                </a14:m>
                <a:r>
                  <a:rPr lang="pt-BR" dirty="0"/>
                  <a:t>, menos a potência efetiva medido no dinamômetro com 3 cilindros produzindo trabalho,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;2,3,4</m:t>
                        </m:r>
                      </m:sub>
                    </m:sSub>
                  </m:oMath>
                </a14:m>
                <a:r>
                  <a:rPr lang="pt-BR" dirty="0"/>
                  <a:t>.</a:t>
                </a:r>
                <a:endParaRPr lang="en-GB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5" name="Espaço Reservado para Conteúdo 4">
                <a:extLst>
                  <a:ext uri="{FF2B5EF4-FFF2-40B4-BE49-F238E27FC236}">
                    <a16:creationId xmlns:a16="http://schemas.microsoft.com/office/drawing/2014/main" id="{72543946-F4D2-444A-5651-E543150E1A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r="-10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E5739B20-0CAE-23CE-383B-DB47BFD92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C31E-B2AD-4C51-952E-C21A0CDE9C89}" type="slidenum">
              <a:rPr lang="en-US" altLang="pt-BR" smtClean="0"/>
              <a:pPr/>
              <a:t>24</a:t>
            </a:fld>
            <a:endParaRPr lang="en-US" altLang="pt-BR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C35C0943-4CB0-45B3-AED2-F0145417FE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Parâmetros de Desempenho</a:t>
            </a:r>
            <a:endParaRPr lang="en-US" dirty="0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2C91A30F-0A6D-4E5E-8797-64104EB6D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4343400"/>
            <a:ext cx="61341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100000"/>
              </a:spcBef>
            </a:pPr>
            <a:endParaRPr lang="pt-BR" altLang="pt-BR" sz="2400"/>
          </a:p>
        </p:txBody>
      </p:sp>
    </p:spTree>
    <p:extLst>
      <p:ext uri="{BB962C8B-B14F-4D97-AF65-F5344CB8AC3E}">
        <p14:creationId xmlns:p14="http://schemas.microsoft.com/office/powerpoint/2010/main" val="1131296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4">
                <a:extLst>
                  <a:ext uri="{FF2B5EF4-FFF2-40B4-BE49-F238E27FC236}">
                    <a16:creationId xmlns:a16="http://schemas.microsoft.com/office/drawing/2014/main" id="{6F814FC3-5BAD-7839-47D9-BF2AE70F2C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b="1" dirty="0"/>
                  <a:t>Teste de Morse:</a:t>
                </a:r>
                <a:endParaRPr lang="pt-BR" dirty="0"/>
              </a:p>
              <a:p>
                <a:r>
                  <a:rPr lang="pt-BR" dirty="0"/>
                  <a:t>Vamos ao item 2.</a:t>
                </a:r>
                <a:endParaRPr lang="en-GB" dirty="0"/>
              </a:p>
              <a:p>
                <a:r>
                  <a:rPr lang="pt-BR" dirty="0"/>
                  <a:t>Lembre-se que</a:t>
                </a:r>
                <a:endParaRPr lang="en-GB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de-DE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de-DE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</m:oMath>
                </a14:m>
                <a:r>
                  <a:rPr lang="pt-BR" dirty="0"/>
                  <a:t> (6)</a:t>
                </a:r>
                <a:endParaRPr lang="en-GB" dirty="0"/>
              </a:p>
              <a:p>
                <a:r>
                  <a:rPr lang="pt-BR" dirty="0"/>
                  <a:t>Vamos fazer 4 medidas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c</m:t>
                            </m:r>
                          </m:sub>
                        </m:sSub>
                        <m:r>
                          <a:rPr lang="pt-BR">
                            <a:latin typeface="Cambria Math" panose="02040503050406030204" pitchFamily="18" charset="0"/>
                          </a:rPr>
                          <m:t>=4</m:t>
                        </m:r>
                      </m:e>
                    </m:d>
                  </m:oMath>
                </a14:m>
                <a:r>
                  <a:rPr lang="pt-BR" dirty="0"/>
                  <a:t> da potência no eixo do dinamômetro, desligando-se um cilindro por medida. Vamos admitir atrito igual em todos os cilindros. A potência efetiva medida no dinamômetro quando o cilindro 1 está desligado é denominada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</m:oMath>
                </a14:m>
                <a:r>
                  <a:rPr lang="pt-BR" dirty="0"/>
                  <a:t> e tem-se:</a:t>
                </a:r>
                <a:endParaRPr lang="en-GB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pt-BR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pt-BR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pt-BR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pt-BR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</m:oMath>
                </a14:m>
                <a:r>
                  <a:rPr lang="pt-BR" dirty="0"/>
                  <a:t> (7a)</a:t>
                </a:r>
                <a:endParaRPr lang="en-GB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5" name="Espaço Reservado para Conteúdo 4">
                <a:extLst>
                  <a:ext uri="{FF2B5EF4-FFF2-40B4-BE49-F238E27FC236}">
                    <a16:creationId xmlns:a16="http://schemas.microsoft.com/office/drawing/2014/main" id="{6F814FC3-5BAD-7839-47D9-BF2AE70F2C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r="-10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5A250210-4F1F-1483-BA92-3B5071BE0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C31E-B2AD-4C51-952E-C21A0CDE9C89}" type="slidenum">
              <a:rPr lang="en-US" altLang="pt-BR" smtClean="0"/>
              <a:pPr/>
              <a:t>25</a:t>
            </a:fld>
            <a:endParaRPr lang="en-US" altLang="pt-BR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C35C0943-4CB0-45B3-AED2-F0145417FE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Parâmetros de Desempenho</a:t>
            </a:r>
            <a:endParaRPr lang="en-US" dirty="0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2C91A30F-0A6D-4E5E-8797-64104EB6D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4343400"/>
            <a:ext cx="61341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100000"/>
              </a:spcBef>
            </a:pPr>
            <a:endParaRPr lang="pt-BR" altLang="pt-BR" sz="2400"/>
          </a:p>
        </p:txBody>
      </p:sp>
    </p:spTree>
    <p:extLst>
      <p:ext uri="{BB962C8B-B14F-4D97-AF65-F5344CB8AC3E}">
        <p14:creationId xmlns:p14="http://schemas.microsoft.com/office/powerpoint/2010/main" val="16596077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4">
                <a:extLst>
                  <a:ext uri="{FF2B5EF4-FFF2-40B4-BE49-F238E27FC236}">
                    <a16:creationId xmlns:a16="http://schemas.microsoft.com/office/drawing/2014/main" id="{6F814FC3-5BAD-7839-47D9-BF2AE70F2C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b="1" dirty="0"/>
                  <a:t>Teste de Morse:</a:t>
                </a:r>
                <a:endParaRPr lang="pt-BR" dirty="0"/>
              </a:p>
              <a:p>
                <a:r>
                  <a:rPr lang="pt-BR" dirty="0"/>
                  <a:t>Analogamente, para a medida com o cilindro 2 desligado,</a:t>
                </a:r>
                <a:endParaRPr lang="en-GB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de-DE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de-DE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de-DE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de-DE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de-DE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de-DE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de-DE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de-DE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</m:oMath>
                </a14:m>
                <a:r>
                  <a:rPr lang="de-DE" dirty="0"/>
                  <a:t> (7b)</a:t>
                </a:r>
                <a:endParaRPr lang="en-GB" dirty="0"/>
              </a:p>
              <a:p>
                <a:r>
                  <a:rPr lang="de-DE" dirty="0"/>
                  <a:t>e para o cilindro 3,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de-DE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de-DE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de-DE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de-DE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de-DE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de-DE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de-DE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de-DE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</m:oMath>
                </a14:m>
                <a:r>
                  <a:rPr lang="de-DE" dirty="0"/>
                  <a:t> (7c)</a:t>
                </a:r>
                <a:endParaRPr lang="en-GB" dirty="0"/>
              </a:p>
              <a:p>
                <a:r>
                  <a:rPr lang="pt-BR" dirty="0"/>
                  <a:t>e para o cilindro 4,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pt-BR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pt-BR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pt-BR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pt-BR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</m:oMath>
                </a14:m>
                <a:r>
                  <a:rPr lang="pt-BR" dirty="0"/>
                  <a:t> (7d)</a:t>
                </a:r>
                <a:endParaRPr lang="en-GB" dirty="0"/>
              </a:p>
            </p:txBody>
          </p:sp>
        </mc:Choice>
        <mc:Fallback xmlns="">
          <p:sp>
            <p:nvSpPr>
              <p:cNvPr id="5" name="Espaço Reservado para Conteúdo 4">
                <a:extLst>
                  <a:ext uri="{FF2B5EF4-FFF2-40B4-BE49-F238E27FC236}">
                    <a16:creationId xmlns:a16="http://schemas.microsoft.com/office/drawing/2014/main" id="{6F814FC3-5BAD-7839-47D9-BF2AE70F2C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5A250210-4F1F-1483-BA92-3B5071BE0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C31E-B2AD-4C51-952E-C21A0CDE9C89}" type="slidenum">
              <a:rPr lang="en-US" altLang="pt-BR" smtClean="0"/>
              <a:pPr/>
              <a:t>26</a:t>
            </a:fld>
            <a:endParaRPr lang="en-US" altLang="pt-BR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C35C0943-4CB0-45B3-AED2-F0145417FE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Parâmetros de Desempenho</a:t>
            </a:r>
            <a:endParaRPr lang="en-US" dirty="0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2C91A30F-0A6D-4E5E-8797-64104EB6D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4343400"/>
            <a:ext cx="61341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100000"/>
              </a:spcBef>
            </a:pPr>
            <a:endParaRPr lang="pt-BR" altLang="pt-BR" sz="2400"/>
          </a:p>
        </p:txBody>
      </p:sp>
    </p:spTree>
    <p:extLst>
      <p:ext uri="{BB962C8B-B14F-4D97-AF65-F5344CB8AC3E}">
        <p14:creationId xmlns:p14="http://schemas.microsoft.com/office/powerpoint/2010/main" val="11773989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ço Reservado para Conteúdo 1">
                <a:extLst>
                  <a:ext uri="{FF2B5EF4-FFF2-40B4-BE49-F238E27FC236}">
                    <a16:creationId xmlns:a16="http://schemas.microsoft.com/office/drawing/2014/main" id="{AECFA5B6-FFF4-8172-6B9F-3750E025C2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b="1" dirty="0"/>
                  <a:t>Teste de Morse: </a:t>
                </a:r>
              </a:p>
              <a:p>
                <a:r>
                  <a:rPr lang="pt-BR" dirty="0"/>
                  <a:t>Somando-se as equações 7a, 7b, 7c e 7d tem-se:</a:t>
                </a:r>
                <a:endParaRPr lang="en-GB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pt-BR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pt-BR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pt-BR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pt-BR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m:rPr>
                                    <m:sty m:val="p"/>
                                  </m:rPr>
                                  <a:rPr lang="pt-BR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pt-BR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r>
                                  <a:rPr lang="pt-BR"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sub>
                            </m:sSub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m:rPr>
                                    <m:sty m:val="p"/>
                                  </m:rPr>
                                  <a:rPr lang="pt-BR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pt-BR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r>
                                  <a:rPr lang="pt-BR">
                                    <a:latin typeface="Cambria Math" panose="02040503050406030204" pitchFamily="18" charset="0"/>
                                  </a:rPr>
                                  <m:t>,2</m:t>
                                </m:r>
                              </m:sub>
                            </m:sSub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m:rPr>
                                    <m:sty m:val="p"/>
                                  </m:rPr>
                                  <a:rPr lang="pt-BR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pt-BR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r>
                                  <a:rPr lang="pt-BR">
                                    <a:latin typeface="Cambria Math" panose="02040503050406030204" pitchFamily="18" charset="0"/>
                                  </a:rPr>
                                  <m:t>,3</m:t>
                                </m:r>
                              </m:sub>
                            </m:sSub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m:rPr>
                                    <m:sty m:val="p"/>
                                  </m:rPr>
                                  <a:rPr lang="pt-BR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pt-BR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r>
                                  <a:rPr lang="pt-BR">
                                    <a:latin typeface="Cambria Math" panose="02040503050406030204" pitchFamily="18" charset="0"/>
                                  </a:rPr>
                                  <m:t>,4</m:t>
                                </m:r>
                              </m:sub>
                            </m:sSub>
                          </m:e>
                        </m:groupChr>
                      </m:e>
                      <m:lim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;1,2,3,4</m:t>
                            </m:r>
                          </m:sub>
                        </m:sSub>
                      </m:lim>
                    </m:limLow>
                    <m:r>
                      <a:rPr lang="pt-BR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</m:oMath>
                </a14:m>
                <a:r>
                  <a:rPr lang="pt-BR" dirty="0"/>
                  <a:t> (8)</a:t>
                </a:r>
                <a:endParaRPr lang="en-GB" dirty="0"/>
              </a:p>
              <a:p>
                <a:r>
                  <a:rPr lang="pt-BR" dirty="0"/>
                  <a:t>ou (para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pt-BR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pt-BR" dirty="0"/>
                  <a:t>)</a:t>
                </a:r>
                <a:endParaRPr lang="en-GB" dirty="0"/>
              </a:p>
              <a:p>
                <a:pPr algn="ctr"/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j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c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e</m:t>
                            </m:r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j</m:t>
                            </m:r>
                          </m:sub>
                        </m:sSub>
                      </m:e>
                    </m:nary>
                    <m:r>
                      <a:rPr lang="pt-BR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;1,2,3,4</m:t>
                        </m:r>
                      </m:sub>
                    </m:sSub>
                    <m:r>
                      <a:rPr lang="pt-BR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</m:oMath>
                </a14:m>
                <a:r>
                  <a:rPr lang="pt-BR" dirty="0"/>
                  <a:t> (9)</a:t>
                </a:r>
                <a:endParaRPr lang="en-GB" dirty="0"/>
              </a:p>
              <a:p>
                <a:r>
                  <a:rPr lang="pt-BR" dirty="0"/>
                  <a:t>usando (6), tem-se</a:t>
                </a:r>
                <a:endParaRPr lang="en-GB" dirty="0"/>
              </a:p>
              <a:p>
                <a:pPr algn="ctr"/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j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c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e</m:t>
                            </m:r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j</m:t>
                            </m:r>
                          </m:sub>
                        </m:sSub>
                      </m:e>
                    </m:nary>
                    <m:r>
                      <a:rPr lang="pt-BR">
                        <a:latin typeface="Cambria Math" panose="02040503050406030204" pitchFamily="18" charset="0"/>
                      </a:rPr>
                      <m:t>=3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  <m:r>
                          <a:rPr lang="en-GB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a</m:t>
                            </m:r>
                          </m:sub>
                        </m:sSub>
                      </m:e>
                    </m:d>
                    <m:r>
                      <a:rPr lang="pt-BR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</m:oMath>
                </a14:m>
                <a:r>
                  <a:rPr lang="pt-BR" dirty="0"/>
                  <a:t> (10)</a:t>
                </a:r>
                <a:endParaRPr lang="en-GB" dirty="0"/>
              </a:p>
            </p:txBody>
          </p:sp>
        </mc:Choice>
        <mc:Fallback xmlns="">
          <p:sp>
            <p:nvSpPr>
              <p:cNvPr id="2" name="Espaço Reservado para Conteúdo 1">
                <a:extLst>
                  <a:ext uri="{FF2B5EF4-FFF2-40B4-BE49-F238E27FC236}">
                    <a16:creationId xmlns:a16="http://schemas.microsoft.com/office/drawing/2014/main" id="{AECFA5B6-FFF4-8172-6B9F-3750E025C2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DC5A5B38-E3D4-ACAA-0859-BC8A80192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C31E-B2AD-4C51-952E-C21A0CDE9C89}" type="slidenum">
              <a:rPr lang="en-US" altLang="pt-BR" smtClean="0"/>
              <a:pPr/>
              <a:t>27</a:t>
            </a:fld>
            <a:endParaRPr lang="en-US" altLang="pt-BR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C35C0943-4CB0-45B3-AED2-F0145417FE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Parâmetros de Desempenho</a:t>
            </a:r>
            <a:endParaRPr lang="en-US" dirty="0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2C91A30F-0A6D-4E5E-8797-64104EB6D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4343400"/>
            <a:ext cx="61341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100000"/>
              </a:spcBef>
            </a:pPr>
            <a:endParaRPr lang="pt-BR" altLang="pt-BR" sz="2400"/>
          </a:p>
        </p:txBody>
      </p:sp>
    </p:spTree>
    <p:extLst>
      <p:ext uri="{BB962C8B-B14F-4D97-AF65-F5344CB8AC3E}">
        <p14:creationId xmlns:p14="http://schemas.microsoft.com/office/powerpoint/2010/main" val="24437619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ço Reservado para Conteúdo 1">
                <a:extLst>
                  <a:ext uri="{FF2B5EF4-FFF2-40B4-BE49-F238E27FC236}">
                    <a16:creationId xmlns:a16="http://schemas.microsoft.com/office/drawing/2014/main" id="{AECFA5B6-FFF4-8172-6B9F-3750E025C2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b="1" dirty="0"/>
                  <a:t>Teste de Morse: </a:t>
                </a:r>
                <a:endParaRPr lang="pt-BR" dirty="0"/>
              </a:p>
              <a:p>
                <a:r>
                  <a:rPr lang="pt-BR" dirty="0"/>
                  <a:t>generalizando-se para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pt-BR" dirty="0"/>
                  <a:t> cilindros:</a:t>
                </a:r>
                <a:endParaRPr lang="en-GB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  <m:r>
                      <a:rPr lang="pt-BR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pt-BR">
                        <a:latin typeface="Cambria Math" panose="02040503050406030204" pitchFamily="18" charset="0"/>
                      </a:rPr>
                      <m:t>−1)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pt-BR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limLoc m:val="undOvr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j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c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e</m:t>
                            </m:r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j</m:t>
                            </m:r>
                          </m:sub>
                        </m:sSub>
                      </m:e>
                    </m:nary>
                  </m:oMath>
                </a14:m>
                <a:r>
                  <a:rPr lang="pt-BR" dirty="0"/>
                  <a:t> (11)</a:t>
                </a:r>
                <a:endParaRPr lang="en-GB" dirty="0"/>
              </a:p>
              <a:p>
                <a:r>
                  <a:rPr lang="pt-BR" dirty="0"/>
                  <a:t>Pode-se supor que 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pt-BR" dirty="0"/>
                  <a:t> cilindros tenham a mesma potência indicada e neste caso faz-se somente uma medida. Denomina-se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  <m:sup>
                        <m:r>
                          <a:rPr lang="pt-BR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pt-BR" dirty="0"/>
                  <a:t> a potência efetiva medida no eixo do dinamômetro com um cilindro desligado. Assim,</a:t>
                </a:r>
                <a:endParaRPr lang="en-GB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  <m:r>
                      <a:rPr lang="pt-BR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pt-BR">
                        <a:latin typeface="Cambria Math" panose="02040503050406030204" pitchFamily="18" charset="0"/>
                      </a:rPr>
                      <m:t>−1)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pt-BR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  <m:sup>
                        <m:r>
                          <a:rPr lang="pt-BR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pt-BR" dirty="0"/>
                  <a:t> (12)</a:t>
                </a:r>
                <a:endParaRPr lang="pt-BR" alt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2" name="Espaço Reservado para Conteúdo 1">
                <a:extLst>
                  <a:ext uri="{FF2B5EF4-FFF2-40B4-BE49-F238E27FC236}">
                    <a16:creationId xmlns:a16="http://schemas.microsoft.com/office/drawing/2014/main" id="{AECFA5B6-FFF4-8172-6B9F-3750E025C2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r="-10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DC5A5B38-E3D4-ACAA-0859-BC8A80192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C31E-B2AD-4C51-952E-C21A0CDE9C89}" type="slidenum">
              <a:rPr lang="en-US" altLang="pt-BR" smtClean="0"/>
              <a:pPr/>
              <a:t>28</a:t>
            </a:fld>
            <a:endParaRPr lang="en-US" altLang="pt-BR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C35C0943-4CB0-45B3-AED2-F0145417FE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Parâmetros de Desempenho</a:t>
            </a:r>
            <a:endParaRPr lang="en-US" dirty="0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2C91A30F-0A6D-4E5E-8797-64104EB6D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4343400"/>
            <a:ext cx="61341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100000"/>
              </a:spcBef>
            </a:pPr>
            <a:endParaRPr lang="pt-BR" altLang="pt-BR" sz="2400"/>
          </a:p>
        </p:txBody>
      </p:sp>
    </p:spTree>
    <p:extLst>
      <p:ext uri="{BB962C8B-B14F-4D97-AF65-F5344CB8AC3E}">
        <p14:creationId xmlns:p14="http://schemas.microsoft.com/office/powerpoint/2010/main" val="7353776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45CAD1-862D-5C75-2ECD-097CE90E3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7213"/>
            <a:ext cx="7886700" cy="1344423"/>
          </a:xfrm>
        </p:spPr>
        <p:txBody>
          <a:bodyPr/>
          <a:lstStyle/>
          <a:p>
            <a:r>
              <a:rPr lang="pt-BR" dirty="0"/>
              <a:t>Parâmetros de Desempenho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F6974838-4FAD-6944-079E-A6A80D3A37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3429000"/>
                <a:ext cx="7886700" cy="3168384"/>
              </a:xfrm>
            </p:spPr>
            <p:txBody>
              <a:bodyPr>
                <a:normAutofit fontScale="9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mtClean="0">
                              <a:latin typeface="Cambria Math" panose="02040503050406030204" pitchFamily="18" charset="0"/>
                            </a:rPr>
                            <m:t>g</m:t>
                          </m:r>
                        </m:sub>
                      </m:sSub>
                      <m:r>
                        <a:rPr lang="pt-BR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  <a:p>
                <a:pPr>
                  <a:spcAft>
                    <a:spcPts val="1000"/>
                  </a:spcAft>
                </a:pPr>
                <a:r>
                  <a:rPr lang="pt-BR" dirty="0"/>
                  <a:t>Utilizando o consumo específico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pt-BR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cb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</m:oMath>
                </a14:m>
                <a:endParaRPr lang="pt-BR" dirty="0"/>
              </a:p>
              <a:p>
                <a:pPr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g</m:t>
                          </m:r>
                        </m:sub>
                      </m:sSub>
                      <m:r>
                        <a:rPr lang="pt-BR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cb</m:t>
                              </m:r>
                            </m:sub>
                          </m:s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cb</m:t>
                              </m:r>
                            </m:sub>
                          </m:s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PCI</m:t>
                          </m:r>
                        </m:den>
                      </m:f>
                      <m:r>
                        <a:rPr lang="pt-BR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pt-B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g</m:t>
                          </m:r>
                        </m:sub>
                      </m:sSub>
                      <m:r>
                        <a:rPr lang="pt-BR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PCI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F6974838-4FAD-6944-079E-A6A80D3A37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3429000"/>
                <a:ext cx="7886700" cy="3168384"/>
              </a:xfrm>
              <a:blipFill>
                <a:blip r:embed="rId2"/>
                <a:stretch>
                  <a:fillRect l="-77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943C742-6ED7-2181-EFF7-BE71D14ED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597384"/>
            <a:ext cx="2057400" cy="288000"/>
          </a:xfrm>
        </p:spPr>
        <p:txBody>
          <a:bodyPr/>
          <a:lstStyle/>
          <a:p>
            <a:fld id="{A033C31E-B2AD-4C51-952E-C21A0CDE9C89}" type="slidenum">
              <a:rPr lang="en-US" altLang="pt-BR" smtClean="0"/>
              <a:pPr/>
              <a:t>29</a:t>
            </a:fld>
            <a:endParaRPr lang="en-US" alt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Texto 4">
                <a:extLst>
                  <a:ext uri="{FF2B5EF4-FFF2-40B4-BE49-F238E27FC236}">
                    <a16:creationId xmlns:a16="http://schemas.microsoft.com/office/drawing/2014/main" id="{EDF10C99-E371-144C-09A5-3C35FAA9A8A4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8650" y="1268763"/>
                <a:ext cx="7886700" cy="576062"/>
              </a:xfrm>
            </p:spPr>
            <p:txBody>
              <a:bodyPr/>
              <a:lstStyle/>
              <a:p>
                <a:r>
                  <a:rPr lang="pt-BR" dirty="0"/>
                  <a:t>Rendimento Global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smtClean="0">
                                <a:latin typeface="Cambria Math" panose="02040503050406030204" pitchFamily="18" charset="0"/>
                              </a:rPr>
                              <m:t>g</m:t>
                            </m:r>
                          </m:sub>
                        </m:sSub>
                      </m:e>
                    </m:d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5" name="Espaço Reservado para Texto 4">
                <a:extLst>
                  <a:ext uri="{FF2B5EF4-FFF2-40B4-BE49-F238E27FC236}">
                    <a16:creationId xmlns:a16="http://schemas.microsoft.com/office/drawing/2014/main" id="{EDF10C99-E371-144C-09A5-3C35FAA9A8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8650" y="1268763"/>
                <a:ext cx="7886700" cy="576062"/>
              </a:xfrm>
              <a:blipFill>
                <a:blip r:embed="rId3"/>
                <a:stretch>
                  <a:fillRect l="-1159" t="-2105" b="-947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667C6F4-E2CD-8C90-9BC6-A285DF3B1D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8651" y="1844824"/>
            <a:ext cx="7886699" cy="1440160"/>
          </a:xfrm>
        </p:spPr>
        <p:txBody>
          <a:bodyPr/>
          <a:lstStyle/>
          <a:p>
            <a:r>
              <a:rPr lang="pt-BR" altLang="pt-BR" dirty="0"/>
              <a:t>É a razão entre potência efetiva (medida no dinamômetro) e a potência térmica (calculada a partir do combustível).</a:t>
            </a:r>
          </a:p>
        </p:txBody>
      </p:sp>
    </p:spTree>
    <p:extLst>
      <p:ext uri="{BB962C8B-B14F-4D97-AF65-F5344CB8AC3E}">
        <p14:creationId xmlns:p14="http://schemas.microsoft.com/office/powerpoint/2010/main" val="2629216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C6E89-1555-4069-8597-26C2077C1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7213"/>
            <a:ext cx="7886700" cy="1344423"/>
          </a:xfrm>
        </p:spPr>
        <p:txBody>
          <a:bodyPr/>
          <a:lstStyle/>
          <a:p>
            <a:r>
              <a:rPr lang="pt-BR" dirty="0"/>
              <a:t>Parâmetros de Desempenho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6" name="Rectangle 3">
                <a:extLst>
                  <a:ext uri="{FF2B5EF4-FFF2-40B4-BE49-F238E27FC236}">
                    <a16:creationId xmlns:a16="http://schemas.microsoft.com/office/drawing/2014/main" id="{8C186833-549A-477A-BD52-C3B0C5A29B8C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50" y="3429000"/>
                <a:ext cx="7886700" cy="3168384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dirty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dirty="0"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GB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dirty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dirty="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pt-BR" dirty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pt-BR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dirty="0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pt-BR" dirty="0" smtClean="0">
                          <a:latin typeface="Cambria Math" panose="02040503050406030204" pitchFamily="18" charset="0"/>
                        </a:rPr>
                        <m:t> ⋅</m:t>
                      </m:r>
                      <m:r>
                        <a:rPr lang="pt-BR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pt-BR" altLang="pt-B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pt-BR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smtClean="0">
                            <a:latin typeface="Cambria Math" panose="02040503050406030204" pitchFamily="18" charset="0"/>
                          </a:rPr>
                          <m:t>kW</m:t>
                        </m:r>
                      </m:e>
                    </m:d>
                  </m:oMath>
                </a14:m>
                <a:r>
                  <a:rPr lang="pt-BR" dirty="0"/>
                  <a:t> – potência efetiva;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pt-BR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smtClean="0">
                            <a:latin typeface="Cambria Math" panose="02040503050406030204" pitchFamily="18" charset="0"/>
                          </a:rPr>
                          <m:t>kNm</m:t>
                        </m:r>
                      </m:e>
                    </m:d>
                  </m:oMath>
                </a14:m>
                <a:r>
                  <a:rPr lang="pt-BR" dirty="0"/>
                  <a:t> – momento </a:t>
                </a:r>
                <a:r>
                  <a:rPr lang="pt-BR" dirty="0" err="1"/>
                  <a:t>torsor</a:t>
                </a:r>
                <a:r>
                  <a:rPr lang="pt-BR" dirty="0"/>
                  <a:t>;</a:t>
                </a:r>
              </a:p>
              <a:p>
                <a14:m>
                  <m:oMath xmlns:m="http://schemas.openxmlformats.org/officeDocument/2006/math">
                    <m:r>
                      <a:rPr lang="pt-BR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smtClean="0">
                            <a:latin typeface="Cambria Math" panose="02040503050406030204" pitchFamily="18" charset="0"/>
                          </a:rPr>
                          <m:t>rps</m:t>
                        </m:r>
                      </m:e>
                    </m:d>
                  </m:oMath>
                </a14:m>
                <a:r>
                  <a:rPr lang="pt-BR" dirty="0"/>
                  <a:t> – rotação do motor;</a:t>
                </a:r>
              </a:p>
            </p:txBody>
          </p:sp>
        </mc:Choice>
        <mc:Fallback xmlns="">
          <p:sp>
            <p:nvSpPr>
              <p:cNvPr id="13316" name="Rectangle 3">
                <a:extLst>
                  <a:ext uri="{FF2B5EF4-FFF2-40B4-BE49-F238E27FC236}">
                    <a16:creationId xmlns:a16="http://schemas.microsoft.com/office/drawing/2014/main" id="{8C186833-549A-477A-BD52-C3B0C5A29B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3429000"/>
                <a:ext cx="7886700" cy="3168384"/>
              </a:xfrm>
              <a:blipFill>
                <a:blip r:embed="rId2"/>
                <a:stretch>
                  <a:fillRect l="-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8AE262E-8325-043D-2FA8-52A566390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597384"/>
            <a:ext cx="2057400" cy="288000"/>
          </a:xfrm>
        </p:spPr>
        <p:txBody>
          <a:bodyPr/>
          <a:lstStyle/>
          <a:p>
            <a:fld id="{A033C31E-B2AD-4C51-952E-C21A0CDE9C89}" type="slidenum">
              <a:rPr lang="en-US" altLang="pt-BR" smtClean="0"/>
              <a:pPr/>
              <a:t>3</a:t>
            </a:fld>
            <a:endParaRPr lang="en-US" alt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Texto 2">
                <a:extLst>
                  <a:ext uri="{FF2B5EF4-FFF2-40B4-BE49-F238E27FC236}">
                    <a16:creationId xmlns:a16="http://schemas.microsoft.com/office/drawing/2014/main" id="{9AEF5690-8662-C32F-D35D-FD6F9D8B9E71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8650" y="1268763"/>
                <a:ext cx="7886700" cy="576062"/>
              </a:xfrm>
            </p:spPr>
            <p:txBody>
              <a:bodyPr/>
              <a:lstStyle/>
              <a:p>
                <a:r>
                  <a:rPr lang="pt-BR" dirty="0"/>
                  <a:t>Potência Efetiva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</m:e>
                    </m:d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Texto 2">
                <a:extLst>
                  <a:ext uri="{FF2B5EF4-FFF2-40B4-BE49-F238E27FC236}">
                    <a16:creationId xmlns:a16="http://schemas.microsoft.com/office/drawing/2014/main" id="{9AEF5690-8662-C32F-D35D-FD6F9D8B9E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8650" y="1268763"/>
                <a:ext cx="7886700" cy="576062"/>
              </a:xfrm>
              <a:blipFill>
                <a:blip r:embed="rId3"/>
                <a:stretch>
                  <a:fillRect l="-1159" t="-1053" b="-105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 descr="Diagrama, Esquemático&#10;&#10;Descrição gerada automaticamente">
            <a:extLst>
              <a:ext uri="{FF2B5EF4-FFF2-40B4-BE49-F238E27FC236}">
                <a16:creationId xmlns:a16="http://schemas.microsoft.com/office/drawing/2014/main" id="{78E3A672-C863-6E0E-E4FC-1FDC0A0A1B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120" y="3245380"/>
            <a:ext cx="1382481" cy="3240000"/>
          </a:xfrm>
          <a:prstGeom prst="rect">
            <a:avLst/>
          </a:prstGeom>
        </p:spPr>
      </p:pic>
      <p:cxnSp>
        <p:nvCxnSpPr>
          <p:cNvPr id="7" name="Google Shape;1031;p92">
            <a:extLst>
              <a:ext uri="{FF2B5EF4-FFF2-40B4-BE49-F238E27FC236}">
                <a16:creationId xmlns:a16="http://schemas.microsoft.com/office/drawing/2014/main" id="{B0803916-F2A4-7E07-8AB6-61018F56E210}"/>
              </a:ext>
            </a:extLst>
          </p:cNvPr>
          <p:cNvCxnSpPr>
            <a:cxnSpLocks noChangeAspect="1"/>
          </p:cNvCxnSpPr>
          <p:nvPr/>
        </p:nvCxnSpPr>
        <p:spPr>
          <a:xfrm>
            <a:off x="6876256" y="5868687"/>
            <a:ext cx="906577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Google Shape;1032;p92">
                <a:extLst>
                  <a:ext uri="{FF2B5EF4-FFF2-40B4-BE49-F238E27FC236}">
                    <a16:creationId xmlns:a16="http://schemas.microsoft.com/office/drawing/2014/main" id="{0CBCBAFA-D1E1-6C81-06C3-58513183A61A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5868144" y="5189236"/>
                <a:ext cx="1152128" cy="1015622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2000" dirty="0">
                    <a:solidFill>
                      <a:schemeClr val="dk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/>
                    <a:sym typeface="Calibri"/>
                  </a:rPr>
                  <a:t>Potência</a:t>
                </a: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2000" dirty="0">
                    <a:solidFill>
                      <a:schemeClr val="dk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/>
                    <a:sym typeface="Calibri"/>
                  </a:rPr>
                  <a:t>Efetiva</a:t>
                </a: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00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0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Calibri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sz="2000" b="0" i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Calibri"/>
                                  <a:sym typeface="Calibri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sz="2000" b="0" i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Calibri"/>
                                  <a:sym typeface="Calibri"/>
                                </a:rPr>
                                <m:t>e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000" dirty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8" name="Google Shape;1032;p92">
                <a:extLst>
                  <a:ext uri="{FF2B5EF4-FFF2-40B4-BE49-F238E27FC236}">
                    <a16:creationId xmlns:a16="http://schemas.microsoft.com/office/drawing/2014/main" id="{0CBCBAFA-D1E1-6C81-06C3-58513183A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5189236"/>
                <a:ext cx="1152128" cy="1015622"/>
              </a:xfrm>
              <a:prstGeom prst="rect">
                <a:avLst/>
              </a:prstGeom>
              <a:blipFill>
                <a:blip r:embed="rId5"/>
                <a:stretch>
                  <a:fillRect l="-3627" t="-1754" r="-2591"/>
                </a:stretch>
              </a:blip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712C0228-01CF-5385-8C5D-C864B647E76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8651" y="1844824"/>
            <a:ext cx="7886699" cy="1440160"/>
          </a:xfrm>
        </p:spPr>
        <p:txBody>
          <a:bodyPr/>
          <a:lstStyle/>
          <a:p>
            <a:r>
              <a:rPr lang="pt-BR" altLang="pt-BR" dirty="0"/>
              <a:t>É a potência útil, disponível no eixo de saída do motor. Esse parâmetro é obtido com o uso de freios dinamométricos (dinamômetros). </a:t>
            </a:r>
          </a:p>
          <a:p>
            <a:endParaRPr lang="pt-BR" dirty="0"/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FB4E1F34-9910-A4AF-F09D-3FEB9FD8323B}"/>
              </a:ext>
            </a:extLst>
          </p:cNvPr>
          <p:cNvSpPr txBox="1"/>
          <p:nvPr/>
        </p:nvSpPr>
        <p:spPr>
          <a:xfrm>
            <a:off x="6833663" y="6338359"/>
            <a:ext cx="19250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Fonte: Heywood 2ed.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13BA29FE-1900-534D-D762-2117C895CF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pt-BR" dirty="0"/>
                  <a:t>Lembrando que o rendimento mecânico 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  <m:r>
                      <a:rPr lang="en-GB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pt-BR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endParaRPr lang="pt-BR" dirty="0"/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g</m:t>
                          </m:r>
                        </m:sub>
                      </m:sSub>
                      <m:r>
                        <a:rPr lang="pt-BR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  <a:p>
                <a:pPr>
                  <a:spcBef>
                    <a:spcPts val="0"/>
                  </a:spcBef>
                </a:pPr>
                <a:r>
                  <a:rPr lang="pt-BR" dirty="0"/>
                  <a:t>Como, a rendimento térmico é dada por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GB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pt-BR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endParaRPr lang="pt-BR" dirty="0"/>
              </a:p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g</m:t>
                        </m:r>
                      </m:sub>
                    </m:sSub>
                    <m:r>
                      <a:rPr lang="pt-BR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  <m:r>
                      <a:rPr lang="pt-BR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13BA29FE-1900-534D-D762-2117C895CF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DCE0933-BDEE-19C5-7E75-38C4BD438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C31E-B2AD-4C51-952E-C21A0CDE9C89}" type="slidenum">
              <a:rPr lang="en-US" altLang="pt-BR" smtClean="0"/>
              <a:pPr/>
              <a:t>30</a:t>
            </a:fld>
            <a:endParaRPr lang="en-US" alt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7103CA-6E6A-6856-2820-8B0E1913F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Parâmetros de Desempenho</a:t>
            </a:r>
          </a:p>
        </p:txBody>
      </p:sp>
      <p:pic>
        <p:nvPicPr>
          <p:cNvPr id="5" name="Imagem 4" descr="Diagrama, Esquemático&#10;&#10;Descrição gerada automaticamente">
            <a:extLst>
              <a:ext uri="{FF2B5EF4-FFF2-40B4-BE49-F238E27FC236}">
                <a16:creationId xmlns:a16="http://schemas.microsoft.com/office/drawing/2014/main" id="{DFF3BB7C-2148-4FD4-2317-5E1B9D558D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6" y="3329359"/>
            <a:ext cx="1382481" cy="3240000"/>
          </a:xfrm>
          <a:prstGeom prst="rect">
            <a:avLst/>
          </a:prstGeom>
        </p:spPr>
      </p:pic>
      <p:cxnSp>
        <p:nvCxnSpPr>
          <p:cNvPr id="6" name="Google Shape;1031;p92">
            <a:extLst>
              <a:ext uri="{FF2B5EF4-FFF2-40B4-BE49-F238E27FC236}">
                <a16:creationId xmlns:a16="http://schemas.microsoft.com/office/drawing/2014/main" id="{34D0B367-3345-F286-9265-B9A641DA4065}"/>
              </a:ext>
            </a:extLst>
          </p:cNvPr>
          <p:cNvCxnSpPr>
            <a:cxnSpLocks noChangeAspect="1"/>
          </p:cNvCxnSpPr>
          <p:nvPr/>
        </p:nvCxnSpPr>
        <p:spPr>
          <a:xfrm rot="2700000" flipH="1">
            <a:off x="1146185" y="3671266"/>
            <a:ext cx="512963" cy="512963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" name="Google Shape;1031;p92">
            <a:extLst>
              <a:ext uri="{FF2B5EF4-FFF2-40B4-BE49-F238E27FC236}">
                <a16:creationId xmlns:a16="http://schemas.microsoft.com/office/drawing/2014/main" id="{6605040D-63F6-31F5-CD92-B78AA315F209}"/>
              </a:ext>
            </a:extLst>
          </p:cNvPr>
          <p:cNvCxnSpPr>
            <a:cxnSpLocks noChangeAspect="1"/>
          </p:cNvCxnSpPr>
          <p:nvPr/>
        </p:nvCxnSpPr>
        <p:spPr>
          <a:xfrm rot="13500000">
            <a:off x="851714" y="4921374"/>
            <a:ext cx="902061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Google Shape;1032;p92">
                <a:extLst>
                  <a:ext uri="{FF2B5EF4-FFF2-40B4-BE49-F238E27FC236}">
                    <a16:creationId xmlns:a16="http://schemas.microsoft.com/office/drawing/2014/main" id="{7840DC7A-BC23-258F-F748-E80F54D5C2A2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1463327" y="4973147"/>
                <a:ext cx="2704885" cy="400069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2000" dirty="0">
                    <a:solidFill>
                      <a:schemeClr val="dk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/>
                    <a:sym typeface="Calibri"/>
                  </a:rPr>
                  <a:t>Potência de Atrito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sz="200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Calibri"/>
                            <a:sym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sz="2000" b="0" i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Calibri"/>
                                <a:sym typeface="Calibri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sz="2000" b="0" i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Calibri"/>
                                <a:sym typeface="Calibri"/>
                              </a:rPr>
                              <m:t>a</m:t>
                            </m:r>
                          </m:sub>
                        </m:sSub>
                      </m:e>
                    </m:d>
                  </m:oMath>
                </a14:m>
                <a:endParaRPr lang="pt-BR" sz="1800" dirty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8" name="Google Shape;1032;p92">
                <a:extLst>
                  <a:ext uri="{FF2B5EF4-FFF2-40B4-BE49-F238E27FC236}">
                    <a16:creationId xmlns:a16="http://schemas.microsoft.com/office/drawing/2014/main" id="{7840DC7A-BC23-258F-F748-E80F54D5C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327" y="4973147"/>
                <a:ext cx="2704885" cy="400069"/>
              </a:xfrm>
              <a:prstGeom prst="rect">
                <a:avLst/>
              </a:prstGeom>
              <a:blipFill>
                <a:blip r:embed="rId4"/>
                <a:stretch>
                  <a:fillRect l="-1339" t="-5797" b="-23188"/>
                </a:stretch>
              </a:blip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Google Shape;1031;p92">
            <a:extLst>
              <a:ext uri="{FF2B5EF4-FFF2-40B4-BE49-F238E27FC236}">
                <a16:creationId xmlns:a16="http://schemas.microsoft.com/office/drawing/2014/main" id="{C1860A43-50F9-BE4D-6A48-1BEC0EB3EB34}"/>
              </a:ext>
            </a:extLst>
          </p:cNvPr>
          <p:cNvCxnSpPr>
            <a:cxnSpLocks noChangeAspect="1"/>
          </p:cNvCxnSpPr>
          <p:nvPr/>
        </p:nvCxnSpPr>
        <p:spPr>
          <a:xfrm rot="10800000">
            <a:off x="712514" y="5980659"/>
            <a:ext cx="902061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Google Shape;1032;p92">
                <a:extLst>
                  <a:ext uri="{FF2B5EF4-FFF2-40B4-BE49-F238E27FC236}">
                    <a16:creationId xmlns:a16="http://schemas.microsoft.com/office/drawing/2014/main" id="{E3FAB379-E3AB-E586-4841-078995425D8E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1578503" y="5909251"/>
                <a:ext cx="2632877" cy="400069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2000" dirty="0">
                    <a:solidFill>
                      <a:schemeClr val="dk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/>
                    <a:sym typeface="Calibri"/>
                  </a:rPr>
                  <a:t>Potência Efetiva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sz="200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Calibri"/>
                            <a:sym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sz="2000" b="0" i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Calibri"/>
                                <a:sym typeface="Calibri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sz="2000" b="0" i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Calibri"/>
                                <a:sym typeface="Calibri"/>
                              </a:rPr>
                              <m:t>e</m:t>
                            </m:r>
                          </m:sub>
                        </m:sSub>
                      </m:e>
                    </m:d>
                  </m:oMath>
                </a14:m>
                <a:endParaRPr lang="pt-BR" sz="2000" dirty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0" name="Google Shape;1032;p92">
                <a:extLst>
                  <a:ext uri="{FF2B5EF4-FFF2-40B4-BE49-F238E27FC236}">
                    <a16:creationId xmlns:a16="http://schemas.microsoft.com/office/drawing/2014/main" id="{E3FAB379-E3AB-E586-4841-078995425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503" y="5909251"/>
                <a:ext cx="2632877" cy="400069"/>
              </a:xfrm>
              <a:prstGeom prst="rect">
                <a:avLst/>
              </a:prstGeom>
              <a:blipFill>
                <a:blip r:embed="rId5"/>
                <a:stretch>
                  <a:fillRect t="-4286" b="-21429"/>
                </a:stretch>
              </a:blip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Google Shape;1031;p92">
            <a:extLst>
              <a:ext uri="{FF2B5EF4-FFF2-40B4-BE49-F238E27FC236}">
                <a16:creationId xmlns:a16="http://schemas.microsoft.com/office/drawing/2014/main" id="{2BFE0B39-320F-6E44-9375-7C8B22DCA148}"/>
              </a:ext>
            </a:extLst>
          </p:cNvPr>
          <p:cNvCxnSpPr>
            <a:cxnSpLocks noChangeAspect="1"/>
          </p:cNvCxnSpPr>
          <p:nvPr/>
        </p:nvCxnSpPr>
        <p:spPr>
          <a:xfrm rot="13500000">
            <a:off x="856778" y="4457390"/>
            <a:ext cx="902061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Google Shape;1032;p92">
                <a:extLst>
                  <a:ext uri="{FF2B5EF4-FFF2-40B4-BE49-F238E27FC236}">
                    <a16:creationId xmlns:a16="http://schemas.microsoft.com/office/drawing/2014/main" id="{C1A3527D-ACB0-1A80-6D9B-F718D1C397D3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1499330" y="4413072"/>
                <a:ext cx="2632877" cy="400069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2000" dirty="0">
                    <a:solidFill>
                      <a:schemeClr val="dk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/>
                    <a:sym typeface="Calibri"/>
                  </a:rPr>
                  <a:t>Potência Indicada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sz="200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Calibri"/>
                            <a:sym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sz="2000" b="0" i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Calibri"/>
                                <a:sym typeface="Calibri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sz="2000" b="0" i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Calibri"/>
                                <a:sym typeface="Calibri"/>
                              </a:rPr>
                              <m:t>i</m:t>
                            </m:r>
                          </m:sub>
                        </m:sSub>
                      </m:e>
                    </m:d>
                  </m:oMath>
                </a14:m>
                <a:endParaRPr lang="pt-BR" sz="2000" dirty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2" name="Google Shape;1032;p92">
                <a:extLst>
                  <a:ext uri="{FF2B5EF4-FFF2-40B4-BE49-F238E27FC236}">
                    <a16:creationId xmlns:a16="http://schemas.microsoft.com/office/drawing/2014/main" id="{C1A3527D-ACB0-1A80-6D9B-F718D1C397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330" y="4413072"/>
                <a:ext cx="2632877" cy="400069"/>
              </a:xfrm>
              <a:prstGeom prst="rect">
                <a:avLst/>
              </a:prstGeom>
              <a:blipFill>
                <a:blip r:embed="rId6"/>
                <a:stretch>
                  <a:fillRect l="-1835" t="-5714" b="-21429"/>
                </a:stretch>
              </a:blip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Google Shape;1032;p92">
                <a:extLst>
                  <a:ext uri="{FF2B5EF4-FFF2-40B4-BE49-F238E27FC236}">
                    <a16:creationId xmlns:a16="http://schemas.microsoft.com/office/drawing/2014/main" id="{69BCD19D-A7CB-2E9C-FB74-ADECC64681FF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1535335" y="3749053"/>
                <a:ext cx="2632877" cy="400069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2000" dirty="0">
                    <a:solidFill>
                      <a:schemeClr val="dk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/>
                    <a:sym typeface="Calibri"/>
                  </a:rPr>
                  <a:t>Potência Térmica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sz="200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Calibri"/>
                            <a:sym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sz="2000" b="0" i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Calibri"/>
                                <a:sym typeface="Calibri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sz="2000" b="0" i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Calibri"/>
                                <a:sym typeface="Calibri"/>
                              </a:rPr>
                              <m:t>t</m:t>
                            </m:r>
                          </m:sub>
                        </m:sSub>
                      </m:e>
                    </m:d>
                  </m:oMath>
                </a14:m>
                <a:endParaRPr lang="pt-BR" sz="2000" dirty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3" name="Google Shape;1032;p92">
                <a:extLst>
                  <a:ext uri="{FF2B5EF4-FFF2-40B4-BE49-F238E27FC236}">
                    <a16:creationId xmlns:a16="http://schemas.microsoft.com/office/drawing/2014/main" id="{69BCD19D-A7CB-2E9C-FB74-ADECC6468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335" y="3749053"/>
                <a:ext cx="2632877" cy="400069"/>
              </a:xfrm>
              <a:prstGeom prst="rect">
                <a:avLst/>
              </a:prstGeom>
              <a:blipFill>
                <a:blip r:embed="rId7"/>
                <a:stretch>
                  <a:fillRect l="-917" t="-5714" b="-21429"/>
                </a:stretch>
              </a:blip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eta: Curva para a Esquerda 13">
            <a:extLst>
              <a:ext uri="{FF2B5EF4-FFF2-40B4-BE49-F238E27FC236}">
                <a16:creationId xmlns:a16="http://schemas.microsoft.com/office/drawing/2014/main" id="{19A59799-BEA1-9DD7-AE90-A3A340C0A474}"/>
              </a:ext>
            </a:extLst>
          </p:cNvPr>
          <p:cNvSpPr/>
          <p:nvPr/>
        </p:nvSpPr>
        <p:spPr>
          <a:xfrm>
            <a:off x="4231313" y="3789040"/>
            <a:ext cx="512963" cy="759460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Seta: Curva para a Esquerda 14">
            <a:extLst>
              <a:ext uri="{FF2B5EF4-FFF2-40B4-BE49-F238E27FC236}">
                <a16:creationId xmlns:a16="http://schemas.microsoft.com/office/drawing/2014/main" id="{11C5EDAA-6AEA-FF04-C07E-741A65870F50}"/>
              </a:ext>
            </a:extLst>
          </p:cNvPr>
          <p:cNvSpPr/>
          <p:nvPr/>
        </p:nvSpPr>
        <p:spPr>
          <a:xfrm>
            <a:off x="4285585" y="4581128"/>
            <a:ext cx="637855" cy="1800200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Google Shape;1032;p92">
                <a:extLst>
                  <a:ext uri="{FF2B5EF4-FFF2-40B4-BE49-F238E27FC236}">
                    <a16:creationId xmlns:a16="http://schemas.microsoft.com/office/drawing/2014/main" id="{B7B6684D-092B-AB52-657D-FD02C1DB8B9D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4816284" y="3801274"/>
                <a:ext cx="1704392" cy="707846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2000" dirty="0">
                    <a:solidFill>
                      <a:schemeClr val="dk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/>
                    <a:sym typeface="Calibri"/>
                  </a:rPr>
                  <a:t>Rendimento térmico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sz="200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Calibri"/>
                            <a:sym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pt-BR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Calibri"/>
                                <a:sym typeface="Calibri"/>
                              </a:rPr>
                              <m:t>𝜂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sz="2000" b="0" i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Calibri"/>
                                <a:sym typeface="Calibri"/>
                              </a:rPr>
                              <m:t>t</m:t>
                            </m:r>
                          </m:sub>
                        </m:sSub>
                      </m:e>
                    </m:d>
                  </m:oMath>
                </a14:m>
                <a:endParaRPr lang="pt-BR" sz="2000" dirty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6" name="Google Shape;1032;p92">
                <a:extLst>
                  <a:ext uri="{FF2B5EF4-FFF2-40B4-BE49-F238E27FC236}">
                    <a16:creationId xmlns:a16="http://schemas.microsoft.com/office/drawing/2014/main" id="{B7B6684D-092B-AB52-657D-FD02C1DB8B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284" y="3801274"/>
                <a:ext cx="1704392" cy="707846"/>
              </a:xfrm>
              <a:prstGeom prst="rect">
                <a:avLst/>
              </a:prstGeom>
              <a:blipFill>
                <a:blip r:embed="rId8"/>
                <a:stretch>
                  <a:fillRect t="-3333" r="-352" b="-12500"/>
                </a:stretch>
              </a:blip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Google Shape;1032;p92">
                <a:extLst>
                  <a:ext uri="{FF2B5EF4-FFF2-40B4-BE49-F238E27FC236}">
                    <a16:creationId xmlns:a16="http://schemas.microsoft.com/office/drawing/2014/main" id="{225F832F-7AB0-E82B-5413-E9AEA18AA428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4960300" y="4869160"/>
                <a:ext cx="1560376" cy="1015622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2000" dirty="0">
                    <a:solidFill>
                      <a:schemeClr val="dk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/>
                    <a:sym typeface="Calibri"/>
                  </a:rPr>
                  <a:t>Rendimento mecânico</a:t>
                </a: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00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0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Calibri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Calibri"/>
                                  <a:sym typeface="Calibri"/>
                                </a:rPr>
                                <m:t>𝜂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sz="2000" b="0" i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Calibri"/>
                                  <a:sym typeface="Calibri"/>
                                </a:rPr>
                                <m:t>m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000" dirty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7" name="Google Shape;1032;p92">
                <a:extLst>
                  <a:ext uri="{FF2B5EF4-FFF2-40B4-BE49-F238E27FC236}">
                    <a16:creationId xmlns:a16="http://schemas.microsoft.com/office/drawing/2014/main" id="{225F832F-7AB0-E82B-5413-E9AEA18AA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0300" y="4869160"/>
                <a:ext cx="1560376" cy="1015622"/>
              </a:xfrm>
              <a:prstGeom prst="rect">
                <a:avLst/>
              </a:prstGeom>
              <a:blipFill>
                <a:blip r:embed="rId9"/>
                <a:stretch>
                  <a:fillRect l="-1923" t="-2353" r="-4615" b="-2353"/>
                </a:stretch>
              </a:blip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eta: Curva para a Esquerda 17">
            <a:extLst>
              <a:ext uri="{FF2B5EF4-FFF2-40B4-BE49-F238E27FC236}">
                <a16:creationId xmlns:a16="http://schemas.microsoft.com/office/drawing/2014/main" id="{5447D4E1-26CF-6715-D908-D4F3146CF730}"/>
              </a:ext>
            </a:extLst>
          </p:cNvPr>
          <p:cNvSpPr/>
          <p:nvPr/>
        </p:nvSpPr>
        <p:spPr>
          <a:xfrm>
            <a:off x="6616484" y="3801275"/>
            <a:ext cx="767667" cy="2508045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Google Shape;1032;p92">
                <a:extLst>
                  <a:ext uri="{FF2B5EF4-FFF2-40B4-BE49-F238E27FC236}">
                    <a16:creationId xmlns:a16="http://schemas.microsoft.com/office/drawing/2014/main" id="{8E67DFD6-6937-1678-876F-E019E3FF609A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7583624" y="4378497"/>
                <a:ext cx="1536768" cy="1066727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2000" dirty="0">
                    <a:solidFill>
                      <a:schemeClr val="dk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/>
                    <a:sym typeface="Calibri"/>
                  </a:rPr>
                  <a:t>Rendimento global</a:t>
                </a: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00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0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Calibri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Calibri"/>
                                  <a:sym typeface="Calibri"/>
                                </a:rPr>
                                <m:t>𝜂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sz="2000" b="0" i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Calibri"/>
                                  <a:sym typeface="Calibri"/>
                                </a:rPr>
                                <m:t>g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000" dirty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9" name="Google Shape;1032;p92">
                <a:extLst>
                  <a:ext uri="{FF2B5EF4-FFF2-40B4-BE49-F238E27FC236}">
                    <a16:creationId xmlns:a16="http://schemas.microsoft.com/office/drawing/2014/main" id="{8E67DFD6-6937-1678-876F-E019E3FF6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3624" y="4378497"/>
                <a:ext cx="1536768" cy="1066727"/>
              </a:xfrm>
              <a:prstGeom prst="rect">
                <a:avLst/>
              </a:prstGeom>
              <a:blipFill>
                <a:blip r:embed="rId10"/>
                <a:stretch>
                  <a:fillRect l="-2344" t="-1676" r="-5859" b="-559"/>
                </a:stretch>
              </a:blip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5">
            <a:extLst>
              <a:ext uri="{FF2B5EF4-FFF2-40B4-BE49-F238E27FC236}">
                <a16:creationId xmlns:a16="http://schemas.microsoft.com/office/drawing/2014/main" id="{161091F1-A2EA-3A91-D396-7CBE07A55F0B}"/>
              </a:ext>
            </a:extLst>
          </p:cNvPr>
          <p:cNvSpPr txBox="1"/>
          <p:nvPr/>
        </p:nvSpPr>
        <p:spPr>
          <a:xfrm>
            <a:off x="-145634" y="6366352"/>
            <a:ext cx="19250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Fonte: Heywood 2ed.</a:t>
            </a:r>
          </a:p>
        </p:txBody>
      </p:sp>
    </p:spTree>
    <p:extLst>
      <p:ext uri="{BB962C8B-B14F-4D97-AF65-F5344CB8AC3E}">
        <p14:creationId xmlns:p14="http://schemas.microsoft.com/office/powerpoint/2010/main" val="11506565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983423-16B7-4209-C1F8-5794B507D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7213"/>
            <a:ext cx="7886700" cy="1344423"/>
          </a:xfrm>
        </p:spPr>
        <p:txBody>
          <a:bodyPr/>
          <a:lstStyle/>
          <a:p>
            <a:r>
              <a:rPr lang="pt-BR" dirty="0"/>
              <a:t>Parâmetros de Desempenho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886F0EAB-8ED1-A20B-5C11-2038625D36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3429000"/>
                <a:ext cx="7886700" cy="3168384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pt-BR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pt-BR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ar</m:t>
                              </m:r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real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ar</m:t>
                              </m:r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te</m:t>
                              </m:r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ó</m:t>
                              </m:r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rica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  <a:p>
                <a:r>
                  <a:rPr lang="pt-BR" dirty="0"/>
                  <a:t>Onde,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ar</m:t>
                          </m:r>
                          <m:r>
                            <a:rPr lang="pt-BR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te</m:t>
                          </m:r>
                          <m:r>
                            <a:rPr lang="pt-BR">
                              <a:latin typeface="Cambria Math" panose="02040503050406030204" pitchFamily="18" charset="0"/>
                            </a:rPr>
                            <m:t>ó</m:t>
                          </m:r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rica</m:t>
                          </m:r>
                        </m:sub>
                      </m:sSub>
                      <m:r>
                        <a:rPr lang="pt-BR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mtClean="0">
                              <a:latin typeface="Cambria Math" panose="02040503050406030204" pitchFamily="18" charset="0"/>
                            </a:rPr>
                            <m:t>ar</m:t>
                          </m:r>
                        </m:sub>
                      </m:sSub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pt-BR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pt-BR" dirty="0"/>
              </a:p>
              <a:p>
                <a:r>
                  <a:rPr lang="pt-BR" dirty="0"/>
                  <a:t>Motores 2T: 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pt-BR" dirty="0"/>
                  <a:t> ou motores 4T: 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886F0EAB-8ED1-A20B-5C11-2038625D36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3429000"/>
                <a:ext cx="7886700" cy="3168384"/>
              </a:xfrm>
              <a:blipFill>
                <a:blip r:embed="rId2"/>
                <a:stretch>
                  <a:fillRect l="-10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193A6C3-649D-2767-DAA9-8D0DB8FDB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597384"/>
            <a:ext cx="2057400" cy="288000"/>
          </a:xfrm>
        </p:spPr>
        <p:txBody>
          <a:bodyPr/>
          <a:lstStyle/>
          <a:p>
            <a:fld id="{A033C31E-B2AD-4C51-952E-C21A0CDE9C89}" type="slidenum">
              <a:rPr lang="en-US" altLang="pt-BR" smtClean="0"/>
              <a:pPr/>
              <a:t>31</a:t>
            </a:fld>
            <a:endParaRPr lang="en-US" alt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Texto 4">
                <a:extLst>
                  <a:ext uri="{FF2B5EF4-FFF2-40B4-BE49-F238E27FC236}">
                    <a16:creationId xmlns:a16="http://schemas.microsoft.com/office/drawing/2014/main" id="{4F8A2125-2D93-67F6-7122-F17BBD280F00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8650" y="1268763"/>
                <a:ext cx="7886700" cy="576062"/>
              </a:xfrm>
            </p:spPr>
            <p:txBody>
              <a:bodyPr/>
              <a:lstStyle/>
              <a:p>
                <a:r>
                  <a:rPr lang="pt-BR" dirty="0"/>
                  <a:t>Rendimento volumétrico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pt-BR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5" name="Espaço Reservado para Texto 4">
                <a:extLst>
                  <a:ext uri="{FF2B5EF4-FFF2-40B4-BE49-F238E27FC236}">
                    <a16:creationId xmlns:a16="http://schemas.microsoft.com/office/drawing/2014/main" id="{4F8A2125-2D93-67F6-7122-F17BBD280F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8650" y="1268763"/>
                <a:ext cx="7886700" cy="576062"/>
              </a:xfrm>
              <a:blipFill>
                <a:blip r:embed="rId3"/>
                <a:stretch>
                  <a:fillRect l="-1159" t="-1053" b="-105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ço Reservado para Conteúdo 5">
                <a:extLst>
                  <a:ext uri="{FF2B5EF4-FFF2-40B4-BE49-F238E27FC236}">
                    <a16:creationId xmlns:a16="http://schemas.microsoft.com/office/drawing/2014/main" id="{6BA26F17-EA0C-99DB-4234-BFEC0B16F660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628651" y="1844824"/>
                <a:ext cx="7886699" cy="1440160"/>
              </a:xfrm>
            </p:spPr>
            <p:txBody>
              <a:bodyPr/>
              <a:lstStyle/>
              <a:p>
                <a:r>
                  <a:rPr lang="pt-BR" sz="2000" dirty="0"/>
                  <a:t>Relação entre a massa de ar real admitida no motor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pt-BR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pt-BR" sz="200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e>
                            </m:acc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sz="2000" smtClean="0">
                                <a:latin typeface="Cambria Math" panose="02040503050406030204" pitchFamily="18" charset="0"/>
                              </a:rPr>
                              <m:t>ar</m:t>
                            </m:r>
                            <m:r>
                              <a:rPr lang="pt-BR" sz="200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pt-BR" sz="2000" smtClean="0">
                                <a:latin typeface="Cambria Math" panose="02040503050406030204" pitchFamily="18" charset="0"/>
                              </a:rPr>
                              <m:t>real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sz="2000" dirty="0"/>
                  <a:t> e a massa de ar teórica que preenche o mesmo volume com propriedades iguais da atmosfera local onde o motor funciona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pt-BR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pt-BR" sz="200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e>
                            </m:acc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sz="2000">
                                <a:latin typeface="Cambria Math" panose="02040503050406030204" pitchFamily="18" charset="0"/>
                              </a:rPr>
                              <m:t>ar</m:t>
                            </m:r>
                            <m:r>
                              <a:rPr lang="pt-BR" sz="20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pt-BR" sz="2000" smtClean="0">
                                <a:latin typeface="Cambria Math" panose="02040503050406030204" pitchFamily="18" charset="0"/>
                              </a:rPr>
                              <m:t>te</m:t>
                            </m:r>
                            <m:r>
                              <a:rPr lang="pt-BR" sz="2000" smtClean="0">
                                <a:latin typeface="Cambria Math" panose="02040503050406030204" pitchFamily="18" charset="0"/>
                              </a:rPr>
                              <m:t>ó</m:t>
                            </m:r>
                            <m:r>
                              <m:rPr>
                                <m:sty m:val="p"/>
                              </m:rPr>
                              <a:rPr lang="pt-BR" sz="2000" smtClean="0">
                                <a:latin typeface="Cambria Math" panose="02040503050406030204" pitchFamily="18" charset="0"/>
                              </a:rPr>
                              <m:t>rica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sz="2000" dirty="0"/>
                  <a:t>.</a:t>
                </a:r>
              </a:p>
            </p:txBody>
          </p:sp>
        </mc:Choice>
        <mc:Fallback xmlns="">
          <p:sp>
            <p:nvSpPr>
              <p:cNvPr id="6" name="Espaço Reservado para Conteúdo 5">
                <a:extLst>
                  <a:ext uri="{FF2B5EF4-FFF2-40B4-BE49-F238E27FC236}">
                    <a16:creationId xmlns:a16="http://schemas.microsoft.com/office/drawing/2014/main" id="{6BA26F17-EA0C-99DB-4234-BFEC0B16F6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628651" y="1844824"/>
                <a:ext cx="7886699" cy="1440160"/>
              </a:xfrm>
              <a:blipFill>
                <a:blip r:embed="rId4"/>
                <a:stretch>
                  <a:fillRect l="-773" r="-8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04758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B55B9C-6215-2CA4-5168-70C94AC5F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7213"/>
            <a:ext cx="7886700" cy="1344423"/>
          </a:xfrm>
        </p:spPr>
        <p:txBody>
          <a:bodyPr/>
          <a:lstStyle/>
          <a:p>
            <a:r>
              <a:rPr lang="pt-BR" dirty="0"/>
              <a:t>Parâmetros de Desempenho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Espaço Reservado para Conteúdo 10">
                <a:extLst>
                  <a:ext uri="{FF2B5EF4-FFF2-40B4-BE49-F238E27FC236}">
                    <a16:creationId xmlns:a16="http://schemas.microsoft.com/office/drawing/2014/main" id="{CCCC73BF-0CD3-1562-0C20-DB5F889BDD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3429000"/>
                <a:ext cx="7886700" cy="3168384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pt-BR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ar</m:t>
                              </m:r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real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  <a:p>
                <a:r>
                  <a:rPr lang="pt-BR" dirty="0"/>
                  <a:t>Relação combustível-ar: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i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pt-BR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</m:den>
                      </m:f>
                    </m:oMath>
                  </m:oMathPara>
                </a14:m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11" name="Espaço Reservado para Conteúdo 10">
                <a:extLst>
                  <a:ext uri="{FF2B5EF4-FFF2-40B4-BE49-F238E27FC236}">
                    <a16:creationId xmlns:a16="http://schemas.microsoft.com/office/drawing/2014/main" id="{CCCC73BF-0CD3-1562-0C20-DB5F889BDD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3429000"/>
                <a:ext cx="7886700" cy="3168384"/>
              </a:xfrm>
              <a:blipFill>
                <a:blip r:embed="rId2"/>
                <a:stretch>
                  <a:fillRect l="-10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20FB2FF-1B6B-FE50-2A2D-56B1FE043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597384"/>
            <a:ext cx="2057400" cy="288000"/>
          </a:xfrm>
        </p:spPr>
        <p:txBody>
          <a:bodyPr/>
          <a:lstStyle/>
          <a:p>
            <a:fld id="{A033C31E-B2AD-4C51-952E-C21A0CDE9C89}" type="slidenum">
              <a:rPr lang="en-US" altLang="pt-BR" smtClean="0"/>
              <a:pPr/>
              <a:t>32</a:t>
            </a:fld>
            <a:endParaRPr lang="en-US" alt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Texto 4">
                <a:extLst>
                  <a:ext uri="{FF2B5EF4-FFF2-40B4-BE49-F238E27FC236}">
                    <a16:creationId xmlns:a16="http://schemas.microsoft.com/office/drawing/2014/main" id="{C8856827-0E73-CF43-0ACD-BEE9F9F7BD35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8650" y="1268763"/>
                <a:ext cx="7886700" cy="576062"/>
              </a:xfrm>
            </p:spPr>
            <p:txBody>
              <a:bodyPr/>
              <a:lstStyle/>
              <a:p>
                <a:r>
                  <a:rPr lang="pt-BR" dirty="0"/>
                  <a:t>Razão ar-combustível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pt-BR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</m:d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5" name="Espaço Reservado para Texto 4">
                <a:extLst>
                  <a:ext uri="{FF2B5EF4-FFF2-40B4-BE49-F238E27FC236}">
                    <a16:creationId xmlns:a16="http://schemas.microsoft.com/office/drawing/2014/main" id="{C8856827-0E73-CF43-0ACD-BEE9F9F7BD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8650" y="1268763"/>
                <a:ext cx="7886700" cy="576062"/>
              </a:xfrm>
              <a:blipFill>
                <a:blip r:embed="rId3"/>
                <a:stretch>
                  <a:fillRect l="-1159" t="-1053" b="-105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29FD06D-FEB8-B8AF-295C-ADC3044A0A1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8651" y="1844824"/>
            <a:ext cx="7886699" cy="1440160"/>
          </a:xfrm>
        </p:spPr>
        <p:txBody>
          <a:bodyPr/>
          <a:lstStyle/>
          <a:p>
            <a:r>
              <a:rPr lang="pt-BR" altLang="pt-BR" dirty="0"/>
              <a:t>É a relação entre as vazões mássica de ar e de combustível que, efetivamente, são disponibilizadas para o MCI numa determinada condição de funcionamento.</a:t>
            </a:r>
          </a:p>
        </p:txBody>
      </p:sp>
    </p:spTree>
    <p:extLst>
      <p:ext uri="{BB962C8B-B14F-4D97-AF65-F5344CB8AC3E}">
        <p14:creationId xmlns:p14="http://schemas.microsoft.com/office/powerpoint/2010/main" val="25310831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10C6DF-91EB-82D4-D9D5-42932E235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7213"/>
            <a:ext cx="7886700" cy="1344423"/>
          </a:xfrm>
        </p:spPr>
        <p:txBody>
          <a:bodyPr/>
          <a:lstStyle/>
          <a:p>
            <a:r>
              <a:rPr lang="pt-BR" dirty="0"/>
              <a:t>Parâmetros de Desempenho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Espaço Reservado para Conteúdo 10">
                <a:extLst>
                  <a:ext uri="{FF2B5EF4-FFF2-40B4-BE49-F238E27FC236}">
                    <a16:creationId xmlns:a16="http://schemas.microsoft.com/office/drawing/2014/main" id="{966740F8-69D0-8556-8052-175A43F2CB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3429000"/>
                <a:ext cx="7886700" cy="3168384"/>
              </a:xfrm>
            </p:spPr>
            <p:txBody>
              <a:bodyPr>
                <a:normAutofit/>
              </a:bodyPr>
              <a:lstStyle/>
              <a:p>
                <a:r>
                  <a:rPr lang="pt-BR" altLang="pt-BR" dirty="0"/>
                  <a:t>Exemplo: combustão completa do metano com ar</a:t>
                </a:r>
              </a:p>
              <a:p>
                <a:r>
                  <a:rPr lang="pt-BR" altLang="pt-BR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altLang="pt-BR" dirty="0" smtClean="0">
                            <a:latin typeface="Cambria Math" panose="02040503050406030204" pitchFamily="18" charset="0"/>
                          </a:rPr>
                          <m:t>CH</m:t>
                        </m:r>
                      </m:e>
                      <m:sub>
                        <m:r>
                          <a:rPr lang="pt-BR" altLang="pt-BR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pt-BR" altLang="pt-BR" dirty="0"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ctrlPr>
                          <a:rPr lang="pt-BR" alt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altLang="pt-BR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altLang="pt-BR" dirty="0">
                                <a:latin typeface="Cambria Math" panose="02040503050406030204" pitchFamily="18" charset="0"/>
                              </a:rPr>
                              <m:t>O</m:t>
                            </m:r>
                          </m:e>
                          <m:sub>
                            <m:r>
                              <a:rPr lang="pt-BR" altLang="pt-BR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altLang="pt-BR" dirty="0">
                            <a:latin typeface="Cambria Math" panose="02040503050406030204" pitchFamily="18" charset="0"/>
                          </a:rPr>
                          <m:t>+3,76</m:t>
                        </m:r>
                        <m:sSub>
                          <m:sSubPr>
                            <m:ctrlPr>
                              <a:rPr lang="pt-BR" altLang="pt-BR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altLang="pt-BR" dirty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a:rPr lang="pt-BR" altLang="pt-BR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pt-BR" altLang="pt-BR" dirty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pt-BR" altLang="pt-B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altLang="pt-BR" dirty="0">
                            <a:latin typeface="Cambria Math" panose="02040503050406030204" pitchFamily="18" charset="0"/>
                          </a:rPr>
                          <m:t>CO</m:t>
                        </m:r>
                      </m:e>
                      <m:sub>
                        <m:r>
                          <a:rPr lang="pt-BR" altLang="pt-BR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altLang="pt-BR" dirty="0" smtClean="0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pt-BR" altLang="pt-B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altLang="pt-BR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altLang="pt-BR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pt-BR" altLang="pt-BR" dirty="0">
                        <a:latin typeface="Cambria Math" panose="02040503050406030204" pitchFamily="18" charset="0"/>
                      </a:rPr>
                      <m:t>O</m:t>
                    </m:r>
                    <m:r>
                      <a:rPr lang="pt-BR" altLang="pt-BR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altLang="pt-BR" dirty="0">
                        <a:latin typeface="Cambria Math" panose="02040503050406030204" pitchFamily="18" charset="0"/>
                      </a:rPr>
                      <m:t>7,52 </m:t>
                    </m:r>
                    <m:sSub>
                      <m:sSubPr>
                        <m:ctrlPr>
                          <a:rPr lang="pt-BR" altLang="pt-B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altLang="pt-BR" dirty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pt-BR" altLang="pt-BR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pt-BR" altLang="pt-B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pt-BR" smtClean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mtClean="0">
                              <a:latin typeface="Cambria Math" panose="02040503050406030204" pitchFamily="18" charset="0"/>
                            </a:rPr>
                            <m:t>est</m:t>
                          </m:r>
                        </m:sub>
                      </m:sSub>
                      <m:r>
                        <a:rPr lang="pt-BR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pt-BR">
                                              <a:latin typeface="Cambria Math" panose="02040503050406030204" pitchFamily="18" charset="0"/>
                                            </a:rPr>
                                            <m:t>m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pt-BR">
                                          <a:latin typeface="Cambria Math" panose="02040503050406030204" pitchFamily="18" charset="0"/>
                                        </a:rPr>
                                        <m:t>ar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pt-BR">
                                              <a:latin typeface="Cambria Math" panose="02040503050406030204" pitchFamily="18" charset="0"/>
                                            </a:rPr>
                                            <m:t>m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pt-BR">
                                          <a:latin typeface="Cambria Math" panose="02040503050406030204" pitchFamily="18" charset="0"/>
                                        </a:rPr>
                                        <m:t>F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pt-BR" smtClean="0">
                              <a:latin typeface="Cambria Math" panose="02040503050406030204" pitchFamily="18" charset="0"/>
                            </a:rPr>
                            <m:t>est</m:t>
                          </m:r>
                        </m:sub>
                      </m:sSub>
                      <m:r>
                        <a:rPr lang="pt-BR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mtClean="0"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st</m:t>
                          </m:r>
                        </m:sub>
                      </m:sSub>
                      <m:r>
                        <a:rPr lang="pt-BR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>
                              <a:latin typeface="Cambria Math" panose="02040503050406030204" pitchFamily="18" charset="0"/>
                            </a:rPr>
                            <m:t>2⋅</m:t>
                          </m:r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1⋅32+3,76⋅28</m:t>
                              </m:r>
                            </m:e>
                          </m:d>
                        </m:num>
                        <m:den>
                          <m:r>
                            <a:rPr lang="pt-BR">
                              <a:latin typeface="Cambria Math" panose="02040503050406030204" pitchFamily="18" charset="0"/>
                            </a:rPr>
                            <m:t>1⋅16</m:t>
                          </m:r>
                        </m:den>
                      </m:f>
                      <m:r>
                        <a:rPr lang="pt-BR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pt-B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est</m:t>
                          </m:r>
                        </m:sub>
                      </m:sSub>
                      <m:r>
                        <a:rPr lang="pt-BR">
                          <a:latin typeface="Cambria Math" panose="02040503050406030204" pitchFamily="18" charset="0"/>
                        </a:rPr>
                        <m:t>=17,2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Espaço Reservado para Conteúdo 10">
                <a:extLst>
                  <a:ext uri="{FF2B5EF4-FFF2-40B4-BE49-F238E27FC236}">
                    <a16:creationId xmlns:a16="http://schemas.microsoft.com/office/drawing/2014/main" id="{966740F8-69D0-8556-8052-175A43F2CB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3429000"/>
                <a:ext cx="7886700" cy="3168384"/>
              </a:xfrm>
              <a:blipFill>
                <a:blip r:embed="rId2"/>
                <a:stretch>
                  <a:fillRect l="-10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F9922D-012A-2DFC-4675-671E20342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597384"/>
            <a:ext cx="2057400" cy="288000"/>
          </a:xfrm>
        </p:spPr>
        <p:txBody>
          <a:bodyPr/>
          <a:lstStyle/>
          <a:p>
            <a:fld id="{A033C31E-B2AD-4C51-952E-C21A0CDE9C89}" type="slidenum">
              <a:rPr lang="en-US" altLang="pt-BR" smtClean="0"/>
              <a:pPr/>
              <a:t>33</a:t>
            </a:fld>
            <a:endParaRPr lang="en-US" alt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Texto 4">
                <a:extLst>
                  <a:ext uri="{FF2B5EF4-FFF2-40B4-BE49-F238E27FC236}">
                    <a16:creationId xmlns:a16="http://schemas.microsoft.com/office/drawing/2014/main" id="{8055A478-50D4-7CA8-3E90-AFCC25968E0F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8650" y="1268763"/>
                <a:ext cx="7886700" cy="576062"/>
              </a:xfrm>
            </p:spPr>
            <p:txBody>
              <a:bodyPr>
                <a:normAutofit/>
              </a:bodyPr>
              <a:lstStyle/>
              <a:p>
                <a:r>
                  <a:rPr lang="pt-BR" dirty="0"/>
                  <a:t>Razão ar-combustível estequiométrica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est</m:t>
                            </m:r>
                          </m:sub>
                        </m:sSub>
                      </m:e>
                    </m:d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5" name="Espaço Reservado para Texto 4">
                <a:extLst>
                  <a:ext uri="{FF2B5EF4-FFF2-40B4-BE49-F238E27FC236}">
                    <a16:creationId xmlns:a16="http://schemas.microsoft.com/office/drawing/2014/main" id="{8055A478-50D4-7CA8-3E90-AFCC25968E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8650" y="1268763"/>
                <a:ext cx="7886700" cy="576062"/>
              </a:xfrm>
              <a:blipFill>
                <a:blip r:embed="rId3"/>
                <a:stretch>
                  <a:fillRect l="-1159" t="-1053" b="-105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ço Reservado para Conteúdo 5">
                <a:extLst>
                  <a:ext uri="{FF2B5EF4-FFF2-40B4-BE49-F238E27FC236}">
                    <a16:creationId xmlns:a16="http://schemas.microsoft.com/office/drawing/2014/main" id="{C56040B1-361F-24F7-1032-0AF2039B95D8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628651" y="1844824"/>
                <a:ext cx="7886699" cy="1440160"/>
              </a:xfrm>
            </p:spPr>
            <p:txBody>
              <a:bodyPr/>
              <a:lstStyle/>
              <a:p>
                <a:r>
                  <a:rPr lang="pt-BR" altLang="pt-BR" dirty="0"/>
                  <a:t>É a relação ar-combustível obtida quando todos os átomos de  carbono e de hidrogênio contidos no combustível transformam-se  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altLang="pt-BR" dirty="0" smtClean="0">
                            <a:latin typeface="Cambria Math" panose="02040503050406030204" pitchFamily="18" charset="0"/>
                          </a:rPr>
                          <m:t>CO</m:t>
                        </m:r>
                      </m:e>
                      <m:sub>
                        <m:r>
                          <a:rPr lang="pt-BR" altLang="pt-BR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altLang="pt-BR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altLang="pt-BR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altLang="pt-BR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pt-BR" altLang="pt-BR" dirty="0" smtClean="0"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r>
                  <a:rPr lang="pt-BR" altLang="pt-BR" dirty="0"/>
                  <a:t> ao reagir com o oxigênio.</a:t>
                </a:r>
              </a:p>
            </p:txBody>
          </p:sp>
        </mc:Choice>
        <mc:Fallback xmlns="">
          <p:sp>
            <p:nvSpPr>
              <p:cNvPr id="6" name="Espaço Reservado para Conteúdo 5">
                <a:extLst>
                  <a:ext uri="{FF2B5EF4-FFF2-40B4-BE49-F238E27FC236}">
                    <a16:creationId xmlns:a16="http://schemas.microsoft.com/office/drawing/2014/main" id="{C56040B1-361F-24F7-1032-0AF2039B95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628651" y="1844824"/>
                <a:ext cx="7886699" cy="1440160"/>
              </a:xfrm>
              <a:blipFill>
                <a:blip r:embed="rId4"/>
                <a:stretch>
                  <a:fillRect l="-1005" r="-10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89515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ço Reservado para Conteúdo 1">
                <a:extLst>
                  <a:ext uri="{FF2B5EF4-FFF2-40B4-BE49-F238E27FC236}">
                    <a16:creationId xmlns:a16="http://schemas.microsoft.com/office/drawing/2014/main" id="{818BE5C5-73B5-6A05-1A3B-26F3C92F9B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Razão de equivalência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pt-BR" altLang="pt-BR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pt-BR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pt-BR" alt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alt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pt-BR" alt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altLang="pt-BR" b="0" i="0" smtClean="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pt-BR" altLang="pt-BR" b="0" i="0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t-BR" altLang="pt-BR" b="0" i="0" smtClean="0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</m:d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altLang="pt-BR" b="0" i="0" smtClean="0">
                                  <a:latin typeface="Cambria Math" panose="02040503050406030204" pitchFamily="18" charset="0"/>
                                </a:rPr>
                                <m:t>est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alt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pt-BR" alt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altLang="pt-BR" i="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pt-BR" altLang="pt-BR" i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t-BR" altLang="pt-BR" i="0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</m:d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altLang="pt-BR" b="0" i="0" smtClean="0">
                                  <a:latin typeface="Cambria Math" panose="02040503050406030204" pitchFamily="18" charset="0"/>
                                </a:rPr>
                                <m:t>real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altLang="pt-B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&lt;1→</m:t>
                              </m:r>
                              <m:r>
                                <m:rPr>
                                  <m:nor/>
                                </m:rPr>
                                <a:rPr lang="pt-BR"/>
                                <m:t>mistura</m:t>
                              </m:r>
                              <m:r>
                                <m:rPr>
                                  <m:nor/>
                                </m:rPr>
                                <a:rPr lang="pt-BR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pt-BR"/>
                                <m:t>pobre</m:t>
                              </m:r>
                              <m:r>
                                <m:rPr>
                                  <m:nor/>
                                </m:rPr>
                                <a:rPr lang="pt-BR"/>
                                <m:t> (</m:t>
                              </m:r>
                              <m:r>
                                <m:rPr>
                                  <m:nor/>
                                </m:rPr>
                                <a:rPr lang="pt-BR"/>
                                <m:t>mais</m:t>
                              </m:r>
                              <m:r>
                                <m:rPr>
                                  <m:nor/>
                                </m:rPr>
                                <a:rPr lang="pt-BR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pt-BR"/>
                                <m:t>ar</m:t>
                              </m:r>
                              <m:r>
                                <m:rPr>
                                  <m:nor/>
                                </m:rPr>
                                <a:rPr lang="pt-BR"/>
                                <m:t>)</m:t>
                              </m:r>
                            </m:e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=1→</m:t>
                              </m:r>
                              <m:r>
                                <m:rPr>
                                  <m:nor/>
                                </m:rPr>
                                <a:rPr lang="pt-BR"/>
                                <m:t>mistura</m:t>
                              </m:r>
                              <m:r>
                                <m:rPr>
                                  <m:nor/>
                                </m:rPr>
                                <a:rPr lang="pt-BR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pt-BR"/>
                                <m:t>estequiom</m:t>
                              </m:r>
                              <m:r>
                                <m:rPr>
                                  <m:nor/>
                                </m:rPr>
                                <a:rPr lang="pt-BR" b="0" i="0" smtClean="0"/>
                                <m:t>é</m:t>
                              </m:r>
                              <m:r>
                                <m:rPr>
                                  <m:nor/>
                                </m:rPr>
                                <a:rPr lang="pt-BR"/>
                                <m:t>trica</m:t>
                              </m:r>
                            </m:e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&gt;1→</m:t>
                              </m:r>
                              <m:r>
                                <m:rPr>
                                  <m:nor/>
                                </m:rPr>
                                <a:rPr lang="pt-BR"/>
                                <m:t>mistura</m:t>
                              </m:r>
                              <m:r>
                                <m:rPr>
                                  <m:nor/>
                                </m:rPr>
                                <a:rPr lang="pt-BR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pt-BR"/>
                                <m:t>rica</m:t>
                              </m:r>
                              <m:r>
                                <m:rPr>
                                  <m:nor/>
                                </m:rPr>
                                <a:rPr lang="pt-BR"/>
                                <m:t> (</m:t>
                              </m:r>
                              <m:r>
                                <m:rPr>
                                  <m:nor/>
                                </m:rPr>
                                <a:rPr lang="pt-BR"/>
                                <m:t>menos</m:t>
                              </m:r>
                              <m:r>
                                <m:rPr>
                                  <m:nor/>
                                </m:rPr>
                                <a:rPr lang="pt-BR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pt-BR"/>
                                <m:t>ar</m:t>
                              </m:r>
                              <m:r>
                                <m:rPr>
                                  <m:nor/>
                                </m:rPr>
                                <a:rPr lang="pt-BR"/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BR" dirty="0"/>
              </a:p>
              <a:p>
                <a:endParaRPr lang="pt-BR" altLang="pt-BR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pt-BR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pt-BR" alt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alt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altLang="pt-BR" i="1">
                              <a:latin typeface="Cambria Math" panose="02040503050406030204" pitchFamily="18" charset="0"/>
                            </a:rPr>
                            <m:t>𝜙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" name="Espaço Reservado para Conteúdo 1">
                <a:extLst>
                  <a:ext uri="{FF2B5EF4-FFF2-40B4-BE49-F238E27FC236}">
                    <a16:creationId xmlns:a16="http://schemas.microsoft.com/office/drawing/2014/main" id="{818BE5C5-73B5-6A05-1A3B-26F3C92F9B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D05EF89A-4113-55C4-6213-84B3B150E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C31E-B2AD-4C51-952E-C21A0CDE9C89}" type="slidenum">
              <a:rPr lang="en-US" altLang="pt-BR" smtClean="0"/>
              <a:pPr/>
              <a:t>34</a:t>
            </a:fld>
            <a:endParaRPr lang="en-US" alt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590D72D-6D11-0537-42A1-24F041A2E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Parâmetros de Desempenho</a:t>
            </a:r>
          </a:p>
        </p:txBody>
      </p:sp>
    </p:spTree>
    <p:extLst>
      <p:ext uri="{BB962C8B-B14F-4D97-AF65-F5344CB8AC3E}">
        <p14:creationId xmlns:p14="http://schemas.microsoft.com/office/powerpoint/2010/main" val="9336513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ço Reservado para Conteúdo 1">
                <a:extLst>
                  <a:ext uri="{FF2B5EF4-FFF2-40B4-BE49-F238E27FC236}">
                    <a16:creationId xmlns:a16="http://schemas.microsoft.com/office/drawing/2014/main" id="{818BE5C5-73B5-6A05-1A3B-26F3C92F9B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Classificação </a:t>
                </a:r>
                <a:r>
                  <a:rPr lang="pt-BR" altLang="pt-BR" dirty="0"/>
                  <a:t>das misturas combustível-ar: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t-BR" alt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altLang="pt-BR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pt-BR" altLang="pt-BR" smtClean="0">
                                  <a:latin typeface="Cambria Math" panose="02040503050406030204" pitchFamily="18" charset="0"/>
                                </a:rPr>
                                <m:t>Mistura</m:t>
                              </m:r>
                              <m:r>
                                <a:rPr lang="pt-BR" altLang="pt-BR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pt-BR" altLang="pt-BR" smtClean="0">
                                  <a:latin typeface="Cambria Math" panose="02040503050406030204" pitchFamily="18" charset="0"/>
                                </a:rPr>
                                <m:t>rica</m:t>
                              </m:r>
                              <m:r>
                                <a:rPr lang="pt-BR" altLang="pt-BR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m:rPr>
                                  <m:sty m:val="p"/>
                                </m:rPr>
                                <a:rPr lang="pt-BR" altLang="pt-BR" smtClean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  <m:r>
                                <a:rPr lang="pt-BR" altLang="pt-BR" b="0" i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pt-BR" alt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altLang="pt-BR" smtClean="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pt-BR" altLang="pt-BR" smtClean="0">
                                      <a:latin typeface="Cambria Math" panose="02040503050406030204" pitchFamily="18" charset="0"/>
                                    </a:rPr>
                                    <m:t>est</m:t>
                                  </m:r>
                                </m:sub>
                              </m:sSub>
                              <m:r>
                                <a:rPr lang="pt-BR" altLang="pt-BR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m:rPr>
                                  <m:sty m:val="p"/>
                                </m:rPr>
                                <a:rPr lang="pt-BR" altLang="pt-BR" smtClean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  <m:r>
                                <a:rPr lang="pt-BR" altLang="pt-BR" b="0" i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pt-BR" altLang="pt-BR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pt-BR" altLang="pt-BR">
                                  <a:latin typeface="Cambria Math" panose="02040503050406030204" pitchFamily="18" charset="0"/>
                                </a:rPr>
                                <m:t>Mistura</m:t>
                              </m:r>
                              <m:r>
                                <a:rPr lang="pt-BR" altLang="pt-BR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pt-BR" altLang="pt-BR" smtClean="0">
                                  <a:latin typeface="Cambria Math" panose="02040503050406030204" pitchFamily="18" charset="0"/>
                                </a:rPr>
                                <m:t>pobre</m:t>
                              </m:r>
                              <m:r>
                                <a:rPr lang="pt-BR" altLang="pt-BR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m:rPr>
                                  <m:sty m:val="p"/>
                                </m:rPr>
                                <a:rPr lang="pt-BR" altLang="pt-BR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  <m:r>
                                <a:rPr lang="pt-BR" altLang="pt-BR" b="0" i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pt-BR" alt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altLang="pt-BR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pt-BR" altLang="pt-BR">
                                      <a:latin typeface="Cambria Math" panose="02040503050406030204" pitchFamily="18" charset="0"/>
                                    </a:rPr>
                                    <m:t>est</m:t>
                                  </m:r>
                                </m:sub>
                              </m:sSub>
                              <m:r>
                                <a:rPr lang="pt-BR" altLang="pt-BR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m:rPr>
                                  <m:sty m:val="p"/>
                                </m:rPr>
                                <a:rPr lang="pt-BR" altLang="pt-BR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  <m:r>
                                <a:rPr lang="pt-BR" altLang="pt-BR" b="0" i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pt-BR" altLang="pt-BR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BR" altLang="pt-BR" dirty="0"/>
              </a:p>
              <a:p>
                <a:r>
                  <a:rPr lang="pt-BR" altLang="pt-BR" dirty="0"/>
                  <a:t>Relações combustível-ar adimensionais: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altLang="pt-BR" smtClean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altLang="pt-BR" smtClean="0"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  <m:r>
                        <a:rPr lang="pt-BR" altLang="pt-BR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alt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altLang="pt-BR" smtClean="0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a:rPr lang="pt-BR" altLang="pt-BR" b="0" i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pt-BR" altLang="pt-BR" smtClean="0">
                              <a:latin typeface="Cambria Math" panose="02040503050406030204" pitchFamily="18" charset="0"/>
                            </a:rPr>
                            <m:t>A</m:t>
                          </m:r>
                        </m:num>
                        <m:den>
                          <m:sSub>
                            <m:sSubPr>
                              <m:ctrlPr>
                                <a:rPr lang="pt-BR" alt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altLang="pt-BR" smtClean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  <m:r>
                                <a:rPr lang="pt-BR" altLang="pt-BR" b="0" i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pt-BR" altLang="pt-BR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altLang="pt-BR" smtClean="0">
                                  <a:latin typeface="Cambria Math" panose="02040503050406030204" pitchFamily="18" charset="0"/>
                                </a:rPr>
                                <m:t>est</m:t>
                              </m:r>
                            </m:sub>
                          </m:sSub>
                        </m:den>
                      </m:f>
                      <m:r>
                        <a:rPr lang="pt-BR" altLang="pt-BR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alt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altLang="pt-BR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altLang="pt-BR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den>
                      </m:f>
                    </m:oMath>
                  </m:oMathPara>
                </a14:m>
                <a:endParaRPr lang="pt-BR" altLang="pt-B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altLang="pt-BR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altLang="pt-BR" smtClean="0"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</m:oMath>
                </a14:m>
                <a:r>
                  <a:rPr lang="pt-BR" altLang="pt-BR" dirty="0"/>
                  <a:t>: Fração relativa combustível-ar;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altLang="pt-BR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pt-BR" altLang="pt-BR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altLang="pt-BR" dirty="0">
                    <a:sym typeface="Symbol" panose="05050102010706020507" pitchFamily="18" charset="2"/>
                  </a:rPr>
                  <a:t>: relação ar-combustível adimensional.</a:t>
                </a:r>
                <a:endParaRPr lang="en-US" altLang="pt-BR" dirty="0">
                  <a:sym typeface="Symbol" panose="05050102010706020507" pitchFamily="18" charset="2"/>
                </a:endParaRP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2" name="Espaço Reservado para Conteúdo 1">
                <a:extLst>
                  <a:ext uri="{FF2B5EF4-FFF2-40B4-BE49-F238E27FC236}">
                    <a16:creationId xmlns:a16="http://schemas.microsoft.com/office/drawing/2014/main" id="{818BE5C5-73B5-6A05-1A3B-26F3C92F9B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D05EF89A-4113-55C4-6213-84B3B150E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C31E-B2AD-4C51-952E-C21A0CDE9C89}" type="slidenum">
              <a:rPr lang="en-US" altLang="pt-BR" smtClean="0"/>
              <a:pPr/>
              <a:t>35</a:t>
            </a:fld>
            <a:endParaRPr lang="en-US" alt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590D72D-6D11-0537-42A1-24F041A2E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Parâmetros de Desempenho</a:t>
            </a:r>
          </a:p>
        </p:txBody>
      </p:sp>
    </p:spTree>
    <p:extLst>
      <p:ext uri="{BB962C8B-B14F-4D97-AF65-F5344CB8AC3E}">
        <p14:creationId xmlns:p14="http://schemas.microsoft.com/office/powerpoint/2010/main" val="16762120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BBBB8FC0-B9EB-B99D-A544-8D37727D0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Curvas de desempenho em plena carga:</a:t>
            </a:r>
          </a:p>
          <a:p>
            <a:endParaRPr lang="pt-BR" b="1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2A782E74-17E1-C2C7-9A53-049D69E2A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C31E-B2AD-4C51-952E-C21A0CDE9C89}" type="slidenum">
              <a:rPr lang="en-US" altLang="pt-BR" smtClean="0"/>
              <a:pPr/>
              <a:t>36</a:t>
            </a:fld>
            <a:endParaRPr lang="en-US" alt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F14FE8CC-E4C9-45C0-81BF-3773E572E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Curvas características</a:t>
            </a:r>
          </a:p>
        </p:txBody>
      </p:sp>
      <p:pic>
        <p:nvPicPr>
          <p:cNvPr id="5" name="Picture 4" descr="Curvas">
            <a:extLst>
              <a:ext uri="{FF2B5EF4-FFF2-40B4-BE49-F238E27FC236}">
                <a16:creationId xmlns:a16="http://schemas.microsoft.com/office/drawing/2014/main" id="{9B28E9DD-86D7-6525-7FA9-804A2475C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7" y="1916832"/>
            <a:ext cx="7645386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4558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BA4BB67C-763A-D54A-83C4-BE36D29F5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Curvas de desempenho em plena carga:</a:t>
            </a:r>
          </a:p>
          <a:p>
            <a:endParaRPr lang="pt-BR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1BEFA1CC-9BCC-371B-8789-7E9BBA4D5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C31E-B2AD-4C51-952E-C21A0CDE9C89}" type="slidenum">
              <a:rPr lang="en-US" altLang="pt-BR" smtClean="0"/>
              <a:pPr/>
              <a:t>37</a:t>
            </a:fld>
            <a:endParaRPr lang="en-US" alt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C4ECF72-462C-822F-97FC-25AC1B037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Curvas características</a:t>
            </a:r>
          </a:p>
        </p:txBody>
      </p:sp>
      <p:pic>
        <p:nvPicPr>
          <p:cNvPr id="5" name="Picture 2" descr="hybrid supercharged engine BSFC map | Download Scientific Diagram">
            <a:extLst>
              <a:ext uri="{FF2B5EF4-FFF2-40B4-BE49-F238E27FC236}">
                <a16:creationId xmlns:a16="http://schemas.microsoft.com/office/drawing/2014/main" id="{46813BC1-87DE-9D0D-9534-72A9DF840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922" y="1916832"/>
            <a:ext cx="6018155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0324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ço Reservado para Conteúdo 1">
                <a:extLst>
                  <a:ext uri="{FF2B5EF4-FFF2-40B4-BE49-F238E27FC236}">
                    <a16:creationId xmlns:a16="http://schemas.microsoft.com/office/drawing/2014/main" id="{95DCB14B-3218-9443-0911-615F5E5B61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/>
                  <a:t>Propriedades de Curvas de desempenho em plena carga: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pt-BR" altLang="pt-BR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pt-BR" altLang="pt-BR" i="0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kumimoji="0" lang="pt-BR" altLang="pt-BR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fName>
                        <m:e>
                          <m:r>
                            <a:rPr kumimoji="0" lang="pt-BR" altLang="pt-BR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kumimoji="0" lang="el-GR" altLang="pt-BR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l-GR" altLang="pt-BR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pt-BR" altLang="pt-B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pt-BR" altLang="pt-BR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0" lang="pt-BR" altLang="pt-BR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</m:num>
                        <m:den>
                          <m:r>
                            <a:rPr kumimoji="0" lang="pt-BR" altLang="pt-BR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kumimoji="0" lang="pt-BR" altLang="pt-BR" i="1" dirty="0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kumimoji="0" lang="pt-BR" altLang="pt-BR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kumimoji="0" lang="el-GR" altLang="pt-BR" i="1" dirty="0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kumimoji="0" lang="pt-BR" altLang="pt-BR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pt-BR" altLang="pt-BR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altLang="pt-BR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altLang="pt-BR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t</m:t>
                          </m:r>
                        </m:sub>
                      </m:sSub>
                      <m:r>
                        <a:rPr kumimoji="0" lang="pt-BR" altLang="pt-BR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pt-BR" altLang="pt-BR" i="0" dirty="0" err="1" smtClean="0">
                          <a:latin typeface="Cambria Math" panose="02040503050406030204" pitchFamily="18" charset="0"/>
                        </a:rPr>
                        <m:t>pme</m:t>
                      </m:r>
                      <m:f>
                        <m:fPr>
                          <m:ctrlPr>
                            <a:rPr kumimoji="0" lang="pt-BR" altLang="pt-BR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pt-BR" altLang="pt-B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pt-BR" altLang="pt-BR" i="0" dirty="0" err="1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0" lang="pt-BR" altLang="pt-BR" i="0" dirty="0" err="1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</m:num>
                        <m:den>
                          <m:r>
                            <a:rPr kumimoji="0" lang="pt-BR" altLang="pt-BR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kumimoji="0" lang="pt-BR" altLang="pt-BR" dirty="0">
                  <a:latin typeface="Times New Roman" panose="02020603050405020304" pitchFamily="18" charset="0"/>
                </a:endParaRP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2" name="Espaço Reservado para Conteúdo 1">
                <a:extLst>
                  <a:ext uri="{FF2B5EF4-FFF2-40B4-BE49-F238E27FC236}">
                    <a16:creationId xmlns:a16="http://schemas.microsoft.com/office/drawing/2014/main" id="{95DCB14B-3218-9443-0911-615F5E5B61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AAF3909E-6194-5031-FB93-D821574B9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C31E-B2AD-4C51-952E-C21A0CDE9C89}" type="slidenum">
              <a:rPr lang="en-US" altLang="pt-BR" smtClean="0"/>
              <a:pPr/>
              <a:t>38</a:t>
            </a:fld>
            <a:endParaRPr lang="en-US" alt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8E02988F-3D83-1A79-9BCD-C7C95A8FE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Curvas características</a:t>
            </a:r>
          </a:p>
        </p:txBody>
      </p:sp>
      <p:grpSp>
        <p:nvGrpSpPr>
          <p:cNvPr id="5" name="Group 28675">
            <a:extLst>
              <a:ext uri="{FF2B5EF4-FFF2-40B4-BE49-F238E27FC236}">
                <a16:creationId xmlns:a16="http://schemas.microsoft.com/office/drawing/2014/main" id="{CFE5CC25-9F12-4387-D032-CD237B90C4B6}"/>
              </a:ext>
            </a:extLst>
          </p:cNvPr>
          <p:cNvGrpSpPr/>
          <p:nvPr/>
        </p:nvGrpSpPr>
        <p:grpSpPr>
          <a:xfrm>
            <a:off x="539552" y="2708920"/>
            <a:ext cx="6071944" cy="3941612"/>
            <a:chOff x="189094" y="2248785"/>
            <a:chExt cx="6097587" cy="4040448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3EEB0D59-32BB-F234-E3E4-F7C2BF04D1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094" y="2248785"/>
              <a:ext cx="6097587" cy="4040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Connector 3">
              <a:extLst>
                <a:ext uri="{FF2B5EF4-FFF2-40B4-BE49-F238E27FC236}">
                  <a16:creationId xmlns:a16="http://schemas.microsoft.com/office/drawing/2014/main" id="{7C604CF1-2206-97FF-8967-0D1256307DB5}"/>
                </a:ext>
              </a:extLst>
            </p:cNvPr>
            <p:cNvCxnSpPr/>
            <p:nvPr/>
          </p:nvCxnSpPr>
          <p:spPr bwMode="auto">
            <a:xfrm flipV="1">
              <a:off x="990650" y="2998891"/>
              <a:ext cx="3293318" cy="247375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13">
              <a:extLst>
                <a:ext uri="{FF2B5EF4-FFF2-40B4-BE49-F238E27FC236}">
                  <a16:creationId xmlns:a16="http://schemas.microsoft.com/office/drawing/2014/main" id="{969C6A23-349B-DA10-C077-D087397CAD3E}"/>
                </a:ext>
              </a:extLst>
            </p:cNvPr>
            <p:cNvCxnSpPr/>
            <p:nvPr/>
          </p:nvCxnSpPr>
          <p:spPr bwMode="auto">
            <a:xfrm flipV="1">
              <a:off x="990650" y="3183376"/>
              <a:ext cx="4214944" cy="22892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" name="Arc 24">
              <a:extLst>
                <a:ext uri="{FF2B5EF4-FFF2-40B4-BE49-F238E27FC236}">
                  <a16:creationId xmlns:a16="http://schemas.microsoft.com/office/drawing/2014/main" id="{14BE1E84-1C0D-3DC8-68A6-47B2096BB858}"/>
                </a:ext>
              </a:extLst>
            </p:cNvPr>
            <p:cNvSpPr/>
            <p:nvPr/>
          </p:nvSpPr>
          <p:spPr bwMode="auto">
            <a:xfrm rot="2242238">
              <a:off x="786574" y="5115057"/>
              <a:ext cx="720080" cy="618092"/>
            </a:xfrm>
            <a:prstGeom prst="arc">
              <a:avLst>
                <a:gd name="adj1" fmla="val 17469441"/>
                <a:gd name="adj2" fmla="val 19790690"/>
              </a:avLst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latin typeface="Times New Roman" pitchFamily="18" charset="0"/>
              </a:endParaRPr>
            </a:p>
          </p:txBody>
        </p:sp>
        <p:sp>
          <p:nvSpPr>
            <p:cNvPr id="10" name="Arc 26">
              <a:extLst>
                <a:ext uri="{FF2B5EF4-FFF2-40B4-BE49-F238E27FC236}">
                  <a16:creationId xmlns:a16="http://schemas.microsoft.com/office/drawing/2014/main" id="{8D12FB33-D44D-83A9-3DB9-5AE3B1B264A8}"/>
                </a:ext>
              </a:extLst>
            </p:cNvPr>
            <p:cNvSpPr/>
            <p:nvPr/>
          </p:nvSpPr>
          <p:spPr bwMode="auto">
            <a:xfrm rot="3061801">
              <a:off x="1111330" y="5034399"/>
              <a:ext cx="720080" cy="618092"/>
            </a:xfrm>
            <a:prstGeom prst="arc">
              <a:avLst>
                <a:gd name="adj1" fmla="val 14299919"/>
                <a:gd name="adj2" fmla="val 19815128"/>
              </a:avLst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27">
                  <a:extLst>
                    <a:ext uri="{FF2B5EF4-FFF2-40B4-BE49-F238E27FC236}">
                      <a16:creationId xmlns:a16="http://schemas.microsoft.com/office/drawing/2014/main" id="{272491C8-BE60-6D6F-5459-697CEB6B632B}"/>
                    </a:ext>
                  </a:extLst>
                </p:cNvPr>
                <p:cNvSpPr txBox="1"/>
                <p:nvPr/>
              </p:nvSpPr>
              <p:spPr>
                <a:xfrm>
                  <a:off x="1146614" y="5400616"/>
                  <a:ext cx="219376" cy="30777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GB" sz="15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DA0A2D30-2098-4915-B092-2C6978500F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6614" y="5400616"/>
                  <a:ext cx="219376" cy="307776"/>
                </a:xfrm>
                <a:prstGeom prst="rect">
                  <a:avLst/>
                </a:prstGeom>
                <a:blipFill>
                  <a:blip r:embed="rId4"/>
                  <a:stretch>
                    <a:fillRect l="-14815" r="-1481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28">
                  <a:extLst>
                    <a:ext uri="{FF2B5EF4-FFF2-40B4-BE49-F238E27FC236}">
                      <a16:creationId xmlns:a16="http://schemas.microsoft.com/office/drawing/2014/main" id="{F4416F10-B758-7F40-5960-86B2D94F4647}"/>
                    </a:ext>
                  </a:extLst>
                </p:cNvPr>
                <p:cNvSpPr txBox="1"/>
                <p:nvPr/>
              </p:nvSpPr>
              <p:spPr>
                <a:xfrm>
                  <a:off x="1855933" y="5133104"/>
                  <a:ext cx="631284" cy="30777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GB" sz="1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oMath>
                    </m:oMathPara>
                  </a14:m>
                  <a:endParaRPr lang="en-GB" sz="15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83D47B3C-B920-46DB-B68A-704E809703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5933" y="5133104"/>
                  <a:ext cx="631284" cy="307776"/>
                </a:xfrm>
                <a:prstGeom prst="rect">
                  <a:avLst/>
                </a:prstGeom>
                <a:blipFill>
                  <a:blip r:embed="rId5"/>
                  <a:stretch>
                    <a:fillRect l="-5195" r="-2597" b="-789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30">
              <a:extLst>
                <a:ext uri="{FF2B5EF4-FFF2-40B4-BE49-F238E27FC236}">
                  <a16:creationId xmlns:a16="http://schemas.microsoft.com/office/drawing/2014/main" id="{1C315F71-F063-7BBF-7160-ADB2005558A2}"/>
                </a:ext>
              </a:extLst>
            </p:cNvPr>
            <p:cNvCxnSpPr/>
            <p:nvPr/>
          </p:nvCxnSpPr>
          <p:spPr bwMode="auto">
            <a:xfrm>
              <a:off x="3098122" y="3896112"/>
              <a:ext cx="0" cy="156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4" name="CaixaDeTexto 2">
            <a:extLst>
              <a:ext uri="{FF2B5EF4-FFF2-40B4-BE49-F238E27FC236}">
                <a16:creationId xmlns:a16="http://schemas.microsoft.com/office/drawing/2014/main" id="{31908066-B4BB-F1F2-4B31-47C4B5337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224" y="3557915"/>
            <a:ext cx="218076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pt-BR" altLang="pt-BR" sz="1800" dirty="0">
                <a:latin typeface="Cambria" panose="02040503050406030204" pitchFamily="18" charset="0"/>
                <a:ea typeface="Cambria" panose="02040503050406030204" pitchFamily="18" charset="0"/>
              </a:rPr>
              <a:t>Se </a:t>
            </a:r>
            <a:r>
              <a:rPr kumimoji="0" lang="el-GR" altLang="pt-BR" sz="1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α</a:t>
            </a:r>
            <a:r>
              <a:rPr kumimoji="0" lang="pt-BR" altLang="pt-BR" sz="1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é máximo, </a:t>
            </a:r>
            <a:r>
              <a:rPr kumimoji="0" lang="pt-BR" altLang="pt-BR" sz="18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Mt</a:t>
            </a:r>
            <a:r>
              <a:rPr kumimoji="0" lang="pt-BR" altLang="pt-BR" sz="1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e </a:t>
            </a:r>
            <a:r>
              <a:rPr kumimoji="0" lang="pt-BR" altLang="pt-BR" sz="18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pme</a:t>
            </a:r>
            <a:r>
              <a:rPr kumimoji="0" lang="pt-BR" altLang="pt-BR" sz="1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são máximos a uma determinada rotação. Esta é conhecida como rotação de torque máximo.</a:t>
            </a:r>
          </a:p>
        </p:txBody>
      </p:sp>
    </p:spTree>
    <p:extLst>
      <p:ext uri="{BB962C8B-B14F-4D97-AF65-F5344CB8AC3E}">
        <p14:creationId xmlns:p14="http://schemas.microsoft.com/office/powerpoint/2010/main" val="13508701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ço Reservado para Conteúdo 1">
                <a:extLst>
                  <a:ext uri="{FF2B5EF4-FFF2-40B4-BE49-F238E27FC236}">
                    <a16:creationId xmlns:a16="http://schemas.microsoft.com/office/drawing/2014/main" id="{95DCB14B-3218-9443-0911-615F5E5B61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/>
                  <a:t>Propriedades de Curvas de desempenho em plena carga: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pt-BR" altLang="pt-BR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pt-BR" altLang="pt-BR" i="0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kumimoji="0" lang="pt-BR" altLang="pt-BR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fName>
                        <m:e>
                          <m:r>
                            <a:rPr kumimoji="0" lang="pt-BR" altLang="pt-BR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kumimoji="0" lang="el-GR" altLang="pt-BR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l-GR" altLang="pt-BR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pt-BR" altLang="pt-B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pt-BR" altLang="pt-BR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0" lang="pt-BR" altLang="pt-BR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</m:num>
                        <m:den>
                          <m:r>
                            <a:rPr kumimoji="0" lang="pt-BR" altLang="pt-BR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kumimoji="0" lang="pt-BR" altLang="pt-BR" i="1" dirty="0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kumimoji="0" lang="pt-BR" altLang="pt-BR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kumimoji="0" lang="el-GR" altLang="pt-BR" i="1" dirty="0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kumimoji="0" lang="pt-BR" altLang="pt-BR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pt-BR" altLang="pt-BR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altLang="pt-BR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altLang="pt-BR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t</m:t>
                          </m:r>
                        </m:sub>
                      </m:sSub>
                      <m:r>
                        <a:rPr kumimoji="0" lang="pt-BR" altLang="pt-BR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pt-BR" altLang="pt-BR" i="0" dirty="0" err="1" smtClean="0">
                          <a:latin typeface="Cambria Math" panose="02040503050406030204" pitchFamily="18" charset="0"/>
                        </a:rPr>
                        <m:t>pme</m:t>
                      </m:r>
                      <m:f>
                        <m:fPr>
                          <m:ctrlPr>
                            <a:rPr kumimoji="0" lang="pt-BR" altLang="pt-BR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pt-BR" altLang="pt-B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pt-BR" altLang="pt-BR" i="0" dirty="0" err="1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0" lang="pt-BR" altLang="pt-BR" i="0" dirty="0" err="1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</m:num>
                        <m:den>
                          <m:r>
                            <a:rPr kumimoji="0" lang="pt-BR" altLang="pt-BR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pt-BR" altLang="pt-BR" dirty="0">
                  <a:latin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pt-BR" altLang="pt-BR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pt-BR" altLang="pt-BR" i="0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pt-BR" altLang="pt-BR" i="0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kumimoji="0" lang="pt-BR" altLang="pt-BR" dirty="0">
                    <a:cs typeface="Calibri" panose="020F0502020204030204" pitchFamily="34" charset="0"/>
                  </a:rPr>
                  <a:t> máximo corresponde a se ter o produto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pt-BR" altLang="pt-BR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pt-BR" altLang="pt-BR" b="0" i="0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FA</m:t>
                        </m:r>
                        <m:r>
                          <a:rPr kumimoji="0" lang="pt-BR" altLang="pt-BR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⋅</m:t>
                        </m:r>
                        <m:sSub>
                          <m:sSubPr>
                            <m:ctrlPr>
                              <a:rPr lang="pt-BR" altLang="pt-BR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l-GR" altLang="pt-BR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pt-BR" altLang="pt-BR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𝑡</m:t>
                            </m:r>
                          </m:sub>
                        </m:sSub>
                        <m:r>
                          <a:rPr lang="pt-BR" altLang="pt-BR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⋅</m:t>
                        </m:r>
                        <m:sSub>
                          <m:sSubPr>
                            <m:ctrlPr>
                              <a:rPr lang="pt-BR" altLang="pt-BR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l-GR" altLang="pt-BR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pt-BR" altLang="pt-BR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𝑚</m:t>
                            </m:r>
                          </m:sub>
                        </m:sSub>
                        <m:r>
                          <a:rPr lang="pt-BR" altLang="pt-BR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⋅</m:t>
                        </m:r>
                        <m:sSub>
                          <m:sSubPr>
                            <m:ctrlPr>
                              <a:rPr lang="pt-BR" altLang="pt-BR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l-GR" altLang="pt-BR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pt-BR" altLang="pt-BR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pt-BR" altLang="pt-BR" dirty="0">
                    <a:cs typeface="Calibri" panose="020F0502020204030204" pitchFamily="34" charset="0"/>
                  </a:rPr>
                  <a:t> máximo;</a:t>
                </a:r>
                <a:endParaRPr kumimoji="0" lang="pt-BR" altLang="pt-BR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altLang="pt-BR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𝜂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altLang="pt-BR" b="0" i="0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g</m:t>
                        </m:r>
                      </m:sub>
                    </m:sSub>
                  </m:oMath>
                </a14:m>
                <a:r>
                  <a:rPr kumimoji="0" lang="pt-BR" altLang="pt-BR" dirty="0">
                    <a:cs typeface="Calibri" panose="020F0502020204030204" pitchFamily="34" charset="0"/>
                  </a:rPr>
                  <a:t> máximo ocorre para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pt-BR" altLang="pt-BR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pt-BR" altLang="pt-BR" i="0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pt-BR" altLang="pt-BR" i="0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e</m:t>
                        </m:r>
                      </m:sub>
                    </m:sSub>
                  </m:oMath>
                </a14:m>
                <a:r>
                  <a:rPr kumimoji="0" lang="pt-BR" altLang="pt-BR" dirty="0">
                    <a:cs typeface="Calibri" panose="020F0502020204030204" pitchFamily="34" charset="0"/>
                  </a:rPr>
                  <a:t> mínimo;</a:t>
                </a:r>
                <a:endParaRPr kumimoji="0" lang="pt-BR" altLang="pt-BR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altLang="pt-BR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𝜂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altLang="pt-BR" b="0" i="0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g</m:t>
                        </m:r>
                      </m:sub>
                    </m:sSub>
                    <m:r>
                      <a:rPr lang="pt-BR" altLang="pt-BR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kumimoji="0" lang="pt-BR" altLang="pt-BR" dirty="0">
                    <a:cs typeface="Calibri" panose="020F0502020204030204" pitchFamily="34" charset="0"/>
                  </a:rPr>
                  <a:t>máximo corresponde a se ter o produto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pt-BR" altLang="pt-BR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altLang="pt-BR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l-GR" altLang="pt-BR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𝜂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altLang="pt-BR" b="0" i="0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t</m:t>
                            </m:r>
                          </m:sub>
                        </m:sSub>
                        <m:r>
                          <a:rPr lang="pt-BR" altLang="pt-BR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⋅</m:t>
                        </m:r>
                        <m:sSub>
                          <m:sSubPr>
                            <m:ctrlPr>
                              <a:rPr lang="pt-BR" altLang="pt-BR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l-GR" altLang="pt-BR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𝜂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altLang="pt-BR" b="0" i="0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m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pt-BR" altLang="pt-BR" dirty="0">
                    <a:cs typeface="Calibri" panose="020F0502020204030204" pitchFamily="34" charset="0"/>
                  </a:rPr>
                  <a:t> máximo.</a:t>
                </a:r>
                <a:endParaRPr kumimoji="0" lang="pt-BR" alt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2" name="Espaço Reservado para Conteúdo 1">
                <a:extLst>
                  <a:ext uri="{FF2B5EF4-FFF2-40B4-BE49-F238E27FC236}">
                    <a16:creationId xmlns:a16="http://schemas.microsoft.com/office/drawing/2014/main" id="{95DCB14B-3218-9443-0911-615F5E5B61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AAF3909E-6194-5031-FB93-D821574B9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C31E-B2AD-4C51-952E-C21A0CDE9C89}" type="slidenum">
              <a:rPr lang="en-US" altLang="pt-BR" smtClean="0"/>
              <a:pPr/>
              <a:t>39</a:t>
            </a:fld>
            <a:endParaRPr lang="en-US" alt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8E02988F-3D83-1A79-9BCD-C7C95A8FE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Curvas características</a:t>
            </a:r>
          </a:p>
        </p:txBody>
      </p:sp>
    </p:spTree>
    <p:extLst>
      <p:ext uri="{BB962C8B-B14F-4D97-AF65-F5344CB8AC3E}">
        <p14:creationId xmlns:p14="http://schemas.microsoft.com/office/powerpoint/2010/main" val="4023219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ço Reservado para Conteúdo 1">
                <a:extLst>
                  <a:ext uri="{FF2B5EF4-FFF2-40B4-BE49-F238E27FC236}">
                    <a16:creationId xmlns:a16="http://schemas.microsoft.com/office/drawing/2014/main" id="{1FDA4569-5B2D-7CD4-1A65-A340AE0557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/>
                  <a:t>Unidades usuais: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pt-BR" b="0" i="0" smtClean="0">
                        <a:latin typeface="Cambria Math" panose="02040503050406030204" pitchFamily="18" charset="0"/>
                      </a:rPr>
                      <m:t>60 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rpm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=1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rps</m:t>
                    </m:r>
                  </m:oMath>
                </a14:m>
                <a:r>
                  <a:rPr lang="pt-BR" dirty="0"/>
                  <a:t>;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pt-BR" i="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pt-BR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</a:rPr>
                      <m:t>CV</m:t>
                    </m:r>
                    <m:r>
                      <a:rPr lang="pt-BR" i="0" dirty="0" smtClean="0">
                        <a:latin typeface="Cambria Math" panose="02040503050406030204" pitchFamily="18" charset="0"/>
                      </a:rPr>
                      <m:t>=0,7355 </m:t>
                    </m:r>
                    <m:r>
                      <m:rPr>
                        <m:sty m:val="p"/>
                      </m:rPr>
                      <a:rPr lang="pt-BR" b="0" i="0" dirty="0" smtClean="0">
                        <a:latin typeface="Cambria Math" panose="02040503050406030204" pitchFamily="18" charset="0"/>
                      </a:rPr>
                      <m:t>kW</m:t>
                    </m:r>
                  </m:oMath>
                </a14:m>
                <a:r>
                  <a:rPr lang="pt-BR" dirty="0"/>
                  <a:t>;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pt-BR" i="0" dirty="0" smtClean="0">
                        <a:latin typeface="Cambria Math" panose="02040503050406030204" pitchFamily="18" charset="0"/>
                      </a:rPr>
                      <m:t>1 </m:t>
                    </m:r>
                    <m:r>
                      <m:rPr>
                        <m:sty m:val="p"/>
                      </m:rPr>
                      <a:rPr lang="pt-BR" b="0" i="0" dirty="0" smtClean="0">
                        <a:latin typeface="Cambria Math" panose="02040503050406030204" pitchFamily="18" charset="0"/>
                      </a:rPr>
                      <m:t>HP</m:t>
                    </m:r>
                    <m:r>
                      <a:rPr lang="pt-BR" b="0" i="0" dirty="0" smtClean="0">
                        <a:latin typeface="Cambria Math" panose="02040503050406030204" pitchFamily="18" charset="0"/>
                      </a:rPr>
                      <m:t>=0,7457 </m:t>
                    </m:r>
                    <m:r>
                      <m:rPr>
                        <m:sty m:val="p"/>
                      </m:rPr>
                      <a:rPr lang="pt-BR" b="0" i="0" dirty="0" smtClean="0">
                        <a:latin typeface="Cambria Math" panose="02040503050406030204" pitchFamily="18" charset="0"/>
                      </a:rPr>
                      <m:t>kW</m:t>
                    </m:r>
                  </m:oMath>
                </a14:m>
                <a:r>
                  <a:rPr lang="pt-BR" dirty="0"/>
                  <a:t>;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pt-BR" b="0" i="0" smtClean="0">
                        <a:latin typeface="Cambria Math" panose="02040503050406030204" pitchFamily="18" charset="0"/>
                      </a:rPr>
                      <m:t>1 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kgf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=9,81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pt-BR" dirty="0"/>
                  <a:t>;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pt-BR" i="0" dirty="0" smtClean="0">
                        <a:latin typeface="Cambria Math" panose="02040503050406030204" pitchFamily="18" charset="0"/>
                      </a:rPr>
                      <m:t>1000</m:t>
                    </m:r>
                    <m:r>
                      <a:rPr lang="pt-BR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dirty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pt-BR" b="0" i="0" dirty="0" smtClean="0">
                        <a:latin typeface="Cambria Math" panose="02040503050406030204" pitchFamily="18" charset="0"/>
                      </a:rPr>
                      <m:t>=1 </m:t>
                    </m:r>
                    <m:sSup>
                      <m:sSupPr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pt-BR" b="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pt-BR" dirty="0"/>
                  <a:t>;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pt-BR" i="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pt-BR" i="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</a:rPr>
                      <m:t>bar</m:t>
                    </m:r>
                    <m:r>
                      <a:rPr lang="pt-BR" i="0" dirty="0" smtClean="0">
                        <a:latin typeface="Cambria Math" panose="02040503050406030204" pitchFamily="18" charset="0"/>
                      </a:rPr>
                      <m:t>=100 </m:t>
                    </m:r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</a:rPr>
                      <m:t>kPa</m:t>
                    </m:r>
                  </m:oMath>
                </a14:m>
                <a:r>
                  <a:rPr lang="pt-BR" dirty="0"/>
                  <a:t>;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pt-BR" dirty="0"/>
              </a:p>
            </p:txBody>
          </p:sp>
        </mc:Choice>
        <mc:Fallback xmlns="">
          <p:sp>
            <p:nvSpPr>
              <p:cNvPr id="2" name="Espaço Reservado para Conteúdo 1">
                <a:extLst>
                  <a:ext uri="{FF2B5EF4-FFF2-40B4-BE49-F238E27FC236}">
                    <a16:creationId xmlns:a16="http://schemas.microsoft.com/office/drawing/2014/main" id="{1FDA4569-5B2D-7CD4-1A65-A340AE0557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2E9AF937-BA75-121A-949F-1BDB8897B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C31E-B2AD-4C51-952E-C21A0CDE9C89}" type="slidenum">
              <a:rPr lang="en-US" altLang="pt-BR" smtClean="0"/>
              <a:pPr/>
              <a:t>4</a:t>
            </a:fld>
            <a:endParaRPr lang="en-US" alt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6B87D791-A8FE-14D0-FF9F-A5C32C485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Parâmetros de Desempenho</a:t>
            </a:r>
          </a:p>
        </p:txBody>
      </p:sp>
    </p:spTree>
    <p:extLst>
      <p:ext uri="{BB962C8B-B14F-4D97-AF65-F5344CB8AC3E}">
        <p14:creationId xmlns:p14="http://schemas.microsoft.com/office/powerpoint/2010/main" val="29175275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ço Reservado para Conteúdo 1">
                <a:extLst>
                  <a:ext uri="{FF2B5EF4-FFF2-40B4-BE49-F238E27FC236}">
                    <a16:creationId xmlns:a16="http://schemas.microsoft.com/office/drawing/2014/main" id="{75B085ED-3BF0-17E3-0B7E-6070A5F34D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pt-BR" altLang="pt-BR" b="1" dirty="0">
                    <a:cs typeface="Tahoma" panose="020B0604030504040204" pitchFamily="34" charset="0"/>
                  </a:rPr>
                  <a:t>Exercício 1</a:t>
                </a: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pt-BR" altLang="pt-BR" sz="2000" dirty="0">
                    <a:cs typeface="Tahoma" panose="020B0604030504040204" pitchFamily="34" charset="0"/>
                  </a:rPr>
                  <a:t>O diagrama indicado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pt-BR" altLang="pt-BR" sz="2000" i="1" smtClean="0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pt-BR" altLang="pt-BR" sz="2000" b="0" i="0" smtClean="0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p</m:t>
                        </m:r>
                        <m:r>
                          <a:rPr kumimoji="0" lang="pt-BR" altLang="pt-BR" sz="2000" b="0" i="0" smtClean="0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kumimoji="0" lang="pt-BR" altLang="pt-BR" sz="2000" b="0" i="0" smtClean="0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V</m:t>
                        </m:r>
                      </m:e>
                    </m:d>
                  </m:oMath>
                </a14:m>
                <a:r>
                  <a:rPr kumimoji="0" lang="pt-BR" altLang="pt-BR" sz="2000" dirty="0">
                    <a:cs typeface="Tahoma" panose="020B0604030504040204" pitchFamily="34" charset="0"/>
                  </a:rPr>
                  <a:t> gerado por um cilindro de um motor  4T e de ignição por compressão possui uma área de 10 cm</a:t>
                </a:r>
                <a:r>
                  <a:rPr kumimoji="0" lang="pt-BR" altLang="pt-BR" sz="2000" baseline="30000" dirty="0">
                    <a:cs typeface="Tahoma" panose="020B0604030504040204" pitchFamily="34" charset="0"/>
                  </a:rPr>
                  <a:t>2</a:t>
                </a:r>
                <a:r>
                  <a:rPr kumimoji="0" lang="pt-BR" altLang="pt-BR" sz="2000" dirty="0">
                    <a:cs typeface="Tahoma" panose="020B0604030504040204" pitchFamily="34" charset="0"/>
                  </a:rPr>
                  <a:t> quando funciona a 2.400 rpm. Sabendo que as escalas de pressão e de volume utilizadas são, respectivamente, de 1 MPa/cm e 50 cm</a:t>
                </a:r>
                <a:r>
                  <a:rPr kumimoji="0" lang="pt-BR" altLang="pt-BR" sz="2000" baseline="30000" dirty="0">
                    <a:cs typeface="Tahoma" panose="020B0604030504040204" pitchFamily="34" charset="0"/>
                  </a:rPr>
                  <a:t>3</a:t>
                </a:r>
                <a:r>
                  <a:rPr kumimoji="0" lang="pt-BR" altLang="pt-BR" sz="2000" dirty="0">
                    <a:cs typeface="Tahoma" panose="020B0604030504040204" pitchFamily="34" charset="0"/>
                  </a:rPr>
                  <a:t>/cm e que esse motor possui 6 cilindros, estimar:</a:t>
                </a: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pt-BR" altLang="pt-BR" sz="2000" dirty="0">
                    <a:cs typeface="Tahoma" panose="020B0604030504040204" pitchFamily="34" charset="0"/>
                  </a:rPr>
                  <a:t>a) a potência indicada nessa condição de funcionamento; </a:t>
                </a: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pt-BR" altLang="pt-BR" sz="2000" dirty="0">
                    <a:cs typeface="Tahoma" panose="020B0604030504040204" pitchFamily="34" charset="0"/>
                  </a:rPr>
                  <a:t>b) a potência de atrito considerando que, ao desconectar o bico injetor do cilindro instrumentado e mantendo a mesma rotação de funcionamento, a força indicada na célula de carga do dinamômetro reduz-se a 78% do valor inicial. </a:t>
                </a: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pt-BR" altLang="pt-BR" sz="2000" dirty="0">
                    <a:cs typeface="Tahoma" panose="020B0604030504040204" pitchFamily="34" charset="0"/>
                  </a:rPr>
                  <a:t>Admita que todos os cilindros gerem os mesmos diagramas indicados.</a:t>
                </a:r>
              </a:p>
            </p:txBody>
          </p:sp>
        </mc:Choice>
        <mc:Fallback xmlns="">
          <p:sp>
            <p:nvSpPr>
              <p:cNvPr id="2" name="Espaço Reservado para Conteúdo 1">
                <a:extLst>
                  <a:ext uri="{FF2B5EF4-FFF2-40B4-BE49-F238E27FC236}">
                    <a16:creationId xmlns:a16="http://schemas.microsoft.com/office/drawing/2014/main" id="{75B085ED-3BF0-17E3-0B7E-6070A5F34D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r="-8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7478CEAE-2A66-DD06-DEE0-0C7FBB679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C31E-B2AD-4C51-952E-C21A0CDE9C89}" type="slidenum">
              <a:rPr lang="en-US" altLang="pt-BR" smtClean="0"/>
              <a:pPr/>
              <a:t>40</a:t>
            </a:fld>
            <a:endParaRPr lang="en-US" alt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6D1C41E8-D635-2955-F4B1-2020CE5B4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Exercícios</a:t>
            </a:r>
          </a:p>
        </p:txBody>
      </p:sp>
    </p:spTree>
    <p:extLst>
      <p:ext uri="{BB962C8B-B14F-4D97-AF65-F5344CB8AC3E}">
        <p14:creationId xmlns:p14="http://schemas.microsoft.com/office/powerpoint/2010/main" val="15847531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4">
                <a:extLst>
                  <a:ext uri="{FF2B5EF4-FFF2-40B4-BE49-F238E27FC236}">
                    <a16:creationId xmlns:a16="http://schemas.microsoft.com/office/drawing/2014/main" id="{C172B579-F867-15D2-C470-804CA663FC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b="1" dirty="0"/>
                  <a:t>Exercício 2</a:t>
                </a:r>
              </a:p>
              <a:p>
                <a:pPr algn="just"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pt-BR" altLang="pt-BR" sz="2000" dirty="0">
                    <a:cs typeface="Tahoma" panose="020B0604030504040204" pitchFamily="34" charset="0"/>
                  </a:rPr>
                  <a:t>Um motor de 4 tempos movido a gasolina consome </a:t>
                </a:r>
                <a14:m>
                  <m:oMath xmlns:m="http://schemas.openxmlformats.org/officeDocument/2006/math">
                    <m:r>
                      <a:rPr kumimoji="0" lang="pt-BR" altLang="pt-BR" sz="2000" i="0" dirty="0" smtClean="0"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3,0 </m:t>
                    </m:r>
                    <m:r>
                      <m:rPr>
                        <m:sty m:val="p"/>
                      </m:rPr>
                      <a:rPr kumimoji="0" lang="pt-BR" altLang="pt-BR" sz="2000" i="0" dirty="0" smtClean="0"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g</m:t>
                    </m:r>
                    <m:r>
                      <a:rPr kumimoji="0" lang="pt-BR" altLang="pt-BR" sz="2000" i="0" dirty="0" smtClean="0"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/</m:t>
                    </m:r>
                    <m:r>
                      <m:rPr>
                        <m:sty m:val="p"/>
                      </m:rPr>
                      <a:rPr kumimoji="0" lang="pt-BR" altLang="pt-BR" sz="2000" i="0" dirty="0" smtClean="0"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s</m:t>
                    </m:r>
                  </m:oMath>
                </a14:m>
                <a:r>
                  <a:rPr kumimoji="0" lang="pt-BR" altLang="pt-BR" sz="2000" dirty="0">
                    <a:cs typeface="Tahoma" panose="020B0604030504040204" pitchFamily="34" charset="0"/>
                  </a:rPr>
                  <a:t> desse combustível (</a:t>
                </a:r>
                <a14:m>
                  <m:oMath xmlns:m="http://schemas.openxmlformats.org/officeDocument/2006/math">
                    <m:r>
                      <a:rPr kumimoji="0" lang="pt-BR" altLang="pt-BR" sz="2000" b="0" i="1" dirty="0" smtClean="0"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𝜌</m:t>
                    </m:r>
                    <m:r>
                      <a:rPr kumimoji="0" lang="pt-BR" altLang="pt-BR" sz="2000" i="0" dirty="0" smtClean="0"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=750</m:t>
                    </m:r>
                    <m:r>
                      <a:rPr kumimoji="0" lang="pt-BR" altLang="pt-BR" sz="2000" b="0" i="0" dirty="0" smtClean="0"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pt-BR" altLang="pt-BR" sz="2000" i="0" dirty="0" smtClean="0"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kg</m:t>
                    </m:r>
                    <m:r>
                      <a:rPr kumimoji="0" lang="pt-BR" altLang="pt-BR" sz="2000" i="0" dirty="0" smtClean="0"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/</m:t>
                    </m:r>
                    <m:r>
                      <m:rPr>
                        <m:sty m:val="p"/>
                      </m:rPr>
                      <a:rPr kumimoji="0" lang="pt-BR" altLang="pt-BR" sz="2000" i="0" dirty="0" smtClean="0"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m</m:t>
                    </m:r>
                    <m:r>
                      <a:rPr kumimoji="0" lang="pt-BR" altLang="pt-BR" sz="2000" i="0" baseline="30000" dirty="0" smtClean="0">
                        <a:latin typeface="Cambria Math" panose="02040503050406030204" pitchFamily="18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3</m:t>
                    </m:r>
                  </m:oMath>
                </a14:m>
                <a:r>
                  <a:rPr kumimoji="0" lang="pt-BR" altLang="pt-BR" sz="2000" dirty="0">
                    <a:cs typeface="Tahoma" panose="020B0604030504040204" pitchFamily="34" charset="0"/>
                    <a:sym typeface="Symbol" panose="05050102010706020507" pitchFamily="18" charset="2"/>
                  </a:rPr>
                  <a:t> 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pt-BR" altLang="pt-BR" sz="2000" i="0" dirty="0" smtClean="0">
                        <a:latin typeface="Cambria Math" panose="02040503050406030204" pitchFamily="18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PCI</m:t>
                    </m:r>
                    <m:r>
                      <a:rPr kumimoji="0" lang="pt-BR" altLang="pt-BR" sz="2000" i="0" dirty="0" smtClean="0">
                        <a:latin typeface="Cambria Math" panose="02040503050406030204" pitchFamily="18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=36 </m:t>
                    </m:r>
                    <m:r>
                      <m:rPr>
                        <m:sty m:val="p"/>
                      </m:rPr>
                      <a:rPr kumimoji="0" lang="pt-BR" altLang="pt-BR" sz="2000" i="0" dirty="0" smtClean="0">
                        <a:latin typeface="Cambria Math" panose="02040503050406030204" pitchFamily="18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MJ</m:t>
                    </m:r>
                    <m:r>
                      <a:rPr kumimoji="0" lang="pt-BR" altLang="pt-BR" sz="2000" i="0" dirty="0" smtClean="0">
                        <a:latin typeface="Cambria Math" panose="02040503050406030204" pitchFamily="18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/</m:t>
                    </m:r>
                    <m:r>
                      <m:rPr>
                        <m:sty m:val="p"/>
                      </m:rPr>
                      <a:rPr kumimoji="0" lang="pt-BR" altLang="pt-BR" sz="2000" i="0" dirty="0" smtClean="0">
                        <a:latin typeface="Cambria Math" panose="02040503050406030204" pitchFamily="18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kg</m:t>
                    </m:r>
                  </m:oMath>
                </a14:m>
                <a:r>
                  <a:rPr kumimoji="0" lang="pt-BR" altLang="pt-BR" sz="2000" dirty="0">
                    <a:cs typeface="Tahoma" panose="020B0604030504040204" pitchFamily="34" charset="0"/>
                    <a:sym typeface="Symbol" panose="05050102010706020507" pitchFamily="18" charset="2"/>
                  </a:rPr>
                  <a:t>) quando funciona a 4.800 rpm em plena carga com uma relação combustível-ar gravimétrica F igual a 1:13,5 e fornecendo um momento </a:t>
                </a:r>
                <a:r>
                  <a:rPr kumimoji="0" lang="pt-BR" altLang="pt-BR" sz="2000" dirty="0" err="1">
                    <a:cs typeface="Tahoma" panose="020B0604030504040204" pitchFamily="34" charset="0"/>
                    <a:sym typeface="Symbol" panose="05050102010706020507" pitchFamily="18" charset="2"/>
                  </a:rPr>
                  <a:t>torsor</a:t>
                </a:r>
                <a:r>
                  <a:rPr kumimoji="0" lang="pt-BR" altLang="pt-BR" sz="2000" dirty="0">
                    <a:cs typeface="Tahoma" panose="020B060403050404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pt-BR" altLang="pt-BR" sz="2000" i="0" dirty="0" smtClean="0">
                        <a:latin typeface="Cambria Math" panose="02040503050406030204" pitchFamily="18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M</m:t>
                    </m:r>
                    <m:r>
                      <m:rPr>
                        <m:sty m:val="p"/>
                      </m:rPr>
                      <a:rPr kumimoji="0" lang="pt-BR" altLang="pt-BR" sz="2000" i="0" baseline="-30000" dirty="0" err="1" smtClean="0">
                        <a:latin typeface="Cambria Math" panose="02040503050406030204" pitchFamily="18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t</m:t>
                    </m:r>
                    <m:r>
                      <a:rPr kumimoji="0" lang="pt-BR" altLang="pt-BR" sz="2000" i="0" dirty="0" smtClean="0">
                        <a:latin typeface="Cambria Math" panose="02040503050406030204" pitchFamily="18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=60</m:t>
                    </m:r>
                    <m:r>
                      <a:rPr kumimoji="0" lang="pt-BR" altLang="pt-BR" sz="2000" b="0" i="0" dirty="0" smtClean="0">
                        <a:latin typeface="Cambria Math" panose="02040503050406030204" pitchFamily="18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kumimoji="0" lang="pt-BR" altLang="pt-BR" sz="2000" i="0" dirty="0" smtClean="0">
                        <a:latin typeface="Cambria Math" panose="02040503050406030204" pitchFamily="18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Nm</m:t>
                    </m:r>
                  </m:oMath>
                </a14:m>
                <a:r>
                  <a:rPr kumimoji="0" lang="pt-BR" altLang="pt-BR" sz="2000" dirty="0">
                    <a:cs typeface="Tahoma" panose="020B0604030504040204" pitchFamily="34" charset="0"/>
                    <a:sym typeface="Symbol" panose="05050102010706020507" pitchFamily="18" charset="2"/>
                  </a:rPr>
                  <a:t>. Esse motor possui cilindrada total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pt-BR" altLang="pt-BR" sz="2000" i="0" dirty="0" smtClean="0">
                        <a:latin typeface="Cambria Math" panose="02040503050406030204" pitchFamily="18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V</m:t>
                    </m:r>
                    <m:r>
                      <m:rPr>
                        <m:sty m:val="p"/>
                      </m:rPr>
                      <a:rPr kumimoji="0" lang="pt-BR" altLang="pt-BR" sz="2000" i="0" baseline="-30000" dirty="0" err="1" smtClean="0">
                        <a:latin typeface="Cambria Math" panose="02040503050406030204" pitchFamily="18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t</m:t>
                    </m:r>
                    <m:r>
                      <a:rPr kumimoji="0" lang="pt-BR" altLang="pt-BR" sz="2000" i="0" dirty="0" smtClean="0">
                        <a:latin typeface="Cambria Math" panose="02040503050406030204" pitchFamily="18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=2,4</m:t>
                    </m:r>
                    <m:r>
                      <a:rPr kumimoji="0" lang="pt-BR" altLang="pt-BR" sz="2000" b="0" i="0" dirty="0" smtClean="0">
                        <a:latin typeface="Cambria Math" panose="02040503050406030204" pitchFamily="18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kumimoji="0" lang="pt-BR" altLang="pt-BR" sz="2000" i="0" dirty="0" smtClean="0">
                        <a:latin typeface="Cambria Math" panose="02040503050406030204" pitchFamily="18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L</m:t>
                    </m:r>
                  </m:oMath>
                </a14:m>
                <a:r>
                  <a:rPr kumimoji="0" lang="pt-BR" altLang="pt-BR" sz="2000" dirty="0">
                    <a:cs typeface="Tahoma" panose="020B0604030504040204" pitchFamily="34" charset="0"/>
                    <a:sym typeface="Symbol" panose="05050102010706020507" pitchFamily="18" charset="2"/>
                  </a:rPr>
                  <a:t> e uma razão volumétrica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pt-BR" altLang="pt-BR" sz="2000" i="0" dirty="0" smtClean="0">
                        <a:latin typeface="Cambria Math" panose="02040503050406030204" pitchFamily="18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r</m:t>
                    </m:r>
                    <m:r>
                      <a:rPr kumimoji="0" lang="pt-BR" altLang="pt-BR" sz="2000" i="1" baseline="-30000" dirty="0" err="1" smtClean="0">
                        <a:latin typeface="Cambria Math" panose="02040503050406030204" pitchFamily="18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𝑣</m:t>
                    </m:r>
                    <m:r>
                      <a:rPr kumimoji="0" lang="pt-BR" altLang="pt-BR" sz="2000" i="0" dirty="0" smtClean="0">
                        <a:latin typeface="Cambria Math" panose="02040503050406030204" pitchFamily="18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=10:</m:t>
                    </m:r>
                    <m:r>
                      <a:rPr kumimoji="0" lang="pt-BR" altLang="pt-BR" sz="2000" b="0" i="0" dirty="0" smtClean="0">
                        <a:latin typeface="Cambria Math" panose="02040503050406030204" pitchFamily="18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1</m:t>
                    </m:r>
                  </m:oMath>
                </a14:m>
                <a:r>
                  <a:rPr kumimoji="0" lang="pt-BR" altLang="pt-BR" sz="2000" dirty="0">
                    <a:cs typeface="Tahoma" panose="020B0604030504040204" pitchFamily="34" charset="0"/>
                    <a:sym typeface="Symbol" panose="05050102010706020507" pitchFamily="18" charset="2"/>
                  </a:rPr>
                  <a:t>. A massa específica do ar no local onde o motor funciona 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pt-BR" altLang="pt-BR" sz="2000" b="0" i="1" dirty="0" smtClean="0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kumimoji="0" lang="pt-BR" altLang="pt-BR" sz="2000" b="0" i="1" dirty="0" smtClean="0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𝜌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pt-BR" altLang="pt-BR" sz="2000" i="0" dirty="0" smtClean="0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ar</m:t>
                        </m:r>
                      </m:sub>
                    </m:sSub>
                    <m:r>
                      <a:rPr kumimoji="0" lang="pt-BR" altLang="pt-BR" sz="2000" i="0" dirty="0" smtClean="0">
                        <a:latin typeface="Cambria Math" panose="02040503050406030204" pitchFamily="18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=1,06 </m:t>
                    </m:r>
                    <m:r>
                      <m:rPr>
                        <m:sty m:val="p"/>
                      </m:rPr>
                      <a:rPr kumimoji="0" lang="pt-BR" altLang="pt-BR" sz="2000" i="0" dirty="0" smtClean="0">
                        <a:latin typeface="Cambria Math" panose="02040503050406030204" pitchFamily="18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kg</m:t>
                    </m:r>
                    <m:r>
                      <a:rPr kumimoji="0" lang="pt-BR" altLang="pt-BR" sz="2000" i="0" dirty="0" smtClean="0">
                        <a:latin typeface="Cambria Math" panose="02040503050406030204" pitchFamily="18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/</m:t>
                    </m:r>
                    <m:r>
                      <m:rPr>
                        <m:sty m:val="p"/>
                      </m:rPr>
                      <a:rPr kumimoji="0" lang="pt-BR" altLang="pt-BR" sz="2000" i="0" dirty="0" smtClean="0">
                        <a:latin typeface="Cambria Math" panose="02040503050406030204" pitchFamily="18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m</m:t>
                    </m:r>
                    <m:r>
                      <a:rPr kumimoji="0" lang="pt-BR" altLang="pt-BR" sz="2000" i="0" baseline="30000" dirty="0" smtClean="0">
                        <a:latin typeface="Cambria Math" panose="02040503050406030204" pitchFamily="18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3</m:t>
                    </m:r>
                  </m:oMath>
                </a14:m>
                <a:r>
                  <a:rPr kumimoji="0" lang="pt-BR" altLang="pt-BR" sz="2000" dirty="0">
                    <a:cs typeface="Tahoma" panose="020B0604030504040204" pitchFamily="34" charset="0"/>
                    <a:sym typeface="Symbol" panose="05050102010706020507" pitchFamily="18" charset="2"/>
                  </a:rPr>
                  <a:t>. Considera-se que o rendimento térmico do ciclo motor nestas condições corresponda a 60% do de um ciclo padrão-ar de Otto de mesma taxa de compressão.</a:t>
                </a:r>
              </a:p>
              <a:p>
                <a:pPr algn="just"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pt-BR" altLang="pt-BR" sz="2000" dirty="0">
                    <a:cs typeface="Tahoma" panose="020B0604030504040204" pitchFamily="34" charset="0"/>
                    <a:sym typeface="Symbol" panose="05050102010706020507" pitchFamily="18" charset="2"/>
                  </a:rPr>
                  <a:t>Avaliar os rendimentos mecânico e volumétrico</a:t>
                </a:r>
              </a:p>
              <a:p>
                <a:pPr algn="just"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pt-BR" altLang="pt-BR" sz="2000" dirty="0">
                    <a:cs typeface="Tahoma" panose="020B0604030504040204" pitchFamily="34" charset="0"/>
                    <a:sym typeface="Symbol" panose="05050102010706020507" pitchFamily="18" charset="2"/>
                  </a:rPr>
                  <a:t>Utilizar constante adiabática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pt-BR" altLang="pt-BR" sz="2000" i="0" dirty="0" smtClean="0">
                        <a:latin typeface="Cambria Math" panose="02040503050406030204" pitchFamily="18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k</m:t>
                    </m:r>
                    <m:r>
                      <a:rPr kumimoji="0" lang="pt-BR" altLang="pt-BR" sz="2000" i="0" dirty="0" smtClean="0">
                        <a:latin typeface="Cambria Math" panose="02040503050406030204" pitchFamily="18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=1,4 </m:t>
                    </m:r>
                  </m:oMath>
                </a14:m>
                <a:r>
                  <a:rPr kumimoji="0" lang="pt-BR" altLang="pt-BR" sz="2000" dirty="0">
                    <a:cs typeface="Tahoma" panose="020B0604030504040204" pitchFamily="34" charset="0"/>
                    <a:sym typeface="Symbol" panose="05050102010706020507" pitchFamily="18" charset="2"/>
                  </a:rPr>
                  <a:t>para o ar.</a:t>
                </a:r>
              </a:p>
            </p:txBody>
          </p:sp>
        </mc:Choice>
        <mc:Fallback xmlns="">
          <p:sp>
            <p:nvSpPr>
              <p:cNvPr id="5" name="Espaço Reservado para Conteúdo 4">
                <a:extLst>
                  <a:ext uri="{FF2B5EF4-FFF2-40B4-BE49-F238E27FC236}">
                    <a16:creationId xmlns:a16="http://schemas.microsoft.com/office/drawing/2014/main" id="{C172B579-F867-15D2-C470-804CA663FC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r="-8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143761D-8DA7-F61C-24FB-B0E550551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C31E-B2AD-4C51-952E-C21A0CDE9C89}" type="slidenum">
              <a:rPr lang="en-US" altLang="pt-BR" smtClean="0"/>
              <a:pPr/>
              <a:t>41</a:t>
            </a:fld>
            <a:endParaRPr lang="en-US" altLang="pt-BR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4F2D021-96A6-412B-9A37-B77C738CEA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Exercícios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4">
                <a:extLst>
                  <a:ext uri="{FF2B5EF4-FFF2-40B4-BE49-F238E27FC236}">
                    <a16:creationId xmlns:a16="http://schemas.microsoft.com/office/drawing/2014/main" id="{989FF536-842C-2893-0F05-3BB4D90D3D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pt-BR" altLang="pt-BR" b="1" dirty="0">
                    <a:cs typeface="Tahoma" panose="020B0604030504040204" pitchFamily="34" charset="0"/>
                  </a:rPr>
                  <a:t>Exercício 3</a:t>
                </a:r>
                <a:endParaRPr kumimoji="0" lang="pt-BR" altLang="pt-BR" dirty="0">
                  <a:cs typeface="Tahoma" panose="020B0604030504040204" pitchFamily="34" charset="0"/>
                </a:endParaRPr>
              </a:p>
              <a:p>
                <a:pPr>
                  <a:lnSpc>
                    <a:spcPct val="145000"/>
                  </a:lnSpc>
                  <a:spcBef>
                    <a:spcPct val="0"/>
                  </a:spcBef>
                </a:pPr>
                <a:r>
                  <a:rPr kumimoji="0" lang="pt-BR" altLang="pt-BR" sz="1800" dirty="0">
                    <a:cs typeface="Tahoma" panose="020B0604030504040204" pitchFamily="34" charset="0"/>
                  </a:rPr>
                  <a:t>Um motor diesel sobrealimentado de 4 cilindros (cilindrada total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pt-BR" altLang="pt-BR" sz="1800" b="0" i="1" dirty="0" smtClean="0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pt-BR" altLang="pt-BR" sz="1800" i="0" dirty="0" smtClean="0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pt-BR" altLang="pt-BR" sz="1800" i="0" dirty="0" smtClean="0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t</m:t>
                        </m:r>
                      </m:sub>
                    </m:sSub>
                    <m:r>
                      <a:rPr kumimoji="0" lang="pt-BR" altLang="pt-BR" sz="1800" i="0" dirty="0" smtClean="0"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=4,0</m:t>
                    </m:r>
                    <m:r>
                      <m:rPr>
                        <m:sty m:val="p"/>
                      </m:rPr>
                      <a:rPr kumimoji="0" lang="pt-BR" altLang="pt-BR" sz="1800" i="0" dirty="0" smtClean="0"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L</m:t>
                    </m:r>
                  </m:oMath>
                </a14:m>
                <a:r>
                  <a:rPr kumimoji="0" lang="pt-BR" altLang="pt-BR" sz="1800" dirty="0">
                    <a:cs typeface="Tahoma" panose="020B0604030504040204" pitchFamily="34" charset="0"/>
                  </a:rPr>
                  <a:t>) e de 4 tempos, ao ser ensaiado a 2.700 rpm e em plena carga num dinamômetro elétrico, fornece uma indicação de força de </a:t>
                </a:r>
                <a14:m>
                  <m:oMath xmlns:m="http://schemas.openxmlformats.org/officeDocument/2006/math">
                    <m:r>
                      <a:rPr kumimoji="0" lang="pt-BR" altLang="pt-BR" sz="1800" i="0" dirty="0" smtClean="0"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500</m:t>
                    </m:r>
                    <m:r>
                      <a:rPr kumimoji="0" lang="pt-BR" altLang="pt-BR" sz="1800" b="0" i="0" dirty="0" smtClean="0"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pt-BR" altLang="pt-BR" sz="1800" i="0" dirty="0" smtClean="0"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N</m:t>
                    </m:r>
                  </m:oMath>
                </a14:m>
                <a:r>
                  <a:rPr kumimoji="0" lang="pt-BR" altLang="pt-BR" sz="1800" dirty="0">
                    <a:cs typeface="Tahoma" panose="020B0604030504040204" pitchFamily="34" charset="0"/>
                  </a:rPr>
                  <a:t> na extremidade do braço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pt-BR" altLang="pt-BR" sz="1800" i="1" dirty="0" smtClean="0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altLang="pt-BR" sz="1800" i="0" dirty="0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b</m:t>
                        </m:r>
                        <m:r>
                          <a:rPr lang="pt-BR" altLang="pt-BR" sz="1800" i="0" dirty="0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=0,76 </m:t>
                        </m:r>
                        <m:r>
                          <m:rPr>
                            <m:sty m:val="p"/>
                          </m:rPr>
                          <a:rPr lang="pt-BR" altLang="pt-BR" sz="1800" i="0" dirty="0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m</m:t>
                        </m:r>
                      </m:e>
                    </m:d>
                  </m:oMath>
                </a14:m>
                <a:r>
                  <a:rPr kumimoji="0" lang="pt-BR" altLang="pt-BR" sz="1800" dirty="0">
                    <a:cs typeface="Tahoma" panose="020B0604030504040204" pitchFamily="34" charset="0"/>
                  </a:rPr>
                  <a:t> desse dinamômetro. Nestas condições, consome </a:t>
                </a:r>
                <a14:m>
                  <m:oMath xmlns:m="http://schemas.openxmlformats.org/officeDocument/2006/math">
                    <m:r>
                      <a:rPr kumimoji="0" lang="pt-BR" altLang="pt-BR" sz="1800" i="0" dirty="0" smtClean="0"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29,2 </m:t>
                    </m:r>
                    <m:r>
                      <m:rPr>
                        <m:sty m:val="p"/>
                      </m:rPr>
                      <a:rPr kumimoji="0" lang="pt-BR" altLang="pt-BR" sz="1800" i="0" dirty="0" smtClean="0"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kg</m:t>
                    </m:r>
                    <m:r>
                      <a:rPr kumimoji="0" lang="pt-BR" altLang="pt-BR" sz="1800" i="0" dirty="0" smtClean="0"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/</m:t>
                    </m:r>
                    <m:r>
                      <m:rPr>
                        <m:sty m:val="p"/>
                      </m:rPr>
                      <a:rPr kumimoji="0" lang="pt-BR" altLang="pt-BR" sz="1800" i="0" dirty="0" smtClean="0"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h</m:t>
                    </m:r>
                  </m:oMath>
                </a14:m>
                <a:r>
                  <a:rPr kumimoji="0" lang="pt-BR" altLang="pt-BR" sz="1800" dirty="0">
                    <a:cs typeface="Tahoma" panose="020B0604030504040204" pitchFamily="34" charset="0"/>
                  </a:rPr>
                  <a:t> de óleo diesel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pt-BR" altLang="pt-BR" sz="1800" i="1" dirty="0" smtClean="0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altLang="pt-BR" sz="1800" i="0" dirty="0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PCI</m:t>
                        </m:r>
                        <m:r>
                          <a:rPr lang="pt-BR" altLang="pt-BR" sz="1800" i="0" dirty="0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=42 </m:t>
                        </m:r>
                        <m:r>
                          <m:rPr>
                            <m:sty m:val="p"/>
                          </m:rPr>
                          <a:rPr lang="pt-BR" altLang="pt-BR" sz="1800" i="0" dirty="0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MJ</m:t>
                        </m:r>
                        <m:r>
                          <a:rPr lang="pt-BR" altLang="pt-BR" sz="1800" i="0" dirty="0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pt-BR" altLang="pt-BR" sz="1800" i="0" dirty="0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kg</m:t>
                        </m:r>
                      </m:e>
                    </m:d>
                  </m:oMath>
                </a14:m>
                <a:r>
                  <a:rPr kumimoji="0" lang="pt-BR" altLang="pt-BR" sz="1800" dirty="0">
                    <a:cs typeface="Tahoma" panose="020B0604030504040204" pitchFamily="34" charset="0"/>
                  </a:rPr>
                  <a:t> com relação combustível-ar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pt-BR" altLang="pt-BR" sz="1800" i="0" dirty="0" smtClean="0"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FA</m:t>
                    </m:r>
                    <m:r>
                      <a:rPr kumimoji="0" lang="pt-BR" altLang="pt-BR" sz="1800" i="0" dirty="0" smtClean="0"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=0,05</m:t>
                    </m:r>
                  </m:oMath>
                </a14:m>
                <a:r>
                  <a:rPr kumimoji="0" lang="pt-BR" altLang="pt-BR" sz="1800" dirty="0">
                    <a:cs typeface="Tahoma" panose="020B0604030504040204" pitchFamily="34" charset="0"/>
                  </a:rPr>
                  <a:t>. Quando um dos cilindros tem a injeção “cortada”, o motor, funcionando também a 2.700 rpm, fornece uma indicação de força de 340 N no dinamômetro. Determinar:</a:t>
                </a:r>
              </a:p>
              <a:p>
                <a:pPr>
                  <a:lnSpc>
                    <a:spcPct val="145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pt-BR" altLang="pt-BR" sz="1800" dirty="0">
                    <a:cs typeface="Tahoma" panose="020B0604030504040204" pitchFamily="34" charset="0"/>
                  </a:rPr>
                  <a:t>a potência efetiva em kW; a potência de atrito em kW;</a:t>
                </a:r>
              </a:p>
              <a:p>
                <a:pPr>
                  <a:lnSpc>
                    <a:spcPct val="145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pt-BR" altLang="pt-BR" sz="1800" dirty="0">
                    <a:cs typeface="Tahoma" panose="020B0604030504040204" pitchFamily="34" charset="0"/>
                  </a:rPr>
                  <a:t>o rendimento mecânico; o consumo específico em kg/J;</a:t>
                </a:r>
              </a:p>
              <a:p>
                <a:pPr>
                  <a:lnSpc>
                    <a:spcPct val="145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pt-BR" altLang="pt-BR" sz="1800" dirty="0">
                    <a:cs typeface="Tahoma" panose="020B0604030504040204" pitchFamily="34" charset="0"/>
                  </a:rPr>
                  <a:t>a eficiência global; o rendimento térmico; o rendimento volumétrico. </a:t>
                </a:r>
              </a:p>
              <a:p>
                <a:pPr>
                  <a:lnSpc>
                    <a:spcPct val="145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pt-BR" altLang="pt-BR" sz="1800" dirty="0">
                    <a:cs typeface="Tahoma" panose="020B0604030504040204" pitchFamily="34" charset="0"/>
                  </a:rPr>
                  <a:t>Dado: massa específica do ar atmosférico local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pt-BR" altLang="pt-BR" sz="1800" b="0" i="1" dirty="0" smtClean="0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kumimoji="0" lang="pt-BR" altLang="pt-BR" sz="1800" b="0" i="1" dirty="0" smtClean="0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𝜌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pt-BR" altLang="pt-BR" sz="1800" b="0" i="0" dirty="0" smtClean="0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ar</m:t>
                        </m:r>
                      </m:sub>
                    </m:sSub>
                    <m:r>
                      <a:rPr kumimoji="0" lang="pt-BR" altLang="pt-BR" sz="1800" i="0" dirty="0" smtClean="0"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=1,06 </m:t>
                    </m:r>
                    <m:r>
                      <m:rPr>
                        <m:sty m:val="p"/>
                      </m:rPr>
                      <a:rPr kumimoji="0" lang="pt-BR" altLang="pt-BR" sz="1800" i="0" dirty="0" smtClean="0"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kg</m:t>
                    </m:r>
                    <m:r>
                      <a:rPr kumimoji="0" lang="pt-BR" altLang="pt-BR" sz="1800" i="0" dirty="0" smtClean="0"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/</m:t>
                    </m:r>
                    <m:r>
                      <m:rPr>
                        <m:sty m:val="p"/>
                      </m:rPr>
                      <a:rPr kumimoji="0" lang="pt-BR" altLang="pt-BR" sz="1800" i="0" dirty="0" smtClean="0"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m</m:t>
                    </m:r>
                    <m:r>
                      <a:rPr kumimoji="0" lang="pt-BR" altLang="pt-BR" sz="1800" i="0" baseline="30000" dirty="0" smtClean="0"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3</m:t>
                    </m:r>
                  </m:oMath>
                </a14:m>
                <a:endParaRPr kumimoji="0" lang="pt-BR" altLang="pt-BR" sz="1800" dirty="0"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Espaço Reservado para Conteúdo 4">
                <a:extLst>
                  <a:ext uri="{FF2B5EF4-FFF2-40B4-BE49-F238E27FC236}">
                    <a16:creationId xmlns:a16="http://schemas.microsoft.com/office/drawing/2014/main" id="{989FF536-842C-2893-0F05-3BB4D90D3D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r="-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D8FF425A-332D-1250-90DB-2C43AC65A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C31E-B2AD-4C51-952E-C21A0CDE9C89}" type="slidenum">
              <a:rPr lang="en-US" altLang="pt-BR" smtClean="0"/>
              <a:pPr/>
              <a:t>42</a:t>
            </a:fld>
            <a:endParaRPr lang="en-US" altLang="pt-BR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76008C4-F7D3-47FD-9ADB-CC86D13BBE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Exercícios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4">
                <a:extLst>
                  <a:ext uri="{FF2B5EF4-FFF2-40B4-BE49-F238E27FC236}">
                    <a16:creationId xmlns:a16="http://schemas.microsoft.com/office/drawing/2014/main" id="{F1F905FC-31DB-DB72-6B7B-43FA2C5B45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altLang="pt-BR" b="1" dirty="0"/>
                  <a:t>Exercício 4</a:t>
                </a:r>
              </a:p>
              <a:p>
                <a:pPr>
                  <a:lnSpc>
                    <a:spcPct val="135000"/>
                  </a:lnSpc>
                  <a:spcBef>
                    <a:spcPts val="0"/>
                  </a:spcBef>
                </a:pPr>
                <a:r>
                  <a:rPr lang="pt-BR" altLang="pt-BR" sz="2000" dirty="0"/>
                  <a:t>Um motor diesel 4T e de 12 L de cilindrada total  tem  curvas de  desempenho em plena carga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altLang="pt-BR" sz="2000" i="0" dirty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altLang="pt-BR" sz="2000" i="0" dirty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pt-BR" altLang="pt-BR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altLang="pt-BR" sz="2000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pt-BR" altLang="pt-BR" sz="200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altLang="pt-BR" sz="2000" i="0" dirty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pt-BR" altLang="pt-BR" sz="2000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altLang="pt-BR" sz="2000" b="0" i="0" dirty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altLang="pt-BR" sz="2000" dirty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pt-BR" altLang="pt-BR" sz="20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altLang="pt-BR" sz="2000" dirty="0">
                        <a:latin typeface="Cambria Math" panose="02040503050406030204" pitchFamily="18" charset="0"/>
                      </a:rPr>
                      <m:t>x</m:t>
                    </m:r>
                    <m:r>
                      <a:rPr lang="pt-BR" altLang="pt-BR" sz="20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altLang="pt-BR" sz="2000" dirty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pt-BR" altLang="pt-BR" sz="2000" dirty="0"/>
                  <a:t>, </a:t>
                </a:r>
                <a:r>
                  <a:rPr lang="pt-BR" altLang="pt-BR" sz="2000"/>
                  <a:t>mostradas abaixo. </a:t>
                </a:r>
                <a:r>
                  <a:rPr lang="pt-BR" altLang="pt-BR" sz="2000" dirty="0"/>
                  <a:t>Adotando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altLang="pt-BR" sz="2000" b="0" i="1" dirty="0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altLang="pt-BR" sz="2000" b="0" i="0" dirty="0" smtClean="0">
                            <a:latin typeface="Cambria Math" panose="02040503050406030204" pitchFamily="18" charset="0"/>
                          </a:rPr>
                          <m:t>ar</m:t>
                        </m:r>
                        <m:r>
                          <a:rPr lang="pt-BR" altLang="pt-BR" sz="2000" b="0" i="0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pt-BR" altLang="pt-BR" sz="2000" b="0" i="0" dirty="0" smtClean="0">
                            <a:latin typeface="Cambria Math" panose="02040503050406030204" pitchFamily="18" charset="0"/>
                          </a:rPr>
                          <m:t>atm</m:t>
                        </m:r>
                      </m:sub>
                    </m:sSub>
                    <m:r>
                      <a:rPr lang="pt-BR" altLang="pt-BR" sz="2000" i="0" dirty="0" smtClean="0">
                        <a:latin typeface="Cambria Math" panose="02040503050406030204" pitchFamily="18" charset="0"/>
                      </a:rPr>
                      <m:t>=1,1 </m:t>
                    </m:r>
                    <m:r>
                      <m:rPr>
                        <m:sty m:val="p"/>
                      </m:rPr>
                      <a:rPr lang="pt-BR" altLang="pt-BR" sz="2000" i="0" dirty="0">
                        <a:latin typeface="Cambria Math" panose="02040503050406030204" pitchFamily="18" charset="0"/>
                      </a:rPr>
                      <m:t>kg</m:t>
                    </m:r>
                    <m:r>
                      <a:rPr lang="pt-BR" altLang="pt-BR" sz="2000" i="0" dirty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pt-BR" altLang="pt-BR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BR" altLang="pt-BR" sz="2000" i="0" dirty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pt-BR" altLang="pt-BR" sz="200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pt-BR" altLang="pt-BR" sz="2000" dirty="0"/>
                  <a:t>, pede-se:</a:t>
                </a:r>
              </a:p>
              <a:p>
                <a:pPr marL="457200" indent="-457200">
                  <a:lnSpc>
                    <a:spcPct val="135000"/>
                  </a:lnSpc>
                  <a:spcBef>
                    <a:spcPts val="0"/>
                  </a:spcBef>
                  <a:buFont typeface="+mj-lt"/>
                  <a:buAutoNum type="alphaLcParenR"/>
                </a:pPr>
                <a:r>
                  <a:rPr lang="pt-BR" altLang="pt-BR" sz="2000" dirty="0"/>
                  <a:t>o rendimento global máximo, sabendo que consome biodiesel de soja  (PCI = 39 MJ/kg);</a:t>
                </a:r>
              </a:p>
              <a:p>
                <a:pPr marL="457200" indent="-457200">
                  <a:lnSpc>
                    <a:spcPct val="135000"/>
                  </a:lnSpc>
                  <a:spcBef>
                    <a:spcPts val="0"/>
                  </a:spcBef>
                  <a:buFont typeface="+mj-lt"/>
                  <a:buAutoNum type="alphaLcParenR"/>
                </a:pPr>
                <a:r>
                  <a:rPr lang="pt-BR" altLang="pt-BR" sz="2000" dirty="0"/>
                  <a:t>o rendimento mecânico do motor na rotação de torque máximo, adotando rendimento térmico de 43%;</a:t>
                </a:r>
              </a:p>
              <a:p>
                <a:pPr marL="457200" indent="-457200">
                  <a:lnSpc>
                    <a:spcPct val="135000"/>
                  </a:lnSpc>
                  <a:spcBef>
                    <a:spcPts val="0"/>
                  </a:spcBef>
                  <a:buFont typeface="+mj-lt"/>
                  <a:buAutoNum type="alphaLcParenR"/>
                </a:pPr>
                <a:r>
                  <a:rPr lang="pt-BR" altLang="pt-BR" sz="2000" dirty="0"/>
                  <a:t>a pressão média efetiva máxima;</a:t>
                </a:r>
              </a:p>
              <a:p>
                <a:pPr marL="457200" indent="-457200">
                  <a:lnSpc>
                    <a:spcPct val="135000"/>
                  </a:lnSpc>
                  <a:spcBef>
                    <a:spcPts val="0"/>
                  </a:spcBef>
                  <a:buFont typeface="+mj-lt"/>
                  <a:buAutoNum type="alphaLcParenR"/>
                </a:pPr>
                <a:r>
                  <a:rPr lang="pt-BR" altLang="pt-BR" sz="2000" dirty="0"/>
                  <a:t>a pressão média indicada na rotação de torque máximo.</a:t>
                </a:r>
              </a:p>
              <a:p>
                <a:pPr>
                  <a:lnSpc>
                    <a:spcPct val="135000"/>
                  </a:lnSpc>
                  <a:spcBef>
                    <a:spcPts val="0"/>
                  </a:spcBef>
                </a:pPr>
                <a:r>
                  <a:rPr lang="pt-BR" altLang="pt-BR" sz="2000" dirty="0"/>
                  <a:t>Retirar dados do gráfico considerando as curvas ajustadas.</a:t>
                </a:r>
              </a:p>
            </p:txBody>
          </p:sp>
        </mc:Choice>
        <mc:Fallback xmlns="">
          <p:sp>
            <p:nvSpPr>
              <p:cNvPr id="5" name="Espaço Reservado para Conteúdo 4">
                <a:extLst>
                  <a:ext uri="{FF2B5EF4-FFF2-40B4-BE49-F238E27FC236}">
                    <a16:creationId xmlns:a16="http://schemas.microsoft.com/office/drawing/2014/main" id="{F1F905FC-31DB-DB72-6B7B-43FA2C5B45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r="-8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464CDFAC-C8E9-F78D-67D5-3F0CE223C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C31E-B2AD-4C51-952E-C21A0CDE9C89}" type="slidenum">
              <a:rPr lang="en-US" altLang="pt-BR" smtClean="0"/>
              <a:pPr/>
              <a:t>43</a:t>
            </a:fld>
            <a:endParaRPr lang="en-US" altLang="pt-BR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42735EC4-C29F-4120-A10D-01806609B7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Exercícios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70334F54-3F51-457D-7F27-6DFBAC5B4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C31E-B2AD-4C51-952E-C21A0CDE9C89}" type="slidenum">
              <a:rPr lang="en-US" altLang="pt-BR" smtClean="0"/>
              <a:pPr/>
              <a:t>44</a:t>
            </a:fld>
            <a:endParaRPr lang="en-US" altLang="pt-BR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554EEB82-8730-44FA-9646-72C5F46BC0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Exercícios</a:t>
            </a:r>
            <a:endParaRPr lang="en-US" dirty="0"/>
          </a:p>
        </p:txBody>
      </p:sp>
      <p:pic>
        <p:nvPicPr>
          <p:cNvPr id="33797" name="Picture 2">
            <a:extLst>
              <a:ext uri="{FF2B5EF4-FFF2-40B4-BE49-F238E27FC236}">
                <a16:creationId xmlns:a16="http://schemas.microsoft.com/office/drawing/2014/main" id="{08F27A6E-B41E-49A6-B90D-466961F53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01" y="1197384"/>
            <a:ext cx="6524798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A7528847-CEE6-D0B6-49E1-FBD17654D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Medir o momento </a:t>
            </a:r>
            <a:r>
              <a:rPr lang="pt-BR" dirty="0" err="1"/>
              <a:t>torsor</a:t>
            </a:r>
            <a:r>
              <a:rPr lang="pt-BR" dirty="0"/>
              <a:t> numa dada rotação;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Impor ao eixo um momento externo resistente de mesmo valor que o produzido pelo motor;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Para isso pode-se usar um freio popularmente denominado freio dinamométrico ou simplesmente dinamômetro;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Os freios dinamométricos de maior aplicação prática são:</a:t>
            </a:r>
          </a:p>
          <a:p>
            <a:pPr marL="1028700" lvl="1" indent="-342900">
              <a:buFont typeface="Cambria" panose="02040503050406030204" pitchFamily="18" charset="0"/>
              <a:buChar char="›"/>
            </a:pPr>
            <a:r>
              <a:rPr lang="pt-BR" dirty="0"/>
              <a:t>Hidráulicos;</a:t>
            </a:r>
          </a:p>
          <a:p>
            <a:pPr marL="1028700" lvl="1" indent="-342900">
              <a:buFont typeface="Cambria" panose="02040503050406030204" pitchFamily="18" charset="0"/>
              <a:buChar char="›"/>
            </a:pPr>
            <a:r>
              <a:rPr lang="pt-BR" dirty="0"/>
              <a:t>Elétricos.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F3CBFE1-B3CC-96AA-60B1-B0587CD87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C31E-B2AD-4C51-952E-C21A0CDE9C89}" type="slidenum">
              <a:rPr lang="en-US" altLang="pt-BR" smtClean="0"/>
              <a:pPr/>
              <a:t>5</a:t>
            </a:fld>
            <a:endParaRPr lang="en-US" altLang="pt-BR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2423D5B-5238-42CC-B827-C5D42C546D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Dinamometria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A7528847-CEE6-D0B6-49E1-FBD17654D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4784"/>
            <a:ext cx="4023562" cy="5112600"/>
          </a:xfrm>
        </p:spPr>
        <p:txBody>
          <a:bodyPr>
            <a:noAutofit/>
          </a:bodyPr>
          <a:lstStyle/>
          <a:p>
            <a:r>
              <a:rPr lang="pt-BR" sz="1800" dirty="0"/>
              <a:t>Desenvolvido em 1821 pelo engenheiro francês Gaspard Prony, é o elemento didático utilizado para que se compreenda o funcionamento dos dinamômetros. Apesar de ilustrar o princípio de funcionamento de todos os dinamômetros, na prática, só pode ser utilizado para pequenas potências. Ao apertar a cinta do freio sobre o rotor, aplica-se uma força de atrito F</a:t>
            </a:r>
            <a:r>
              <a:rPr lang="pt-BR" sz="1800" baseline="-25000" dirty="0"/>
              <a:t>atr</a:t>
            </a:r>
            <a:r>
              <a:rPr lang="pt-BR" sz="1800" dirty="0"/>
              <a:t> sobre o mesmo, de forma a obter uma situação de equilíbrio dinâmico com ω = constante. Nessa situação, o torque T produzido pelo motor deverá ser equilibrado pelo torque resistente.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F3CBFE1-B3CC-96AA-60B1-B0587CD87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C31E-B2AD-4C51-952E-C21A0CDE9C89}" type="slidenum">
              <a:rPr lang="en-US" altLang="pt-BR" smtClean="0"/>
              <a:pPr/>
              <a:t>6</a:t>
            </a:fld>
            <a:endParaRPr lang="en-US" altLang="pt-BR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2423D5B-5238-42CC-B827-C5D42C546D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Dinamometria – Freio de Prony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856C55-C975-72DA-3742-BB2D6FB99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508" y="1484784"/>
            <a:ext cx="4303390" cy="39030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129963-4FE4-C61E-8BE5-D6DF81BDD914}"/>
              </a:ext>
            </a:extLst>
          </p:cNvPr>
          <p:cNvSpPr txBox="1"/>
          <p:nvPr/>
        </p:nvSpPr>
        <p:spPr>
          <a:xfrm>
            <a:off x="4652212" y="5311994"/>
            <a:ext cx="4293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Freio de Prony: 1. Carcaça pendular; 2. Eixo motor/dinamômetro; 3. Cinta de frenagem; 4. Volante.</a:t>
            </a:r>
          </a:p>
        </p:txBody>
      </p:sp>
    </p:spTree>
    <p:extLst>
      <p:ext uri="{BB962C8B-B14F-4D97-AF65-F5344CB8AC3E}">
        <p14:creationId xmlns:p14="http://schemas.microsoft.com/office/powerpoint/2010/main" val="211669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6141370-45D9-2766-4238-BCEF56502C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84784"/>
                <a:ext cx="4652057" cy="51126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pt-BR" sz="1800" dirty="0"/>
                  <a:t>Tem-se: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9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1900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1900" b="0" i="0" smtClean="0">
                              <a:latin typeface="Cambria Math" panose="02040503050406030204" pitchFamily="18" charset="0"/>
                            </a:rPr>
                            <m:t>atr</m:t>
                          </m:r>
                        </m:sub>
                      </m:sSub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pt-BR" sz="1900" b="0" i="0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pt-BR" sz="19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 sz="1900" b="0" i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pt-BR" sz="1900" b="0" i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en-US" sz="19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9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19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19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pt-BR" sz="19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 sz="1900" b="0" i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pt-BR" sz="1900" b="0" i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pt-BR" sz="1900" b="0" dirty="0"/>
              </a:p>
              <a:p>
                <a:r>
                  <a:rPr lang="pt-BR" sz="1800" b="0" dirty="0"/>
                  <a:t>Conhecido o comprimento b do braço do dinamômetro e com a leitura obtida no medidor de força, pode-se obter o valor do torque no eixo do motor quando a velocidade angular ω é mantida constante. Então: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900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pt-BR" sz="19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 sz="19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pt-BR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19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19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pt-BR" sz="19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pt-BR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19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19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pt-BR" sz="19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9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pt-B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pt-B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pt-B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pt-B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pt-BR" sz="19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pt-BR" sz="19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  <m:r>
                        <a:rPr lang="pt-BR" sz="19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pt-BR" sz="1900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9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a:rPr lang="pt-BR" sz="19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 sz="19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pt-BR" sz="19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pt-BR" sz="1800" b="0" dirty="0">
                  <a:ea typeface="Cambria Math" panose="02040503050406030204" pitchFamily="18" charset="0"/>
                </a:endParaRPr>
              </a:p>
              <a:p>
                <a:r>
                  <a:rPr lang="pt-BR" sz="1800" b="0" dirty="0"/>
                  <a:t>Onde:   </a:t>
                </a:r>
              </a:p>
              <a:p>
                <a:pPr marL="971550" lvl="1" indent="-285750">
                  <a:lnSpc>
                    <a:spcPct val="100000"/>
                  </a:lnSpc>
                </a:pPr>
                <a:r>
                  <a:rPr lang="pt-BR" sz="1800" b="0" dirty="0"/>
                  <a:t>F é a leitura do medidor de força (balança ou célula de carga).</a:t>
                </a:r>
              </a:p>
              <a:p>
                <a:pPr marL="971550" lvl="1" indent="-285750">
                  <a:lnSpc>
                    <a:spcPct val="100000"/>
                  </a:lnSpc>
                </a:pPr>
                <a:r>
                  <a:rPr lang="pt-BR" sz="1800" b="0" dirty="0"/>
                  <a:t>n é a leitura de um tacômetro (em rps).   </a:t>
                </a:r>
              </a:p>
              <a:p>
                <a:pPr marL="971550" lvl="1" indent="-285750">
                  <a:lnSpc>
                    <a:spcPct val="100000"/>
                  </a:lnSpc>
                </a:pPr>
                <a:r>
                  <a:rPr lang="pt-BR" sz="1800" b="0" dirty="0"/>
                  <a:t>K é a constante do dinamômetro dada por 2.π.b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6141370-45D9-2766-4238-BCEF56502C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84784"/>
                <a:ext cx="4652057" cy="5112600"/>
              </a:xfrm>
              <a:blipFill>
                <a:blip r:embed="rId2"/>
                <a:stretch>
                  <a:fillRect l="-786" t="-597" r="-1180" b="-5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F3CBFE1-B3CC-96AA-60B1-B0587CD87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C31E-B2AD-4C51-952E-C21A0CDE9C89}" type="slidenum">
              <a:rPr lang="en-US" altLang="pt-BR" smtClean="0"/>
              <a:pPr/>
              <a:t>7</a:t>
            </a:fld>
            <a:endParaRPr lang="en-US" altLang="pt-BR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2423D5B-5238-42CC-B827-C5D42C546D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Dinamometria – Freio de Prony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996F90-CE0D-C1DA-40E0-363307A6C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707" y="2781585"/>
            <a:ext cx="3863293" cy="25062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99BDE90-E3D8-716A-E89F-12CB26188754}"/>
              </a:ext>
            </a:extLst>
          </p:cNvPr>
          <p:cNvSpPr txBox="1"/>
          <p:nvPr/>
        </p:nvSpPr>
        <p:spPr>
          <a:xfrm>
            <a:off x="5079343" y="5312241"/>
            <a:ext cx="40646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Freio de Prony – aplicação em motores elétricos.</a:t>
            </a:r>
          </a:p>
        </p:txBody>
      </p:sp>
    </p:spTree>
    <p:extLst>
      <p:ext uri="{BB962C8B-B14F-4D97-AF65-F5344CB8AC3E}">
        <p14:creationId xmlns:p14="http://schemas.microsoft.com/office/powerpoint/2010/main" val="3040127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A7528847-CEE6-D0B6-49E1-FBD17654D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84784"/>
            <a:ext cx="4194833" cy="5112600"/>
          </a:xfrm>
        </p:spPr>
        <p:txBody>
          <a:bodyPr>
            <a:normAutofit fontScale="92500" lnSpcReduction="20000"/>
          </a:bodyPr>
          <a:lstStyle/>
          <a:p>
            <a:r>
              <a:rPr lang="pt-BR" sz="1800" dirty="0"/>
              <a:t>O dinamômetro hidráulico (ver figura ao lado) consiste em uma carcaça metálica apoiada por mancais em seu eixo, permitindo oscilação. Um dinamômetro hidráulico para medições em motores a combustão funciona com base no princípio de resistência hidráulica. Ele é projetado para absorver a potência gerada pelo motor durante o teste e converter essa energia em calor e esforço mecânico que pode ser medido com precisão. O rotor direciona a água, gerando movimento turbulento, transformando energia hidráulica em calor e torque. A água é resfriada e mantida a 60°C. Os fluxos de água são conduzidos por mangueiras flexíveis. Parte da potência é perdida nos rolamentos do eixo, mas isso não afeta a precisão da medida na balança. 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F3CBFE1-B3CC-96AA-60B1-B0587CD87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C31E-B2AD-4C51-952E-C21A0CDE9C89}" type="slidenum">
              <a:rPr lang="en-US" altLang="pt-BR" smtClean="0"/>
              <a:pPr/>
              <a:t>8</a:t>
            </a:fld>
            <a:endParaRPr lang="en-US" altLang="pt-BR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2423D5B-5238-42CC-B827-C5D42C546D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Dinamometria – Hidráulico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E5C76C-267C-8A93-0271-A175857D3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247" y="1418148"/>
            <a:ext cx="4083753" cy="38164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BC2E2C-403C-F9D1-15A0-72796765F976}"/>
              </a:ext>
            </a:extLst>
          </p:cNvPr>
          <p:cNvSpPr txBox="1"/>
          <p:nvPr/>
        </p:nvSpPr>
        <p:spPr>
          <a:xfrm>
            <a:off x="4823483" y="5214012"/>
            <a:ext cx="432051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Dinamômetro hidráulico Horiba-Scheck .1. Entrada de água; 2. Duto de alimentação; 3. Mancal de balanço; 4. Mancal do rotor; 5. Suporte de montagem; 6. Saída de água; 7. Estator; 8. Rotor; 9. Eixo principal; 10. Engrenagem de ajuste da abertura da válvula de água; 11. Base e 12. Descarga de água.</a:t>
            </a:r>
          </a:p>
        </p:txBody>
      </p:sp>
    </p:spTree>
    <p:extLst>
      <p:ext uri="{BB962C8B-B14F-4D97-AF65-F5344CB8AC3E}">
        <p14:creationId xmlns:p14="http://schemas.microsoft.com/office/powerpoint/2010/main" val="2870572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A7528847-CEE6-D0B6-49E1-FBD17654D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84784"/>
            <a:ext cx="5257831" cy="5112600"/>
          </a:xfrm>
        </p:spPr>
        <p:txBody>
          <a:bodyPr>
            <a:normAutofit fontScale="77500" lnSpcReduction="20000"/>
          </a:bodyPr>
          <a:lstStyle/>
          <a:p>
            <a:r>
              <a:rPr lang="pt-BR" dirty="0"/>
              <a:t>O dinamômetro de corrente de Foucault ou de correntes parasitas tem o rotor em forma de uma grande engrenagem feita de material de alta permeabilidade magnética. O mesmo material é utilizado na fabricação dos dois anéis solidários com o estator e separados por um pequeno espaço livre do rotor. No centro do estator existe uma bobina que é alimentada por corrente contínua. Quando energizada, a bobina gera um campo magnético que é concentrado nos “dentes do rotor”. Quando o rotor se move, gera correntes parasitas nos anéis que, portanto, se aquecem.</a:t>
            </a:r>
          </a:p>
          <a:p>
            <a:r>
              <a:rPr lang="pt-BR" dirty="0"/>
              <a:t>O calor gerado é absorvido pelo estator e removido deste pela água utilizada como fluido de resfriamento. Esse dinamômetro é bastante simples e regulado pela intensidade da corrente que passa pela bobina. Isso permite a construção de dinamômetros de grande porte.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F3CBFE1-B3CC-96AA-60B1-B0587CD87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C31E-B2AD-4C51-952E-C21A0CDE9C89}" type="slidenum">
              <a:rPr lang="en-US" altLang="pt-BR" smtClean="0"/>
              <a:pPr/>
              <a:t>9</a:t>
            </a:fld>
            <a:endParaRPr lang="en-US" altLang="pt-BR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2423D5B-5238-42CC-B827-C5D42C546D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Dinamometria – Corrente de F</a:t>
            </a:r>
            <a:r>
              <a:rPr lang="pt-BR" dirty="0"/>
              <a:t>oucault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07CFE2-B04C-634A-5CE8-89F2A7E4E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579" y="1263842"/>
            <a:ext cx="3072421" cy="37012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1A6D8C-4170-D370-69DC-91231885E37A}"/>
              </a:ext>
            </a:extLst>
          </p:cNvPr>
          <p:cNvSpPr txBox="1"/>
          <p:nvPr/>
        </p:nvSpPr>
        <p:spPr>
          <a:xfrm>
            <a:off x="5886481" y="4879902"/>
            <a:ext cx="32575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Dinamômetro de correntes parasitas – Horiba-Schenck: 1. Rotor; 2. Eixo principal; 3. Flange de acoplamento; 4. Saída de água; 5. Bobina; 6. Estator; 7. Câmara de resfriamento; 8. Folga entre rotor e estator (gap); 9. Sensor de rotação; 10. Molas – balanço; 11. Base; 12. Entrada de água; 13. Articulação e 14. Tubo de descarga.</a:t>
            </a:r>
          </a:p>
        </p:txBody>
      </p:sp>
    </p:spTree>
    <p:extLst>
      <p:ext uri="{BB962C8B-B14F-4D97-AF65-F5344CB8AC3E}">
        <p14:creationId xmlns:p14="http://schemas.microsoft.com/office/powerpoint/2010/main" val="23296973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35</TotalTime>
  <Words>3259</Words>
  <Application>Microsoft Office PowerPoint</Application>
  <PresentationFormat>Apresentação na tela (4:3)</PresentationFormat>
  <Paragraphs>341</Paragraphs>
  <Slides>44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53" baseType="lpstr">
      <vt:lpstr>Arial</vt:lpstr>
      <vt:lpstr>Calibri</vt:lpstr>
      <vt:lpstr>Calibri Light</vt:lpstr>
      <vt:lpstr>Cambria</vt:lpstr>
      <vt:lpstr>Cambria Math</vt:lpstr>
      <vt:lpstr>Monotype Sorts</vt:lpstr>
      <vt:lpstr>Tahoma</vt:lpstr>
      <vt:lpstr>Times New Roman</vt:lpstr>
      <vt:lpstr>Tema do Office</vt:lpstr>
      <vt:lpstr>Aula 5 – Parte 1: Parâmetros Característicos de Desempenho em MCI e Dinamometria</vt:lpstr>
      <vt:lpstr>Parâmetros de Desempenho</vt:lpstr>
      <vt:lpstr>Parâmetros de Desempenho</vt:lpstr>
      <vt:lpstr>Parâmetros de Desempenho</vt:lpstr>
      <vt:lpstr>Dinamometria</vt:lpstr>
      <vt:lpstr>Dinamometria – Freio de Prony</vt:lpstr>
      <vt:lpstr>Dinamometria – Freio de Prony</vt:lpstr>
      <vt:lpstr>Dinamometria – Hidráulico</vt:lpstr>
      <vt:lpstr>Dinamometria – Corrente de Foucault</vt:lpstr>
      <vt:lpstr>Dinamometria – Motor USP</vt:lpstr>
      <vt:lpstr>Dinamometria – Motor USP</vt:lpstr>
      <vt:lpstr>Parâmetros de Desempenho</vt:lpstr>
      <vt:lpstr>Parâmetros de Desempenho</vt:lpstr>
      <vt:lpstr>Parâmetros de Desempenho</vt:lpstr>
      <vt:lpstr>Parâmetros de Desempenho</vt:lpstr>
      <vt:lpstr>Parâmetros de Desempenho</vt:lpstr>
      <vt:lpstr>Parâmetros de Desempenho</vt:lpstr>
      <vt:lpstr>Parâmetros de Desempenho</vt:lpstr>
      <vt:lpstr>Parâmetros de Desempenho</vt:lpstr>
      <vt:lpstr>Parâmetros de Desempenho</vt:lpstr>
      <vt:lpstr>Parâmetros de Desempenho</vt:lpstr>
      <vt:lpstr>Parâmetros de Desempenho</vt:lpstr>
      <vt:lpstr>Parâmetros de Desempenho</vt:lpstr>
      <vt:lpstr>Parâmetros de Desempenho</vt:lpstr>
      <vt:lpstr>Parâmetros de Desempenho</vt:lpstr>
      <vt:lpstr>Parâmetros de Desempenho</vt:lpstr>
      <vt:lpstr>Parâmetros de Desempenho</vt:lpstr>
      <vt:lpstr>Parâmetros de Desempenho</vt:lpstr>
      <vt:lpstr>Parâmetros de Desempenho</vt:lpstr>
      <vt:lpstr>Parâmetros de Desempenho</vt:lpstr>
      <vt:lpstr>Parâmetros de Desempenho</vt:lpstr>
      <vt:lpstr>Parâmetros de Desempenho</vt:lpstr>
      <vt:lpstr>Parâmetros de Desempenho</vt:lpstr>
      <vt:lpstr>Parâmetros de Desempenho</vt:lpstr>
      <vt:lpstr>Parâmetros de Desempenho</vt:lpstr>
      <vt:lpstr>Curvas características</vt:lpstr>
      <vt:lpstr>Curvas características</vt:lpstr>
      <vt:lpstr>Curvas características</vt:lpstr>
      <vt:lpstr>Curvas características</vt:lpstr>
      <vt:lpstr>Exercícios</vt:lpstr>
      <vt:lpstr>Exercícios</vt:lpstr>
      <vt:lpstr>Exercícios</vt:lpstr>
      <vt:lpstr>Exercícios</vt:lpstr>
      <vt:lpstr>Exercícios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 Henrique dos Santos Santana;Prandy Lovo;Guenther Krieger</dc:creator>
  <cp:lastModifiedBy>Paulo Henrique dos Santos Santana</cp:lastModifiedBy>
  <cp:revision>3</cp:revision>
  <cp:lastPrinted>2023-09-21T20:49:44Z</cp:lastPrinted>
  <dcterms:created xsi:type="dcterms:W3CDTF">2023-09-21T20:12:45Z</dcterms:created>
  <dcterms:modified xsi:type="dcterms:W3CDTF">2023-09-21T20:50:54Z</dcterms:modified>
</cp:coreProperties>
</file>