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57" r:id="rId2"/>
    <p:sldId id="258" r:id="rId3"/>
    <p:sldId id="306" r:id="rId4"/>
    <p:sldId id="307" r:id="rId5"/>
    <p:sldId id="305" r:id="rId6"/>
    <p:sldId id="260" r:id="rId7"/>
    <p:sldId id="261" r:id="rId8"/>
    <p:sldId id="262" r:id="rId9"/>
    <p:sldId id="263" r:id="rId10"/>
    <p:sldId id="310" r:id="rId11"/>
    <p:sldId id="264" r:id="rId12"/>
    <p:sldId id="311" r:id="rId13"/>
    <p:sldId id="313" r:id="rId14"/>
    <p:sldId id="312" r:id="rId15"/>
    <p:sldId id="268" r:id="rId16"/>
    <p:sldId id="279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0"/>
      <c:rotY val="20"/>
      <c:depthPercent val="2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750000000000092E-2"/>
          <c:y val="4.8543689320388432E-2"/>
          <c:w val="0.93875000000000064"/>
          <c:h val="0.864077669902912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0000FF"/>
            </a:solidFill>
            <a:ln w="27085">
              <a:noFill/>
            </a:ln>
          </c:spPr>
          <c:invertIfNegative val="0"/>
          <c:cat>
            <c:numRef>
              <c:f>Sheet1!$A$2:$A$527</c:f>
              <c:numCache>
                <c:formatCode>General</c:formatCode>
                <c:ptCount val="5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  <c:pt idx="102">
                  <c:v>51</c:v>
                </c:pt>
                <c:pt idx="103">
                  <c:v>52</c:v>
                </c:pt>
                <c:pt idx="104">
                  <c:v>1</c:v>
                </c:pt>
                <c:pt idx="105">
                  <c:v>2</c:v>
                </c:pt>
                <c:pt idx="106">
                  <c:v>3</c:v>
                </c:pt>
                <c:pt idx="107">
                  <c:v>4</c:v>
                </c:pt>
                <c:pt idx="108">
                  <c:v>5</c:v>
                </c:pt>
                <c:pt idx="109">
                  <c:v>6</c:v>
                </c:pt>
                <c:pt idx="110">
                  <c:v>7</c:v>
                </c:pt>
                <c:pt idx="111">
                  <c:v>8</c:v>
                </c:pt>
                <c:pt idx="112">
                  <c:v>9</c:v>
                </c:pt>
                <c:pt idx="113">
                  <c:v>10</c:v>
                </c:pt>
                <c:pt idx="114">
                  <c:v>11</c:v>
                </c:pt>
                <c:pt idx="115">
                  <c:v>12</c:v>
                </c:pt>
                <c:pt idx="116">
                  <c:v>13</c:v>
                </c:pt>
                <c:pt idx="117">
                  <c:v>14</c:v>
                </c:pt>
                <c:pt idx="118">
                  <c:v>15</c:v>
                </c:pt>
                <c:pt idx="119">
                  <c:v>16</c:v>
                </c:pt>
                <c:pt idx="120">
                  <c:v>17</c:v>
                </c:pt>
                <c:pt idx="121">
                  <c:v>18</c:v>
                </c:pt>
                <c:pt idx="122">
                  <c:v>19</c:v>
                </c:pt>
                <c:pt idx="123">
                  <c:v>20</c:v>
                </c:pt>
                <c:pt idx="124">
                  <c:v>21</c:v>
                </c:pt>
                <c:pt idx="125">
                  <c:v>22</c:v>
                </c:pt>
                <c:pt idx="126">
                  <c:v>23</c:v>
                </c:pt>
                <c:pt idx="127">
                  <c:v>24</c:v>
                </c:pt>
                <c:pt idx="128">
                  <c:v>25</c:v>
                </c:pt>
                <c:pt idx="129">
                  <c:v>26</c:v>
                </c:pt>
                <c:pt idx="130">
                  <c:v>27</c:v>
                </c:pt>
                <c:pt idx="131">
                  <c:v>28</c:v>
                </c:pt>
                <c:pt idx="132">
                  <c:v>29</c:v>
                </c:pt>
                <c:pt idx="133">
                  <c:v>30</c:v>
                </c:pt>
                <c:pt idx="134">
                  <c:v>31</c:v>
                </c:pt>
                <c:pt idx="135">
                  <c:v>32</c:v>
                </c:pt>
                <c:pt idx="136">
                  <c:v>33</c:v>
                </c:pt>
                <c:pt idx="137">
                  <c:v>34</c:v>
                </c:pt>
                <c:pt idx="138">
                  <c:v>35</c:v>
                </c:pt>
                <c:pt idx="139">
                  <c:v>36</c:v>
                </c:pt>
                <c:pt idx="140">
                  <c:v>37</c:v>
                </c:pt>
                <c:pt idx="141">
                  <c:v>38</c:v>
                </c:pt>
                <c:pt idx="142">
                  <c:v>39</c:v>
                </c:pt>
                <c:pt idx="143">
                  <c:v>40</c:v>
                </c:pt>
                <c:pt idx="144">
                  <c:v>41</c:v>
                </c:pt>
                <c:pt idx="145">
                  <c:v>42</c:v>
                </c:pt>
                <c:pt idx="146">
                  <c:v>43</c:v>
                </c:pt>
                <c:pt idx="147">
                  <c:v>44</c:v>
                </c:pt>
                <c:pt idx="148">
                  <c:v>45</c:v>
                </c:pt>
                <c:pt idx="149">
                  <c:v>46</c:v>
                </c:pt>
                <c:pt idx="150">
                  <c:v>47</c:v>
                </c:pt>
                <c:pt idx="151">
                  <c:v>48</c:v>
                </c:pt>
                <c:pt idx="152">
                  <c:v>49</c:v>
                </c:pt>
                <c:pt idx="153">
                  <c:v>50</c:v>
                </c:pt>
                <c:pt idx="154">
                  <c:v>51</c:v>
                </c:pt>
                <c:pt idx="155">
                  <c:v>52</c:v>
                </c:pt>
                <c:pt idx="156">
                  <c:v>1</c:v>
                </c:pt>
                <c:pt idx="157">
                  <c:v>2</c:v>
                </c:pt>
                <c:pt idx="158">
                  <c:v>3</c:v>
                </c:pt>
                <c:pt idx="159">
                  <c:v>4</c:v>
                </c:pt>
                <c:pt idx="160">
                  <c:v>5</c:v>
                </c:pt>
                <c:pt idx="161">
                  <c:v>6</c:v>
                </c:pt>
                <c:pt idx="162">
                  <c:v>7</c:v>
                </c:pt>
                <c:pt idx="163">
                  <c:v>8</c:v>
                </c:pt>
                <c:pt idx="164">
                  <c:v>9</c:v>
                </c:pt>
                <c:pt idx="165">
                  <c:v>10</c:v>
                </c:pt>
                <c:pt idx="166">
                  <c:v>11</c:v>
                </c:pt>
                <c:pt idx="167">
                  <c:v>12</c:v>
                </c:pt>
                <c:pt idx="168">
                  <c:v>13</c:v>
                </c:pt>
                <c:pt idx="169">
                  <c:v>14</c:v>
                </c:pt>
                <c:pt idx="170">
                  <c:v>15</c:v>
                </c:pt>
                <c:pt idx="171">
                  <c:v>16</c:v>
                </c:pt>
                <c:pt idx="172">
                  <c:v>17</c:v>
                </c:pt>
                <c:pt idx="173">
                  <c:v>18</c:v>
                </c:pt>
                <c:pt idx="174">
                  <c:v>19</c:v>
                </c:pt>
                <c:pt idx="175">
                  <c:v>20</c:v>
                </c:pt>
                <c:pt idx="176">
                  <c:v>21</c:v>
                </c:pt>
                <c:pt idx="177">
                  <c:v>22</c:v>
                </c:pt>
                <c:pt idx="178">
                  <c:v>23</c:v>
                </c:pt>
                <c:pt idx="179">
                  <c:v>24</c:v>
                </c:pt>
                <c:pt idx="180">
                  <c:v>25</c:v>
                </c:pt>
                <c:pt idx="181">
                  <c:v>26</c:v>
                </c:pt>
                <c:pt idx="182">
                  <c:v>27</c:v>
                </c:pt>
                <c:pt idx="183">
                  <c:v>28</c:v>
                </c:pt>
                <c:pt idx="184">
                  <c:v>29</c:v>
                </c:pt>
                <c:pt idx="185">
                  <c:v>30</c:v>
                </c:pt>
                <c:pt idx="186">
                  <c:v>31</c:v>
                </c:pt>
                <c:pt idx="187">
                  <c:v>32</c:v>
                </c:pt>
                <c:pt idx="188">
                  <c:v>33</c:v>
                </c:pt>
                <c:pt idx="189">
                  <c:v>34</c:v>
                </c:pt>
                <c:pt idx="190">
                  <c:v>35</c:v>
                </c:pt>
                <c:pt idx="191">
                  <c:v>36</c:v>
                </c:pt>
                <c:pt idx="192">
                  <c:v>37</c:v>
                </c:pt>
                <c:pt idx="193">
                  <c:v>38</c:v>
                </c:pt>
                <c:pt idx="194">
                  <c:v>39</c:v>
                </c:pt>
                <c:pt idx="195">
                  <c:v>40</c:v>
                </c:pt>
                <c:pt idx="196">
                  <c:v>41</c:v>
                </c:pt>
                <c:pt idx="197">
                  <c:v>42</c:v>
                </c:pt>
                <c:pt idx="198">
                  <c:v>43</c:v>
                </c:pt>
                <c:pt idx="199">
                  <c:v>44</c:v>
                </c:pt>
                <c:pt idx="200">
                  <c:v>45</c:v>
                </c:pt>
                <c:pt idx="201">
                  <c:v>46</c:v>
                </c:pt>
                <c:pt idx="202">
                  <c:v>47</c:v>
                </c:pt>
                <c:pt idx="203">
                  <c:v>48</c:v>
                </c:pt>
                <c:pt idx="204">
                  <c:v>49</c:v>
                </c:pt>
                <c:pt idx="205">
                  <c:v>50</c:v>
                </c:pt>
                <c:pt idx="206">
                  <c:v>51</c:v>
                </c:pt>
                <c:pt idx="207">
                  <c:v>52</c:v>
                </c:pt>
                <c:pt idx="208">
                  <c:v>53</c:v>
                </c:pt>
                <c:pt idx="209">
                  <c:v>1</c:v>
                </c:pt>
                <c:pt idx="210">
                  <c:v>2</c:v>
                </c:pt>
                <c:pt idx="211">
                  <c:v>3</c:v>
                </c:pt>
                <c:pt idx="212">
                  <c:v>4</c:v>
                </c:pt>
                <c:pt idx="213">
                  <c:v>5</c:v>
                </c:pt>
                <c:pt idx="214">
                  <c:v>6</c:v>
                </c:pt>
                <c:pt idx="215">
                  <c:v>7</c:v>
                </c:pt>
                <c:pt idx="216">
                  <c:v>8</c:v>
                </c:pt>
                <c:pt idx="217">
                  <c:v>9</c:v>
                </c:pt>
                <c:pt idx="218">
                  <c:v>10</c:v>
                </c:pt>
                <c:pt idx="219">
                  <c:v>11</c:v>
                </c:pt>
                <c:pt idx="220">
                  <c:v>12</c:v>
                </c:pt>
                <c:pt idx="221">
                  <c:v>13</c:v>
                </c:pt>
                <c:pt idx="222">
                  <c:v>14</c:v>
                </c:pt>
                <c:pt idx="223">
                  <c:v>15</c:v>
                </c:pt>
                <c:pt idx="224">
                  <c:v>16</c:v>
                </c:pt>
                <c:pt idx="225">
                  <c:v>17</c:v>
                </c:pt>
                <c:pt idx="226">
                  <c:v>18</c:v>
                </c:pt>
                <c:pt idx="227">
                  <c:v>19</c:v>
                </c:pt>
                <c:pt idx="228">
                  <c:v>20</c:v>
                </c:pt>
                <c:pt idx="229">
                  <c:v>21</c:v>
                </c:pt>
                <c:pt idx="230">
                  <c:v>22</c:v>
                </c:pt>
                <c:pt idx="231">
                  <c:v>23</c:v>
                </c:pt>
                <c:pt idx="232">
                  <c:v>24</c:v>
                </c:pt>
                <c:pt idx="233">
                  <c:v>25</c:v>
                </c:pt>
                <c:pt idx="234">
                  <c:v>26</c:v>
                </c:pt>
                <c:pt idx="235">
                  <c:v>27</c:v>
                </c:pt>
                <c:pt idx="236">
                  <c:v>28</c:v>
                </c:pt>
                <c:pt idx="237">
                  <c:v>29</c:v>
                </c:pt>
                <c:pt idx="238">
                  <c:v>30</c:v>
                </c:pt>
                <c:pt idx="239">
                  <c:v>31</c:v>
                </c:pt>
                <c:pt idx="240">
                  <c:v>32</c:v>
                </c:pt>
                <c:pt idx="241">
                  <c:v>33</c:v>
                </c:pt>
                <c:pt idx="242">
                  <c:v>34</c:v>
                </c:pt>
                <c:pt idx="243">
                  <c:v>35</c:v>
                </c:pt>
                <c:pt idx="244">
                  <c:v>36</c:v>
                </c:pt>
                <c:pt idx="245">
                  <c:v>37</c:v>
                </c:pt>
                <c:pt idx="246">
                  <c:v>38</c:v>
                </c:pt>
                <c:pt idx="247">
                  <c:v>39</c:v>
                </c:pt>
                <c:pt idx="248">
                  <c:v>40</c:v>
                </c:pt>
                <c:pt idx="249">
                  <c:v>41</c:v>
                </c:pt>
                <c:pt idx="250">
                  <c:v>42</c:v>
                </c:pt>
                <c:pt idx="251">
                  <c:v>43</c:v>
                </c:pt>
                <c:pt idx="252">
                  <c:v>44</c:v>
                </c:pt>
                <c:pt idx="253">
                  <c:v>45</c:v>
                </c:pt>
                <c:pt idx="254">
                  <c:v>46</c:v>
                </c:pt>
                <c:pt idx="255">
                  <c:v>47</c:v>
                </c:pt>
                <c:pt idx="256">
                  <c:v>48</c:v>
                </c:pt>
                <c:pt idx="257">
                  <c:v>49</c:v>
                </c:pt>
                <c:pt idx="258">
                  <c:v>50</c:v>
                </c:pt>
                <c:pt idx="259">
                  <c:v>51</c:v>
                </c:pt>
                <c:pt idx="260">
                  <c:v>52</c:v>
                </c:pt>
                <c:pt idx="261">
                  <c:v>1</c:v>
                </c:pt>
                <c:pt idx="262">
                  <c:v>2</c:v>
                </c:pt>
                <c:pt idx="263">
                  <c:v>3</c:v>
                </c:pt>
                <c:pt idx="264">
                  <c:v>4</c:v>
                </c:pt>
                <c:pt idx="265">
                  <c:v>5</c:v>
                </c:pt>
                <c:pt idx="266">
                  <c:v>6</c:v>
                </c:pt>
                <c:pt idx="267">
                  <c:v>7</c:v>
                </c:pt>
                <c:pt idx="268">
                  <c:v>8</c:v>
                </c:pt>
                <c:pt idx="269">
                  <c:v>9</c:v>
                </c:pt>
                <c:pt idx="270">
                  <c:v>10</c:v>
                </c:pt>
                <c:pt idx="271">
                  <c:v>11</c:v>
                </c:pt>
                <c:pt idx="272">
                  <c:v>12</c:v>
                </c:pt>
                <c:pt idx="273">
                  <c:v>13</c:v>
                </c:pt>
                <c:pt idx="274">
                  <c:v>14</c:v>
                </c:pt>
                <c:pt idx="275">
                  <c:v>15</c:v>
                </c:pt>
                <c:pt idx="276">
                  <c:v>16</c:v>
                </c:pt>
                <c:pt idx="277">
                  <c:v>17</c:v>
                </c:pt>
                <c:pt idx="278">
                  <c:v>18</c:v>
                </c:pt>
                <c:pt idx="279">
                  <c:v>19</c:v>
                </c:pt>
                <c:pt idx="280">
                  <c:v>20</c:v>
                </c:pt>
                <c:pt idx="281">
                  <c:v>21</c:v>
                </c:pt>
                <c:pt idx="282">
                  <c:v>22</c:v>
                </c:pt>
                <c:pt idx="283">
                  <c:v>23</c:v>
                </c:pt>
                <c:pt idx="284">
                  <c:v>24</c:v>
                </c:pt>
                <c:pt idx="285">
                  <c:v>25</c:v>
                </c:pt>
                <c:pt idx="286">
                  <c:v>26</c:v>
                </c:pt>
                <c:pt idx="287">
                  <c:v>27</c:v>
                </c:pt>
                <c:pt idx="288">
                  <c:v>28</c:v>
                </c:pt>
                <c:pt idx="289">
                  <c:v>29</c:v>
                </c:pt>
                <c:pt idx="290">
                  <c:v>30</c:v>
                </c:pt>
                <c:pt idx="291">
                  <c:v>31</c:v>
                </c:pt>
                <c:pt idx="292">
                  <c:v>32</c:v>
                </c:pt>
                <c:pt idx="293">
                  <c:v>33</c:v>
                </c:pt>
                <c:pt idx="294">
                  <c:v>34</c:v>
                </c:pt>
                <c:pt idx="295">
                  <c:v>35</c:v>
                </c:pt>
                <c:pt idx="296">
                  <c:v>36</c:v>
                </c:pt>
                <c:pt idx="297">
                  <c:v>37</c:v>
                </c:pt>
                <c:pt idx="298">
                  <c:v>38</c:v>
                </c:pt>
                <c:pt idx="299">
                  <c:v>39</c:v>
                </c:pt>
                <c:pt idx="300">
                  <c:v>40</c:v>
                </c:pt>
                <c:pt idx="301">
                  <c:v>41</c:v>
                </c:pt>
                <c:pt idx="302">
                  <c:v>42</c:v>
                </c:pt>
                <c:pt idx="303">
                  <c:v>43</c:v>
                </c:pt>
                <c:pt idx="304">
                  <c:v>44</c:v>
                </c:pt>
                <c:pt idx="305">
                  <c:v>45</c:v>
                </c:pt>
                <c:pt idx="306">
                  <c:v>46</c:v>
                </c:pt>
                <c:pt idx="307">
                  <c:v>47</c:v>
                </c:pt>
                <c:pt idx="308">
                  <c:v>48</c:v>
                </c:pt>
                <c:pt idx="309">
                  <c:v>49</c:v>
                </c:pt>
                <c:pt idx="310">
                  <c:v>50</c:v>
                </c:pt>
                <c:pt idx="311">
                  <c:v>51</c:v>
                </c:pt>
                <c:pt idx="312">
                  <c:v>52</c:v>
                </c:pt>
                <c:pt idx="313">
                  <c:v>1</c:v>
                </c:pt>
                <c:pt idx="314">
                  <c:v>2</c:v>
                </c:pt>
                <c:pt idx="315">
                  <c:v>3</c:v>
                </c:pt>
                <c:pt idx="316">
                  <c:v>4</c:v>
                </c:pt>
                <c:pt idx="317">
                  <c:v>5</c:v>
                </c:pt>
                <c:pt idx="318">
                  <c:v>6</c:v>
                </c:pt>
                <c:pt idx="319">
                  <c:v>7</c:v>
                </c:pt>
                <c:pt idx="320">
                  <c:v>8</c:v>
                </c:pt>
                <c:pt idx="321">
                  <c:v>9</c:v>
                </c:pt>
                <c:pt idx="322">
                  <c:v>10</c:v>
                </c:pt>
                <c:pt idx="323">
                  <c:v>11</c:v>
                </c:pt>
                <c:pt idx="324">
                  <c:v>12</c:v>
                </c:pt>
                <c:pt idx="325">
                  <c:v>13</c:v>
                </c:pt>
                <c:pt idx="326">
                  <c:v>14</c:v>
                </c:pt>
                <c:pt idx="327">
                  <c:v>15</c:v>
                </c:pt>
                <c:pt idx="328">
                  <c:v>16</c:v>
                </c:pt>
                <c:pt idx="329">
                  <c:v>17</c:v>
                </c:pt>
                <c:pt idx="330">
                  <c:v>18</c:v>
                </c:pt>
                <c:pt idx="331">
                  <c:v>19</c:v>
                </c:pt>
                <c:pt idx="332">
                  <c:v>20</c:v>
                </c:pt>
                <c:pt idx="333">
                  <c:v>21</c:v>
                </c:pt>
                <c:pt idx="334">
                  <c:v>22</c:v>
                </c:pt>
                <c:pt idx="335">
                  <c:v>23</c:v>
                </c:pt>
                <c:pt idx="336">
                  <c:v>24</c:v>
                </c:pt>
                <c:pt idx="337">
                  <c:v>25</c:v>
                </c:pt>
                <c:pt idx="338">
                  <c:v>26</c:v>
                </c:pt>
                <c:pt idx="339">
                  <c:v>27</c:v>
                </c:pt>
                <c:pt idx="340">
                  <c:v>28</c:v>
                </c:pt>
                <c:pt idx="341">
                  <c:v>29</c:v>
                </c:pt>
                <c:pt idx="342">
                  <c:v>30</c:v>
                </c:pt>
                <c:pt idx="343">
                  <c:v>31</c:v>
                </c:pt>
                <c:pt idx="344">
                  <c:v>32</c:v>
                </c:pt>
                <c:pt idx="345">
                  <c:v>33</c:v>
                </c:pt>
                <c:pt idx="346">
                  <c:v>34</c:v>
                </c:pt>
                <c:pt idx="347">
                  <c:v>35</c:v>
                </c:pt>
                <c:pt idx="348">
                  <c:v>36</c:v>
                </c:pt>
                <c:pt idx="349">
                  <c:v>37</c:v>
                </c:pt>
                <c:pt idx="350">
                  <c:v>38</c:v>
                </c:pt>
                <c:pt idx="351">
                  <c:v>39</c:v>
                </c:pt>
                <c:pt idx="352">
                  <c:v>40</c:v>
                </c:pt>
                <c:pt idx="353">
                  <c:v>41</c:v>
                </c:pt>
                <c:pt idx="354">
                  <c:v>42</c:v>
                </c:pt>
                <c:pt idx="355">
                  <c:v>43</c:v>
                </c:pt>
                <c:pt idx="356">
                  <c:v>44</c:v>
                </c:pt>
                <c:pt idx="357">
                  <c:v>45</c:v>
                </c:pt>
                <c:pt idx="358">
                  <c:v>46</c:v>
                </c:pt>
                <c:pt idx="359">
                  <c:v>47</c:v>
                </c:pt>
                <c:pt idx="360">
                  <c:v>18</c:v>
                </c:pt>
                <c:pt idx="361">
                  <c:v>49</c:v>
                </c:pt>
                <c:pt idx="362">
                  <c:v>50</c:v>
                </c:pt>
                <c:pt idx="363">
                  <c:v>51</c:v>
                </c:pt>
                <c:pt idx="364">
                  <c:v>52</c:v>
                </c:pt>
                <c:pt idx="365">
                  <c:v>1</c:v>
                </c:pt>
                <c:pt idx="366">
                  <c:v>2</c:v>
                </c:pt>
                <c:pt idx="367">
                  <c:v>3</c:v>
                </c:pt>
                <c:pt idx="368">
                  <c:v>4</c:v>
                </c:pt>
                <c:pt idx="369">
                  <c:v>5</c:v>
                </c:pt>
                <c:pt idx="370">
                  <c:v>6</c:v>
                </c:pt>
                <c:pt idx="371">
                  <c:v>7</c:v>
                </c:pt>
                <c:pt idx="372">
                  <c:v>8</c:v>
                </c:pt>
                <c:pt idx="373">
                  <c:v>9</c:v>
                </c:pt>
                <c:pt idx="374">
                  <c:v>10</c:v>
                </c:pt>
                <c:pt idx="375">
                  <c:v>11</c:v>
                </c:pt>
                <c:pt idx="376">
                  <c:v>12</c:v>
                </c:pt>
                <c:pt idx="377">
                  <c:v>13</c:v>
                </c:pt>
                <c:pt idx="378">
                  <c:v>14</c:v>
                </c:pt>
                <c:pt idx="379">
                  <c:v>15</c:v>
                </c:pt>
                <c:pt idx="380">
                  <c:v>16</c:v>
                </c:pt>
                <c:pt idx="381">
                  <c:v>17</c:v>
                </c:pt>
                <c:pt idx="382">
                  <c:v>18</c:v>
                </c:pt>
                <c:pt idx="383">
                  <c:v>19</c:v>
                </c:pt>
                <c:pt idx="384">
                  <c:v>20</c:v>
                </c:pt>
                <c:pt idx="385">
                  <c:v>21</c:v>
                </c:pt>
                <c:pt idx="386">
                  <c:v>22</c:v>
                </c:pt>
                <c:pt idx="387">
                  <c:v>23</c:v>
                </c:pt>
                <c:pt idx="388">
                  <c:v>24</c:v>
                </c:pt>
                <c:pt idx="389">
                  <c:v>25</c:v>
                </c:pt>
                <c:pt idx="390">
                  <c:v>26</c:v>
                </c:pt>
                <c:pt idx="391">
                  <c:v>27</c:v>
                </c:pt>
                <c:pt idx="392">
                  <c:v>28</c:v>
                </c:pt>
                <c:pt idx="393">
                  <c:v>29</c:v>
                </c:pt>
                <c:pt idx="394">
                  <c:v>30</c:v>
                </c:pt>
                <c:pt idx="395">
                  <c:v>31</c:v>
                </c:pt>
                <c:pt idx="396">
                  <c:v>32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46</c:v>
                </c:pt>
                <c:pt idx="411">
                  <c:v>47</c:v>
                </c:pt>
                <c:pt idx="412">
                  <c:v>48</c:v>
                </c:pt>
                <c:pt idx="413">
                  <c:v>49</c:v>
                </c:pt>
                <c:pt idx="414">
                  <c:v>50</c:v>
                </c:pt>
                <c:pt idx="415">
                  <c:v>51</c:v>
                </c:pt>
                <c:pt idx="416">
                  <c:v>52</c:v>
                </c:pt>
                <c:pt idx="417">
                  <c:v>1</c:v>
                </c:pt>
                <c:pt idx="418">
                  <c:v>2</c:v>
                </c:pt>
                <c:pt idx="419">
                  <c:v>3</c:v>
                </c:pt>
                <c:pt idx="420">
                  <c:v>4</c:v>
                </c:pt>
                <c:pt idx="421">
                  <c:v>5</c:v>
                </c:pt>
                <c:pt idx="422">
                  <c:v>6</c:v>
                </c:pt>
                <c:pt idx="423">
                  <c:v>7</c:v>
                </c:pt>
                <c:pt idx="424">
                  <c:v>8</c:v>
                </c:pt>
                <c:pt idx="425">
                  <c:v>9</c:v>
                </c:pt>
                <c:pt idx="426">
                  <c:v>10</c:v>
                </c:pt>
                <c:pt idx="427">
                  <c:v>11</c:v>
                </c:pt>
                <c:pt idx="428">
                  <c:v>12</c:v>
                </c:pt>
                <c:pt idx="429">
                  <c:v>13</c:v>
                </c:pt>
                <c:pt idx="430">
                  <c:v>14</c:v>
                </c:pt>
                <c:pt idx="431">
                  <c:v>15</c:v>
                </c:pt>
                <c:pt idx="432">
                  <c:v>16</c:v>
                </c:pt>
                <c:pt idx="433">
                  <c:v>17</c:v>
                </c:pt>
                <c:pt idx="434">
                  <c:v>18</c:v>
                </c:pt>
                <c:pt idx="435">
                  <c:v>19</c:v>
                </c:pt>
                <c:pt idx="436">
                  <c:v>20</c:v>
                </c:pt>
                <c:pt idx="437">
                  <c:v>21</c:v>
                </c:pt>
                <c:pt idx="438">
                  <c:v>22</c:v>
                </c:pt>
                <c:pt idx="439">
                  <c:v>23</c:v>
                </c:pt>
                <c:pt idx="440">
                  <c:v>24</c:v>
                </c:pt>
                <c:pt idx="441">
                  <c:v>25</c:v>
                </c:pt>
                <c:pt idx="442">
                  <c:v>26</c:v>
                </c:pt>
                <c:pt idx="443">
                  <c:v>27</c:v>
                </c:pt>
                <c:pt idx="444">
                  <c:v>28</c:v>
                </c:pt>
                <c:pt idx="445">
                  <c:v>29</c:v>
                </c:pt>
                <c:pt idx="446">
                  <c:v>30</c:v>
                </c:pt>
                <c:pt idx="447">
                  <c:v>31</c:v>
                </c:pt>
                <c:pt idx="448">
                  <c:v>32</c:v>
                </c:pt>
                <c:pt idx="449">
                  <c:v>33</c:v>
                </c:pt>
                <c:pt idx="450">
                  <c:v>34</c:v>
                </c:pt>
                <c:pt idx="451">
                  <c:v>35</c:v>
                </c:pt>
                <c:pt idx="452">
                  <c:v>36</c:v>
                </c:pt>
                <c:pt idx="453">
                  <c:v>37</c:v>
                </c:pt>
                <c:pt idx="454">
                  <c:v>38</c:v>
                </c:pt>
                <c:pt idx="455">
                  <c:v>39</c:v>
                </c:pt>
                <c:pt idx="456">
                  <c:v>40</c:v>
                </c:pt>
                <c:pt idx="457">
                  <c:v>41</c:v>
                </c:pt>
                <c:pt idx="458">
                  <c:v>42</c:v>
                </c:pt>
                <c:pt idx="459">
                  <c:v>43</c:v>
                </c:pt>
                <c:pt idx="460">
                  <c:v>44</c:v>
                </c:pt>
                <c:pt idx="461">
                  <c:v>45</c:v>
                </c:pt>
                <c:pt idx="462">
                  <c:v>46</c:v>
                </c:pt>
                <c:pt idx="463">
                  <c:v>47</c:v>
                </c:pt>
                <c:pt idx="464">
                  <c:v>48</c:v>
                </c:pt>
                <c:pt idx="465">
                  <c:v>49</c:v>
                </c:pt>
                <c:pt idx="466">
                  <c:v>50</c:v>
                </c:pt>
                <c:pt idx="467">
                  <c:v>51</c:v>
                </c:pt>
                <c:pt idx="468">
                  <c:v>52</c:v>
                </c:pt>
                <c:pt idx="469">
                  <c:v>53</c:v>
                </c:pt>
                <c:pt idx="470">
                  <c:v>1</c:v>
                </c:pt>
                <c:pt idx="471">
                  <c:v>2</c:v>
                </c:pt>
                <c:pt idx="472">
                  <c:v>3</c:v>
                </c:pt>
                <c:pt idx="473">
                  <c:v>4</c:v>
                </c:pt>
                <c:pt idx="474">
                  <c:v>5</c:v>
                </c:pt>
                <c:pt idx="475">
                  <c:v>6</c:v>
                </c:pt>
                <c:pt idx="476">
                  <c:v>7</c:v>
                </c:pt>
                <c:pt idx="477">
                  <c:v>8</c:v>
                </c:pt>
                <c:pt idx="478">
                  <c:v>9</c:v>
                </c:pt>
                <c:pt idx="479">
                  <c:v>10</c:v>
                </c:pt>
                <c:pt idx="480">
                  <c:v>11</c:v>
                </c:pt>
                <c:pt idx="481">
                  <c:v>12</c:v>
                </c:pt>
                <c:pt idx="482">
                  <c:v>13</c:v>
                </c:pt>
                <c:pt idx="483">
                  <c:v>14</c:v>
                </c:pt>
                <c:pt idx="484">
                  <c:v>15</c:v>
                </c:pt>
                <c:pt idx="485">
                  <c:v>16</c:v>
                </c:pt>
                <c:pt idx="486">
                  <c:v>17</c:v>
                </c:pt>
                <c:pt idx="487">
                  <c:v>18</c:v>
                </c:pt>
                <c:pt idx="488">
                  <c:v>19</c:v>
                </c:pt>
                <c:pt idx="489">
                  <c:v>20</c:v>
                </c:pt>
                <c:pt idx="490">
                  <c:v>21</c:v>
                </c:pt>
                <c:pt idx="491">
                  <c:v>22</c:v>
                </c:pt>
                <c:pt idx="492">
                  <c:v>23</c:v>
                </c:pt>
                <c:pt idx="493">
                  <c:v>24</c:v>
                </c:pt>
                <c:pt idx="494">
                  <c:v>25</c:v>
                </c:pt>
                <c:pt idx="495">
                  <c:v>26</c:v>
                </c:pt>
                <c:pt idx="496">
                  <c:v>27</c:v>
                </c:pt>
                <c:pt idx="497">
                  <c:v>28</c:v>
                </c:pt>
                <c:pt idx="498">
                  <c:v>29</c:v>
                </c:pt>
                <c:pt idx="499">
                  <c:v>30</c:v>
                </c:pt>
                <c:pt idx="500">
                  <c:v>31</c:v>
                </c:pt>
                <c:pt idx="501">
                  <c:v>32</c:v>
                </c:pt>
                <c:pt idx="502">
                  <c:v>33</c:v>
                </c:pt>
                <c:pt idx="503">
                  <c:v>34</c:v>
                </c:pt>
                <c:pt idx="504">
                  <c:v>35</c:v>
                </c:pt>
                <c:pt idx="505">
                  <c:v>36</c:v>
                </c:pt>
                <c:pt idx="506">
                  <c:v>37</c:v>
                </c:pt>
                <c:pt idx="507">
                  <c:v>38</c:v>
                </c:pt>
                <c:pt idx="508">
                  <c:v>39</c:v>
                </c:pt>
                <c:pt idx="509">
                  <c:v>40</c:v>
                </c:pt>
                <c:pt idx="510">
                  <c:v>41</c:v>
                </c:pt>
                <c:pt idx="511">
                  <c:v>42</c:v>
                </c:pt>
                <c:pt idx="512">
                  <c:v>43</c:v>
                </c:pt>
                <c:pt idx="513">
                  <c:v>44</c:v>
                </c:pt>
                <c:pt idx="514">
                  <c:v>45</c:v>
                </c:pt>
                <c:pt idx="515">
                  <c:v>46</c:v>
                </c:pt>
                <c:pt idx="516">
                  <c:v>47</c:v>
                </c:pt>
                <c:pt idx="517">
                  <c:v>48</c:v>
                </c:pt>
                <c:pt idx="518">
                  <c:v>49</c:v>
                </c:pt>
                <c:pt idx="519">
                  <c:v>50</c:v>
                </c:pt>
                <c:pt idx="520">
                  <c:v>51</c:v>
                </c:pt>
                <c:pt idx="521">
                  <c:v>52</c:v>
                </c:pt>
                <c:pt idx="522">
                  <c:v>1</c:v>
                </c:pt>
                <c:pt idx="523">
                  <c:v>2</c:v>
                </c:pt>
                <c:pt idx="524">
                  <c:v>3</c:v>
                </c:pt>
                <c:pt idx="525">
                  <c:v>4</c:v>
                </c:pt>
              </c:numCache>
            </c:numRef>
          </c:cat>
          <c:val>
            <c:numRef>
              <c:f>Sheet1!$B$2:$B$527</c:f>
              <c:numCache>
                <c:formatCode>General</c:formatCode>
                <c:ptCount val="526"/>
                <c:pt idx="0">
                  <c:v>294</c:v>
                </c:pt>
                <c:pt idx="1">
                  <c:v>292</c:v>
                </c:pt>
                <c:pt idx="2">
                  <c:v>211</c:v>
                </c:pt>
                <c:pt idx="3">
                  <c:v>217</c:v>
                </c:pt>
                <c:pt idx="4">
                  <c:v>187</c:v>
                </c:pt>
                <c:pt idx="5">
                  <c:v>183</c:v>
                </c:pt>
                <c:pt idx="6">
                  <c:v>174</c:v>
                </c:pt>
                <c:pt idx="7">
                  <c:v>189</c:v>
                </c:pt>
                <c:pt idx="8">
                  <c:v>165</c:v>
                </c:pt>
                <c:pt idx="9">
                  <c:v>119</c:v>
                </c:pt>
                <c:pt idx="10">
                  <c:v>167</c:v>
                </c:pt>
                <c:pt idx="11">
                  <c:v>213</c:v>
                </c:pt>
                <c:pt idx="12">
                  <c:v>189</c:v>
                </c:pt>
                <c:pt idx="13">
                  <c:v>211</c:v>
                </c:pt>
                <c:pt idx="14">
                  <c:v>204</c:v>
                </c:pt>
                <c:pt idx="15">
                  <c:v>140</c:v>
                </c:pt>
                <c:pt idx="16">
                  <c:v>272</c:v>
                </c:pt>
                <c:pt idx="17">
                  <c:v>263</c:v>
                </c:pt>
                <c:pt idx="18">
                  <c:v>292</c:v>
                </c:pt>
                <c:pt idx="19">
                  <c:v>296</c:v>
                </c:pt>
                <c:pt idx="20">
                  <c:v>253</c:v>
                </c:pt>
                <c:pt idx="21">
                  <c:v>261</c:v>
                </c:pt>
                <c:pt idx="22">
                  <c:v>252</c:v>
                </c:pt>
                <c:pt idx="23">
                  <c:v>257</c:v>
                </c:pt>
                <c:pt idx="24">
                  <c:v>166</c:v>
                </c:pt>
                <c:pt idx="25">
                  <c:v>245</c:v>
                </c:pt>
                <c:pt idx="26">
                  <c:v>276</c:v>
                </c:pt>
                <c:pt idx="27">
                  <c:v>246</c:v>
                </c:pt>
                <c:pt idx="28">
                  <c:v>248</c:v>
                </c:pt>
                <c:pt idx="29">
                  <c:v>253</c:v>
                </c:pt>
                <c:pt idx="30">
                  <c:v>293</c:v>
                </c:pt>
                <c:pt idx="31">
                  <c:v>364</c:v>
                </c:pt>
                <c:pt idx="32">
                  <c:v>435</c:v>
                </c:pt>
                <c:pt idx="33">
                  <c:v>423</c:v>
                </c:pt>
                <c:pt idx="34">
                  <c:v>473</c:v>
                </c:pt>
                <c:pt idx="35">
                  <c:v>404</c:v>
                </c:pt>
                <c:pt idx="36">
                  <c:v>447</c:v>
                </c:pt>
                <c:pt idx="37">
                  <c:v>408</c:v>
                </c:pt>
                <c:pt idx="38">
                  <c:v>428</c:v>
                </c:pt>
                <c:pt idx="39">
                  <c:v>493</c:v>
                </c:pt>
                <c:pt idx="40">
                  <c:v>417</c:v>
                </c:pt>
                <c:pt idx="41">
                  <c:v>560</c:v>
                </c:pt>
                <c:pt idx="42">
                  <c:v>514</c:v>
                </c:pt>
                <c:pt idx="43">
                  <c:v>446</c:v>
                </c:pt>
                <c:pt idx="44">
                  <c:v>564</c:v>
                </c:pt>
                <c:pt idx="45">
                  <c:v>339</c:v>
                </c:pt>
                <c:pt idx="46">
                  <c:v>338</c:v>
                </c:pt>
                <c:pt idx="47">
                  <c:v>268</c:v>
                </c:pt>
                <c:pt idx="48">
                  <c:v>274</c:v>
                </c:pt>
                <c:pt idx="49">
                  <c:v>212</c:v>
                </c:pt>
                <c:pt idx="50">
                  <c:v>202</c:v>
                </c:pt>
                <c:pt idx="51">
                  <c:v>375</c:v>
                </c:pt>
                <c:pt idx="52">
                  <c:v>140</c:v>
                </c:pt>
                <c:pt idx="53">
                  <c:v>209</c:v>
                </c:pt>
                <c:pt idx="54">
                  <c:v>140</c:v>
                </c:pt>
                <c:pt idx="55">
                  <c:v>131</c:v>
                </c:pt>
                <c:pt idx="56">
                  <c:v>131</c:v>
                </c:pt>
                <c:pt idx="57">
                  <c:v>133</c:v>
                </c:pt>
                <c:pt idx="58">
                  <c:v>114</c:v>
                </c:pt>
                <c:pt idx="59">
                  <c:v>112</c:v>
                </c:pt>
                <c:pt idx="60">
                  <c:v>62</c:v>
                </c:pt>
                <c:pt idx="61">
                  <c:v>103</c:v>
                </c:pt>
                <c:pt idx="62">
                  <c:v>113</c:v>
                </c:pt>
                <c:pt idx="63">
                  <c:v>154</c:v>
                </c:pt>
                <c:pt idx="64">
                  <c:v>95</c:v>
                </c:pt>
                <c:pt idx="65">
                  <c:v>90</c:v>
                </c:pt>
                <c:pt idx="66">
                  <c:v>73</c:v>
                </c:pt>
                <c:pt idx="67">
                  <c:v>110</c:v>
                </c:pt>
                <c:pt idx="68">
                  <c:v>111</c:v>
                </c:pt>
                <c:pt idx="69">
                  <c:v>80</c:v>
                </c:pt>
                <c:pt idx="70">
                  <c:v>83</c:v>
                </c:pt>
                <c:pt idx="71">
                  <c:v>99</c:v>
                </c:pt>
                <c:pt idx="72">
                  <c:v>92</c:v>
                </c:pt>
                <c:pt idx="73">
                  <c:v>85</c:v>
                </c:pt>
                <c:pt idx="74">
                  <c:v>119</c:v>
                </c:pt>
                <c:pt idx="75">
                  <c:v>55</c:v>
                </c:pt>
                <c:pt idx="76">
                  <c:v>116</c:v>
                </c:pt>
                <c:pt idx="77">
                  <c:v>105</c:v>
                </c:pt>
                <c:pt idx="78">
                  <c:v>84</c:v>
                </c:pt>
                <c:pt idx="79">
                  <c:v>80</c:v>
                </c:pt>
                <c:pt idx="80">
                  <c:v>72</c:v>
                </c:pt>
                <c:pt idx="81">
                  <c:v>74</c:v>
                </c:pt>
                <c:pt idx="82">
                  <c:v>90</c:v>
                </c:pt>
                <c:pt idx="83">
                  <c:v>96</c:v>
                </c:pt>
                <c:pt idx="84">
                  <c:v>112</c:v>
                </c:pt>
                <c:pt idx="85">
                  <c:v>124</c:v>
                </c:pt>
                <c:pt idx="86">
                  <c:v>129</c:v>
                </c:pt>
                <c:pt idx="87">
                  <c:v>115</c:v>
                </c:pt>
                <c:pt idx="88">
                  <c:v>116</c:v>
                </c:pt>
                <c:pt idx="89">
                  <c:v>148</c:v>
                </c:pt>
                <c:pt idx="90">
                  <c:v>155</c:v>
                </c:pt>
                <c:pt idx="91">
                  <c:v>199</c:v>
                </c:pt>
                <c:pt idx="92">
                  <c:v>165</c:v>
                </c:pt>
                <c:pt idx="93">
                  <c:v>168</c:v>
                </c:pt>
                <c:pt idx="94">
                  <c:v>157</c:v>
                </c:pt>
                <c:pt idx="95">
                  <c:v>166</c:v>
                </c:pt>
                <c:pt idx="96">
                  <c:v>126</c:v>
                </c:pt>
                <c:pt idx="97">
                  <c:v>113</c:v>
                </c:pt>
                <c:pt idx="98">
                  <c:v>147</c:v>
                </c:pt>
                <c:pt idx="99">
                  <c:v>110</c:v>
                </c:pt>
                <c:pt idx="100">
                  <c:v>80</c:v>
                </c:pt>
                <c:pt idx="101">
                  <c:v>70</c:v>
                </c:pt>
                <c:pt idx="102">
                  <c:v>62</c:v>
                </c:pt>
                <c:pt idx="103">
                  <c:v>54</c:v>
                </c:pt>
                <c:pt idx="104">
                  <c:v>33</c:v>
                </c:pt>
                <c:pt idx="105">
                  <c:v>44</c:v>
                </c:pt>
                <c:pt idx="106">
                  <c:v>51</c:v>
                </c:pt>
                <c:pt idx="107">
                  <c:v>53</c:v>
                </c:pt>
                <c:pt idx="108">
                  <c:v>42</c:v>
                </c:pt>
                <c:pt idx="109">
                  <c:v>42</c:v>
                </c:pt>
                <c:pt idx="110">
                  <c:v>35</c:v>
                </c:pt>
                <c:pt idx="111">
                  <c:v>40</c:v>
                </c:pt>
                <c:pt idx="112">
                  <c:v>27</c:v>
                </c:pt>
                <c:pt idx="113">
                  <c:v>36</c:v>
                </c:pt>
                <c:pt idx="114">
                  <c:v>38</c:v>
                </c:pt>
                <c:pt idx="115">
                  <c:v>24</c:v>
                </c:pt>
                <c:pt idx="116">
                  <c:v>21</c:v>
                </c:pt>
                <c:pt idx="117">
                  <c:v>19</c:v>
                </c:pt>
                <c:pt idx="118">
                  <c:v>25</c:v>
                </c:pt>
                <c:pt idx="119">
                  <c:v>17</c:v>
                </c:pt>
                <c:pt idx="120">
                  <c:v>26</c:v>
                </c:pt>
                <c:pt idx="121">
                  <c:v>16</c:v>
                </c:pt>
                <c:pt idx="122">
                  <c:v>23</c:v>
                </c:pt>
                <c:pt idx="123">
                  <c:v>40</c:v>
                </c:pt>
                <c:pt idx="124">
                  <c:v>36</c:v>
                </c:pt>
                <c:pt idx="125">
                  <c:v>16</c:v>
                </c:pt>
                <c:pt idx="126">
                  <c:v>30</c:v>
                </c:pt>
                <c:pt idx="127">
                  <c:v>37</c:v>
                </c:pt>
                <c:pt idx="128">
                  <c:v>36</c:v>
                </c:pt>
                <c:pt idx="129">
                  <c:v>63</c:v>
                </c:pt>
                <c:pt idx="130">
                  <c:v>42</c:v>
                </c:pt>
                <c:pt idx="131">
                  <c:v>41</c:v>
                </c:pt>
                <c:pt idx="132">
                  <c:v>26</c:v>
                </c:pt>
                <c:pt idx="133">
                  <c:v>36</c:v>
                </c:pt>
                <c:pt idx="134">
                  <c:v>27</c:v>
                </c:pt>
                <c:pt idx="135">
                  <c:v>34</c:v>
                </c:pt>
                <c:pt idx="136">
                  <c:v>25</c:v>
                </c:pt>
                <c:pt idx="137">
                  <c:v>23</c:v>
                </c:pt>
                <c:pt idx="138">
                  <c:v>20</c:v>
                </c:pt>
                <c:pt idx="139">
                  <c:v>24</c:v>
                </c:pt>
                <c:pt idx="140">
                  <c:v>30</c:v>
                </c:pt>
                <c:pt idx="141">
                  <c:v>28</c:v>
                </c:pt>
                <c:pt idx="142">
                  <c:v>25</c:v>
                </c:pt>
                <c:pt idx="143">
                  <c:v>22</c:v>
                </c:pt>
                <c:pt idx="144">
                  <c:v>18</c:v>
                </c:pt>
                <c:pt idx="145">
                  <c:v>23</c:v>
                </c:pt>
                <c:pt idx="146">
                  <c:v>15</c:v>
                </c:pt>
                <c:pt idx="147">
                  <c:v>17</c:v>
                </c:pt>
                <c:pt idx="148">
                  <c:v>20</c:v>
                </c:pt>
                <c:pt idx="149">
                  <c:v>12</c:v>
                </c:pt>
                <c:pt idx="150">
                  <c:v>16</c:v>
                </c:pt>
                <c:pt idx="151">
                  <c:v>27</c:v>
                </c:pt>
                <c:pt idx="152">
                  <c:v>14</c:v>
                </c:pt>
                <c:pt idx="153">
                  <c:v>14</c:v>
                </c:pt>
                <c:pt idx="154">
                  <c:v>17</c:v>
                </c:pt>
                <c:pt idx="155">
                  <c:v>14</c:v>
                </c:pt>
                <c:pt idx="156">
                  <c:v>11</c:v>
                </c:pt>
                <c:pt idx="157">
                  <c:v>10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10</c:v>
                </c:pt>
                <c:pt idx="162">
                  <c:v>9</c:v>
                </c:pt>
                <c:pt idx="163">
                  <c:v>13</c:v>
                </c:pt>
                <c:pt idx="164">
                  <c:v>17</c:v>
                </c:pt>
                <c:pt idx="165">
                  <c:v>6</c:v>
                </c:pt>
                <c:pt idx="166">
                  <c:v>10</c:v>
                </c:pt>
                <c:pt idx="167">
                  <c:v>12</c:v>
                </c:pt>
                <c:pt idx="168">
                  <c:v>9</c:v>
                </c:pt>
                <c:pt idx="169">
                  <c:v>14</c:v>
                </c:pt>
                <c:pt idx="170">
                  <c:v>10</c:v>
                </c:pt>
                <c:pt idx="171">
                  <c:v>8</c:v>
                </c:pt>
                <c:pt idx="172">
                  <c:v>8</c:v>
                </c:pt>
                <c:pt idx="173">
                  <c:v>8</c:v>
                </c:pt>
                <c:pt idx="174">
                  <c:v>15</c:v>
                </c:pt>
                <c:pt idx="175">
                  <c:v>11</c:v>
                </c:pt>
                <c:pt idx="176">
                  <c:v>15</c:v>
                </c:pt>
                <c:pt idx="177">
                  <c:v>12</c:v>
                </c:pt>
                <c:pt idx="178">
                  <c:v>12</c:v>
                </c:pt>
                <c:pt idx="179">
                  <c:v>8</c:v>
                </c:pt>
                <c:pt idx="180">
                  <c:v>10</c:v>
                </c:pt>
                <c:pt idx="181">
                  <c:v>18</c:v>
                </c:pt>
                <c:pt idx="182">
                  <c:v>9</c:v>
                </c:pt>
                <c:pt idx="183">
                  <c:v>7</c:v>
                </c:pt>
                <c:pt idx="184">
                  <c:v>8</c:v>
                </c:pt>
                <c:pt idx="185">
                  <c:v>16</c:v>
                </c:pt>
                <c:pt idx="186">
                  <c:v>9</c:v>
                </c:pt>
                <c:pt idx="187">
                  <c:v>11</c:v>
                </c:pt>
                <c:pt idx="188">
                  <c:v>12</c:v>
                </c:pt>
                <c:pt idx="189">
                  <c:v>7</c:v>
                </c:pt>
                <c:pt idx="190">
                  <c:v>7</c:v>
                </c:pt>
                <c:pt idx="191">
                  <c:v>11</c:v>
                </c:pt>
                <c:pt idx="192">
                  <c:v>7</c:v>
                </c:pt>
                <c:pt idx="193">
                  <c:v>13</c:v>
                </c:pt>
                <c:pt idx="194">
                  <c:v>22</c:v>
                </c:pt>
                <c:pt idx="195">
                  <c:v>8</c:v>
                </c:pt>
                <c:pt idx="196">
                  <c:v>12</c:v>
                </c:pt>
                <c:pt idx="197">
                  <c:v>6</c:v>
                </c:pt>
                <c:pt idx="198">
                  <c:v>13</c:v>
                </c:pt>
                <c:pt idx="199">
                  <c:v>8</c:v>
                </c:pt>
                <c:pt idx="200">
                  <c:v>10</c:v>
                </c:pt>
                <c:pt idx="201">
                  <c:v>13</c:v>
                </c:pt>
                <c:pt idx="202">
                  <c:v>22</c:v>
                </c:pt>
                <c:pt idx="203">
                  <c:v>9</c:v>
                </c:pt>
                <c:pt idx="204">
                  <c:v>12</c:v>
                </c:pt>
                <c:pt idx="205">
                  <c:v>12</c:v>
                </c:pt>
                <c:pt idx="206">
                  <c:v>11</c:v>
                </c:pt>
                <c:pt idx="207">
                  <c:v>5</c:v>
                </c:pt>
                <c:pt idx="208">
                  <c:v>6</c:v>
                </c:pt>
                <c:pt idx="209">
                  <c:v>4</c:v>
                </c:pt>
                <c:pt idx="210">
                  <c:v>10</c:v>
                </c:pt>
                <c:pt idx="211">
                  <c:v>6</c:v>
                </c:pt>
                <c:pt idx="212">
                  <c:v>3</c:v>
                </c:pt>
                <c:pt idx="213">
                  <c:v>2</c:v>
                </c:pt>
                <c:pt idx="214">
                  <c:v>13</c:v>
                </c:pt>
                <c:pt idx="215">
                  <c:v>4</c:v>
                </c:pt>
                <c:pt idx="216">
                  <c:v>5</c:v>
                </c:pt>
                <c:pt idx="217">
                  <c:v>6</c:v>
                </c:pt>
                <c:pt idx="218">
                  <c:v>5</c:v>
                </c:pt>
                <c:pt idx="219">
                  <c:v>3</c:v>
                </c:pt>
                <c:pt idx="220">
                  <c:v>6</c:v>
                </c:pt>
                <c:pt idx="221">
                  <c:v>4</c:v>
                </c:pt>
                <c:pt idx="222">
                  <c:v>4</c:v>
                </c:pt>
                <c:pt idx="223">
                  <c:v>6</c:v>
                </c:pt>
                <c:pt idx="224">
                  <c:v>4</c:v>
                </c:pt>
                <c:pt idx="225">
                  <c:v>8</c:v>
                </c:pt>
                <c:pt idx="226">
                  <c:v>4</c:v>
                </c:pt>
                <c:pt idx="227">
                  <c:v>10</c:v>
                </c:pt>
                <c:pt idx="228">
                  <c:v>8</c:v>
                </c:pt>
                <c:pt idx="229">
                  <c:v>7</c:v>
                </c:pt>
                <c:pt idx="230">
                  <c:v>6</c:v>
                </c:pt>
                <c:pt idx="231">
                  <c:v>4</c:v>
                </c:pt>
                <c:pt idx="232">
                  <c:v>11</c:v>
                </c:pt>
                <c:pt idx="233">
                  <c:v>7</c:v>
                </c:pt>
                <c:pt idx="234">
                  <c:v>8</c:v>
                </c:pt>
                <c:pt idx="235">
                  <c:v>5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9</c:v>
                </c:pt>
                <c:pt idx="240">
                  <c:v>13</c:v>
                </c:pt>
                <c:pt idx="241">
                  <c:v>14</c:v>
                </c:pt>
                <c:pt idx="242">
                  <c:v>10</c:v>
                </c:pt>
                <c:pt idx="243">
                  <c:v>7</c:v>
                </c:pt>
                <c:pt idx="244">
                  <c:v>2</c:v>
                </c:pt>
                <c:pt idx="245">
                  <c:v>11</c:v>
                </c:pt>
                <c:pt idx="246">
                  <c:v>17</c:v>
                </c:pt>
                <c:pt idx="247">
                  <c:v>11</c:v>
                </c:pt>
                <c:pt idx="248">
                  <c:v>8</c:v>
                </c:pt>
                <c:pt idx="249">
                  <c:v>9</c:v>
                </c:pt>
                <c:pt idx="250">
                  <c:v>14</c:v>
                </c:pt>
                <c:pt idx="251">
                  <c:v>8</c:v>
                </c:pt>
                <c:pt idx="252">
                  <c:v>10</c:v>
                </c:pt>
                <c:pt idx="253">
                  <c:v>13</c:v>
                </c:pt>
                <c:pt idx="254">
                  <c:v>9</c:v>
                </c:pt>
                <c:pt idx="255">
                  <c:v>15</c:v>
                </c:pt>
                <c:pt idx="256">
                  <c:v>10</c:v>
                </c:pt>
                <c:pt idx="257">
                  <c:v>5</c:v>
                </c:pt>
                <c:pt idx="258">
                  <c:v>9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6</c:v>
                </c:pt>
                <c:pt idx="263">
                  <c:v>4</c:v>
                </c:pt>
                <c:pt idx="264">
                  <c:v>3</c:v>
                </c:pt>
                <c:pt idx="265">
                  <c:v>2</c:v>
                </c:pt>
                <c:pt idx="266">
                  <c:v>0</c:v>
                </c:pt>
                <c:pt idx="267">
                  <c:v>5</c:v>
                </c:pt>
                <c:pt idx="268">
                  <c:v>3</c:v>
                </c:pt>
                <c:pt idx="269">
                  <c:v>2</c:v>
                </c:pt>
                <c:pt idx="270">
                  <c:v>7</c:v>
                </c:pt>
                <c:pt idx="271">
                  <c:v>4</c:v>
                </c:pt>
                <c:pt idx="272">
                  <c:v>8</c:v>
                </c:pt>
                <c:pt idx="273">
                  <c:v>3</c:v>
                </c:pt>
                <c:pt idx="274">
                  <c:v>4</c:v>
                </c:pt>
                <c:pt idx="275">
                  <c:v>7</c:v>
                </c:pt>
                <c:pt idx="276">
                  <c:v>4</c:v>
                </c:pt>
                <c:pt idx="277">
                  <c:v>7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2</c:v>
                </c:pt>
                <c:pt idx="283">
                  <c:v>4</c:v>
                </c:pt>
                <c:pt idx="284">
                  <c:v>6</c:v>
                </c:pt>
                <c:pt idx="285">
                  <c:v>3</c:v>
                </c:pt>
                <c:pt idx="286">
                  <c:v>1</c:v>
                </c:pt>
                <c:pt idx="287">
                  <c:v>3</c:v>
                </c:pt>
                <c:pt idx="288">
                  <c:v>2</c:v>
                </c:pt>
                <c:pt idx="289">
                  <c:v>6</c:v>
                </c:pt>
                <c:pt idx="290">
                  <c:v>0</c:v>
                </c:pt>
                <c:pt idx="291">
                  <c:v>3</c:v>
                </c:pt>
                <c:pt idx="292">
                  <c:v>3</c:v>
                </c:pt>
                <c:pt idx="293">
                  <c:v>4</c:v>
                </c:pt>
                <c:pt idx="294">
                  <c:v>5</c:v>
                </c:pt>
                <c:pt idx="295">
                  <c:v>2</c:v>
                </c:pt>
                <c:pt idx="296">
                  <c:v>2</c:v>
                </c:pt>
                <c:pt idx="297">
                  <c:v>8</c:v>
                </c:pt>
                <c:pt idx="298">
                  <c:v>5</c:v>
                </c:pt>
                <c:pt idx="299">
                  <c:v>3</c:v>
                </c:pt>
                <c:pt idx="300">
                  <c:v>7</c:v>
                </c:pt>
                <c:pt idx="301">
                  <c:v>7</c:v>
                </c:pt>
                <c:pt idx="302">
                  <c:v>10</c:v>
                </c:pt>
                <c:pt idx="303">
                  <c:v>5</c:v>
                </c:pt>
                <c:pt idx="304">
                  <c:v>5</c:v>
                </c:pt>
                <c:pt idx="305">
                  <c:v>5</c:v>
                </c:pt>
                <c:pt idx="306">
                  <c:v>4</c:v>
                </c:pt>
                <c:pt idx="307">
                  <c:v>2</c:v>
                </c:pt>
                <c:pt idx="308">
                  <c:v>10</c:v>
                </c:pt>
                <c:pt idx="309">
                  <c:v>6</c:v>
                </c:pt>
                <c:pt idx="310">
                  <c:v>7</c:v>
                </c:pt>
                <c:pt idx="311">
                  <c:v>9</c:v>
                </c:pt>
                <c:pt idx="312">
                  <c:v>8</c:v>
                </c:pt>
                <c:pt idx="313">
                  <c:v>11</c:v>
                </c:pt>
                <c:pt idx="314">
                  <c:v>1</c:v>
                </c:pt>
                <c:pt idx="315">
                  <c:v>6</c:v>
                </c:pt>
                <c:pt idx="316">
                  <c:v>4</c:v>
                </c:pt>
                <c:pt idx="317">
                  <c:v>4</c:v>
                </c:pt>
                <c:pt idx="318">
                  <c:v>3</c:v>
                </c:pt>
                <c:pt idx="319">
                  <c:v>3</c:v>
                </c:pt>
                <c:pt idx="320">
                  <c:v>1</c:v>
                </c:pt>
                <c:pt idx="321">
                  <c:v>2</c:v>
                </c:pt>
                <c:pt idx="322">
                  <c:v>4</c:v>
                </c:pt>
                <c:pt idx="323">
                  <c:v>3</c:v>
                </c:pt>
                <c:pt idx="324">
                  <c:v>1</c:v>
                </c:pt>
                <c:pt idx="325">
                  <c:v>4</c:v>
                </c:pt>
                <c:pt idx="326">
                  <c:v>5</c:v>
                </c:pt>
                <c:pt idx="327">
                  <c:v>3</c:v>
                </c:pt>
                <c:pt idx="328">
                  <c:v>5</c:v>
                </c:pt>
                <c:pt idx="329">
                  <c:v>1</c:v>
                </c:pt>
                <c:pt idx="330">
                  <c:v>5</c:v>
                </c:pt>
                <c:pt idx="331">
                  <c:v>5</c:v>
                </c:pt>
                <c:pt idx="332">
                  <c:v>3</c:v>
                </c:pt>
                <c:pt idx="333">
                  <c:v>2</c:v>
                </c:pt>
                <c:pt idx="334">
                  <c:v>5</c:v>
                </c:pt>
                <c:pt idx="335">
                  <c:v>4</c:v>
                </c:pt>
                <c:pt idx="336">
                  <c:v>3</c:v>
                </c:pt>
                <c:pt idx="337">
                  <c:v>2</c:v>
                </c:pt>
                <c:pt idx="338">
                  <c:v>0</c:v>
                </c:pt>
                <c:pt idx="339">
                  <c:v>8</c:v>
                </c:pt>
                <c:pt idx="340">
                  <c:v>3</c:v>
                </c:pt>
                <c:pt idx="341">
                  <c:v>9</c:v>
                </c:pt>
                <c:pt idx="342">
                  <c:v>5</c:v>
                </c:pt>
                <c:pt idx="343">
                  <c:v>2</c:v>
                </c:pt>
                <c:pt idx="344">
                  <c:v>4</c:v>
                </c:pt>
                <c:pt idx="345">
                  <c:v>18</c:v>
                </c:pt>
                <c:pt idx="346">
                  <c:v>34</c:v>
                </c:pt>
                <c:pt idx="347">
                  <c:v>41</c:v>
                </c:pt>
                <c:pt idx="348">
                  <c:v>33</c:v>
                </c:pt>
                <c:pt idx="349">
                  <c:v>44</c:v>
                </c:pt>
                <c:pt idx="350">
                  <c:v>46</c:v>
                </c:pt>
                <c:pt idx="351">
                  <c:v>70</c:v>
                </c:pt>
                <c:pt idx="352">
                  <c:v>89</c:v>
                </c:pt>
                <c:pt idx="353">
                  <c:v>107</c:v>
                </c:pt>
                <c:pt idx="354">
                  <c:v>100</c:v>
                </c:pt>
                <c:pt idx="355">
                  <c:v>98</c:v>
                </c:pt>
                <c:pt idx="356">
                  <c:v>83</c:v>
                </c:pt>
                <c:pt idx="357">
                  <c:v>96</c:v>
                </c:pt>
                <c:pt idx="358">
                  <c:v>62</c:v>
                </c:pt>
                <c:pt idx="359">
                  <c:v>100</c:v>
                </c:pt>
                <c:pt idx="360">
                  <c:v>92</c:v>
                </c:pt>
                <c:pt idx="361">
                  <c:v>104</c:v>
                </c:pt>
                <c:pt idx="362">
                  <c:v>105</c:v>
                </c:pt>
                <c:pt idx="363">
                  <c:v>85</c:v>
                </c:pt>
                <c:pt idx="364">
                  <c:v>103</c:v>
                </c:pt>
                <c:pt idx="365">
                  <c:v>61</c:v>
                </c:pt>
                <c:pt idx="366">
                  <c:v>84</c:v>
                </c:pt>
                <c:pt idx="367">
                  <c:v>112</c:v>
                </c:pt>
                <c:pt idx="368">
                  <c:v>131</c:v>
                </c:pt>
                <c:pt idx="369">
                  <c:v>94</c:v>
                </c:pt>
                <c:pt idx="370">
                  <c:v>128</c:v>
                </c:pt>
                <c:pt idx="371">
                  <c:v>105</c:v>
                </c:pt>
                <c:pt idx="372">
                  <c:v>54</c:v>
                </c:pt>
                <c:pt idx="373">
                  <c:v>73</c:v>
                </c:pt>
                <c:pt idx="374">
                  <c:v>81</c:v>
                </c:pt>
                <c:pt idx="375">
                  <c:v>56</c:v>
                </c:pt>
                <c:pt idx="376">
                  <c:v>64</c:v>
                </c:pt>
                <c:pt idx="377">
                  <c:v>62</c:v>
                </c:pt>
                <c:pt idx="378">
                  <c:v>43</c:v>
                </c:pt>
                <c:pt idx="379">
                  <c:v>42</c:v>
                </c:pt>
                <c:pt idx="380">
                  <c:v>48</c:v>
                </c:pt>
                <c:pt idx="381">
                  <c:v>33</c:v>
                </c:pt>
                <c:pt idx="382">
                  <c:v>46</c:v>
                </c:pt>
                <c:pt idx="383">
                  <c:v>48</c:v>
                </c:pt>
                <c:pt idx="384">
                  <c:v>43</c:v>
                </c:pt>
                <c:pt idx="385">
                  <c:v>52</c:v>
                </c:pt>
                <c:pt idx="386">
                  <c:v>92</c:v>
                </c:pt>
                <c:pt idx="387">
                  <c:v>57</c:v>
                </c:pt>
                <c:pt idx="388">
                  <c:v>79</c:v>
                </c:pt>
                <c:pt idx="389">
                  <c:v>102</c:v>
                </c:pt>
                <c:pt idx="390">
                  <c:v>142</c:v>
                </c:pt>
                <c:pt idx="391">
                  <c:v>138</c:v>
                </c:pt>
                <c:pt idx="392">
                  <c:v>162</c:v>
                </c:pt>
                <c:pt idx="393">
                  <c:v>125</c:v>
                </c:pt>
                <c:pt idx="394">
                  <c:v>129</c:v>
                </c:pt>
                <c:pt idx="395">
                  <c:v>211</c:v>
                </c:pt>
                <c:pt idx="396">
                  <c:v>215</c:v>
                </c:pt>
                <c:pt idx="397">
                  <c:v>243</c:v>
                </c:pt>
                <c:pt idx="398">
                  <c:v>283</c:v>
                </c:pt>
                <c:pt idx="399">
                  <c:v>266</c:v>
                </c:pt>
                <c:pt idx="400">
                  <c:v>299</c:v>
                </c:pt>
                <c:pt idx="401">
                  <c:v>379</c:v>
                </c:pt>
                <c:pt idx="402">
                  <c:v>380</c:v>
                </c:pt>
                <c:pt idx="403">
                  <c:v>375</c:v>
                </c:pt>
                <c:pt idx="404">
                  <c:v>411</c:v>
                </c:pt>
                <c:pt idx="405">
                  <c:v>326</c:v>
                </c:pt>
                <c:pt idx="406">
                  <c:v>436</c:v>
                </c:pt>
                <c:pt idx="407">
                  <c:v>468</c:v>
                </c:pt>
                <c:pt idx="408">
                  <c:v>381</c:v>
                </c:pt>
                <c:pt idx="409">
                  <c:v>312</c:v>
                </c:pt>
                <c:pt idx="410">
                  <c:v>240</c:v>
                </c:pt>
                <c:pt idx="411">
                  <c:v>219</c:v>
                </c:pt>
                <c:pt idx="412">
                  <c:v>195</c:v>
                </c:pt>
                <c:pt idx="413">
                  <c:v>187</c:v>
                </c:pt>
                <c:pt idx="414">
                  <c:v>140</c:v>
                </c:pt>
                <c:pt idx="415">
                  <c:v>130</c:v>
                </c:pt>
                <c:pt idx="416">
                  <c:v>101</c:v>
                </c:pt>
                <c:pt idx="417">
                  <c:v>63</c:v>
                </c:pt>
                <c:pt idx="418">
                  <c:v>80</c:v>
                </c:pt>
                <c:pt idx="419">
                  <c:v>84</c:v>
                </c:pt>
                <c:pt idx="420">
                  <c:v>61</c:v>
                </c:pt>
                <c:pt idx="421">
                  <c:v>50</c:v>
                </c:pt>
                <c:pt idx="422">
                  <c:v>42</c:v>
                </c:pt>
                <c:pt idx="423">
                  <c:v>68</c:v>
                </c:pt>
                <c:pt idx="424">
                  <c:v>39</c:v>
                </c:pt>
                <c:pt idx="425">
                  <c:v>48</c:v>
                </c:pt>
                <c:pt idx="426">
                  <c:v>49</c:v>
                </c:pt>
                <c:pt idx="427">
                  <c:v>37</c:v>
                </c:pt>
                <c:pt idx="428">
                  <c:v>40</c:v>
                </c:pt>
                <c:pt idx="429">
                  <c:v>28</c:v>
                </c:pt>
                <c:pt idx="430">
                  <c:v>39</c:v>
                </c:pt>
                <c:pt idx="431">
                  <c:v>29</c:v>
                </c:pt>
                <c:pt idx="432">
                  <c:v>25</c:v>
                </c:pt>
                <c:pt idx="433">
                  <c:v>23</c:v>
                </c:pt>
                <c:pt idx="434">
                  <c:v>24</c:v>
                </c:pt>
                <c:pt idx="435">
                  <c:v>27</c:v>
                </c:pt>
                <c:pt idx="436">
                  <c:v>26</c:v>
                </c:pt>
                <c:pt idx="437">
                  <c:v>26</c:v>
                </c:pt>
                <c:pt idx="438">
                  <c:v>30</c:v>
                </c:pt>
                <c:pt idx="439">
                  <c:v>28</c:v>
                </c:pt>
                <c:pt idx="440">
                  <c:v>29</c:v>
                </c:pt>
                <c:pt idx="441">
                  <c:v>26</c:v>
                </c:pt>
                <c:pt idx="442">
                  <c:v>59</c:v>
                </c:pt>
                <c:pt idx="443">
                  <c:v>74</c:v>
                </c:pt>
                <c:pt idx="444">
                  <c:v>65</c:v>
                </c:pt>
                <c:pt idx="445">
                  <c:v>65</c:v>
                </c:pt>
                <c:pt idx="446">
                  <c:v>57</c:v>
                </c:pt>
                <c:pt idx="447">
                  <c:v>53</c:v>
                </c:pt>
                <c:pt idx="448">
                  <c:v>96</c:v>
                </c:pt>
                <c:pt idx="449">
                  <c:v>96</c:v>
                </c:pt>
                <c:pt idx="450">
                  <c:v>103</c:v>
                </c:pt>
                <c:pt idx="451">
                  <c:v>83</c:v>
                </c:pt>
                <c:pt idx="452">
                  <c:v>65</c:v>
                </c:pt>
                <c:pt idx="453">
                  <c:v>60</c:v>
                </c:pt>
                <c:pt idx="454">
                  <c:v>48</c:v>
                </c:pt>
                <c:pt idx="455">
                  <c:v>37</c:v>
                </c:pt>
                <c:pt idx="456">
                  <c:v>29</c:v>
                </c:pt>
                <c:pt idx="457">
                  <c:v>21</c:v>
                </c:pt>
                <c:pt idx="458">
                  <c:v>20</c:v>
                </c:pt>
                <c:pt idx="459">
                  <c:v>21</c:v>
                </c:pt>
                <c:pt idx="460">
                  <c:v>9</c:v>
                </c:pt>
                <c:pt idx="461">
                  <c:v>9</c:v>
                </c:pt>
                <c:pt idx="462">
                  <c:v>13</c:v>
                </c:pt>
                <c:pt idx="463">
                  <c:v>10</c:v>
                </c:pt>
                <c:pt idx="464">
                  <c:v>12</c:v>
                </c:pt>
                <c:pt idx="465">
                  <c:v>2</c:v>
                </c:pt>
                <c:pt idx="466">
                  <c:v>6</c:v>
                </c:pt>
                <c:pt idx="467">
                  <c:v>1</c:v>
                </c:pt>
                <c:pt idx="468">
                  <c:v>1</c:v>
                </c:pt>
                <c:pt idx="469">
                  <c:v>2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5-4FE2-A291-165C29B44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252695712"/>
        <c:axId val="465005672"/>
        <c:axId val="0"/>
      </c:bar3DChart>
      <c:catAx>
        <c:axId val="25269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5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65005672"/>
        <c:crosses val="autoZero"/>
        <c:auto val="1"/>
        <c:lblAlgn val="ctr"/>
        <c:lblOffset val="100"/>
        <c:tickLblSkip val="15"/>
        <c:tickMarkSkip val="1"/>
        <c:noMultiLvlLbl val="0"/>
      </c:catAx>
      <c:valAx>
        <c:axId val="465005672"/>
        <c:scaling>
          <c:orientation val="minMax"/>
          <c:max val="600"/>
          <c:min val="0"/>
        </c:scaling>
        <c:delete val="0"/>
        <c:axPos val="l"/>
        <c:majorGridlines>
          <c:spPr>
            <a:ln w="1354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52695712"/>
        <c:crosses val="autoZero"/>
        <c:crossBetween val="between"/>
        <c:majorUnit val="50"/>
        <c:minorUnit val="4"/>
      </c:valAx>
      <c:spPr>
        <a:noFill/>
        <a:ln w="270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8B30D-FCA9-444C-A0FB-C416799AA3F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D1885015-A6BB-4AC0-82DB-2AA940E260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4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4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rpetua" pitchFamily="18" charset="0"/>
            </a:rPr>
            <a:t>Horizonte clínico </a:t>
          </a:r>
        </a:p>
      </dgm:t>
    </dgm:pt>
    <dgm:pt modelId="{F6D3C463-5EF7-484B-A387-7AB0F08D218D}" type="parTrans" cxnId="{81887E61-ECE8-4759-B9E9-5A82F2C0D0A4}">
      <dgm:prSet/>
      <dgm:spPr/>
      <dgm:t>
        <a:bodyPr/>
        <a:lstStyle/>
        <a:p>
          <a:endParaRPr lang="pt-BR"/>
        </a:p>
      </dgm:t>
    </dgm:pt>
    <dgm:pt modelId="{F45CDDDB-24FB-40DD-9720-8F4717DA4BD7}" type="sibTrans" cxnId="{81887E61-ECE8-4759-B9E9-5A82F2C0D0A4}">
      <dgm:prSet/>
      <dgm:spPr/>
      <dgm:t>
        <a:bodyPr/>
        <a:lstStyle/>
        <a:p>
          <a:endParaRPr lang="pt-BR"/>
        </a:p>
      </dgm:t>
    </dgm:pt>
    <dgm:pt modelId="{EF0F98EB-0B51-4CE9-8D6B-03C62E6B5507}" type="pres">
      <dgm:prSet presAssocID="{FBC8B30D-FCA9-444C-A0FB-C416799AA3F5}" presName="Name0" presStyleCnt="0">
        <dgm:presLayoutVars>
          <dgm:dir/>
          <dgm:animLvl val="lvl"/>
          <dgm:resizeHandles val="exact"/>
        </dgm:presLayoutVars>
      </dgm:prSet>
      <dgm:spPr/>
    </dgm:pt>
    <dgm:pt modelId="{E2B9D645-013E-4314-9E7A-D471DB8DF87D}" type="pres">
      <dgm:prSet presAssocID="{D1885015-A6BB-4AC0-82DB-2AA940E26015}" presName="Name8" presStyleCnt="0"/>
      <dgm:spPr/>
    </dgm:pt>
    <dgm:pt modelId="{1C0541E9-D12D-4E89-8A43-54CF1AF44962}" type="pres">
      <dgm:prSet presAssocID="{D1885015-A6BB-4AC0-82DB-2AA940E26015}" presName="level" presStyleLbl="node1" presStyleIdx="0" presStyleCnt="1" custLinFactNeighborX="-267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196B7C-CA9D-4706-8A40-CE7135D130DD}" type="pres">
      <dgm:prSet presAssocID="{D1885015-A6BB-4AC0-82DB-2AA940E260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887E61-ECE8-4759-B9E9-5A82F2C0D0A4}" srcId="{FBC8B30D-FCA9-444C-A0FB-C416799AA3F5}" destId="{D1885015-A6BB-4AC0-82DB-2AA940E26015}" srcOrd="0" destOrd="0" parTransId="{F6D3C463-5EF7-484B-A387-7AB0F08D218D}" sibTransId="{F45CDDDB-24FB-40DD-9720-8F4717DA4BD7}"/>
    <dgm:cxn modelId="{CE68402E-4560-4F59-AB5A-F28DEA56934E}" type="presOf" srcId="{D1885015-A6BB-4AC0-82DB-2AA940E26015}" destId="{1C0541E9-D12D-4E89-8A43-54CF1AF44962}" srcOrd="0" destOrd="0" presId="urn:microsoft.com/office/officeart/2005/8/layout/pyramid1"/>
    <dgm:cxn modelId="{B953098E-1D44-464F-8AF3-0E32C3673242}" type="presOf" srcId="{D1885015-A6BB-4AC0-82DB-2AA940E26015}" destId="{25196B7C-CA9D-4706-8A40-CE7135D130DD}" srcOrd="1" destOrd="0" presId="urn:microsoft.com/office/officeart/2005/8/layout/pyramid1"/>
    <dgm:cxn modelId="{2EE75A44-627B-4F69-8F19-8624AE709E2E}" type="presOf" srcId="{FBC8B30D-FCA9-444C-A0FB-C416799AA3F5}" destId="{EF0F98EB-0B51-4CE9-8D6B-03C62E6B5507}" srcOrd="0" destOrd="0" presId="urn:microsoft.com/office/officeart/2005/8/layout/pyramid1"/>
    <dgm:cxn modelId="{5FF36669-E693-4D89-941C-098CA68F4809}" type="presParOf" srcId="{EF0F98EB-0B51-4CE9-8D6B-03C62E6B5507}" destId="{E2B9D645-013E-4314-9E7A-D471DB8DF87D}" srcOrd="0" destOrd="0" presId="urn:microsoft.com/office/officeart/2005/8/layout/pyramid1"/>
    <dgm:cxn modelId="{1EBFDED6-7162-47E4-A764-3189BECDE1AD}" type="presParOf" srcId="{E2B9D645-013E-4314-9E7A-D471DB8DF87D}" destId="{1C0541E9-D12D-4E89-8A43-54CF1AF44962}" srcOrd="0" destOrd="0" presId="urn:microsoft.com/office/officeart/2005/8/layout/pyramid1"/>
    <dgm:cxn modelId="{4AC3AC12-2471-431C-996C-C1478A9FBF75}" type="presParOf" srcId="{E2B9D645-013E-4314-9E7A-D471DB8DF87D}" destId="{25196B7C-CA9D-4706-8A40-CE7135D130D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541E9-D12D-4E89-8A43-54CF1AF44962}">
      <dsp:nvSpPr>
        <dsp:cNvPr id="0" name=""/>
        <dsp:cNvSpPr/>
      </dsp:nvSpPr>
      <dsp:spPr>
        <a:xfrm>
          <a:off x="0" y="0"/>
          <a:ext cx="3638311" cy="2841553"/>
        </a:xfrm>
        <a:prstGeom prst="trapezoid">
          <a:avLst>
            <a:gd name="adj" fmla="val 64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4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4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rpetua" pitchFamily="18" charset="0"/>
            </a:rPr>
            <a:t>Horizonte clínico </a:t>
          </a:r>
        </a:p>
      </dsp:txBody>
      <dsp:txXfrm>
        <a:off x="0" y="0"/>
        <a:ext cx="3638311" cy="2841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9830B-813C-4D0D-9E48-F0A065622371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2A0F1-47EE-4B22-9CA3-A6A6F2FFAF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1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2044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A16E57-A9ED-4113-A435-0C28F7923A19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95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A16E57-A9ED-4113-A435-0C28F7923A19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2606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4D2EEB-DBDD-48C8-93CE-7CB8B5A09DE2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869F15-4D31-453C-8BE2-B03F1B8FB778}" type="slidenum">
              <a:rPr lang="pt-BR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E3E1F7-73E6-453B-8B6C-9A7C118D9D32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4248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7341A7-06D3-49A7-81BF-D10D0B159B77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7634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B5D89B-C4D6-4632-8109-4B549EB7C997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0388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01BD-5481-4B88-8575-5D002F024720}" type="datetimeFigureOut">
              <a:rPr lang="pt-BR"/>
              <a:pPr>
                <a:defRPr/>
              </a:pPr>
              <a:t>06/08/2018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0998D-C216-4B71-BC28-0EBD41F2D6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029BA3-FF3A-4FC0-8303-577A57FA5885}" type="datetimeFigureOut">
              <a:rPr lang="pt-BR" smtClean="0"/>
              <a:pPr/>
              <a:t>06/08/2018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378212D-9571-4A7C-AC6C-67852B3F59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saude.saude.gov.br/index.php/situacao-epidemiologica-dados-sarampo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saude.saude.gov.br/index.php/situacao-epidemiologica-dados-sarampo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latin typeface="Perpetua" pitchFamily="18" charset="0"/>
              </a:rPr>
              <a:t>Disciplina </a:t>
            </a:r>
            <a:r>
              <a:rPr lang="pt-BR" sz="2800" b="1" dirty="0" err="1" smtClean="0">
                <a:solidFill>
                  <a:schemeClr val="tx1"/>
                </a:solidFill>
                <a:latin typeface="Perpetua" pitchFamily="18" charset="0"/>
              </a:rPr>
              <a:t>IMT</a:t>
            </a:r>
            <a:r>
              <a:rPr lang="pt-BR" sz="2800" b="1" dirty="0" smtClean="0">
                <a:solidFill>
                  <a:schemeClr val="tx1"/>
                </a:solidFill>
                <a:latin typeface="Perpetua" pitchFamily="18" charset="0"/>
              </a:rPr>
              <a:t> 2005</a:t>
            </a:r>
          </a:p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latin typeface="Perpetua" pitchFamily="18" charset="0"/>
              </a:rPr>
              <a:t>Curso Bacharelado em Saúde Pública</a:t>
            </a:r>
          </a:p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latin typeface="Perpetua" pitchFamily="18" charset="0"/>
              </a:rPr>
              <a:t>agosto de 2017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815290" cy="1143008"/>
          </a:xfrm>
        </p:spPr>
        <p:txBody>
          <a:bodyPr>
            <a:noAutofit/>
          </a:bodyPr>
          <a:lstStyle/>
          <a:p>
            <a:r>
              <a:rPr lang="pt-BR" sz="2600" b="1" dirty="0" smtClean="0">
                <a:solidFill>
                  <a:srgbClr val="002060"/>
                </a:solidFill>
                <a:latin typeface="Perpetua" pitchFamily="18" charset="0"/>
              </a:rPr>
              <a:t>Doenças Infecciosas de transmissão respiratória (Agudas):  Influenza , </a:t>
            </a:r>
            <a:r>
              <a:rPr lang="pt-BR" sz="2600" b="1" dirty="0" smtClean="0">
                <a:solidFill>
                  <a:srgbClr val="C00000"/>
                </a:solidFill>
                <a:latin typeface="Perpetua" pitchFamily="18" charset="0"/>
              </a:rPr>
              <a:t>Doenças exantemáticas  (Sarampo e Rubéola)</a:t>
            </a:r>
            <a:r>
              <a:rPr lang="pt-BR" sz="2600" b="1" dirty="0" smtClean="0">
                <a:solidFill>
                  <a:srgbClr val="002060"/>
                </a:solidFill>
                <a:latin typeface="Perpetua" pitchFamily="18" charset="0"/>
              </a:rPr>
              <a:t>, Meningites e Doença Meningocócica</a:t>
            </a:r>
            <a:endParaRPr lang="pt-BR" sz="2600" dirty="0">
              <a:solidFill>
                <a:srgbClr val="002060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" y="272380"/>
            <a:ext cx="828675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8000"/>
                </a:solidFill>
              </a:rPr>
              <a:t>Estratégias de Controle e Incidência do Sarampo, 1968 - 2011, Brasil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1325009"/>
            <a:ext cx="8064896" cy="512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srgbClr val="333333"/>
                </a:solidFill>
              </a:rPr>
              <a:t>Em 1992, o Brasil adotou a meta de eliminação do sarampo para o ano 2000, </a:t>
            </a:r>
            <a:r>
              <a:rPr lang="pt-BR" sz="2200" b="1" dirty="0">
                <a:solidFill>
                  <a:srgbClr val="C00000"/>
                </a:solidFill>
              </a:rPr>
              <a:t>com a implantação do Plano Nacional de Eliminação do Sarampo</a:t>
            </a:r>
            <a:r>
              <a:rPr lang="pt-BR" sz="2200" b="1" dirty="0">
                <a:solidFill>
                  <a:srgbClr val="333333"/>
                </a:solidFill>
              </a:rPr>
              <a:t>, cujo marco inicial foi à realização da </a:t>
            </a:r>
            <a:r>
              <a:rPr lang="pt-BR" sz="2200" b="1" dirty="0">
                <a:solidFill>
                  <a:srgbClr val="C00000"/>
                </a:solidFill>
              </a:rPr>
              <a:t>primeira campanha nacional de vacinação contra a doença. </a:t>
            </a:r>
            <a:endParaRPr lang="pt-BR" sz="2200" b="1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200" b="1" dirty="0">
              <a:solidFill>
                <a:srgbClr val="333333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 smtClean="0">
                <a:solidFill>
                  <a:srgbClr val="333333"/>
                </a:solidFill>
              </a:rPr>
              <a:t>Em </a:t>
            </a:r>
            <a:r>
              <a:rPr lang="pt-BR" sz="2200" b="1" dirty="0">
                <a:solidFill>
                  <a:srgbClr val="333333"/>
                </a:solidFill>
              </a:rPr>
              <a:t>1997, depois de um período de quatro anos de relativo controle, observou-se o recrudescimento do sarampo no país, iniciando com surtos em São Paulo e expandindo-se para todos os estados, com 91.810 casos notificados, 53.664 confirmados, com taxa de incidência de 32,6 por 100mil/hab. e 61 óbitos.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740669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" y="128364"/>
            <a:ext cx="828675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8000"/>
                </a:solidFill>
              </a:rPr>
              <a:t>Estratégias de Controle e Incidência do Sarampo, 1968 - 2011, Brasil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16824" cy="524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980728"/>
            <a:ext cx="84969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 smtClean="0">
                <a:solidFill>
                  <a:srgbClr val="333333"/>
                </a:solidFill>
              </a:rPr>
              <a:t>Entre 2001 e 2005, confirmados </a:t>
            </a:r>
            <a:r>
              <a:rPr lang="pt-BR" sz="2200" b="1" dirty="0" smtClean="0">
                <a:solidFill>
                  <a:srgbClr val="C00000"/>
                </a:solidFill>
              </a:rPr>
              <a:t>10 casos </a:t>
            </a:r>
            <a:r>
              <a:rPr lang="pt-BR" sz="2200" b="1" dirty="0" smtClean="0">
                <a:solidFill>
                  <a:srgbClr val="333333"/>
                </a:solidFill>
              </a:rPr>
              <a:t>no Brasil, sendo quatro classificados como casos importados (Japão, Europa e Ásia) e seis vinculados a esses.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 smtClean="0">
                <a:solidFill>
                  <a:srgbClr val="333333"/>
                </a:solidFill>
              </a:rPr>
              <a:t>Em 2006, confirmados </a:t>
            </a:r>
            <a:r>
              <a:rPr lang="pt-BR" sz="2200" b="1" dirty="0" smtClean="0">
                <a:solidFill>
                  <a:srgbClr val="C00000"/>
                </a:solidFill>
              </a:rPr>
              <a:t>57 casos </a:t>
            </a:r>
            <a:r>
              <a:rPr lang="pt-BR" sz="2200" b="1" dirty="0" smtClean="0">
                <a:solidFill>
                  <a:srgbClr val="333333"/>
                </a:solidFill>
              </a:rPr>
              <a:t>em dois surtos isolados no Estado da Bahia, sem identificação  da fonte primária da infecção.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 smtClean="0">
                <a:solidFill>
                  <a:srgbClr val="333333"/>
                </a:solidFill>
              </a:rPr>
              <a:t>Entre os anos de 2007 e 2009 foram notificados 4.517 casos suspeitos </a:t>
            </a:r>
            <a:r>
              <a:rPr lang="pt-BR" sz="2200" b="1" dirty="0" smtClean="0">
                <a:solidFill>
                  <a:srgbClr val="C00000"/>
                </a:solidFill>
              </a:rPr>
              <a:t>sem registro de caso confirmado</a:t>
            </a:r>
            <a:r>
              <a:rPr lang="pt-BR" sz="2200" b="1" dirty="0" smtClean="0">
                <a:solidFill>
                  <a:srgbClr val="333333"/>
                </a:solidFill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 smtClean="0">
                <a:solidFill>
                  <a:srgbClr val="333333"/>
                </a:solidFill>
              </a:rPr>
              <a:t>Entre 2010 a 2013, foram notificados 5.596 com </a:t>
            </a:r>
            <a:r>
              <a:rPr lang="pt-BR" sz="2200" b="1" dirty="0" smtClean="0">
                <a:solidFill>
                  <a:srgbClr val="C00000"/>
                </a:solidFill>
              </a:rPr>
              <a:t>305 confirmados</a:t>
            </a:r>
            <a:r>
              <a:rPr lang="pt-BR" sz="2200" b="1" dirty="0" smtClean="0">
                <a:solidFill>
                  <a:srgbClr val="333333"/>
                </a:solidFill>
              </a:rPr>
              <a:t>, todos relacionados a casos importados ou secundários a estes com genótipo que circulavam no continente europeu e africano</a:t>
            </a:r>
          </a:p>
          <a:p>
            <a:pPr algn="just"/>
            <a:r>
              <a:rPr lang="pt-BR" sz="1200" b="1" dirty="0" smtClean="0">
                <a:solidFill>
                  <a:srgbClr val="333333"/>
                </a:solidFill>
                <a:hlinkClick r:id="rId2"/>
              </a:rPr>
              <a:t>http://portalsaude.saude.gov.br/index.php/situacao-epidemiologica-dados-sarampo</a:t>
            </a:r>
            <a:endParaRPr lang="pt-BR" sz="1200" b="1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91886" y="-162273"/>
            <a:ext cx="7780514" cy="114634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+mn-lt"/>
              </a:rPr>
              <a:t>Sarampo no Brasil</a:t>
            </a:r>
            <a:endParaRPr lang="pt-BR" sz="3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5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980728"/>
            <a:ext cx="849694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 smtClean="0">
                <a:solidFill>
                  <a:srgbClr val="333333"/>
                </a:solidFill>
              </a:rPr>
              <a:t>Em 2013 foram confirmados </a:t>
            </a:r>
            <a:r>
              <a:rPr lang="pt-BR" sz="2200" b="1" dirty="0" smtClean="0">
                <a:solidFill>
                  <a:srgbClr val="C00000"/>
                </a:solidFill>
              </a:rPr>
              <a:t>220 casos</a:t>
            </a:r>
            <a:r>
              <a:rPr lang="pt-BR" sz="2200" b="1" dirty="0" smtClean="0">
                <a:solidFill>
                  <a:srgbClr val="333333"/>
                </a:solidFill>
              </a:rPr>
              <a:t> nos seguintes estados: São Paulo (5), Minas Gerais (2), Espírito Santo (1), Santa Catarina (1), Paraíba (9), Distrito Federal (1), </a:t>
            </a:r>
            <a:r>
              <a:rPr lang="pt-BR" sz="2200" b="1" dirty="0" smtClean="0">
                <a:solidFill>
                  <a:srgbClr val="C00000"/>
                </a:solidFill>
              </a:rPr>
              <a:t>Pernambuco (200)</a:t>
            </a:r>
            <a:r>
              <a:rPr lang="pt-BR" sz="2200" b="1" dirty="0" smtClean="0">
                <a:solidFill>
                  <a:srgbClr val="333333"/>
                </a:solidFill>
              </a:rPr>
              <a:t> e </a:t>
            </a:r>
            <a:r>
              <a:rPr lang="pt-BR" sz="2200" b="1" dirty="0" smtClean="0">
                <a:solidFill>
                  <a:srgbClr val="C00000"/>
                </a:solidFill>
              </a:rPr>
              <a:t>Ceará (1).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 smtClean="0">
                <a:solidFill>
                  <a:srgbClr val="333333"/>
                </a:solidFill>
              </a:rPr>
              <a:t>Entre março de 2013 a março de 2014, foram confirmados </a:t>
            </a:r>
            <a:r>
              <a:rPr lang="pt-BR" sz="2200" b="1" dirty="0" smtClean="0">
                <a:solidFill>
                  <a:srgbClr val="C00000"/>
                </a:solidFill>
              </a:rPr>
              <a:t>224 casos em de Pernambuco,</a:t>
            </a:r>
            <a:r>
              <a:rPr lang="pt-BR" sz="2200" b="1" dirty="0" smtClean="0">
                <a:solidFill>
                  <a:srgbClr val="333333"/>
                </a:solidFill>
              </a:rPr>
              <a:t> dos quais 44,6% (110/224) são menores de um ano de idade.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 smtClean="0">
                <a:solidFill>
                  <a:srgbClr val="333333"/>
                </a:solidFill>
              </a:rPr>
              <a:t>Entre dezembro de 2013 e maio de 2014 no </a:t>
            </a:r>
            <a:r>
              <a:rPr lang="pt-BR" sz="2200" b="1" dirty="0" smtClean="0">
                <a:solidFill>
                  <a:srgbClr val="C00000"/>
                </a:solidFill>
              </a:rPr>
              <a:t>Ceará foram confirmados 174 casos </a:t>
            </a:r>
            <a:r>
              <a:rPr lang="pt-BR" sz="2200" b="1" dirty="0" smtClean="0">
                <a:solidFill>
                  <a:srgbClr val="333333"/>
                </a:solidFill>
              </a:rPr>
              <a:t>sem vinculação em casos de viajantes.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 smtClean="0">
                <a:solidFill>
                  <a:srgbClr val="333333"/>
                </a:solidFill>
              </a:rPr>
              <a:t>Em São Paulo – 2011=27, 2012=1, 2013=5, 2014=7 2 2015= </a:t>
            </a:r>
            <a:r>
              <a:rPr lang="pt-BR" sz="2200" b="1" dirty="0" smtClean="0">
                <a:solidFill>
                  <a:srgbClr val="C00000"/>
                </a:solidFill>
              </a:rPr>
              <a:t>7 casos</a:t>
            </a:r>
            <a:endParaRPr lang="pt-BR" sz="2200" b="1" dirty="0" smtClean="0">
              <a:solidFill>
                <a:srgbClr val="333333"/>
              </a:solidFill>
              <a:hlinkClick r:id="rId2"/>
            </a:endParaRPr>
          </a:p>
          <a:p>
            <a:pPr algn="just"/>
            <a:endParaRPr lang="pt-BR" sz="1200" b="1" dirty="0" smtClean="0">
              <a:solidFill>
                <a:srgbClr val="333333"/>
              </a:solidFill>
              <a:hlinkClick r:id="rId2"/>
            </a:endParaRPr>
          </a:p>
          <a:p>
            <a:pPr algn="just"/>
            <a:r>
              <a:rPr lang="pt-BR" sz="1200" b="1" dirty="0" smtClean="0">
                <a:solidFill>
                  <a:srgbClr val="333333"/>
                </a:solidFill>
                <a:hlinkClick r:id="rId2"/>
              </a:rPr>
              <a:t>http://portalsaude.saude.gov.br/index.php/situacao-epidemiologica-dados-sarampo</a:t>
            </a:r>
            <a:endParaRPr lang="pt-BR" sz="1200" b="1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3" name="Título 5"/>
          <p:cNvSpPr txBox="1">
            <a:spLocks/>
          </p:cNvSpPr>
          <p:nvPr/>
        </p:nvSpPr>
        <p:spPr>
          <a:xfrm>
            <a:off x="463894" y="211844"/>
            <a:ext cx="7780514" cy="11289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smtClean="0">
                <a:solidFill>
                  <a:srgbClr val="002060"/>
                </a:solidFill>
                <a:latin typeface="+mn-lt"/>
              </a:rPr>
              <a:t>Sarampo no Brasil</a:t>
            </a:r>
            <a:endParaRPr lang="pt-BR" sz="3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3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908720"/>
            <a:ext cx="7056784" cy="212365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O Conselho Diretivo da Organização Pan-Americana de Saúde (OPAS) aprovou, em 2006, a resolução CD47.R10 que reafirma a manutenção da eliminação do sarampo nos países das Américas</a:t>
            </a:r>
            <a:r>
              <a:rPr lang="pt-BR" dirty="0">
                <a:latin typeface="Tahoma" panose="020B0604030504040204" pitchFamily="34" charset="0"/>
              </a:rPr>
              <a:t>. 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89817" cy="113896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+mn-lt"/>
              </a:rPr>
              <a:t>Eliminação do Sarampo</a:t>
            </a:r>
            <a:endParaRPr lang="pt-BR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3284984"/>
            <a:ext cx="8136904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333333"/>
                </a:solidFill>
              </a:rPr>
              <a:t>Alguns países da Europa, África e Ásia, não apresentam uma cobertura vacinal muito ampla contra o sarampo. </a:t>
            </a:r>
            <a:endParaRPr lang="pt-BR" sz="2000" b="1" dirty="0" smtClean="0">
              <a:solidFill>
                <a:srgbClr val="333333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333333"/>
                </a:solidFill>
              </a:rPr>
              <a:t>Neste </a:t>
            </a:r>
            <a:r>
              <a:rPr lang="pt-BR" sz="2000" b="1" dirty="0">
                <a:solidFill>
                  <a:srgbClr val="333333"/>
                </a:solidFill>
              </a:rPr>
              <a:t>sentido, recomenda-se que profissionais da área de turismo e viajantes residentes no Brasil, que tenham como destino países pertencentes a outros continentes que não as Américas, procurem um posto de saúde pelo menos quinze dias antes da viagem, para serem vacinados.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8627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002060"/>
                </a:solidFill>
                <a:latin typeface="+mn-lt"/>
              </a:rPr>
              <a:t>Doenças </a:t>
            </a:r>
            <a:r>
              <a:rPr lang="pt-BR" b="1" dirty="0" err="1" smtClean="0">
                <a:solidFill>
                  <a:srgbClr val="002060"/>
                </a:solidFill>
                <a:latin typeface="+mn-lt"/>
              </a:rPr>
              <a:t>exantemáticas</a:t>
            </a:r>
            <a:r>
              <a:rPr lang="pt-BR" b="1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pt-BR" b="1" dirty="0" smtClean="0">
                <a:solidFill>
                  <a:srgbClr val="002060"/>
                </a:solidFill>
                <a:latin typeface="+mn-lt"/>
              </a:rPr>
            </a:br>
            <a:r>
              <a:rPr lang="pt-BR" b="1" dirty="0" smtClean="0">
                <a:solidFill>
                  <a:srgbClr val="002060"/>
                </a:solidFill>
                <a:latin typeface="+mn-lt"/>
              </a:rPr>
              <a:t>Rubéola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124744"/>
            <a:ext cx="4555936" cy="489505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C00000"/>
                </a:solidFill>
              </a:rPr>
              <a:t>Definição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Doença aguda infecciosa transmitida pelo vírus RNA da família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Família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50000"/>
                  </a:schemeClr>
                </a:solidFill>
              </a:rPr>
              <a:t>Togaviridae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Gênero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50000"/>
                  </a:schemeClr>
                </a:solidFill>
              </a:rPr>
              <a:t>Rubivirus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,  de transmissão respiratória.</a:t>
            </a:r>
          </a:p>
          <a:p>
            <a:pPr>
              <a:lnSpc>
                <a:spcPct val="170000"/>
              </a:lnSpc>
              <a:buNone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	Menos contagiosa que o sarampo</a:t>
            </a:r>
          </a:p>
          <a:p>
            <a:pPr>
              <a:lnSpc>
                <a:spcPct val="170000"/>
              </a:lnSpc>
              <a:buNone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	É necessário contato prolongado e repetido para haver a transmissão.</a:t>
            </a:r>
          </a:p>
          <a:p>
            <a:pPr>
              <a:lnSpc>
                <a:spcPct val="170000"/>
              </a:lnSpc>
              <a:buNone/>
            </a:pPr>
            <a:endParaRPr lang="pt-BR" sz="24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  <a:buNone/>
            </a:pPr>
            <a:endParaRPr lang="pt-BR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pt-BR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pt-BR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pt-B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pt-BR" sz="2400" dirty="0" smtClean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sz="quarter" idx="2"/>
          </p:nvPr>
        </p:nvSpPr>
        <p:spPr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cs typeface="Times New Roman" pitchFamily="18" charset="0"/>
              </a:rPr>
              <a:t>Agente etiológico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Infectividade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pt-BR" sz="2000" b="1" dirty="0">
                <a:cs typeface="Times New Roman" pitchFamily="18" charset="0"/>
              </a:rPr>
              <a:t>	</a:t>
            </a:r>
            <a:r>
              <a:rPr lang="pt-BR" sz="2000" b="1" dirty="0" smtClean="0">
                <a:cs typeface="Times New Roman" pitchFamily="18" charset="0"/>
              </a:rPr>
              <a:t>	Alta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Patogenicidade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pt-BR" sz="2000" b="1" dirty="0" smtClean="0">
                <a:cs typeface="Times New Roman" pitchFamily="18" charset="0"/>
              </a:rPr>
              <a:t>		Baixa 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Virulência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pt-BR" sz="2000" b="1" dirty="0" smtClean="0">
                <a:cs typeface="Times New Roman" pitchFamily="18" charset="0"/>
              </a:rPr>
              <a:t>		Baixa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cs typeface="Times New Roman" pitchFamily="18" charset="0"/>
              </a:rPr>
              <a:t>Hospedeiro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		Homem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cs typeface="Times New Roman" pitchFamily="18" charset="0"/>
              </a:rPr>
              <a:t>Meio ambiente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Fig18 rubé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39713"/>
            <a:ext cx="4279900" cy="63134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132388" y="1228725"/>
          <a:ext cx="5614987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Document" r:id="rId4" imgW="5954645" imgH="5688190" progId="Word.Document.8">
                  <p:embed/>
                </p:oleObj>
              </mc:Choice>
              <mc:Fallback>
                <p:oleObj name="Document" r:id="rId4" imgW="5954645" imgH="568819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1228725"/>
                        <a:ext cx="5614987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4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43408"/>
            <a:ext cx="8229600" cy="10510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Estrutura epidemiológica</a:t>
            </a:r>
            <a:endParaRPr lang="pt-BR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08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1195515"/>
            <a:ext cx="4038600" cy="4736554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Infecções transmitidas por via respiratória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Reservatório – homem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Rubéola com quase todos os casos </a:t>
            </a:r>
            <a:r>
              <a:rPr lang="pt-BR" sz="2400" b="1" dirty="0" err="1" smtClean="0">
                <a:solidFill>
                  <a:schemeClr val="tx1">
                    <a:lumMod val="50000"/>
                  </a:schemeClr>
                </a:solidFill>
              </a:rPr>
              <a:t>subclínicos</a:t>
            </a:r>
            <a:endParaRPr lang="pt-BR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Também </a:t>
            </a:r>
            <a:r>
              <a:rPr lang="pt-BR" sz="2400" b="1" dirty="0" err="1" smtClean="0">
                <a:solidFill>
                  <a:schemeClr val="tx1">
                    <a:lumMod val="50000"/>
                  </a:schemeClr>
                </a:solidFill>
              </a:rPr>
              <a:t>prevenível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 pela vacinação</a:t>
            </a:r>
          </a:p>
        </p:txBody>
      </p:sp>
      <p:pic>
        <p:nvPicPr>
          <p:cNvPr id="4109" name="Picture 13" descr="H:\Imagens\ice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489" y="4221088"/>
            <a:ext cx="1571647" cy="223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081364700"/>
              </p:ext>
            </p:extLst>
          </p:nvPr>
        </p:nvGraphicFramePr>
        <p:xfrm>
          <a:off x="5294590" y="1268760"/>
          <a:ext cx="3638311" cy="284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6516216" y="1628800"/>
            <a:ext cx="115212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7092280" y="1772816"/>
            <a:ext cx="0" cy="13681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6" name="Object 1024"/>
          <p:cNvGraphicFramePr>
            <a:graphicFrameLocks noChangeAspect="1"/>
          </p:cNvGraphicFramePr>
          <p:nvPr/>
        </p:nvGraphicFramePr>
        <p:xfrm>
          <a:off x="457200" y="533400"/>
          <a:ext cx="3008313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HOTO-PAINT Image" r:id="rId3" imgW="3008382" imgH="3611887" progId="">
                  <p:embed/>
                </p:oleObj>
              </mc:Choice>
              <mc:Fallback>
                <p:oleObj name="PHOTO-PAINT Image" r:id="rId3" imgW="3008382" imgH="3611887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3008313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025"/>
          <p:cNvGraphicFramePr>
            <a:graphicFrameLocks noChangeAspect="1"/>
          </p:cNvGraphicFramePr>
          <p:nvPr/>
        </p:nvGraphicFramePr>
        <p:xfrm>
          <a:off x="6172200" y="2057400"/>
          <a:ext cx="240506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HOTO-PAINT Image" r:id="rId5" imgW="1719075" imgH="2670053" progId="">
                  <p:embed/>
                </p:oleObj>
              </mc:Choice>
              <mc:Fallback>
                <p:oleObj name="PHOTO-PAINT Image" r:id="rId5" imgW="1719075" imgH="2670053" progId="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057400"/>
                        <a:ext cx="2405063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AutoShape 1028"/>
          <p:cNvSpPr>
            <a:spLocks noChangeArrowheads="1"/>
          </p:cNvSpPr>
          <p:nvPr/>
        </p:nvSpPr>
        <p:spPr bwMode="auto">
          <a:xfrm>
            <a:off x="3581400" y="29718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66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Text Box 1029"/>
          <p:cNvSpPr txBox="1">
            <a:spLocks noChangeArrowheads="1"/>
          </p:cNvSpPr>
          <p:nvPr/>
        </p:nvSpPr>
        <p:spPr bwMode="auto">
          <a:xfrm>
            <a:off x="3505200" y="3352800"/>
            <a:ext cx="10858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 Antiqua" pitchFamily="18" charset="0"/>
              </a:rPr>
              <a:t>Viremia</a:t>
            </a:r>
          </a:p>
          <a:p>
            <a:pPr eaLnBrk="0" hangingPunct="0"/>
            <a:r>
              <a:rPr lang="en-US" b="1">
                <a:latin typeface="Book Antiqua" pitchFamily="18" charset="0"/>
              </a:rPr>
              <a:t>primária</a:t>
            </a:r>
          </a:p>
        </p:txBody>
      </p:sp>
      <p:sp>
        <p:nvSpPr>
          <p:cNvPr id="34823" name="Text Box 1031"/>
          <p:cNvSpPr txBox="1">
            <a:spLocks noChangeArrowheads="1"/>
          </p:cNvSpPr>
          <p:nvPr/>
        </p:nvSpPr>
        <p:spPr bwMode="auto">
          <a:xfrm>
            <a:off x="4876800" y="3352800"/>
            <a:ext cx="13144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Book Antiqua" pitchFamily="18" charset="0"/>
              </a:rPr>
              <a:t>Viremia</a:t>
            </a:r>
          </a:p>
          <a:p>
            <a:pPr eaLnBrk="0" hangingPunct="0"/>
            <a:r>
              <a:rPr lang="en-US" b="1">
                <a:latin typeface="Book Antiqua" pitchFamily="18" charset="0"/>
              </a:rPr>
              <a:t>secundária</a:t>
            </a:r>
          </a:p>
        </p:txBody>
      </p:sp>
      <p:sp>
        <p:nvSpPr>
          <p:cNvPr id="34824" name="AutoShape 1032"/>
          <p:cNvSpPr>
            <a:spLocks noChangeArrowheads="1"/>
          </p:cNvSpPr>
          <p:nvPr/>
        </p:nvSpPr>
        <p:spPr bwMode="auto">
          <a:xfrm>
            <a:off x="6400800" y="25146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66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6" name="AutoShape 1034"/>
          <p:cNvSpPr>
            <a:spLocks noChangeArrowheads="1"/>
          </p:cNvSpPr>
          <p:nvPr/>
        </p:nvSpPr>
        <p:spPr bwMode="auto">
          <a:xfrm flipV="1">
            <a:off x="6400800" y="32766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66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4828" name="AutoShape 1036"/>
          <p:cNvSpPr>
            <a:spLocks noChangeArrowheads="1"/>
          </p:cNvSpPr>
          <p:nvPr/>
        </p:nvSpPr>
        <p:spPr bwMode="auto">
          <a:xfrm>
            <a:off x="4953000" y="29718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66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3810000" y="2971800"/>
            <a:ext cx="381000" cy="381000"/>
            <a:chOff x="1632" y="3360"/>
            <a:chExt cx="240" cy="240"/>
          </a:xfrm>
        </p:grpSpPr>
        <p:sp>
          <p:nvSpPr>
            <p:cNvPr id="2067" name="Line 1037"/>
            <p:cNvSpPr>
              <a:spLocks noChangeShapeType="1"/>
            </p:cNvSpPr>
            <p:nvPr/>
          </p:nvSpPr>
          <p:spPr bwMode="auto">
            <a:xfrm>
              <a:off x="1632" y="3360"/>
              <a:ext cx="24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8" name="Line 1038"/>
            <p:cNvSpPr>
              <a:spLocks noChangeShapeType="1"/>
            </p:cNvSpPr>
            <p:nvPr/>
          </p:nvSpPr>
          <p:spPr bwMode="auto">
            <a:xfrm flipH="1">
              <a:off x="1632" y="3360"/>
              <a:ext cx="24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1042"/>
          <p:cNvGrpSpPr>
            <a:grpSpLocks/>
          </p:cNvGrpSpPr>
          <p:nvPr/>
        </p:nvGrpSpPr>
        <p:grpSpPr bwMode="auto">
          <a:xfrm>
            <a:off x="5181600" y="2971800"/>
            <a:ext cx="381000" cy="381000"/>
            <a:chOff x="1632" y="3360"/>
            <a:chExt cx="240" cy="240"/>
          </a:xfrm>
        </p:grpSpPr>
        <p:sp>
          <p:nvSpPr>
            <p:cNvPr id="2065" name="Line 1043"/>
            <p:cNvSpPr>
              <a:spLocks noChangeShapeType="1"/>
            </p:cNvSpPr>
            <p:nvPr/>
          </p:nvSpPr>
          <p:spPr bwMode="auto">
            <a:xfrm>
              <a:off x="1632" y="3360"/>
              <a:ext cx="24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6" name="Line 1044"/>
            <p:cNvSpPr>
              <a:spLocks noChangeShapeType="1"/>
            </p:cNvSpPr>
            <p:nvPr/>
          </p:nvSpPr>
          <p:spPr bwMode="auto">
            <a:xfrm flipH="1">
              <a:off x="1632" y="3360"/>
              <a:ext cx="24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1045"/>
          <p:cNvGrpSpPr>
            <a:grpSpLocks/>
          </p:cNvGrpSpPr>
          <p:nvPr/>
        </p:nvGrpSpPr>
        <p:grpSpPr bwMode="auto">
          <a:xfrm>
            <a:off x="6324600" y="3276600"/>
            <a:ext cx="381000" cy="381000"/>
            <a:chOff x="1632" y="3360"/>
            <a:chExt cx="240" cy="240"/>
          </a:xfrm>
        </p:grpSpPr>
        <p:sp>
          <p:nvSpPr>
            <p:cNvPr id="2063" name="Line 1046"/>
            <p:cNvSpPr>
              <a:spLocks noChangeShapeType="1"/>
            </p:cNvSpPr>
            <p:nvPr/>
          </p:nvSpPr>
          <p:spPr bwMode="auto">
            <a:xfrm>
              <a:off x="1632" y="3360"/>
              <a:ext cx="24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4" name="Line 1047"/>
            <p:cNvSpPr>
              <a:spLocks noChangeShapeType="1"/>
            </p:cNvSpPr>
            <p:nvPr/>
          </p:nvSpPr>
          <p:spPr bwMode="auto">
            <a:xfrm flipH="1">
              <a:off x="1632" y="3360"/>
              <a:ext cx="24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61" name="Rectangle 1048"/>
          <p:cNvSpPr>
            <a:spLocks noChangeArrowheads="1"/>
          </p:cNvSpPr>
          <p:nvPr/>
        </p:nvSpPr>
        <p:spPr bwMode="auto">
          <a:xfrm>
            <a:off x="1071563" y="4429125"/>
            <a:ext cx="4786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Doença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exantemática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leve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na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infância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efeitos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congênitos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ao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infectar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mulheres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grávidas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4841" name="Rectangle 1049"/>
          <p:cNvSpPr>
            <a:spLocks noChangeArrowheads="1"/>
          </p:cNvSpPr>
          <p:nvPr/>
        </p:nvSpPr>
        <p:spPr bwMode="auto">
          <a:xfrm>
            <a:off x="4143375" y="285750"/>
            <a:ext cx="32400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 err="1">
                <a:solidFill>
                  <a:srgbClr val="002060"/>
                </a:solidFill>
                <a:latin typeface="+mn-lt"/>
              </a:rPr>
              <a:t>Rubéola</a:t>
            </a:r>
            <a:endParaRPr lang="pt-BR" sz="4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utoUpdateAnimBg="0"/>
      <p:bldP spid="34823" grpId="0" autoUpdateAnimBg="0"/>
      <p:bldP spid="34824" grpId="0" animBg="1"/>
      <p:bldP spid="34826" grpId="0" animBg="1"/>
      <p:bldP spid="348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772400" cy="64293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Rubéola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congênita</a:t>
            </a:r>
            <a:endParaRPr lang="en-US" sz="36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571472" y="1071546"/>
            <a:ext cx="8115328" cy="523400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60000"/>
              </a:lnSpc>
            </a:pPr>
            <a:r>
              <a:rPr lang="en-US" b="1" dirty="0" err="1" smtClean="0"/>
              <a:t>Replicação</a:t>
            </a:r>
            <a:r>
              <a:rPr lang="en-US" b="1" dirty="0" smtClean="0"/>
              <a:t> do </a:t>
            </a:r>
            <a:r>
              <a:rPr lang="en-US" b="1" dirty="0" err="1" smtClean="0"/>
              <a:t>vírus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placenta</a:t>
            </a:r>
          </a:p>
          <a:p>
            <a:pPr eaLnBrk="1" hangingPunct="1">
              <a:lnSpc>
                <a:spcPct val="160000"/>
              </a:lnSpc>
            </a:pPr>
            <a:r>
              <a:rPr lang="en-US" b="1" dirty="0" err="1" smtClean="0"/>
              <a:t>Replicação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orgãos</a:t>
            </a:r>
            <a:r>
              <a:rPr lang="en-US" b="1" dirty="0" smtClean="0"/>
              <a:t> </a:t>
            </a:r>
            <a:r>
              <a:rPr lang="en-US" b="1" dirty="0" err="1" smtClean="0"/>
              <a:t>fetais</a:t>
            </a:r>
            <a:endParaRPr lang="en-US" b="1" dirty="0" smtClean="0"/>
          </a:p>
          <a:p>
            <a:pPr eaLnBrk="1" hangingPunct="1">
              <a:lnSpc>
                <a:spcPct val="160000"/>
              </a:lnSpc>
            </a:pPr>
            <a:r>
              <a:rPr lang="en-US" b="1" dirty="0" err="1" smtClean="0"/>
              <a:t>Sintomas</a:t>
            </a:r>
            <a:r>
              <a:rPr lang="en-US" b="1" dirty="0" smtClean="0"/>
              <a:t>:</a:t>
            </a:r>
          </a:p>
          <a:p>
            <a:pPr lvl="1" eaLnBrk="1" hangingPunct="1">
              <a:lnSpc>
                <a:spcPct val="160000"/>
              </a:lnSpc>
            </a:pPr>
            <a:r>
              <a:rPr lang="en-US" b="1" dirty="0" err="1" smtClean="0"/>
              <a:t>olhos</a:t>
            </a:r>
            <a:r>
              <a:rPr lang="en-US" b="1" dirty="0" smtClean="0"/>
              <a:t>: </a:t>
            </a:r>
            <a:r>
              <a:rPr lang="en-US" b="1" dirty="0" err="1" smtClean="0"/>
              <a:t>retinite</a:t>
            </a:r>
            <a:r>
              <a:rPr lang="en-US" b="1" dirty="0" smtClean="0"/>
              <a:t>, </a:t>
            </a:r>
            <a:r>
              <a:rPr lang="en-US" b="1" dirty="0" err="1" smtClean="0"/>
              <a:t>catarata</a:t>
            </a:r>
            <a:r>
              <a:rPr lang="en-US" b="1" dirty="0" smtClean="0"/>
              <a:t>, microftalmia, glaucoma</a:t>
            </a:r>
          </a:p>
          <a:p>
            <a:pPr lvl="1" eaLnBrk="1" hangingPunct="1">
              <a:lnSpc>
                <a:spcPct val="160000"/>
              </a:lnSpc>
            </a:pPr>
            <a:r>
              <a:rPr lang="en-US" b="1" dirty="0" err="1" smtClean="0"/>
              <a:t>sistema</a:t>
            </a:r>
            <a:r>
              <a:rPr lang="en-US" b="1" dirty="0" smtClean="0"/>
              <a:t> </a:t>
            </a:r>
            <a:r>
              <a:rPr lang="en-US" b="1" dirty="0" err="1" smtClean="0"/>
              <a:t>nervoso</a:t>
            </a:r>
            <a:r>
              <a:rPr lang="en-US" b="1" dirty="0" smtClean="0"/>
              <a:t>: </a:t>
            </a:r>
            <a:r>
              <a:rPr lang="en-US" b="1" dirty="0" err="1" smtClean="0"/>
              <a:t>microcefalia</a:t>
            </a:r>
            <a:r>
              <a:rPr lang="en-US" b="1" dirty="0" smtClean="0"/>
              <a:t>, </a:t>
            </a:r>
            <a:r>
              <a:rPr lang="en-US" b="1" dirty="0" err="1" smtClean="0"/>
              <a:t>retardo</a:t>
            </a:r>
            <a:r>
              <a:rPr lang="en-US" b="1" dirty="0" smtClean="0"/>
              <a:t> mental</a:t>
            </a:r>
          </a:p>
          <a:p>
            <a:pPr lvl="1" eaLnBrk="1" hangingPunct="1">
              <a:lnSpc>
                <a:spcPct val="160000"/>
              </a:lnSpc>
            </a:pPr>
            <a:r>
              <a:rPr lang="en-US" b="1" dirty="0" err="1" smtClean="0"/>
              <a:t>figado</a:t>
            </a:r>
            <a:r>
              <a:rPr lang="en-US" b="1" dirty="0" smtClean="0"/>
              <a:t>: </a:t>
            </a:r>
            <a:r>
              <a:rPr lang="en-US" b="1" dirty="0" err="1" smtClean="0"/>
              <a:t>hepatoesplenomegalia</a:t>
            </a:r>
            <a:endParaRPr lang="en-US" b="1" dirty="0" smtClean="0"/>
          </a:p>
          <a:p>
            <a:pPr lvl="1" eaLnBrk="1" hangingPunct="1">
              <a:lnSpc>
                <a:spcPct val="160000"/>
              </a:lnSpc>
            </a:pPr>
            <a:r>
              <a:rPr lang="en-US" b="1" dirty="0" err="1" smtClean="0"/>
              <a:t>pulmão</a:t>
            </a:r>
            <a:r>
              <a:rPr lang="en-US" b="1" dirty="0" smtClean="0"/>
              <a:t>: </a:t>
            </a:r>
            <a:r>
              <a:rPr lang="en-US" b="1" dirty="0" err="1" smtClean="0"/>
              <a:t>pneumonite</a:t>
            </a:r>
            <a:r>
              <a:rPr lang="en-US" b="1" dirty="0" smtClean="0"/>
              <a:t> </a:t>
            </a:r>
            <a:r>
              <a:rPr lang="en-US" b="1" dirty="0" err="1" smtClean="0"/>
              <a:t>intersticial</a:t>
            </a:r>
            <a:endParaRPr lang="en-US" b="1" dirty="0" smtClean="0"/>
          </a:p>
          <a:p>
            <a:pPr lvl="1" eaLnBrk="1" hangingPunct="1">
              <a:lnSpc>
                <a:spcPct val="160000"/>
              </a:lnSpc>
            </a:pPr>
            <a:r>
              <a:rPr lang="en-US" b="1" dirty="0" err="1" smtClean="0"/>
              <a:t>Surdez</a:t>
            </a:r>
            <a:endParaRPr lang="en-US" b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74638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002060"/>
                </a:solidFill>
                <a:latin typeface="+mn-lt"/>
              </a:rPr>
              <a:t>Doenças </a:t>
            </a:r>
            <a:r>
              <a:rPr lang="pt-BR" b="1" dirty="0" err="1" smtClean="0">
                <a:solidFill>
                  <a:srgbClr val="002060"/>
                </a:solidFill>
                <a:latin typeface="+mn-lt"/>
              </a:rPr>
              <a:t>exantemáticas</a:t>
            </a:r>
            <a:r>
              <a:rPr lang="pt-BR" b="1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pt-BR" b="1" dirty="0" smtClean="0">
                <a:solidFill>
                  <a:srgbClr val="002060"/>
                </a:solidFill>
                <a:latin typeface="+mn-lt"/>
              </a:rPr>
            </a:br>
            <a:r>
              <a:rPr lang="pt-BR" b="1" dirty="0" smtClean="0">
                <a:solidFill>
                  <a:srgbClr val="002060"/>
                </a:solidFill>
                <a:latin typeface="+mn-lt"/>
              </a:rPr>
              <a:t>Sarampo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357298"/>
            <a:ext cx="8248678" cy="5143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C00000"/>
                </a:solidFill>
              </a:rPr>
              <a:t>Definição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Doença aguda infecciosa transmitida pelo vírus RNA da família </a:t>
            </a:r>
            <a:r>
              <a:rPr lang="pt-BR" sz="2400" b="1" i="1" dirty="0" err="1" smtClean="0">
                <a:solidFill>
                  <a:schemeClr val="tx1">
                    <a:lumMod val="50000"/>
                  </a:schemeClr>
                </a:solidFill>
              </a:rPr>
              <a:t>Paramyxovírus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, gênero </a:t>
            </a:r>
            <a:r>
              <a:rPr lang="pt-BR" sz="2400" b="1" i="1" dirty="0" err="1" smtClean="0">
                <a:solidFill>
                  <a:schemeClr val="tx1">
                    <a:lumMod val="50000"/>
                  </a:schemeClr>
                </a:solidFill>
              </a:rPr>
              <a:t>Morbilivirus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 sarampo,  de transmissão respiratória.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pt-BR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  <a:buNone/>
            </a:pPr>
            <a:endParaRPr lang="pt-BR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pt-BR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pt-BR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7"/>
          <p:cNvSpPr txBox="1">
            <a:spLocks noChangeArrowheads="1"/>
          </p:cNvSpPr>
          <p:nvPr/>
        </p:nvSpPr>
        <p:spPr bwMode="auto">
          <a:xfrm>
            <a:off x="755650" y="244475"/>
            <a:ext cx="777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003399"/>
                </a:solidFill>
              </a:rPr>
              <a:t>Incidência de rubéola, Brasil, 2000 a 2009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5750" y="919163"/>
            <a:ext cx="8424863" cy="4584700"/>
            <a:chOff x="0" y="746"/>
            <a:chExt cx="5352" cy="3025"/>
          </a:xfrm>
        </p:grpSpPr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0" y="746"/>
            <a:ext cx="5352" cy="28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54" name="Text Box 4"/>
            <p:cNvSpPr txBox="1">
              <a:spLocks noChangeArrowheads="1"/>
            </p:cNvSpPr>
            <p:nvPr/>
          </p:nvSpPr>
          <p:spPr bwMode="auto">
            <a:xfrm>
              <a:off x="548" y="3566"/>
              <a:ext cx="4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2000</a:t>
              </a:r>
            </a:p>
          </p:txBody>
        </p:sp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957" y="3566"/>
              <a:ext cx="436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/>
                <a:t>2001</a:t>
              </a:r>
            </a:p>
          </p:txBody>
        </p:sp>
        <p:sp>
          <p:nvSpPr>
            <p:cNvPr id="2056" name="Text Box 6"/>
            <p:cNvSpPr txBox="1">
              <a:spLocks noChangeArrowheads="1"/>
            </p:cNvSpPr>
            <p:nvPr/>
          </p:nvSpPr>
          <p:spPr bwMode="auto">
            <a:xfrm>
              <a:off x="1383" y="3566"/>
              <a:ext cx="436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FF0000"/>
                  </a:solidFill>
                </a:rPr>
                <a:t>2002</a:t>
              </a:r>
            </a:p>
          </p:txBody>
        </p:sp>
        <p:sp>
          <p:nvSpPr>
            <p:cNvPr id="2057" name="Text Box 7"/>
            <p:cNvSpPr txBox="1">
              <a:spLocks noChangeArrowheads="1"/>
            </p:cNvSpPr>
            <p:nvPr/>
          </p:nvSpPr>
          <p:spPr bwMode="auto">
            <a:xfrm>
              <a:off x="1882" y="3566"/>
              <a:ext cx="436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FF0000"/>
                  </a:solidFill>
                </a:rPr>
                <a:t>2003</a:t>
              </a:r>
            </a:p>
          </p:txBody>
        </p:sp>
        <p:sp>
          <p:nvSpPr>
            <p:cNvPr id="2058" name="Text Box 8"/>
            <p:cNvSpPr txBox="1">
              <a:spLocks noChangeArrowheads="1"/>
            </p:cNvSpPr>
            <p:nvPr/>
          </p:nvSpPr>
          <p:spPr bwMode="auto">
            <a:xfrm>
              <a:off x="2336" y="3566"/>
              <a:ext cx="4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2004</a:t>
              </a:r>
            </a:p>
          </p:txBody>
        </p:sp>
        <p:sp>
          <p:nvSpPr>
            <p:cNvPr id="2059" name="Text Box 9"/>
            <p:cNvSpPr txBox="1">
              <a:spLocks noChangeArrowheads="1"/>
            </p:cNvSpPr>
            <p:nvPr/>
          </p:nvSpPr>
          <p:spPr bwMode="auto">
            <a:xfrm>
              <a:off x="2835" y="3566"/>
              <a:ext cx="435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2005</a:t>
              </a:r>
            </a:p>
          </p:txBody>
        </p:sp>
        <p:sp>
          <p:nvSpPr>
            <p:cNvPr id="2060" name="Text Box 10"/>
            <p:cNvSpPr txBox="1">
              <a:spLocks noChangeArrowheads="1"/>
            </p:cNvSpPr>
            <p:nvPr/>
          </p:nvSpPr>
          <p:spPr bwMode="auto">
            <a:xfrm>
              <a:off x="3334" y="3566"/>
              <a:ext cx="4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2006</a:t>
              </a:r>
            </a:p>
          </p:txBody>
        </p:sp>
        <p:sp>
          <p:nvSpPr>
            <p:cNvPr id="2061" name="Text Box 11"/>
            <p:cNvSpPr txBox="1">
              <a:spLocks noChangeArrowheads="1"/>
            </p:cNvSpPr>
            <p:nvPr/>
          </p:nvSpPr>
          <p:spPr bwMode="auto">
            <a:xfrm>
              <a:off x="3787" y="3566"/>
              <a:ext cx="48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2007</a:t>
              </a:r>
            </a:p>
          </p:txBody>
        </p:sp>
        <p:sp>
          <p:nvSpPr>
            <p:cNvPr id="2062" name="Text Box 13"/>
            <p:cNvSpPr txBox="1">
              <a:spLocks noChangeArrowheads="1"/>
            </p:cNvSpPr>
            <p:nvPr/>
          </p:nvSpPr>
          <p:spPr bwMode="auto">
            <a:xfrm>
              <a:off x="635" y="890"/>
              <a:ext cx="539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rgbClr val="FF0000"/>
                  </a:solidFill>
                </a:rPr>
                <a:t>N.:15.413</a:t>
              </a:r>
            </a:p>
          </p:txBody>
        </p:sp>
        <p:sp>
          <p:nvSpPr>
            <p:cNvPr id="2063" name="Text Box 14"/>
            <p:cNvSpPr txBox="1">
              <a:spLocks noChangeArrowheads="1"/>
            </p:cNvSpPr>
            <p:nvPr/>
          </p:nvSpPr>
          <p:spPr bwMode="auto">
            <a:xfrm>
              <a:off x="3878" y="1207"/>
              <a:ext cx="485" cy="3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rgbClr val="FF0000"/>
                  </a:solidFill>
                </a:rPr>
                <a:t>   2007</a:t>
              </a:r>
            </a:p>
            <a:p>
              <a:pPr defTabSz="449263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rgbClr val="FF0000"/>
                  </a:solidFill>
                </a:rPr>
                <a:t>N.:8.753</a:t>
              </a:r>
            </a:p>
          </p:txBody>
        </p:sp>
        <p:sp>
          <p:nvSpPr>
            <p:cNvPr id="2064" name="Text Box 18"/>
            <p:cNvSpPr txBox="1">
              <a:spLocks noChangeArrowheads="1"/>
            </p:cNvSpPr>
            <p:nvPr/>
          </p:nvSpPr>
          <p:spPr bwMode="auto">
            <a:xfrm>
              <a:off x="4241" y="3566"/>
              <a:ext cx="482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FF0000"/>
                  </a:solidFill>
                </a:rPr>
                <a:t>2008</a:t>
              </a:r>
            </a:p>
          </p:txBody>
        </p:sp>
        <p:sp>
          <p:nvSpPr>
            <p:cNvPr id="2065" name="Text Box 19"/>
            <p:cNvSpPr txBox="1">
              <a:spLocks noChangeArrowheads="1"/>
            </p:cNvSpPr>
            <p:nvPr/>
          </p:nvSpPr>
          <p:spPr bwMode="auto">
            <a:xfrm>
              <a:off x="4694" y="3566"/>
              <a:ext cx="482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 dirty="0">
                  <a:solidFill>
                    <a:srgbClr val="000000"/>
                  </a:solidFill>
                </a:rPr>
                <a:t>2009*</a:t>
              </a:r>
            </a:p>
          </p:txBody>
        </p:sp>
        <p:sp>
          <p:nvSpPr>
            <p:cNvPr id="2066" name="Text Box 20"/>
            <p:cNvSpPr txBox="1">
              <a:spLocks noChangeArrowheads="1"/>
            </p:cNvSpPr>
            <p:nvPr/>
          </p:nvSpPr>
          <p:spPr bwMode="auto">
            <a:xfrm>
              <a:off x="4039" y="2160"/>
              <a:ext cx="1133" cy="6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rgbClr val="FF0000"/>
                  </a:solidFill>
                </a:rPr>
                <a:t>2008</a:t>
              </a:r>
            </a:p>
            <a:p>
              <a:pPr defTabSz="449263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rgbClr val="FF0000"/>
                  </a:solidFill>
                </a:rPr>
                <a:t>N.:2.201</a:t>
              </a:r>
            </a:p>
            <a:p>
              <a:pPr defTabSz="449263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200" b="1" dirty="0">
                <a:solidFill>
                  <a:srgbClr val="FF0000"/>
                </a:solidFill>
              </a:endParaRPr>
            </a:p>
            <a:p>
              <a:pPr defTabSz="449263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 dirty="0" err="1">
                  <a:solidFill>
                    <a:srgbClr val="FF0000"/>
                  </a:solidFill>
                </a:rPr>
                <a:t>Últimos</a:t>
              </a:r>
              <a:r>
                <a:rPr lang="en-GB" sz="800" b="1" dirty="0">
                  <a:solidFill>
                    <a:srgbClr val="FF0000"/>
                  </a:solidFill>
                </a:rPr>
                <a:t> </a:t>
              </a:r>
              <a:r>
                <a:rPr lang="en-GB" sz="800" b="1" dirty="0" err="1">
                  <a:solidFill>
                    <a:srgbClr val="FF0000"/>
                  </a:solidFill>
                </a:rPr>
                <a:t>casos</a:t>
              </a:r>
              <a:r>
                <a:rPr lang="en-GB" sz="800" b="1" dirty="0">
                  <a:solidFill>
                    <a:srgbClr val="FF0000"/>
                  </a:solidFill>
                </a:rPr>
                <a:t> </a:t>
              </a:r>
              <a:r>
                <a:rPr lang="en-GB" sz="800" b="1" dirty="0" err="1">
                  <a:solidFill>
                    <a:srgbClr val="FF0000"/>
                  </a:solidFill>
                </a:rPr>
                <a:t>em</a:t>
              </a:r>
              <a:r>
                <a:rPr lang="en-GB" sz="800" b="1" dirty="0">
                  <a:solidFill>
                    <a:srgbClr val="FF0000"/>
                  </a:solidFill>
                </a:rPr>
                <a:t> SP e MT</a:t>
              </a:r>
            </a:p>
            <a:p>
              <a:pPr defTabSz="449263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 dirty="0">
                  <a:solidFill>
                    <a:srgbClr val="FF0000"/>
                  </a:solidFill>
                </a:rPr>
                <a:t>SE – 52/2008</a:t>
              </a:r>
            </a:p>
            <a:p>
              <a:pPr defTabSz="449263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28596" y="6143644"/>
            <a:ext cx="1281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PY" sz="1200" b="1" dirty="0" err="1">
                <a:latin typeface="+mj-lt"/>
              </a:rPr>
              <a:t>Fonte</a:t>
            </a:r>
            <a:r>
              <a:rPr lang="es-PY" sz="1200" b="1" dirty="0">
                <a:latin typeface="+mj-lt"/>
              </a:rPr>
              <a:t>: SVS/MS</a:t>
            </a:r>
            <a:endParaRPr lang="es-PY" sz="1200" dirty="0"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857356" y="5857892"/>
            <a:ext cx="235745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ambria" pitchFamily="18" charset="0"/>
              </a:rPr>
              <a:t>Campanha </a:t>
            </a:r>
          </a:p>
          <a:p>
            <a:pPr algn="ctr"/>
            <a:r>
              <a:rPr lang="pt-BR" sz="1200" b="1" dirty="0" smtClean="0">
                <a:latin typeface="Cambria" pitchFamily="18" charset="0"/>
              </a:rPr>
              <a:t>Mulheres em idade fértil</a:t>
            </a:r>
            <a:endParaRPr lang="pt-BR" sz="1200" b="1" dirty="0">
              <a:latin typeface="Cambria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000760" y="5857892"/>
            <a:ext cx="207170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Cambria" pitchFamily="18" charset="0"/>
              </a:rPr>
              <a:t>Campanha homens e mulheres  </a:t>
            </a:r>
            <a:endParaRPr lang="pt-BR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28596" y="279385"/>
            <a:ext cx="8286808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3200" b="1" dirty="0" smtClean="0">
                <a:solidFill>
                  <a:srgbClr val="002060"/>
                </a:solidFill>
              </a:rPr>
              <a:t>Situação Epidemiológica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57219" y="908720"/>
            <a:ext cx="8643937" cy="578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2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 smtClean="0">
                <a:solidFill>
                  <a:srgbClr val="002060"/>
                </a:solidFill>
              </a:rPr>
              <a:t>Rubéola</a:t>
            </a:r>
          </a:p>
          <a:p>
            <a:pPr marL="798513" lvl="1" indent="-341313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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200" b="1" dirty="0" smtClean="0">
                <a:solidFill>
                  <a:srgbClr val="002060"/>
                </a:solidFill>
              </a:rPr>
              <a:t>Últimos </a:t>
            </a:r>
            <a:r>
              <a:rPr lang="pt-BR" sz="2200" b="1" dirty="0">
                <a:solidFill>
                  <a:srgbClr val="002060"/>
                </a:solidFill>
              </a:rPr>
              <a:t>casos em 2008</a:t>
            </a:r>
          </a:p>
          <a:p>
            <a:pPr marL="798513" lvl="1" indent="-341313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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200" b="1" dirty="0">
                <a:solidFill>
                  <a:srgbClr val="002060"/>
                </a:solidFill>
              </a:rPr>
              <a:t>Atualmente: não há ocorrência </a:t>
            </a:r>
            <a:r>
              <a:rPr lang="pt-BR" sz="2400" b="1" dirty="0">
                <a:solidFill>
                  <a:srgbClr val="002060"/>
                </a:solidFill>
              </a:rPr>
              <a:t>de casos confirmados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400" b="1" dirty="0" smtClean="0">
                <a:solidFill>
                  <a:srgbClr val="002060"/>
                </a:solidFill>
              </a:rPr>
              <a:t>Síndrome da rubéola congênita (</a:t>
            </a:r>
            <a:r>
              <a:rPr lang="pt-BR" sz="2400" b="1" dirty="0" err="1" smtClean="0">
                <a:solidFill>
                  <a:srgbClr val="002060"/>
                </a:solidFill>
              </a:rPr>
              <a:t>src</a:t>
            </a:r>
            <a:r>
              <a:rPr lang="pt-BR" sz="2400" b="1" dirty="0" smtClean="0">
                <a:solidFill>
                  <a:srgbClr val="002060"/>
                </a:solidFill>
              </a:rPr>
              <a:t>)</a:t>
            </a:r>
          </a:p>
          <a:p>
            <a:pPr marL="798513" lvl="1" indent="-341313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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200" b="1" dirty="0" smtClean="0">
                <a:solidFill>
                  <a:srgbClr val="002060"/>
                </a:solidFill>
              </a:rPr>
              <a:t>Últimos </a:t>
            </a:r>
            <a:r>
              <a:rPr lang="pt-BR" sz="2200" b="1" dirty="0">
                <a:solidFill>
                  <a:srgbClr val="002060"/>
                </a:solidFill>
              </a:rPr>
              <a:t>casos em 2009 (decorrentes dos casos de rubéola em 2008)</a:t>
            </a:r>
          </a:p>
          <a:p>
            <a:pPr marL="798513" lvl="1" indent="-341313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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200" b="1" dirty="0">
                <a:solidFill>
                  <a:srgbClr val="002060"/>
                </a:solidFill>
              </a:rPr>
              <a:t>Atualmente: não há ocorrência de casos confirmados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23850" y="2094508"/>
            <a:ext cx="8572500" cy="421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12 meses:</a:t>
            </a:r>
            <a:r>
              <a:rPr lang="pt-BR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tx1">
                    <a:lumMod val="50000"/>
                  </a:schemeClr>
                </a:solidFill>
              </a:rPr>
              <a:t>1ª dose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400" dirty="0">
              <a:solidFill>
                <a:schemeClr val="tx1">
                  <a:lumMod val="50000"/>
                </a:schemeClr>
              </a:solidFill>
            </a:endParaRP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</a:rPr>
              <a:t>4 Anos</a:t>
            </a:r>
            <a:r>
              <a:rPr lang="pt-BR" sz="24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pt-BR" sz="2400" b="1" dirty="0">
                <a:solidFill>
                  <a:schemeClr val="tx1">
                    <a:lumMod val="50000"/>
                  </a:schemeClr>
                </a:solidFill>
              </a:rPr>
              <a:t>2ª dose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400" dirty="0">
              <a:solidFill>
                <a:schemeClr val="tx1">
                  <a:lumMod val="50000"/>
                </a:schemeClr>
              </a:solidFill>
            </a:endParaRP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57224" y="211127"/>
            <a:ext cx="7772400" cy="164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 dirty="0" smtClean="0">
                <a:solidFill>
                  <a:srgbClr val="002060"/>
                </a:solidFill>
              </a:rPr>
              <a:t>Prevenção/</a:t>
            </a:r>
            <a:r>
              <a:rPr lang="pt-BR" sz="3200" b="1" dirty="0" smtClean="0">
                <a:solidFill>
                  <a:srgbClr val="002060"/>
                </a:solidFill>
              </a:rPr>
              <a:t>Vacinação de Rotina </a:t>
            </a:r>
          </a:p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>
                <a:solidFill>
                  <a:srgbClr val="002060"/>
                </a:solidFill>
              </a:rPr>
              <a:t>Sarampo e Rubéola (</a:t>
            </a:r>
            <a:r>
              <a:rPr lang="pt-BR" sz="3200" b="1" dirty="0" err="1" smtClean="0">
                <a:solidFill>
                  <a:srgbClr val="002060"/>
                </a:solidFill>
              </a:rPr>
              <a:t>MMR</a:t>
            </a:r>
            <a:r>
              <a:rPr lang="pt-BR" sz="3200" b="1" dirty="0" smtClean="0">
                <a:solidFill>
                  <a:srgbClr val="002060"/>
                </a:solidFill>
              </a:rPr>
              <a:t>)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85750" y="188640"/>
            <a:ext cx="8643938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 dirty="0" smtClean="0">
                <a:solidFill>
                  <a:srgbClr val="002060"/>
                </a:solidFill>
              </a:rPr>
              <a:t>Vacinação dos Viajantes </a:t>
            </a:r>
            <a:br>
              <a:rPr lang="pt-BR" sz="3600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2060"/>
                </a:solidFill>
              </a:rPr>
              <a:t>Vacinar duas semanas antes da viagem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14313" y="1502742"/>
            <a:ext cx="8715375" cy="545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ts val="3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300" b="1" dirty="0">
                <a:solidFill>
                  <a:schemeClr val="tx1">
                    <a:lumMod val="50000"/>
                  </a:schemeClr>
                </a:solidFill>
              </a:rPr>
              <a:t>Os viajantes sem imunidade tem sido os responsáveis pela importação de casos para os países onde o vírus selvagem deixou de </a:t>
            </a:r>
            <a:r>
              <a:rPr lang="pt-BR" sz="2300" b="1" dirty="0" smtClean="0">
                <a:solidFill>
                  <a:schemeClr val="tx1">
                    <a:lumMod val="50000"/>
                  </a:schemeClr>
                </a:solidFill>
              </a:rPr>
              <a:t>circular.</a:t>
            </a:r>
            <a:endParaRPr lang="pt-BR" sz="2300" b="1" dirty="0">
              <a:solidFill>
                <a:schemeClr val="tx1">
                  <a:lumMod val="50000"/>
                </a:schemeClr>
              </a:solidFill>
            </a:endParaRPr>
          </a:p>
          <a:p>
            <a:pPr marL="341313" indent="-341313" algn="just">
              <a:lnSpc>
                <a:spcPts val="3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300" b="1" dirty="0">
              <a:solidFill>
                <a:schemeClr val="tx1">
                  <a:lumMod val="50000"/>
                </a:schemeClr>
              </a:solidFill>
            </a:endParaRPr>
          </a:p>
          <a:p>
            <a:pPr marL="341313" indent="-341313" algn="just">
              <a:lnSpc>
                <a:spcPts val="3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300" b="1" dirty="0">
                <a:solidFill>
                  <a:schemeClr val="tx1">
                    <a:lumMod val="50000"/>
                  </a:schemeClr>
                </a:solidFill>
              </a:rPr>
              <a:t>É considerado vacinado se:</a:t>
            </a:r>
          </a:p>
          <a:p>
            <a:pPr marL="741363" lvl="1" indent="-284163" algn="just">
              <a:lnSpc>
                <a:spcPts val="3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300" b="1" dirty="0">
                <a:solidFill>
                  <a:schemeClr val="tx1">
                    <a:lumMod val="50000"/>
                  </a:schemeClr>
                </a:solidFill>
              </a:rPr>
              <a:t>Possuir caderneta de vacinação comprovando vacinação contra sarampo e </a:t>
            </a:r>
            <a:r>
              <a:rPr lang="pt-BR" sz="2300" b="1" dirty="0" smtClean="0">
                <a:solidFill>
                  <a:schemeClr val="tx1">
                    <a:lumMod val="50000"/>
                  </a:schemeClr>
                </a:solidFill>
              </a:rPr>
              <a:t>rubéola.</a:t>
            </a:r>
            <a:endParaRPr lang="pt-BR" sz="2300" b="1" dirty="0">
              <a:solidFill>
                <a:schemeClr val="tx1">
                  <a:lumMod val="50000"/>
                </a:schemeClr>
              </a:solidFill>
            </a:endParaRPr>
          </a:p>
          <a:p>
            <a:pPr marL="341313" indent="-341313" algn="just">
              <a:lnSpc>
                <a:spcPts val="3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300" b="1" dirty="0">
              <a:solidFill>
                <a:schemeClr val="tx1">
                  <a:lumMod val="50000"/>
                </a:schemeClr>
              </a:solidFill>
            </a:endParaRPr>
          </a:p>
          <a:p>
            <a:pPr marL="741363" lvl="1" indent="-284163" algn="just">
              <a:lnSpc>
                <a:spcPts val="3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300" b="1" dirty="0">
                <a:solidFill>
                  <a:schemeClr val="tx1">
                    <a:lumMod val="50000"/>
                  </a:schemeClr>
                </a:solidFill>
              </a:rPr>
              <a:t>É considerado imune se:</a:t>
            </a:r>
          </a:p>
          <a:p>
            <a:pPr marL="741363" lvl="1" indent="-284163" algn="just">
              <a:lnSpc>
                <a:spcPts val="3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300" b="1" dirty="0">
                <a:solidFill>
                  <a:schemeClr val="tx1">
                    <a:lumMod val="50000"/>
                  </a:schemeClr>
                </a:solidFill>
              </a:rPr>
              <a:t>Possuir confirmação laboratorial de imunidade contra sarampo (AC </a:t>
            </a:r>
            <a:r>
              <a:rPr lang="pt-BR" sz="2300" b="1" dirty="0" err="1">
                <a:solidFill>
                  <a:schemeClr val="tx1">
                    <a:lumMod val="50000"/>
                  </a:schemeClr>
                </a:solidFill>
              </a:rPr>
              <a:t>IgG</a:t>
            </a:r>
            <a:r>
              <a:rPr lang="pt-BR" sz="2300" b="1" dirty="0">
                <a:solidFill>
                  <a:schemeClr val="tx1">
                    <a:lumMod val="50000"/>
                  </a:schemeClr>
                </a:solidFill>
              </a:rPr>
              <a:t> específicos</a:t>
            </a:r>
            <a:r>
              <a:rPr lang="pt-BR" sz="2300" b="1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  <a:endParaRPr lang="pt-BR" sz="2300" b="1" dirty="0">
              <a:solidFill>
                <a:schemeClr val="tx1">
                  <a:lumMod val="50000"/>
                </a:schemeClr>
              </a:solidFill>
            </a:endParaRPr>
          </a:p>
          <a:p>
            <a:pPr marL="341313" indent="-341313" algn="just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300" dirty="0">
              <a:solidFill>
                <a:srgbClr val="000000"/>
              </a:solidFill>
            </a:endParaRPr>
          </a:p>
          <a:p>
            <a:pPr marL="341313" indent="-341313" algn="just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76200" y="285750"/>
            <a:ext cx="85677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b="1" dirty="0">
                <a:solidFill>
                  <a:srgbClr val="002060"/>
                </a:solidFill>
              </a:rPr>
              <a:t>Para Prevenir </a:t>
            </a:r>
            <a:r>
              <a:rPr lang="es-ES" sz="3200" b="1" dirty="0" err="1" smtClean="0">
                <a:solidFill>
                  <a:srgbClr val="002060"/>
                </a:solidFill>
              </a:rPr>
              <a:t>importações</a:t>
            </a:r>
            <a:endParaRPr lang="es-ES" sz="3200" b="1" dirty="0">
              <a:solidFill>
                <a:srgbClr val="002060"/>
              </a:solidFill>
            </a:endParaRP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b="1" dirty="0" smtClean="0">
                <a:solidFill>
                  <a:srgbClr val="002060"/>
                </a:solidFill>
              </a:rPr>
              <a:t> Alerta internacional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51520" y="1572766"/>
            <a:ext cx="8320410" cy="4880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93713" indent="-493713" algn="just" eaLnBrk="1" hangingPunct="1">
              <a:lnSpc>
                <a:spcPct val="150000"/>
              </a:lnSpc>
              <a:spcBef>
                <a:spcPts val="1500"/>
              </a:spcBef>
              <a:buFont typeface="Arial" charset="0"/>
              <a:buChar char="•"/>
              <a:tabLst>
                <a:tab pos="1063625" algn="l"/>
                <a:tab pos="1978025" algn="l"/>
                <a:tab pos="2892425" algn="l"/>
                <a:tab pos="3806825" algn="l"/>
                <a:tab pos="4721225" algn="l"/>
                <a:tab pos="5635625" algn="l"/>
                <a:tab pos="6550025" algn="l"/>
                <a:tab pos="7464425" algn="l"/>
                <a:tab pos="8378825" algn="l"/>
                <a:tab pos="9293225" algn="l"/>
                <a:tab pos="10207625" algn="l"/>
              </a:tabLst>
            </a:pP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Todos que </a:t>
            </a:r>
            <a:r>
              <a:rPr lang="es-ES" sz="2400" b="1" dirty="0" err="1" smtClean="0">
                <a:solidFill>
                  <a:schemeClr val="tx1">
                    <a:lumMod val="50000"/>
                  </a:schemeClr>
                </a:solidFill>
              </a:rPr>
              <a:t>participem</a:t>
            </a: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tx1">
                    <a:lumMod val="50000"/>
                  </a:schemeClr>
                </a:solidFill>
              </a:rPr>
              <a:t>ou</a:t>
            </a: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viagem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aos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eventos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devem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estar protegidos contra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sarampo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e  rubéola antes de </a:t>
            </a: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viajar.</a:t>
            </a:r>
            <a:endParaRPr lang="es-ES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493713" indent="-493713" algn="just" eaLnBrk="1" hangingPunct="1">
              <a:lnSpc>
                <a:spcPct val="150000"/>
              </a:lnSpc>
              <a:spcBef>
                <a:spcPts val="1500"/>
              </a:spcBef>
              <a:buFont typeface="Arial" charset="0"/>
              <a:buChar char="•"/>
              <a:tabLst>
                <a:tab pos="1063625" algn="l"/>
                <a:tab pos="1978025" algn="l"/>
                <a:tab pos="2892425" algn="l"/>
                <a:tab pos="3806825" algn="l"/>
                <a:tab pos="4721225" algn="l"/>
                <a:tab pos="5635625" algn="l"/>
                <a:tab pos="6550025" algn="l"/>
                <a:tab pos="7464425" algn="l"/>
                <a:tab pos="8378825" algn="l"/>
                <a:tab pos="9293225" algn="l"/>
                <a:tab pos="10207625" algn="l"/>
              </a:tabLst>
            </a:pP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Profissionais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saúde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dos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setores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público e privado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precisam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estar </a:t>
            </a: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alerta 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para a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possibilidade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aparecimento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sarampo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1">
                    <a:lumMod val="50000"/>
                  </a:schemeClr>
                </a:solidFill>
              </a:rPr>
              <a:t>ou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rubéola.</a:t>
            </a:r>
            <a:endParaRPr lang="es-E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84138" y="-314325"/>
            <a:ext cx="116205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84138" y="-314325"/>
            <a:ext cx="116205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84138" y="-314325"/>
            <a:ext cx="116205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908720"/>
            <a:ext cx="7704856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None/>
            </a:pPr>
            <a:r>
              <a:rPr lang="pt-BR" sz="2400" b="1" dirty="0">
                <a:solidFill>
                  <a:srgbClr val="C00000"/>
                </a:solidFill>
              </a:rPr>
              <a:t>Patogenia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 Colonização </a:t>
            </a:r>
            <a:r>
              <a:rPr lang="pt-BR" sz="2400" b="1" dirty="0">
                <a:solidFill>
                  <a:schemeClr val="tx1">
                    <a:lumMod val="50000"/>
                  </a:schemeClr>
                </a:solidFill>
              </a:rPr>
              <a:t>da vias aéreas superiores. 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 Replicação </a:t>
            </a:r>
            <a:r>
              <a:rPr lang="pt-BR" sz="2400" b="1" dirty="0">
                <a:solidFill>
                  <a:schemeClr val="tx1">
                    <a:lumMod val="50000"/>
                  </a:schemeClr>
                </a:solidFill>
              </a:rPr>
              <a:t>no epitélio da mucosa 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 Se </a:t>
            </a:r>
            <a:r>
              <a:rPr lang="pt-BR" sz="2400" b="1" dirty="0">
                <a:solidFill>
                  <a:schemeClr val="tx1">
                    <a:lumMod val="50000"/>
                  </a:schemeClr>
                </a:solidFill>
              </a:rPr>
              <a:t>dissemina via </a:t>
            </a:r>
            <a:r>
              <a:rPr lang="pt-BR" sz="2400" b="1" dirty="0" err="1">
                <a:solidFill>
                  <a:schemeClr val="tx1">
                    <a:lumMod val="50000"/>
                  </a:schemeClr>
                </a:solidFill>
              </a:rPr>
              <a:t>hematogênica</a:t>
            </a:r>
            <a:r>
              <a:rPr lang="pt-BR" sz="2400" b="1" dirty="0">
                <a:solidFill>
                  <a:schemeClr val="tx1">
                    <a:lumMod val="50000"/>
                  </a:schemeClr>
                </a:solidFill>
              </a:rPr>
              <a:t> e pelo sistema linfático para vísceras abdominais, pele e sistema nervoso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pt-BR" sz="2400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Fusão </a:t>
            </a:r>
            <a:r>
              <a:rPr lang="pt-BR" sz="2400" b="1" dirty="0">
                <a:solidFill>
                  <a:schemeClr val="tx1">
                    <a:lumMod val="50000"/>
                  </a:schemeClr>
                </a:solidFill>
              </a:rPr>
              <a:t>de células infectadas formando células gigantes, o que facilita a sua circulação e multiplicação, sem ser reconhecido e inativado  pelo sistema imune.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pt-BR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-142900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Sarampo</a:t>
            </a:r>
          </a:p>
        </p:txBody>
      </p:sp>
    </p:spTree>
    <p:extLst>
      <p:ext uri="{BB962C8B-B14F-4D97-AF65-F5344CB8AC3E}">
        <p14:creationId xmlns:p14="http://schemas.microsoft.com/office/powerpoint/2010/main" val="7602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786874" cy="578647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pt-BR" sz="2200" b="1" dirty="0" smtClean="0">
                <a:solidFill>
                  <a:srgbClr val="C00000"/>
                </a:solidFill>
              </a:rPr>
              <a:t>Patogenia (cont.)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Alterações imunológicas levam à supressão de  imunoglobulinas,  </a:t>
            </a:r>
          </a:p>
          <a:p>
            <a:pPr>
              <a:lnSpc>
                <a:spcPct val="170000"/>
              </a:lnSpc>
              <a:buNone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	diminuição da  atividade dos natural killers, propiciando outras infecções (bacterianas e </a:t>
            </a:r>
            <a:r>
              <a:rPr lang="pt-BR" sz="2400" b="1" dirty="0" err="1" smtClean="0">
                <a:solidFill>
                  <a:schemeClr val="tx1">
                    <a:lumMod val="50000"/>
                  </a:schemeClr>
                </a:solidFill>
              </a:rPr>
              <a:t>fúngicas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Resposta </a:t>
            </a:r>
            <a:r>
              <a:rPr lang="pt-BR" sz="2400" b="1" dirty="0" smtClean="0">
                <a:solidFill>
                  <a:srgbClr val="C00000"/>
                </a:solidFill>
              </a:rPr>
              <a:t>imune celular 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causa lesão </a:t>
            </a:r>
            <a:r>
              <a:rPr lang="pt-BR" sz="2400" b="1" dirty="0" err="1" smtClean="0">
                <a:solidFill>
                  <a:schemeClr val="tx1">
                    <a:lumMod val="50000"/>
                  </a:schemeClr>
                </a:solidFill>
              </a:rPr>
              <a:t>máculo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tx1">
                    <a:lumMod val="50000"/>
                  </a:schemeClr>
                </a:solidFill>
              </a:rPr>
              <a:t>papular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, mas também é importante no prognóstico e  cura.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Imunidade </a:t>
            </a:r>
            <a:r>
              <a:rPr lang="pt-BR" sz="2400" b="1" dirty="0" smtClean="0">
                <a:solidFill>
                  <a:srgbClr val="C00000"/>
                </a:solidFill>
              </a:rPr>
              <a:t>humoral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 está associada imunidade duradoura conferida pela infecção.  </a:t>
            </a:r>
          </a:p>
          <a:p>
            <a:pPr>
              <a:buNone/>
            </a:pP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pt-B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-142900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Sarampo</a:t>
            </a:r>
          </a:p>
        </p:txBody>
      </p:sp>
      <p:pic>
        <p:nvPicPr>
          <p:cNvPr id="5" name="Imagem 4" descr="células gigant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85728"/>
            <a:ext cx="1571636" cy="104021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036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xograma: Extrair 12"/>
          <p:cNvSpPr/>
          <p:nvPr/>
        </p:nvSpPr>
        <p:spPr>
          <a:xfrm>
            <a:off x="5364088" y="3140968"/>
            <a:ext cx="2771800" cy="2376264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4" name="Texto explicativo em seta para cima 13"/>
          <p:cNvSpPr/>
          <p:nvPr/>
        </p:nvSpPr>
        <p:spPr>
          <a:xfrm>
            <a:off x="6876256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1" name="CaixaDeTexto 20"/>
          <p:cNvSpPr txBox="1"/>
          <p:nvPr/>
        </p:nvSpPr>
        <p:spPr>
          <a:xfrm>
            <a:off x="4644008" y="1772816"/>
            <a:ext cx="201622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     Agente</a:t>
            </a:r>
            <a:endParaRPr lang="pt-BR" sz="20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020272" y="1743199"/>
            <a:ext cx="1728192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Hospedeiro</a:t>
            </a:r>
            <a:endParaRPr lang="pt-BR" sz="20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084168" y="5631631"/>
            <a:ext cx="1512168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Ambiente</a:t>
            </a:r>
            <a:endParaRPr lang="pt-BR" sz="2000" b="1" dirty="0"/>
          </a:p>
        </p:txBody>
      </p:sp>
      <p:sp>
        <p:nvSpPr>
          <p:cNvPr id="11" name="Retângulo 10"/>
          <p:cNvSpPr/>
          <p:nvPr/>
        </p:nvSpPr>
        <p:spPr>
          <a:xfrm>
            <a:off x="251520" y="23103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2800" b="1" dirty="0" smtClean="0">
                <a:solidFill>
                  <a:srgbClr val="003399"/>
                </a:solidFill>
              </a:rPr>
              <a:t>Dinâmica das doenças infecciosas e  estrutura epidemiológica do Sarampo </a:t>
            </a:r>
            <a:endParaRPr lang="pt-BR" sz="2800" b="1" dirty="0">
              <a:solidFill>
                <a:srgbClr val="003399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32485" y="1232681"/>
            <a:ext cx="4608513" cy="619283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cs typeface="Times New Roman" pitchFamily="18" charset="0"/>
              </a:rPr>
              <a:t>Agente etiológico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Infectividade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pt-BR" sz="2000" b="1" dirty="0">
                <a:cs typeface="Times New Roman" pitchFamily="18" charset="0"/>
              </a:rPr>
              <a:t>	</a:t>
            </a:r>
            <a:r>
              <a:rPr lang="pt-BR" sz="2000" b="1" dirty="0" smtClean="0">
                <a:cs typeface="Times New Roman" pitchFamily="18" charset="0"/>
              </a:rPr>
              <a:t>	Alta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Patogenicidade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pt-BR" sz="2000" b="1" dirty="0" smtClean="0">
                <a:cs typeface="Times New Roman" pitchFamily="18" charset="0"/>
              </a:rPr>
              <a:t>		Alta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	Virulência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pt-BR" sz="2000" b="1" dirty="0" smtClean="0">
                <a:cs typeface="Times New Roman" pitchFamily="18" charset="0"/>
              </a:rPr>
              <a:t>		Alta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C66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cs typeface="Times New Roman" pitchFamily="18" charset="0"/>
              </a:rPr>
              <a:t>Hospedeiro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		Homem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cs typeface="Times New Roman" pitchFamily="18" charset="0"/>
              </a:rPr>
              <a:t>Meio ambiente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4644008" y="2348880"/>
            <a:ext cx="1944216" cy="792088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19" name="Conector reto 18"/>
          <p:cNvCxnSpPr/>
          <p:nvPr/>
        </p:nvCxnSpPr>
        <p:spPr>
          <a:xfrm>
            <a:off x="6516216" y="3140968"/>
            <a:ext cx="57606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4499992" y="5517232"/>
            <a:ext cx="42484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788024" y="4941168"/>
            <a:ext cx="164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Horizonte clinico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63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10" y="-24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Sarampo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1472" y="1285860"/>
            <a:ext cx="828680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C00000"/>
                </a:solidFill>
              </a:rPr>
              <a:t>Período de incubação 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- 10 dias (7 </a:t>
            </a:r>
            <a:r>
              <a:rPr lang="pt-BR" sz="2400" b="1" dirty="0" err="1" smtClean="0">
                <a:solidFill>
                  <a:schemeClr val="tx1">
                    <a:lumMod val="50000"/>
                  </a:schemeClr>
                </a:solidFill>
              </a:rPr>
              <a:t>a18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rgbClr val="C00000"/>
                </a:solidFill>
              </a:rPr>
              <a:t>Período de transmissibilidade 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- 4 a 6 dias antes do exantema e 4 dias após. É transmitida através de gotículas expelidas pelo nariz, boca ou garganta de pessoas infectadas.</a:t>
            </a:r>
            <a:endParaRPr lang="pt-BR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Imagem 8" descr="homem espirrand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88" y="3786190"/>
            <a:ext cx="4114802" cy="2753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050" descr="exantema maculo papu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49688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052"/>
          <p:cNvGraphicFramePr>
            <a:graphicFrameLocks noChangeAspect="1"/>
          </p:cNvGraphicFramePr>
          <p:nvPr/>
        </p:nvGraphicFramePr>
        <p:xfrm>
          <a:off x="4572000" y="1150938"/>
          <a:ext cx="5711825" cy="648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6538992" imgH="7406867" progId="Word.Document.8">
                  <p:embed/>
                </p:oleObj>
              </mc:Choice>
              <mc:Fallback>
                <p:oleObj name="Document" r:id="rId4" imgW="6538992" imgH="7406867" progId="Word.Document.8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50938"/>
                        <a:ext cx="5711825" cy="648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g05 kopl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142875"/>
            <a:ext cx="411797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candidiase o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343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618163" y="4943475"/>
            <a:ext cx="2263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err="1"/>
              <a:t>Candidíase</a:t>
            </a:r>
            <a:r>
              <a:rPr lang="pt-BR" sz="2400" b="1" dirty="0"/>
              <a:t> Oral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654175" y="6315075"/>
            <a:ext cx="1082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err="1"/>
              <a:t>Koplik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23850" y="525463"/>
            <a:ext cx="8424863" cy="60213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57150" cmpd="thinThick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16387" name="Picture 5" descr="Grafico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252538"/>
            <a:ext cx="5040312" cy="500538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95288" y="6257925"/>
            <a:ext cx="784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pt-BR" sz="1000">
                <a:solidFill>
                  <a:srgbClr val="008000"/>
                </a:solidFill>
              </a:rPr>
              <a:t>Fonte: </a:t>
            </a:r>
            <a:r>
              <a:rPr lang="en-US" sz="1000">
                <a:solidFill>
                  <a:srgbClr val="008000"/>
                </a:solidFill>
              </a:rPr>
              <a:t>Mckeown T&amp; Lowe CR. An introduction to social medicine. Blackwell Scientific Publication,Oxford.1966</a:t>
            </a:r>
            <a:endParaRPr lang="pt-BR" sz="1000">
              <a:solidFill>
                <a:srgbClr val="008000"/>
              </a:solidFill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28596" y="99932"/>
            <a:ext cx="8215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pt-BR" sz="2000" b="1" dirty="0">
                <a:solidFill>
                  <a:srgbClr val="002060"/>
                </a:solidFill>
              </a:rPr>
              <a:t>Taxas de Mortalidade por Sarampo na Inglaterra e País de Gales. 1838-1970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ersonalizada 3">
      <a:dk1>
        <a:sysClr val="windowText" lastClr="000000"/>
      </a:dk1>
      <a:lt1>
        <a:sysClr val="window" lastClr="FFFFFF"/>
      </a:lt1>
      <a:dk2>
        <a:srgbClr val="444D26"/>
      </a:dk2>
      <a:lt2>
        <a:srgbClr val="FFFDE5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399</TotalTime>
  <Words>1006</Words>
  <Application>Microsoft Office PowerPoint</Application>
  <PresentationFormat>Apresentação na tela (4:3)</PresentationFormat>
  <Paragraphs>173</Paragraphs>
  <Slides>24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7" baseType="lpstr">
      <vt:lpstr>Arial</vt:lpstr>
      <vt:lpstr>Book Antiqua</vt:lpstr>
      <vt:lpstr>Calibri</vt:lpstr>
      <vt:lpstr>Cambria</vt:lpstr>
      <vt:lpstr>Franklin Gothic Book</vt:lpstr>
      <vt:lpstr>Perpetua</vt:lpstr>
      <vt:lpstr>Tahoma</vt:lpstr>
      <vt:lpstr>Times New Roman</vt:lpstr>
      <vt:lpstr>Wingdings</vt:lpstr>
      <vt:lpstr>Wingdings 2</vt:lpstr>
      <vt:lpstr>Patrimônio Líquido</vt:lpstr>
      <vt:lpstr>Document</vt:lpstr>
      <vt:lpstr>PHOTO-PAINT Image</vt:lpstr>
      <vt:lpstr>Doenças Infecciosas de transmissão respiratória (Agudas):  Influenza , Doenças exantemáticas  (Sarampo e Rubéola), Meningites e Doença Meningocócica</vt:lpstr>
      <vt:lpstr>Doenças exantemáticas  Sarampo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Sarampo no Brasil</vt:lpstr>
      <vt:lpstr>Apresentação do PowerPoint</vt:lpstr>
      <vt:lpstr>Eliminação do Sarampo</vt:lpstr>
      <vt:lpstr>Doenças exantemáticas  Rubéola</vt:lpstr>
      <vt:lpstr>Apresentação do PowerPoint</vt:lpstr>
      <vt:lpstr>Estrutura epidemiológica</vt:lpstr>
      <vt:lpstr>Apresentação do PowerPoint</vt:lpstr>
      <vt:lpstr>Rubéola congênita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Sistema Operacional 32bits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Doenças Infecciosas de transmissão respiratória (Agudas):  Influenza , Doenças exantemáticas  (Sarampo e Rubéola), Meningites e Doença Meningocócica</dc:title>
  <dc:creator>Copyright Original</dc:creator>
  <cp:lastModifiedBy>Gerusa</cp:lastModifiedBy>
  <cp:revision>34</cp:revision>
  <dcterms:created xsi:type="dcterms:W3CDTF">2013-03-15T00:29:59Z</dcterms:created>
  <dcterms:modified xsi:type="dcterms:W3CDTF">2018-08-06T14:32:18Z</dcterms:modified>
</cp:coreProperties>
</file>