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14" r:id="rId3"/>
    <p:sldId id="309" r:id="rId4"/>
    <p:sldId id="310" r:id="rId5"/>
    <p:sldId id="311" r:id="rId6"/>
    <p:sldId id="312" r:id="rId7"/>
    <p:sldId id="313" r:id="rId8"/>
    <p:sldId id="315" r:id="rId9"/>
    <p:sldId id="316" r:id="rId10"/>
    <p:sldId id="317" r:id="rId11"/>
    <p:sldId id="318" r:id="rId12"/>
    <p:sldId id="319" r:id="rId13"/>
    <p:sldId id="321" r:id="rId14"/>
    <p:sldId id="322" r:id="rId15"/>
    <p:sldId id="323" r:id="rId16"/>
    <p:sldId id="324" r:id="rId17"/>
    <p:sldId id="330" r:id="rId18"/>
    <p:sldId id="328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Mucheroni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3T18:37:14.19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52CC-4780-4F37-8503-D7FA6592E5B9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7E26B-E2ED-4F45-A431-D0A3D99D0F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63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pt-BR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6AC436-8D07-4B91-A304-3C15498206AF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16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605902-0B36-4D87-89F3-60E61A7630B2}" type="slidenum">
              <a:rPr lang="en-US" altLang="pt-BR"/>
              <a:pPr/>
              <a:t>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1757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12DBE7-0B1A-4B45-8B6E-0F2BF9FE0C3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98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pt-BR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BC251-0077-442A-BFF1-B78BA9144F31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01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783D6-00F6-4C35-8208-7F4D76CDB954}" type="slidenum">
              <a:rPr lang="en-US" altLang="pt-BR"/>
              <a:pPr>
                <a:spcBef>
                  <a:spcPct val="0"/>
                </a:spcBef>
              </a:pPr>
              <a:t>18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2299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id="{D58EE3D1-0B7E-4D62-B24A-B3628A1F0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id="{BD74C5B9-23A6-4C23-90BE-79DF0AB9F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id="{B7DB092A-456E-40A9-9263-813E7E00D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D72C31-E1B7-4485-BD0B-43FF2CCB9608}" type="slidenum">
              <a:rPr lang="en-US" altLang="pt-BR"/>
              <a:pPr>
                <a:spcBef>
                  <a:spcPct val="0"/>
                </a:spcBef>
              </a:pPr>
              <a:t>19</a:t>
            </a:fld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64E31E-1E0C-4F02-BED0-C441523BD723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7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04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8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9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23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07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05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93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64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64E31E-1E0C-4F02-BED0-C441523BD723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2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wheeler.com/contactme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kler.org/Benkler_Wealth_Of_Network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t.wikipedia.org/wiki/2006" TargetMode="External"/><Relationship Id="rId4" Type="http://schemas.openxmlformats.org/officeDocument/2006/relationships/hyperlink" Target="http://pt.wikipedia.org/w/index.php?title=Yale_University_Press&amp;action=edit&amp;redlink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hyperlink" Target="http://marcosmucheroni.pro.br/blog/wp-content/uploads/2011/10/DenisRitchi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Plaut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#!/Stjornlagara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9C16237-E42F-4A31-9B4C-D848D60C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2" y="180975"/>
            <a:ext cx="1298561" cy="112785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CAFCB28-D2EE-4E40-BB65-2A66997D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0" y="5581571"/>
            <a:ext cx="1054699" cy="914479"/>
          </a:xfrm>
          <a:prstGeom prst="rect">
            <a:avLst/>
          </a:prstGeom>
        </p:spPr>
      </p:pic>
      <p:sp>
        <p:nvSpPr>
          <p:cNvPr id="16" name="Subtítulo 11">
            <a:extLst>
              <a:ext uri="{FF2B5EF4-FFF2-40B4-BE49-F238E27FC236}">
                <a16:creationId xmlns:a16="http://schemas.microsoft.com/office/drawing/2014/main" id="{AAFC1EE0-480C-4BE5-A380-1066F6B7CFDF}"/>
              </a:ext>
            </a:extLst>
          </p:cNvPr>
          <p:cNvSpPr txBox="1">
            <a:spLocks/>
          </p:cNvSpPr>
          <p:nvPr/>
        </p:nvSpPr>
        <p:spPr>
          <a:xfrm>
            <a:off x="1701458" y="293291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Prof. Dr. Marcos Luiz </a:t>
            </a:r>
            <a:r>
              <a:rPr lang="pt-BR" dirty="0" err="1"/>
              <a:t>Mucheroni</a:t>
            </a:r>
            <a:r>
              <a:rPr lang="pt-BR" dirty="0"/>
              <a:t> </a:t>
            </a:r>
          </a:p>
        </p:txBody>
      </p:sp>
      <p:sp>
        <p:nvSpPr>
          <p:cNvPr id="7" name="AutoShape 8" descr="technology">
            <a:extLst>
              <a:ext uri="{FF2B5EF4-FFF2-40B4-BE49-F238E27FC236}">
                <a16:creationId xmlns:a16="http://schemas.microsoft.com/office/drawing/2014/main" id="{568F6F67-7AF2-4FCA-8591-CE4001024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678" y="0"/>
            <a:ext cx="8150643" cy="42833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257" y="2517272"/>
            <a:ext cx="4590686" cy="434072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714CF41-0044-428C-919B-E153557A9BF4}"/>
              </a:ext>
            </a:extLst>
          </p:cNvPr>
          <p:cNvSpPr txBox="1"/>
          <p:nvPr/>
        </p:nvSpPr>
        <p:spPr>
          <a:xfrm>
            <a:off x="3584813" y="4583995"/>
            <a:ext cx="471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Prof. Marcos Luiz </a:t>
            </a:r>
            <a:r>
              <a:rPr lang="pt-BR" sz="3200" dirty="0" err="1"/>
              <a:t>Mucheroni</a:t>
            </a:r>
            <a:endParaRPr lang="pt-BR"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EEC8EFE-8CD2-46AD-BF0A-FC134613D866}"/>
              </a:ext>
            </a:extLst>
          </p:cNvPr>
          <p:cNvSpPr txBox="1"/>
          <p:nvPr/>
        </p:nvSpPr>
        <p:spPr>
          <a:xfrm>
            <a:off x="2491409" y="887896"/>
            <a:ext cx="739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Capítulo 8 – Participação, mídias e</a:t>
            </a:r>
          </a:p>
          <a:p>
            <a:r>
              <a:rPr lang="pt-BR" sz="3600">
                <a:solidFill>
                  <a:schemeClr val="bg1"/>
                </a:solidFill>
              </a:rPr>
              <a:t>                   </a:t>
            </a:r>
            <a:r>
              <a:rPr lang="pt-BR" sz="3600" dirty="0">
                <a:solidFill>
                  <a:schemeClr val="bg1"/>
                </a:solidFill>
              </a:rPr>
              <a:t>redes </a:t>
            </a:r>
          </a:p>
        </p:txBody>
      </p:sp>
    </p:spTree>
    <p:extLst>
      <p:ext uri="{BB962C8B-B14F-4D97-AF65-F5344CB8AC3E}">
        <p14:creationId xmlns:p14="http://schemas.microsoft.com/office/powerpoint/2010/main" val="304663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owd_fa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514350"/>
            <a:ext cx="6858000" cy="174532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7411" name="Title 1"/>
          <p:cNvSpPr>
            <a:spLocks noGrp="1" noChangeArrowheads="1"/>
          </p:cNvSpPr>
          <p:nvPr>
            <p:ph type="title"/>
          </p:nvPr>
        </p:nvSpPr>
        <p:spPr>
          <a:xfrm>
            <a:off x="2038350" y="36514"/>
            <a:ext cx="8115300" cy="18764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Crowdsourcing (2a. História)</a:t>
            </a:r>
          </a:p>
        </p:txBody>
      </p:sp>
      <p:sp>
        <p:nvSpPr>
          <p:cNvPr id="1741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667000" y="4216401"/>
            <a:ext cx="7086600" cy="4208463"/>
          </a:xfrm>
        </p:spPr>
        <p:txBody>
          <a:bodyPr/>
          <a:lstStyle/>
          <a:p>
            <a:pPr>
              <a:buFontTx/>
              <a:buChar char="-"/>
            </a:pPr>
            <a:r>
              <a:rPr lang="pt-BR" altLang="en-US" sz="1600"/>
              <a:t>De Cambridge para o A.I. Lab MIT</a:t>
            </a:r>
          </a:p>
          <a:p>
            <a:pPr>
              <a:buFontTx/>
              <a:buChar char="-"/>
            </a:pPr>
            <a:r>
              <a:rPr lang="pt-BR" altLang="en-US" sz="1600"/>
              <a:t>Já existia a MicroSoft e o UNIX (complexo)</a:t>
            </a:r>
          </a:p>
          <a:p>
            <a:pPr>
              <a:buFontTx/>
              <a:buChar char="-"/>
            </a:pPr>
            <a:r>
              <a:rPr lang="pt-BR" altLang="en-US" sz="1600"/>
              <a:t>Protesto contra o M.S. -&gt; GNU (Gnu Not Unix)</a:t>
            </a:r>
          </a:p>
          <a:p>
            <a:pPr>
              <a:buFontTx/>
              <a:buChar char="-"/>
            </a:pPr>
            <a:r>
              <a:rPr lang="pt-BR" altLang="en-US" sz="1600"/>
              <a:t>GPL (Gnu Public License), jogada do software livre</a:t>
            </a:r>
          </a:p>
          <a:p>
            <a:pPr>
              <a:buFontTx/>
              <a:buChar char="-"/>
            </a:pPr>
            <a:r>
              <a:rPr lang="pt-BR" altLang="en-US" sz="1600"/>
              <a:t>Mas faltava o kernel (núcleo) – mais 2 anos</a:t>
            </a:r>
          </a:p>
          <a:p>
            <a:pPr>
              <a:buFontTx/>
              <a:buChar char="-"/>
            </a:pPr>
            <a:r>
              <a:rPr lang="pt-BR" altLang="en-US" sz="1600"/>
              <a:t>Começaram o </a:t>
            </a:r>
            <a:r>
              <a:rPr lang="pt-BR" altLang="en-US" sz="1600" i="1"/>
              <a:t>circulo virtuoso  </a:t>
            </a:r>
            <a:r>
              <a:rPr lang="pt-BR" altLang="en-US" sz="1600"/>
              <a:t>ajudou o Linux</a:t>
            </a:r>
          </a:p>
          <a:p>
            <a:pPr>
              <a:buFontTx/>
              <a:buChar char="-"/>
            </a:pPr>
            <a:r>
              <a:rPr lang="pt-BR" altLang="en-US" sz="1600"/>
              <a:t>Hoje 70% dos servidores usam Apache</a:t>
            </a:r>
          </a:p>
          <a:p>
            <a:pPr>
              <a:buFontTx/>
              <a:buChar char="-"/>
            </a:pPr>
            <a:endParaRPr lang="pt-BR" altLang="en-US"/>
          </a:p>
        </p:txBody>
      </p:sp>
      <p:sp>
        <p:nvSpPr>
          <p:cNvPr id="17413" name="Retângulo 1"/>
          <p:cNvSpPr>
            <a:spLocks noChangeArrowheads="1"/>
          </p:cNvSpPr>
          <p:nvPr/>
        </p:nvSpPr>
        <p:spPr bwMode="auto">
          <a:xfrm>
            <a:off x="6189663" y="1820863"/>
            <a:ext cx="2373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en-US" sz="1800"/>
              <a:t>1991 Linus Torvalds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  pede ajuda na rede</a:t>
            </a:r>
          </a:p>
        </p:txBody>
      </p:sp>
      <p:sp>
        <p:nvSpPr>
          <p:cNvPr id="17414" name="Retângulo 2"/>
          <p:cNvSpPr>
            <a:spLocks noChangeArrowheads="1"/>
          </p:cNvSpPr>
          <p:nvPr/>
        </p:nvSpPr>
        <p:spPr bwMode="auto">
          <a:xfrm>
            <a:off x="3343275" y="1809751"/>
            <a:ext cx="208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Richard Stalman–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1970-1983 - UNIX</a:t>
            </a:r>
          </a:p>
        </p:txBody>
      </p:sp>
      <p:pic>
        <p:nvPicPr>
          <p:cNvPr id="11" name="Picture 5" descr="crowd_fa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5851" y="2792759"/>
            <a:ext cx="5210147" cy="13259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7416" name="Picture 6" descr="Richard_Stall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1" y="2420938"/>
            <a:ext cx="145256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 descr="linusJove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420939"/>
            <a:ext cx="14287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07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Uma boa briga</a:t>
            </a:r>
            <a:endParaRPr lang="en-US" altLang="en-US"/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2362200" y="1708150"/>
            <a:ext cx="7620000" cy="12192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kern="0" dirty="0">
                <a:cs typeface="Arial" pitchFamily="34" charset="0"/>
              </a:rPr>
              <a:t> </a:t>
            </a:r>
            <a:r>
              <a:rPr lang="en-US" sz="1600" kern="0" dirty="0">
                <a:solidFill>
                  <a:schemeClr val="tx1"/>
                </a:solidFill>
              </a:rPr>
              <a:t>“</a:t>
            </a:r>
            <a:r>
              <a:rPr lang="pt-BR" sz="1600" kern="0" dirty="0">
                <a:solidFill>
                  <a:schemeClr val="tx1"/>
                </a:solidFill>
              </a:rPr>
              <a:t>No início dos anos 80, </a:t>
            </a:r>
            <a:r>
              <a:rPr lang="pt-BR" sz="1600" kern="0" dirty="0" err="1">
                <a:solidFill>
                  <a:schemeClr val="accent2"/>
                </a:solidFill>
              </a:rPr>
              <a:t>Stallman</a:t>
            </a:r>
            <a:r>
              <a:rPr lang="pt-BR" sz="1600" kern="0" dirty="0">
                <a:solidFill>
                  <a:schemeClr val="tx1"/>
                </a:solidFill>
              </a:rPr>
              <a:t> observou como a comunidade de hackers, que havia prosperado no MIT, desmanchava-se … disse que não tinha amigos no grupo até ir para o Artificial </a:t>
            </a:r>
            <a:r>
              <a:rPr lang="pt-BR" sz="1600" kern="0" dirty="0" err="1">
                <a:solidFill>
                  <a:schemeClr val="tx1"/>
                </a:solidFill>
              </a:rPr>
              <a:t>Intelligence</a:t>
            </a:r>
            <a:r>
              <a:rPr lang="pt-BR" sz="1600" kern="0" dirty="0">
                <a:solidFill>
                  <a:schemeClr val="tx1"/>
                </a:solidFill>
              </a:rPr>
              <a:t> </a:t>
            </a:r>
            <a:r>
              <a:rPr lang="pt-BR" sz="1600" kern="0" dirty="0" err="1">
                <a:solidFill>
                  <a:schemeClr val="tx1"/>
                </a:solidFill>
              </a:rPr>
              <a:t>Lab</a:t>
            </a:r>
            <a:r>
              <a:rPr lang="pt-BR" sz="1600" kern="0" dirty="0">
                <a:solidFill>
                  <a:schemeClr val="tx1"/>
                </a:solidFill>
              </a:rPr>
              <a:t>, do MIT. (HOME, 2009,p. 44).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 bwMode="auto">
          <a:xfrm>
            <a:off x="2476500" y="3263900"/>
            <a:ext cx="7620000" cy="12192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kern="0" dirty="0">
                <a:cs typeface="Arial" pitchFamily="34" charset="0"/>
              </a:rPr>
              <a:t> </a:t>
            </a:r>
            <a:r>
              <a:rPr lang="en-US" sz="1600" kern="0" dirty="0">
                <a:solidFill>
                  <a:schemeClr val="tx1"/>
                </a:solidFill>
              </a:rPr>
              <a:t>“</a:t>
            </a:r>
            <a:r>
              <a:rPr lang="pt-BR" sz="1600" kern="0" dirty="0">
                <a:solidFill>
                  <a:schemeClr val="tx1"/>
                </a:solidFill>
              </a:rPr>
              <a:t>Nesse momento até mesmo o </a:t>
            </a:r>
            <a:r>
              <a:rPr lang="pt-BR" sz="1600" kern="0" dirty="0">
                <a:solidFill>
                  <a:schemeClr val="accent2"/>
                </a:solidFill>
              </a:rPr>
              <a:t>UNIX </a:t>
            </a:r>
            <a:r>
              <a:rPr lang="pt-BR" sz="1600" kern="0" dirty="0">
                <a:solidFill>
                  <a:schemeClr val="tx1"/>
                </a:solidFill>
              </a:rPr>
              <a:t>– escora da cultura Hacker – havia sido patenteado. Em protesto, </a:t>
            </a:r>
            <a:r>
              <a:rPr lang="pt-BR" sz="1600" kern="0" dirty="0" err="1">
                <a:solidFill>
                  <a:schemeClr val="tx1"/>
                </a:solidFill>
              </a:rPr>
              <a:t>Stallman</a:t>
            </a:r>
            <a:r>
              <a:rPr lang="pt-BR" sz="1600" kern="0" dirty="0">
                <a:solidFill>
                  <a:schemeClr val="tx1"/>
                </a:solidFill>
              </a:rPr>
              <a:t> fundou o </a:t>
            </a:r>
            <a:r>
              <a:rPr lang="pt-BR" sz="1600" kern="0" dirty="0">
                <a:solidFill>
                  <a:schemeClr val="accent2"/>
                </a:solidFill>
              </a:rPr>
              <a:t>GNU Project</a:t>
            </a:r>
            <a:r>
              <a:rPr lang="pt-BR" sz="1600" kern="0" dirty="0">
                <a:solidFill>
                  <a:schemeClr val="tx1"/>
                </a:solidFill>
              </a:rPr>
              <a:t>, um esforço para criar um sistema operacional em </a:t>
            </a:r>
            <a:r>
              <a:rPr lang="pt-BR" sz="1600" kern="0" dirty="0">
                <a:solidFill>
                  <a:srgbClr val="0070C0"/>
                </a:solidFill>
              </a:rPr>
              <a:t>código-fonte</a:t>
            </a:r>
            <a:r>
              <a:rPr lang="pt-BR" sz="1600" kern="0" dirty="0">
                <a:solidFill>
                  <a:schemeClr val="tx1"/>
                </a:solidFill>
              </a:rPr>
              <a:t> “</a:t>
            </a:r>
            <a:r>
              <a:rPr lang="pt-BR" sz="1600" kern="0" dirty="0">
                <a:solidFill>
                  <a:schemeClr val="accent2"/>
                </a:solidFill>
              </a:rPr>
              <a:t>aberto</a:t>
            </a:r>
            <a:r>
              <a:rPr lang="pt-BR" sz="1600" kern="0" dirty="0">
                <a:solidFill>
                  <a:schemeClr val="tx1"/>
                </a:solidFill>
              </a:rPr>
              <a:t>” ou disponível.” (HOME, 2009,p. 44).  GNU acrônimo de “GNU-</a:t>
            </a:r>
            <a:r>
              <a:rPr lang="pt-BR" sz="1600" kern="0" dirty="0" err="1">
                <a:solidFill>
                  <a:schemeClr val="tx1"/>
                </a:solidFill>
              </a:rPr>
              <a:t>Not</a:t>
            </a:r>
            <a:r>
              <a:rPr lang="pt-BR" sz="1600" kern="0" dirty="0">
                <a:solidFill>
                  <a:schemeClr val="tx1"/>
                </a:solidFill>
              </a:rPr>
              <a:t>-Unix”.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2476500" y="4819650"/>
            <a:ext cx="7620000" cy="12192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kern="0" dirty="0">
                <a:cs typeface="Arial" pitchFamily="34" charset="0"/>
              </a:rPr>
              <a:t> </a:t>
            </a:r>
            <a:r>
              <a:rPr lang="en-US" sz="1600" kern="0" dirty="0">
                <a:solidFill>
                  <a:schemeClr val="tx1"/>
                </a:solidFill>
              </a:rPr>
              <a:t>“</a:t>
            </a:r>
            <a:r>
              <a:rPr lang="pt-BR" sz="1600" kern="0" dirty="0">
                <a:solidFill>
                  <a:schemeClr val="tx1"/>
                </a:solidFill>
              </a:rPr>
              <a:t>Para assegurar-se de que nenhum programador de </a:t>
            </a:r>
            <a:r>
              <a:rPr lang="pt-BR" sz="1600" kern="0" dirty="0">
                <a:solidFill>
                  <a:schemeClr val="accent2"/>
                </a:solidFill>
              </a:rPr>
              <a:t>alguma empresa pegasse</a:t>
            </a:r>
            <a:r>
              <a:rPr lang="pt-BR" sz="1600" kern="0" dirty="0">
                <a:solidFill>
                  <a:schemeClr val="tx1"/>
                </a:solidFill>
              </a:rPr>
              <a:t> o código e o incorporasse em um software que então seria </a:t>
            </a:r>
            <a:r>
              <a:rPr lang="pt-BR" sz="1600" kern="0" dirty="0">
                <a:solidFill>
                  <a:schemeClr val="accent2"/>
                </a:solidFill>
              </a:rPr>
              <a:t>colocando</a:t>
            </a:r>
            <a:r>
              <a:rPr lang="pt-BR" sz="1600" kern="0" dirty="0">
                <a:solidFill>
                  <a:schemeClr val="tx1"/>
                </a:solidFill>
              </a:rPr>
              <a:t> à </a:t>
            </a:r>
            <a:r>
              <a:rPr lang="pt-BR" sz="1600" kern="0" dirty="0">
                <a:solidFill>
                  <a:schemeClr val="accent2"/>
                </a:solidFill>
              </a:rPr>
              <a:t>venda</a:t>
            </a:r>
            <a:r>
              <a:rPr lang="pt-BR" sz="1600" kern="0" dirty="0">
                <a:solidFill>
                  <a:schemeClr val="tx1"/>
                </a:solidFill>
              </a:rPr>
              <a:t>, </a:t>
            </a:r>
            <a:r>
              <a:rPr lang="pt-BR" sz="1600" kern="0" dirty="0" err="1">
                <a:solidFill>
                  <a:schemeClr val="tx1"/>
                </a:solidFill>
              </a:rPr>
              <a:t>Stallman</a:t>
            </a:r>
            <a:r>
              <a:rPr lang="pt-BR" sz="1600" kern="0" dirty="0">
                <a:solidFill>
                  <a:schemeClr val="tx1"/>
                </a:solidFill>
              </a:rPr>
              <a:t> criou uma contribuição ainda maior …. O movimento de código aberto e para a cultura em geral: a GNU GPL.’’ * (HOME, 2009,p. 45).  </a:t>
            </a:r>
            <a:endParaRPr lang="en-US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Um estudante despretensioso </a:t>
            </a:r>
            <a:endParaRPr lang="en-US" altLang="en-US"/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2481264" y="1744663"/>
            <a:ext cx="7229475" cy="9906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dirty="0"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pt-BR" sz="1600" dirty="0">
                <a:solidFill>
                  <a:schemeClr val="tx1"/>
                </a:solidFill>
              </a:rPr>
              <a:t>Em agosto daquele ano [1991] um estudante finlandês de ciências de computação, Linus Torvalds, colocou em uma </a:t>
            </a:r>
            <a:r>
              <a:rPr lang="pt-BR" sz="1600" dirty="0">
                <a:solidFill>
                  <a:schemeClr val="accent2"/>
                </a:solidFill>
              </a:rPr>
              <a:t>mensagem</a:t>
            </a:r>
            <a:r>
              <a:rPr lang="pt-BR" sz="1600" dirty="0">
                <a:solidFill>
                  <a:schemeClr val="tx1"/>
                </a:solidFill>
              </a:rPr>
              <a:t> em um </a:t>
            </a:r>
            <a:r>
              <a:rPr lang="pt-BR" sz="1600" dirty="0">
                <a:solidFill>
                  <a:srgbClr val="0070C0"/>
                </a:solidFill>
              </a:rPr>
              <a:t>quadro de avisos </a:t>
            </a:r>
            <a:r>
              <a:rPr lang="pt-BR" sz="1600" dirty="0">
                <a:solidFill>
                  <a:schemeClr val="tx1"/>
                </a:solidFill>
              </a:rPr>
              <a:t>[o fórum da época, mas de e-mails] … (HOME, 2009,p. 46)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81264" y="2963863"/>
            <a:ext cx="7229475" cy="1143000"/>
          </a:xfrm>
          <a:prstGeom prst="rect">
            <a:avLst/>
          </a:prstGeom>
          <a:solidFill>
            <a:schemeClr val="dk1">
              <a:alpha val="5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dirty="0">
                <a:latin typeface="Adobe Caslon Pro Bold" panose="0205070206050A020403" pitchFamily="18" charset="0"/>
              </a:rPr>
              <a:t>Estou criando um sistema operacional (livre) (é apenas um hobby, nada tão grande e profissional como o GNU) … Queria saber que recursos a maioria das pessoas prefere” (Howe, 2009, p. 46)</a:t>
            </a:r>
            <a:endParaRPr lang="en-US" dirty="0">
              <a:latin typeface="Adobe Caslon Pro Bold" panose="0205070206050A020403" pitchFamily="18" charset="0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2481264" y="4329113"/>
            <a:ext cx="7229475" cy="9906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kern="0" dirty="0">
                <a:cs typeface="Arial" pitchFamily="34" charset="0"/>
              </a:rPr>
              <a:t> </a:t>
            </a:r>
            <a:r>
              <a:rPr lang="en-US" sz="1600" kern="0" dirty="0">
                <a:solidFill>
                  <a:schemeClr val="tx1"/>
                </a:solidFill>
              </a:rPr>
              <a:t>“</a:t>
            </a:r>
            <a:r>
              <a:rPr lang="pt-BR" sz="1600" kern="0" dirty="0">
                <a:solidFill>
                  <a:schemeClr val="tx1"/>
                </a:solidFill>
              </a:rPr>
              <a:t>Durante os dois próximos anos, milhares de codificadores dariam suas contribuições para melhorar o Linux … ele serviu para popularizar os projetos de software de código aberto … mais de 175 mil projetos … (HOME, 2009,p. 46)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2387601" y="5518150"/>
            <a:ext cx="7231063" cy="9906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kern="0" dirty="0">
                <a:cs typeface="Arial" pitchFamily="34" charset="0"/>
              </a:rPr>
              <a:t> </a:t>
            </a:r>
            <a:r>
              <a:rPr lang="en-US" sz="1600" kern="0" dirty="0">
                <a:solidFill>
                  <a:schemeClr val="tx1"/>
                </a:solidFill>
              </a:rPr>
              <a:t>“</a:t>
            </a:r>
            <a:r>
              <a:rPr lang="pt-BR" sz="1600" kern="0" dirty="0">
                <a:solidFill>
                  <a:schemeClr val="tx1"/>
                </a:solidFill>
              </a:rPr>
              <a:t>O evangelista Eric S. Raymond resumiu de maneira fabulosa essa verdade fundamental: “tendo olhos suficientes, todos os bugs são superficiais” – que quer dizer nenhum problema é difícil.” (HOME, p. 46)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pic>
        <p:nvPicPr>
          <p:cNvPr id="20487" name="Picture 2" descr="Linux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6" y="2944813"/>
            <a:ext cx="9810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0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2284414" y="1576388"/>
            <a:ext cx="7826375" cy="20193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dirty="0"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pt-BR" sz="1600" dirty="0">
                <a:solidFill>
                  <a:schemeClr val="tx1"/>
                </a:solidFill>
              </a:rPr>
              <a:t>A princípio o </a:t>
            </a:r>
            <a:r>
              <a:rPr lang="pt-BR" sz="1600" dirty="0" err="1">
                <a:solidFill>
                  <a:schemeClr val="accent2"/>
                </a:solidFill>
              </a:rPr>
              <a:t>Nupedia</a:t>
            </a:r>
            <a:r>
              <a:rPr lang="pt-BR" sz="1600" dirty="0">
                <a:solidFill>
                  <a:schemeClr val="accent2"/>
                </a:solidFill>
              </a:rPr>
              <a:t> </a:t>
            </a:r>
            <a:r>
              <a:rPr lang="pt-BR" sz="1600" dirty="0">
                <a:solidFill>
                  <a:schemeClr val="tx1"/>
                </a:solidFill>
              </a:rPr>
              <a:t>parecida progredir. Wales e Sanger estavam felizes em ver que no início do segundo trimestre daquele ano alguns artigos já haviam sido escritos, revisados e colocados no site … quando Sanger saiu para </a:t>
            </a:r>
            <a:r>
              <a:rPr lang="pt-BR" sz="1600" dirty="0">
                <a:solidFill>
                  <a:schemeClr val="accent2"/>
                </a:solidFill>
              </a:rPr>
              <a:t>jantar com </a:t>
            </a:r>
            <a:r>
              <a:rPr lang="pt-BR" sz="1600" dirty="0" err="1">
                <a:solidFill>
                  <a:schemeClr val="accent2"/>
                </a:solidFill>
              </a:rPr>
              <a:t>Kovitz</a:t>
            </a:r>
            <a:r>
              <a:rPr lang="pt-BR" sz="1600" dirty="0">
                <a:solidFill>
                  <a:schemeClr val="accent2"/>
                </a:solidFill>
              </a:rPr>
              <a:t> </a:t>
            </a:r>
            <a:r>
              <a:rPr lang="pt-BR" sz="1600" dirty="0">
                <a:solidFill>
                  <a:schemeClr val="tx1"/>
                </a:solidFill>
              </a:rPr>
              <a:t>… “</a:t>
            </a:r>
            <a:r>
              <a:rPr lang="pt-BR" sz="1600" dirty="0">
                <a:solidFill>
                  <a:schemeClr val="accent2"/>
                </a:solidFill>
              </a:rPr>
              <a:t>Ben</a:t>
            </a:r>
            <a:r>
              <a:rPr lang="pt-BR" sz="1600" dirty="0">
                <a:solidFill>
                  <a:schemeClr val="tx1"/>
                </a:solidFill>
              </a:rPr>
              <a:t>  ouvia … disse que um software simples poderia abrir o processo” … o renomado programador de Ward Cunningham havia escrito …. um </a:t>
            </a:r>
            <a:r>
              <a:rPr lang="pt-BR" sz="1600" dirty="0">
                <a:solidFill>
                  <a:schemeClr val="accent2"/>
                </a:solidFill>
              </a:rPr>
              <a:t>software simples </a:t>
            </a:r>
            <a:r>
              <a:rPr lang="pt-BR" sz="1600" dirty="0">
                <a:solidFill>
                  <a:schemeClr val="tx1"/>
                </a:solidFill>
              </a:rPr>
              <a:t>chamado </a:t>
            </a:r>
            <a:r>
              <a:rPr lang="pt-BR" sz="1600" dirty="0" err="1">
                <a:solidFill>
                  <a:srgbClr val="0070C0"/>
                </a:solidFill>
              </a:rPr>
              <a:t>WikiWikiWeb</a:t>
            </a:r>
            <a:r>
              <a:rPr lang="pt-BR" sz="1600" dirty="0">
                <a:solidFill>
                  <a:schemeClr val="tx1"/>
                </a:solidFill>
              </a:rPr>
              <a:t> ”. </a:t>
            </a:r>
          </a:p>
          <a:p>
            <a:pPr marL="0" indent="0">
              <a:buNone/>
              <a:defRPr/>
            </a:pPr>
            <a:r>
              <a:rPr lang="pt-BR" sz="1600" dirty="0">
                <a:solidFill>
                  <a:schemeClr val="tx1"/>
                </a:solidFill>
              </a:rPr>
              <a:t>    (HOWE, 2009, p. 51)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 bwMode="auto">
          <a:xfrm>
            <a:off x="2182814" y="3668713"/>
            <a:ext cx="7826375" cy="20193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kern="0" dirty="0">
                <a:cs typeface="Arial" pitchFamily="34" charset="0"/>
              </a:rPr>
              <a:t> </a:t>
            </a:r>
            <a:r>
              <a:rPr lang="en-US" sz="1600" kern="0" dirty="0">
                <a:solidFill>
                  <a:schemeClr val="tx1"/>
                </a:solidFill>
              </a:rPr>
              <a:t>“</a:t>
            </a:r>
            <a:r>
              <a:rPr lang="pt-BR" sz="1600" kern="0" dirty="0">
                <a:solidFill>
                  <a:schemeClr val="tx1"/>
                </a:solidFill>
              </a:rPr>
              <a:t>O início de 2001, os </a:t>
            </a:r>
            <a:r>
              <a:rPr lang="pt-BR" sz="1600" kern="0" dirty="0">
                <a:solidFill>
                  <a:schemeClr val="accent2"/>
                </a:solidFill>
              </a:rPr>
              <a:t>wikis </a:t>
            </a:r>
            <a:r>
              <a:rPr lang="pt-BR" sz="1600" kern="0" dirty="0">
                <a:solidFill>
                  <a:schemeClr val="tx1"/>
                </a:solidFill>
              </a:rPr>
              <a:t>ainda faziam parte do ramo daqueles que trabalhavam com (ou eram obcecados por) tecnologia. Sanger não precisou muito para se convencer … “liguei para Jimmy [Wales] mais tarde naquela noite enviei-lhe uma proposta formal para começar a usar os wikis antes da tarde do dia seguinte.” lembra Sanger.   Havia um portal chamado Bomis.com que continha, dentre outras itens, </a:t>
            </a:r>
            <a:r>
              <a:rPr lang="pt-BR" sz="1600" kern="0" dirty="0">
                <a:solidFill>
                  <a:srgbClr val="FF0000"/>
                </a:solidFill>
              </a:rPr>
              <a:t>pornografia</a:t>
            </a:r>
            <a:r>
              <a:rPr lang="pt-BR" sz="1600" kern="0" dirty="0">
                <a:solidFill>
                  <a:srgbClr val="0070C0"/>
                </a:solidFill>
              </a:rPr>
              <a:t> </a:t>
            </a:r>
            <a:r>
              <a:rPr lang="pt-BR" sz="1600" kern="0" dirty="0">
                <a:solidFill>
                  <a:srgbClr val="FF0000"/>
                </a:solidFill>
              </a:rPr>
              <a:t>livre</a:t>
            </a:r>
            <a:r>
              <a:rPr lang="pt-BR" sz="1600" kern="0" dirty="0">
                <a:solidFill>
                  <a:schemeClr val="tx1"/>
                </a:solidFill>
              </a:rPr>
              <a:t> ”, … mas [por isso] </a:t>
            </a:r>
            <a:r>
              <a:rPr lang="pt-BR" sz="1600" kern="0" dirty="0" err="1">
                <a:solidFill>
                  <a:schemeClr val="tx1"/>
                </a:solidFill>
              </a:rPr>
              <a:t>Bomis</a:t>
            </a:r>
            <a:r>
              <a:rPr lang="pt-BR" sz="1600" kern="0" dirty="0">
                <a:solidFill>
                  <a:schemeClr val="tx1"/>
                </a:solidFill>
              </a:rPr>
              <a:t> sofria com o resto do setor da tecnologia.”  (HOWE, 2009, p. 51)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2276475" y="5749925"/>
            <a:ext cx="7723188" cy="100965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kern="0" dirty="0">
                <a:cs typeface="Arial" pitchFamily="34" charset="0"/>
              </a:rPr>
              <a:t> </a:t>
            </a:r>
            <a:r>
              <a:rPr lang="en-US" sz="1600" kern="0" dirty="0">
                <a:solidFill>
                  <a:schemeClr val="tx1"/>
                </a:solidFill>
              </a:rPr>
              <a:t>“</a:t>
            </a:r>
            <a:r>
              <a:rPr lang="pt-BR" sz="1600" kern="0" dirty="0">
                <a:solidFill>
                  <a:schemeClr val="tx1"/>
                </a:solidFill>
              </a:rPr>
              <a:t>Para piorar ainda mais as coisas, a </a:t>
            </a:r>
            <a:r>
              <a:rPr lang="pt-BR" sz="1600" kern="0" dirty="0" err="1">
                <a:solidFill>
                  <a:schemeClr val="accent2"/>
                </a:solidFill>
              </a:rPr>
              <a:t>Encyclopaedia</a:t>
            </a:r>
            <a:r>
              <a:rPr lang="pt-BR" sz="1600" kern="0" dirty="0">
                <a:solidFill>
                  <a:schemeClr val="accent2"/>
                </a:solidFill>
              </a:rPr>
              <a:t> </a:t>
            </a:r>
            <a:r>
              <a:rPr lang="pt-BR" sz="1600" kern="0" dirty="0" err="1">
                <a:solidFill>
                  <a:schemeClr val="accent2"/>
                </a:solidFill>
              </a:rPr>
              <a:t>Brittanica</a:t>
            </a:r>
            <a:r>
              <a:rPr lang="pt-BR" sz="1600" kern="0" dirty="0">
                <a:solidFill>
                  <a:schemeClr val="accent2"/>
                </a:solidFill>
              </a:rPr>
              <a:t> </a:t>
            </a:r>
            <a:r>
              <a:rPr lang="pt-BR" sz="1600" kern="0" dirty="0">
                <a:solidFill>
                  <a:schemeClr val="tx1"/>
                </a:solidFill>
              </a:rPr>
              <a:t>havia mudado recentemente de curso e </a:t>
            </a:r>
            <a:r>
              <a:rPr lang="pt-BR" sz="1600" kern="0" dirty="0">
                <a:solidFill>
                  <a:srgbClr val="0070C0"/>
                </a:solidFill>
              </a:rPr>
              <a:t>tornado disponível </a:t>
            </a:r>
            <a:r>
              <a:rPr lang="pt-BR" sz="1600" kern="0" dirty="0">
                <a:solidFill>
                  <a:schemeClr val="tx1"/>
                </a:solidFill>
              </a:rPr>
              <a:t>na Web todas as suas 100 mil entradas.’’ * (HOME, 2009, p. 51).  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23557" name="Título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Revolucionários acidentais</a:t>
            </a:r>
            <a:endParaRPr lang="en-US" altLang="en-US" dirty="0"/>
          </a:p>
        </p:txBody>
      </p:sp>
      <p:pic>
        <p:nvPicPr>
          <p:cNvPr id="23558" name="Picture 8" descr="História na Wiki (@historianawiki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1" y="2019301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0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 noChangeArrowheads="1"/>
          </p:cNvSpPr>
          <p:nvPr>
            <p:ph type="title"/>
          </p:nvPr>
        </p:nvSpPr>
        <p:spPr>
          <a:xfrm>
            <a:off x="2171700" y="373063"/>
            <a:ext cx="7848600" cy="990600"/>
          </a:xfrm>
        </p:spPr>
        <p:txBody>
          <a:bodyPr/>
          <a:lstStyle/>
          <a:p>
            <a:r>
              <a:rPr lang="pt-BR" altLang="en-US"/>
              <a:t>E surgiu o Wikipedia</a:t>
            </a:r>
            <a:endParaRPr lang="en-US" altLang="en-US"/>
          </a:p>
        </p:txBody>
      </p:sp>
      <p:sp>
        <p:nvSpPr>
          <p:cNvPr id="24579" name="Espaço Reservado para Conteúdo 2"/>
          <p:cNvSpPr>
            <a:spLocks noGrp="1" noChangeArrowheads="1"/>
          </p:cNvSpPr>
          <p:nvPr>
            <p:ph idx="1"/>
          </p:nvPr>
        </p:nvSpPr>
        <p:spPr>
          <a:xfrm>
            <a:off x="2438400" y="1676401"/>
            <a:ext cx="7772400" cy="4530725"/>
          </a:xfrm>
        </p:spPr>
        <p:txBody>
          <a:bodyPr/>
          <a:lstStyle/>
          <a:p>
            <a:pPr marL="0" indent="0">
              <a:buNone/>
            </a:pPr>
            <a:r>
              <a:rPr lang="pt-BR" altLang="en-US"/>
              <a:t>Mas o Nupedia queria rigor, e Wales criou o wikipedia, e em pouco tempo o Wikipedia deslanchou … seria em 3 de janeiro de 2001.</a:t>
            </a:r>
            <a:endParaRPr lang="en-US" altLang="en-US"/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2324100" y="3048000"/>
            <a:ext cx="7848600" cy="16764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kern="0" dirty="0">
                <a:cs typeface="Arial" pitchFamily="34" charset="0"/>
              </a:rPr>
              <a:t> </a:t>
            </a:r>
            <a:r>
              <a:rPr lang="en-US" sz="1600" kern="0" dirty="0">
                <a:solidFill>
                  <a:schemeClr val="tx1"/>
                </a:solidFill>
              </a:rPr>
              <a:t>“</a:t>
            </a:r>
            <a:r>
              <a:rPr lang="pt-BR" sz="1600" kern="0" dirty="0">
                <a:solidFill>
                  <a:schemeClr val="tx1"/>
                </a:solidFill>
              </a:rPr>
              <a:t>Segundo artigo do </a:t>
            </a:r>
            <a:r>
              <a:rPr lang="pt-BR" sz="1600" i="1" kern="0" dirty="0" err="1">
                <a:solidFill>
                  <a:schemeClr val="tx1"/>
                </a:solidFill>
              </a:rPr>
              <a:t>Atlantic</a:t>
            </a:r>
            <a:r>
              <a:rPr lang="pt-BR" sz="1600" i="1" kern="0" dirty="0">
                <a:solidFill>
                  <a:schemeClr val="tx1"/>
                </a:solidFill>
              </a:rPr>
              <a:t> Monthly</a:t>
            </a:r>
            <a:r>
              <a:rPr lang="pt-BR" sz="1600" kern="0" dirty="0">
                <a:solidFill>
                  <a:schemeClr val="tx1"/>
                </a:solidFill>
              </a:rPr>
              <a:t>, em </a:t>
            </a:r>
            <a:r>
              <a:rPr lang="pt-BR" sz="1600" kern="0" dirty="0">
                <a:solidFill>
                  <a:srgbClr val="0070C0"/>
                </a:solidFill>
              </a:rPr>
              <a:t>três semanas </a:t>
            </a:r>
            <a:r>
              <a:rPr lang="pt-BR" sz="1600" kern="0" dirty="0">
                <a:solidFill>
                  <a:schemeClr val="tx1"/>
                </a:solidFill>
              </a:rPr>
              <a:t>… </a:t>
            </a:r>
            <a:r>
              <a:rPr lang="pt-BR" sz="1600" kern="0" dirty="0">
                <a:solidFill>
                  <a:schemeClr val="accent2"/>
                </a:solidFill>
              </a:rPr>
              <a:t>17 artigos </a:t>
            </a:r>
            <a:r>
              <a:rPr lang="pt-BR" sz="1600" kern="0" dirty="0">
                <a:solidFill>
                  <a:schemeClr val="tx1"/>
                </a:solidFill>
              </a:rPr>
              <a:t>… pulou para </a:t>
            </a:r>
            <a:r>
              <a:rPr lang="pt-BR" sz="1600" kern="0" dirty="0">
                <a:solidFill>
                  <a:schemeClr val="accent2"/>
                </a:solidFill>
              </a:rPr>
              <a:t>150 em um mês </a:t>
            </a:r>
            <a:r>
              <a:rPr lang="pt-BR" sz="1600" kern="0" dirty="0">
                <a:solidFill>
                  <a:schemeClr val="tx1"/>
                </a:solidFill>
              </a:rPr>
              <a:t>… no final de abril subiu para </a:t>
            </a:r>
            <a:r>
              <a:rPr lang="pt-BR" sz="1600" kern="0" dirty="0">
                <a:solidFill>
                  <a:schemeClr val="accent2"/>
                </a:solidFill>
              </a:rPr>
              <a:t>3.700 até o final de agosto</a:t>
            </a:r>
            <a:r>
              <a:rPr lang="pt-BR" sz="1600" kern="0" dirty="0">
                <a:solidFill>
                  <a:schemeClr val="tx1"/>
                </a:solidFill>
              </a:rPr>
              <a:t>, uma taxa de crescimento mais rápida do que a </a:t>
            </a:r>
            <a:r>
              <a:rPr lang="pt-BR" sz="1600" kern="0" dirty="0" err="1">
                <a:solidFill>
                  <a:schemeClr val="tx1"/>
                </a:solidFill>
              </a:rPr>
              <a:t>Nupedia</a:t>
            </a:r>
            <a:r>
              <a:rPr lang="pt-BR" sz="1600" kern="0" dirty="0">
                <a:solidFill>
                  <a:schemeClr val="tx1"/>
                </a:solidFill>
              </a:rPr>
              <a:t> havia tido … até o final do ano 15 mil artigos, e mesmo isso </a:t>
            </a:r>
            <a:r>
              <a:rPr lang="pt-BR" sz="1600" kern="0" dirty="0">
                <a:solidFill>
                  <a:schemeClr val="accent2"/>
                </a:solidFill>
              </a:rPr>
              <a:t>mal poderia dar uma ideia </a:t>
            </a:r>
            <a:r>
              <a:rPr lang="pt-BR" sz="1600" kern="0" dirty="0">
                <a:solidFill>
                  <a:schemeClr val="tx1"/>
                </a:solidFill>
              </a:rPr>
              <a:t>do que </a:t>
            </a:r>
            <a:r>
              <a:rPr lang="pt-BR" sz="1600" kern="0" dirty="0">
                <a:solidFill>
                  <a:srgbClr val="0070C0"/>
                </a:solidFill>
              </a:rPr>
              <a:t>estava por vir</a:t>
            </a:r>
            <a:r>
              <a:rPr lang="pt-BR" sz="1600" kern="0" dirty="0">
                <a:solidFill>
                  <a:schemeClr val="tx1"/>
                </a:solidFill>
              </a:rPr>
              <a:t>.’’ (HOME, 2009, p. 52-53).  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24581" name="CaixaDeTexto 4"/>
          <p:cNvSpPr txBox="1">
            <a:spLocks noChangeArrowheads="1"/>
          </p:cNvSpPr>
          <p:nvPr/>
        </p:nvSpPr>
        <p:spPr bwMode="auto">
          <a:xfrm>
            <a:off x="2532064" y="4857750"/>
            <a:ext cx="7813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Em 2003 já ultrapassava o número de verbetes da Enciclopéida Britânica.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É o quinto site mais visitado </a:t>
            </a:r>
            <a:r>
              <a:rPr lang="pt-PT" altLang="en-US" sz="1800">
                <a:solidFill>
                  <a:srgbClr val="323232"/>
                </a:solidFill>
              </a:rPr>
              <a:t>no mundo, o décimo segundo no Brasil.</a:t>
            </a:r>
          </a:p>
        </p:txBody>
      </p:sp>
      <p:sp>
        <p:nvSpPr>
          <p:cNvPr id="24582" name="CaixaDeTexto 5"/>
          <p:cNvSpPr txBox="1">
            <a:spLocks noChangeArrowheads="1"/>
          </p:cNvSpPr>
          <p:nvPr/>
        </p:nvSpPr>
        <p:spPr bwMode="auto">
          <a:xfrm>
            <a:off x="2438400" y="5532438"/>
            <a:ext cx="7404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Iniciado em 2007, o </a:t>
            </a:r>
            <a:r>
              <a:rPr lang="pt-BR" altLang="en-US" sz="1800">
                <a:solidFill>
                  <a:srgbClr val="0070C0"/>
                </a:solidFill>
              </a:rPr>
              <a:t>DBPedia</a:t>
            </a:r>
            <a:r>
              <a:rPr lang="pt-BR" altLang="en-US" sz="1800"/>
              <a:t> usa wikipedia para criar linked data.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Um projeto mais audacioso chamado </a:t>
            </a:r>
            <a:r>
              <a:rPr lang="pt-BR" altLang="en-US" sz="1800">
                <a:solidFill>
                  <a:srgbClr val="0070C0"/>
                </a:solidFill>
              </a:rPr>
              <a:t>Wikidata</a:t>
            </a:r>
            <a:r>
              <a:rPr lang="pt-BR" altLang="en-US" sz="1800"/>
              <a:t> já cadastra professores.</a:t>
            </a:r>
            <a:endParaRPr lang="pt-PT" altLang="en-US" sz="1800">
              <a:solidFill>
                <a:srgbClr val="323232"/>
              </a:solidFill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7176"/>
            <a:ext cx="952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13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Crowdsourcing e as patentes</a:t>
            </a:r>
            <a:endParaRPr lang="en-US" altLang="en-US"/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2400300" y="1752600"/>
            <a:ext cx="7581900" cy="16764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dirty="0"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pt-BR" sz="1600" dirty="0">
                <a:solidFill>
                  <a:schemeClr val="tx1"/>
                </a:solidFill>
              </a:rPr>
              <a:t>No final de outubro de 2005, o cientista político de Berkeley, Steven Weber, </a:t>
            </a:r>
            <a:r>
              <a:rPr lang="pt-BR" sz="1600" dirty="0">
                <a:solidFill>
                  <a:srgbClr val="FF0000"/>
                </a:solidFill>
              </a:rPr>
              <a:t>reuniu as pessoas mais inteligentes </a:t>
            </a:r>
            <a:r>
              <a:rPr lang="pt-BR" sz="1600" dirty="0">
                <a:solidFill>
                  <a:schemeClr val="tx1"/>
                </a:solidFill>
              </a:rPr>
              <a:t>que conhecia em uma sala de conferências de Manhattan para discutir o futuro dos negócios. Weber e um </a:t>
            </a:r>
            <a:r>
              <a:rPr lang="pt-BR" sz="1600" dirty="0" err="1">
                <a:solidFill>
                  <a:schemeClr val="tx1"/>
                </a:solidFill>
              </a:rPr>
              <a:t>co-autor</a:t>
            </a:r>
            <a:r>
              <a:rPr lang="pt-BR" sz="1600" dirty="0">
                <a:solidFill>
                  <a:schemeClr val="tx1"/>
                </a:solidFill>
              </a:rPr>
              <a:t> estavam escrevendo um livro sobre ´</a:t>
            </a:r>
            <a:r>
              <a:rPr lang="pt-BR" sz="1600" dirty="0">
                <a:solidFill>
                  <a:srgbClr val="FF0000"/>
                </a:solidFill>
              </a:rPr>
              <a:t>métodos de código aberto de criação de valor</a:t>
            </a:r>
            <a:r>
              <a:rPr lang="pt-BR" sz="1600" dirty="0">
                <a:solidFill>
                  <a:schemeClr val="tx1"/>
                </a:solidFill>
              </a:rPr>
              <a:t>´ e queriam que alguns pesos pesados ´contestassem os argumentos’ . ’’ * (HOME, 2009, p. 55).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604" name="CaixaDeTexto 4"/>
          <p:cNvSpPr txBox="1">
            <a:spLocks noChangeArrowheads="1"/>
          </p:cNvSpPr>
          <p:nvPr/>
        </p:nvSpPr>
        <p:spPr bwMode="auto">
          <a:xfrm>
            <a:off x="3033713" y="3486150"/>
            <a:ext cx="6781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Aqui agora vocês vão ler … nada de bichos-preguiça e papagaios que só repetem … pag. 55 a 61.</a:t>
            </a:r>
            <a:endParaRPr lang="en-US" altLang="en-US" sz="180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2424114" y="4191000"/>
            <a:ext cx="7724775" cy="100965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kern="0" dirty="0">
                <a:cs typeface="Arial" pitchFamily="34" charset="0"/>
              </a:rPr>
              <a:t> </a:t>
            </a:r>
            <a:r>
              <a:rPr lang="en-US" sz="1600" kern="0" dirty="0">
                <a:solidFill>
                  <a:schemeClr val="tx1"/>
                </a:solidFill>
              </a:rPr>
              <a:t>“</a:t>
            </a:r>
            <a:r>
              <a:rPr lang="pt-BR" sz="1600" kern="0" dirty="0">
                <a:solidFill>
                  <a:schemeClr val="tx1"/>
                </a:solidFill>
              </a:rPr>
              <a:t>Mas, para preencher a lacuna entre a teoria e a prática, </a:t>
            </a:r>
            <a:r>
              <a:rPr lang="pt-BR" sz="1600" kern="0" dirty="0">
                <a:solidFill>
                  <a:schemeClr val="accent2"/>
                </a:solidFill>
              </a:rPr>
              <a:t>a multidão precisaria [e ainda precisa] </a:t>
            </a:r>
            <a:r>
              <a:rPr lang="pt-BR" sz="1600" kern="0" dirty="0">
                <a:solidFill>
                  <a:schemeClr val="tx1"/>
                </a:solidFill>
              </a:rPr>
              <a:t>de ferramentas e de conhecimento para </a:t>
            </a:r>
            <a:r>
              <a:rPr lang="pt-BR" sz="1600" kern="0">
                <a:solidFill>
                  <a:schemeClr val="tx1"/>
                </a:solidFill>
              </a:rPr>
              <a:t>saber usá-las”. </a:t>
            </a:r>
            <a:r>
              <a:rPr lang="pt-BR" sz="1600" kern="0" dirty="0">
                <a:solidFill>
                  <a:schemeClr val="tx1"/>
                </a:solidFill>
              </a:rPr>
              <a:t>(HOME, 2009, p. 61).  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pic>
        <p:nvPicPr>
          <p:cNvPr id="25606" name="Picture 2" descr="Crowd Marketing - Definition, Basic Principles and Tool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322889"/>
            <a:ext cx="2362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5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 noChangeArrowheads="1"/>
          </p:cNvSpPr>
          <p:nvPr>
            <p:ph type="title"/>
          </p:nvPr>
        </p:nvSpPr>
        <p:spPr>
          <a:xfrm>
            <a:off x="2057400" y="-352425"/>
            <a:ext cx="7162800" cy="2359025"/>
          </a:xfrm>
        </p:spPr>
        <p:txBody>
          <a:bodyPr/>
          <a:lstStyle/>
          <a:p>
            <a:r>
              <a:rPr lang="pt-BR" altLang="en-US"/>
              <a:t> Número de servidores “open-source”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388" y="1574801"/>
            <a:ext cx="6686550" cy="32289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pt-BR" dirty="0"/>
              <a:t>Circulo “virtuoso”</a:t>
            </a:r>
          </a:p>
          <a:p>
            <a:pPr marL="0" indent="0">
              <a:buNone/>
              <a:defRPr/>
            </a:pPr>
            <a:r>
              <a:rPr lang="pt-BR" dirty="0"/>
              <a:t>     - OSS – Open </a:t>
            </a:r>
            <a:r>
              <a:rPr lang="pt-BR" dirty="0" err="1"/>
              <a:t>Source</a:t>
            </a:r>
            <a:r>
              <a:rPr lang="pt-BR" dirty="0"/>
              <a:t> </a:t>
            </a:r>
            <a:r>
              <a:rPr lang="pt-BR" dirty="0" err="1"/>
              <a:t>Syst</a:t>
            </a:r>
            <a:r>
              <a:rPr lang="pt-BR" dirty="0"/>
              <a:t>.</a:t>
            </a:r>
          </a:p>
          <a:p>
            <a:pPr marL="0" indent="0">
              <a:buNone/>
              <a:defRPr/>
            </a:pPr>
            <a:r>
              <a:rPr lang="pt-BR" dirty="0"/>
              <a:t>     - FLOSS – </a:t>
            </a:r>
            <a:r>
              <a:rPr lang="pt-BR" dirty="0" err="1"/>
              <a:t>Free</a:t>
            </a:r>
            <a:r>
              <a:rPr lang="pt-BR" dirty="0"/>
              <a:t>-libre Open</a:t>
            </a:r>
          </a:p>
          <a:p>
            <a:pPr>
              <a:buFontTx/>
              <a:buChar char="-"/>
              <a:defRPr/>
            </a:pPr>
            <a:r>
              <a:rPr lang="pt-BR" dirty="0"/>
              <a:t>Quem usa software</a:t>
            </a:r>
          </a:p>
          <a:p>
            <a:pPr>
              <a:buFontTx/>
              <a:buChar char="-"/>
              <a:defRPr/>
            </a:pPr>
            <a:r>
              <a:rPr lang="pt-BR" dirty="0"/>
              <a:t> “aberto” deve gerar</a:t>
            </a:r>
          </a:p>
          <a:p>
            <a:pPr marL="0" indent="0">
              <a:buNone/>
              <a:defRPr/>
            </a:pPr>
            <a:r>
              <a:rPr lang="pt-BR" dirty="0"/>
              <a:t>     software “aberto”.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GPL – </a:t>
            </a:r>
            <a:r>
              <a:rPr lang="pt-BR" dirty="0" err="1"/>
              <a:t>Gnu</a:t>
            </a:r>
            <a:r>
              <a:rPr lang="pt-BR" dirty="0"/>
              <a:t> </a:t>
            </a:r>
            <a:r>
              <a:rPr lang="pt-BR" dirty="0" err="1"/>
              <a:t>Public</a:t>
            </a: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            </a:t>
            </a:r>
            <a:r>
              <a:rPr lang="pt-BR" dirty="0" err="1"/>
              <a:t>License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541963" y="3294063"/>
            <a:ext cx="4946650" cy="3676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6629" name="Picture 4" descr="http://www.dwheeler.com/frozen/netcraft-200501-overall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3514725"/>
            <a:ext cx="4427538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CaixaDeTexto 4"/>
          <p:cNvSpPr txBox="1">
            <a:spLocks noChangeArrowheads="1"/>
          </p:cNvSpPr>
          <p:nvPr/>
        </p:nvSpPr>
        <p:spPr bwMode="auto">
          <a:xfrm>
            <a:off x="6545264" y="2860676"/>
            <a:ext cx="3633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Servidores Open-Source e Pagos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800726" y="6178551"/>
            <a:ext cx="4123245" cy="5770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50" dirty="0"/>
              <a:t>Fonte:   </a:t>
            </a:r>
            <a:r>
              <a:rPr lang="en-US" sz="1050" dirty="0"/>
              <a:t>David A. Wheeler. Why Open Source Software / Free Software </a:t>
            </a:r>
          </a:p>
          <a:p>
            <a:pPr>
              <a:defRPr/>
            </a:pPr>
            <a:r>
              <a:rPr lang="en-US" sz="1050" dirty="0"/>
              <a:t>(OSS/FS, FLOSS, or FOSS)? Look at the Numbers! </a:t>
            </a:r>
            <a:r>
              <a:rPr lang="en-US" sz="1050" dirty="0" err="1"/>
              <a:t>Veja</a:t>
            </a:r>
            <a:r>
              <a:rPr lang="en-US" sz="1050" dirty="0"/>
              <a:t> </a:t>
            </a:r>
            <a:r>
              <a:rPr lang="en-US" sz="1050" dirty="0" err="1"/>
              <a:t>mais</a:t>
            </a:r>
            <a:r>
              <a:rPr lang="en-US" sz="1050" dirty="0"/>
              <a:t> </a:t>
            </a:r>
            <a:r>
              <a:rPr lang="en-US" sz="1050" dirty="0" err="1"/>
              <a:t>em</a:t>
            </a:r>
            <a:r>
              <a:rPr lang="en-US" sz="1050" dirty="0"/>
              <a:t>:</a:t>
            </a:r>
          </a:p>
          <a:p>
            <a:pPr>
              <a:defRPr/>
            </a:pPr>
            <a:r>
              <a:rPr lang="en-US" sz="1050" dirty="0">
                <a:hlinkClick r:id="rId3"/>
              </a:rPr>
              <a:t>http://www.dwheeler.com/contactme.html</a:t>
            </a:r>
            <a:r>
              <a:rPr lang="en-US" sz="1050" dirty="0"/>
              <a:t>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20680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Governar em comunidade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24128" y="417200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2400300" y="1752600"/>
            <a:ext cx="7581900" cy="16764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2500" lnSpcReduction="10000"/>
          </a:bodyPr>
          <a:lstStyle>
            <a:lvl1pPr marL="34290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pt-PT" altLang="pt-BR" sz="1600" dirty="0">
                <a:solidFill>
                  <a:srgbClr val="202124"/>
                </a:solidFill>
                <a:latin typeface="inherit"/>
              </a:rPr>
              <a:t>A teoria de Elinor Ostrom afirmava que </a:t>
            </a:r>
            <a:r>
              <a:rPr lang="pt-PT" altLang="pt-BR" sz="1600" dirty="0">
                <a:solidFill>
                  <a:srgbClr val="FF0000"/>
                </a:solidFill>
                <a:latin typeface="inherit"/>
              </a:rPr>
              <a:t>as comunidades locais </a:t>
            </a:r>
            <a:r>
              <a:rPr lang="pt-PT" altLang="pt-BR" sz="1600" dirty="0">
                <a:solidFill>
                  <a:srgbClr val="202124"/>
                </a:solidFill>
                <a:latin typeface="inherit"/>
              </a:rPr>
              <a:t>são as melhores 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pt-PT" altLang="pt-BR" sz="1600" dirty="0">
                <a:solidFill>
                  <a:srgbClr val="202124"/>
                </a:solidFill>
                <a:latin typeface="inherit"/>
              </a:rPr>
              <a:t>na gestão dos seus recursos naturais, pois são elas que os utilizam e que toda 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pt-PT" altLang="pt-BR" sz="1600" dirty="0">
                <a:solidFill>
                  <a:srgbClr val="202124"/>
                </a:solidFill>
                <a:latin typeface="inherit"/>
              </a:rPr>
              <a:t>a </a:t>
            </a:r>
            <a:r>
              <a:rPr lang="pt-PT" altLang="pt-BR" sz="1600" dirty="0">
                <a:solidFill>
                  <a:srgbClr val="FF0000"/>
                </a:solidFill>
                <a:latin typeface="inherit"/>
              </a:rPr>
              <a:t>regulamentação sobre a utilização dos recursos </a:t>
            </a:r>
            <a:r>
              <a:rPr lang="pt-PT" altLang="pt-BR" sz="1600" dirty="0">
                <a:solidFill>
                  <a:srgbClr val="202124"/>
                </a:solidFill>
                <a:latin typeface="inherit"/>
              </a:rPr>
              <a:t>deve ser feita a nível local, 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pt-PT" altLang="pt-BR" sz="1600" dirty="0">
                <a:solidFill>
                  <a:srgbClr val="202124"/>
                </a:solidFill>
                <a:latin typeface="inherit"/>
              </a:rPr>
              <a:t>em oposição a uma autoridade central superior que não não ter interação direta 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pt-PT" altLang="pt-BR" sz="1600" dirty="0">
                <a:solidFill>
                  <a:srgbClr val="202124"/>
                </a:solidFill>
                <a:latin typeface="inherit"/>
              </a:rPr>
              <a:t>com os recursos, assim não há centralidade de poder, mas sua distribuição.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2225528" y="3758184"/>
            <a:ext cx="7581900" cy="16764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>
                <a:solidFill>
                  <a:srgbClr val="333333"/>
                </a:solidFill>
                <a:latin typeface="arial" panose="020B0604020202020204" pitchFamily="34" charset="0"/>
              </a:rPr>
              <a:t>"Não se pode explicar uma atividade bem-sucedida sem que se crie regras adequadas ao problema. Nada contra o mercado. Às vezes a visão do mercado é simplificada demais.“ </a:t>
            </a:r>
            <a:r>
              <a:rPr lang="pt-BR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Elinor</a:t>
            </a:r>
            <a:r>
              <a:rPr lang="pt-BR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Ostrom</a:t>
            </a:r>
            <a:r>
              <a:rPr lang="pt-BR" sz="1600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114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2775" y="304800"/>
            <a:ext cx="5886450" cy="742950"/>
          </a:xfrm>
        </p:spPr>
        <p:txBody>
          <a:bodyPr/>
          <a:lstStyle/>
          <a:p>
            <a:r>
              <a:rPr lang="pt-BR" altLang="pt-BR"/>
              <a:t>Referências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8438" y="1524001"/>
            <a:ext cx="6862762" cy="4841875"/>
          </a:xfrm>
        </p:spPr>
        <p:txBody>
          <a:bodyPr/>
          <a:lstStyle/>
          <a:p>
            <a:endParaRPr lang="pt-BR" altLang="en-US" sz="1800"/>
          </a:p>
          <a:p>
            <a:r>
              <a:rPr lang="pt-BR" altLang="en-US" sz="1800"/>
              <a:t>BENCKLER, Y. </a:t>
            </a:r>
            <a:r>
              <a:rPr lang="pt-BR" altLang="en-US" sz="1800">
                <a:hlinkClick r:id="rId3"/>
              </a:rPr>
              <a:t>A riqueza das redes</a:t>
            </a:r>
            <a:r>
              <a:rPr lang="pt-BR" altLang="en-US" sz="1800"/>
              <a:t>: NY: </a:t>
            </a:r>
            <a:r>
              <a:rPr lang="pt-BR" altLang="en-US" sz="1800">
                <a:hlinkClick r:id="rId4" tooltip="Yale University Press (página não existe)"/>
              </a:rPr>
              <a:t>Yale University Press</a:t>
            </a:r>
            <a:r>
              <a:rPr lang="pt-BR" altLang="en-US" sz="1800"/>
              <a:t>, </a:t>
            </a:r>
            <a:r>
              <a:rPr lang="pt-BR" altLang="en-US" sz="1800">
                <a:hlinkClick r:id="rId5" tooltip="2006"/>
              </a:rPr>
              <a:t>2006</a:t>
            </a:r>
            <a:r>
              <a:rPr lang="pt-BR" altLang="en-US" sz="1800"/>
              <a:t>.</a:t>
            </a:r>
          </a:p>
          <a:p>
            <a:r>
              <a:rPr lang="pt-BR" altLang="en-US" sz="1800"/>
              <a:t>No Enxame: perspectivas do digital. São Paulo: Trad. Lucas Machado. Ed, Vozes, 2018.</a:t>
            </a:r>
          </a:p>
          <a:p>
            <a:r>
              <a:rPr lang="pt-BR" altLang="en-US" sz="1800"/>
              <a:t>HARDT, M.  &amp;  NEGRI, A. Multidão, RJ: Record, 2005.</a:t>
            </a:r>
          </a:p>
          <a:p>
            <a:r>
              <a:rPr lang="pt-BR" altLang="en-US" sz="1800"/>
              <a:t>HEIDEGGER, Martin. A determinação do ser do ente segundo Leibniz. Coleção “Os Pensadores”, Tradução e Notas de Ernildo Stein. São Paulo, Editora Abril cultural, 1979.pp.215-229.</a:t>
            </a:r>
          </a:p>
          <a:p>
            <a:r>
              <a:rPr lang="pt-BR" altLang="en-US" sz="1800"/>
              <a:t>HOWE, J. O poder das multidões, trad. Alessandra Mussi Araujo, RJ: Elsevier, 2009.</a:t>
            </a:r>
          </a:p>
          <a:p>
            <a:r>
              <a:rPr lang="pt-BR" altLang="en-US" sz="1800"/>
              <a:t>SHIRKY, Clay. B.. São Paulo: Martins Fontes, 2008.</a:t>
            </a:r>
          </a:p>
          <a:p>
            <a:endParaRPr lang="pt-BR" altLang="en-US" sz="1800"/>
          </a:p>
        </p:txBody>
      </p:sp>
    </p:spTree>
    <p:extLst>
      <p:ext uri="{BB962C8B-B14F-4D97-AF65-F5344CB8AC3E}">
        <p14:creationId xmlns:p14="http://schemas.microsoft.com/office/powerpoint/2010/main" val="204341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991ABA2-7CC3-4604-9E62-F7EADEA31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8110" y="147894"/>
            <a:ext cx="9720072" cy="1499616"/>
          </a:xfrm>
        </p:spPr>
        <p:txBody>
          <a:bodyPr/>
          <a:lstStyle/>
          <a:p>
            <a:r>
              <a:rPr lang="pt-BR" altLang="pt-BR" dirty="0"/>
              <a:t>Referências</a:t>
            </a:r>
          </a:p>
        </p:txBody>
      </p:sp>
      <p:sp>
        <p:nvSpPr>
          <p:cNvPr id="75780" name="Espaço Reservado para Rodapé 4">
            <a:extLst>
              <a:ext uri="{FF2B5EF4-FFF2-40B4-BE49-F238E27FC236}">
                <a16:creationId xmlns:a16="http://schemas.microsoft.com/office/drawing/2014/main" id="{A23430F3-3FC3-4E9C-92DC-2BE8AE1B20BE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400">
                <a:latin typeface="Comic Sans MS" panose="030F0702030302020204" pitchFamily="66" charset="0"/>
              </a:rPr>
              <a:t>Marcos L Mucheroni</a:t>
            </a:r>
            <a:endParaRPr lang="en-US" altLang="pt-BR" sz="1400">
              <a:latin typeface="Times New Roman" panose="02020603050405020304" pitchFamily="18" charset="0"/>
            </a:endParaRPr>
          </a:p>
        </p:txBody>
      </p:sp>
      <p:sp>
        <p:nvSpPr>
          <p:cNvPr id="2" name="AutoShape 2" descr="A cultura da participação: Criatividade e generosidade no mundo conectado  eBook : Shirky, Clay: Amazon.com.br: Liv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O Poder das Multidões | Amazon.com.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96" y="1584628"/>
            <a:ext cx="2788960" cy="400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766" y="1584627"/>
            <a:ext cx="2734834" cy="3746153"/>
          </a:xfrm>
          <a:prstGeom prst="rect">
            <a:avLst/>
          </a:prstGeom>
        </p:spPr>
      </p:pic>
      <p:pic>
        <p:nvPicPr>
          <p:cNvPr id="1032" name="Picture 8" descr="A cultura da participação: Criatividade e generosidade no mundo conectado  eBook : Shirky, Clay: Amazon.com.br: Livr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10" y="1584627"/>
            <a:ext cx="2730238" cy="40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owd_fa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5851" y="2792759"/>
            <a:ext cx="5210147" cy="13259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315" name="Title 1"/>
          <p:cNvSpPr>
            <a:spLocks noGrp="1" noChangeArrowheads="1"/>
          </p:cNvSpPr>
          <p:nvPr>
            <p:ph type="title"/>
          </p:nvPr>
        </p:nvSpPr>
        <p:spPr>
          <a:xfrm>
            <a:off x="2286001" y="-457200"/>
            <a:ext cx="7821613" cy="27447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Crowdsourcing (3 </a:t>
            </a:r>
            <a:r>
              <a:rPr lang="en-US" altLang="en-US" dirty="0" err="1">
                <a:latin typeface="Century Gothic" panose="020B0502020202020204" pitchFamily="34" charset="0"/>
              </a:rPr>
              <a:t>Histórias</a:t>
            </a:r>
            <a:r>
              <a:rPr lang="en-US" altLang="en-US" dirty="0">
                <a:latin typeface="Century Gothic" panose="020B0502020202020204" pitchFamily="34" charset="0"/>
              </a:rPr>
              <a:t>)</a:t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> 1a. </a:t>
            </a:r>
            <a:r>
              <a:rPr lang="en-US" altLang="en-US" dirty="0" err="1">
                <a:latin typeface="Century Gothic" panose="020B0502020202020204" pitchFamily="34" charset="0"/>
              </a:rPr>
              <a:t>nascimento</a:t>
            </a:r>
            <a:r>
              <a:rPr lang="en-US" altLang="en-US" dirty="0">
                <a:latin typeface="Century Gothic" panose="020B0502020202020204" pitchFamily="34" charset="0"/>
              </a:rPr>
              <a:t> do Unix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2590800" y="3463926"/>
            <a:ext cx="7259638" cy="25431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pt-BR" dirty="0"/>
          </a:p>
          <a:p>
            <a:pPr>
              <a:buFontTx/>
              <a:buChar char="-"/>
              <a:defRPr/>
            </a:pPr>
            <a:r>
              <a:rPr lang="pt-BR" sz="1600" dirty="0"/>
              <a:t>Dennis Ritchie-Ken </a:t>
            </a:r>
            <a:r>
              <a:rPr lang="pt-BR" sz="1600" dirty="0" err="1"/>
              <a:t>Tompson</a:t>
            </a:r>
            <a:r>
              <a:rPr lang="pt-BR" sz="1600" dirty="0"/>
              <a:t> – 1969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Sistema </a:t>
            </a:r>
            <a:r>
              <a:rPr lang="pt-BR" sz="1600" dirty="0" err="1"/>
              <a:t>Multi-tarefas</a:t>
            </a:r>
            <a:r>
              <a:rPr lang="pt-BR" sz="1600" dirty="0"/>
              <a:t> (camadas) - </a:t>
            </a:r>
            <a:r>
              <a:rPr lang="pt-BR" sz="1600" dirty="0" err="1"/>
              <a:t>Multics</a:t>
            </a:r>
            <a:r>
              <a:rPr lang="pt-BR" sz="1600" dirty="0"/>
              <a:t> -&gt; demitido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4 meses – cria em pequenos pedaços UNIX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“criar coisas pequenas mas bem-feitas”, UNIX colaboradores ...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1976 – Bill Gates e Paul Allen escrevem:</a:t>
            </a:r>
          </a:p>
          <a:p>
            <a:pPr marL="0" indent="0">
              <a:buNone/>
              <a:defRPr/>
            </a:pPr>
            <a:r>
              <a:rPr lang="pt-BR" sz="1600" dirty="0"/>
              <a:t>     “ </a:t>
            </a:r>
            <a:r>
              <a:rPr lang="pt-BR" sz="1600" dirty="0" err="1"/>
              <a:t>An</a:t>
            </a:r>
            <a:r>
              <a:rPr lang="pt-BR" sz="1600" dirty="0"/>
              <a:t> Open </a:t>
            </a:r>
            <a:r>
              <a:rPr lang="pt-BR" sz="1600" dirty="0" err="1"/>
              <a:t>Letter</a:t>
            </a:r>
            <a:r>
              <a:rPr lang="pt-BR" sz="1600" dirty="0"/>
              <a:t> </a:t>
            </a:r>
            <a:r>
              <a:rPr lang="pt-BR" sz="1600" dirty="0" err="1"/>
              <a:t>to</a:t>
            </a:r>
            <a:r>
              <a:rPr lang="pt-BR" sz="1600" dirty="0"/>
              <a:t> </a:t>
            </a:r>
            <a:r>
              <a:rPr lang="pt-BR" sz="1600" dirty="0" err="1"/>
              <a:t>Hobbists</a:t>
            </a:r>
            <a:r>
              <a:rPr lang="pt-BR" sz="1600" dirty="0"/>
              <a:t>” compartilhamento de software </a:t>
            </a:r>
          </a:p>
          <a:p>
            <a:pPr marL="0" indent="0">
              <a:buNone/>
              <a:defRPr/>
            </a:pPr>
            <a:r>
              <a:rPr lang="pt-BR" sz="1600" dirty="0"/>
              <a:t>                                        ... mas depois criaram a </a:t>
            </a:r>
            <a:r>
              <a:rPr lang="pt-BR" sz="1600" dirty="0" err="1"/>
              <a:t>Micro-Soft</a:t>
            </a:r>
            <a:r>
              <a:rPr lang="pt-BR" sz="1600" dirty="0"/>
              <a:t> (inicial)</a:t>
            </a:r>
            <a:endParaRPr lang="en-US" sz="1600" dirty="0"/>
          </a:p>
        </p:txBody>
      </p:sp>
      <p:pic>
        <p:nvPicPr>
          <p:cNvPr id="13317" name="Picture 4" descr="KenThomps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9" y="2001838"/>
            <a:ext cx="162083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1" y="1830389"/>
            <a:ext cx="1458913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1" y="1830389"/>
            <a:ext cx="121761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marcosmucheroni.pro.br/blog/wp-content/uploads/2011/10/DenisRitchi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2103438"/>
            <a:ext cx="10318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0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Revisão, a multidão.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6858" y="1699222"/>
            <a:ext cx="8915400" cy="43561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pt-BR" sz="2400" dirty="0"/>
              <a:t>Antiguidade clássica: </a:t>
            </a:r>
          </a:p>
          <a:p>
            <a:pPr>
              <a:defRPr/>
            </a:pPr>
            <a:r>
              <a:rPr lang="pt-BR" sz="2400" dirty="0"/>
              <a:t>Sócrates educar a todos</a:t>
            </a:r>
          </a:p>
          <a:p>
            <a:pPr>
              <a:defRPr/>
            </a:pPr>
            <a:r>
              <a:rPr lang="pt-BR" sz="2400" dirty="0"/>
              <a:t>Platão: educar os cidadãos</a:t>
            </a:r>
          </a:p>
          <a:p>
            <a:pPr>
              <a:defRPr/>
            </a:pPr>
            <a:r>
              <a:rPr lang="pt-BR" sz="2400" dirty="0"/>
              <a:t>Aristóteles: educar o “</a:t>
            </a:r>
            <a:r>
              <a:rPr lang="pt-BR" sz="2400" dirty="0" err="1"/>
              <a:t>político”-elite</a:t>
            </a:r>
            <a:r>
              <a:rPr lang="pt-BR" sz="2400" dirty="0"/>
              <a:t>.  Animal político e o Zoé (só animal) (Arendt retoma)</a:t>
            </a:r>
          </a:p>
          <a:p>
            <a:pPr>
              <a:defRPr/>
            </a:pPr>
            <a:r>
              <a:rPr lang="pt-BR" sz="2400" dirty="0"/>
              <a:t>Modernidade:</a:t>
            </a:r>
          </a:p>
          <a:p>
            <a:pPr>
              <a:defRPr/>
            </a:pPr>
            <a:r>
              <a:rPr lang="pt-BR" sz="2400" dirty="0"/>
              <a:t>Hobbies: Leviatã - Maquiavel: O príncipe absolutismo.</a:t>
            </a:r>
          </a:p>
          <a:p>
            <a:pPr marL="0" indent="0">
              <a:buNone/>
              <a:defRPr/>
            </a:pPr>
            <a:r>
              <a:rPr lang="pt-BR" sz="2400" dirty="0"/>
              <a:t>    “homo homini </a:t>
            </a:r>
            <a:r>
              <a:rPr lang="pt-BR" sz="2400" dirty="0" err="1"/>
              <a:t>lupus</a:t>
            </a:r>
            <a:r>
              <a:rPr lang="pt-BR" sz="2400" dirty="0"/>
              <a:t>” -  criada por </a:t>
            </a:r>
            <a:r>
              <a:rPr lang="pt-BR" sz="2400" dirty="0">
                <a:hlinkClick r:id="rId3" tooltip="Plauto"/>
              </a:rPr>
              <a:t>Plauto</a:t>
            </a:r>
            <a:r>
              <a:rPr lang="pt-BR" sz="2400" dirty="0"/>
              <a:t> (254-184) </a:t>
            </a:r>
          </a:p>
          <a:p>
            <a:pPr>
              <a:defRPr/>
            </a:pPr>
            <a:r>
              <a:rPr lang="pt-BR" sz="2400" dirty="0"/>
              <a:t>     J. Locke: empirismo; critica direito divino dos reis – “propriedade”</a:t>
            </a:r>
          </a:p>
          <a:p>
            <a:pPr>
              <a:defRPr/>
            </a:pPr>
            <a:r>
              <a:rPr lang="pt-BR" sz="2400" dirty="0"/>
              <a:t>     Jean Jacques Rousseau – “bom selvagem” – a sociedade ensina – Contrato.</a:t>
            </a:r>
          </a:p>
          <a:p>
            <a:pPr>
              <a:defRPr/>
            </a:pPr>
            <a:r>
              <a:rPr lang="pt-BR" sz="2400" dirty="0"/>
              <a:t>Hanna Arendt: condição humana: animal político ou social ?  </a:t>
            </a:r>
          </a:p>
        </p:txBody>
      </p:sp>
    </p:spTree>
    <p:extLst>
      <p:ext uri="{BB962C8B-B14F-4D97-AF65-F5344CB8AC3E}">
        <p14:creationId xmlns:p14="http://schemas.microsoft.com/office/powerpoint/2010/main" val="309728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352675" y="1497014"/>
            <a:ext cx="6515100" cy="3394075"/>
          </a:xfrm>
        </p:spPr>
        <p:txBody>
          <a:bodyPr/>
          <a:lstStyle/>
          <a:p>
            <a:pPr eaLnBrk="1" hangingPunct="1"/>
            <a:r>
              <a:rPr lang="pt-BR" altLang="en-US"/>
              <a:t>Antonio NEGRI e Michel HARDT, Multidão, Record, 2005.</a:t>
            </a:r>
          </a:p>
          <a:p>
            <a:pPr eaLnBrk="1" hangingPunct="1"/>
            <a:endParaRPr lang="en-US" altLang="en-US"/>
          </a:p>
        </p:txBody>
      </p:sp>
      <p:pic>
        <p:nvPicPr>
          <p:cNvPr id="8195" name="Picture 3" descr="multid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4" y="1844675"/>
            <a:ext cx="12414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3451225" y="4411663"/>
            <a:ext cx="571023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en-US" sz="2400">
                <a:latin typeface="Calibri" panose="020F0502020204030204" pitchFamily="34" charset="0"/>
                <a:cs typeface="Arial" panose="020B0604020202020204" pitchFamily="34" charset="0"/>
              </a:rPr>
              <a:t> o fenômeno Open Source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en-US" sz="2400">
                <a:latin typeface="Calibri" panose="020F0502020204030204" pitchFamily="34" charset="0"/>
                <a:cs typeface="Arial" panose="020B0604020202020204" pitchFamily="34" charset="0"/>
              </a:rPr>
              <a:t> comunidades colaborativas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en-US" sz="2400">
                <a:latin typeface="Calibri" panose="020F0502020204030204" pitchFamily="34" charset="0"/>
                <a:cs typeface="Arial" panose="020B0604020202020204" pitchFamily="34" charset="0"/>
              </a:rPr>
              <a:t> o recrutamento da “multidão”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>
                <a:latin typeface="Calibri" panose="020F0502020204030204" pitchFamily="34" charset="0"/>
                <a:cs typeface="Arial" panose="020B0604020202020204" pitchFamily="34" charset="0"/>
              </a:rPr>
              <a:t>                      ...            </a:t>
            </a:r>
            <a:r>
              <a:rPr lang="pt-BR" altLang="en-US" sz="2400" i="1">
                <a:latin typeface="Calibri" panose="020F0502020204030204" pitchFamily="34" charset="0"/>
                <a:cs typeface="Arial" panose="020B0604020202020204" pitchFamily="34" charset="0"/>
              </a:rPr>
              <a:t>crowdsourcing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3416300" y="2451100"/>
            <a:ext cx="38560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en-US" sz="1800">
                <a:latin typeface="Calibri" panose="020F0502020204030204" pitchFamily="34" charset="0"/>
                <a:cs typeface="Arial" panose="020B0604020202020204" pitchFamily="34" charset="0"/>
              </a:rPr>
              <a:t>Trabalho imaterial (novas tecnologias)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en-US" sz="1800">
                <a:latin typeface="Calibri" panose="020F0502020204030204" pitchFamily="34" charset="0"/>
                <a:cs typeface="Arial" panose="020B0604020202020204" pitchFamily="34" charset="0"/>
              </a:rPr>
              <a:t> “multidão” spinoziana e estes autores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800">
                <a:latin typeface="Calibri" panose="020F0502020204030204" pitchFamily="34" charset="0"/>
                <a:cs typeface="Arial" panose="020B0604020202020204" pitchFamily="34" charset="0"/>
              </a:rPr>
              <a:t>    veem a queda do “império”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>
                <a:latin typeface="Calibri" panose="020F0502020204030204" pitchFamily="34" charset="0"/>
                <a:cs typeface="Arial" panose="020B0604020202020204" pitchFamily="34" charset="0"/>
              </a:rPr>
              <a:t>    Chul Han vai criticá-los, o início tem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>
                <a:latin typeface="Calibri" panose="020F0502020204030204" pitchFamily="34" charset="0"/>
                <a:cs typeface="Arial" panose="020B0604020202020204" pitchFamily="34" charset="0"/>
              </a:rPr>
              <a:t>    uma história, que veremos hoje.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832225" y="3571875"/>
            <a:ext cx="3886200" cy="1200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68580" tIns="34290" rIns="68580" bIns="34290"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9pPr>
          </a:lstStyle>
          <a:p>
            <a:pPr>
              <a:defRPr/>
            </a:pPr>
            <a:r>
              <a:rPr lang="pt-BR" sz="3000" kern="0" dirty="0"/>
              <a:t>Recentes </a:t>
            </a:r>
            <a:endParaRPr lang="en-US" sz="3000" kern="0" dirty="0"/>
          </a:p>
        </p:txBody>
      </p:sp>
      <p:sp>
        <p:nvSpPr>
          <p:cNvPr id="8199" name="Title 1"/>
          <p:cNvSpPr>
            <a:spLocks noGrp="1" noChangeArrowheads="1"/>
          </p:cNvSpPr>
          <p:nvPr>
            <p:ph type="title"/>
          </p:nvPr>
        </p:nvSpPr>
        <p:spPr>
          <a:xfrm>
            <a:off x="2486025" y="460375"/>
            <a:ext cx="7219950" cy="857250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Multidão é poder?</a:t>
            </a:r>
          </a:p>
        </p:txBody>
      </p:sp>
    </p:spTree>
    <p:extLst>
      <p:ext uri="{BB962C8B-B14F-4D97-AF65-F5344CB8AC3E}">
        <p14:creationId xmlns:p14="http://schemas.microsoft.com/office/powerpoint/2010/main" val="205950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 noChangeArrowheads="1"/>
          </p:cNvSpPr>
          <p:nvPr>
            <p:ph type="title"/>
          </p:nvPr>
        </p:nvSpPr>
        <p:spPr>
          <a:xfrm>
            <a:off x="2754314" y="608014"/>
            <a:ext cx="6683375" cy="960437"/>
          </a:xfrm>
        </p:spPr>
        <p:txBody>
          <a:bodyPr/>
          <a:lstStyle/>
          <a:p>
            <a:r>
              <a:rPr lang="pt-BR" altLang="en-US"/>
              <a:t>Uma constituição nas mídias</a:t>
            </a:r>
            <a:endParaRPr lang="en-US" altLang="en-US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0050" y="1774825"/>
            <a:ext cx="3246438" cy="1449388"/>
          </a:xfrm>
          <a:noFill/>
        </p:spPr>
      </p:pic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2387600" y="1470026"/>
            <a:ext cx="40894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>
                <a:solidFill>
                  <a:srgbClr val="444444"/>
                </a:solidFill>
              </a:rPr>
              <a:t>Profunda crise financeira de 2008, Islândia decidiu começar 0, inovou.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>
                <a:solidFill>
                  <a:srgbClr val="444444"/>
                </a:solidFill>
              </a:rPr>
              <a:t>Independência da Islândia da Dinamarca em 1944, trocou a palavra “rei” por “presidente”.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en-US" sz="1800">
              <a:solidFill>
                <a:srgbClr val="444444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>
                <a:solidFill>
                  <a:srgbClr val="444444"/>
                </a:solidFill>
              </a:rPr>
              <a:t>Conselho tem ainda uma </a:t>
            </a:r>
            <a:r>
              <a:rPr lang="pt-PT" altLang="en-US" sz="1800">
                <a:solidFill>
                  <a:srgbClr val="CD4517"/>
                </a:solidFill>
                <a:hlinkClick r:id="rId3" tooltip="Conta no Twitter da Constituição da Islândia"/>
              </a:rPr>
              <a:t>conta no Twitter</a:t>
            </a:r>
            <a:r>
              <a:rPr lang="pt-PT" altLang="en-US" sz="1800">
                <a:solidFill>
                  <a:srgbClr val="444444"/>
                </a:solidFill>
              </a:rPr>
              <a:t> e um canal de YouTube onde as entrevistas com os membros são colocadas, uma conta com fotos dos </a:t>
            </a:r>
            <a:r>
              <a:rPr lang="pt-PT" altLang="en-US" sz="1800">
                <a:solidFill>
                  <a:srgbClr val="FF0000"/>
                </a:solidFill>
              </a:rPr>
              <a:t>25 membros </a:t>
            </a:r>
            <a:r>
              <a:rPr lang="pt-PT" altLang="en-US" sz="1800">
                <a:solidFill>
                  <a:srgbClr val="0070C0"/>
                </a:solidFill>
              </a:rPr>
              <a:t>no local de trabalho</a:t>
            </a:r>
            <a:r>
              <a:rPr lang="pt-PT" altLang="en-US" sz="1800">
                <a:solidFill>
                  <a:srgbClr val="444444"/>
                </a:solidFill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en-US" sz="1800">
              <a:solidFill>
                <a:srgbClr val="444444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>
                <a:solidFill>
                  <a:srgbClr val="444444"/>
                </a:solidFill>
              </a:rPr>
              <a:t>Fizeram a constituição e ainda depois foram em praça pública depor o presidente por corrupção.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en-US" sz="1800">
              <a:solidFill>
                <a:srgbClr val="444444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>
                <a:solidFill>
                  <a:srgbClr val="2B2B2B"/>
                </a:solidFill>
              </a:rPr>
              <a:t>Sigmundur Gunnlaugsson </a:t>
            </a:r>
            <a:r>
              <a:rPr lang="pt-PT" altLang="en-US" sz="1800">
                <a:solidFill>
                  <a:srgbClr val="FF0000"/>
                </a:solidFill>
              </a:rPr>
              <a:t>demitiu-se</a:t>
            </a:r>
            <a:r>
              <a:rPr lang="pt-PT" altLang="en-US" sz="1800">
                <a:solidFill>
                  <a:srgbClr val="2B2B2B"/>
                </a:solidFill>
              </a:rPr>
              <a:t> após as revelações dos Papéis do Panamá (Panamá papers).</a:t>
            </a:r>
            <a:endParaRPr lang="en-US" altLang="en-US" sz="1800"/>
          </a:p>
        </p:txBody>
      </p:sp>
      <p:pic>
        <p:nvPicPr>
          <p:cNvPr id="9221" name="Picture 4" descr="Sigmundur Gunnlaugsson demitiu-se após as revelações dos Papéis do Panam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1" y="4876800"/>
            <a:ext cx="30448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2"/>
          <p:cNvSpPr txBox="1">
            <a:spLocks noChangeArrowheads="1"/>
          </p:cNvSpPr>
          <p:nvPr/>
        </p:nvSpPr>
        <p:spPr bwMode="auto">
          <a:xfrm>
            <a:off x="6829425" y="3495675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Claro, um país pequeno: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256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Recentes, o negativo</a:t>
            </a:r>
            <a:endParaRPr lang="en-US" altLang="en-US"/>
          </a:p>
        </p:txBody>
      </p:sp>
      <p:sp>
        <p:nvSpPr>
          <p:cNvPr id="10243" name="Espaço Reservado para Conteúdo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altLang="en-US"/>
              <a:t>O Cambridge Analytics roubou 50 milhões de dados do Facebook e ajudou a campanha de Trump quando se elegeu presidente. </a:t>
            </a:r>
          </a:p>
          <a:p>
            <a:pPr marL="0" indent="0">
              <a:buNone/>
            </a:pPr>
            <a:r>
              <a:rPr lang="pt-BR" altLang="en-US"/>
              <a:t>Ex funcionário Christopher Wylie revelou ao New York Times e The Observer (versão de domingo do The Guardian) o fato: 2014-2015.</a:t>
            </a:r>
          </a:p>
          <a:p>
            <a:pPr marL="0" indent="0">
              <a:buNone/>
            </a:pPr>
            <a:r>
              <a:rPr lang="pt-BR" altLang="en-US"/>
              <a:t>A Cambridge ganhou fama por uso de grandes bases de dados p/  psicologia comportamental.</a:t>
            </a:r>
          </a:p>
          <a:p>
            <a:pPr marL="0" indent="0">
              <a:buNone/>
            </a:pPr>
            <a:r>
              <a:rPr lang="pt-BR" altLang="en-US"/>
              <a:t>Parte da SCL britânica de Robert Mercer.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43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owd_fa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5850" y="2780929"/>
            <a:ext cx="5130570" cy="130570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267" name="Title 1"/>
          <p:cNvSpPr>
            <a:spLocks noGrp="1" noChangeArrowheads="1"/>
          </p:cNvSpPr>
          <p:nvPr>
            <p:ph type="title"/>
          </p:nvPr>
        </p:nvSpPr>
        <p:spPr>
          <a:xfrm>
            <a:off x="1344476" y="277955"/>
            <a:ext cx="8235467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O que é crowdsourcing?</a:t>
            </a:r>
          </a:p>
        </p:txBody>
      </p:sp>
      <p:sp>
        <p:nvSpPr>
          <p:cNvPr id="1126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97039" y="1503363"/>
            <a:ext cx="7500937" cy="1306512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             Jeff Howe, </a:t>
            </a:r>
            <a:r>
              <a:rPr lang="en-US" altLang="en-US" i="1"/>
              <a:t>Wired Magazine</a:t>
            </a:r>
            <a:r>
              <a:rPr lang="en-US" altLang="en-US"/>
              <a:t>, 2006</a:t>
            </a:r>
          </a:p>
          <a:p>
            <a:pPr marL="0" indent="0">
              <a:buNone/>
            </a:pPr>
            <a:r>
              <a:rPr lang="en-US" altLang="en-US" sz="1200">
                <a:cs typeface="Arial" panose="020B0604020202020204" pitchFamily="34" charset="0"/>
              </a:rPr>
              <a:t>              Fim alcançado pelo trabalho e sabedoria das multidões.</a:t>
            </a:r>
          </a:p>
          <a:p>
            <a:pPr marL="342900" lvl="1" indent="0">
              <a:buNone/>
            </a:pPr>
            <a:r>
              <a:rPr lang="en-US" altLang="en-US">
                <a:cs typeface="Arial" panose="020B0604020202020204" pitchFamily="34" charset="0"/>
              </a:rPr>
              <a:t>         Distribuindo a carga de grandes esforços </a:t>
            </a:r>
            <a:br>
              <a:rPr lang="en-US" altLang="en-US" sz="1500">
                <a:cs typeface="Arial" panose="020B0604020202020204" pitchFamily="34" charset="0"/>
              </a:rPr>
            </a:br>
            <a:endParaRPr lang="en-US" altLang="en-US" sz="15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468813" y="4573588"/>
            <a:ext cx="4286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Howe, Jeff. “The Rise of Crowdsourcing”,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Calibri" panose="020F0502020204030204" pitchFamily="34" charset="0"/>
                <a:cs typeface="Arial" panose="020B0604020202020204" pitchFamily="34" charset="0"/>
              </a:rPr>
              <a:t>Wired Magazine</a:t>
            </a: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, Issue 14.06, June 2006</a:t>
            </a:r>
          </a:p>
        </p:txBody>
      </p:sp>
      <p:pic>
        <p:nvPicPr>
          <p:cNvPr id="11270" name="Picture 3" descr="capagran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802188"/>
            <a:ext cx="1497013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2994026" y="2809875"/>
            <a:ext cx="6683375" cy="150495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kern="0" dirty="0">
                <a:cs typeface="Arial" pitchFamily="34" charset="0"/>
              </a:rPr>
              <a:t> </a:t>
            </a:r>
            <a:r>
              <a:rPr lang="en-US" sz="1600" kern="0" dirty="0">
                <a:solidFill>
                  <a:schemeClr val="tx1"/>
                </a:solidFill>
              </a:rPr>
              <a:t>“</a:t>
            </a:r>
            <a:r>
              <a:rPr lang="pt-BR" sz="1600" kern="0" dirty="0">
                <a:solidFill>
                  <a:schemeClr val="tx1"/>
                </a:solidFill>
              </a:rPr>
              <a:t> </a:t>
            </a:r>
            <a:r>
              <a:rPr lang="pt-BR" sz="1600" kern="0" dirty="0">
                <a:solidFill>
                  <a:srgbClr val="0070C0"/>
                </a:solidFill>
              </a:rPr>
              <a:t>modelo de produção </a:t>
            </a:r>
            <a:r>
              <a:rPr lang="pt-BR" sz="1600" kern="0" dirty="0">
                <a:solidFill>
                  <a:schemeClr val="tx1"/>
                </a:solidFill>
              </a:rPr>
              <a:t>que </a:t>
            </a:r>
            <a:r>
              <a:rPr lang="pt-BR" sz="1600" kern="0" dirty="0">
                <a:solidFill>
                  <a:srgbClr val="FF0000"/>
                </a:solidFill>
              </a:rPr>
              <a:t>utiliza a inteligência e os conhecimentos </a:t>
            </a:r>
            <a:r>
              <a:rPr lang="pt-BR" sz="1600" kern="0" dirty="0">
                <a:solidFill>
                  <a:schemeClr val="tx1"/>
                </a:solidFill>
              </a:rPr>
              <a:t>coletivos e voluntários espalhados pela internet para resolver problemas, criar conteúdo ou desenvolver novas tecnologias” </a:t>
            </a:r>
          </a:p>
          <a:p>
            <a:pPr marL="0" indent="0">
              <a:buNone/>
              <a:defRPr/>
            </a:pPr>
            <a:r>
              <a:rPr lang="pt-BR" sz="1600" kern="0" dirty="0">
                <a:solidFill>
                  <a:schemeClr val="tx1"/>
                </a:solidFill>
              </a:rPr>
              <a:t>(Jeff Howe, Wire Magazine, 2006).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11272" name="CaixaDeTexto 1"/>
          <p:cNvSpPr txBox="1">
            <a:spLocks noChangeArrowheads="1"/>
          </p:cNvSpPr>
          <p:nvPr/>
        </p:nvSpPr>
        <p:spPr bwMode="auto">
          <a:xfrm>
            <a:off x="4776789" y="5354638"/>
            <a:ext cx="480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i="1"/>
              <a:t>Wired</a:t>
            </a:r>
            <a:r>
              <a:rPr lang="pt-BR" altLang="en-US" sz="1800"/>
              <a:t> era de início uma revista “de protesto”.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9905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Do complexo ao simples</a:t>
            </a:r>
            <a:endParaRPr lang="en-US" altLang="en-US"/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2667000" y="1765300"/>
            <a:ext cx="7543800" cy="18161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dirty="0"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dirty="0">
                <a:solidFill>
                  <a:srgbClr val="0070C0"/>
                </a:solidFill>
              </a:rPr>
              <a:t>... Ninguém sabia nada disso em 1969, </a:t>
            </a:r>
            <a:r>
              <a:rPr lang="pt-BR" sz="1600" dirty="0">
                <a:solidFill>
                  <a:schemeClr val="tx1"/>
                </a:solidFill>
              </a:rPr>
              <a:t>quando </a:t>
            </a:r>
            <a:r>
              <a:rPr lang="pt-BR" sz="1600" dirty="0">
                <a:solidFill>
                  <a:srgbClr val="FF0000"/>
                </a:solidFill>
              </a:rPr>
              <a:t>Ken Thompson</a:t>
            </a:r>
            <a:r>
              <a:rPr lang="pt-BR" sz="1600" dirty="0">
                <a:solidFill>
                  <a:schemeClr val="tx1"/>
                </a:solidFill>
              </a:rPr>
              <a:t>, um programador de computadores do Bell </a:t>
            </a:r>
            <a:r>
              <a:rPr lang="pt-BR" sz="1600" dirty="0" err="1">
                <a:solidFill>
                  <a:schemeClr val="tx1"/>
                </a:solidFill>
              </a:rPr>
              <a:t>Laboratories</a:t>
            </a:r>
            <a:r>
              <a:rPr lang="pt-BR" sz="1600" dirty="0">
                <a:solidFill>
                  <a:schemeClr val="tx1"/>
                </a:solidFill>
              </a:rPr>
              <a:t>, de repente ficou no olho da rua … Havia trabalhado durante cinco anos … em parceria com o MIT, a General Eletric e o Bell … um ambicioso projeto … criar um </a:t>
            </a:r>
            <a:r>
              <a:rPr lang="pt-BR" sz="1600" dirty="0">
                <a:solidFill>
                  <a:srgbClr val="FF0000"/>
                </a:solidFill>
              </a:rPr>
              <a:t>sistemas operacional mais eficiente </a:t>
            </a:r>
            <a:r>
              <a:rPr lang="pt-BR" sz="1600" dirty="0">
                <a:solidFill>
                  <a:schemeClr val="tx1"/>
                </a:solidFill>
              </a:rPr>
              <a:t>para os computadores… da época.  … o manual tinha mais de 3 mil páginas,” (HOME, 2009, p. 42).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 bwMode="auto">
          <a:xfrm>
            <a:off x="2635250" y="3810000"/>
            <a:ext cx="7543800" cy="18161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kern="0" dirty="0">
                <a:cs typeface="Arial" pitchFamily="34" charset="0"/>
              </a:rPr>
              <a:t> </a:t>
            </a:r>
            <a:r>
              <a:rPr lang="en-US" sz="1600" kern="0" dirty="0">
                <a:solidFill>
                  <a:schemeClr val="tx1"/>
                </a:solidFill>
              </a:rPr>
              <a:t>“</a:t>
            </a:r>
            <a:r>
              <a:rPr lang="pt-BR" sz="1600" kern="0" dirty="0">
                <a:solidFill>
                  <a:schemeClr val="tx1"/>
                </a:solidFill>
              </a:rPr>
              <a:t> </a:t>
            </a:r>
            <a:r>
              <a:rPr lang="pt-BR" sz="1600" kern="0" dirty="0">
                <a:solidFill>
                  <a:srgbClr val="0070C0"/>
                </a:solidFill>
              </a:rPr>
              <a:t>... Tendo que tirar férias forçadas</a:t>
            </a:r>
            <a:r>
              <a:rPr lang="pt-BR" sz="1600" kern="0" dirty="0">
                <a:solidFill>
                  <a:schemeClr val="tx1"/>
                </a:solidFill>
              </a:rPr>
              <a:t>*</a:t>
            </a:r>
            <a:r>
              <a:rPr lang="pt-BR" sz="1600" kern="0" dirty="0">
                <a:solidFill>
                  <a:srgbClr val="0070C0"/>
                </a:solidFill>
              </a:rPr>
              <a:t>, </a:t>
            </a:r>
            <a:r>
              <a:rPr lang="pt-BR" sz="1600" kern="0" dirty="0">
                <a:solidFill>
                  <a:srgbClr val="FF0000"/>
                </a:solidFill>
              </a:rPr>
              <a:t>Thompson</a:t>
            </a:r>
            <a:r>
              <a:rPr lang="pt-BR" sz="1600" kern="0" dirty="0">
                <a:solidFill>
                  <a:schemeClr val="tx1"/>
                </a:solidFill>
              </a:rPr>
              <a:t>, revolveu começar do zero, desta vez sozinho. Em vez de </a:t>
            </a:r>
            <a:r>
              <a:rPr lang="pt-BR" sz="1600" kern="0" dirty="0">
                <a:solidFill>
                  <a:srgbClr val="0070C0"/>
                </a:solidFill>
              </a:rPr>
              <a:t>estabelecer uma meta muito alta</a:t>
            </a:r>
            <a:r>
              <a:rPr lang="pt-BR" sz="1600" kern="0" dirty="0">
                <a:solidFill>
                  <a:schemeClr val="tx1"/>
                </a:solidFill>
              </a:rPr>
              <a:t>*, desta vez  </a:t>
            </a:r>
            <a:r>
              <a:rPr lang="pt-BR" sz="1600" kern="0" dirty="0">
                <a:solidFill>
                  <a:schemeClr val="accent2"/>
                </a:solidFill>
              </a:rPr>
              <a:t>uma meta pequena</a:t>
            </a:r>
            <a:r>
              <a:rPr lang="pt-BR" sz="1600" kern="0" dirty="0">
                <a:solidFill>
                  <a:schemeClr val="tx1"/>
                </a:solidFill>
              </a:rPr>
              <a:t>… quatro componentes, um por semana. [sistema em um mês com um homem/hora]… diria um dos colaboradores [o livro não cita mas é Dennis Ritchie, criador da linguagem C]  “</a:t>
            </a:r>
            <a:r>
              <a:rPr lang="pt-BR" sz="1600" kern="0" dirty="0">
                <a:solidFill>
                  <a:srgbClr val="FF0000"/>
                </a:solidFill>
              </a:rPr>
              <a:t>criar coisas pequenas mais bem feitas em vez de algo grandioso</a:t>
            </a:r>
            <a:r>
              <a:rPr lang="pt-BR" sz="1600" kern="0" dirty="0">
                <a:solidFill>
                  <a:schemeClr val="tx1"/>
                </a:solidFill>
              </a:rPr>
              <a:t>” (HOWE, 2009, p. 42)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15365" name="CaixaDeTexto 5"/>
          <p:cNvSpPr txBox="1">
            <a:spLocks noChangeArrowheads="1"/>
          </p:cNvSpPr>
          <p:nvPr/>
        </p:nvSpPr>
        <p:spPr bwMode="auto">
          <a:xfrm>
            <a:off x="2635250" y="6019800"/>
            <a:ext cx="669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* Lembrar do “tempo ocioso” de Shirky e eficientismo Chul Han.</a:t>
            </a:r>
            <a:endParaRPr lang="en-US" altLang="en-US" sz="1800"/>
          </a:p>
        </p:txBody>
      </p:sp>
      <p:sp>
        <p:nvSpPr>
          <p:cNvPr id="15366" name="CaixaDeTexto 6"/>
          <p:cNvSpPr txBox="1">
            <a:spLocks noChangeArrowheads="1"/>
          </p:cNvSpPr>
          <p:nvPr/>
        </p:nvSpPr>
        <p:spPr bwMode="auto">
          <a:xfrm>
            <a:off x="2936876" y="5649914"/>
            <a:ext cx="6378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* Assim nasceu o UNIX, no início livre depois foi patenteado.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3547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7848600" cy="990600"/>
          </a:xfrm>
        </p:spPr>
        <p:txBody>
          <a:bodyPr/>
          <a:lstStyle/>
          <a:p>
            <a:r>
              <a:rPr lang="pt-BR" altLang="en-US"/>
              <a:t>Criar coisas pequenas bem-feitas</a:t>
            </a:r>
            <a:endParaRPr lang="en-US" altLang="en-US"/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2590800" y="1676400"/>
            <a:ext cx="7010400" cy="12192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dirty="0"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dirty="0">
                <a:solidFill>
                  <a:srgbClr val="0070C0"/>
                </a:solidFill>
              </a:rPr>
              <a:t>... </a:t>
            </a:r>
            <a:r>
              <a:rPr lang="pt-BR" sz="1600" dirty="0">
                <a:solidFill>
                  <a:schemeClr val="tx1"/>
                </a:solidFill>
              </a:rPr>
              <a:t>Dividir o trabalho em </a:t>
            </a:r>
            <a:r>
              <a:rPr lang="pt-BR" sz="1600" dirty="0">
                <a:solidFill>
                  <a:schemeClr val="accent2"/>
                </a:solidFill>
              </a:rPr>
              <a:t>pequenas unidades</a:t>
            </a:r>
            <a:r>
              <a:rPr lang="pt-BR" sz="1600" dirty="0">
                <a:solidFill>
                  <a:schemeClr val="tx1"/>
                </a:solidFill>
              </a:rPr>
              <a:t>, ou módulos, é uma das marcas registradas do </a:t>
            </a:r>
            <a:r>
              <a:rPr lang="pt-BR" sz="1600" dirty="0" err="1">
                <a:solidFill>
                  <a:srgbClr val="0070C0"/>
                </a:solidFill>
              </a:rPr>
              <a:t>crowdsourcing</a:t>
            </a:r>
            <a:r>
              <a:rPr lang="pt-BR" sz="1600" dirty="0">
                <a:solidFill>
                  <a:schemeClr val="tx1"/>
                </a:solidFill>
              </a:rPr>
              <a:t> … isso facilita a abordagem “</a:t>
            </a:r>
            <a:r>
              <a:rPr lang="pt-BR" sz="1600" dirty="0">
                <a:solidFill>
                  <a:srgbClr val="0070C0"/>
                </a:solidFill>
              </a:rPr>
              <a:t>vem um, vem todos</a:t>
            </a:r>
            <a:r>
              <a:rPr lang="pt-BR" sz="1600" dirty="0">
                <a:solidFill>
                  <a:schemeClr val="tx1"/>
                </a:solidFill>
              </a:rPr>
              <a:t>” da programação do código aberto”. (HOWE, 2009, p. 43)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 bwMode="auto">
          <a:xfrm>
            <a:off x="2589213" y="3148014"/>
            <a:ext cx="7010400" cy="134778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kern="0" dirty="0">
                <a:cs typeface="Arial" pitchFamily="34" charset="0"/>
              </a:rPr>
              <a:t> </a:t>
            </a:r>
            <a:r>
              <a:rPr lang="en-US" sz="1600" kern="0" dirty="0">
                <a:solidFill>
                  <a:schemeClr val="tx1"/>
                </a:solidFill>
              </a:rPr>
              <a:t>“</a:t>
            </a:r>
            <a:r>
              <a:rPr lang="pt-BR" sz="1600" kern="0" dirty="0">
                <a:solidFill>
                  <a:schemeClr val="tx1"/>
                </a:solidFill>
              </a:rPr>
              <a:t> </a:t>
            </a:r>
            <a:r>
              <a:rPr lang="pt-BR" sz="1600" kern="0" dirty="0">
                <a:solidFill>
                  <a:srgbClr val="0070C0"/>
                </a:solidFill>
              </a:rPr>
              <a:t>... </a:t>
            </a:r>
            <a:r>
              <a:rPr lang="pt-BR" sz="1600" kern="0" dirty="0">
                <a:solidFill>
                  <a:schemeClr val="tx1"/>
                </a:solidFill>
              </a:rPr>
              <a:t>O campo da ciência da computação desenvolveu-se a partir dos </a:t>
            </a:r>
            <a:r>
              <a:rPr lang="pt-BR" sz="1600" kern="0" dirty="0">
                <a:solidFill>
                  <a:schemeClr val="accent2"/>
                </a:solidFill>
              </a:rPr>
              <a:t>laboratórios acadêmicos</a:t>
            </a:r>
            <a:r>
              <a:rPr lang="pt-BR" sz="1600" kern="0" dirty="0">
                <a:solidFill>
                  <a:schemeClr val="tx1"/>
                </a:solidFill>
              </a:rPr>
              <a:t> e </a:t>
            </a:r>
            <a:r>
              <a:rPr lang="pt-BR" sz="1600" kern="0" dirty="0" err="1">
                <a:solidFill>
                  <a:schemeClr val="accent2"/>
                </a:solidFill>
              </a:rPr>
              <a:t>semi-acadêmicos</a:t>
            </a:r>
            <a:r>
              <a:rPr lang="pt-BR" sz="1600" kern="0" dirty="0">
                <a:solidFill>
                  <a:schemeClr val="tx1"/>
                </a:solidFill>
              </a:rPr>
              <a:t>, como os da Bell e do MIT. Compartilhar o </a:t>
            </a:r>
            <a:r>
              <a:rPr lang="pt-BR" sz="1600" kern="0" dirty="0">
                <a:solidFill>
                  <a:srgbClr val="0070C0"/>
                </a:solidFill>
              </a:rPr>
              <a:t>código do computador</a:t>
            </a:r>
            <a:r>
              <a:rPr lang="pt-BR" sz="1600" kern="0" dirty="0">
                <a:solidFill>
                  <a:schemeClr val="tx1"/>
                </a:solidFill>
              </a:rPr>
              <a:t> … estava de acordo com a tradição acadêmica da livre troca de informações.’’ ” mas os computadores eram grandes e caros …” (HOWE, 2009, p. 43)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16389" name="CaixaDeTexto 5"/>
          <p:cNvSpPr txBox="1">
            <a:spLocks noChangeArrowheads="1"/>
          </p:cNvSpPr>
          <p:nvPr/>
        </p:nvSpPr>
        <p:spPr bwMode="auto">
          <a:xfrm>
            <a:off x="2971800" y="4876800"/>
            <a:ext cx="571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*… assim compartilhar vem da tradição acadêmica. 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9943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259</TotalTime>
  <Words>1950</Words>
  <Application>Microsoft Office PowerPoint</Application>
  <PresentationFormat>Widescreen</PresentationFormat>
  <Paragraphs>144</Paragraphs>
  <Slides>19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2" baseType="lpstr">
      <vt:lpstr>Adobe Caslon Pro Bold</vt:lpstr>
      <vt:lpstr>Arial</vt:lpstr>
      <vt:lpstr>Arial</vt:lpstr>
      <vt:lpstr>Calibri</vt:lpstr>
      <vt:lpstr>Century Gothic</vt:lpstr>
      <vt:lpstr>Comic Sans MS</vt:lpstr>
      <vt:lpstr>inherit</vt:lpstr>
      <vt:lpstr>Times New Roman</vt:lpstr>
      <vt:lpstr>Tw Cen MT</vt:lpstr>
      <vt:lpstr>Tw Cen MT Condensed</vt:lpstr>
      <vt:lpstr>Wingdings</vt:lpstr>
      <vt:lpstr>Wingdings 3</vt:lpstr>
      <vt:lpstr>Integral</vt:lpstr>
      <vt:lpstr>Apresentação do PowerPoint</vt:lpstr>
      <vt:lpstr>Crowdsourcing (3 Histórias)  1a. nascimento do Unix</vt:lpstr>
      <vt:lpstr>Revisão, a multidão. </vt:lpstr>
      <vt:lpstr>Multidão é poder?</vt:lpstr>
      <vt:lpstr>Uma constituição nas mídias</vt:lpstr>
      <vt:lpstr>Recentes, o negativo</vt:lpstr>
      <vt:lpstr>O que é crowdsourcing?</vt:lpstr>
      <vt:lpstr>Do complexo ao simples</vt:lpstr>
      <vt:lpstr>Criar coisas pequenas bem-feitas</vt:lpstr>
      <vt:lpstr>Crowdsourcing (2a. História)</vt:lpstr>
      <vt:lpstr>Uma boa briga</vt:lpstr>
      <vt:lpstr>Um estudante despretensioso </vt:lpstr>
      <vt:lpstr>Revolucionários acidentais</vt:lpstr>
      <vt:lpstr>E surgiu o Wikipedia</vt:lpstr>
      <vt:lpstr>Crowdsourcing e as patentes</vt:lpstr>
      <vt:lpstr> Número de servidores “open-source”</vt:lpstr>
      <vt:lpstr>Governar em comunidade</vt:lpstr>
      <vt:lpstr>Referências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W10</dc:creator>
  <cp:lastModifiedBy>W10</cp:lastModifiedBy>
  <cp:revision>40</cp:revision>
  <dcterms:created xsi:type="dcterms:W3CDTF">2023-08-13T12:50:11Z</dcterms:created>
  <dcterms:modified xsi:type="dcterms:W3CDTF">2023-10-18T23:09:16Z</dcterms:modified>
</cp:coreProperties>
</file>