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5" r:id="rId1"/>
    <p:sldMasterId id="2147483864" r:id="rId2"/>
  </p:sldMasterIdLst>
  <p:notesMasterIdLst>
    <p:notesMasterId r:id="rId56"/>
  </p:notesMasterIdLst>
  <p:handoutMasterIdLst>
    <p:handoutMasterId r:id="rId57"/>
  </p:handoutMasterIdLst>
  <p:sldIdLst>
    <p:sldId id="723" r:id="rId3"/>
    <p:sldId id="681" r:id="rId4"/>
    <p:sldId id="682" r:id="rId5"/>
    <p:sldId id="683" r:id="rId6"/>
    <p:sldId id="689" r:id="rId7"/>
    <p:sldId id="690" r:id="rId8"/>
    <p:sldId id="692" r:id="rId9"/>
    <p:sldId id="693" r:id="rId10"/>
    <p:sldId id="694" r:id="rId11"/>
    <p:sldId id="695" r:id="rId12"/>
    <p:sldId id="696" r:id="rId13"/>
    <p:sldId id="697" r:id="rId14"/>
    <p:sldId id="698" r:id="rId15"/>
    <p:sldId id="699" r:id="rId16"/>
    <p:sldId id="712" r:id="rId17"/>
    <p:sldId id="713" r:id="rId18"/>
    <p:sldId id="714" r:id="rId19"/>
    <p:sldId id="715" r:id="rId20"/>
    <p:sldId id="716" r:id="rId21"/>
    <p:sldId id="717" r:id="rId22"/>
    <p:sldId id="718" r:id="rId23"/>
    <p:sldId id="719" r:id="rId24"/>
    <p:sldId id="720" r:id="rId25"/>
    <p:sldId id="721" r:id="rId26"/>
    <p:sldId id="724" r:id="rId27"/>
    <p:sldId id="725" r:id="rId28"/>
    <p:sldId id="726" r:id="rId29"/>
    <p:sldId id="727" r:id="rId30"/>
    <p:sldId id="728" r:id="rId31"/>
    <p:sldId id="753" r:id="rId32"/>
    <p:sldId id="754" r:id="rId33"/>
    <p:sldId id="729" r:id="rId34"/>
    <p:sldId id="730" r:id="rId35"/>
    <p:sldId id="731" r:id="rId36"/>
    <p:sldId id="732" r:id="rId37"/>
    <p:sldId id="733" r:id="rId38"/>
    <p:sldId id="734" r:id="rId39"/>
    <p:sldId id="735" r:id="rId40"/>
    <p:sldId id="736" r:id="rId41"/>
    <p:sldId id="738" r:id="rId42"/>
    <p:sldId id="739" r:id="rId43"/>
    <p:sldId id="740" r:id="rId44"/>
    <p:sldId id="741" r:id="rId45"/>
    <p:sldId id="742" r:id="rId46"/>
    <p:sldId id="743" r:id="rId47"/>
    <p:sldId id="744" r:id="rId48"/>
    <p:sldId id="745" r:id="rId49"/>
    <p:sldId id="746" r:id="rId50"/>
    <p:sldId id="747" r:id="rId51"/>
    <p:sldId id="748" r:id="rId52"/>
    <p:sldId id="749" r:id="rId53"/>
    <p:sldId id="750" r:id="rId54"/>
    <p:sldId id="751" r:id="rId55"/>
  </p:sldIdLst>
  <p:sldSz cx="9144000" cy="6858000" type="screen4x3"/>
  <p:notesSz cx="9798050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>
          <p15:clr>
            <a:srgbClr val="A4A3A4"/>
          </p15:clr>
        </p15:guide>
        <p15:guide id="2" pos="308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549E39"/>
    <a:srgbClr val="000000"/>
    <a:srgbClr val="FFFFCC"/>
    <a:srgbClr val="CCCCFF"/>
    <a:srgbClr val="FFFFFF"/>
    <a:srgbClr val="0066FF"/>
    <a:srgbClr val="006600"/>
    <a:srgbClr val="0070C0"/>
    <a:srgbClr val="64A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0" autoAdjust="0"/>
    <p:restoredTop sz="94756" autoAdjust="0"/>
  </p:normalViewPr>
  <p:slideViewPr>
    <p:cSldViewPr>
      <p:cViewPr varScale="1">
        <p:scale>
          <a:sx n="82" d="100"/>
          <a:sy n="82" d="100"/>
        </p:scale>
        <p:origin x="1164" y="96"/>
      </p:cViewPr>
      <p:guideLst>
        <p:guide orient="horz" pos="2296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3888"/>
    </p:cViewPr>
  </p:sorterViewPr>
  <p:notesViewPr>
    <p:cSldViewPr>
      <p:cViewPr varScale="1">
        <p:scale>
          <a:sx n="71" d="100"/>
          <a:sy n="71" d="100"/>
        </p:scale>
        <p:origin x="-768" y="-90"/>
      </p:cViewPr>
      <p:guideLst>
        <p:guide orient="horz" pos="2142"/>
        <p:guide pos="308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Relationship Id="rId4" Type="http://schemas.openxmlformats.org/officeDocument/2006/relationships/image" Target="../media/image7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Relationship Id="rId4" Type="http://schemas.openxmlformats.org/officeDocument/2006/relationships/image" Target="../media/image8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465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9" rIns="90716" bIns="45359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51488" y="0"/>
            <a:ext cx="42465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9" rIns="90716" bIns="4535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950"/>
            <a:ext cx="42465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9" rIns="90716" bIns="45359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51488" y="6457950"/>
            <a:ext cx="42465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9" rIns="90716" bIns="4535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100">
                <a:latin typeface="Times New Roman" pitchFamily="18" charset="0"/>
              </a:defRPr>
            </a:lvl1pPr>
          </a:lstStyle>
          <a:p>
            <a:pPr>
              <a:defRPr/>
            </a:pPr>
            <a:fld id="{0D6FF1FB-B579-489F-93B1-6C63B5A4CE5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7684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4656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9" rIns="90716" bIns="45359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100">
                <a:latin typeface="Tahom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51488" y="0"/>
            <a:ext cx="4246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9" rIns="90716" bIns="45359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100">
                <a:latin typeface="Tahom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17863" y="536575"/>
            <a:ext cx="3360737" cy="2520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4925" y="3217863"/>
            <a:ext cx="7188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9" rIns="90716" bIns="453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35725"/>
            <a:ext cx="4246563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9" rIns="90716" bIns="45359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100">
                <a:latin typeface="Tahom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1488" y="6435725"/>
            <a:ext cx="4246562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6" tIns="45359" rIns="90716" bIns="4535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100">
                <a:latin typeface="Tahoma" pitchFamily="34" charset="0"/>
              </a:defRPr>
            </a:lvl1pPr>
          </a:lstStyle>
          <a:p>
            <a:pPr>
              <a:defRPr/>
            </a:pPr>
            <a:fld id="{6DF2745A-CDB3-40C1-8497-038C45BB78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18570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2C483B-3B4D-40F9-B114-00EF92EAEE2C}" type="slidenum">
              <a:rPr lang="pt-BR" altLang="pt-BR"/>
              <a:pPr>
                <a:spcBef>
                  <a:spcPct val="0"/>
                </a:spcBef>
              </a:pPr>
              <a:t>25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0419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CA9627-F183-4DF6-B482-8ED0D4CCF221}" type="slidenum">
              <a:rPr lang="pt-BR" altLang="pt-BR"/>
              <a:pPr>
                <a:spcBef>
                  <a:spcPct val="0"/>
                </a:spcBef>
              </a:pPr>
              <a:t>37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51509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44ED4C-2FD0-434C-A0BB-B5B788DC5A27}" type="slidenum">
              <a:rPr lang="pt-BR" altLang="pt-BR"/>
              <a:pPr>
                <a:spcBef>
                  <a:spcPct val="0"/>
                </a:spcBef>
              </a:pPr>
              <a:t>38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2182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F30B48-8CC4-4447-91DE-CC555D010627}" type="slidenum">
              <a:rPr lang="pt-BR" altLang="pt-BR"/>
              <a:pPr>
                <a:spcBef>
                  <a:spcPct val="0"/>
                </a:spcBef>
              </a:pPr>
              <a:t>26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45078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50133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10957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FC4AE7-48DF-4FAC-99CB-7A6F816B8E71}" type="slidenum">
              <a:rPr lang="pt-BR" altLang="pt-BR"/>
              <a:pPr>
                <a:spcBef>
                  <a:spcPct val="0"/>
                </a:spcBef>
              </a:pPr>
              <a:t>30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94628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11162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581416-3CA5-417B-8919-6CAA4A9A7500}" type="slidenum">
              <a:rPr lang="pt-BR" altLang="pt-BR"/>
              <a:pPr>
                <a:spcBef>
                  <a:spcPct val="0"/>
                </a:spcBef>
              </a:pPr>
              <a:t>31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41763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4301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16BAC9-429A-4D8F-9679-721177047AA9}" type="slidenum">
              <a:rPr lang="pt-BR" altLang="pt-BR"/>
              <a:pPr>
                <a:spcBef>
                  <a:spcPct val="0"/>
                </a:spcBef>
              </a:pPr>
              <a:t>33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10053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11B82D-DEEB-4271-9FD6-8BC5D18EE86E}" type="slidenum">
              <a:rPr lang="pt-BR" altLang="pt-BR"/>
              <a:pPr>
                <a:spcBef>
                  <a:spcPct val="0"/>
                </a:spcBef>
              </a:pPr>
              <a:t>34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8929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4710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3E44E8-3276-4EC3-A66E-899FEBE7AF22}" type="slidenum">
              <a:rPr lang="pt-BR" altLang="pt-BR"/>
              <a:pPr>
                <a:spcBef>
                  <a:spcPct val="0"/>
                </a:spcBef>
              </a:pPr>
              <a:t>35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44276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05A24B-57D9-4A8E-8479-513C22003CAD}" type="slidenum">
              <a:rPr lang="pt-BR" altLang="pt-BR"/>
              <a:pPr>
                <a:spcBef>
                  <a:spcPct val="0"/>
                </a:spcBef>
              </a:pPr>
              <a:t>36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905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3A977F-2504-E741-85B4-8F01994E1F25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38978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91108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15571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18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93585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676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2182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61281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21083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4046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7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A02F-357D-AF42-B110-A7740AFDCA1B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4969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917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703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415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727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413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687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395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8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33375"/>
            <a:ext cx="8661400" cy="6084888"/>
          </a:xfrm>
          <a:prstGeom prst="rect">
            <a:avLst/>
          </a:prstGeom>
          <a:solidFill>
            <a:srgbClr val="663300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0439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8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36588"/>
            <a:ext cx="8194675" cy="5581650"/>
          </a:xfrm>
          <a:prstGeom prst="rect">
            <a:avLst/>
          </a:prstGeom>
          <a:solidFill>
            <a:srgbClr val="663300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1458237"/>
      </p:ext>
    </p:extLst>
  </p:cSld>
  <p:clrMapOvr>
    <a:masterClrMapping/>
  </p:clrMapOvr>
  <p:transition>
    <p:pull dir="l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8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36588"/>
            <a:ext cx="8194675" cy="5581650"/>
          </a:xfrm>
          <a:prstGeom prst="rect">
            <a:avLst/>
          </a:prstGeom>
          <a:solidFill>
            <a:srgbClr val="663300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3009277"/>
      </p:ext>
    </p:extLst>
  </p:cSld>
  <p:clrMapOvr>
    <a:masterClrMapping/>
  </p:clrMapOvr>
  <p:transition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256239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8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36588"/>
            <a:ext cx="8194675" cy="5581650"/>
          </a:xfrm>
          <a:prstGeom prst="rect">
            <a:avLst/>
          </a:prstGeom>
          <a:solidFill>
            <a:srgbClr val="663300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2647744"/>
      </p:ext>
    </p:extLst>
  </p:cSld>
  <p:clrMapOvr>
    <a:masterClrMapping/>
  </p:clrMapOvr>
  <p:transition>
    <p:pull dir="l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197730" y="188640"/>
            <a:ext cx="8748000" cy="6480720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n>
                <a:solidFill>
                  <a:srgbClr val="92D050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86" y="135980"/>
            <a:ext cx="2314227" cy="51403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aixaDeTexto 13"/>
          <p:cNvSpPr txBox="1">
            <a:spLocks noChangeArrowheads="1"/>
          </p:cNvSpPr>
          <p:nvPr userDrawn="1"/>
        </p:nvSpPr>
        <p:spPr bwMode="auto">
          <a:xfrm>
            <a:off x="439738" y="647700"/>
            <a:ext cx="584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t-BR" sz="2400" b="1" i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pt-BR" sz="2400" b="1" i="1" dirty="0">
              <a:solidFill>
                <a:schemeClr val="bg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167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1649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ó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225" y="539750"/>
            <a:ext cx="7520007" cy="46166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5661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atro tóp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4"/>
          <p:cNvSpPr>
            <a:spLocks noChangeArrowheads="1"/>
          </p:cNvSpPr>
          <p:nvPr userDrawn="1"/>
        </p:nvSpPr>
        <p:spPr bwMode="auto">
          <a:xfrm>
            <a:off x="631825" y="3949700"/>
            <a:ext cx="3603625" cy="1930400"/>
          </a:xfrm>
          <a:prstGeom prst="rect">
            <a:avLst/>
          </a:prstGeom>
          <a:solidFill>
            <a:srgbClr val="D3D3D3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8" name="Rectangle 35"/>
          <p:cNvSpPr>
            <a:spLocks noChangeArrowheads="1"/>
          </p:cNvSpPr>
          <p:nvPr userDrawn="1"/>
        </p:nvSpPr>
        <p:spPr bwMode="auto">
          <a:xfrm>
            <a:off x="5043488" y="3949700"/>
            <a:ext cx="3641725" cy="1930400"/>
          </a:xfrm>
          <a:prstGeom prst="rect">
            <a:avLst/>
          </a:prstGeom>
          <a:solidFill>
            <a:srgbClr val="D3D3D3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endParaRPr lang="pt-BR" altLang="pt-BR"/>
          </a:p>
        </p:txBody>
      </p:sp>
      <p:sp>
        <p:nvSpPr>
          <p:cNvPr id="9" name="Rectangle 17"/>
          <p:cNvSpPr>
            <a:spLocks noChangeArrowheads="1"/>
          </p:cNvSpPr>
          <p:nvPr userDrawn="1"/>
        </p:nvSpPr>
        <p:spPr bwMode="auto">
          <a:xfrm>
            <a:off x="762000" y="1447800"/>
            <a:ext cx="3603625" cy="1930400"/>
          </a:xfrm>
          <a:prstGeom prst="rect">
            <a:avLst/>
          </a:prstGeom>
          <a:solidFill>
            <a:srgbClr val="D3D3D3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" name="Rectangle 36"/>
          <p:cNvSpPr>
            <a:spLocks noChangeArrowheads="1"/>
          </p:cNvSpPr>
          <p:nvPr userDrawn="1"/>
        </p:nvSpPr>
        <p:spPr bwMode="auto">
          <a:xfrm>
            <a:off x="5043488" y="1447800"/>
            <a:ext cx="3641725" cy="1930400"/>
          </a:xfrm>
          <a:prstGeom prst="rect">
            <a:avLst/>
          </a:prstGeom>
          <a:solidFill>
            <a:srgbClr val="D3D3D3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" name="Rectangle 18"/>
          <p:cNvSpPr>
            <a:spLocks noChangeArrowheads="1"/>
          </p:cNvSpPr>
          <p:nvPr userDrawn="1"/>
        </p:nvSpPr>
        <p:spPr bwMode="auto">
          <a:xfrm>
            <a:off x="0" y="1511300"/>
            <a:ext cx="4211638" cy="65088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" name="Rectangle 40"/>
          <p:cNvSpPr>
            <a:spLocks noChangeArrowheads="1"/>
          </p:cNvSpPr>
          <p:nvPr userDrawn="1"/>
        </p:nvSpPr>
        <p:spPr bwMode="auto">
          <a:xfrm>
            <a:off x="4889500" y="1511300"/>
            <a:ext cx="4229100" cy="63500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" name="Rectangle 41"/>
          <p:cNvSpPr>
            <a:spLocks noChangeArrowheads="1"/>
          </p:cNvSpPr>
          <p:nvPr userDrawn="1"/>
        </p:nvSpPr>
        <p:spPr bwMode="auto">
          <a:xfrm>
            <a:off x="0" y="5753100"/>
            <a:ext cx="4211638" cy="65088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4" name="Rectangle 42"/>
          <p:cNvSpPr>
            <a:spLocks noChangeArrowheads="1"/>
          </p:cNvSpPr>
          <p:nvPr userDrawn="1"/>
        </p:nvSpPr>
        <p:spPr bwMode="auto">
          <a:xfrm>
            <a:off x="4889500" y="5753100"/>
            <a:ext cx="4229100" cy="63500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28" name="Espaço Reservado para Texto 27"/>
          <p:cNvSpPr>
            <a:spLocks noGrp="1"/>
          </p:cNvSpPr>
          <p:nvPr>
            <p:ph type="body" sz="quarter" idx="10"/>
          </p:nvPr>
        </p:nvSpPr>
        <p:spPr>
          <a:xfrm>
            <a:off x="5145501" y="4078288"/>
            <a:ext cx="3438525" cy="16732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="1"/>
            </a:lvl1pPr>
            <a:lvl2pPr marL="447675" indent="9525" algn="r">
              <a:buNone/>
              <a:defRPr sz="1200"/>
            </a:lvl2pPr>
            <a:lvl3pPr marL="895350" indent="0" algn="r">
              <a:buNone/>
              <a:defRPr sz="1200"/>
            </a:lvl3pPr>
            <a:lvl4pPr marL="1344613" indent="0" algn="r">
              <a:buNone/>
              <a:defRPr sz="1200"/>
            </a:lvl4pPr>
            <a:lvl5pPr marL="1792288" indent="0" algn="r">
              <a:buNone/>
              <a:defRPr sz="1200"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29" name="Espaço Reservado para Texto 27"/>
          <p:cNvSpPr>
            <a:spLocks noGrp="1"/>
          </p:cNvSpPr>
          <p:nvPr>
            <p:ph type="body" sz="quarter" idx="11"/>
          </p:nvPr>
        </p:nvSpPr>
        <p:spPr>
          <a:xfrm>
            <a:off x="5145501" y="1576388"/>
            <a:ext cx="3438525" cy="16732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="1"/>
            </a:lvl1pPr>
            <a:lvl2pPr marL="447675" indent="9525" algn="r">
              <a:buNone/>
              <a:defRPr sz="1200"/>
            </a:lvl2pPr>
            <a:lvl3pPr marL="895350" indent="0" algn="r">
              <a:buNone/>
              <a:defRPr sz="1200"/>
            </a:lvl3pPr>
            <a:lvl4pPr marL="1344613" indent="0" algn="r">
              <a:buNone/>
              <a:defRPr sz="1200"/>
            </a:lvl4pPr>
            <a:lvl5pPr marL="1792288" indent="0" algn="r">
              <a:buNone/>
              <a:defRPr sz="1200"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30" name="Espaço Reservado para Texto 27"/>
          <p:cNvSpPr>
            <a:spLocks noGrp="1"/>
          </p:cNvSpPr>
          <p:nvPr>
            <p:ph type="body" sz="quarter" idx="12"/>
          </p:nvPr>
        </p:nvSpPr>
        <p:spPr>
          <a:xfrm>
            <a:off x="843757" y="1576388"/>
            <a:ext cx="3438525" cy="16732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/>
            </a:lvl1pPr>
            <a:lvl2pPr marL="447675" indent="9525" algn="l">
              <a:buNone/>
              <a:defRPr sz="1200"/>
            </a:lvl2pPr>
            <a:lvl3pPr marL="895350" indent="0" algn="l">
              <a:buNone/>
              <a:defRPr sz="1200"/>
            </a:lvl3pPr>
            <a:lvl4pPr marL="1344613" indent="0" algn="l">
              <a:buNone/>
              <a:defRPr sz="1200"/>
            </a:lvl4pPr>
            <a:lvl5pPr marL="1792288" indent="0" algn="l">
              <a:buNone/>
              <a:defRPr sz="1200"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31" name="Espaço Reservado para Texto 27"/>
          <p:cNvSpPr>
            <a:spLocks noGrp="1"/>
          </p:cNvSpPr>
          <p:nvPr>
            <p:ph type="body" sz="quarter" idx="13"/>
          </p:nvPr>
        </p:nvSpPr>
        <p:spPr>
          <a:xfrm>
            <a:off x="714471" y="4078288"/>
            <a:ext cx="3438525" cy="16732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/>
            </a:lvl1pPr>
            <a:lvl2pPr marL="447675" indent="9525" algn="l">
              <a:buNone/>
              <a:defRPr sz="1200"/>
            </a:lvl2pPr>
            <a:lvl3pPr marL="895350" indent="0" algn="l">
              <a:buNone/>
              <a:defRPr sz="1200"/>
            </a:lvl3pPr>
            <a:lvl4pPr marL="1344613" indent="0" algn="l">
              <a:buNone/>
              <a:defRPr sz="1200"/>
            </a:lvl4pPr>
            <a:lvl5pPr marL="1792288" indent="0" algn="l">
              <a:buNone/>
              <a:defRPr sz="1200"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830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17AB0-46D3-4EFC-8668-523823006B2F}" type="datetimeFigureOut">
              <a:rPr lang="pt-BR"/>
              <a:pPr>
                <a:defRPr/>
              </a:pPr>
              <a:t>12/06/2019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FE741-4464-46DB-B064-0BFBD979B45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8998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83DC3-8420-405C-A32C-4ACA056F8338}" type="datetimeFigureOut">
              <a:rPr lang="pt-BR"/>
              <a:pPr>
                <a:defRPr/>
              </a:pPr>
              <a:t>12/06/2019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69A9E-DF7E-4E6B-93E9-BF658FDEF07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3145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CA8AA-D62F-432A-8A20-C18E5AED3F75}" type="datetimeFigureOut">
              <a:rPr lang="pt-BR"/>
              <a:pPr>
                <a:defRPr/>
              </a:pPr>
              <a:t>12/06/2019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1CF3F-1B82-41C8-AE75-884717A9ACD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220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AAD05-756C-42A6-BE34-9B37925C9F1F}" type="datetimeFigureOut">
              <a:rPr lang="pt-BR"/>
              <a:pPr>
                <a:defRPr/>
              </a:pPr>
              <a:t>12/06/2019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E296F-B17B-45DB-80FA-A233CA11F14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6522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D80D4-2B29-4059-AE75-BB5B0E03DE99}" type="datetimeFigureOut">
              <a:rPr lang="pt-BR"/>
              <a:pPr>
                <a:defRPr/>
              </a:pPr>
              <a:t>12/06/2019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CA0BC-EB45-43C5-898D-CC14A29177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57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611827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A8A3E-1815-42F1-A66E-AFEEF2D83971}" type="datetimeFigureOut">
              <a:rPr lang="pt-BR"/>
              <a:pPr>
                <a:defRPr/>
              </a:pPr>
              <a:t>12/06/2019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B8598-B067-4728-A76A-27B614C209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1295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FA4B4-2BB2-44CE-9CF2-3F80CE3052CE}" type="datetimeFigureOut">
              <a:rPr lang="pt-BR"/>
              <a:pPr>
                <a:defRPr/>
              </a:pPr>
              <a:t>12/06/2019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1B8E7-47B6-4659-AB8D-85923E1CD81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46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A186-71F9-4423-9CFF-35BD5EEE4D27}" type="datetimeFigureOut">
              <a:rPr lang="pt-BR"/>
              <a:pPr>
                <a:defRPr/>
              </a:pPr>
              <a:t>12/06/2019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5C05E-DC0A-4B00-9409-3129F6F304C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7607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F8BB9-DB13-4B90-AA2F-282B8D6B79E1}" type="datetimeFigureOut">
              <a:rPr lang="pt-BR"/>
              <a:pPr>
                <a:defRPr/>
              </a:pPr>
              <a:t>12/06/2019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8E75B-B9A4-400E-A62B-EEE601D5B3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21700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C2A62-1324-4C04-A23D-3BB1F4CF475C}" type="datetimeFigureOut">
              <a:rPr lang="pt-BR"/>
              <a:pPr>
                <a:defRPr/>
              </a:pPr>
              <a:t>12/06/2019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5F1BE-89D4-4291-8FA0-A1AEDDCDB17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2652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194E9-7597-40AE-A0E3-E8164E0C047A}" type="datetimeFigureOut">
              <a:rPr lang="pt-BR"/>
              <a:pPr>
                <a:defRPr/>
              </a:pPr>
              <a:t>12/06/2019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3EDD9-9A96-4089-AB57-A63E049807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9320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FFB4-400D-1240-AB24-6F86C96D4DFB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56530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94486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02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62976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16D3-DCE8-CC45-8106-AE5DFCD073F9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0161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4D9FFFB4-400D-1240-AB24-6F86C96D4DFB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78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  <p:sldLayoutId id="2147484138" r:id="rId13"/>
    <p:sldLayoutId id="2147484139" r:id="rId14"/>
    <p:sldLayoutId id="2147484140" r:id="rId15"/>
    <p:sldLayoutId id="2147484141" r:id="rId16"/>
    <p:sldLayoutId id="2147484142" r:id="rId17"/>
    <p:sldLayoutId id="2147484143" r:id="rId18"/>
    <p:sldLayoutId id="2147484144" r:id="rId19"/>
    <p:sldLayoutId id="2147484145" r:id="rId20"/>
    <p:sldLayoutId id="2147484146" r:id="rId21"/>
    <p:sldLayoutId id="2147484147" r:id="rId22"/>
    <p:sldLayoutId id="2147484148" r:id="rId23"/>
    <p:sldLayoutId id="2147484149" r:id="rId24"/>
    <p:sldLayoutId id="2147484150" r:id="rId25"/>
    <p:sldLayoutId id="2147484151" r:id="rId26"/>
    <p:sldLayoutId id="2147484155" r:id="rId27"/>
    <p:sldLayoutId id="2147484156" r:id="rId28"/>
    <p:sldLayoutId id="2147484157" r:id="rId29"/>
    <p:sldLayoutId id="2147484158" r:id="rId30"/>
    <p:sldLayoutId id="2147484152" r:id="rId31"/>
    <p:sldLayoutId id="2147484153" r:id="rId32"/>
    <p:sldLayoutId id="2147484154" r:id="rId33"/>
    <p:sldLayoutId id="2147484159" r:id="rId3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A29B3F2-A13F-4C5A-8E56-94E7F7B93B3C}" type="datetimeFigureOut">
              <a:rPr lang="pt-BR"/>
              <a:pPr>
                <a:defRPr/>
              </a:pPr>
              <a:t>12/06/2019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B1423C30-82C3-4100-ADE2-737AB8820BD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7.png"/><Relationship Id="rId12" Type="http://schemas.openxmlformats.org/officeDocument/2006/relationships/image" Target="../media/image81.png"/><Relationship Id="rId1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86.jpe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85.jpeg"/><Relationship Id="rId15" Type="http://schemas.openxmlformats.org/officeDocument/2006/relationships/image" Target="../media/image89.jpeg"/><Relationship Id="rId10" Type="http://schemas.openxmlformats.org/officeDocument/2006/relationships/image" Target="../media/image80.png"/><Relationship Id="rId4" Type="http://schemas.openxmlformats.org/officeDocument/2006/relationships/image" Target="../media/image84.jpe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4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6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aixaDeTexto 16"/>
          <p:cNvSpPr txBox="1">
            <a:spLocks noChangeArrowheads="1"/>
          </p:cNvSpPr>
          <p:nvPr/>
        </p:nvSpPr>
        <p:spPr bwMode="auto">
          <a:xfrm>
            <a:off x="3748979" y="4337425"/>
            <a:ext cx="5143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2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pt-BR" altLang="pt-BR" sz="1600" b="1" i="1" dirty="0">
                <a:solidFill>
                  <a:srgbClr val="549E39"/>
                </a:solidFill>
                <a:latin typeface="Arial" charset="0"/>
                <a:cs typeface="Arial" charset="0"/>
              </a:rPr>
              <a:t>Prof. Dr. Wanderley da Silva </a:t>
            </a:r>
            <a:r>
              <a:rPr lang="pt-BR" altLang="pt-BR" sz="1600" b="1" i="1" dirty="0" smtClean="0">
                <a:solidFill>
                  <a:srgbClr val="549E39"/>
                </a:solidFill>
                <a:latin typeface="Arial" charset="0"/>
                <a:cs typeface="Arial" charset="0"/>
              </a:rPr>
              <a:t>Paganini</a:t>
            </a:r>
            <a:endParaRPr lang="pt-BR" altLang="pt-BR" sz="1600" b="1" i="1" dirty="0">
              <a:solidFill>
                <a:srgbClr val="549E39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9512" y="5518048"/>
            <a:ext cx="8784976" cy="1223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911" y="5586880"/>
            <a:ext cx="2319797" cy="108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2395538" y="376238"/>
            <a:ext cx="42132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UNIVERSIDADE DE </a:t>
            </a:r>
            <a:r>
              <a:rPr lang="pt-BR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SÃO </a:t>
            </a:r>
            <a:r>
              <a:rPr lang="pt-BR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PAULO</a:t>
            </a:r>
            <a:endParaRPr lang="pt-BR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115296" y="727375"/>
            <a:ext cx="2773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Faculdade de Saúde Pública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617610"/>
            <a:ext cx="1090669" cy="1090669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1342189" y="2455299"/>
            <a:ext cx="6564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r>
              <a:rPr lang="pt-B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Resíduos Sólidos: Lodo de ETA e ETE</a:t>
            </a:r>
            <a:endParaRPr lang="pt-B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-503486" y="1580618"/>
            <a:ext cx="10150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HSA-0130</a:t>
            </a:r>
            <a:endParaRPr lang="pt-BR" sz="1800" dirty="0">
              <a:solidFill>
                <a:srgbClr val="00B05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pt-BR" sz="18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Instrumentos </a:t>
            </a:r>
            <a:r>
              <a:rPr lang="pt-BR" sz="1800" dirty="0">
                <a:solidFill>
                  <a:srgbClr val="00B050"/>
                </a:solidFill>
                <a:latin typeface="Trebuchet MS" panose="020B0603020202020204" pitchFamily="34" charset="0"/>
              </a:rPr>
              <a:t>de Avaliação da Qualidade Ambiental e das </a:t>
            </a:r>
            <a:r>
              <a:rPr lang="pt-BR" sz="18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Condições de </a:t>
            </a:r>
            <a:r>
              <a:rPr lang="pt-BR" sz="1800" dirty="0">
                <a:solidFill>
                  <a:srgbClr val="00B050"/>
                </a:solidFill>
                <a:latin typeface="Trebuchet MS" panose="020B0603020202020204" pitchFamily="34" charset="0"/>
              </a:rPr>
              <a:t>Trabalho</a:t>
            </a:r>
          </a:p>
        </p:txBody>
      </p:sp>
      <p:sp>
        <p:nvSpPr>
          <p:cNvPr id="16" name="CaixaDeTexto 16"/>
          <p:cNvSpPr txBox="1">
            <a:spLocks noChangeArrowheads="1"/>
          </p:cNvSpPr>
          <p:nvPr/>
        </p:nvSpPr>
        <p:spPr bwMode="auto">
          <a:xfrm>
            <a:off x="2648322" y="5123793"/>
            <a:ext cx="38473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2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pt-BR" altLang="pt-BR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São Paulo, 12 de junho de 2019.</a:t>
            </a:r>
            <a:endParaRPr lang="pt-BR" altLang="pt-BR" sz="1100" b="1" i="1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08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556419" y="223838"/>
            <a:ext cx="699928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kumimoji="0" lang="pt-BR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Centrífugas</a:t>
            </a:r>
            <a:endParaRPr kumimoji="0" lang="pt-BR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77827" name="Picture 4" descr="pag67-fig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0"/>
          <a:stretch>
            <a:fillRect/>
          </a:stretch>
        </p:blipFill>
        <p:spPr bwMode="auto">
          <a:xfrm>
            <a:off x="1500602" y="620713"/>
            <a:ext cx="69469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7" descr="clarify_principle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760788"/>
            <a:ext cx="73152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509713" y="3346451"/>
            <a:ext cx="5092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0" lang="pt-BR" altLang="pt-BR">
                <a:solidFill>
                  <a:srgbClr val="6666FF"/>
                </a:solidFill>
              </a:rPr>
              <a:t>Princípio de operação de uma centrífuga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919163" y="533400"/>
            <a:ext cx="699928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kumimoji="0" lang="pt-BR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Centrífugas</a:t>
            </a:r>
            <a:endParaRPr kumimoji="0" lang="pt-BR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78851" name="Picture 4" descr="pag67-fig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2"/>
          <a:stretch>
            <a:fillRect/>
          </a:stretch>
        </p:blipFill>
        <p:spPr bwMode="auto">
          <a:xfrm>
            <a:off x="458788" y="1100138"/>
            <a:ext cx="8855075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5"/>
          <p:cNvSpPr>
            <a:spLocks noChangeArrowheads="1"/>
          </p:cNvSpPr>
          <p:nvPr/>
        </p:nvSpPr>
        <p:spPr bwMode="auto">
          <a:xfrm>
            <a:off x="2286000" y="6096000"/>
            <a:ext cx="5389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0" lang="pt-BR" altLang="pt-BR">
                <a:solidFill>
                  <a:srgbClr val="6666FF"/>
                </a:solidFill>
              </a:rPr>
              <a:t>Representação em corte de uma centrífuga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7" name="Rectangle 3"/>
          <p:cNvSpPr>
            <a:spLocks noChangeArrowheads="1"/>
          </p:cNvSpPr>
          <p:nvPr/>
        </p:nvSpPr>
        <p:spPr bwMode="auto">
          <a:xfrm>
            <a:off x="995363" y="304800"/>
            <a:ext cx="699928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kumimoji="0" lang="pt-BR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Filtro </a:t>
            </a:r>
            <a:r>
              <a:rPr kumimoji="0" lang="pt-BR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prensa de placas</a:t>
            </a:r>
          </a:p>
        </p:txBody>
      </p:sp>
      <p:pic>
        <p:nvPicPr>
          <p:cNvPr id="79875" name="Picture 4" descr="pag71-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0"/>
          <a:stretch>
            <a:fillRect/>
          </a:stretch>
        </p:blipFill>
        <p:spPr bwMode="auto">
          <a:xfrm>
            <a:off x="755576" y="836712"/>
            <a:ext cx="8001000" cy="5184775"/>
          </a:xfrm>
          <a:prstGeom prst="rect">
            <a:avLst/>
          </a:prstGeom>
          <a:noFill/>
          <a:ln w="9525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filterpress_operat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2" y="459749"/>
            <a:ext cx="6480175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6" name="Rectangle 2"/>
          <p:cNvSpPr>
            <a:spLocks noChangeArrowheads="1"/>
          </p:cNvSpPr>
          <p:nvPr/>
        </p:nvSpPr>
        <p:spPr bwMode="auto">
          <a:xfrm>
            <a:off x="900113" y="260350"/>
            <a:ext cx="699928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kumimoji="0" lang="pt-BR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Filtro </a:t>
            </a:r>
            <a:r>
              <a:rPr kumimoji="0" lang="pt-BR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prensa de placas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685800" y="381000"/>
            <a:ext cx="69992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kumimoji="0" lang="pt-BR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Prensa </a:t>
            </a:r>
            <a:r>
              <a:rPr kumimoji="0" lang="pt-BR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Parafuso – “</a:t>
            </a:r>
            <a:r>
              <a:rPr kumimoji="0" lang="pt-BR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Screw</a:t>
            </a:r>
            <a:r>
              <a:rPr kumimoji="0" lang="pt-BR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Press”</a:t>
            </a:r>
          </a:p>
        </p:txBody>
      </p:sp>
      <p:pic>
        <p:nvPicPr>
          <p:cNvPr id="81923" name="Picture 4" descr="pag75-fig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8"/>
          <a:stretch>
            <a:fillRect/>
          </a:stretch>
        </p:blipFill>
        <p:spPr bwMode="auto">
          <a:xfrm>
            <a:off x="611188" y="1125538"/>
            <a:ext cx="8532812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5"/>
          <p:cNvSpPr>
            <a:spLocks noChangeArrowheads="1"/>
          </p:cNvSpPr>
          <p:nvPr/>
        </p:nvSpPr>
        <p:spPr bwMode="auto">
          <a:xfrm>
            <a:off x="1828800" y="6019800"/>
            <a:ext cx="6619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0" lang="pt-BR" altLang="pt-BR">
                <a:solidFill>
                  <a:srgbClr val="6666FF"/>
                </a:solidFill>
              </a:rPr>
              <a:t>Representação esquemática de uma prensa parafuso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26"/>
          <p:cNvSpPr>
            <a:spLocks noChangeArrowheads="1"/>
          </p:cNvSpPr>
          <p:nvPr/>
        </p:nvSpPr>
        <p:spPr bwMode="auto">
          <a:xfrm>
            <a:off x="395536" y="235760"/>
            <a:ext cx="7848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pt-BR" altLang="pt-BR" b="1" dirty="0" smtClean="0"/>
              <a:t>Secagem em Bags</a:t>
            </a:r>
            <a:endParaRPr lang="pt-BR" altLang="pt-BR" b="1" dirty="0"/>
          </a:p>
        </p:txBody>
      </p:sp>
      <p:pic>
        <p:nvPicPr>
          <p:cNvPr id="59395" name="Picture 1027" descr="DSCN166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90575"/>
            <a:ext cx="240030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1028" descr="DSCN166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790575"/>
            <a:ext cx="240030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1029" descr="DSCN166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48200"/>
            <a:ext cx="240030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1031" descr="F1000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2743200"/>
            <a:ext cx="2687637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9" name="Picture 1032" descr="F10000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4648200"/>
            <a:ext cx="2687637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1033" descr="F10000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2687638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6332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895350" y="3818364"/>
            <a:ext cx="3276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pt-BR" altLang="pt-BR" sz="1600" dirty="0">
                <a:solidFill>
                  <a:srgbClr val="008000"/>
                </a:solidFill>
              </a:rPr>
              <a:t>Ajuste da dosagem</a:t>
            </a:r>
          </a:p>
        </p:txBody>
      </p:sp>
      <p:pic>
        <p:nvPicPr>
          <p:cNvPr id="60419" name="Picture 9" descr="Ajuste da dos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089025"/>
            <a:ext cx="3600450" cy="269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11" descr="Aplicação de polím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17600"/>
            <a:ext cx="3524250" cy="264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2" name="Rectangle 12"/>
          <p:cNvSpPr>
            <a:spLocks noChangeArrowheads="1"/>
          </p:cNvSpPr>
          <p:nvPr/>
        </p:nvSpPr>
        <p:spPr bwMode="auto">
          <a:xfrm>
            <a:off x="5229225" y="3759200"/>
            <a:ext cx="3276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pt-BR" altLang="pt-BR" sz="1600">
                <a:solidFill>
                  <a:srgbClr val="008000"/>
                </a:solidFill>
              </a:rPr>
              <a:t>Aplicação de polímero</a:t>
            </a:r>
          </a:p>
        </p:txBody>
      </p:sp>
      <p:sp>
        <p:nvSpPr>
          <p:cNvPr id="7" name="Rectangle 1026"/>
          <p:cNvSpPr>
            <a:spLocks noChangeArrowheads="1"/>
          </p:cNvSpPr>
          <p:nvPr/>
        </p:nvSpPr>
        <p:spPr bwMode="auto">
          <a:xfrm>
            <a:off x="764464" y="653990"/>
            <a:ext cx="7848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pt-BR" altLang="pt-BR" sz="1600" b="1" dirty="0" smtClean="0">
                <a:solidFill>
                  <a:srgbClr val="008000"/>
                </a:solidFill>
              </a:rPr>
              <a:t>Secagem em Bags</a:t>
            </a:r>
            <a:endParaRPr lang="pt-BR" altLang="pt-BR" sz="1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73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1031" descr="Bag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6" y="3653433"/>
            <a:ext cx="24018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033" descr="Bag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876" y="1672233"/>
            <a:ext cx="24018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1034" descr="Bag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6" y="1748433"/>
            <a:ext cx="24018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1035" descr="Dosadora de polím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789" y="3653433"/>
            <a:ext cx="24018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036" descr="Draga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76" y="3653433"/>
            <a:ext cx="24018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1037" descr="DSC0038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00808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26"/>
          <p:cNvSpPr>
            <a:spLocks noChangeArrowheads="1"/>
          </p:cNvSpPr>
          <p:nvPr/>
        </p:nvSpPr>
        <p:spPr bwMode="auto">
          <a:xfrm>
            <a:off x="647700" y="593314"/>
            <a:ext cx="7848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pt-BR" altLang="pt-BR" b="1" dirty="0" smtClean="0"/>
              <a:t>Secagem em Bags</a:t>
            </a:r>
            <a:endParaRPr lang="pt-BR" altLang="pt-BR" b="1" dirty="0"/>
          </a:p>
        </p:txBody>
      </p:sp>
    </p:spTree>
    <p:extLst>
      <p:ext uri="{BB962C8B-B14F-4D97-AF65-F5344CB8AC3E}">
        <p14:creationId xmlns:p14="http://schemas.microsoft.com/office/powerpoint/2010/main" val="34177324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0" descr="DSC019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862013"/>
            <a:ext cx="6804025" cy="5105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705225" y="6030913"/>
            <a:ext cx="18097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dirty="0">
                <a:latin typeface="+mn-lt"/>
              </a:rPr>
              <a:t>Leito de secagem</a:t>
            </a:r>
          </a:p>
        </p:txBody>
      </p:sp>
    </p:spTree>
    <p:extLst>
      <p:ext uri="{BB962C8B-B14F-4D97-AF65-F5344CB8AC3E}">
        <p14:creationId xmlns:p14="http://schemas.microsoft.com/office/powerpoint/2010/main" val="4707159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2" descr="DSC01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655638"/>
            <a:ext cx="6873875" cy="51546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077921" y="5810250"/>
            <a:ext cx="70008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dirty="0">
                <a:latin typeface="+mn-lt"/>
              </a:rPr>
              <a:t>Cobertura do leito de secagem</a:t>
            </a:r>
          </a:p>
        </p:txBody>
      </p:sp>
    </p:spTree>
    <p:extLst>
      <p:ext uri="{BB962C8B-B14F-4D97-AF65-F5344CB8AC3E}">
        <p14:creationId xmlns:p14="http://schemas.microsoft.com/office/powerpoint/2010/main" val="4266906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683568" y="260648"/>
            <a:ext cx="65246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600" b="1" i="1" dirty="0">
                <a:solidFill>
                  <a:schemeClr val="bg1"/>
                </a:solidFill>
                <a:cs typeface="Arial" pitchFamily="34" charset="0"/>
              </a:rPr>
              <a:t>ETE  </a:t>
            </a:r>
            <a:r>
              <a:rPr lang="pt-BR" altLang="pt-BR" sz="1600" b="1" i="1" dirty="0" smtClean="0">
                <a:solidFill>
                  <a:schemeClr val="bg1"/>
                </a:solidFill>
                <a:cs typeface="Arial" pitchFamily="34" charset="0"/>
              </a:rPr>
              <a:t>Lodos </a:t>
            </a:r>
            <a:r>
              <a:rPr lang="pt-BR" altLang="pt-BR" sz="1600" b="1" i="1" dirty="0">
                <a:solidFill>
                  <a:schemeClr val="bg1"/>
                </a:solidFill>
                <a:cs typeface="Arial" pitchFamily="34" charset="0"/>
              </a:rPr>
              <a:t>Ativados Convencional</a:t>
            </a:r>
          </a:p>
          <a:p>
            <a:pPr eaLnBrk="1" hangingPunct="1"/>
            <a:endParaRPr lang="pt-BR" altLang="pt-BR" sz="1600" b="1" i="1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m 3" descr="DSC02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808038"/>
            <a:ext cx="6956425" cy="5213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928938" y="6143625"/>
            <a:ext cx="35591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latin typeface="+mn-lt"/>
              </a:rPr>
              <a:t>Primeiro tanque – com lodo</a:t>
            </a:r>
          </a:p>
        </p:txBody>
      </p:sp>
    </p:spTree>
    <p:extLst>
      <p:ext uri="{BB962C8B-B14F-4D97-AF65-F5344CB8AC3E}">
        <p14:creationId xmlns:p14="http://schemas.microsoft.com/office/powerpoint/2010/main" val="39552535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agem 4" descr="DSC02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863600"/>
            <a:ext cx="6804025" cy="51022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2786063" y="6000750"/>
            <a:ext cx="36195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latin typeface="+mn-lt"/>
              </a:rPr>
              <a:t>Segundo tanque – com lodo</a:t>
            </a:r>
          </a:p>
        </p:txBody>
      </p:sp>
    </p:spTree>
    <p:extLst>
      <p:ext uri="{BB962C8B-B14F-4D97-AF65-F5344CB8AC3E}">
        <p14:creationId xmlns:p14="http://schemas.microsoft.com/office/powerpoint/2010/main" val="1194464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agem 6" descr="DSC02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869950"/>
            <a:ext cx="6794500" cy="50895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Retângulo 2"/>
          <p:cNvSpPr>
            <a:spLocks noChangeArrowheads="1"/>
          </p:cNvSpPr>
          <p:nvPr/>
        </p:nvSpPr>
        <p:spPr bwMode="auto">
          <a:xfrm>
            <a:off x="3881438" y="6076950"/>
            <a:ext cx="1457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/>
              <a:t>Lodo seco</a:t>
            </a:r>
          </a:p>
        </p:txBody>
      </p:sp>
    </p:spTree>
    <p:extLst>
      <p:ext uri="{BB962C8B-B14F-4D97-AF65-F5344CB8AC3E}">
        <p14:creationId xmlns:p14="http://schemas.microsoft.com/office/powerpoint/2010/main" val="20150193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agem 7" descr="DSC02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428625"/>
            <a:ext cx="7150100" cy="53578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Retângulo 2"/>
          <p:cNvSpPr>
            <a:spLocks noChangeArrowheads="1"/>
          </p:cNvSpPr>
          <p:nvPr/>
        </p:nvSpPr>
        <p:spPr bwMode="auto">
          <a:xfrm>
            <a:off x="3881438" y="5851525"/>
            <a:ext cx="1457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/>
              <a:t>Lodo seco</a:t>
            </a:r>
          </a:p>
        </p:txBody>
      </p:sp>
    </p:spTree>
    <p:extLst>
      <p:ext uri="{BB962C8B-B14F-4D97-AF65-F5344CB8AC3E}">
        <p14:creationId xmlns:p14="http://schemas.microsoft.com/office/powerpoint/2010/main" val="1913244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m 5" descr="DSC02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687388"/>
            <a:ext cx="6584950" cy="4940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367088" y="5681663"/>
            <a:ext cx="24860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latin typeface="+mn-lt"/>
              </a:rPr>
              <a:t>Tanque – sem lodo</a:t>
            </a:r>
          </a:p>
        </p:txBody>
      </p:sp>
    </p:spTree>
    <p:extLst>
      <p:ext uri="{BB962C8B-B14F-4D97-AF65-F5344CB8AC3E}">
        <p14:creationId xmlns:p14="http://schemas.microsoft.com/office/powerpoint/2010/main" val="29060075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3"/>
          <p:cNvSpPr>
            <a:spLocks noChangeArrowheads="1"/>
          </p:cNvSpPr>
          <p:nvPr/>
        </p:nvSpPr>
        <p:spPr bwMode="auto">
          <a:xfrm>
            <a:off x="661988" y="3268663"/>
            <a:ext cx="32035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500" b="1">
                <a:latin typeface="Verdana" panose="020B0604030504040204" pitchFamily="34" charset="0"/>
              </a:rPr>
              <a:t>Geração de resíduos sólidos</a:t>
            </a:r>
          </a:p>
        </p:txBody>
      </p:sp>
      <p:sp>
        <p:nvSpPr>
          <p:cNvPr id="32771" name="AutoShape 39"/>
          <p:cNvSpPr>
            <a:spLocks/>
          </p:cNvSpPr>
          <p:nvPr/>
        </p:nvSpPr>
        <p:spPr bwMode="auto">
          <a:xfrm>
            <a:off x="3946525" y="2554288"/>
            <a:ext cx="153988" cy="1570037"/>
          </a:xfrm>
          <a:prstGeom prst="leftBracket">
            <a:avLst>
              <a:gd name="adj" fmla="val 88600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2772" name="Retângulo 18"/>
          <p:cNvSpPr>
            <a:spLocks noChangeArrowheads="1"/>
          </p:cNvSpPr>
          <p:nvPr/>
        </p:nvSpPr>
        <p:spPr bwMode="auto">
          <a:xfrm>
            <a:off x="1050925" y="457200"/>
            <a:ext cx="7650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Clr>
                <a:srgbClr val="0000FF"/>
              </a:buClr>
            </a:pPr>
            <a:r>
              <a:rPr lang="pt-BR" altLang="pt-BR" sz="2000" b="1" i="1">
                <a:solidFill>
                  <a:srgbClr val="000000"/>
                </a:solidFill>
                <a:cs typeface="Times New Roman" panose="02020603050405020304" pitchFamily="18" charset="0"/>
              </a:rPr>
              <a:t>Prestação de serviços de saneamento – Ciclo da Água</a:t>
            </a:r>
          </a:p>
        </p:txBody>
      </p:sp>
      <p:sp>
        <p:nvSpPr>
          <p:cNvPr id="32773" name="Retângulo 23"/>
          <p:cNvSpPr>
            <a:spLocks noChangeArrowheads="1"/>
          </p:cNvSpPr>
          <p:nvPr/>
        </p:nvSpPr>
        <p:spPr bwMode="auto">
          <a:xfrm>
            <a:off x="4143375" y="2676525"/>
            <a:ext cx="44402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4">
              <a:buFontTx/>
              <a:buChar char="•"/>
            </a:pPr>
            <a:r>
              <a:rPr lang="pt-BR" altLang="pt-BR" sz="1500" b="1">
                <a:solidFill>
                  <a:srgbClr val="008000"/>
                </a:solidFill>
                <a:latin typeface="Verdana" panose="020B0604030504040204" pitchFamily="34" charset="0"/>
              </a:rPr>
              <a:t>Estações de Tratamento de Água</a:t>
            </a:r>
          </a:p>
          <a:p>
            <a:pPr marL="0" lvl="4">
              <a:buFontTx/>
              <a:buChar char="•"/>
            </a:pPr>
            <a:endParaRPr lang="pt-BR" altLang="pt-BR" sz="1500" b="1">
              <a:solidFill>
                <a:srgbClr val="008000"/>
              </a:solidFill>
              <a:latin typeface="Verdana" panose="020B0604030504040204" pitchFamily="34" charset="0"/>
            </a:endParaRPr>
          </a:p>
          <a:p>
            <a:pPr marL="0" lvl="4">
              <a:buFontTx/>
              <a:buChar char="•"/>
            </a:pPr>
            <a:r>
              <a:rPr lang="pt-BR" altLang="pt-BR" sz="1500" b="1">
                <a:solidFill>
                  <a:srgbClr val="008000"/>
                </a:solidFill>
                <a:latin typeface="Verdana" panose="020B0604030504040204" pitchFamily="34" charset="0"/>
              </a:rPr>
              <a:t>Estações de Tratamento de Esgotos</a:t>
            </a:r>
          </a:p>
          <a:p>
            <a:pPr marL="0" lvl="4">
              <a:buFontTx/>
              <a:buChar char="•"/>
            </a:pPr>
            <a:endParaRPr lang="pt-BR" altLang="pt-BR" sz="1500" b="1">
              <a:solidFill>
                <a:srgbClr val="008000"/>
              </a:solidFill>
              <a:latin typeface="Verdana" panose="020B0604030504040204" pitchFamily="34" charset="0"/>
            </a:endParaRPr>
          </a:p>
          <a:p>
            <a:pPr marL="0" lvl="4">
              <a:buFontTx/>
              <a:buChar char="•"/>
            </a:pPr>
            <a:r>
              <a:rPr lang="pt-BR" altLang="pt-BR" sz="1500" b="1">
                <a:solidFill>
                  <a:srgbClr val="008000"/>
                </a:solidFill>
                <a:latin typeface="Verdana" panose="020B0604030504040204" pitchFamily="34" charset="0"/>
              </a:rPr>
              <a:t>Áreas administrativas</a:t>
            </a:r>
          </a:p>
          <a:p>
            <a:pPr marL="0" lvl="4">
              <a:buFontTx/>
              <a:buChar char="•"/>
            </a:pPr>
            <a:endParaRPr lang="pt-BR" altLang="pt-BR" sz="1500" b="1">
              <a:solidFill>
                <a:srgbClr val="008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302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ChangeArrowheads="1"/>
          </p:cNvSpPr>
          <p:nvPr/>
        </p:nvSpPr>
        <p:spPr bwMode="auto">
          <a:xfrm>
            <a:off x="503238" y="300038"/>
            <a:ext cx="7015162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altLang="pt-BR" b="1" i="1"/>
              <a:t>Ciclo do saneamento</a:t>
            </a:r>
          </a:p>
        </p:txBody>
      </p:sp>
      <p:sp>
        <p:nvSpPr>
          <p:cNvPr id="76" name="AutoShape 8"/>
          <p:cNvSpPr>
            <a:spLocks noChangeArrowheads="1"/>
          </p:cNvSpPr>
          <p:nvPr/>
        </p:nvSpPr>
        <p:spPr bwMode="auto">
          <a:xfrm rot="20735069">
            <a:off x="-98425" y="4521200"/>
            <a:ext cx="3001963" cy="1893888"/>
          </a:xfrm>
          <a:prstGeom prst="irregularSeal2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rgbClr val="FF0000"/>
                </a:solidFill>
                <a:latin typeface="+mn-lt"/>
              </a:rPr>
              <a:t>Grandes problemas ambientais da atualidade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endParaRPr lang="pt-BR" sz="1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78" name="Retângulo 77"/>
          <p:cNvSpPr/>
          <p:nvPr/>
        </p:nvSpPr>
        <p:spPr>
          <a:xfrm rot="20448175">
            <a:off x="5656263" y="4872038"/>
            <a:ext cx="3106737" cy="831850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lixiviado é o principal agente causador da poluição bioquímica relacionada aos resíduos sólidos</a:t>
            </a:r>
          </a:p>
        </p:txBody>
      </p:sp>
      <p:grpSp>
        <p:nvGrpSpPr>
          <p:cNvPr id="34821" name="Group 101"/>
          <p:cNvGrpSpPr>
            <a:grpSpLocks/>
          </p:cNvGrpSpPr>
          <p:nvPr/>
        </p:nvGrpSpPr>
        <p:grpSpPr bwMode="auto">
          <a:xfrm>
            <a:off x="1476375" y="776288"/>
            <a:ext cx="6267450" cy="5688012"/>
            <a:chOff x="-71" y="520"/>
            <a:chExt cx="4122" cy="3754"/>
          </a:xfrm>
        </p:grpSpPr>
        <p:sp>
          <p:nvSpPr>
            <p:cNvPr id="34825" name="AutoShape 11"/>
            <p:cNvSpPr>
              <a:spLocks noChangeArrowheads="1"/>
            </p:cNvSpPr>
            <p:nvPr/>
          </p:nvSpPr>
          <p:spPr bwMode="auto">
            <a:xfrm>
              <a:off x="1202" y="1842"/>
              <a:ext cx="1451" cy="2432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grpSp>
          <p:nvGrpSpPr>
            <p:cNvPr id="34826" name="Group 14"/>
            <p:cNvGrpSpPr>
              <a:grpSpLocks noChangeAspect="1"/>
            </p:cNvGrpSpPr>
            <p:nvPr/>
          </p:nvGrpSpPr>
          <p:grpSpPr bwMode="auto">
            <a:xfrm>
              <a:off x="-71" y="520"/>
              <a:ext cx="4122" cy="3701"/>
              <a:chOff x="-71" y="520"/>
              <a:chExt cx="4122" cy="3701"/>
            </a:xfrm>
          </p:grpSpPr>
          <p:sp>
            <p:nvSpPr>
              <p:cNvPr id="34827" name="Rectangle 15"/>
              <p:cNvSpPr>
                <a:spLocks noChangeArrowheads="1"/>
              </p:cNvSpPr>
              <p:nvPr/>
            </p:nvSpPr>
            <p:spPr bwMode="auto">
              <a:xfrm>
                <a:off x="1683" y="1542"/>
                <a:ext cx="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34828" name="Rectangle 16"/>
              <p:cNvSpPr>
                <a:spLocks noChangeArrowheads="1"/>
              </p:cNvSpPr>
              <p:nvPr/>
            </p:nvSpPr>
            <p:spPr bwMode="auto">
              <a:xfrm>
                <a:off x="1678" y="1538"/>
                <a:ext cx="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34829" name="Rectangle 17"/>
              <p:cNvSpPr>
                <a:spLocks noChangeArrowheads="1"/>
              </p:cNvSpPr>
              <p:nvPr/>
            </p:nvSpPr>
            <p:spPr bwMode="auto">
              <a:xfrm>
                <a:off x="1788" y="1666"/>
                <a:ext cx="3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600" b="1" i="1">
                    <a:solidFill>
                      <a:srgbClr val="C0C0C0"/>
                    </a:solidFill>
                    <a:latin typeface="Bodoni BT"/>
                  </a:rPr>
                  <a:t> </a:t>
                </a:r>
                <a:endParaRPr lang="pt-BR" altLang="pt-BR"/>
              </a:p>
            </p:txBody>
          </p:sp>
          <p:sp>
            <p:nvSpPr>
              <p:cNvPr id="34830" name="Rectangle 18"/>
              <p:cNvSpPr>
                <a:spLocks noChangeArrowheads="1"/>
              </p:cNvSpPr>
              <p:nvPr/>
            </p:nvSpPr>
            <p:spPr bwMode="auto">
              <a:xfrm>
                <a:off x="1784" y="1662"/>
                <a:ext cx="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34831" name="Rectangle 19"/>
              <p:cNvSpPr>
                <a:spLocks noChangeArrowheads="1"/>
              </p:cNvSpPr>
              <p:nvPr/>
            </p:nvSpPr>
            <p:spPr bwMode="auto">
              <a:xfrm>
                <a:off x="1435" y="1790"/>
                <a:ext cx="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34832" name="Rectangle 20"/>
              <p:cNvSpPr>
                <a:spLocks noChangeArrowheads="1"/>
              </p:cNvSpPr>
              <p:nvPr/>
            </p:nvSpPr>
            <p:spPr bwMode="auto">
              <a:xfrm>
                <a:off x="1431" y="1786"/>
                <a:ext cx="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pic>
            <p:nvPicPr>
              <p:cNvPr id="34833" name="Picture 2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8" y="520"/>
                <a:ext cx="874" cy="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34" name="Rectangle 22"/>
              <p:cNvSpPr>
                <a:spLocks noChangeArrowheads="1"/>
              </p:cNvSpPr>
              <p:nvPr/>
            </p:nvSpPr>
            <p:spPr bwMode="auto">
              <a:xfrm>
                <a:off x="1613" y="1332"/>
                <a:ext cx="524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900" b="1">
                    <a:solidFill>
                      <a:srgbClr val="FFFFFF"/>
                    </a:solidFill>
                  </a:rPr>
                  <a:t>TRATAMENTO</a:t>
                </a:r>
                <a:endParaRPr lang="pt-BR" altLang="pt-BR"/>
              </a:p>
            </p:txBody>
          </p:sp>
          <p:sp>
            <p:nvSpPr>
              <p:cNvPr id="34835" name="Rectangle 23"/>
              <p:cNvSpPr>
                <a:spLocks noChangeArrowheads="1"/>
              </p:cNvSpPr>
              <p:nvPr/>
            </p:nvSpPr>
            <p:spPr bwMode="auto">
              <a:xfrm>
                <a:off x="1751" y="1415"/>
                <a:ext cx="241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900" b="1">
                    <a:solidFill>
                      <a:srgbClr val="FFFFFF"/>
                    </a:solidFill>
                  </a:rPr>
                  <a:t>ÁGUA</a:t>
                </a:r>
                <a:endParaRPr lang="pt-BR" altLang="pt-BR"/>
              </a:p>
            </p:txBody>
          </p:sp>
          <p:pic>
            <p:nvPicPr>
              <p:cNvPr id="34836" name="Picture 2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3" y="590"/>
                <a:ext cx="1088" cy="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37" name="Rectangle 25"/>
              <p:cNvSpPr>
                <a:spLocks noChangeArrowheads="1"/>
              </p:cNvSpPr>
              <p:nvPr/>
            </p:nvSpPr>
            <p:spPr bwMode="auto">
              <a:xfrm>
                <a:off x="3202" y="1139"/>
                <a:ext cx="532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900" b="1">
                    <a:solidFill>
                      <a:srgbClr val="FFFFFF"/>
                    </a:solidFill>
                  </a:rPr>
                  <a:t>RESERVAÇÃO</a:t>
                </a:r>
                <a:endParaRPr lang="pt-BR" altLang="pt-BR"/>
              </a:p>
            </p:txBody>
          </p:sp>
          <p:sp>
            <p:nvSpPr>
              <p:cNvPr id="34838" name="Freeform 26"/>
              <p:cNvSpPr>
                <a:spLocks noEditPoints="1"/>
              </p:cNvSpPr>
              <p:nvPr/>
            </p:nvSpPr>
            <p:spPr bwMode="auto">
              <a:xfrm>
                <a:off x="2297" y="1036"/>
                <a:ext cx="674" cy="154"/>
              </a:xfrm>
              <a:custGeom>
                <a:avLst/>
                <a:gdLst>
                  <a:gd name="T0" fmla="*/ 0 w 674"/>
                  <a:gd name="T1" fmla="*/ 53 h 154"/>
                  <a:gd name="T2" fmla="*/ 546 w 674"/>
                  <a:gd name="T3" fmla="*/ 51 h 154"/>
                  <a:gd name="T4" fmla="*/ 546 w 674"/>
                  <a:gd name="T5" fmla="*/ 103 h 154"/>
                  <a:gd name="T6" fmla="*/ 0 w 674"/>
                  <a:gd name="T7" fmla="*/ 105 h 154"/>
                  <a:gd name="T8" fmla="*/ 0 w 674"/>
                  <a:gd name="T9" fmla="*/ 53 h 154"/>
                  <a:gd name="T10" fmla="*/ 519 w 674"/>
                  <a:gd name="T11" fmla="*/ 0 h 154"/>
                  <a:gd name="T12" fmla="*/ 674 w 674"/>
                  <a:gd name="T13" fmla="*/ 76 h 154"/>
                  <a:gd name="T14" fmla="*/ 519 w 674"/>
                  <a:gd name="T15" fmla="*/ 154 h 154"/>
                  <a:gd name="T16" fmla="*/ 519 w 674"/>
                  <a:gd name="T17" fmla="*/ 0 h 1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74"/>
                  <a:gd name="T28" fmla="*/ 0 h 154"/>
                  <a:gd name="T29" fmla="*/ 674 w 674"/>
                  <a:gd name="T30" fmla="*/ 154 h 1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74" h="154">
                    <a:moveTo>
                      <a:pt x="0" y="53"/>
                    </a:moveTo>
                    <a:lnTo>
                      <a:pt x="546" y="51"/>
                    </a:lnTo>
                    <a:lnTo>
                      <a:pt x="546" y="103"/>
                    </a:lnTo>
                    <a:lnTo>
                      <a:pt x="0" y="105"/>
                    </a:lnTo>
                    <a:lnTo>
                      <a:pt x="0" y="53"/>
                    </a:lnTo>
                    <a:close/>
                    <a:moveTo>
                      <a:pt x="519" y="0"/>
                    </a:moveTo>
                    <a:lnTo>
                      <a:pt x="674" y="76"/>
                    </a:lnTo>
                    <a:lnTo>
                      <a:pt x="519" y="154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rgbClr val="000066"/>
              </a:solidFill>
              <a:ln w="31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39" name="Rectangle 28"/>
              <p:cNvSpPr>
                <a:spLocks noChangeArrowheads="1"/>
              </p:cNvSpPr>
              <p:nvPr/>
            </p:nvSpPr>
            <p:spPr bwMode="auto">
              <a:xfrm>
                <a:off x="2379" y="983"/>
                <a:ext cx="390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000066"/>
                    </a:solidFill>
                  </a:rPr>
                  <a:t>ADUÇÃO</a:t>
                </a:r>
                <a:endParaRPr lang="pt-BR" altLang="pt-BR"/>
              </a:p>
            </p:txBody>
          </p:sp>
          <p:sp>
            <p:nvSpPr>
              <p:cNvPr id="34840" name="Freeform 29"/>
              <p:cNvSpPr>
                <a:spLocks noEditPoints="1"/>
              </p:cNvSpPr>
              <p:nvPr/>
            </p:nvSpPr>
            <p:spPr bwMode="auto">
              <a:xfrm>
                <a:off x="2297" y="1036"/>
                <a:ext cx="674" cy="154"/>
              </a:xfrm>
              <a:custGeom>
                <a:avLst/>
                <a:gdLst>
                  <a:gd name="T0" fmla="*/ 0 w 674"/>
                  <a:gd name="T1" fmla="*/ 53 h 154"/>
                  <a:gd name="T2" fmla="*/ 546 w 674"/>
                  <a:gd name="T3" fmla="*/ 51 h 154"/>
                  <a:gd name="T4" fmla="*/ 546 w 674"/>
                  <a:gd name="T5" fmla="*/ 103 h 154"/>
                  <a:gd name="T6" fmla="*/ 0 w 674"/>
                  <a:gd name="T7" fmla="*/ 105 h 154"/>
                  <a:gd name="T8" fmla="*/ 0 w 674"/>
                  <a:gd name="T9" fmla="*/ 53 h 154"/>
                  <a:gd name="T10" fmla="*/ 519 w 674"/>
                  <a:gd name="T11" fmla="*/ 0 h 154"/>
                  <a:gd name="T12" fmla="*/ 674 w 674"/>
                  <a:gd name="T13" fmla="*/ 76 h 154"/>
                  <a:gd name="T14" fmla="*/ 519 w 674"/>
                  <a:gd name="T15" fmla="*/ 154 h 154"/>
                  <a:gd name="T16" fmla="*/ 519 w 674"/>
                  <a:gd name="T17" fmla="*/ 0 h 1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74"/>
                  <a:gd name="T28" fmla="*/ 0 h 154"/>
                  <a:gd name="T29" fmla="*/ 674 w 674"/>
                  <a:gd name="T30" fmla="*/ 154 h 1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74" h="154">
                    <a:moveTo>
                      <a:pt x="0" y="53"/>
                    </a:moveTo>
                    <a:lnTo>
                      <a:pt x="546" y="51"/>
                    </a:lnTo>
                    <a:lnTo>
                      <a:pt x="546" y="103"/>
                    </a:lnTo>
                    <a:lnTo>
                      <a:pt x="0" y="105"/>
                    </a:lnTo>
                    <a:lnTo>
                      <a:pt x="0" y="53"/>
                    </a:lnTo>
                    <a:close/>
                    <a:moveTo>
                      <a:pt x="519" y="0"/>
                    </a:moveTo>
                    <a:lnTo>
                      <a:pt x="674" y="76"/>
                    </a:lnTo>
                    <a:lnTo>
                      <a:pt x="519" y="154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rgbClr val="000066"/>
              </a:solidFill>
              <a:ln w="31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41" name="Freeform 32"/>
              <p:cNvSpPr>
                <a:spLocks noEditPoints="1"/>
              </p:cNvSpPr>
              <p:nvPr/>
            </p:nvSpPr>
            <p:spPr bwMode="auto">
              <a:xfrm>
                <a:off x="3237" y="1256"/>
                <a:ext cx="154" cy="444"/>
              </a:xfrm>
              <a:custGeom>
                <a:avLst/>
                <a:gdLst>
                  <a:gd name="T0" fmla="*/ 103 w 154"/>
                  <a:gd name="T1" fmla="*/ 0 h 444"/>
                  <a:gd name="T2" fmla="*/ 103 w 154"/>
                  <a:gd name="T3" fmla="*/ 314 h 444"/>
                  <a:gd name="T4" fmla="*/ 51 w 154"/>
                  <a:gd name="T5" fmla="*/ 314 h 444"/>
                  <a:gd name="T6" fmla="*/ 51 w 154"/>
                  <a:gd name="T7" fmla="*/ 0 h 444"/>
                  <a:gd name="T8" fmla="*/ 103 w 154"/>
                  <a:gd name="T9" fmla="*/ 0 h 444"/>
                  <a:gd name="T10" fmla="*/ 154 w 154"/>
                  <a:gd name="T11" fmla="*/ 289 h 444"/>
                  <a:gd name="T12" fmla="*/ 76 w 154"/>
                  <a:gd name="T13" fmla="*/ 444 h 444"/>
                  <a:gd name="T14" fmla="*/ 0 w 154"/>
                  <a:gd name="T15" fmla="*/ 289 h 444"/>
                  <a:gd name="T16" fmla="*/ 154 w 154"/>
                  <a:gd name="T17" fmla="*/ 289 h 4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"/>
                  <a:gd name="T28" fmla="*/ 0 h 444"/>
                  <a:gd name="T29" fmla="*/ 154 w 154"/>
                  <a:gd name="T30" fmla="*/ 444 h 4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" h="444">
                    <a:moveTo>
                      <a:pt x="103" y="0"/>
                    </a:moveTo>
                    <a:lnTo>
                      <a:pt x="103" y="314"/>
                    </a:lnTo>
                    <a:lnTo>
                      <a:pt x="51" y="314"/>
                    </a:lnTo>
                    <a:lnTo>
                      <a:pt x="51" y="0"/>
                    </a:lnTo>
                    <a:lnTo>
                      <a:pt x="103" y="0"/>
                    </a:lnTo>
                    <a:close/>
                    <a:moveTo>
                      <a:pt x="154" y="289"/>
                    </a:moveTo>
                    <a:lnTo>
                      <a:pt x="76" y="444"/>
                    </a:lnTo>
                    <a:lnTo>
                      <a:pt x="0" y="289"/>
                    </a:lnTo>
                    <a:lnTo>
                      <a:pt x="154" y="289"/>
                    </a:lnTo>
                    <a:close/>
                  </a:path>
                </a:pathLst>
              </a:custGeom>
              <a:solidFill>
                <a:srgbClr val="000066"/>
              </a:solidFill>
              <a:ln w="31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42" name="Rectangle 33"/>
              <p:cNvSpPr>
                <a:spLocks noChangeArrowheads="1"/>
              </p:cNvSpPr>
              <p:nvPr/>
            </p:nvSpPr>
            <p:spPr bwMode="auto">
              <a:xfrm>
                <a:off x="3428" y="1491"/>
                <a:ext cx="612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C0C0C0"/>
                    </a:solidFill>
                  </a:rPr>
                  <a:t>DISTRIBUIÇÃO</a:t>
                </a:r>
                <a:endParaRPr lang="pt-BR" altLang="pt-BR"/>
              </a:p>
            </p:txBody>
          </p:sp>
          <p:sp>
            <p:nvSpPr>
              <p:cNvPr id="34843" name="Rectangle 34"/>
              <p:cNvSpPr>
                <a:spLocks noChangeArrowheads="1"/>
              </p:cNvSpPr>
              <p:nvPr/>
            </p:nvSpPr>
            <p:spPr bwMode="auto">
              <a:xfrm>
                <a:off x="3426" y="1489"/>
                <a:ext cx="612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333399"/>
                    </a:solidFill>
                  </a:rPr>
                  <a:t>DISTRIBUIÇÃO</a:t>
                </a:r>
                <a:endParaRPr lang="pt-BR" altLang="pt-BR"/>
              </a:p>
            </p:txBody>
          </p:sp>
          <p:sp>
            <p:nvSpPr>
              <p:cNvPr id="34844" name="Freeform 35"/>
              <p:cNvSpPr>
                <a:spLocks noEditPoints="1"/>
              </p:cNvSpPr>
              <p:nvPr/>
            </p:nvSpPr>
            <p:spPr bwMode="auto">
              <a:xfrm>
                <a:off x="3237" y="1256"/>
                <a:ext cx="154" cy="444"/>
              </a:xfrm>
              <a:custGeom>
                <a:avLst/>
                <a:gdLst>
                  <a:gd name="T0" fmla="*/ 103 w 154"/>
                  <a:gd name="T1" fmla="*/ 0 h 444"/>
                  <a:gd name="T2" fmla="*/ 103 w 154"/>
                  <a:gd name="T3" fmla="*/ 314 h 444"/>
                  <a:gd name="T4" fmla="*/ 51 w 154"/>
                  <a:gd name="T5" fmla="*/ 314 h 444"/>
                  <a:gd name="T6" fmla="*/ 51 w 154"/>
                  <a:gd name="T7" fmla="*/ 0 h 444"/>
                  <a:gd name="T8" fmla="*/ 103 w 154"/>
                  <a:gd name="T9" fmla="*/ 0 h 444"/>
                  <a:gd name="T10" fmla="*/ 154 w 154"/>
                  <a:gd name="T11" fmla="*/ 289 h 444"/>
                  <a:gd name="T12" fmla="*/ 76 w 154"/>
                  <a:gd name="T13" fmla="*/ 444 h 444"/>
                  <a:gd name="T14" fmla="*/ 0 w 154"/>
                  <a:gd name="T15" fmla="*/ 289 h 444"/>
                  <a:gd name="T16" fmla="*/ 154 w 154"/>
                  <a:gd name="T17" fmla="*/ 289 h 4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"/>
                  <a:gd name="T28" fmla="*/ 0 h 444"/>
                  <a:gd name="T29" fmla="*/ 154 w 154"/>
                  <a:gd name="T30" fmla="*/ 444 h 4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" h="444">
                    <a:moveTo>
                      <a:pt x="103" y="0"/>
                    </a:moveTo>
                    <a:lnTo>
                      <a:pt x="103" y="314"/>
                    </a:lnTo>
                    <a:lnTo>
                      <a:pt x="51" y="314"/>
                    </a:lnTo>
                    <a:lnTo>
                      <a:pt x="51" y="0"/>
                    </a:lnTo>
                    <a:lnTo>
                      <a:pt x="103" y="0"/>
                    </a:lnTo>
                    <a:close/>
                    <a:moveTo>
                      <a:pt x="154" y="289"/>
                    </a:moveTo>
                    <a:lnTo>
                      <a:pt x="76" y="444"/>
                    </a:lnTo>
                    <a:lnTo>
                      <a:pt x="0" y="289"/>
                    </a:lnTo>
                    <a:lnTo>
                      <a:pt x="154" y="289"/>
                    </a:lnTo>
                    <a:close/>
                  </a:path>
                </a:pathLst>
              </a:custGeom>
              <a:solidFill>
                <a:srgbClr val="000066"/>
              </a:solidFill>
              <a:ln w="31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45" name="Rectangle 36"/>
              <p:cNvSpPr>
                <a:spLocks noChangeArrowheads="1"/>
              </p:cNvSpPr>
              <p:nvPr/>
            </p:nvSpPr>
            <p:spPr bwMode="auto">
              <a:xfrm>
                <a:off x="3428" y="1491"/>
                <a:ext cx="612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C0C0C0"/>
                    </a:solidFill>
                  </a:rPr>
                  <a:t>DISTRIBUIÇÃO</a:t>
                </a:r>
                <a:endParaRPr lang="pt-BR" altLang="pt-BR"/>
              </a:p>
            </p:txBody>
          </p:sp>
          <p:sp>
            <p:nvSpPr>
              <p:cNvPr id="34846" name="Rectangle 37"/>
              <p:cNvSpPr>
                <a:spLocks noChangeArrowheads="1"/>
              </p:cNvSpPr>
              <p:nvPr/>
            </p:nvSpPr>
            <p:spPr bwMode="auto">
              <a:xfrm>
                <a:off x="3426" y="1489"/>
                <a:ext cx="612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333399"/>
                    </a:solidFill>
                  </a:rPr>
                  <a:t>DISTRIBUIÇÃO</a:t>
                </a:r>
                <a:endParaRPr lang="pt-BR" altLang="pt-BR"/>
              </a:p>
            </p:txBody>
          </p:sp>
          <p:pic>
            <p:nvPicPr>
              <p:cNvPr id="34847" name="Picture 3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9" y="1763"/>
                <a:ext cx="1177" cy="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48" name="Picture 3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1" y="2250"/>
                <a:ext cx="59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49" name="Picture 4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8" y="2093"/>
                <a:ext cx="408" cy="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50" name="Picture 4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9" y="1763"/>
                <a:ext cx="1177" cy="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51" name="Picture 4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1" y="2250"/>
                <a:ext cx="59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52" name="Picture 4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8" y="2093"/>
                <a:ext cx="408" cy="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53" name="Picture 4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" y="1968"/>
                <a:ext cx="998" cy="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54" name="Rectangle 45"/>
              <p:cNvSpPr>
                <a:spLocks noChangeArrowheads="1"/>
              </p:cNvSpPr>
              <p:nvPr/>
            </p:nvSpPr>
            <p:spPr bwMode="auto">
              <a:xfrm>
                <a:off x="1672" y="2745"/>
                <a:ext cx="524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900" b="1">
                    <a:solidFill>
                      <a:srgbClr val="FFFFFF"/>
                    </a:solidFill>
                  </a:rPr>
                  <a:t>TRATAMENTO</a:t>
                </a:r>
                <a:endParaRPr lang="pt-BR" altLang="pt-BR"/>
              </a:p>
            </p:txBody>
          </p:sp>
          <p:sp>
            <p:nvSpPr>
              <p:cNvPr id="34855" name="Rectangle 46"/>
              <p:cNvSpPr>
                <a:spLocks noChangeArrowheads="1"/>
              </p:cNvSpPr>
              <p:nvPr/>
            </p:nvSpPr>
            <p:spPr bwMode="auto">
              <a:xfrm>
                <a:off x="1764" y="2828"/>
                <a:ext cx="336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900" b="1">
                    <a:solidFill>
                      <a:srgbClr val="FFFFFF"/>
                    </a:solidFill>
                  </a:rPr>
                  <a:t>ESGOTO</a:t>
                </a:r>
                <a:endParaRPr lang="pt-BR" altLang="pt-BR"/>
              </a:p>
            </p:txBody>
          </p:sp>
          <p:pic>
            <p:nvPicPr>
              <p:cNvPr id="34856" name="Picture 4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" y="605"/>
                <a:ext cx="878" cy="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57" name="Rectangle 48"/>
              <p:cNvSpPr>
                <a:spLocks noChangeArrowheads="1"/>
              </p:cNvSpPr>
              <p:nvPr/>
            </p:nvSpPr>
            <p:spPr bwMode="auto">
              <a:xfrm>
                <a:off x="186" y="1170"/>
                <a:ext cx="437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900" b="1">
                    <a:solidFill>
                      <a:srgbClr val="FFFFFF"/>
                    </a:solidFill>
                  </a:rPr>
                  <a:t>RECURSOS</a:t>
                </a:r>
                <a:endParaRPr lang="pt-BR" altLang="pt-BR"/>
              </a:p>
            </p:txBody>
          </p:sp>
          <p:sp>
            <p:nvSpPr>
              <p:cNvPr id="34858" name="Rectangle 49"/>
              <p:cNvSpPr>
                <a:spLocks noChangeArrowheads="1"/>
              </p:cNvSpPr>
              <p:nvPr/>
            </p:nvSpPr>
            <p:spPr bwMode="auto">
              <a:xfrm>
                <a:off x="186" y="1252"/>
                <a:ext cx="381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900" b="1">
                    <a:solidFill>
                      <a:srgbClr val="FFFFFF"/>
                    </a:solidFill>
                  </a:rPr>
                  <a:t>HÍDRICOS</a:t>
                </a:r>
                <a:endParaRPr lang="pt-BR" altLang="pt-BR"/>
              </a:p>
            </p:txBody>
          </p:sp>
          <p:sp>
            <p:nvSpPr>
              <p:cNvPr id="34859" name="Line 50"/>
              <p:cNvSpPr>
                <a:spLocks noChangeShapeType="1"/>
              </p:cNvSpPr>
              <p:nvPr/>
            </p:nvSpPr>
            <p:spPr bwMode="auto">
              <a:xfrm>
                <a:off x="3041" y="2632"/>
                <a:ext cx="1" cy="210"/>
              </a:xfrm>
              <a:prstGeom prst="line">
                <a:avLst/>
              </a:prstGeom>
              <a:noFill/>
              <a:ln w="825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60" name="Line 51"/>
              <p:cNvSpPr>
                <a:spLocks noChangeShapeType="1"/>
              </p:cNvSpPr>
              <p:nvPr/>
            </p:nvSpPr>
            <p:spPr bwMode="auto">
              <a:xfrm>
                <a:off x="3422" y="2512"/>
                <a:ext cx="1" cy="330"/>
              </a:xfrm>
              <a:prstGeom prst="line">
                <a:avLst/>
              </a:prstGeom>
              <a:noFill/>
              <a:ln w="825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61" name="Line 52"/>
              <p:cNvSpPr>
                <a:spLocks noChangeShapeType="1"/>
              </p:cNvSpPr>
              <p:nvPr/>
            </p:nvSpPr>
            <p:spPr bwMode="auto">
              <a:xfrm>
                <a:off x="3803" y="2691"/>
                <a:ext cx="1" cy="151"/>
              </a:xfrm>
              <a:prstGeom prst="line">
                <a:avLst/>
              </a:prstGeom>
              <a:noFill/>
              <a:ln w="825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62" name="Rectangle 53"/>
              <p:cNvSpPr>
                <a:spLocks noChangeArrowheads="1"/>
              </p:cNvSpPr>
              <p:nvPr/>
            </p:nvSpPr>
            <p:spPr bwMode="auto">
              <a:xfrm>
                <a:off x="2983" y="2949"/>
                <a:ext cx="369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C0C0C0"/>
                    </a:solidFill>
                  </a:rPr>
                  <a:t>COLETA</a:t>
                </a:r>
                <a:endParaRPr lang="pt-BR" altLang="pt-BR"/>
              </a:p>
            </p:txBody>
          </p:sp>
          <p:sp>
            <p:nvSpPr>
              <p:cNvPr id="34863" name="Rectangle 54"/>
              <p:cNvSpPr>
                <a:spLocks noChangeArrowheads="1"/>
              </p:cNvSpPr>
              <p:nvPr/>
            </p:nvSpPr>
            <p:spPr bwMode="auto">
              <a:xfrm>
                <a:off x="2981" y="2947"/>
                <a:ext cx="369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333399"/>
                    </a:solidFill>
                  </a:rPr>
                  <a:t>COLETA</a:t>
                </a:r>
                <a:endParaRPr lang="pt-BR" altLang="pt-BR"/>
              </a:p>
            </p:txBody>
          </p:sp>
          <p:sp>
            <p:nvSpPr>
              <p:cNvPr id="34864" name="Freeform 55"/>
              <p:cNvSpPr>
                <a:spLocks noEditPoints="1"/>
              </p:cNvSpPr>
              <p:nvPr/>
            </p:nvSpPr>
            <p:spPr bwMode="auto">
              <a:xfrm>
                <a:off x="2437" y="2766"/>
                <a:ext cx="1366" cy="154"/>
              </a:xfrm>
              <a:custGeom>
                <a:avLst/>
                <a:gdLst>
                  <a:gd name="T0" fmla="*/ 1366 w 1366"/>
                  <a:gd name="T1" fmla="*/ 103 h 154"/>
                  <a:gd name="T2" fmla="*/ 128 w 1366"/>
                  <a:gd name="T3" fmla="*/ 103 h 154"/>
                  <a:gd name="T4" fmla="*/ 128 w 1366"/>
                  <a:gd name="T5" fmla="*/ 51 h 154"/>
                  <a:gd name="T6" fmla="*/ 1366 w 1366"/>
                  <a:gd name="T7" fmla="*/ 51 h 154"/>
                  <a:gd name="T8" fmla="*/ 1366 w 1366"/>
                  <a:gd name="T9" fmla="*/ 103 h 154"/>
                  <a:gd name="T10" fmla="*/ 155 w 1366"/>
                  <a:gd name="T11" fmla="*/ 154 h 154"/>
                  <a:gd name="T12" fmla="*/ 0 w 1366"/>
                  <a:gd name="T13" fmla="*/ 76 h 154"/>
                  <a:gd name="T14" fmla="*/ 155 w 1366"/>
                  <a:gd name="T15" fmla="*/ 0 h 154"/>
                  <a:gd name="T16" fmla="*/ 155 w 1366"/>
                  <a:gd name="T17" fmla="*/ 154 h 1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66"/>
                  <a:gd name="T28" fmla="*/ 0 h 154"/>
                  <a:gd name="T29" fmla="*/ 1366 w 1366"/>
                  <a:gd name="T30" fmla="*/ 154 h 1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66" h="154">
                    <a:moveTo>
                      <a:pt x="1366" y="103"/>
                    </a:moveTo>
                    <a:lnTo>
                      <a:pt x="128" y="103"/>
                    </a:lnTo>
                    <a:lnTo>
                      <a:pt x="128" y="51"/>
                    </a:lnTo>
                    <a:lnTo>
                      <a:pt x="1366" y="51"/>
                    </a:lnTo>
                    <a:lnTo>
                      <a:pt x="1366" y="103"/>
                    </a:lnTo>
                    <a:close/>
                    <a:moveTo>
                      <a:pt x="155" y="154"/>
                    </a:moveTo>
                    <a:lnTo>
                      <a:pt x="0" y="76"/>
                    </a:lnTo>
                    <a:lnTo>
                      <a:pt x="155" y="0"/>
                    </a:lnTo>
                    <a:lnTo>
                      <a:pt x="155" y="154"/>
                    </a:lnTo>
                    <a:close/>
                  </a:path>
                </a:pathLst>
              </a:custGeom>
              <a:solidFill>
                <a:srgbClr val="000066"/>
              </a:solidFill>
              <a:ln w="31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65" name="Line 56"/>
              <p:cNvSpPr>
                <a:spLocks noChangeShapeType="1"/>
              </p:cNvSpPr>
              <p:nvPr/>
            </p:nvSpPr>
            <p:spPr bwMode="auto">
              <a:xfrm>
                <a:off x="3041" y="2632"/>
                <a:ext cx="1" cy="210"/>
              </a:xfrm>
              <a:prstGeom prst="line">
                <a:avLst/>
              </a:prstGeom>
              <a:noFill/>
              <a:ln w="825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66" name="Line 57"/>
              <p:cNvSpPr>
                <a:spLocks noChangeShapeType="1"/>
              </p:cNvSpPr>
              <p:nvPr/>
            </p:nvSpPr>
            <p:spPr bwMode="auto">
              <a:xfrm>
                <a:off x="3422" y="2512"/>
                <a:ext cx="1" cy="330"/>
              </a:xfrm>
              <a:prstGeom prst="line">
                <a:avLst/>
              </a:prstGeom>
              <a:noFill/>
              <a:ln w="825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67" name="Line 58"/>
              <p:cNvSpPr>
                <a:spLocks noChangeShapeType="1"/>
              </p:cNvSpPr>
              <p:nvPr/>
            </p:nvSpPr>
            <p:spPr bwMode="auto">
              <a:xfrm>
                <a:off x="3803" y="2691"/>
                <a:ext cx="1" cy="151"/>
              </a:xfrm>
              <a:prstGeom prst="line">
                <a:avLst/>
              </a:prstGeom>
              <a:noFill/>
              <a:ln w="825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68" name="Rectangle 59"/>
              <p:cNvSpPr>
                <a:spLocks noChangeArrowheads="1"/>
              </p:cNvSpPr>
              <p:nvPr/>
            </p:nvSpPr>
            <p:spPr bwMode="auto">
              <a:xfrm>
                <a:off x="2983" y="2949"/>
                <a:ext cx="369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C0C0C0"/>
                    </a:solidFill>
                  </a:rPr>
                  <a:t>COLETA</a:t>
                </a:r>
                <a:endParaRPr lang="pt-BR" altLang="pt-BR"/>
              </a:p>
            </p:txBody>
          </p:sp>
          <p:sp>
            <p:nvSpPr>
              <p:cNvPr id="34869" name="Rectangle 60"/>
              <p:cNvSpPr>
                <a:spLocks noChangeArrowheads="1"/>
              </p:cNvSpPr>
              <p:nvPr/>
            </p:nvSpPr>
            <p:spPr bwMode="auto">
              <a:xfrm>
                <a:off x="2981" y="2947"/>
                <a:ext cx="369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333399"/>
                    </a:solidFill>
                  </a:rPr>
                  <a:t>COLETA</a:t>
                </a:r>
                <a:endParaRPr lang="pt-BR" altLang="pt-BR"/>
              </a:p>
            </p:txBody>
          </p:sp>
          <p:sp>
            <p:nvSpPr>
              <p:cNvPr id="34870" name="Freeform 61"/>
              <p:cNvSpPr>
                <a:spLocks noEditPoints="1"/>
              </p:cNvSpPr>
              <p:nvPr/>
            </p:nvSpPr>
            <p:spPr bwMode="auto">
              <a:xfrm>
                <a:off x="2437" y="2766"/>
                <a:ext cx="1366" cy="154"/>
              </a:xfrm>
              <a:custGeom>
                <a:avLst/>
                <a:gdLst>
                  <a:gd name="T0" fmla="*/ 1366 w 1366"/>
                  <a:gd name="T1" fmla="*/ 103 h 154"/>
                  <a:gd name="T2" fmla="*/ 128 w 1366"/>
                  <a:gd name="T3" fmla="*/ 103 h 154"/>
                  <a:gd name="T4" fmla="*/ 128 w 1366"/>
                  <a:gd name="T5" fmla="*/ 51 h 154"/>
                  <a:gd name="T6" fmla="*/ 1366 w 1366"/>
                  <a:gd name="T7" fmla="*/ 51 h 154"/>
                  <a:gd name="T8" fmla="*/ 1366 w 1366"/>
                  <a:gd name="T9" fmla="*/ 103 h 154"/>
                  <a:gd name="T10" fmla="*/ 155 w 1366"/>
                  <a:gd name="T11" fmla="*/ 154 h 154"/>
                  <a:gd name="T12" fmla="*/ 0 w 1366"/>
                  <a:gd name="T13" fmla="*/ 76 h 154"/>
                  <a:gd name="T14" fmla="*/ 155 w 1366"/>
                  <a:gd name="T15" fmla="*/ 0 h 154"/>
                  <a:gd name="T16" fmla="*/ 155 w 1366"/>
                  <a:gd name="T17" fmla="*/ 154 h 1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66"/>
                  <a:gd name="T28" fmla="*/ 0 h 154"/>
                  <a:gd name="T29" fmla="*/ 1366 w 1366"/>
                  <a:gd name="T30" fmla="*/ 154 h 1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66" h="154">
                    <a:moveTo>
                      <a:pt x="1366" y="103"/>
                    </a:moveTo>
                    <a:lnTo>
                      <a:pt x="128" y="103"/>
                    </a:lnTo>
                    <a:lnTo>
                      <a:pt x="128" y="51"/>
                    </a:lnTo>
                    <a:lnTo>
                      <a:pt x="1366" y="51"/>
                    </a:lnTo>
                    <a:lnTo>
                      <a:pt x="1366" y="103"/>
                    </a:lnTo>
                    <a:close/>
                    <a:moveTo>
                      <a:pt x="155" y="154"/>
                    </a:moveTo>
                    <a:lnTo>
                      <a:pt x="0" y="76"/>
                    </a:lnTo>
                    <a:lnTo>
                      <a:pt x="155" y="0"/>
                    </a:lnTo>
                    <a:lnTo>
                      <a:pt x="155" y="154"/>
                    </a:lnTo>
                    <a:close/>
                  </a:path>
                </a:pathLst>
              </a:custGeom>
              <a:solidFill>
                <a:srgbClr val="000066"/>
              </a:solidFill>
              <a:ln w="31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34871" name="Picture 62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" y="2104"/>
                <a:ext cx="663" cy="8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72" name="Rectangle 63"/>
              <p:cNvSpPr>
                <a:spLocks noChangeArrowheads="1"/>
              </p:cNvSpPr>
              <p:nvPr/>
            </p:nvSpPr>
            <p:spPr bwMode="auto">
              <a:xfrm>
                <a:off x="279" y="2795"/>
                <a:ext cx="416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900" b="1">
                    <a:solidFill>
                      <a:srgbClr val="FFFFFF"/>
                    </a:solidFill>
                  </a:rPr>
                  <a:t>INDUSTRIA</a:t>
                </a:r>
                <a:endParaRPr lang="pt-BR" altLang="pt-BR"/>
              </a:p>
            </p:txBody>
          </p:sp>
          <p:sp>
            <p:nvSpPr>
              <p:cNvPr id="34873" name="Freeform 66"/>
              <p:cNvSpPr>
                <a:spLocks noEditPoints="1"/>
              </p:cNvSpPr>
              <p:nvPr/>
            </p:nvSpPr>
            <p:spPr bwMode="auto">
              <a:xfrm>
                <a:off x="753" y="2537"/>
                <a:ext cx="668" cy="154"/>
              </a:xfrm>
              <a:custGeom>
                <a:avLst/>
                <a:gdLst>
                  <a:gd name="T0" fmla="*/ 668 w 668"/>
                  <a:gd name="T1" fmla="*/ 103 h 154"/>
                  <a:gd name="T2" fmla="*/ 130 w 668"/>
                  <a:gd name="T3" fmla="*/ 103 h 154"/>
                  <a:gd name="T4" fmla="*/ 130 w 668"/>
                  <a:gd name="T5" fmla="*/ 51 h 154"/>
                  <a:gd name="T6" fmla="*/ 668 w 668"/>
                  <a:gd name="T7" fmla="*/ 51 h 154"/>
                  <a:gd name="T8" fmla="*/ 668 w 668"/>
                  <a:gd name="T9" fmla="*/ 103 h 154"/>
                  <a:gd name="T10" fmla="*/ 155 w 668"/>
                  <a:gd name="T11" fmla="*/ 154 h 154"/>
                  <a:gd name="T12" fmla="*/ 0 w 668"/>
                  <a:gd name="T13" fmla="*/ 76 h 154"/>
                  <a:gd name="T14" fmla="*/ 155 w 668"/>
                  <a:gd name="T15" fmla="*/ 0 h 154"/>
                  <a:gd name="T16" fmla="*/ 155 w 668"/>
                  <a:gd name="T17" fmla="*/ 154 h 1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8"/>
                  <a:gd name="T28" fmla="*/ 0 h 154"/>
                  <a:gd name="T29" fmla="*/ 668 w 668"/>
                  <a:gd name="T30" fmla="*/ 154 h 1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8" h="154">
                    <a:moveTo>
                      <a:pt x="668" y="103"/>
                    </a:moveTo>
                    <a:lnTo>
                      <a:pt x="130" y="103"/>
                    </a:lnTo>
                    <a:lnTo>
                      <a:pt x="130" y="51"/>
                    </a:lnTo>
                    <a:lnTo>
                      <a:pt x="668" y="51"/>
                    </a:lnTo>
                    <a:lnTo>
                      <a:pt x="668" y="103"/>
                    </a:lnTo>
                    <a:close/>
                    <a:moveTo>
                      <a:pt x="155" y="154"/>
                    </a:moveTo>
                    <a:lnTo>
                      <a:pt x="0" y="76"/>
                    </a:lnTo>
                    <a:lnTo>
                      <a:pt x="155" y="0"/>
                    </a:lnTo>
                    <a:lnTo>
                      <a:pt x="155" y="154"/>
                    </a:lnTo>
                    <a:close/>
                  </a:path>
                </a:pathLst>
              </a:custGeom>
              <a:solidFill>
                <a:srgbClr val="000066"/>
              </a:solidFill>
              <a:ln w="31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74" name="Freeform 69"/>
              <p:cNvSpPr>
                <a:spLocks noEditPoints="1"/>
              </p:cNvSpPr>
              <p:nvPr/>
            </p:nvSpPr>
            <p:spPr bwMode="auto">
              <a:xfrm>
                <a:off x="753" y="2537"/>
                <a:ext cx="668" cy="154"/>
              </a:xfrm>
              <a:custGeom>
                <a:avLst/>
                <a:gdLst>
                  <a:gd name="T0" fmla="*/ 668 w 668"/>
                  <a:gd name="T1" fmla="*/ 103 h 154"/>
                  <a:gd name="T2" fmla="*/ 130 w 668"/>
                  <a:gd name="T3" fmla="*/ 103 h 154"/>
                  <a:gd name="T4" fmla="*/ 130 w 668"/>
                  <a:gd name="T5" fmla="*/ 51 h 154"/>
                  <a:gd name="T6" fmla="*/ 668 w 668"/>
                  <a:gd name="T7" fmla="*/ 51 h 154"/>
                  <a:gd name="T8" fmla="*/ 668 w 668"/>
                  <a:gd name="T9" fmla="*/ 103 h 154"/>
                  <a:gd name="T10" fmla="*/ 155 w 668"/>
                  <a:gd name="T11" fmla="*/ 154 h 154"/>
                  <a:gd name="T12" fmla="*/ 0 w 668"/>
                  <a:gd name="T13" fmla="*/ 76 h 154"/>
                  <a:gd name="T14" fmla="*/ 155 w 668"/>
                  <a:gd name="T15" fmla="*/ 0 h 154"/>
                  <a:gd name="T16" fmla="*/ 155 w 668"/>
                  <a:gd name="T17" fmla="*/ 154 h 1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8"/>
                  <a:gd name="T28" fmla="*/ 0 h 154"/>
                  <a:gd name="T29" fmla="*/ 668 w 668"/>
                  <a:gd name="T30" fmla="*/ 154 h 1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8" h="154">
                    <a:moveTo>
                      <a:pt x="668" y="103"/>
                    </a:moveTo>
                    <a:lnTo>
                      <a:pt x="130" y="103"/>
                    </a:lnTo>
                    <a:lnTo>
                      <a:pt x="130" y="51"/>
                    </a:lnTo>
                    <a:lnTo>
                      <a:pt x="668" y="51"/>
                    </a:lnTo>
                    <a:lnTo>
                      <a:pt x="668" y="103"/>
                    </a:lnTo>
                    <a:close/>
                    <a:moveTo>
                      <a:pt x="155" y="154"/>
                    </a:moveTo>
                    <a:lnTo>
                      <a:pt x="0" y="76"/>
                    </a:lnTo>
                    <a:lnTo>
                      <a:pt x="155" y="0"/>
                    </a:lnTo>
                    <a:lnTo>
                      <a:pt x="155" y="154"/>
                    </a:lnTo>
                    <a:close/>
                  </a:path>
                </a:pathLst>
              </a:custGeom>
              <a:solidFill>
                <a:srgbClr val="000066"/>
              </a:solidFill>
              <a:ln w="31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75" name="Freeform 76"/>
              <p:cNvSpPr>
                <a:spLocks noEditPoints="1"/>
              </p:cNvSpPr>
              <p:nvPr/>
            </p:nvSpPr>
            <p:spPr bwMode="auto">
              <a:xfrm>
                <a:off x="535" y="1471"/>
                <a:ext cx="154" cy="627"/>
              </a:xfrm>
              <a:custGeom>
                <a:avLst/>
                <a:gdLst>
                  <a:gd name="T0" fmla="*/ 51 w 154"/>
                  <a:gd name="T1" fmla="*/ 627 h 627"/>
                  <a:gd name="T2" fmla="*/ 51 w 154"/>
                  <a:gd name="T3" fmla="*/ 128 h 627"/>
                  <a:gd name="T4" fmla="*/ 103 w 154"/>
                  <a:gd name="T5" fmla="*/ 128 h 627"/>
                  <a:gd name="T6" fmla="*/ 103 w 154"/>
                  <a:gd name="T7" fmla="*/ 627 h 627"/>
                  <a:gd name="T8" fmla="*/ 51 w 154"/>
                  <a:gd name="T9" fmla="*/ 627 h 627"/>
                  <a:gd name="T10" fmla="*/ 0 w 154"/>
                  <a:gd name="T11" fmla="*/ 155 h 627"/>
                  <a:gd name="T12" fmla="*/ 78 w 154"/>
                  <a:gd name="T13" fmla="*/ 0 h 627"/>
                  <a:gd name="T14" fmla="*/ 154 w 154"/>
                  <a:gd name="T15" fmla="*/ 155 h 627"/>
                  <a:gd name="T16" fmla="*/ 0 w 154"/>
                  <a:gd name="T17" fmla="*/ 155 h 6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"/>
                  <a:gd name="T28" fmla="*/ 0 h 627"/>
                  <a:gd name="T29" fmla="*/ 154 w 154"/>
                  <a:gd name="T30" fmla="*/ 627 h 6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" h="627">
                    <a:moveTo>
                      <a:pt x="51" y="627"/>
                    </a:moveTo>
                    <a:lnTo>
                      <a:pt x="51" y="128"/>
                    </a:lnTo>
                    <a:lnTo>
                      <a:pt x="103" y="128"/>
                    </a:lnTo>
                    <a:lnTo>
                      <a:pt x="103" y="627"/>
                    </a:lnTo>
                    <a:lnTo>
                      <a:pt x="51" y="627"/>
                    </a:lnTo>
                    <a:close/>
                    <a:moveTo>
                      <a:pt x="0" y="155"/>
                    </a:moveTo>
                    <a:lnTo>
                      <a:pt x="78" y="0"/>
                    </a:lnTo>
                    <a:lnTo>
                      <a:pt x="154" y="155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000066"/>
              </a:solidFill>
              <a:ln w="31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76" name="Line 77"/>
              <p:cNvSpPr>
                <a:spLocks noChangeShapeType="1"/>
              </p:cNvSpPr>
              <p:nvPr/>
            </p:nvSpPr>
            <p:spPr bwMode="auto">
              <a:xfrm flipH="1">
                <a:off x="613" y="2073"/>
                <a:ext cx="771" cy="1"/>
              </a:xfrm>
              <a:prstGeom prst="line">
                <a:avLst/>
              </a:prstGeom>
              <a:noFill/>
              <a:ln w="825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77" name="Rectangle 79"/>
              <p:cNvSpPr>
                <a:spLocks noChangeArrowheads="1"/>
              </p:cNvSpPr>
              <p:nvPr/>
            </p:nvSpPr>
            <p:spPr bwMode="auto">
              <a:xfrm>
                <a:off x="-71" y="1666"/>
                <a:ext cx="606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333399"/>
                    </a:solidFill>
                  </a:rPr>
                  <a:t>LANÇAMENTO</a:t>
                </a:r>
                <a:endParaRPr lang="pt-BR" altLang="pt-BR"/>
              </a:p>
            </p:txBody>
          </p:sp>
          <p:sp>
            <p:nvSpPr>
              <p:cNvPr id="34878" name="Rectangle 81"/>
              <p:cNvSpPr>
                <a:spLocks noChangeArrowheads="1"/>
              </p:cNvSpPr>
              <p:nvPr/>
            </p:nvSpPr>
            <p:spPr bwMode="auto">
              <a:xfrm>
                <a:off x="149" y="1758"/>
                <a:ext cx="150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333399"/>
                    </a:solidFill>
                  </a:rPr>
                  <a:t>DE</a:t>
                </a:r>
                <a:endParaRPr lang="pt-BR" altLang="pt-BR"/>
              </a:p>
            </p:txBody>
          </p:sp>
          <p:sp>
            <p:nvSpPr>
              <p:cNvPr id="34879" name="Rectangle 83"/>
              <p:cNvSpPr>
                <a:spLocks noChangeArrowheads="1"/>
              </p:cNvSpPr>
              <p:nvPr/>
            </p:nvSpPr>
            <p:spPr bwMode="auto">
              <a:xfrm>
                <a:off x="-14" y="1851"/>
                <a:ext cx="517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333399"/>
                    </a:solidFill>
                  </a:rPr>
                  <a:t>EFLUENTES</a:t>
                </a:r>
                <a:endParaRPr lang="pt-BR" altLang="pt-BR"/>
              </a:p>
            </p:txBody>
          </p:sp>
          <p:sp>
            <p:nvSpPr>
              <p:cNvPr id="34880" name="Line 85"/>
              <p:cNvSpPr>
                <a:spLocks noChangeShapeType="1"/>
              </p:cNvSpPr>
              <p:nvPr/>
            </p:nvSpPr>
            <p:spPr bwMode="auto">
              <a:xfrm flipH="1">
                <a:off x="613" y="2073"/>
                <a:ext cx="771" cy="1"/>
              </a:xfrm>
              <a:prstGeom prst="line">
                <a:avLst/>
              </a:prstGeom>
              <a:noFill/>
              <a:ln w="825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81" name="Rectangle 86"/>
              <p:cNvSpPr>
                <a:spLocks noChangeArrowheads="1"/>
              </p:cNvSpPr>
              <p:nvPr/>
            </p:nvSpPr>
            <p:spPr bwMode="auto">
              <a:xfrm>
                <a:off x="947" y="945"/>
                <a:ext cx="493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C0C0C0"/>
                    </a:solidFill>
                  </a:rPr>
                  <a:t>CAPTAÇÃO</a:t>
                </a:r>
                <a:endParaRPr lang="pt-BR" altLang="pt-BR"/>
              </a:p>
            </p:txBody>
          </p:sp>
          <p:sp>
            <p:nvSpPr>
              <p:cNvPr id="34882" name="Rectangle 87"/>
              <p:cNvSpPr>
                <a:spLocks noChangeArrowheads="1"/>
              </p:cNvSpPr>
              <p:nvPr/>
            </p:nvSpPr>
            <p:spPr bwMode="auto">
              <a:xfrm>
                <a:off x="945" y="943"/>
                <a:ext cx="493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000066"/>
                    </a:solidFill>
                  </a:rPr>
                  <a:t>CAPTAÇÃO</a:t>
                </a:r>
                <a:endParaRPr lang="pt-BR" altLang="pt-BR"/>
              </a:p>
            </p:txBody>
          </p:sp>
          <p:sp>
            <p:nvSpPr>
              <p:cNvPr id="34883" name="Freeform 88"/>
              <p:cNvSpPr>
                <a:spLocks noEditPoints="1"/>
              </p:cNvSpPr>
              <p:nvPr/>
            </p:nvSpPr>
            <p:spPr bwMode="auto">
              <a:xfrm>
                <a:off x="924" y="1023"/>
                <a:ext cx="505" cy="155"/>
              </a:xfrm>
              <a:custGeom>
                <a:avLst/>
                <a:gdLst>
                  <a:gd name="T0" fmla="*/ 0 w 505"/>
                  <a:gd name="T1" fmla="*/ 52 h 155"/>
                  <a:gd name="T2" fmla="*/ 377 w 505"/>
                  <a:gd name="T3" fmla="*/ 52 h 155"/>
                  <a:gd name="T4" fmla="*/ 377 w 505"/>
                  <a:gd name="T5" fmla="*/ 103 h 155"/>
                  <a:gd name="T6" fmla="*/ 0 w 505"/>
                  <a:gd name="T7" fmla="*/ 103 h 155"/>
                  <a:gd name="T8" fmla="*/ 0 w 505"/>
                  <a:gd name="T9" fmla="*/ 52 h 155"/>
                  <a:gd name="T10" fmla="*/ 351 w 505"/>
                  <a:gd name="T11" fmla="*/ 0 h 155"/>
                  <a:gd name="T12" fmla="*/ 505 w 505"/>
                  <a:gd name="T13" fmla="*/ 79 h 155"/>
                  <a:gd name="T14" fmla="*/ 351 w 505"/>
                  <a:gd name="T15" fmla="*/ 155 h 155"/>
                  <a:gd name="T16" fmla="*/ 351 w 505"/>
                  <a:gd name="T17" fmla="*/ 0 h 1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05"/>
                  <a:gd name="T28" fmla="*/ 0 h 155"/>
                  <a:gd name="T29" fmla="*/ 505 w 505"/>
                  <a:gd name="T30" fmla="*/ 155 h 1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05" h="155">
                    <a:moveTo>
                      <a:pt x="0" y="52"/>
                    </a:moveTo>
                    <a:lnTo>
                      <a:pt x="377" y="52"/>
                    </a:lnTo>
                    <a:lnTo>
                      <a:pt x="377" y="103"/>
                    </a:lnTo>
                    <a:lnTo>
                      <a:pt x="0" y="103"/>
                    </a:lnTo>
                    <a:lnTo>
                      <a:pt x="0" y="52"/>
                    </a:lnTo>
                    <a:close/>
                    <a:moveTo>
                      <a:pt x="351" y="0"/>
                    </a:moveTo>
                    <a:lnTo>
                      <a:pt x="505" y="79"/>
                    </a:lnTo>
                    <a:lnTo>
                      <a:pt x="351" y="155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000066"/>
              </a:solidFill>
              <a:ln w="31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84" name="Freeform 89"/>
              <p:cNvSpPr>
                <a:spLocks noEditPoints="1"/>
              </p:cNvSpPr>
              <p:nvPr/>
            </p:nvSpPr>
            <p:spPr bwMode="auto">
              <a:xfrm>
                <a:off x="2062" y="2953"/>
                <a:ext cx="154" cy="275"/>
              </a:xfrm>
              <a:custGeom>
                <a:avLst/>
                <a:gdLst>
                  <a:gd name="T0" fmla="*/ 103 w 154"/>
                  <a:gd name="T1" fmla="*/ 0 h 275"/>
                  <a:gd name="T2" fmla="*/ 103 w 154"/>
                  <a:gd name="T3" fmla="*/ 145 h 275"/>
                  <a:gd name="T4" fmla="*/ 51 w 154"/>
                  <a:gd name="T5" fmla="*/ 145 h 275"/>
                  <a:gd name="T6" fmla="*/ 51 w 154"/>
                  <a:gd name="T7" fmla="*/ 0 h 275"/>
                  <a:gd name="T8" fmla="*/ 103 w 154"/>
                  <a:gd name="T9" fmla="*/ 0 h 275"/>
                  <a:gd name="T10" fmla="*/ 154 w 154"/>
                  <a:gd name="T11" fmla="*/ 120 h 275"/>
                  <a:gd name="T12" fmla="*/ 76 w 154"/>
                  <a:gd name="T13" fmla="*/ 275 h 275"/>
                  <a:gd name="T14" fmla="*/ 0 w 154"/>
                  <a:gd name="T15" fmla="*/ 120 h 275"/>
                  <a:gd name="T16" fmla="*/ 154 w 154"/>
                  <a:gd name="T17" fmla="*/ 120 h 2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"/>
                  <a:gd name="T28" fmla="*/ 0 h 275"/>
                  <a:gd name="T29" fmla="*/ 154 w 154"/>
                  <a:gd name="T30" fmla="*/ 275 h 2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" h="275">
                    <a:moveTo>
                      <a:pt x="103" y="0"/>
                    </a:moveTo>
                    <a:lnTo>
                      <a:pt x="103" y="145"/>
                    </a:lnTo>
                    <a:lnTo>
                      <a:pt x="51" y="145"/>
                    </a:lnTo>
                    <a:lnTo>
                      <a:pt x="51" y="0"/>
                    </a:lnTo>
                    <a:lnTo>
                      <a:pt x="103" y="0"/>
                    </a:lnTo>
                    <a:close/>
                    <a:moveTo>
                      <a:pt x="154" y="120"/>
                    </a:moveTo>
                    <a:lnTo>
                      <a:pt x="76" y="275"/>
                    </a:lnTo>
                    <a:lnTo>
                      <a:pt x="0" y="120"/>
                    </a:lnTo>
                    <a:lnTo>
                      <a:pt x="154" y="120"/>
                    </a:lnTo>
                    <a:close/>
                  </a:path>
                </a:pathLst>
              </a:custGeom>
              <a:solidFill>
                <a:srgbClr val="FF3300"/>
              </a:solidFill>
              <a:ln w="31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85" name="Rectangle 90"/>
              <p:cNvSpPr>
                <a:spLocks noChangeArrowheads="1"/>
              </p:cNvSpPr>
              <p:nvPr/>
            </p:nvSpPr>
            <p:spPr bwMode="auto">
              <a:xfrm>
                <a:off x="2190" y="2966"/>
                <a:ext cx="270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C0C0C0"/>
                    </a:solidFill>
                  </a:rPr>
                  <a:t>LODO</a:t>
                </a:r>
                <a:endParaRPr lang="pt-BR" altLang="pt-BR"/>
              </a:p>
            </p:txBody>
          </p:sp>
          <p:sp>
            <p:nvSpPr>
              <p:cNvPr id="34886" name="Rectangle 91"/>
              <p:cNvSpPr>
                <a:spLocks noChangeArrowheads="1"/>
              </p:cNvSpPr>
              <p:nvPr/>
            </p:nvSpPr>
            <p:spPr bwMode="auto">
              <a:xfrm>
                <a:off x="2188" y="2964"/>
                <a:ext cx="270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FF3300"/>
                    </a:solidFill>
                  </a:rPr>
                  <a:t>LODO</a:t>
                </a:r>
                <a:endParaRPr lang="pt-BR" altLang="pt-BR"/>
              </a:p>
            </p:txBody>
          </p:sp>
          <p:sp>
            <p:nvSpPr>
              <p:cNvPr id="34887" name="Freeform 92"/>
              <p:cNvSpPr>
                <a:spLocks noEditPoints="1"/>
              </p:cNvSpPr>
              <p:nvPr/>
            </p:nvSpPr>
            <p:spPr bwMode="auto">
              <a:xfrm>
                <a:off x="1735" y="2951"/>
                <a:ext cx="155" cy="273"/>
              </a:xfrm>
              <a:custGeom>
                <a:avLst/>
                <a:gdLst>
                  <a:gd name="T0" fmla="*/ 52 w 155"/>
                  <a:gd name="T1" fmla="*/ 273 h 273"/>
                  <a:gd name="T2" fmla="*/ 52 w 155"/>
                  <a:gd name="T3" fmla="*/ 128 h 273"/>
                  <a:gd name="T4" fmla="*/ 103 w 155"/>
                  <a:gd name="T5" fmla="*/ 128 h 273"/>
                  <a:gd name="T6" fmla="*/ 103 w 155"/>
                  <a:gd name="T7" fmla="*/ 273 h 273"/>
                  <a:gd name="T8" fmla="*/ 52 w 155"/>
                  <a:gd name="T9" fmla="*/ 273 h 273"/>
                  <a:gd name="T10" fmla="*/ 0 w 155"/>
                  <a:gd name="T11" fmla="*/ 155 h 273"/>
                  <a:gd name="T12" fmla="*/ 76 w 155"/>
                  <a:gd name="T13" fmla="*/ 0 h 273"/>
                  <a:gd name="T14" fmla="*/ 155 w 155"/>
                  <a:gd name="T15" fmla="*/ 155 h 273"/>
                  <a:gd name="T16" fmla="*/ 0 w 155"/>
                  <a:gd name="T17" fmla="*/ 155 h 2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5"/>
                  <a:gd name="T28" fmla="*/ 0 h 273"/>
                  <a:gd name="T29" fmla="*/ 155 w 155"/>
                  <a:gd name="T30" fmla="*/ 273 h 27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5" h="273">
                    <a:moveTo>
                      <a:pt x="52" y="273"/>
                    </a:moveTo>
                    <a:lnTo>
                      <a:pt x="52" y="128"/>
                    </a:lnTo>
                    <a:lnTo>
                      <a:pt x="103" y="128"/>
                    </a:lnTo>
                    <a:lnTo>
                      <a:pt x="103" y="273"/>
                    </a:lnTo>
                    <a:lnTo>
                      <a:pt x="52" y="273"/>
                    </a:lnTo>
                    <a:close/>
                    <a:moveTo>
                      <a:pt x="0" y="155"/>
                    </a:moveTo>
                    <a:lnTo>
                      <a:pt x="76" y="0"/>
                    </a:lnTo>
                    <a:lnTo>
                      <a:pt x="155" y="155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3300"/>
              </a:solidFill>
              <a:ln w="31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88" name="Rectangle 94"/>
              <p:cNvSpPr>
                <a:spLocks noChangeArrowheads="1"/>
              </p:cNvSpPr>
              <p:nvPr/>
            </p:nvSpPr>
            <p:spPr bwMode="auto">
              <a:xfrm>
                <a:off x="1229" y="3128"/>
                <a:ext cx="477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FF3300"/>
                    </a:solidFill>
                  </a:rPr>
                  <a:t>LIXIVIADO</a:t>
                </a:r>
                <a:endParaRPr lang="pt-BR" altLang="pt-BR"/>
              </a:p>
            </p:txBody>
          </p:sp>
          <p:pic>
            <p:nvPicPr>
              <p:cNvPr id="34889" name="Picture 95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7" y="3248"/>
                <a:ext cx="1071" cy="945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890" name="Rectangle 98"/>
              <p:cNvSpPr>
                <a:spLocks noChangeArrowheads="1"/>
              </p:cNvSpPr>
              <p:nvPr/>
            </p:nvSpPr>
            <p:spPr bwMode="auto">
              <a:xfrm>
                <a:off x="1678" y="3969"/>
                <a:ext cx="579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1000" b="1" i="1">
                    <a:solidFill>
                      <a:srgbClr val="FF3300"/>
                    </a:solidFill>
                  </a:rPr>
                  <a:t>ATERRO SANITÁRIO</a:t>
                </a:r>
                <a:endParaRPr lang="pt-BR" altLang="pt-BR"/>
              </a:p>
            </p:txBody>
          </p:sp>
          <p:sp>
            <p:nvSpPr>
              <p:cNvPr id="34891" name="Rectangle 100"/>
              <p:cNvSpPr>
                <a:spLocks noChangeArrowheads="1"/>
              </p:cNvSpPr>
              <p:nvPr/>
            </p:nvSpPr>
            <p:spPr bwMode="auto">
              <a:xfrm>
                <a:off x="2825" y="4020"/>
                <a:ext cx="0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34892" name="Rectangle 68"/>
              <p:cNvSpPr>
                <a:spLocks noChangeArrowheads="1"/>
              </p:cNvSpPr>
              <p:nvPr/>
            </p:nvSpPr>
            <p:spPr bwMode="auto">
              <a:xfrm>
                <a:off x="787" y="2696"/>
                <a:ext cx="324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b="1" i="1">
                    <a:solidFill>
                      <a:srgbClr val="333399"/>
                    </a:solidFill>
                  </a:rPr>
                  <a:t>REÚSO</a:t>
                </a:r>
                <a:endParaRPr lang="pt-BR" altLang="pt-BR"/>
              </a:p>
            </p:txBody>
          </p:sp>
        </p:grpSp>
      </p:grpSp>
      <p:sp>
        <p:nvSpPr>
          <p:cNvPr id="90" name="Rectangle 91"/>
          <p:cNvSpPr>
            <a:spLocks noChangeArrowheads="1"/>
          </p:cNvSpPr>
          <p:nvPr/>
        </p:nvSpPr>
        <p:spPr bwMode="auto">
          <a:xfrm>
            <a:off x="4235450" y="2527300"/>
            <a:ext cx="4064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pt-BR" sz="1100" b="1" i="1" dirty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pt-BR" sz="1100" b="1" i="1" dirty="0">
                <a:solidFill>
                  <a:srgbClr val="000066"/>
                </a:solidFill>
              </a:rPr>
              <a:t>OD</a:t>
            </a:r>
            <a:r>
              <a:rPr lang="pt-BR" sz="1100" b="1" i="1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endParaRPr lang="pt-BR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5" name="Freeform 89"/>
          <p:cNvSpPr>
            <a:spLocks noEditPoints="1"/>
          </p:cNvSpPr>
          <p:nvPr/>
        </p:nvSpPr>
        <p:spPr bwMode="auto">
          <a:xfrm>
            <a:off x="4338638" y="2276475"/>
            <a:ext cx="233362" cy="241300"/>
          </a:xfrm>
          <a:custGeom>
            <a:avLst/>
            <a:gdLst>
              <a:gd name="T0" fmla="*/ 103 w 154"/>
              <a:gd name="T1" fmla="*/ 0 h 275"/>
              <a:gd name="T2" fmla="*/ 103 w 154"/>
              <a:gd name="T3" fmla="*/ 145 h 275"/>
              <a:gd name="T4" fmla="*/ 51 w 154"/>
              <a:gd name="T5" fmla="*/ 145 h 275"/>
              <a:gd name="T6" fmla="*/ 51 w 154"/>
              <a:gd name="T7" fmla="*/ 0 h 275"/>
              <a:gd name="T8" fmla="*/ 103 w 154"/>
              <a:gd name="T9" fmla="*/ 0 h 275"/>
              <a:gd name="T10" fmla="*/ 154 w 154"/>
              <a:gd name="T11" fmla="*/ 120 h 275"/>
              <a:gd name="T12" fmla="*/ 76 w 154"/>
              <a:gd name="T13" fmla="*/ 275 h 275"/>
              <a:gd name="T14" fmla="*/ 0 w 154"/>
              <a:gd name="T15" fmla="*/ 120 h 275"/>
              <a:gd name="T16" fmla="*/ 154 w 154"/>
              <a:gd name="T17" fmla="*/ 120 h 2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"/>
              <a:gd name="T28" fmla="*/ 0 h 275"/>
              <a:gd name="T29" fmla="*/ 154 w 154"/>
              <a:gd name="T30" fmla="*/ 275 h 27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" h="275">
                <a:moveTo>
                  <a:pt x="103" y="0"/>
                </a:moveTo>
                <a:lnTo>
                  <a:pt x="103" y="145"/>
                </a:lnTo>
                <a:lnTo>
                  <a:pt x="51" y="145"/>
                </a:lnTo>
                <a:lnTo>
                  <a:pt x="51" y="0"/>
                </a:lnTo>
                <a:lnTo>
                  <a:pt x="103" y="0"/>
                </a:lnTo>
                <a:close/>
                <a:moveTo>
                  <a:pt x="154" y="120"/>
                </a:moveTo>
                <a:lnTo>
                  <a:pt x="76" y="275"/>
                </a:lnTo>
                <a:lnTo>
                  <a:pt x="0" y="120"/>
                </a:lnTo>
                <a:lnTo>
                  <a:pt x="154" y="12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pt-BR" dirty="0"/>
          </a:p>
        </p:txBody>
      </p:sp>
      <p:sp>
        <p:nvSpPr>
          <p:cNvPr id="34824" name="Line 85"/>
          <p:cNvSpPr>
            <a:spLocks noChangeShapeType="1"/>
          </p:cNvSpPr>
          <p:nvPr/>
        </p:nvSpPr>
        <p:spPr bwMode="auto">
          <a:xfrm flipH="1">
            <a:off x="3706813" y="3092450"/>
            <a:ext cx="1587" cy="857250"/>
          </a:xfrm>
          <a:prstGeom prst="line">
            <a:avLst/>
          </a:prstGeom>
          <a:noFill/>
          <a:ln w="825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90239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4"/>
          <p:cNvSpPr>
            <a:spLocks noChangeArrowheads="1"/>
          </p:cNvSpPr>
          <p:nvPr/>
        </p:nvSpPr>
        <p:spPr bwMode="auto">
          <a:xfrm>
            <a:off x="631825" y="3949700"/>
            <a:ext cx="3603625" cy="1930400"/>
          </a:xfrm>
          <a:prstGeom prst="rect">
            <a:avLst/>
          </a:prstGeom>
          <a:solidFill>
            <a:srgbClr val="D3D3D3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6867" name="Rectangle 35"/>
          <p:cNvSpPr>
            <a:spLocks noChangeArrowheads="1"/>
          </p:cNvSpPr>
          <p:nvPr/>
        </p:nvSpPr>
        <p:spPr bwMode="auto">
          <a:xfrm>
            <a:off x="5043488" y="3949700"/>
            <a:ext cx="3641725" cy="1930400"/>
          </a:xfrm>
          <a:prstGeom prst="rect">
            <a:avLst/>
          </a:prstGeom>
          <a:solidFill>
            <a:srgbClr val="D3D3D3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endParaRPr lang="pt-BR" altLang="pt-BR"/>
          </a:p>
        </p:txBody>
      </p:sp>
      <p:sp>
        <p:nvSpPr>
          <p:cNvPr id="36868" name="Rectangle 41"/>
          <p:cNvSpPr>
            <a:spLocks noChangeArrowheads="1"/>
          </p:cNvSpPr>
          <p:nvPr/>
        </p:nvSpPr>
        <p:spPr bwMode="auto">
          <a:xfrm>
            <a:off x="0" y="5753100"/>
            <a:ext cx="4211638" cy="65088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6869" name="Rectangle 42"/>
          <p:cNvSpPr>
            <a:spLocks noChangeArrowheads="1"/>
          </p:cNvSpPr>
          <p:nvPr/>
        </p:nvSpPr>
        <p:spPr bwMode="auto">
          <a:xfrm>
            <a:off x="4889500" y="5753100"/>
            <a:ext cx="4229100" cy="63500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6870" name="Rectangle 17"/>
          <p:cNvSpPr>
            <a:spLocks noChangeArrowheads="1"/>
          </p:cNvSpPr>
          <p:nvPr/>
        </p:nvSpPr>
        <p:spPr bwMode="auto">
          <a:xfrm>
            <a:off x="762000" y="1447800"/>
            <a:ext cx="3603625" cy="1930400"/>
          </a:xfrm>
          <a:prstGeom prst="rect">
            <a:avLst/>
          </a:prstGeom>
          <a:solidFill>
            <a:srgbClr val="D3D3D3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6871" name="Rectangle 36"/>
          <p:cNvSpPr>
            <a:spLocks noChangeArrowheads="1"/>
          </p:cNvSpPr>
          <p:nvPr/>
        </p:nvSpPr>
        <p:spPr bwMode="auto">
          <a:xfrm>
            <a:off x="5043488" y="1447800"/>
            <a:ext cx="3641725" cy="1930400"/>
          </a:xfrm>
          <a:prstGeom prst="rect">
            <a:avLst/>
          </a:prstGeom>
          <a:solidFill>
            <a:srgbClr val="D3D3D3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6872" name="Rectangle 18"/>
          <p:cNvSpPr>
            <a:spLocks noChangeArrowheads="1"/>
          </p:cNvSpPr>
          <p:nvPr/>
        </p:nvSpPr>
        <p:spPr bwMode="auto">
          <a:xfrm>
            <a:off x="0" y="1511300"/>
            <a:ext cx="4211638" cy="65088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6873" name="Rectangle 40"/>
          <p:cNvSpPr>
            <a:spLocks noChangeArrowheads="1"/>
          </p:cNvSpPr>
          <p:nvPr/>
        </p:nvSpPr>
        <p:spPr bwMode="auto">
          <a:xfrm>
            <a:off x="4889500" y="1511300"/>
            <a:ext cx="4229100" cy="63500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6874" name="Espaço Reservado para Texto 9"/>
          <p:cNvSpPr>
            <a:spLocks noGrp="1"/>
          </p:cNvSpPr>
          <p:nvPr>
            <p:ph type="body" sz="quarter" idx="10"/>
          </p:nvPr>
        </p:nvSpPr>
        <p:spPr>
          <a:xfrm>
            <a:off x="254000" y="3998913"/>
            <a:ext cx="3868738" cy="1901825"/>
          </a:xfrm>
        </p:spPr>
        <p:txBody>
          <a:bodyPr/>
          <a:lstStyle/>
          <a:p>
            <a:pPr marL="185738" indent="-185738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pt-BR" altLang="pt-BR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TÉRMICO</a:t>
            </a:r>
          </a:p>
          <a:p>
            <a:pPr marL="185738" indent="-185738">
              <a:lnSpc>
                <a:spcPct val="40000"/>
              </a:lnSpc>
              <a:buFont typeface="Wingdings" panose="05000000000000000000" pitchFamily="2" charset="2"/>
              <a:buChar char="§"/>
            </a:pPr>
            <a:r>
              <a:rPr lang="pt-BR" altLang="pt-BR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Secagem Térmica</a:t>
            </a:r>
          </a:p>
          <a:p>
            <a:pPr marL="185738" indent="-185738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pt-BR" altLang="pt-BR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Incineração</a:t>
            </a:r>
          </a:p>
          <a:p>
            <a:pPr marL="185738" indent="-185738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pt-BR" altLang="pt-BR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Gaseificação</a:t>
            </a:r>
          </a:p>
          <a:p>
            <a:pPr marL="185738" indent="-185738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pt-BR" altLang="pt-BR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Conversão em óleo</a:t>
            </a:r>
          </a:p>
          <a:p>
            <a:pPr marL="185738" indent="-185738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pt-BR" altLang="pt-BR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Co-incineração com RSU</a:t>
            </a:r>
          </a:p>
          <a:p>
            <a:pPr marL="185738" indent="-185738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pt-BR" altLang="pt-BR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Incineração em cimenteira</a:t>
            </a:r>
            <a:endParaRPr lang="en-US" altLang="pt-BR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5" name="Espaço Reservado para Texto 8"/>
          <p:cNvSpPr>
            <a:spLocks noGrp="1"/>
          </p:cNvSpPr>
          <p:nvPr>
            <p:ph type="body" sz="quarter" idx="11"/>
          </p:nvPr>
        </p:nvSpPr>
        <p:spPr>
          <a:xfrm>
            <a:off x="463550" y="1709738"/>
            <a:ext cx="3881438" cy="1822450"/>
          </a:xfrm>
        </p:spPr>
        <p:txBody>
          <a:bodyPr/>
          <a:lstStyle/>
          <a:p>
            <a:pPr marL="185738" indent="-185738"/>
            <a:r>
              <a:rPr lang="pt-BR" altLang="pt-BR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ATERRO</a:t>
            </a:r>
          </a:p>
          <a:p>
            <a:pPr marL="185738" indent="-185738">
              <a:buFont typeface="Wingdings" panose="05000000000000000000" pitchFamily="2" charset="2"/>
              <a:buChar char="§"/>
            </a:pPr>
            <a:r>
              <a:rPr lang="pt-BR" altLang="pt-BR" sz="14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Aterro sanitário exclusivo</a:t>
            </a:r>
          </a:p>
          <a:p>
            <a:pPr marL="185738" indent="-185738">
              <a:buFont typeface="Wingdings" panose="05000000000000000000" pitchFamily="2" charset="2"/>
              <a:buChar char="§"/>
            </a:pPr>
            <a:r>
              <a:rPr lang="pt-BR" altLang="pt-BR" sz="1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Co-disposição em aterro sanitário</a:t>
            </a:r>
          </a:p>
          <a:p>
            <a:pPr marL="185738" indent="-185738">
              <a:buFont typeface="Wingdings" panose="05000000000000000000" pitchFamily="2" charset="2"/>
              <a:buChar char="§"/>
            </a:pPr>
            <a:r>
              <a:rPr lang="pt-BR" altLang="pt-BR" sz="14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degradadas</a:t>
            </a:r>
            <a:endParaRPr lang="en-US" altLang="pt-BR" sz="1400" b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6" name="Espaço Reservado para Texto 7"/>
          <p:cNvSpPr>
            <a:spLocks noGrp="1"/>
          </p:cNvSpPr>
          <p:nvPr>
            <p:ph type="body" sz="quarter" idx="12"/>
          </p:nvPr>
        </p:nvSpPr>
        <p:spPr>
          <a:xfrm>
            <a:off x="5029200" y="1641475"/>
            <a:ext cx="3646488" cy="1887538"/>
          </a:xfrm>
        </p:spPr>
        <p:txBody>
          <a:bodyPr/>
          <a:lstStyle/>
          <a:p>
            <a:pPr marL="88900" indent="-88900" algn="r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pt-BR" altLang="pt-BR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BIOGÁS</a:t>
            </a:r>
          </a:p>
          <a:p>
            <a:pPr marL="88900" indent="-88900" algn="r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t-BR" altLang="pt-BR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4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Incremento da geração de biogás</a:t>
            </a:r>
          </a:p>
          <a:p>
            <a:pPr marL="88900" indent="-88900" algn="r">
              <a:lnSpc>
                <a:spcPct val="11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altLang="pt-BR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Aproveitamento do biogás</a:t>
            </a:r>
            <a:endParaRPr lang="en-US" altLang="pt-BR" sz="14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7" name="Espaço Reservado para Texto 6"/>
          <p:cNvSpPr>
            <a:spLocks noGrp="1"/>
          </p:cNvSpPr>
          <p:nvPr>
            <p:ph type="body" sz="quarter" idx="13"/>
          </p:nvPr>
        </p:nvSpPr>
        <p:spPr>
          <a:xfrm>
            <a:off x="4813300" y="3949700"/>
            <a:ext cx="3854450" cy="1901825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pt-BR" altLang="pt-BR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APROVEITAMENTO</a:t>
            </a:r>
            <a:r>
              <a:rPr lang="pt-BR" altLang="pt-BR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lnSpc>
                <a:spcPct val="7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altLang="pt-BR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Biossólido</a:t>
            </a:r>
          </a:p>
          <a:p>
            <a:pPr lvl="3" algn="r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sz="1400" smtClean="0">
                <a:latin typeface="Arial" panose="020B0604020202020204" pitchFamily="34" charset="0"/>
                <a:cs typeface="Arial" panose="020B0604020202020204" pitchFamily="34" charset="0"/>
              </a:rPr>
              <a:t>Compostagem</a:t>
            </a:r>
          </a:p>
          <a:p>
            <a:pPr lvl="3" algn="r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sz="14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400" smtClean="0">
                <a:latin typeface="Arial" panose="020B0604020202020204" pitchFamily="34" charset="0"/>
                <a:cs typeface="Arial" panose="020B0604020202020204" pitchFamily="34" charset="0"/>
              </a:rPr>
              <a:t>Recuperação de materiais</a:t>
            </a:r>
          </a:p>
          <a:p>
            <a:pPr algn="r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sz="14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Agregado leve</a:t>
            </a:r>
          </a:p>
          <a:p>
            <a:pPr algn="r"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Agregado bloco alvenaria</a:t>
            </a:r>
            <a:endParaRPr lang="en-US" altLang="pt-BR" sz="14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5"/>
          <p:cNvSpPr txBox="1">
            <a:spLocks/>
          </p:cNvSpPr>
          <p:nvPr/>
        </p:nvSpPr>
        <p:spPr bwMode="auto">
          <a:xfrm>
            <a:off x="176213" y="239713"/>
            <a:ext cx="8775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i="1" dirty="0"/>
              <a:t>Soluções e Tecnologias: Tratamento, aproveitamento e destino final</a:t>
            </a:r>
          </a:p>
        </p:txBody>
      </p:sp>
      <p:sp>
        <p:nvSpPr>
          <p:cNvPr id="36879" name="Retângulo 9"/>
          <p:cNvSpPr>
            <a:spLocks noChangeArrowheads="1"/>
          </p:cNvSpPr>
          <p:nvPr/>
        </p:nvSpPr>
        <p:spPr bwMode="auto">
          <a:xfrm>
            <a:off x="365125" y="5934075"/>
            <a:ext cx="8397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 i="1"/>
              <a:t>Agrupamento de soluções de forma não excludente</a:t>
            </a: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175761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574675" y="828675"/>
            <a:ext cx="45720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9400"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50000"/>
              </a:spcBef>
              <a:spcAft>
                <a:spcPct val="15000"/>
              </a:spcAft>
            </a:pPr>
            <a:r>
              <a:rPr lang="pt-BR" altLang="pt-BR" sz="2000" b="1" i="1">
                <a:solidFill>
                  <a:srgbClr val="0070C0"/>
                </a:solidFill>
              </a:rPr>
              <a:t>Lodo de ETA em ETE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0" t="2464" r="1927" b="7745"/>
          <a:stretch>
            <a:fillRect/>
          </a:stretch>
        </p:blipFill>
        <p:spPr bwMode="auto">
          <a:xfrm>
            <a:off x="2333625" y="1285875"/>
            <a:ext cx="1785938" cy="23971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t="3990" r="55365" b="4460"/>
          <a:stretch>
            <a:fillRect/>
          </a:stretch>
        </p:blipFill>
        <p:spPr bwMode="auto">
          <a:xfrm>
            <a:off x="428625" y="1285875"/>
            <a:ext cx="1725613" cy="24288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 noChangeArrowheads="1"/>
          </p:cNvSpPr>
          <p:nvPr/>
        </p:nvSpPr>
        <p:spPr bwMode="auto">
          <a:xfrm>
            <a:off x="357188" y="3152775"/>
            <a:ext cx="1643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400" b="1" i="1">
                <a:solidFill>
                  <a:srgbClr val="FFFFFF"/>
                </a:solidFill>
              </a:rPr>
              <a:t>Limpeza do decantador</a:t>
            </a:r>
          </a:p>
        </p:txBody>
      </p:sp>
      <p:sp>
        <p:nvSpPr>
          <p:cNvPr id="38918" name="Rectangle 3"/>
          <p:cNvSpPr>
            <a:spLocks noChangeArrowheads="1"/>
          </p:cNvSpPr>
          <p:nvPr/>
        </p:nvSpPr>
        <p:spPr bwMode="auto">
          <a:xfrm>
            <a:off x="2476500" y="3167063"/>
            <a:ext cx="1571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400" b="1" i="1">
                <a:solidFill>
                  <a:srgbClr val="FFFFFF"/>
                </a:solidFill>
              </a:rPr>
              <a:t>Filtros</a:t>
            </a:r>
          </a:p>
        </p:txBody>
      </p:sp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7692"/>
          <a:stretch>
            <a:fillRect/>
          </a:stretch>
        </p:blipFill>
        <p:spPr bwMode="auto">
          <a:xfrm>
            <a:off x="998538" y="3871913"/>
            <a:ext cx="2387600" cy="17145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Rectangle 3"/>
          <p:cNvSpPr>
            <a:spLocks noChangeArrowheads="1"/>
          </p:cNvSpPr>
          <p:nvPr/>
        </p:nvSpPr>
        <p:spPr bwMode="auto">
          <a:xfrm>
            <a:off x="641350" y="5657850"/>
            <a:ext cx="28575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400" b="1" i="1"/>
              <a:t>Testes para avaliação da capacidade de redução de fósforo</a:t>
            </a:r>
          </a:p>
        </p:txBody>
      </p:sp>
      <p:pic>
        <p:nvPicPr>
          <p:cNvPr id="389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500063"/>
            <a:ext cx="2398713" cy="18002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Rectangle 3"/>
          <p:cNvSpPr>
            <a:spLocks noChangeArrowheads="1"/>
          </p:cNvSpPr>
          <p:nvPr/>
        </p:nvSpPr>
        <p:spPr bwMode="auto">
          <a:xfrm>
            <a:off x="4333875" y="1947863"/>
            <a:ext cx="2571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400" b="1" i="1">
                <a:solidFill>
                  <a:srgbClr val="FFFFFF"/>
                </a:solidFill>
              </a:rPr>
              <a:t>Fechamento de valas</a:t>
            </a:r>
          </a:p>
        </p:txBody>
      </p:sp>
      <p:pic>
        <p:nvPicPr>
          <p:cNvPr id="3892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1" t="6660" r="28625" b="30737"/>
          <a:stretch>
            <a:fillRect/>
          </a:stretch>
        </p:blipFill>
        <p:spPr bwMode="auto">
          <a:xfrm>
            <a:off x="6843713" y="500063"/>
            <a:ext cx="1928812" cy="37147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4" name="Rectangle 3"/>
          <p:cNvSpPr>
            <a:spLocks noChangeArrowheads="1"/>
          </p:cNvSpPr>
          <p:nvPr/>
        </p:nvSpPr>
        <p:spPr bwMode="auto">
          <a:xfrm>
            <a:off x="7000875" y="3759200"/>
            <a:ext cx="171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400" b="1" i="1">
                <a:solidFill>
                  <a:srgbClr val="FFFFFF"/>
                </a:solidFill>
              </a:rPr>
              <a:t>Testes de compactação</a:t>
            </a:r>
          </a:p>
        </p:txBody>
      </p:sp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6" cstate="print"/>
          <a:srcRect l="8161" t="14507" r="16061" b="21762"/>
          <a:stretch>
            <a:fillRect/>
          </a:stretch>
        </p:blipFill>
        <p:spPr bwMode="auto">
          <a:xfrm rot="5400000">
            <a:off x="3583593" y="3141050"/>
            <a:ext cx="3857654" cy="24332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8926" name="Rectangle 3"/>
          <p:cNvSpPr>
            <a:spLocks noChangeArrowheads="1"/>
          </p:cNvSpPr>
          <p:nvPr/>
        </p:nvSpPr>
        <p:spPr bwMode="auto">
          <a:xfrm>
            <a:off x="4152900" y="5572125"/>
            <a:ext cx="25717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400" b="1" i="1">
                <a:solidFill>
                  <a:srgbClr val="FFFFFF"/>
                </a:solidFill>
              </a:rPr>
              <a:t>Panta Piloto em Barueri para simular o recebimento do lodo de ETA</a:t>
            </a:r>
          </a:p>
        </p:txBody>
      </p:sp>
      <p:sp>
        <p:nvSpPr>
          <p:cNvPr id="38927" name="Rectangle 61"/>
          <p:cNvSpPr>
            <a:spLocks noChangeArrowheads="1"/>
          </p:cNvSpPr>
          <p:nvPr/>
        </p:nvSpPr>
        <p:spPr bwMode="auto">
          <a:xfrm>
            <a:off x="1017588" y="433388"/>
            <a:ext cx="83169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Clr>
                <a:srgbClr val="0000FF"/>
              </a:buClr>
            </a:pPr>
            <a:r>
              <a:rPr lang="pt-BR" altLang="pt-BR" sz="2000" b="1" i="1">
                <a:solidFill>
                  <a:srgbClr val="000000"/>
                </a:solidFill>
                <a:cs typeface="Times New Roman" panose="02020603050405020304" pitchFamily="18" charset="0"/>
              </a:rPr>
              <a:t>Alternativas para o lodo</a:t>
            </a:r>
          </a:p>
        </p:txBody>
      </p:sp>
    </p:spTree>
    <p:extLst>
      <p:ext uri="{BB962C8B-B14F-4D97-AF65-F5344CB8AC3E}">
        <p14:creationId xmlns:p14="http://schemas.microsoft.com/office/powerpoint/2010/main" val="14648493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1003300" y="461963"/>
            <a:ext cx="88582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9400"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50000"/>
              </a:spcBef>
              <a:spcAft>
                <a:spcPct val="15000"/>
              </a:spcAft>
            </a:pPr>
            <a:r>
              <a:rPr lang="pt-BR" altLang="pt-BR" sz="2000" b="1" i="1"/>
              <a:t>Lodo de ETA na indústria cerâmica</a:t>
            </a:r>
          </a:p>
        </p:txBody>
      </p:sp>
      <p:pic>
        <p:nvPicPr>
          <p:cNvPr id="39939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643313"/>
            <a:ext cx="8793163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6"/>
          <a:stretch>
            <a:fillRect/>
          </a:stretch>
        </p:blipFill>
        <p:spPr bwMode="auto">
          <a:xfrm>
            <a:off x="144463" y="1046163"/>
            <a:ext cx="89312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CaixaDeTexto 5"/>
          <p:cNvSpPr txBox="1">
            <a:spLocks noChangeArrowheads="1"/>
          </p:cNvSpPr>
          <p:nvPr/>
        </p:nvSpPr>
        <p:spPr bwMode="auto">
          <a:xfrm>
            <a:off x="471488" y="2698750"/>
            <a:ext cx="2271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400" b="1">
                <a:solidFill>
                  <a:schemeClr val="bg1"/>
                </a:solidFill>
              </a:rPr>
              <a:t>Pátio argila + lodo</a:t>
            </a:r>
          </a:p>
        </p:txBody>
      </p:sp>
      <p:sp>
        <p:nvSpPr>
          <p:cNvPr id="39942" name="CaixaDeTexto 6"/>
          <p:cNvSpPr txBox="1">
            <a:spLocks noChangeArrowheads="1"/>
          </p:cNvSpPr>
          <p:nvPr/>
        </p:nvSpPr>
        <p:spPr bwMode="auto">
          <a:xfrm>
            <a:off x="3475038" y="2644775"/>
            <a:ext cx="227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400" b="1">
                <a:solidFill>
                  <a:schemeClr val="bg1"/>
                </a:solidFill>
              </a:rPr>
              <a:t>Lodo</a:t>
            </a:r>
          </a:p>
        </p:txBody>
      </p:sp>
      <p:sp>
        <p:nvSpPr>
          <p:cNvPr id="39943" name="Retângulo 7"/>
          <p:cNvSpPr>
            <a:spLocks noChangeArrowheads="1"/>
          </p:cNvSpPr>
          <p:nvPr/>
        </p:nvSpPr>
        <p:spPr bwMode="auto">
          <a:xfrm>
            <a:off x="7110413" y="2690813"/>
            <a:ext cx="822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400" b="1">
                <a:solidFill>
                  <a:schemeClr val="bg1"/>
                </a:solidFill>
              </a:rPr>
              <a:t>Mistura</a:t>
            </a:r>
          </a:p>
        </p:txBody>
      </p:sp>
    </p:spTree>
    <p:extLst>
      <p:ext uri="{BB962C8B-B14F-4D97-AF65-F5344CB8AC3E}">
        <p14:creationId xmlns:p14="http://schemas.microsoft.com/office/powerpoint/2010/main" val="1649366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Line 6"/>
          <p:cNvSpPr>
            <a:spLocks noChangeShapeType="1"/>
          </p:cNvSpPr>
          <p:nvPr/>
        </p:nvSpPr>
        <p:spPr bwMode="auto">
          <a:xfrm>
            <a:off x="2286000" y="2286000"/>
            <a:ext cx="1524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5539" name="Line 12"/>
          <p:cNvSpPr>
            <a:spLocks noChangeShapeType="1"/>
          </p:cNvSpPr>
          <p:nvPr/>
        </p:nvSpPr>
        <p:spPr bwMode="auto">
          <a:xfrm flipH="1" flipV="1">
            <a:off x="10725150" y="-4506913"/>
            <a:ext cx="76200" cy="37941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10328275" y="-4889500"/>
            <a:ext cx="13065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>
              <a:spcBef>
                <a:spcPct val="50000"/>
              </a:spcBef>
              <a:defRPr/>
            </a:pPr>
            <a:r>
              <a:rPr kumimoji="0" lang="pt-BR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Adensadores</a:t>
            </a:r>
          </a:p>
        </p:txBody>
      </p:sp>
      <p:sp>
        <p:nvSpPr>
          <p:cNvPr id="65541" name="Freeform 117"/>
          <p:cNvSpPr>
            <a:spLocks/>
          </p:cNvSpPr>
          <p:nvPr/>
        </p:nvSpPr>
        <p:spPr bwMode="auto">
          <a:xfrm rot="1347151">
            <a:off x="11539538" y="-6391275"/>
            <a:ext cx="282575" cy="360362"/>
          </a:xfrm>
          <a:custGeom>
            <a:avLst/>
            <a:gdLst>
              <a:gd name="T0" fmla="*/ 0 w 115"/>
              <a:gd name="T1" fmla="*/ 0 h 77"/>
              <a:gd name="T2" fmla="*/ 2147483647 w 115"/>
              <a:gd name="T3" fmla="*/ 2147483647 h 77"/>
              <a:gd name="T4" fmla="*/ 0 w 115"/>
              <a:gd name="T5" fmla="*/ 2147483647 h 77"/>
              <a:gd name="T6" fmla="*/ 0 w 115"/>
              <a:gd name="T7" fmla="*/ 0 h 77"/>
              <a:gd name="T8" fmla="*/ 0 60000 65536"/>
              <a:gd name="T9" fmla="*/ 0 60000 65536"/>
              <a:gd name="T10" fmla="*/ 0 60000 65536"/>
              <a:gd name="T11" fmla="*/ 0 60000 65536"/>
              <a:gd name="T12" fmla="*/ 0 w 115"/>
              <a:gd name="T13" fmla="*/ 0 h 77"/>
              <a:gd name="T14" fmla="*/ 115 w 115"/>
              <a:gd name="T15" fmla="*/ 77 h 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5" h="77">
                <a:moveTo>
                  <a:pt x="0" y="0"/>
                </a:moveTo>
                <a:lnTo>
                  <a:pt x="115" y="38"/>
                </a:lnTo>
                <a:lnTo>
                  <a:pt x="0" y="7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5542" name="Freeform 96"/>
          <p:cNvSpPr>
            <a:spLocks/>
          </p:cNvSpPr>
          <p:nvPr/>
        </p:nvSpPr>
        <p:spPr bwMode="auto">
          <a:xfrm rot="3209160">
            <a:off x="10745788" y="-6232525"/>
            <a:ext cx="360362" cy="360362"/>
          </a:xfrm>
          <a:custGeom>
            <a:avLst/>
            <a:gdLst>
              <a:gd name="T0" fmla="*/ 0 w 115"/>
              <a:gd name="T1" fmla="*/ 0 h 76"/>
              <a:gd name="T2" fmla="*/ 2147483647 w 115"/>
              <a:gd name="T3" fmla="*/ 2147483647 h 76"/>
              <a:gd name="T4" fmla="*/ 0 w 115"/>
              <a:gd name="T5" fmla="*/ 2147483647 h 76"/>
              <a:gd name="T6" fmla="*/ 0 w 115"/>
              <a:gd name="T7" fmla="*/ 0 h 76"/>
              <a:gd name="T8" fmla="*/ 0 60000 65536"/>
              <a:gd name="T9" fmla="*/ 0 60000 65536"/>
              <a:gd name="T10" fmla="*/ 0 60000 65536"/>
              <a:gd name="T11" fmla="*/ 0 60000 65536"/>
              <a:gd name="T12" fmla="*/ 0 w 115"/>
              <a:gd name="T13" fmla="*/ 0 h 76"/>
              <a:gd name="T14" fmla="*/ 115 w 115"/>
              <a:gd name="T15" fmla="*/ 76 h 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5" h="76">
                <a:moveTo>
                  <a:pt x="0" y="0"/>
                </a:moveTo>
                <a:lnTo>
                  <a:pt x="115" y="38"/>
                </a:lnTo>
                <a:lnTo>
                  <a:pt x="0" y="76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65543" name="AutoShape 110"/>
          <p:cNvCxnSpPr>
            <a:cxnSpLocks noChangeShapeType="1"/>
          </p:cNvCxnSpPr>
          <p:nvPr/>
        </p:nvCxnSpPr>
        <p:spPr bwMode="auto">
          <a:xfrm flipH="1" flipV="1">
            <a:off x="10502900" y="-6448425"/>
            <a:ext cx="603250" cy="6064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44" name="Freeform 120"/>
          <p:cNvSpPr>
            <a:spLocks/>
          </p:cNvSpPr>
          <p:nvPr/>
        </p:nvSpPr>
        <p:spPr bwMode="auto">
          <a:xfrm rot="1347151">
            <a:off x="10458450" y="-5511800"/>
            <a:ext cx="282575" cy="360362"/>
          </a:xfrm>
          <a:custGeom>
            <a:avLst/>
            <a:gdLst>
              <a:gd name="T0" fmla="*/ 0 w 115"/>
              <a:gd name="T1" fmla="*/ 0 h 77"/>
              <a:gd name="T2" fmla="*/ 2147483647 w 115"/>
              <a:gd name="T3" fmla="*/ 2147483647 h 77"/>
              <a:gd name="T4" fmla="*/ 0 w 115"/>
              <a:gd name="T5" fmla="*/ 2147483647 h 77"/>
              <a:gd name="T6" fmla="*/ 0 w 115"/>
              <a:gd name="T7" fmla="*/ 0 h 77"/>
              <a:gd name="T8" fmla="*/ 0 60000 65536"/>
              <a:gd name="T9" fmla="*/ 0 60000 65536"/>
              <a:gd name="T10" fmla="*/ 0 60000 65536"/>
              <a:gd name="T11" fmla="*/ 0 60000 65536"/>
              <a:gd name="T12" fmla="*/ 0 w 115"/>
              <a:gd name="T13" fmla="*/ 0 h 77"/>
              <a:gd name="T14" fmla="*/ 115 w 115"/>
              <a:gd name="T15" fmla="*/ 77 h 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5" h="77">
                <a:moveTo>
                  <a:pt x="0" y="0"/>
                </a:moveTo>
                <a:lnTo>
                  <a:pt x="115" y="38"/>
                </a:lnTo>
                <a:lnTo>
                  <a:pt x="0" y="7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12323" name="Grupo 12322"/>
          <p:cNvGrpSpPr>
            <a:grpSpLocks/>
          </p:cNvGrpSpPr>
          <p:nvPr/>
        </p:nvGrpSpPr>
        <p:grpSpPr bwMode="auto">
          <a:xfrm>
            <a:off x="727075" y="4837113"/>
            <a:ext cx="1973263" cy="1190625"/>
            <a:chOff x="727480" y="4836669"/>
            <a:chExt cx="1972312" cy="1191178"/>
          </a:xfrm>
        </p:grpSpPr>
        <p:sp>
          <p:nvSpPr>
            <p:cNvPr id="65575" name="Line 5"/>
            <p:cNvSpPr>
              <a:spLocks noChangeShapeType="1"/>
            </p:cNvSpPr>
            <p:nvPr/>
          </p:nvSpPr>
          <p:spPr bwMode="auto">
            <a:xfrm flipH="1" flipV="1">
              <a:off x="1720109" y="5789824"/>
              <a:ext cx="606424" cy="23802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" name="Rectangle 7"/>
            <p:cNvSpPr>
              <a:spLocks noChangeArrowheads="1"/>
            </p:cNvSpPr>
            <p:nvPr/>
          </p:nvSpPr>
          <p:spPr bwMode="auto">
            <a:xfrm>
              <a:off x="781429" y="5530728"/>
              <a:ext cx="1413781" cy="3081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  <a:defRPr/>
              </a:pPr>
              <a:r>
                <a:rPr kumimoji="0" lang="pt-BR" sz="1400" dirty="0">
                  <a:solidFill>
                    <a:srgbClr val="9FF3F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Caixa de Areia</a:t>
              </a:r>
            </a:p>
          </p:txBody>
        </p:sp>
        <p:cxnSp>
          <p:nvCxnSpPr>
            <p:cNvPr id="65577" name="AutoShape 111"/>
            <p:cNvCxnSpPr>
              <a:cxnSpLocks noChangeShapeType="1"/>
            </p:cNvCxnSpPr>
            <p:nvPr/>
          </p:nvCxnSpPr>
          <p:spPr bwMode="auto">
            <a:xfrm>
              <a:off x="727480" y="5250605"/>
              <a:ext cx="1972312" cy="34609"/>
            </a:xfrm>
            <a:prstGeom prst="straightConnector1">
              <a:avLst/>
            </a:prstGeom>
            <a:noFill/>
            <a:ln w="38100">
              <a:solidFill>
                <a:srgbClr val="9FF3F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578" name="Triângulo isósceles 20"/>
            <p:cNvSpPr>
              <a:spLocks noChangeArrowheads="1"/>
            </p:cNvSpPr>
            <p:nvPr/>
          </p:nvSpPr>
          <p:spPr bwMode="auto">
            <a:xfrm rot="5400000">
              <a:off x="1563661" y="5136501"/>
              <a:ext cx="268836" cy="217096"/>
            </a:xfrm>
            <a:prstGeom prst="triangle">
              <a:avLst>
                <a:gd name="adj" fmla="val 50000"/>
              </a:avLst>
            </a:prstGeom>
            <a:solidFill>
              <a:srgbClr val="9FD6F5"/>
            </a:solidFill>
            <a:ln w="38100">
              <a:solidFill>
                <a:srgbClr val="9FF3F5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altLang="pt-BR"/>
            </a:p>
          </p:txBody>
        </p:sp>
        <p:sp>
          <p:nvSpPr>
            <p:cNvPr id="105" name="Rectangle 7"/>
            <p:cNvSpPr>
              <a:spLocks noChangeArrowheads="1"/>
            </p:cNvSpPr>
            <p:nvPr/>
          </p:nvSpPr>
          <p:spPr bwMode="auto">
            <a:xfrm>
              <a:off x="943276" y="4836669"/>
              <a:ext cx="899679" cy="3081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  <a:defRPr/>
              </a:pPr>
              <a:r>
                <a:rPr kumimoji="0" lang="pt-BR" sz="1400" dirty="0">
                  <a:solidFill>
                    <a:srgbClr val="9FF3F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Afluente</a:t>
              </a:r>
            </a:p>
          </p:txBody>
        </p:sp>
      </p:grpSp>
      <p:grpSp>
        <p:nvGrpSpPr>
          <p:cNvPr id="12333" name="Grupo 12332"/>
          <p:cNvGrpSpPr>
            <a:grpSpLocks/>
          </p:cNvGrpSpPr>
          <p:nvPr/>
        </p:nvGrpSpPr>
        <p:grpSpPr bwMode="auto">
          <a:xfrm>
            <a:off x="2700338" y="5297488"/>
            <a:ext cx="2016125" cy="541337"/>
            <a:chOff x="2699792" y="5297488"/>
            <a:chExt cx="2016721" cy="541545"/>
          </a:xfrm>
        </p:grpSpPr>
        <p:sp>
          <p:nvSpPr>
            <p:cNvPr id="92" name="Rectangle 7"/>
            <p:cNvSpPr>
              <a:spLocks noChangeArrowheads="1"/>
            </p:cNvSpPr>
            <p:nvPr/>
          </p:nvSpPr>
          <p:spPr bwMode="auto">
            <a:xfrm>
              <a:off x="3643046" y="5413420"/>
              <a:ext cx="1073467" cy="3096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  <a:defRPr/>
              </a:pPr>
              <a:r>
                <a:rPr kumimoji="0" lang="pt-BR" sz="1400" dirty="0">
                  <a:solidFill>
                    <a:srgbClr val="9FF3F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EEE Bruto</a:t>
              </a:r>
            </a:p>
          </p:txBody>
        </p:sp>
        <p:sp>
          <p:nvSpPr>
            <p:cNvPr id="65572" name="Line 5"/>
            <p:cNvSpPr>
              <a:spLocks noChangeShapeType="1"/>
            </p:cNvSpPr>
            <p:nvPr/>
          </p:nvSpPr>
          <p:spPr bwMode="auto">
            <a:xfrm flipV="1">
              <a:off x="3658501" y="5684823"/>
              <a:ext cx="463010" cy="15421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65573" name="AutoShape 111"/>
            <p:cNvCxnSpPr>
              <a:cxnSpLocks noChangeShapeType="1"/>
            </p:cNvCxnSpPr>
            <p:nvPr/>
          </p:nvCxnSpPr>
          <p:spPr bwMode="auto">
            <a:xfrm>
              <a:off x="2699792" y="5297488"/>
              <a:ext cx="792088" cy="541545"/>
            </a:xfrm>
            <a:prstGeom prst="straightConnector1">
              <a:avLst/>
            </a:prstGeom>
            <a:noFill/>
            <a:ln w="38100">
              <a:solidFill>
                <a:srgbClr val="9FF3F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574" name="Triângulo isósceles 106"/>
            <p:cNvSpPr>
              <a:spLocks noChangeArrowheads="1"/>
            </p:cNvSpPr>
            <p:nvPr/>
          </p:nvSpPr>
          <p:spPr bwMode="auto">
            <a:xfrm rot="7340108">
              <a:off x="2961418" y="5441857"/>
              <a:ext cx="268836" cy="217096"/>
            </a:xfrm>
            <a:prstGeom prst="triangle">
              <a:avLst>
                <a:gd name="adj" fmla="val 50000"/>
              </a:avLst>
            </a:prstGeom>
            <a:solidFill>
              <a:srgbClr val="9FD6F5"/>
            </a:solidFill>
            <a:ln w="38100">
              <a:solidFill>
                <a:srgbClr val="9FF3F5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altLang="pt-BR"/>
            </a:p>
          </p:txBody>
        </p:sp>
      </p:grpSp>
      <p:sp>
        <p:nvSpPr>
          <p:cNvPr id="65547" name="Line 18"/>
          <p:cNvSpPr>
            <a:spLocks noChangeShapeType="1"/>
          </p:cNvSpPr>
          <p:nvPr/>
        </p:nvSpPr>
        <p:spPr bwMode="auto">
          <a:xfrm>
            <a:off x="785813" y="831850"/>
            <a:ext cx="457200" cy="0"/>
          </a:xfrm>
          <a:prstGeom prst="line">
            <a:avLst/>
          </a:prstGeom>
          <a:noFill/>
          <a:ln w="50800">
            <a:solidFill>
              <a:srgbClr val="9FF3F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9" name="Rectangle 19"/>
          <p:cNvSpPr>
            <a:spLocks noChangeArrowheads="1"/>
          </p:cNvSpPr>
          <p:nvPr/>
        </p:nvSpPr>
        <p:spPr bwMode="auto">
          <a:xfrm>
            <a:off x="1317625" y="620713"/>
            <a:ext cx="1754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>
              <a:spcBef>
                <a:spcPct val="50000"/>
              </a:spcBef>
              <a:defRPr/>
            </a:pPr>
            <a:r>
              <a:rPr kumimoji="0" lang="pt-BR" dirty="0">
                <a:solidFill>
                  <a:srgbClr val="9FF3F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Fase Líquida</a:t>
            </a:r>
          </a:p>
        </p:txBody>
      </p:sp>
      <p:grpSp>
        <p:nvGrpSpPr>
          <p:cNvPr id="12343" name="Grupo 12342"/>
          <p:cNvGrpSpPr>
            <a:grpSpLocks/>
          </p:cNvGrpSpPr>
          <p:nvPr/>
        </p:nvGrpSpPr>
        <p:grpSpPr bwMode="auto">
          <a:xfrm>
            <a:off x="1012825" y="2590800"/>
            <a:ext cx="2420938" cy="3171825"/>
            <a:chOff x="1013596" y="2590689"/>
            <a:chExt cx="2419494" cy="3171241"/>
          </a:xfrm>
        </p:grpSpPr>
        <p:sp>
          <p:nvSpPr>
            <p:cNvPr id="65565" name="Line 5"/>
            <p:cNvSpPr>
              <a:spLocks noChangeShapeType="1"/>
            </p:cNvSpPr>
            <p:nvPr/>
          </p:nvSpPr>
          <p:spPr bwMode="auto">
            <a:xfrm flipH="1" flipV="1">
              <a:off x="1660153" y="3212974"/>
              <a:ext cx="59955" cy="28905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495" name="Rectangle 7"/>
            <p:cNvSpPr>
              <a:spLocks noChangeArrowheads="1"/>
            </p:cNvSpPr>
            <p:nvPr/>
          </p:nvSpPr>
          <p:spPr bwMode="auto">
            <a:xfrm>
              <a:off x="1013596" y="2590689"/>
              <a:ext cx="1369196" cy="5237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ts val="0"/>
                </a:spcBef>
                <a:defRPr/>
              </a:pPr>
              <a:r>
                <a:rPr kumimoji="0" lang="pt-BR" sz="1400" dirty="0" err="1">
                  <a:solidFill>
                    <a:srgbClr val="9FF3F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Decantadores</a:t>
              </a:r>
              <a:endParaRPr kumimoji="0" lang="pt-BR" sz="1400" dirty="0">
                <a:solidFill>
                  <a:srgbClr val="9FF3F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algn="ctr" defTabSz="762000" eaLnBrk="0" hangingPunct="0">
                <a:spcBef>
                  <a:spcPts val="0"/>
                </a:spcBef>
                <a:defRPr/>
              </a:pPr>
              <a:r>
                <a:rPr kumimoji="0" lang="pt-BR" sz="1400" dirty="0">
                  <a:solidFill>
                    <a:srgbClr val="9FF3F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Primários</a:t>
              </a:r>
            </a:p>
          </p:txBody>
        </p:sp>
        <p:cxnSp>
          <p:nvCxnSpPr>
            <p:cNvPr id="65567" name="AutoShape 111"/>
            <p:cNvCxnSpPr>
              <a:cxnSpLocks noChangeShapeType="1"/>
            </p:cNvCxnSpPr>
            <p:nvPr/>
          </p:nvCxnSpPr>
          <p:spPr bwMode="auto">
            <a:xfrm flipH="1" flipV="1">
              <a:off x="2286000" y="4005060"/>
              <a:ext cx="1147090" cy="1756870"/>
            </a:xfrm>
            <a:prstGeom prst="straightConnector1">
              <a:avLst/>
            </a:prstGeom>
            <a:noFill/>
            <a:ln w="38100">
              <a:solidFill>
                <a:srgbClr val="9FF3F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568" name="Triângulo isósceles 115"/>
            <p:cNvSpPr>
              <a:spLocks noChangeArrowheads="1"/>
            </p:cNvSpPr>
            <p:nvPr/>
          </p:nvSpPr>
          <p:spPr bwMode="auto">
            <a:xfrm rot="-2056271">
              <a:off x="2665572" y="4656985"/>
              <a:ext cx="268836" cy="217096"/>
            </a:xfrm>
            <a:prstGeom prst="triangle">
              <a:avLst>
                <a:gd name="adj" fmla="val 50000"/>
              </a:avLst>
            </a:prstGeom>
            <a:solidFill>
              <a:srgbClr val="9FD6F5"/>
            </a:solidFill>
            <a:ln w="38100">
              <a:solidFill>
                <a:srgbClr val="9FF3F5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altLang="pt-BR"/>
            </a:p>
          </p:txBody>
        </p:sp>
        <p:sp>
          <p:nvSpPr>
            <p:cNvPr id="65569" name="Line 5"/>
            <p:cNvSpPr>
              <a:spLocks noChangeShapeType="1"/>
            </p:cNvSpPr>
            <p:nvPr/>
          </p:nvSpPr>
          <p:spPr bwMode="auto">
            <a:xfrm flipV="1">
              <a:off x="1115616" y="3212974"/>
              <a:ext cx="544537" cy="79208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570" name="Line 5"/>
            <p:cNvSpPr>
              <a:spLocks noChangeShapeType="1"/>
            </p:cNvSpPr>
            <p:nvPr/>
          </p:nvSpPr>
          <p:spPr bwMode="auto">
            <a:xfrm flipH="1" flipV="1">
              <a:off x="1660154" y="3212975"/>
              <a:ext cx="895622" cy="39604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4" name="Grupo 33"/>
          <p:cNvGrpSpPr>
            <a:grpSpLocks/>
          </p:cNvGrpSpPr>
          <p:nvPr/>
        </p:nvGrpSpPr>
        <p:grpSpPr bwMode="auto">
          <a:xfrm>
            <a:off x="2286000" y="1681163"/>
            <a:ext cx="2336800" cy="2324100"/>
            <a:chOff x="2286000" y="1680420"/>
            <a:chExt cx="2336439" cy="2324644"/>
          </a:xfrm>
        </p:grpSpPr>
        <p:sp>
          <p:nvSpPr>
            <p:cNvPr id="65561" name="Line 3"/>
            <p:cNvSpPr>
              <a:spLocks noChangeShapeType="1"/>
            </p:cNvSpPr>
            <p:nvPr/>
          </p:nvSpPr>
          <p:spPr bwMode="auto">
            <a:xfrm flipH="1" flipV="1">
              <a:off x="4029351" y="1988839"/>
              <a:ext cx="326625" cy="60184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492" name="Rectangle 4"/>
            <p:cNvSpPr>
              <a:spLocks noChangeArrowheads="1"/>
            </p:cNvSpPr>
            <p:nvPr/>
          </p:nvSpPr>
          <p:spPr bwMode="auto">
            <a:xfrm>
              <a:off x="2708210" y="1680420"/>
              <a:ext cx="1914229" cy="3080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  <a:defRPr/>
              </a:pPr>
              <a:r>
                <a:rPr kumimoji="0" lang="pt-BR" sz="1400" dirty="0">
                  <a:solidFill>
                    <a:srgbClr val="9FF3F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Tanques de Aeração</a:t>
              </a:r>
            </a:p>
          </p:txBody>
        </p:sp>
        <p:cxnSp>
          <p:nvCxnSpPr>
            <p:cNvPr id="65563" name="AutoShape 111"/>
            <p:cNvCxnSpPr>
              <a:cxnSpLocks noChangeShapeType="1"/>
            </p:cNvCxnSpPr>
            <p:nvPr/>
          </p:nvCxnSpPr>
          <p:spPr bwMode="auto">
            <a:xfrm flipV="1">
              <a:off x="2286000" y="2958306"/>
              <a:ext cx="1604006" cy="1046758"/>
            </a:xfrm>
            <a:prstGeom prst="straightConnector1">
              <a:avLst/>
            </a:prstGeom>
            <a:noFill/>
            <a:ln w="38100">
              <a:solidFill>
                <a:srgbClr val="9FF3F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564" name="Triângulo isósceles 126"/>
            <p:cNvSpPr>
              <a:spLocks noChangeArrowheads="1"/>
            </p:cNvSpPr>
            <p:nvPr/>
          </p:nvSpPr>
          <p:spPr bwMode="auto">
            <a:xfrm rot="3260685">
              <a:off x="3364058" y="3125128"/>
              <a:ext cx="268836" cy="217096"/>
            </a:xfrm>
            <a:prstGeom prst="triangle">
              <a:avLst>
                <a:gd name="adj" fmla="val 50000"/>
              </a:avLst>
            </a:prstGeom>
            <a:solidFill>
              <a:srgbClr val="9FD6F5"/>
            </a:solidFill>
            <a:ln w="38100">
              <a:solidFill>
                <a:srgbClr val="9FF3F5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altLang="pt-BR"/>
            </a:p>
          </p:txBody>
        </p:sp>
      </p:grpSp>
      <p:grpSp>
        <p:nvGrpSpPr>
          <p:cNvPr id="42" name="Grupo 41"/>
          <p:cNvGrpSpPr>
            <a:grpSpLocks/>
          </p:cNvGrpSpPr>
          <p:nvPr/>
        </p:nvGrpSpPr>
        <p:grpSpPr bwMode="auto">
          <a:xfrm>
            <a:off x="3889375" y="2360613"/>
            <a:ext cx="4800600" cy="784225"/>
            <a:chOff x="3890006" y="2360029"/>
            <a:chExt cx="4800390" cy="784132"/>
          </a:xfrm>
        </p:grpSpPr>
        <p:sp>
          <p:nvSpPr>
            <p:cNvPr id="65556" name="Line 8"/>
            <p:cNvSpPr>
              <a:spLocks noChangeShapeType="1"/>
            </p:cNvSpPr>
            <p:nvPr/>
          </p:nvSpPr>
          <p:spPr bwMode="auto">
            <a:xfrm flipV="1">
              <a:off x="6732241" y="2716210"/>
              <a:ext cx="576063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497" name="Rectangle 9"/>
            <p:cNvSpPr>
              <a:spLocks noChangeArrowheads="1"/>
            </p:cNvSpPr>
            <p:nvPr/>
          </p:nvSpPr>
          <p:spPr bwMode="auto">
            <a:xfrm>
              <a:off x="7322031" y="2360029"/>
              <a:ext cx="1368365" cy="5238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ts val="0"/>
                </a:spcBef>
                <a:defRPr/>
              </a:pPr>
              <a:r>
                <a:rPr kumimoji="0" lang="pt-BR" sz="1400" dirty="0">
                  <a:solidFill>
                    <a:srgbClr val="9FF3F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Decantadores</a:t>
              </a:r>
            </a:p>
            <a:p>
              <a:pPr algn="ctr" defTabSz="762000" eaLnBrk="0" hangingPunct="0">
                <a:spcBef>
                  <a:spcPts val="0"/>
                </a:spcBef>
                <a:defRPr/>
              </a:pPr>
              <a:r>
                <a:rPr kumimoji="0" lang="pt-BR" sz="1400" dirty="0">
                  <a:solidFill>
                    <a:srgbClr val="9FF3F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Secundários</a:t>
              </a:r>
            </a:p>
          </p:txBody>
        </p:sp>
        <p:sp>
          <p:nvSpPr>
            <p:cNvPr id="65558" name="Line 8"/>
            <p:cNvSpPr>
              <a:spLocks noChangeShapeType="1"/>
            </p:cNvSpPr>
            <p:nvPr/>
          </p:nvSpPr>
          <p:spPr bwMode="auto">
            <a:xfrm flipV="1">
              <a:off x="6660233" y="2706629"/>
              <a:ext cx="648072" cy="30311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65559" name="AutoShape 111"/>
            <p:cNvCxnSpPr>
              <a:cxnSpLocks noChangeShapeType="1"/>
            </p:cNvCxnSpPr>
            <p:nvPr/>
          </p:nvCxnSpPr>
          <p:spPr bwMode="auto">
            <a:xfrm>
              <a:off x="3890006" y="2958306"/>
              <a:ext cx="2626210" cy="102874"/>
            </a:xfrm>
            <a:prstGeom prst="straightConnector1">
              <a:avLst/>
            </a:prstGeom>
            <a:noFill/>
            <a:ln w="38100">
              <a:solidFill>
                <a:srgbClr val="9FF3F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560" name="Triângulo isósceles 133"/>
            <p:cNvSpPr>
              <a:spLocks noChangeArrowheads="1"/>
            </p:cNvSpPr>
            <p:nvPr/>
          </p:nvSpPr>
          <p:spPr bwMode="auto">
            <a:xfrm rot="5400000">
              <a:off x="4927206" y="2898266"/>
              <a:ext cx="268836" cy="222954"/>
            </a:xfrm>
            <a:prstGeom prst="triangle">
              <a:avLst>
                <a:gd name="adj" fmla="val 50000"/>
              </a:avLst>
            </a:prstGeom>
            <a:solidFill>
              <a:srgbClr val="9FD6F5"/>
            </a:solidFill>
            <a:ln w="38100">
              <a:solidFill>
                <a:srgbClr val="9FF3F5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altLang="pt-BR"/>
            </a:p>
          </p:txBody>
        </p:sp>
      </p:grpSp>
      <p:grpSp>
        <p:nvGrpSpPr>
          <p:cNvPr id="55" name="Grupo 54"/>
          <p:cNvGrpSpPr>
            <a:grpSpLocks/>
          </p:cNvGrpSpPr>
          <p:nvPr/>
        </p:nvGrpSpPr>
        <p:grpSpPr bwMode="auto">
          <a:xfrm>
            <a:off x="6516688" y="3060700"/>
            <a:ext cx="2519362" cy="604838"/>
            <a:chOff x="6516216" y="3061180"/>
            <a:chExt cx="2520280" cy="603650"/>
          </a:xfrm>
        </p:grpSpPr>
        <p:cxnSp>
          <p:nvCxnSpPr>
            <p:cNvPr id="65553" name="AutoShape 111"/>
            <p:cNvCxnSpPr>
              <a:cxnSpLocks noChangeShapeType="1"/>
            </p:cNvCxnSpPr>
            <p:nvPr/>
          </p:nvCxnSpPr>
          <p:spPr bwMode="auto">
            <a:xfrm>
              <a:off x="6516216" y="3061182"/>
              <a:ext cx="1728192" cy="420503"/>
            </a:xfrm>
            <a:prstGeom prst="straightConnector1">
              <a:avLst/>
            </a:prstGeom>
            <a:noFill/>
            <a:ln w="38100">
              <a:solidFill>
                <a:srgbClr val="9FF3F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554" name="Triângulo isósceles 144"/>
            <p:cNvSpPr>
              <a:spLocks noChangeArrowheads="1"/>
            </p:cNvSpPr>
            <p:nvPr/>
          </p:nvSpPr>
          <p:spPr bwMode="auto">
            <a:xfrm rot="6425402">
              <a:off x="6994402" y="3087050"/>
              <a:ext cx="268836" cy="217096"/>
            </a:xfrm>
            <a:prstGeom prst="triangle">
              <a:avLst>
                <a:gd name="adj" fmla="val 50000"/>
              </a:avLst>
            </a:prstGeom>
            <a:solidFill>
              <a:srgbClr val="9FD6F5"/>
            </a:solidFill>
            <a:ln w="38100">
              <a:solidFill>
                <a:srgbClr val="9FF3F5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altLang="pt-BR"/>
            </a:p>
          </p:txBody>
        </p:sp>
        <p:sp>
          <p:nvSpPr>
            <p:cNvPr id="150" name="Rectangle 9"/>
            <p:cNvSpPr>
              <a:spLocks noChangeArrowheads="1"/>
            </p:cNvSpPr>
            <p:nvPr/>
          </p:nvSpPr>
          <p:spPr bwMode="auto">
            <a:xfrm>
              <a:off x="8110647" y="3140399"/>
              <a:ext cx="925849" cy="5244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ts val="0"/>
                </a:spcBef>
                <a:defRPr/>
              </a:pPr>
              <a:r>
                <a:rPr kumimoji="0" lang="pt-BR" sz="1400" dirty="0">
                  <a:solidFill>
                    <a:srgbClr val="9FF3F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Efluente Final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917575" y="400050"/>
            <a:ext cx="76835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pt-BR" sz="2400" b="1" i="1" dirty="0"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Compostagem</a:t>
            </a:r>
          </a:p>
        </p:txBody>
      </p:sp>
      <p:pic>
        <p:nvPicPr>
          <p:cNvPr id="108547" name="Imagem 5" descr="FERNANDO 016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4792663"/>
            <a:ext cx="2159000" cy="1654175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8" name="Imagem 6" descr="FERNANDO 007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127125"/>
            <a:ext cx="2160588" cy="1654175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9" name="Imagem 7" descr="FERNANDO 008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2930525"/>
            <a:ext cx="2160588" cy="1654175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0" name="Imagem 8" descr="FERNANDO 009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4789488"/>
            <a:ext cx="2160587" cy="1654175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1" name="Imagem 9" descr="FERNANDO 010.jp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4779963"/>
            <a:ext cx="2159000" cy="1654175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2" name="Imagem 10" descr="FERNANDO 011.jp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2960688"/>
            <a:ext cx="2159000" cy="1654175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3" name="Imagem 11" descr="FERNANDO 012.jp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1144588"/>
            <a:ext cx="2159000" cy="1654175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4" name="Imagem 13" descr="FERNANDO 014.jp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2925763"/>
            <a:ext cx="2160588" cy="1654175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5" name="Imagem 14" descr="FERNANDO 015.jp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138238"/>
            <a:ext cx="2160588" cy="1654175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6" name="Imagem 7" descr="logovazad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5202238"/>
            <a:ext cx="127476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7" name="CaixaDeTexto 8"/>
          <p:cNvSpPr txBox="1">
            <a:spLocks noChangeArrowheads="1"/>
          </p:cNvSpPr>
          <p:nvPr/>
        </p:nvSpPr>
        <p:spPr bwMode="auto">
          <a:xfrm rot="-1176856">
            <a:off x="6540500" y="582613"/>
            <a:ext cx="2884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 i="1">
                <a:solidFill>
                  <a:srgbClr val="00B050"/>
                </a:solidFill>
              </a:rPr>
              <a:t>Ações operacionais e melhorias ambientais</a:t>
            </a:r>
          </a:p>
        </p:txBody>
      </p:sp>
    </p:spTree>
    <p:extLst>
      <p:ext uri="{BB962C8B-B14F-4D97-AF65-F5344CB8AC3E}">
        <p14:creationId xmlns:p14="http://schemas.microsoft.com/office/powerpoint/2010/main" val="34692562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380665" y="695949"/>
            <a:ext cx="5525169" cy="5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79400" indent="-279400" algn="just" eaLnBrk="1" hangingPunct="1">
              <a:lnSpc>
                <a:spcPct val="130000"/>
              </a:lnSpc>
              <a:spcBef>
                <a:spcPct val="50000"/>
              </a:spcBef>
              <a:spcAft>
                <a:spcPct val="15000"/>
              </a:spcAft>
              <a:tabLst>
                <a:tab pos="4373563" algn="l"/>
              </a:tabLst>
              <a:defRPr/>
            </a:pPr>
            <a:r>
              <a:rPr lang="pt-BR" sz="2400" b="1" i="1" dirty="0"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Compostagem de lodo de ETE</a:t>
            </a:r>
          </a:p>
        </p:txBody>
      </p:sp>
      <p:pic>
        <p:nvPicPr>
          <p:cNvPr id="11059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1268413"/>
            <a:ext cx="2879725" cy="21605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268413"/>
            <a:ext cx="2879725" cy="21605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929063"/>
            <a:ext cx="2879725" cy="21605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0" t="60742" r="16309" b="8984"/>
          <a:stretch>
            <a:fillRect/>
          </a:stretch>
        </p:blipFill>
        <p:spPr bwMode="auto">
          <a:xfrm>
            <a:off x="74613" y="1268413"/>
            <a:ext cx="2925762" cy="21605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Imagem 29" descr="DSC0337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929063"/>
            <a:ext cx="2879725" cy="21605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0" name="Imagem 30" descr="DSC0338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929063"/>
            <a:ext cx="2879725" cy="21605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1" name="CaixaDeTexto 8"/>
          <p:cNvSpPr txBox="1">
            <a:spLocks noChangeArrowheads="1"/>
          </p:cNvSpPr>
          <p:nvPr/>
        </p:nvSpPr>
        <p:spPr bwMode="auto">
          <a:xfrm rot="-1176856">
            <a:off x="6540500" y="5765800"/>
            <a:ext cx="2884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rgbClr val="00B050"/>
                </a:solidFill>
              </a:rPr>
              <a:t>Ações operacionais e melhorias ambientais</a:t>
            </a:r>
          </a:p>
        </p:txBody>
      </p:sp>
    </p:spTree>
    <p:extLst>
      <p:ext uri="{BB962C8B-B14F-4D97-AF65-F5344CB8AC3E}">
        <p14:creationId xmlns:p14="http://schemas.microsoft.com/office/powerpoint/2010/main" val="2639091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042"/>
          <p:cNvGrpSpPr>
            <a:grpSpLocks/>
          </p:cNvGrpSpPr>
          <p:nvPr/>
        </p:nvGrpSpPr>
        <p:grpSpPr bwMode="auto">
          <a:xfrm>
            <a:off x="357188" y="1308100"/>
            <a:ext cx="3200400" cy="2120900"/>
            <a:chOff x="1683" y="1112"/>
            <a:chExt cx="2016" cy="1336"/>
          </a:xfrm>
        </p:grpSpPr>
        <p:graphicFrame>
          <p:nvGraphicFramePr>
            <p:cNvPr id="40974" name="Object 5"/>
            <p:cNvGraphicFramePr>
              <a:graphicFrameLocks noChangeAspect="1"/>
            </p:cNvGraphicFramePr>
            <p:nvPr/>
          </p:nvGraphicFramePr>
          <p:xfrm>
            <a:off x="1683" y="1112"/>
            <a:ext cx="2016" cy="1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8" name="Foto do Photo Editor" r:id="rId3" imgW="2790476" imgH="1848108" progId="">
                    <p:embed/>
                  </p:oleObj>
                </mc:Choice>
                <mc:Fallback>
                  <p:oleObj name="Foto do Photo Editor" r:id="rId3" imgW="2790476" imgH="1848108" progId="">
                    <p:embed/>
                    <p:pic>
                      <p:nvPicPr>
                        <p:cNvPr id="40974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3" y="1112"/>
                          <a:ext cx="2016" cy="1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0" name="Text Box 1036"/>
            <p:cNvSpPr txBox="1">
              <a:spLocks noChangeArrowheads="1"/>
            </p:cNvSpPr>
            <p:nvPr/>
          </p:nvSpPr>
          <p:spPr bwMode="auto">
            <a:xfrm>
              <a:off x="1863" y="1143"/>
              <a:ext cx="168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Áreas degradadas</a:t>
              </a:r>
            </a:p>
          </p:txBody>
        </p:sp>
      </p:grpSp>
      <p:grpSp>
        <p:nvGrpSpPr>
          <p:cNvPr id="40963" name="Group 1045"/>
          <p:cNvGrpSpPr>
            <a:grpSpLocks/>
          </p:cNvGrpSpPr>
          <p:nvPr/>
        </p:nvGrpSpPr>
        <p:grpSpPr bwMode="auto">
          <a:xfrm>
            <a:off x="428625" y="3786188"/>
            <a:ext cx="3276600" cy="2452687"/>
            <a:chOff x="192" y="2775"/>
            <a:chExt cx="2064" cy="1545"/>
          </a:xfrm>
        </p:grpSpPr>
        <p:graphicFrame>
          <p:nvGraphicFramePr>
            <p:cNvPr id="40972" name="Object 4"/>
            <p:cNvGraphicFramePr>
              <a:graphicFrameLocks noChangeAspect="1"/>
            </p:cNvGraphicFramePr>
            <p:nvPr/>
          </p:nvGraphicFramePr>
          <p:xfrm>
            <a:off x="192" y="2775"/>
            <a:ext cx="2064" cy="1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9" name="Foto do Photo Editor" r:id="rId5" imgW="3029373" imgH="2266667" progId="">
                    <p:embed/>
                  </p:oleObj>
                </mc:Choice>
                <mc:Fallback>
                  <p:oleObj name="Foto do Photo Editor" r:id="rId5" imgW="3029373" imgH="2266667" progId="">
                    <p:embed/>
                    <p:pic>
                      <p:nvPicPr>
                        <p:cNvPr id="4097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775"/>
                          <a:ext cx="2064" cy="15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1" name="Text Box 1037"/>
            <p:cNvSpPr txBox="1">
              <a:spLocks noChangeArrowheads="1"/>
            </p:cNvSpPr>
            <p:nvPr/>
          </p:nvSpPr>
          <p:spPr bwMode="auto">
            <a:xfrm>
              <a:off x="528" y="2880"/>
              <a:ext cx="139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Mucuna-preta</a:t>
              </a:r>
            </a:p>
          </p:txBody>
        </p:sp>
      </p:grpSp>
      <p:grpSp>
        <p:nvGrpSpPr>
          <p:cNvPr id="40964" name="Group 1044"/>
          <p:cNvGrpSpPr>
            <a:grpSpLocks/>
          </p:cNvGrpSpPr>
          <p:nvPr/>
        </p:nvGrpSpPr>
        <p:grpSpPr bwMode="auto">
          <a:xfrm>
            <a:off x="4214813" y="3786188"/>
            <a:ext cx="1804987" cy="2428875"/>
            <a:chOff x="3984" y="2790"/>
            <a:chExt cx="1137" cy="1530"/>
          </a:xfrm>
        </p:grpSpPr>
        <p:graphicFrame>
          <p:nvGraphicFramePr>
            <p:cNvPr id="40970" name="Object 3"/>
            <p:cNvGraphicFramePr>
              <a:graphicFrameLocks noChangeAspect="1"/>
            </p:cNvGraphicFramePr>
            <p:nvPr/>
          </p:nvGraphicFramePr>
          <p:xfrm>
            <a:off x="3984" y="2790"/>
            <a:ext cx="1137" cy="15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0" name="Foto do Photo Editor" r:id="rId7" imgW="2257740" imgH="3038095" progId="">
                    <p:embed/>
                  </p:oleObj>
                </mc:Choice>
                <mc:Fallback>
                  <p:oleObj name="Foto do Photo Editor" r:id="rId7" imgW="2257740" imgH="3038095" progId="">
                    <p:embed/>
                    <p:pic>
                      <p:nvPicPr>
                        <p:cNvPr id="4097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4" y="2790"/>
                          <a:ext cx="1137" cy="15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2" name="Text Box 1038"/>
            <p:cNvSpPr txBox="1">
              <a:spLocks noChangeArrowheads="1"/>
            </p:cNvSpPr>
            <p:nvPr/>
          </p:nvSpPr>
          <p:spPr bwMode="auto">
            <a:xfrm>
              <a:off x="4032" y="2856"/>
              <a:ext cx="10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Caruru</a:t>
              </a:r>
            </a:p>
          </p:txBody>
        </p:sp>
      </p:grpSp>
      <p:grpSp>
        <p:nvGrpSpPr>
          <p:cNvPr id="40965" name="Group 1043"/>
          <p:cNvGrpSpPr>
            <a:grpSpLocks/>
          </p:cNvGrpSpPr>
          <p:nvPr/>
        </p:nvGrpSpPr>
        <p:grpSpPr bwMode="auto">
          <a:xfrm>
            <a:off x="6643688" y="3714750"/>
            <a:ext cx="2209800" cy="2428875"/>
            <a:chOff x="4272" y="1200"/>
            <a:chExt cx="1392" cy="1530"/>
          </a:xfrm>
        </p:grpSpPr>
        <p:graphicFrame>
          <p:nvGraphicFramePr>
            <p:cNvPr id="40968" name="Object 2"/>
            <p:cNvGraphicFramePr>
              <a:graphicFrameLocks noChangeAspect="1"/>
            </p:cNvGraphicFramePr>
            <p:nvPr/>
          </p:nvGraphicFramePr>
          <p:xfrm>
            <a:off x="4416" y="1200"/>
            <a:ext cx="1137" cy="15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1" name="Foto do Photo Editor" r:id="rId9" imgW="2257740" imgH="3038095" progId="">
                    <p:embed/>
                  </p:oleObj>
                </mc:Choice>
                <mc:Fallback>
                  <p:oleObj name="Foto do Photo Editor" r:id="rId9" imgW="2257740" imgH="3038095" progId="">
                    <p:embed/>
                    <p:pic>
                      <p:nvPicPr>
                        <p:cNvPr id="4096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1200"/>
                          <a:ext cx="1137" cy="15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3" name="Text Box 1039"/>
            <p:cNvSpPr txBox="1">
              <a:spLocks noChangeArrowheads="1"/>
            </p:cNvSpPr>
            <p:nvPr/>
          </p:nvSpPr>
          <p:spPr bwMode="auto">
            <a:xfrm>
              <a:off x="4272" y="1248"/>
              <a:ext cx="139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Crotalária</a:t>
              </a:r>
            </a:p>
          </p:txBody>
        </p:sp>
      </p:grp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869950" y="487363"/>
            <a:ext cx="88582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9400"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50000"/>
              </a:spcBef>
              <a:spcAft>
                <a:spcPct val="15000"/>
              </a:spcAft>
            </a:pPr>
            <a:r>
              <a:rPr lang="pt-BR" altLang="pt-BR" sz="2000" b="1" i="1"/>
              <a:t>Aplicação de lodo de ETA para recuperação de áreas degradadas</a:t>
            </a:r>
          </a:p>
        </p:txBody>
      </p:sp>
      <p:sp>
        <p:nvSpPr>
          <p:cNvPr id="40967" name="Text Box 1046"/>
          <p:cNvSpPr txBox="1">
            <a:spLocks noChangeArrowheads="1"/>
          </p:cNvSpPr>
          <p:nvPr/>
        </p:nvSpPr>
        <p:spPr bwMode="auto">
          <a:xfrm>
            <a:off x="4000500" y="2000250"/>
            <a:ext cx="464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pt-BR" b="1"/>
              <a:t>Pesquisa desenvolvida pela UNESP Jaboticabal</a:t>
            </a:r>
            <a:endParaRPr lang="en-US" altLang="pt-BR" sz="1400" b="1"/>
          </a:p>
        </p:txBody>
      </p:sp>
    </p:spTree>
    <p:extLst>
      <p:ext uri="{BB962C8B-B14F-4D97-AF65-F5344CB8AC3E}">
        <p14:creationId xmlns:p14="http://schemas.microsoft.com/office/powerpoint/2010/main" val="39434285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958850" y="460375"/>
            <a:ext cx="79438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9400"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50000"/>
              </a:spcBef>
              <a:spcAft>
                <a:spcPct val="15000"/>
              </a:spcAft>
            </a:pPr>
            <a:r>
              <a:rPr lang="pt-BR" altLang="pt-BR" sz="2000" b="1" i="1"/>
              <a:t>Utilização agrícola do lodo de ETE</a:t>
            </a:r>
          </a:p>
        </p:txBody>
      </p:sp>
      <p:pic>
        <p:nvPicPr>
          <p:cNvPr id="41987" name="Picture 16" descr="\\Fac-server-ete\Rede Ete\Adm-Operacao - Luciano\Fotos\Gabriel Afonso 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1143000"/>
            <a:ext cx="161925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8" descr="\\Fac-server-ete\Rede Ete\Adm-Operacao - Luciano\Fotos\Gabriel Afonso 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43000"/>
            <a:ext cx="15271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0" descr="\\Fac-server-ete\Rede Ete\Adm-Operacao - Luciano\Fotos\Gabriel Afonso 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17049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tângulo 10"/>
          <p:cNvSpPr>
            <a:spLocks noChangeArrowheads="1"/>
          </p:cNvSpPr>
          <p:nvPr/>
        </p:nvSpPr>
        <p:spPr bwMode="auto">
          <a:xfrm>
            <a:off x="2392363" y="2500313"/>
            <a:ext cx="42259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79400"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50000"/>
              </a:spcBef>
              <a:spcAft>
                <a:spcPct val="15000"/>
              </a:spcAft>
            </a:pPr>
            <a:r>
              <a:rPr lang="pt-BR" altLang="pt-BR" sz="2000" b="1">
                <a:solidFill>
                  <a:srgbClr val="FF0000"/>
                </a:solidFill>
              </a:rPr>
              <a:t>Limitações: legislação específica</a:t>
            </a:r>
          </a:p>
        </p:txBody>
      </p:sp>
      <p:pic>
        <p:nvPicPr>
          <p:cNvPr id="4199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143000"/>
            <a:ext cx="171132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143000"/>
            <a:ext cx="16414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3" name="Group 26"/>
          <p:cNvGrpSpPr>
            <a:grpSpLocks/>
          </p:cNvGrpSpPr>
          <p:nvPr/>
        </p:nvGrpSpPr>
        <p:grpSpPr bwMode="auto">
          <a:xfrm>
            <a:off x="5429250" y="3143250"/>
            <a:ext cx="3559175" cy="1439863"/>
            <a:chOff x="2800" y="3539"/>
            <a:chExt cx="2733" cy="1471"/>
          </a:xfrm>
        </p:grpSpPr>
        <p:graphicFrame>
          <p:nvGraphicFramePr>
            <p:cNvPr id="42006" name="Object 6"/>
            <p:cNvGraphicFramePr>
              <a:graphicFrameLocks noChangeAspect="1"/>
            </p:cNvGraphicFramePr>
            <p:nvPr/>
          </p:nvGraphicFramePr>
          <p:xfrm>
            <a:off x="2800" y="3539"/>
            <a:ext cx="2688" cy="14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2" name="Foto do Photo Editor" r:id="rId9" imgW="8392696" imgH="5590476" progId="">
                    <p:embed/>
                  </p:oleObj>
                </mc:Choice>
                <mc:Fallback>
                  <p:oleObj name="Foto do Photo Editor" r:id="rId9" imgW="8392696" imgH="5590476" progId="">
                    <p:embed/>
                    <p:pic>
                      <p:nvPicPr>
                        <p:cNvPr id="4200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0" y="3539"/>
                          <a:ext cx="2688" cy="14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22"/>
            <p:cNvSpPr txBox="1">
              <a:spLocks noChangeArrowheads="1"/>
            </p:cNvSpPr>
            <p:nvPr/>
          </p:nvSpPr>
          <p:spPr bwMode="invGray">
            <a:xfrm>
              <a:off x="4969" y="4590"/>
              <a:ext cx="564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Milho</a:t>
              </a:r>
              <a:endParaRPr lang="pt-BR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1994" name="Group 25"/>
          <p:cNvGrpSpPr>
            <a:grpSpLocks/>
          </p:cNvGrpSpPr>
          <p:nvPr/>
        </p:nvGrpSpPr>
        <p:grpSpPr bwMode="auto">
          <a:xfrm>
            <a:off x="71438" y="3143250"/>
            <a:ext cx="3059112" cy="1497013"/>
            <a:chOff x="1094" y="3150"/>
            <a:chExt cx="1966" cy="1369"/>
          </a:xfrm>
        </p:grpSpPr>
        <p:graphicFrame>
          <p:nvGraphicFramePr>
            <p:cNvPr id="42004" name="Object 7"/>
            <p:cNvGraphicFramePr>
              <a:graphicFrameLocks noChangeAspect="1"/>
            </p:cNvGraphicFramePr>
            <p:nvPr/>
          </p:nvGraphicFramePr>
          <p:xfrm>
            <a:off x="1094" y="3150"/>
            <a:ext cx="1966" cy="1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3" name="Foto do Photo Editor" r:id="rId11" imgW="3161905" imgH="1571844" progId="">
                    <p:embed/>
                  </p:oleObj>
                </mc:Choice>
                <mc:Fallback>
                  <p:oleObj name="Foto do Photo Editor" r:id="rId11" imgW="3161905" imgH="1571844" progId="">
                    <p:embed/>
                    <p:pic>
                      <p:nvPicPr>
                        <p:cNvPr id="42004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4" y="3150"/>
                          <a:ext cx="1966" cy="13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 Box 24"/>
            <p:cNvSpPr txBox="1">
              <a:spLocks noChangeArrowheads="1"/>
            </p:cNvSpPr>
            <p:nvPr/>
          </p:nvSpPr>
          <p:spPr bwMode="invGray">
            <a:xfrm>
              <a:off x="2612" y="4181"/>
              <a:ext cx="432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Café</a:t>
              </a:r>
              <a:endParaRPr lang="pt-BR" dirty="0"/>
            </a:p>
          </p:txBody>
        </p:sp>
      </p:grpSp>
      <p:graphicFrame>
        <p:nvGraphicFramePr>
          <p:cNvPr id="41995" name="Object 8"/>
          <p:cNvGraphicFramePr>
            <a:graphicFrameLocks noChangeAspect="1"/>
          </p:cNvGraphicFramePr>
          <p:nvPr/>
        </p:nvGraphicFramePr>
        <p:xfrm>
          <a:off x="3286125" y="3071813"/>
          <a:ext cx="19812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4" name="Foto do Photo Editor" r:id="rId13" imgW="3638095" imgH="5619048" progId="">
                  <p:embed/>
                </p:oleObj>
              </mc:Choice>
              <mc:Fallback>
                <p:oleObj name="Foto do Photo Editor" r:id="rId13" imgW="3638095" imgH="5619048" progId="">
                  <p:embed/>
                  <p:pic>
                    <p:nvPicPr>
                      <p:cNvPr id="4199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25" y="3071813"/>
                        <a:ext cx="19812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tângulo 18"/>
          <p:cNvSpPr/>
          <p:nvPr/>
        </p:nvSpPr>
        <p:spPr>
          <a:xfrm>
            <a:off x="4140200" y="5286375"/>
            <a:ext cx="11350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Eucalipto</a:t>
            </a:r>
            <a:endParaRPr lang="pt-BR" sz="1050" dirty="0"/>
          </a:p>
        </p:txBody>
      </p:sp>
      <p:pic>
        <p:nvPicPr>
          <p:cNvPr id="41997" name="Picture 4" descr="U:\TDDP\Milton\TD\Biossólido-Litoral\BananaAprs-004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643438"/>
            <a:ext cx="2205037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8" name="Group 13"/>
          <p:cNvGrpSpPr>
            <a:grpSpLocks/>
          </p:cNvGrpSpPr>
          <p:nvPr/>
        </p:nvGrpSpPr>
        <p:grpSpPr bwMode="auto">
          <a:xfrm>
            <a:off x="5429250" y="4684713"/>
            <a:ext cx="3606800" cy="1735137"/>
            <a:chOff x="833" y="1961"/>
            <a:chExt cx="2461" cy="1269"/>
          </a:xfrm>
        </p:grpSpPr>
        <p:graphicFrame>
          <p:nvGraphicFramePr>
            <p:cNvPr id="42000" name="Object 10"/>
            <p:cNvGraphicFramePr>
              <a:graphicFrameLocks noChangeAspect="1"/>
            </p:cNvGraphicFramePr>
            <p:nvPr/>
          </p:nvGraphicFramePr>
          <p:xfrm>
            <a:off x="842" y="1961"/>
            <a:ext cx="2291" cy="1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5" name="Foto do Photo Editor" r:id="rId16" imgW="5428571" imgH="3591426" progId="">
                    <p:embed/>
                  </p:oleObj>
                </mc:Choice>
                <mc:Fallback>
                  <p:oleObj name="Foto do Photo Editor" r:id="rId16" imgW="5428571" imgH="3591426" progId="">
                    <p:embed/>
                    <p:pic>
                      <p:nvPicPr>
                        <p:cNvPr id="4200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2" y="1961"/>
                          <a:ext cx="2291" cy="12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01" name="Text Box 8"/>
            <p:cNvSpPr txBox="1">
              <a:spLocks noChangeArrowheads="1"/>
            </p:cNvSpPr>
            <p:nvPr/>
          </p:nvSpPr>
          <p:spPr bwMode="invGray">
            <a:xfrm>
              <a:off x="1077" y="2945"/>
              <a:ext cx="1807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pt-BR">
                  <a:solidFill>
                    <a:srgbClr val="FFFFFF"/>
                  </a:solidFill>
                </a:rPr>
                <a:t>Palmito</a:t>
              </a:r>
              <a:endParaRPr lang="pt-BR" altLang="pt-BR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833" y="2140"/>
              <a:ext cx="1291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Com </a:t>
              </a:r>
              <a:r>
                <a:rPr lang="pt-BR" sz="1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biossólido</a:t>
              </a:r>
              <a:endParaRPr lang="pt-BR" sz="1400" dirty="0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2003" y="2140"/>
              <a:ext cx="1291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Sem </a:t>
              </a:r>
              <a:r>
                <a:rPr lang="pt-BR" sz="1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biossólido</a:t>
              </a:r>
              <a:endParaRPr lang="pt-BR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6" name="Text Box 5"/>
          <p:cNvSpPr txBox="1">
            <a:spLocks noChangeArrowheads="1"/>
          </p:cNvSpPr>
          <p:nvPr/>
        </p:nvSpPr>
        <p:spPr bwMode="invGray">
          <a:xfrm>
            <a:off x="785813" y="5932488"/>
            <a:ext cx="1728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Banana</a:t>
            </a:r>
          </a:p>
        </p:txBody>
      </p:sp>
    </p:spTree>
    <p:extLst>
      <p:ext uri="{BB962C8B-B14F-4D97-AF65-F5344CB8AC3E}">
        <p14:creationId xmlns:p14="http://schemas.microsoft.com/office/powerpoint/2010/main" val="36673879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1135063" y="473075"/>
            <a:ext cx="40005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9400"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50000"/>
              </a:spcBef>
              <a:spcAft>
                <a:spcPct val="15000"/>
              </a:spcAft>
            </a:pPr>
            <a:r>
              <a:rPr lang="pt-BR" altLang="pt-BR" sz="2000" b="1" i="1"/>
              <a:t>Compostagem de lodo de ETE</a:t>
            </a:r>
            <a:endParaRPr lang="pt-BR" altLang="pt-BR" sz="2000" b="1"/>
          </a:p>
        </p:txBody>
      </p:sp>
      <p:pic>
        <p:nvPicPr>
          <p:cNvPr id="4403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1268413"/>
            <a:ext cx="2879725" cy="21605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268413"/>
            <a:ext cx="2879725" cy="21605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929063"/>
            <a:ext cx="2879725" cy="21605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0" t="60742" r="16309" b="8984"/>
          <a:stretch>
            <a:fillRect/>
          </a:stretch>
        </p:blipFill>
        <p:spPr bwMode="auto">
          <a:xfrm>
            <a:off x="74613" y="1268413"/>
            <a:ext cx="2925762" cy="21605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Imagem 29" descr="DSC0337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929063"/>
            <a:ext cx="2879725" cy="21605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Imagem 30" descr="DSC0338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929063"/>
            <a:ext cx="2879725" cy="21605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710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200150" y="428625"/>
            <a:ext cx="7943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9400"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000" b="1" i="1"/>
              <a:t>Lodo de ETE + Complementação Mineral</a:t>
            </a:r>
          </a:p>
        </p:txBody>
      </p:sp>
      <p:pic>
        <p:nvPicPr>
          <p:cNvPr id="46083" name="Picture 11" descr="http://portal.sabesp.com.br/ligacao/banco_imagens/500px/ETES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00188"/>
            <a:ext cx="2844800" cy="42862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928813"/>
            <a:ext cx="42195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904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503238" y="188640"/>
            <a:ext cx="721518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9400"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50000"/>
              </a:spcBef>
              <a:spcAft>
                <a:spcPct val="15000"/>
              </a:spcAft>
            </a:pPr>
            <a:r>
              <a:rPr lang="pt-BR" altLang="pt-BR" sz="2000" b="1" i="1"/>
              <a:t>Lodo de ETE: co-incineração com resíduos urbanos</a:t>
            </a: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788715"/>
            <a:ext cx="3503613" cy="26289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903390"/>
            <a:ext cx="3503613" cy="26273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846240"/>
            <a:ext cx="3600450" cy="27003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785540"/>
            <a:ext cx="3505200" cy="26273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Rectangle 3"/>
          <p:cNvSpPr>
            <a:spLocks noChangeArrowheads="1"/>
          </p:cNvSpPr>
          <p:nvPr/>
        </p:nvSpPr>
        <p:spPr bwMode="auto">
          <a:xfrm>
            <a:off x="0" y="3371578"/>
            <a:ext cx="91440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9400"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50000"/>
              </a:spcBef>
              <a:spcAft>
                <a:spcPct val="15000"/>
              </a:spcAft>
            </a:pPr>
            <a:r>
              <a:rPr lang="pt-BR" altLang="pt-BR" sz="2000" b="1" i="1"/>
              <a:t>Termo de Cooperação Brasil - Alemanha</a:t>
            </a:r>
          </a:p>
        </p:txBody>
      </p:sp>
    </p:spTree>
    <p:extLst>
      <p:ext uri="{BB962C8B-B14F-4D97-AF65-F5344CB8AC3E}">
        <p14:creationId xmlns:p14="http://schemas.microsoft.com/office/powerpoint/2010/main" val="2084977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tângulo 8"/>
          <p:cNvSpPr>
            <a:spLocks noChangeArrowheads="1"/>
          </p:cNvSpPr>
          <p:nvPr/>
        </p:nvSpPr>
        <p:spPr bwMode="auto">
          <a:xfrm>
            <a:off x="987425" y="522288"/>
            <a:ext cx="67865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9400"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spcAft>
                <a:spcPct val="15000"/>
              </a:spcAft>
            </a:pPr>
            <a:r>
              <a:rPr lang="pt-BR" altLang="pt-BR" sz="2000" b="1" i="1"/>
              <a:t>Lodo de ETE: co-processamento em cimenteiras</a:t>
            </a:r>
          </a:p>
        </p:txBody>
      </p:sp>
      <p:pic>
        <p:nvPicPr>
          <p:cNvPr id="50179" name="Picture 5" descr="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3455720" cy="37436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6" descr="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138" y="1052736"/>
            <a:ext cx="4974486" cy="25921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448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1047750" y="517525"/>
            <a:ext cx="75723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9400"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50000"/>
              </a:spcBef>
              <a:spcAft>
                <a:spcPct val="15000"/>
              </a:spcAft>
            </a:pPr>
            <a:r>
              <a:rPr lang="pt-BR" altLang="pt-BR" sz="2000" b="1" i="1"/>
              <a:t>Aterros sanitários: co-disposição com resíduos urbanos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1557338"/>
            <a:ext cx="2879725" cy="21605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9844" r="15163" b="8717"/>
          <a:stretch>
            <a:fillRect/>
          </a:stretch>
        </p:blipFill>
        <p:spPr bwMode="auto">
          <a:xfrm>
            <a:off x="141288" y="1557338"/>
            <a:ext cx="2819400" cy="21605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4" descr="aterroban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1557338"/>
            <a:ext cx="2673350" cy="21605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8" descr="http://www.quitauna.com.br/imagens/lixao_0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3914775"/>
            <a:ext cx="3343275" cy="2339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029" descr="ATERRO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3914775"/>
            <a:ext cx="3917950" cy="2339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104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ChangeArrowheads="1"/>
          </p:cNvSpPr>
          <p:nvPr/>
        </p:nvSpPr>
        <p:spPr bwMode="auto">
          <a:xfrm>
            <a:off x="534988" y="1290638"/>
            <a:ext cx="8074025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pt-BR" altLang="pt-BR" sz="2000">
                <a:cs typeface="Times New Roman" panose="02020603050405020304" pitchFamily="18" charset="0"/>
              </a:rPr>
              <a:t>A utilização multimodal dos lodos provenientes de ETAs e ETEs, isto é, a adoção de várias alternativas para a destinação destes, que sejam  ambientalmente adequadas e considerem as peculiaridades locais</a:t>
            </a:r>
          </a:p>
          <a:p>
            <a:pPr algn="just" eaLnBrk="1" hangingPunct="1">
              <a:buFontTx/>
              <a:buChar char="•"/>
            </a:pPr>
            <a:endParaRPr lang="pt-BR" altLang="pt-BR"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pt-BR" altLang="pt-BR" sz="2000">
                <a:cs typeface="Times New Roman" panose="02020603050405020304" pitchFamily="18" charset="0"/>
              </a:rPr>
              <a:t>O incentivo à pesquisa de tecnologias de destinação dos lodos, a ser desenvolvida, preferencialmente, em conjunto com as universidades e instrumentos de pesquisa, evitando-se a adoção de tecnologias importadas inadequadas à realidade local</a:t>
            </a:r>
          </a:p>
          <a:p>
            <a:pPr algn="just">
              <a:buFontTx/>
              <a:buChar char="•"/>
            </a:pPr>
            <a:endParaRPr lang="pt-BR" altLang="pt-BR"/>
          </a:p>
          <a:p>
            <a:pPr algn="just">
              <a:buFontTx/>
              <a:buChar char="•"/>
            </a:pPr>
            <a:r>
              <a:rPr lang="pt-BR" altLang="pt-BR" sz="2000">
                <a:cs typeface="Times New Roman" panose="02020603050405020304" pitchFamily="18" charset="0"/>
              </a:rPr>
              <a:t>Os prazos necessários para o desenvolvimento de tecnologias e adequação e adaptação dos sistemas, associados aos recursos financeiros disponíveis.</a:t>
            </a:r>
          </a:p>
          <a:p>
            <a:pPr algn="just">
              <a:buFontTx/>
              <a:buChar char="•"/>
            </a:pPr>
            <a:endParaRPr lang="pt-BR" altLang="pt-BR" sz="2000"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pt-BR" altLang="pt-BR" sz="2000">
                <a:cs typeface="Times New Roman" panose="02020603050405020304" pitchFamily="18" charset="0"/>
              </a:rPr>
              <a:t>Esforço multi institucional para o encaminhamento das soluções</a:t>
            </a:r>
            <a:endParaRPr lang="pt-BR" altLang="pt-BR" sz="3200"/>
          </a:p>
        </p:txBody>
      </p:sp>
      <p:sp>
        <p:nvSpPr>
          <p:cNvPr id="3" name="CaixaDeTexto 2"/>
          <p:cNvSpPr txBox="1"/>
          <p:nvPr/>
        </p:nvSpPr>
        <p:spPr>
          <a:xfrm>
            <a:off x="958850" y="571500"/>
            <a:ext cx="60007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/>
              <a:t>Fundamentos da disposição  final  de lodos: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39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6"/>
          <p:cNvSpPr>
            <a:spLocks noChangeShapeType="1"/>
          </p:cNvSpPr>
          <p:nvPr/>
        </p:nvSpPr>
        <p:spPr bwMode="auto">
          <a:xfrm>
            <a:off x="2286000" y="2286000"/>
            <a:ext cx="1524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6563" name="Line 41"/>
          <p:cNvSpPr>
            <a:spLocks noChangeShapeType="1"/>
          </p:cNvSpPr>
          <p:nvPr/>
        </p:nvSpPr>
        <p:spPr bwMode="auto">
          <a:xfrm>
            <a:off x="977900" y="1143000"/>
            <a:ext cx="457200" cy="15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3530" name="Rectangle 42"/>
          <p:cNvSpPr>
            <a:spLocks noChangeArrowheads="1"/>
          </p:cNvSpPr>
          <p:nvPr/>
        </p:nvSpPr>
        <p:spPr bwMode="auto">
          <a:xfrm>
            <a:off x="1403350" y="908050"/>
            <a:ext cx="2513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spcBef>
                <a:spcPct val="50000"/>
              </a:spcBef>
              <a:defRPr/>
            </a:pPr>
            <a:r>
              <a:rPr kumimoji="0" lang="pt-B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Fase Sólida</a:t>
            </a:r>
          </a:p>
        </p:txBody>
      </p:sp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1235075" y="2590800"/>
            <a:ext cx="2219325" cy="2351088"/>
            <a:chOff x="1234334" y="2590689"/>
            <a:chExt cx="2219808" cy="2351199"/>
          </a:xfrm>
        </p:grpSpPr>
        <p:sp>
          <p:nvSpPr>
            <p:cNvPr id="66614" name="Line 5"/>
            <p:cNvSpPr>
              <a:spLocks noChangeShapeType="1"/>
            </p:cNvSpPr>
            <p:nvPr/>
          </p:nvSpPr>
          <p:spPr bwMode="auto">
            <a:xfrm flipV="1">
              <a:off x="1720109" y="3212975"/>
              <a:ext cx="173037" cy="28905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495" name="Rectangle 7"/>
            <p:cNvSpPr>
              <a:spLocks noChangeArrowheads="1"/>
            </p:cNvSpPr>
            <p:nvPr/>
          </p:nvSpPr>
          <p:spPr bwMode="auto">
            <a:xfrm>
              <a:off x="1234334" y="2590689"/>
              <a:ext cx="1356020" cy="5175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  <a:defRPr/>
              </a:pPr>
              <a:r>
                <a:rPr kumimoji="0" lang="pt-BR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Decantadores</a:t>
              </a:r>
              <a:endParaRPr kumimoji="0" lang="pt-BR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algn="ctr" defTabSz="762000" eaLnBrk="0" hangingPunct="0">
                <a:spcBef>
                  <a:spcPct val="50000"/>
                </a:spcBef>
                <a:defRPr/>
              </a:pPr>
              <a:r>
                <a:rPr kumimoji="0" lang="pt-BR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Primários</a:t>
              </a:r>
            </a:p>
          </p:txBody>
        </p:sp>
        <p:sp>
          <p:nvSpPr>
            <p:cNvPr id="63510" name="Rectangle 22"/>
            <p:cNvSpPr>
              <a:spLocks noChangeArrowheads="1"/>
            </p:cNvSpPr>
            <p:nvPr/>
          </p:nvSpPr>
          <p:spPr bwMode="auto">
            <a:xfrm>
              <a:off x="1975858" y="4327496"/>
              <a:ext cx="1117843" cy="517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  <a:defRPr/>
              </a:pPr>
              <a:r>
                <a:rPr kumimoji="0" lang="pt-BR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Tanque de </a:t>
              </a:r>
            </a:p>
            <a:p>
              <a:pPr algn="ctr" defTabSz="762000" eaLnBrk="0" hangingPunct="0">
                <a:spcBef>
                  <a:spcPct val="50000"/>
                </a:spcBef>
                <a:defRPr/>
              </a:pPr>
              <a:r>
                <a:rPr kumimoji="0" lang="pt-BR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Mistura</a:t>
              </a:r>
            </a:p>
          </p:txBody>
        </p:sp>
        <p:sp>
          <p:nvSpPr>
            <p:cNvPr id="66617" name="Line 122"/>
            <p:cNvSpPr>
              <a:spLocks noChangeShapeType="1"/>
            </p:cNvSpPr>
            <p:nvPr/>
          </p:nvSpPr>
          <p:spPr bwMode="auto">
            <a:xfrm flipH="1">
              <a:off x="2439246" y="4941888"/>
              <a:ext cx="101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66618" name="AutoShape 105"/>
            <p:cNvCxnSpPr>
              <a:cxnSpLocks noChangeShapeType="1"/>
            </p:cNvCxnSpPr>
            <p:nvPr/>
          </p:nvCxnSpPr>
          <p:spPr bwMode="auto">
            <a:xfrm>
              <a:off x="2161434" y="3573463"/>
              <a:ext cx="1219200" cy="1223963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" name="Rectangle 4"/>
            <p:cNvSpPr>
              <a:spLocks noChangeArrowheads="1"/>
            </p:cNvSpPr>
            <p:nvPr/>
          </p:nvSpPr>
          <p:spPr bwMode="auto">
            <a:xfrm rot="2839422">
              <a:off x="2439599" y="3752774"/>
              <a:ext cx="1063675" cy="247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  <a:defRPr/>
              </a:pPr>
              <a:r>
                <a:rPr kumimoji="0"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Lodo primário</a:t>
              </a:r>
            </a:p>
          </p:txBody>
        </p:sp>
        <p:sp>
          <p:nvSpPr>
            <p:cNvPr id="66620" name="Triângulo isósceles 7"/>
            <p:cNvSpPr>
              <a:spLocks noChangeArrowheads="1"/>
            </p:cNvSpPr>
            <p:nvPr/>
          </p:nvSpPr>
          <p:spPr bwMode="auto">
            <a:xfrm rot="8309112">
              <a:off x="2565045" y="3987682"/>
              <a:ext cx="178395" cy="15796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altLang="pt-BR"/>
            </a:p>
          </p:txBody>
        </p:sp>
      </p:grpSp>
      <p:grpSp>
        <p:nvGrpSpPr>
          <p:cNvPr id="11" name="Grupo 10"/>
          <p:cNvGrpSpPr>
            <a:grpSpLocks/>
          </p:cNvGrpSpPr>
          <p:nvPr/>
        </p:nvGrpSpPr>
        <p:grpSpPr bwMode="auto">
          <a:xfrm>
            <a:off x="3563938" y="4364038"/>
            <a:ext cx="1381125" cy="868362"/>
            <a:chOff x="3563888" y="4364831"/>
            <a:chExt cx="1380411" cy="867792"/>
          </a:xfrm>
        </p:grpSpPr>
        <p:sp>
          <p:nvSpPr>
            <p:cNvPr id="66609" name="Line 23"/>
            <p:cNvSpPr>
              <a:spLocks noChangeShapeType="1"/>
            </p:cNvSpPr>
            <p:nvPr/>
          </p:nvSpPr>
          <p:spPr bwMode="auto">
            <a:xfrm flipH="1">
              <a:off x="4456752" y="4905375"/>
              <a:ext cx="121598" cy="22224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" name="Rectangle 22"/>
            <p:cNvSpPr>
              <a:spLocks noChangeArrowheads="1"/>
            </p:cNvSpPr>
            <p:nvPr/>
          </p:nvSpPr>
          <p:spPr bwMode="auto">
            <a:xfrm>
              <a:off x="3625768" y="4364831"/>
              <a:ext cx="1318531" cy="307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  <a:defRPr/>
              </a:pPr>
              <a:r>
                <a:rPr kumimoji="0" lang="pt-BR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Adensadores</a:t>
              </a:r>
              <a:endParaRPr kumimoji="0" lang="pt-BR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cxnSp>
          <p:nvCxnSpPr>
            <p:cNvPr id="66611" name="Conector reto 24"/>
            <p:cNvCxnSpPr>
              <a:cxnSpLocks noChangeShapeType="1"/>
              <a:stCxn id="81" idx="2"/>
            </p:cNvCxnSpPr>
            <p:nvPr/>
          </p:nvCxnSpPr>
          <p:spPr bwMode="auto">
            <a:xfrm>
              <a:off x="4284663" y="4673250"/>
              <a:ext cx="232888" cy="34324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12" name="Conector reto 26"/>
            <p:cNvCxnSpPr>
              <a:cxnSpLocks noChangeShapeType="1"/>
            </p:cNvCxnSpPr>
            <p:nvPr/>
          </p:nvCxnSpPr>
          <p:spPr bwMode="auto">
            <a:xfrm>
              <a:off x="3563888" y="4895279"/>
              <a:ext cx="432048" cy="3373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613" name="Triângulo isósceles 85"/>
            <p:cNvSpPr>
              <a:spLocks noChangeArrowheads="1"/>
            </p:cNvSpPr>
            <p:nvPr/>
          </p:nvSpPr>
          <p:spPr bwMode="auto">
            <a:xfrm rot="7937002">
              <a:off x="3708028" y="5002036"/>
              <a:ext cx="178395" cy="15796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altLang="pt-BR"/>
            </a:p>
          </p:txBody>
        </p:sp>
      </p:grpSp>
      <p:grpSp>
        <p:nvGrpSpPr>
          <p:cNvPr id="12" name="Grupo 11"/>
          <p:cNvGrpSpPr>
            <a:grpSpLocks/>
          </p:cNvGrpSpPr>
          <p:nvPr/>
        </p:nvGrpSpPr>
        <p:grpSpPr bwMode="auto">
          <a:xfrm>
            <a:off x="4191000" y="4657725"/>
            <a:ext cx="2879725" cy="1031875"/>
            <a:chOff x="4191001" y="4657723"/>
            <a:chExt cx="2879726" cy="1031877"/>
          </a:xfrm>
        </p:grpSpPr>
        <p:sp>
          <p:nvSpPr>
            <p:cNvPr id="63504" name="Rectangle 16"/>
            <p:cNvSpPr>
              <a:spLocks noChangeArrowheads="1"/>
            </p:cNvSpPr>
            <p:nvPr/>
          </p:nvSpPr>
          <p:spPr bwMode="auto">
            <a:xfrm>
              <a:off x="5970590" y="5384799"/>
              <a:ext cx="1100137" cy="3048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  <a:defRPr/>
              </a:pPr>
              <a:r>
                <a:rPr kumimoji="0" lang="pt-BR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Digestores</a:t>
              </a:r>
            </a:p>
          </p:txBody>
        </p:sp>
        <p:cxnSp>
          <p:nvCxnSpPr>
            <p:cNvPr id="66604" name="AutoShape 111"/>
            <p:cNvCxnSpPr>
              <a:cxnSpLocks noChangeShapeType="1"/>
            </p:cNvCxnSpPr>
            <p:nvPr/>
          </p:nvCxnSpPr>
          <p:spPr bwMode="auto">
            <a:xfrm flipV="1">
              <a:off x="4191001" y="5145088"/>
              <a:ext cx="1389063" cy="176213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605" name="Line 127"/>
            <p:cNvSpPr>
              <a:spLocks noChangeShapeType="1"/>
            </p:cNvSpPr>
            <p:nvPr/>
          </p:nvSpPr>
          <p:spPr bwMode="auto">
            <a:xfrm>
              <a:off x="5867402" y="4965700"/>
              <a:ext cx="504825" cy="47942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6606" name="Triângulo isósceles 86"/>
            <p:cNvSpPr>
              <a:spLocks noChangeArrowheads="1"/>
            </p:cNvSpPr>
            <p:nvPr/>
          </p:nvSpPr>
          <p:spPr bwMode="auto">
            <a:xfrm rot="4894404">
              <a:off x="4808705" y="5153643"/>
              <a:ext cx="178395" cy="15796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altLang="pt-BR"/>
            </a:p>
          </p:txBody>
        </p:sp>
        <p:sp>
          <p:nvSpPr>
            <p:cNvPr id="66607" name="Line 127"/>
            <p:cNvSpPr>
              <a:spLocks noChangeShapeType="1"/>
            </p:cNvSpPr>
            <p:nvPr/>
          </p:nvSpPr>
          <p:spPr bwMode="auto">
            <a:xfrm>
              <a:off x="6493700" y="4657723"/>
              <a:ext cx="0" cy="78740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6608" name="Line 127"/>
            <p:cNvSpPr>
              <a:spLocks noChangeShapeType="1"/>
            </p:cNvSpPr>
            <p:nvPr/>
          </p:nvSpPr>
          <p:spPr bwMode="auto">
            <a:xfrm flipH="1">
              <a:off x="6608762" y="4965700"/>
              <a:ext cx="347663" cy="458787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5" name="Grupo 14"/>
          <p:cNvGrpSpPr>
            <a:grpSpLocks/>
          </p:cNvGrpSpPr>
          <p:nvPr/>
        </p:nvGrpSpPr>
        <p:grpSpPr bwMode="auto">
          <a:xfrm>
            <a:off x="6675438" y="3095625"/>
            <a:ext cx="2155825" cy="1701800"/>
            <a:chOff x="6675439" y="3095625"/>
            <a:chExt cx="2155827" cy="1701801"/>
          </a:xfrm>
        </p:grpSpPr>
        <p:sp>
          <p:nvSpPr>
            <p:cNvPr id="63505" name="Rectangle 17"/>
            <p:cNvSpPr>
              <a:spLocks noChangeArrowheads="1"/>
            </p:cNvSpPr>
            <p:nvPr/>
          </p:nvSpPr>
          <p:spPr bwMode="auto">
            <a:xfrm>
              <a:off x="7173914" y="3095625"/>
              <a:ext cx="1657352" cy="5175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  <a:defRPr/>
              </a:pPr>
              <a:r>
                <a:rPr kumimoji="0" lang="pt-BR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Desaguamento de lodo</a:t>
              </a:r>
            </a:p>
          </p:txBody>
        </p:sp>
        <p:sp>
          <p:nvSpPr>
            <p:cNvPr id="66600" name="Line 30"/>
            <p:cNvSpPr>
              <a:spLocks noChangeShapeType="1"/>
            </p:cNvSpPr>
            <p:nvPr/>
          </p:nvSpPr>
          <p:spPr bwMode="auto">
            <a:xfrm flipH="1">
              <a:off x="7019928" y="3355975"/>
              <a:ext cx="447675" cy="649287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66601" name="AutoShape 111"/>
            <p:cNvCxnSpPr>
              <a:cxnSpLocks noChangeShapeType="1"/>
            </p:cNvCxnSpPr>
            <p:nvPr/>
          </p:nvCxnSpPr>
          <p:spPr bwMode="auto">
            <a:xfrm flipV="1">
              <a:off x="6675439" y="4076701"/>
              <a:ext cx="344489" cy="720725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602" name="Triângulo isósceles 94"/>
            <p:cNvSpPr>
              <a:spLocks noChangeArrowheads="1"/>
            </p:cNvSpPr>
            <p:nvPr/>
          </p:nvSpPr>
          <p:spPr bwMode="auto">
            <a:xfrm rot="1587954">
              <a:off x="6791432" y="4299549"/>
              <a:ext cx="178395" cy="15796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altLang="pt-BR"/>
            </a:p>
          </p:txBody>
        </p:sp>
      </p:grpSp>
      <p:grpSp>
        <p:nvGrpSpPr>
          <p:cNvPr id="19" name="Grupo 18"/>
          <p:cNvGrpSpPr>
            <a:grpSpLocks/>
          </p:cNvGrpSpPr>
          <p:nvPr/>
        </p:nvGrpSpPr>
        <p:grpSpPr bwMode="auto">
          <a:xfrm>
            <a:off x="7092950" y="4076700"/>
            <a:ext cx="2051050" cy="1309688"/>
            <a:chOff x="7092954" y="4076700"/>
            <a:chExt cx="2051051" cy="1309688"/>
          </a:xfrm>
        </p:grpSpPr>
        <p:sp>
          <p:nvSpPr>
            <p:cNvPr id="66594" name="Freeform 40"/>
            <p:cNvSpPr>
              <a:spLocks/>
            </p:cNvSpPr>
            <p:nvPr/>
          </p:nvSpPr>
          <p:spPr bwMode="auto">
            <a:xfrm>
              <a:off x="8458200" y="4211638"/>
              <a:ext cx="344488" cy="266700"/>
            </a:xfrm>
            <a:custGeom>
              <a:avLst/>
              <a:gdLst>
                <a:gd name="T0" fmla="*/ 0 w 217"/>
                <a:gd name="T1" fmla="*/ 2147483647 h 169"/>
                <a:gd name="T2" fmla="*/ 2147483647 w 217"/>
                <a:gd name="T3" fmla="*/ 2147483647 h 169"/>
                <a:gd name="T4" fmla="*/ 2147483647 w 217"/>
                <a:gd name="T5" fmla="*/ 2147483647 h 169"/>
                <a:gd name="T6" fmla="*/ 2147483647 w 217"/>
                <a:gd name="T7" fmla="*/ 2147483647 h 169"/>
                <a:gd name="T8" fmla="*/ 2147483647 w 217"/>
                <a:gd name="T9" fmla="*/ 2147483647 h 169"/>
                <a:gd name="T10" fmla="*/ 2147483647 w 217"/>
                <a:gd name="T11" fmla="*/ 2147483647 h 169"/>
                <a:gd name="T12" fmla="*/ 2147483647 w 217"/>
                <a:gd name="T13" fmla="*/ 2147483647 h 169"/>
                <a:gd name="T14" fmla="*/ 2147483647 w 217"/>
                <a:gd name="T15" fmla="*/ 2147483647 h 169"/>
                <a:gd name="T16" fmla="*/ 2147483647 w 217"/>
                <a:gd name="T17" fmla="*/ 2147483647 h 169"/>
                <a:gd name="T18" fmla="*/ 2147483647 w 217"/>
                <a:gd name="T19" fmla="*/ 2147483647 h 169"/>
                <a:gd name="T20" fmla="*/ 2147483647 w 217"/>
                <a:gd name="T21" fmla="*/ 2147483647 h 169"/>
                <a:gd name="T22" fmla="*/ 2147483647 w 217"/>
                <a:gd name="T23" fmla="*/ 2147483647 h 169"/>
                <a:gd name="T24" fmla="*/ 2147483647 w 217"/>
                <a:gd name="T25" fmla="*/ 2147483647 h 169"/>
                <a:gd name="T26" fmla="*/ 2147483647 w 217"/>
                <a:gd name="T27" fmla="*/ 2147483647 h 169"/>
                <a:gd name="T28" fmla="*/ 2147483647 w 217"/>
                <a:gd name="T29" fmla="*/ 2147483647 h 169"/>
                <a:gd name="T30" fmla="*/ 2147483647 w 217"/>
                <a:gd name="T31" fmla="*/ 2147483647 h 169"/>
                <a:gd name="T32" fmla="*/ 2147483647 w 217"/>
                <a:gd name="T33" fmla="*/ 2147483647 h 169"/>
                <a:gd name="T34" fmla="*/ 2147483647 w 217"/>
                <a:gd name="T35" fmla="*/ 2147483647 h 169"/>
                <a:gd name="T36" fmla="*/ 2147483647 w 217"/>
                <a:gd name="T37" fmla="*/ 2147483647 h 169"/>
                <a:gd name="T38" fmla="*/ 2147483647 w 217"/>
                <a:gd name="T39" fmla="*/ 2147483647 h 169"/>
                <a:gd name="T40" fmla="*/ 2147483647 w 217"/>
                <a:gd name="T41" fmla="*/ 0 h 169"/>
                <a:gd name="T42" fmla="*/ 2147483647 w 217"/>
                <a:gd name="T43" fmla="*/ 2147483647 h 169"/>
                <a:gd name="T44" fmla="*/ 2147483647 w 217"/>
                <a:gd name="T45" fmla="*/ 2147483647 h 169"/>
                <a:gd name="T46" fmla="*/ 2147483647 w 217"/>
                <a:gd name="T47" fmla="*/ 2147483647 h 169"/>
                <a:gd name="T48" fmla="*/ 2147483647 w 217"/>
                <a:gd name="T49" fmla="*/ 2147483647 h 169"/>
                <a:gd name="T50" fmla="*/ 2147483647 w 217"/>
                <a:gd name="T51" fmla="*/ 2147483647 h 169"/>
                <a:gd name="T52" fmla="*/ 2147483647 w 217"/>
                <a:gd name="T53" fmla="*/ 2147483647 h 169"/>
                <a:gd name="T54" fmla="*/ 2147483647 w 217"/>
                <a:gd name="T55" fmla="*/ 2147483647 h 169"/>
                <a:gd name="T56" fmla="*/ 0 w 217"/>
                <a:gd name="T57" fmla="*/ 2147483647 h 169"/>
                <a:gd name="T58" fmla="*/ 0 w 217"/>
                <a:gd name="T59" fmla="*/ 2147483647 h 1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7"/>
                <a:gd name="T91" fmla="*/ 0 h 169"/>
                <a:gd name="T92" fmla="*/ 217 w 217"/>
                <a:gd name="T93" fmla="*/ 169 h 16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7" h="169">
                  <a:moveTo>
                    <a:pt x="0" y="132"/>
                  </a:moveTo>
                  <a:lnTo>
                    <a:pt x="18" y="156"/>
                  </a:lnTo>
                  <a:lnTo>
                    <a:pt x="36" y="156"/>
                  </a:lnTo>
                  <a:lnTo>
                    <a:pt x="60" y="162"/>
                  </a:lnTo>
                  <a:lnTo>
                    <a:pt x="78" y="168"/>
                  </a:lnTo>
                  <a:lnTo>
                    <a:pt x="96" y="168"/>
                  </a:lnTo>
                  <a:lnTo>
                    <a:pt x="114" y="168"/>
                  </a:lnTo>
                  <a:lnTo>
                    <a:pt x="132" y="168"/>
                  </a:lnTo>
                  <a:lnTo>
                    <a:pt x="150" y="168"/>
                  </a:lnTo>
                  <a:lnTo>
                    <a:pt x="198" y="168"/>
                  </a:lnTo>
                  <a:lnTo>
                    <a:pt x="216" y="168"/>
                  </a:lnTo>
                  <a:lnTo>
                    <a:pt x="216" y="150"/>
                  </a:lnTo>
                  <a:lnTo>
                    <a:pt x="216" y="132"/>
                  </a:lnTo>
                  <a:lnTo>
                    <a:pt x="198" y="120"/>
                  </a:lnTo>
                  <a:lnTo>
                    <a:pt x="180" y="102"/>
                  </a:lnTo>
                  <a:lnTo>
                    <a:pt x="162" y="90"/>
                  </a:lnTo>
                  <a:lnTo>
                    <a:pt x="150" y="72"/>
                  </a:lnTo>
                  <a:lnTo>
                    <a:pt x="138" y="54"/>
                  </a:lnTo>
                  <a:lnTo>
                    <a:pt x="126" y="36"/>
                  </a:lnTo>
                  <a:lnTo>
                    <a:pt x="114" y="18"/>
                  </a:lnTo>
                  <a:lnTo>
                    <a:pt x="102" y="0"/>
                  </a:lnTo>
                  <a:lnTo>
                    <a:pt x="90" y="18"/>
                  </a:lnTo>
                  <a:lnTo>
                    <a:pt x="84" y="36"/>
                  </a:lnTo>
                  <a:lnTo>
                    <a:pt x="72" y="54"/>
                  </a:lnTo>
                  <a:lnTo>
                    <a:pt x="60" y="72"/>
                  </a:lnTo>
                  <a:lnTo>
                    <a:pt x="42" y="84"/>
                  </a:lnTo>
                  <a:lnTo>
                    <a:pt x="24" y="90"/>
                  </a:lnTo>
                  <a:lnTo>
                    <a:pt x="12" y="108"/>
                  </a:lnTo>
                  <a:lnTo>
                    <a:pt x="0" y="132"/>
                  </a:lnTo>
                </a:path>
              </a:pathLst>
            </a:custGeom>
            <a:solidFill>
              <a:srgbClr val="6633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3519" name="Rectangle 31"/>
            <p:cNvSpPr>
              <a:spLocks noChangeArrowheads="1"/>
            </p:cNvSpPr>
            <p:nvPr/>
          </p:nvSpPr>
          <p:spPr bwMode="auto">
            <a:xfrm>
              <a:off x="7935917" y="4868863"/>
              <a:ext cx="1208088" cy="5175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  <a:defRPr/>
              </a:pPr>
              <a:r>
                <a:rPr kumimoji="0" lang="pt-BR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Lodo</a:t>
              </a:r>
            </a:p>
            <a:p>
              <a:pPr algn="ctr" defTabSz="762000" eaLnBrk="0" hangingPunct="0">
                <a:spcBef>
                  <a:spcPct val="50000"/>
                </a:spcBef>
                <a:defRPr/>
              </a:pPr>
              <a:r>
                <a:rPr kumimoji="0" lang="pt-BR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Desidratado</a:t>
              </a:r>
            </a:p>
          </p:txBody>
        </p:sp>
        <p:sp>
          <p:nvSpPr>
            <p:cNvPr id="66596" name="Line 32"/>
            <p:cNvSpPr>
              <a:spLocks noChangeShapeType="1"/>
            </p:cNvSpPr>
            <p:nvPr/>
          </p:nvSpPr>
          <p:spPr bwMode="auto">
            <a:xfrm flipH="1">
              <a:off x="8532817" y="4508500"/>
              <a:ext cx="160338" cy="43338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66597" name="AutoShape 114"/>
            <p:cNvCxnSpPr>
              <a:cxnSpLocks noChangeShapeType="1"/>
            </p:cNvCxnSpPr>
            <p:nvPr/>
          </p:nvCxnSpPr>
          <p:spPr bwMode="auto">
            <a:xfrm>
              <a:off x="7092954" y="4076700"/>
              <a:ext cx="1295401" cy="360363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598" name="Triângulo isósceles 95"/>
            <p:cNvSpPr>
              <a:spLocks noChangeArrowheads="1"/>
            </p:cNvSpPr>
            <p:nvPr/>
          </p:nvSpPr>
          <p:spPr bwMode="auto">
            <a:xfrm rot="6660447">
              <a:off x="7477578" y="4117384"/>
              <a:ext cx="178395" cy="15796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altLang="pt-BR"/>
            </a:p>
          </p:txBody>
        </p:sp>
      </p:grpSp>
      <p:grpSp>
        <p:nvGrpSpPr>
          <p:cNvPr id="6" name="Grupo 5"/>
          <p:cNvGrpSpPr>
            <a:grpSpLocks/>
          </p:cNvGrpSpPr>
          <p:nvPr/>
        </p:nvGrpSpPr>
        <p:grpSpPr bwMode="auto">
          <a:xfrm>
            <a:off x="6410325" y="1146175"/>
            <a:ext cx="2484438" cy="1949450"/>
            <a:chOff x="6410324" y="1146175"/>
            <a:chExt cx="2484438" cy="1949451"/>
          </a:xfrm>
        </p:grpSpPr>
        <p:sp>
          <p:nvSpPr>
            <p:cNvPr id="66587" name="Line 14"/>
            <p:cNvSpPr>
              <a:spLocks noChangeShapeType="1"/>
            </p:cNvSpPr>
            <p:nvPr/>
          </p:nvSpPr>
          <p:spPr bwMode="auto">
            <a:xfrm flipV="1">
              <a:off x="7200898" y="1681162"/>
              <a:ext cx="1588" cy="60642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6588" name="Line 8"/>
            <p:cNvSpPr>
              <a:spLocks noChangeShapeType="1"/>
            </p:cNvSpPr>
            <p:nvPr/>
          </p:nvSpPr>
          <p:spPr bwMode="auto">
            <a:xfrm flipV="1">
              <a:off x="6878636" y="2751138"/>
              <a:ext cx="725488" cy="7143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497" name="Rectangle 9"/>
            <p:cNvSpPr>
              <a:spLocks noChangeArrowheads="1"/>
            </p:cNvSpPr>
            <p:nvPr/>
          </p:nvSpPr>
          <p:spPr bwMode="auto">
            <a:xfrm>
              <a:off x="7526337" y="2454276"/>
              <a:ext cx="1368425" cy="523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ts val="0"/>
                </a:spcBef>
                <a:defRPr/>
              </a:pPr>
              <a:r>
                <a:rPr kumimoji="0" lang="pt-BR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Decantadores</a:t>
              </a:r>
            </a:p>
            <a:p>
              <a:pPr algn="ctr" defTabSz="762000" eaLnBrk="0" hangingPunct="0">
                <a:spcBef>
                  <a:spcPts val="0"/>
                </a:spcBef>
                <a:defRPr/>
              </a:pPr>
              <a:r>
                <a:rPr kumimoji="0" lang="pt-BR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Secundários</a:t>
              </a:r>
            </a:p>
          </p:txBody>
        </p:sp>
        <p:sp>
          <p:nvSpPr>
            <p:cNvPr id="63503" name="Rectangle 15"/>
            <p:cNvSpPr>
              <a:spLocks noChangeArrowheads="1"/>
            </p:cNvSpPr>
            <p:nvPr/>
          </p:nvSpPr>
          <p:spPr bwMode="auto">
            <a:xfrm>
              <a:off x="6918324" y="1146175"/>
              <a:ext cx="1652588" cy="523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ts val="0"/>
                </a:spcBef>
                <a:defRPr/>
              </a:pPr>
              <a:r>
                <a:rPr kumimoji="0" lang="pt-BR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EE Recirculação</a:t>
              </a:r>
            </a:p>
            <a:p>
              <a:pPr algn="ctr" defTabSz="762000" eaLnBrk="0" hangingPunct="0">
                <a:spcBef>
                  <a:spcPts val="0"/>
                </a:spcBef>
                <a:defRPr/>
              </a:pPr>
              <a:r>
                <a:rPr kumimoji="0" lang="pt-BR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de Lodo</a:t>
              </a:r>
            </a:p>
          </p:txBody>
        </p:sp>
        <p:cxnSp>
          <p:nvCxnSpPr>
            <p:cNvPr id="66591" name="AutoShape 107"/>
            <p:cNvCxnSpPr>
              <a:cxnSpLocks noChangeShapeType="1"/>
            </p:cNvCxnSpPr>
            <p:nvPr/>
          </p:nvCxnSpPr>
          <p:spPr bwMode="auto">
            <a:xfrm flipV="1">
              <a:off x="6410324" y="2351088"/>
              <a:ext cx="647700" cy="74453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592" name="Triângulo isósceles 96"/>
            <p:cNvSpPr>
              <a:spLocks noChangeArrowheads="1"/>
            </p:cNvSpPr>
            <p:nvPr/>
          </p:nvSpPr>
          <p:spPr bwMode="auto">
            <a:xfrm rot="2340417">
              <a:off x="6639599" y="2671199"/>
              <a:ext cx="178395" cy="15796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altLang="pt-BR"/>
            </a:p>
          </p:txBody>
        </p:sp>
        <p:sp>
          <p:nvSpPr>
            <p:cNvPr id="66593" name="Line 8"/>
            <p:cNvSpPr>
              <a:spLocks noChangeShapeType="1"/>
            </p:cNvSpPr>
            <p:nvPr/>
          </p:nvSpPr>
          <p:spPr bwMode="auto">
            <a:xfrm flipV="1">
              <a:off x="6880629" y="2820988"/>
              <a:ext cx="686146" cy="27463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7" name="Grupo 6"/>
          <p:cNvGrpSpPr>
            <a:grpSpLocks/>
          </p:cNvGrpSpPr>
          <p:nvPr/>
        </p:nvGrpSpPr>
        <p:grpSpPr bwMode="auto">
          <a:xfrm>
            <a:off x="3360738" y="2274888"/>
            <a:ext cx="3635375" cy="2522537"/>
            <a:chOff x="3360738" y="2275384"/>
            <a:chExt cx="3635373" cy="2522042"/>
          </a:xfrm>
        </p:grpSpPr>
        <p:cxnSp>
          <p:nvCxnSpPr>
            <p:cNvPr id="66581" name="AutoShape 112"/>
            <p:cNvCxnSpPr>
              <a:cxnSpLocks noChangeShapeType="1"/>
            </p:cNvCxnSpPr>
            <p:nvPr/>
          </p:nvCxnSpPr>
          <p:spPr bwMode="auto">
            <a:xfrm>
              <a:off x="5755479" y="2348880"/>
              <a:ext cx="1240632" cy="220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 rot="19168883">
              <a:off x="4654549" y="2862644"/>
              <a:ext cx="1406524" cy="399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ts val="0"/>
                </a:spcBef>
                <a:defRPr/>
              </a:pPr>
              <a:r>
                <a:rPr kumimoji="0"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Descarte de lodo</a:t>
              </a:r>
            </a:p>
            <a:p>
              <a:pPr algn="ctr" defTabSz="762000" eaLnBrk="0" hangingPunct="0">
                <a:spcBef>
                  <a:spcPts val="0"/>
                </a:spcBef>
                <a:defRPr/>
              </a:pPr>
              <a:r>
                <a:rPr kumimoji="0"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linha de retorno</a:t>
              </a:r>
            </a:p>
          </p:txBody>
        </p:sp>
        <p:cxnSp>
          <p:nvCxnSpPr>
            <p:cNvPr id="66583" name="Conector reto 17"/>
            <p:cNvCxnSpPr>
              <a:cxnSpLocks noChangeShapeType="1"/>
            </p:cNvCxnSpPr>
            <p:nvPr/>
          </p:nvCxnSpPr>
          <p:spPr bwMode="auto">
            <a:xfrm flipH="1">
              <a:off x="3360739" y="2378075"/>
              <a:ext cx="2394740" cy="19174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584" name="Conector reto 19"/>
            <p:cNvCxnSpPr>
              <a:cxnSpLocks noChangeShapeType="1"/>
            </p:cNvCxnSpPr>
            <p:nvPr/>
          </p:nvCxnSpPr>
          <p:spPr bwMode="auto">
            <a:xfrm>
              <a:off x="3360738" y="4295551"/>
              <a:ext cx="131142" cy="5018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585" name="Triângulo isósceles 102"/>
            <p:cNvSpPr>
              <a:spLocks noChangeArrowheads="1"/>
            </p:cNvSpPr>
            <p:nvPr/>
          </p:nvSpPr>
          <p:spPr bwMode="auto">
            <a:xfrm rot="-5400000">
              <a:off x="6204049" y="2285601"/>
              <a:ext cx="178395" cy="15796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altLang="pt-BR"/>
            </a:p>
          </p:txBody>
        </p:sp>
        <p:sp>
          <p:nvSpPr>
            <p:cNvPr id="66586" name="Triângulo isósceles 103"/>
            <p:cNvSpPr>
              <a:spLocks noChangeArrowheads="1"/>
            </p:cNvSpPr>
            <p:nvPr/>
          </p:nvSpPr>
          <p:spPr bwMode="auto">
            <a:xfrm rot="-7586813">
              <a:off x="4935027" y="2907387"/>
              <a:ext cx="178395" cy="15796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altLang="pt-BR"/>
            </a:p>
          </p:txBody>
        </p:sp>
      </p:grpSp>
      <p:grpSp>
        <p:nvGrpSpPr>
          <p:cNvPr id="9" name="Grupo 8"/>
          <p:cNvGrpSpPr>
            <a:grpSpLocks/>
          </p:cNvGrpSpPr>
          <p:nvPr/>
        </p:nvGrpSpPr>
        <p:grpSpPr bwMode="auto">
          <a:xfrm>
            <a:off x="3084513" y="1176338"/>
            <a:ext cx="3629025" cy="2482850"/>
            <a:chOff x="3084457" y="1176338"/>
            <a:chExt cx="3629079" cy="2483544"/>
          </a:xfrm>
        </p:grpSpPr>
        <p:sp>
          <p:nvSpPr>
            <p:cNvPr id="66573" name="Line 3"/>
            <p:cNvSpPr>
              <a:spLocks noChangeShapeType="1"/>
            </p:cNvSpPr>
            <p:nvPr/>
          </p:nvSpPr>
          <p:spPr bwMode="auto">
            <a:xfrm flipV="1">
              <a:off x="4587873" y="1531938"/>
              <a:ext cx="708025" cy="45243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492" name="Rectangle 4"/>
            <p:cNvSpPr>
              <a:spLocks noChangeArrowheads="1"/>
            </p:cNvSpPr>
            <p:nvPr/>
          </p:nvSpPr>
          <p:spPr bwMode="auto">
            <a:xfrm>
              <a:off x="4797394" y="1176338"/>
              <a:ext cx="1916142" cy="3048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  <a:defRPr/>
              </a:pPr>
              <a:r>
                <a:rPr kumimoji="0" lang="pt-BR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Tanques de Aeração</a:t>
              </a:r>
            </a:p>
          </p:txBody>
        </p:sp>
        <p:sp>
          <p:nvSpPr>
            <p:cNvPr id="58" name="Rectangle 4"/>
            <p:cNvSpPr>
              <a:spLocks noChangeArrowheads="1"/>
            </p:cNvSpPr>
            <p:nvPr/>
          </p:nvSpPr>
          <p:spPr bwMode="auto">
            <a:xfrm>
              <a:off x="4002046" y="2095757"/>
              <a:ext cx="1573235" cy="246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  <a:defRPr/>
              </a:pPr>
              <a:r>
                <a:rPr kumimoji="0"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Retorno – lodo ativado</a:t>
              </a:r>
            </a:p>
          </p:txBody>
        </p:sp>
        <p:sp>
          <p:nvSpPr>
            <p:cNvPr id="60" name="Rectangle 4"/>
            <p:cNvSpPr>
              <a:spLocks noChangeArrowheads="1"/>
            </p:cNvSpPr>
            <p:nvPr/>
          </p:nvSpPr>
          <p:spPr bwMode="auto">
            <a:xfrm rot="2578476">
              <a:off x="3084457" y="2780161"/>
              <a:ext cx="1543073" cy="401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r" defTabSz="762000" eaLnBrk="0" hangingPunct="0">
                <a:spcBef>
                  <a:spcPts val="0"/>
                </a:spcBef>
                <a:defRPr/>
              </a:pPr>
              <a:r>
                <a:rPr kumimoji="0"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Descarte de lodo</a:t>
              </a:r>
            </a:p>
            <a:p>
              <a:pPr algn="r" defTabSz="762000" eaLnBrk="0" hangingPunct="0">
                <a:spcBef>
                  <a:spcPts val="0"/>
                </a:spcBef>
                <a:defRPr/>
              </a:pPr>
              <a:r>
                <a:rPr kumimoji="0"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tanque de aeração</a:t>
              </a:r>
            </a:p>
          </p:txBody>
        </p:sp>
        <p:sp>
          <p:nvSpPr>
            <p:cNvPr id="66577" name="Triângulo isósceles 118"/>
            <p:cNvSpPr>
              <a:spLocks noChangeArrowheads="1"/>
            </p:cNvSpPr>
            <p:nvPr/>
          </p:nvSpPr>
          <p:spPr bwMode="auto">
            <a:xfrm rot="8309112">
              <a:off x="3701773" y="3245603"/>
              <a:ext cx="178395" cy="15796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altLang="pt-BR"/>
            </a:p>
          </p:txBody>
        </p:sp>
        <p:sp>
          <p:nvSpPr>
            <p:cNvPr id="66578" name="Triângulo isósceles 119"/>
            <p:cNvSpPr>
              <a:spLocks noChangeArrowheads="1"/>
            </p:cNvSpPr>
            <p:nvPr/>
          </p:nvSpPr>
          <p:spPr bwMode="auto">
            <a:xfrm rot="-5400000">
              <a:off x="5076896" y="2280565"/>
              <a:ext cx="178395" cy="15796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t-BR" altLang="pt-BR"/>
            </a:p>
          </p:txBody>
        </p:sp>
        <p:cxnSp>
          <p:nvCxnSpPr>
            <p:cNvPr id="66579" name="AutoShape 112"/>
            <p:cNvCxnSpPr>
              <a:cxnSpLocks noChangeShapeType="1"/>
            </p:cNvCxnSpPr>
            <p:nvPr/>
          </p:nvCxnSpPr>
          <p:spPr bwMode="auto">
            <a:xfrm>
              <a:off x="4411488" y="2342225"/>
              <a:ext cx="1240632" cy="220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580" name="AutoShape 112"/>
            <p:cNvCxnSpPr>
              <a:cxnSpLocks noChangeShapeType="1"/>
            </p:cNvCxnSpPr>
            <p:nvPr/>
          </p:nvCxnSpPr>
          <p:spPr bwMode="auto">
            <a:xfrm>
              <a:off x="3214905" y="2861041"/>
              <a:ext cx="987153" cy="798841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7525" y="527050"/>
            <a:ext cx="3948113" cy="400050"/>
          </a:xfrm>
        </p:spPr>
        <p:txBody>
          <a:bodyPr lIns="92075" tIns="46038" rIns="92075" bIns="46038"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20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Legislação</a:t>
            </a:r>
            <a:r>
              <a:rPr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– </a:t>
            </a:r>
            <a:r>
              <a:rPr sz="20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Resíduos</a:t>
            </a:r>
            <a:r>
              <a:rPr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sz="20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Sólidos</a:t>
            </a:r>
            <a:endParaRPr sz="2000" i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430083" name="Text Box 3"/>
          <p:cNvSpPr txBox="1">
            <a:spLocks noGrp="1" noChangeArrowheads="1"/>
          </p:cNvSpPr>
          <p:nvPr>
            <p:ph idx="4294967295"/>
          </p:nvPr>
        </p:nvSpPr>
        <p:spPr>
          <a:xfrm>
            <a:off x="94456" y="1052736"/>
            <a:ext cx="8742363" cy="5930900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lvl="1" indent="-174625" fontAlgn="auto">
              <a:lnSpc>
                <a:spcPct val="150000"/>
              </a:lnSpc>
              <a:tabLst>
                <a:tab pos="4208463" algn="l"/>
              </a:tabLst>
              <a:defRPr/>
            </a:pPr>
            <a:r>
              <a:rPr lang="pt-BR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Lei federal nº 12.305, de 2 de agosto de 2010</a:t>
            </a:r>
          </a:p>
          <a:p>
            <a:pPr marL="1160463" lvl="2" indent="-246063" fontAlgn="auto">
              <a:defRPr/>
            </a:pPr>
            <a:r>
              <a:rPr 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Institui a Política Nacional de Resíduos Sólidos</a:t>
            </a:r>
          </a:p>
          <a:p>
            <a:pPr marL="1160463" lvl="2" indent="-246063" fontAlgn="auto">
              <a:defRPr/>
            </a:pPr>
            <a:endParaRPr lang="pt-BR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0" fontAlgn="auto">
              <a:lnSpc>
                <a:spcPct val="150000"/>
              </a:lnSpc>
              <a:buClr>
                <a:srgbClr val="0070C0"/>
              </a:buClr>
              <a:defRPr/>
            </a:pPr>
            <a:r>
              <a:rPr lang="pt-BR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Resolução CONAMA nº 375, de 29 de agosto de 2006</a:t>
            </a:r>
          </a:p>
          <a:p>
            <a:pPr marL="1160463" lvl="2" indent="-246063">
              <a:defRPr/>
            </a:pP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Define critérios e procedimentos, para o uso agrícola de lodos de esgoto gerados em estações de tratamento de esgoto sanitário e seus produtos derivados, e dá outras providências.</a:t>
            </a:r>
          </a:p>
          <a:p>
            <a:pPr marL="548640" lvl="2" indent="-137160" fontAlgn="auto">
              <a:buClr>
                <a:srgbClr val="0070C0"/>
              </a:buClr>
              <a:defRPr/>
            </a:pPr>
            <a:endParaRPr lang="pt-BR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137160" fontAlgn="auto">
              <a:lnSpc>
                <a:spcPct val="150000"/>
              </a:lnSpc>
              <a:buClr>
                <a:srgbClr val="0070C0"/>
              </a:buClr>
              <a:defRPr/>
            </a:pPr>
            <a:r>
              <a:rPr lang="pt-BR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Norma Brasileira NBR 10.004 da ABNT</a:t>
            </a:r>
          </a:p>
          <a:p>
            <a:pPr marL="1160463" lvl="2" indent="-246063" fontAlgn="auto">
              <a:defRPr/>
            </a:pPr>
            <a:r>
              <a:rPr lang="pt-B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Classifica os resíduos sólidos quanto aos riscos potenciais de contaminação do meio ambiente (Classe I, Classe IIA e Classe IIB)</a:t>
            </a:r>
          </a:p>
        </p:txBody>
      </p:sp>
    </p:spTree>
    <p:extLst>
      <p:ext uri="{BB962C8B-B14F-4D97-AF65-F5344CB8AC3E}">
        <p14:creationId xmlns:p14="http://schemas.microsoft.com/office/powerpoint/2010/main" val="1320544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ChangeArrowheads="1"/>
          </p:cNvSpPr>
          <p:nvPr/>
        </p:nvSpPr>
        <p:spPr bwMode="auto">
          <a:xfrm>
            <a:off x="179512" y="359976"/>
            <a:ext cx="878497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279400" indent="-2794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73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30000"/>
              </a:lnSpc>
              <a:spcBef>
                <a:spcPct val="50000"/>
              </a:spcBef>
              <a:spcAft>
                <a:spcPct val="15000"/>
              </a:spcAft>
            </a:pPr>
            <a:r>
              <a:rPr lang="pt-BR" altLang="pt-BR" b="1" i="1" dirty="0"/>
              <a:t>Produção e formas de disposição final de lodos de ETEs da Europa</a:t>
            </a:r>
          </a:p>
        </p:txBody>
      </p:sp>
      <p:graphicFrame>
        <p:nvGraphicFramePr>
          <p:cNvPr id="256821" name="Group 821"/>
          <p:cNvGraphicFramePr>
            <a:graphicFrameLocks noGrp="1"/>
          </p:cNvGraphicFramePr>
          <p:nvPr/>
        </p:nvGraphicFramePr>
        <p:xfrm>
          <a:off x="800100" y="873125"/>
          <a:ext cx="7620000" cy="5608645"/>
        </p:xfrm>
        <a:graphic>
          <a:graphicData uri="http://schemas.openxmlformats.org/drawingml/2006/table">
            <a:tbl>
              <a:tblPr/>
              <a:tblGrid>
                <a:gridCol w="104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8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95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34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336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País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Quantidade total (x 1000 ton/ano, base seca)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Uso Agrícola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Aterro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Incineração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Disposição Oceânica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Outros usos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Áustria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170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2,3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30,6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59,5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57,8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22,1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Bélgica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59,2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17,2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32,5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8,9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Dinamarca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170,3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2,3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92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40,9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Finlândia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37,5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112,5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França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865,4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502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233,5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130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Alemanha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2681,2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36,3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724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1448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375,2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134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U.K.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1107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488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88,6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77,4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322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121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Grécia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48,2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4,8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43,4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Irlanda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36,7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4,4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16,6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12,8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2,9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Itália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816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269,2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449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16,2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81,6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Luxemburgo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88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Holanda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335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87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171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51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67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Noruega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95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1,3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53,2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41,8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Portugal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0,3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2,7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7,3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14,5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Espanha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350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4,7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175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122,5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17,5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Suécia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2,7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2625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Suíça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270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3,6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121,5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81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67,5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59684"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7387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2690,1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36,4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3066,2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41,6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801,4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10,9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380,3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5,19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447,1</a:t>
                      </a:r>
                    </a:p>
                    <a:p>
                      <a:pPr marL="0" marR="0" lvl="0" indent="952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04534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JAPÃO ESGOTO CONCEPÇÃ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990600"/>
            <a:ext cx="45688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984250" y="523875"/>
            <a:ext cx="4865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 i="1"/>
              <a:t>Sistemas de esgotos sanitários de Nagoya</a:t>
            </a:r>
          </a:p>
        </p:txBody>
      </p:sp>
    </p:spTree>
    <p:extLst>
      <p:ext uri="{BB962C8B-B14F-4D97-AF65-F5344CB8AC3E}">
        <p14:creationId xmlns:p14="http://schemas.microsoft.com/office/powerpoint/2010/main" val="18592273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863600" y="501650"/>
            <a:ext cx="74914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 i="1"/>
              <a:t>Estações de Tratamento de Água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"/>
          <a:stretch>
            <a:fillRect/>
          </a:stretch>
        </p:blipFill>
        <p:spPr bwMode="auto">
          <a:xfrm>
            <a:off x="1365250" y="1098550"/>
            <a:ext cx="6181725" cy="4800600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66FF"/>
            </a:solidFill>
            <a:miter lim="800000"/>
            <a:headEnd type="none" w="sm" len="sm"/>
            <a:tailEnd type="none" w="sm" len="sm"/>
          </a:ln>
        </p:spPr>
      </p:pic>
      <p:sp>
        <p:nvSpPr>
          <p:cNvPr id="59396" name="CaixaDeTexto 1"/>
          <p:cNvSpPr txBox="1">
            <a:spLocks noChangeArrowheads="1"/>
          </p:cNvSpPr>
          <p:nvPr/>
        </p:nvSpPr>
        <p:spPr bwMode="auto">
          <a:xfrm>
            <a:off x="4802188" y="1595438"/>
            <a:ext cx="904875" cy="296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000" b="1"/>
              <a:t>Rio</a:t>
            </a:r>
          </a:p>
        </p:txBody>
      </p:sp>
      <p:sp>
        <p:nvSpPr>
          <p:cNvPr id="59397" name="CaixaDeTexto 5"/>
          <p:cNvSpPr txBox="1">
            <a:spLocks noChangeArrowheads="1"/>
          </p:cNvSpPr>
          <p:nvPr/>
        </p:nvSpPr>
        <p:spPr bwMode="auto">
          <a:xfrm>
            <a:off x="1528763" y="1141413"/>
            <a:ext cx="1203325" cy="346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000" b="1"/>
              <a:t>Barragem</a:t>
            </a:r>
          </a:p>
        </p:txBody>
      </p:sp>
      <p:sp>
        <p:nvSpPr>
          <p:cNvPr id="3" name="Elipse 2"/>
          <p:cNvSpPr/>
          <p:nvPr/>
        </p:nvSpPr>
        <p:spPr>
          <a:xfrm>
            <a:off x="4610100" y="3702050"/>
            <a:ext cx="1701800" cy="9032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4022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908050" y="519113"/>
            <a:ext cx="367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 i="1"/>
              <a:t>Sistema de tratamento de lodos</a:t>
            </a: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2892" r="4410" b="-897"/>
          <a:stretch>
            <a:fillRect/>
          </a:stretch>
        </p:blipFill>
        <p:spPr bwMode="auto">
          <a:xfrm>
            <a:off x="990600" y="1143000"/>
            <a:ext cx="7620000" cy="5183188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66FF"/>
            </a:solidFill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771267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JAPÃO - ÁGUA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1209675"/>
            <a:ext cx="3971925" cy="5087938"/>
          </a:xfrm>
          <a:prstGeom prst="rect">
            <a:avLst/>
          </a:prstGeom>
          <a:noFill/>
          <a:ln w="9525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879475" y="549275"/>
            <a:ext cx="5570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 i="1"/>
              <a:t>Mudança de postura e concepções diferenciadas</a:t>
            </a:r>
          </a:p>
        </p:txBody>
      </p:sp>
    </p:spTree>
    <p:extLst>
      <p:ext uri="{BB962C8B-B14F-4D97-AF65-F5344CB8AC3E}">
        <p14:creationId xmlns:p14="http://schemas.microsoft.com/office/powerpoint/2010/main" val="17223590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JAPÃO - ÁGUA 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1273175"/>
            <a:ext cx="6924675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1027113" y="542925"/>
            <a:ext cx="5570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 i="1"/>
              <a:t>Mudança de postura e concepções diferenciadas</a:t>
            </a:r>
          </a:p>
        </p:txBody>
      </p:sp>
    </p:spTree>
    <p:extLst>
      <p:ext uri="{BB962C8B-B14F-4D97-AF65-F5344CB8AC3E}">
        <p14:creationId xmlns:p14="http://schemas.microsoft.com/office/powerpoint/2010/main" val="346599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JAPÃO - ÁGUA 0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1081088"/>
            <a:ext cx="68135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871538" y="515938"/>
            <a:ext cx="5570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 i="1"/>
              <a:t>Mudança de postura e concepções diferenciadas</a:t>
            </a:r>
          </a:p>
        </p:txBody>
      </p:sp>
    </p:spTree>
    <p:extLst>
      <p:ext uri="{BB962C8B-B14F-4D97-AF65-F5344CB8AC3E}">
        <p14:creationId xmlns:p14="http://schemas.microsoft.com/office/powerpoint/2010/main" val="2101924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1017588" y="555625"/>
            <a:ext cx="557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 i="1"/>
              <a:t>Mudança de postura e concepções diferenciadas</a:t>
            </a:r>
          </a:p>
        </p:txBody>
      </p:sp>
      <p:pic>
        <p:nvPicPr>
          <p:cNvPr id="64515" name="Picture 4" descr="JAPÃO - ÁGUA 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1552" r="1129" b="2162"/>
          <a:stretch>
            <a:fillRect/>
          </a:stretch>
        </p:blipFill>
        <p:spPr bwMode="auto">
          <a:xfrm>
            <a:off x="496888" y="1257300"/>
            <a:ext cx="8226425" cy="4984750"/>
          </a:xfrm>
          <a:prstGeom prst="rect">
            <a:avLst/>
          </a:prstGeom>
          <a:noFill/>
          <a:ln w="9525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3967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446162" y="332656"/>
            <a:ext cx="87849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566738" indent="-566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pt-BR" altLang="pt-BR" b="1" i="1" dirty="0"/>
              <a:t>Incorporação dos lodos das ETAs nos processos da ETEs</a:t>
            </a:r>
          </a:p>
          <a:p>
            <a:pPr eaLnBrk="1" hangingPunct="1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pt-BR" altLang="pt-BR" b="1" i="1" dirty="0"/>
              <a:t>Caso ETA </a:t>
            </a:r>
            <a:r>
              <a:rPr lang="pt-BR" altLang="pt-BR" b="1" i="1" dirty="0" err="1"/>
              <a:t>Taiaçupeba</a:t>
            </a:r>
            <a:endParaRPr lang="pt-BR" altLang="pt-BR" b="1" i="1" dirty="0"/>
          </a:p>
        </p:txBody>
      </p:sp>
      <p:grpSp>
        <p:nvGrpSpPr>
          <p:cNvPr id="65539" name="Group 13"/>
          <p:cNvGrpSpPr>
            <a:grpSpLocks/>
          </p:cNvGrpSpPr>
          <p:nvPr/>
        </p:nvGrpSpPr>
        <p:grpSpPr bwMode="auto">
          <a:xfrm>
            <a:off x="476250" y="1349375"/>
            <a:ext cx="8267700" cy="4395788"/>
            <a:chOff x="0" y="0"/>
            <a:chExt cx="5760" cy="4349"/>
          </a:xfrm>
        </p:grpSpPr>
        <p:pic>
          <p:nvPicPr>
            <p:cNvPr id="65540" name="Picture 10" descr="figura alto tiete aere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579" name="Rectangle 11"/>
            <p:cNvSpPr>
              <a:spLocks noChangeArrowheads="1"/>
            </p:cNvSpPr>
            <p:nvPr/>
          </p:nvSpPr>
          <p:spPr bwMode="auto">
            <a:xfrm>
              <a:off x="851" y="0"/>
              <a:ext cx="4909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b"/>
            <a:lstStyle/>
            <a:p>
              <a:pPr eaLnBrk="1" hangingPunct="1">
                <a:defRPr/>
              </a:pPr>
              <a:r>
                <a:rPr lang="pt-BR" sz="2000" u="sng">
                  <a:solidFill>
                    <a:srgbClr val="6699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Sistema Alto Tietê – esquema hidráulico</a:t>
              </a:r>
              <a:endParaRPr lang="pt-BR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empus Sans ITC" pitchFamily="82" charset="0"/>
              </a:endParaRPr>
            </a:p>
          </p:txBody>
        </p:sp>
        <p:sp>
          <p:nvSpPr>
            <p:cNvPr id="237580" name="Text Box 12"/>
            <p:cNvSpPr txBox="1">
              <a:spLocks noChangeArrowheads="1"/>
            </p:cNvSpPr>
            <p:nvPr/>
          </p:nvSpPr>
          <p:spPr bwMode="auto">
            <a:xfrm>
              <a:off x="96" y="3119"/>
              <a:ext cx="3360" cy="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pt-BR" sz="1600" i="1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Represas destinadas ao uso múltiplo</a:t>
              </a:r>
            </a:p>
            <a:p>
              <a:pPr eaLnBrk="1" hangingPunct="1">
                <a:lnSpc>
                  <a:spcPct val="70000"/>
                </a:lnSpc>
                <a:spcBef>
                  <a:spcPct val="50000"/>
                </a:spcBef>
                <a:buFontTx/>
                <a:buChar char="•"/>
                <a:defRPr/>
              </a:pPr>
              <a:r>
                <a:rPr lang="pt-BR" sz="1600" i="1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abastecimento público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  <a:buFontTx/>
                <a:buChar char="•"/>
                <a:defRPr/>
              </a:pPr>
              <a:r>
                <a:rPr lang="pt-BR" sz="1600" i="1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irrigação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  <a:buFontTx/>
                <a:buChar char="•"/>
                <a:defRPr/>
              </a:pPr>
              <a:r>
                <a:rPr lang="pt-BR" sz="1600" i="1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controle de cheias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  <a:buFontTx/>
                <a:buChar char="•"/>
                <a:defRPr/>
              </a:pPr>
              <a:r>
                <a:rPr lang="pt-BR" sz="1600" i="1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lazer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46728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Line 14"/>
          <p:cNvSpPr>
            <a:spLocks noChangeShapeType="1"/>
          </p:cNvSpPr>
          <p:nvPr/>
        </p:nvSpPr>
        <p:spPr bwMode="auto">
          <a:xfrm flipV="1">
            <a:off x="263252" y="3253790"/>
            <a:ext cx="457200" cy="0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11" name="Rectangle 15"/>
          <p:cNvSpPr>
            <a:spLocks noChangeArrowheads="1"/>
          </p:cNvSpPr>
          <p:nvPr/>
        </p:nvSpPr>
        <p:spPr bwMode="auto">
          <a:xfrm>
            <a:off x="207690" y="2714040"/>
            <a:ext cx="58896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pt-BR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0,5%</a:t>
            </a:r>
          </a:p>
        </p:txBody>
      </p:sp>
      <p:graphicFrame>
        <p:nvGraphicFramePr>
          <p:cNvPr id="196638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112779"/>
              </p:ext>
            </p:extLst>
          </p:nvPr>
        </p:nvGraphicFramePr>
        <p:xfrm>
          <a:off x="5940152" y="815390"/>
          <a:ext cx="2133600" cy="5662613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6835"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9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DESIDRATAÇÃO</a:t>
                      </a:r>
                    </a:p>
                  </a:txBody>
                  <a:tcPr marL="38100" marR="38100" marT="45721" marB="45721" anchor="ctr" horzOverflow="overflow">
                    <a:lnL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38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Leitos de Secagem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Lagoas de Lodo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Filtros de Esteira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Centrífugas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Filtros Prensa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Prensa Parafuso</a:t>
                      </a:r>
                    </a:p>
                  </a:txBody>
                  <a:tcPr marL="38100" marR="38100" marT="45721" marB="45721" anchor="ctr" horzOverflow="overflow">
                    <a:lnL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18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Secagem Térmica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Secagem Dispersão de Gás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Múltiplas Bandejas</a:t>
                      </a:r>
                    </a:p>
                  </a:txBody>
                  <a:tcPr marL="38100" marR="38100" marT="45721" marB="45721" anchor="ctr" horzOverflow="overflow">
                    <a:lnL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422" name="Rectangle 41"/>
          <p:cNvSpPr>
            <a:spLocks noChangeArrowheads="1"/>
          </p:cNvSpPr>
          <p:nvPr/>
        </p:nvSpPr>
        <p:spPr bwMode="auto">
          <a:xfrm>
            <a:off x="8013427" y="2948990"/>
            <a:ext cx="893763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pt-BR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25 - 35%</a:t>
            </a:r>
          </a:p>
        </p:txBody>
      </p:sp>
      <p:graphicFrame>
        <p:nvGraphicFramePr>
          <p:cNvPr id="19661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572612"/>
              </p:ext>
            </p:extLst>
          </p:nvPr>
        </p:nvGraphicFramePr>
        <p:xfrm>
          <a:off x="739502" y="1729790"/>
          <a:ext cx="1676400" cy="2514601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9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ADENSAMENTO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gravidade</a:t>
                      </a:r>
                    </a:p>
                  </a:txBody>
                  <a:tcPr marL="38100" marR="38100" anchor="ctr" horzOverflow="overflow">
                    <a:lnL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flotação</a:t>
                      </a:r>
                    </a:p>
                  </a:txBody>
                  <a:tcPr marL="38100" marR="38100" anchor="ctr" horzOverflow="overflow">
                    <a:lnL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1588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centrifugação</a:t>
                      </a:r>
                    </a:p>
                  </a:txBody>
                  <a:tcPr marL="38100" marR="38100" anchor="ctr" horzOverflow="overflow">
                    <a:lnL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2729" name="Line 16"/>
          <p:cNvSpPr>
            <a:spLocks noChangeShapeType="1"/>
          </p:cNvSpPr>
          <p:nvPr/>
        </p:nvSpPr>
        <p:spPr bwMode="auto">
          <a:xfrm>
            <a:off x="2434952" y="3253790"/>
            <a:ext cx="514350" cy="0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34" name="Rectangle 17"/>
          <p:cNvSpPr>
            <a:spLocks noChangeArrowheads="1"/>
          </p:cNvSpPr>
          <p:nvPr/>
        </p:nvSpPr>
        <p:spPr bwMode="auto">
          <a:xfrm>
            <a:off x="2411140" y="2675940"/>
            <a:ext cx="4413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pt-BR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5%</a:t>
            </a:r>
          </a:p>
        </p:txBody>
      </p:sp>
      <p:graphicFrame>
        <p:nvGraphicFramePr>
          <p:cNvPr id="196626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717598"/>
              </p:ext>
            </p:extLst>
          </p:nvPr>
        </p:nvGraphicFramePr>
        <p:xfrm>
          <a:off x="2968352" y="1196390"/>
          <a:ext cx="2438400" cy="3781425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6832"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9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ESTABILIZAÇÃO</a:t>
                      </a:r>
                    </a:p>
                  </a:txBody>
                  <a:tcPr marL="38100" marT="45721" marB="45721" anchor="ctr" horzOverflow="overflow">
                    <a:lnL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4593">
                <a:tc>
                  <a:txBody>
                    <a:bodyPr/>
                    <a:lstStyle/>
                    <a:p>
                      <a:pPr marL="1588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Estabilização Química</a:t>
                      </a:r>
                    </a:p>
                    <a:p>
                      <a:pPr marL="1588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Digestão Anaeróbia</a:t>
                      </a:r>
                    </a:p>
                    <a:p>
                      <a:pPr marL="1588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Digestão Aeróbia</a:t>
                      </a:r>
                    </a:p>
                    <a:p>
                      <a:pPr marL="1588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Compostagem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1588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30000"/>
                        </a:spcBef>
                        <a:spcAft>
                          <a:spcPct val="30000"/>
                        </a:spcAft>
                        <a:buClr>
                          <a:srgbClr val="6666F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Oxidação Úmida</a:t>
                      </a:r>
                    </a:p>
                  </a:txBody>
                  <a:tcPr marL="38100" marR="38100" marT="45721" marB="45721" anchor="ctr" horzOverflow="overflow">
                    <a:lnL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6666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443" name="Rectangle 28"/>
          <p:cNvSpPr>
            <a:spLocks noChangeArrowheads="1"/>
          </p:cNvSpPr>
          <p:nvPr/>
        </p:nvSpPr>
        <p:spPr bwMode="auto">
          <a:xfrm>
            <a:off x="5422627" y="2675940"/>
            <a:ext cx="4413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pt-BR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7%</a:t>
            </a:r>
          </a:p>
        </p:txBody>
      </p:sp>
      <p:sp>
        <p:nvSpPr>
          <p:cNvPr id="72740" name="Line 29"/>
          <p:cNvSpPr>
            <a:spLocks noChangeShapeType="1"/>
          </p:cNvSpPr>
          <p:nvPr/>
        </p:nvSpPr>
        <p:spPr bwMode="auto">
          <a:xfrm flipV="1">
            <a:off x="5406752" y="3215690"/>
            <a:ext cx="539750" cy="0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2741" name="Line 40"/>
          <p:cNvSpPr>
            <a:spLocks noChangeShapeType="1"/>
          </p:cNvSpPr>
          <p:nvPr/>
        </p:nvSpPr>
        <p:spPr bwMode="auto">
          <a:xfrm flipV="1">
            <a:off x="8073752" y="3215690"/>
            <a:ext cx="666750" cy="0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2742" name="Line 42"/>
          <p:cNvSpPr>
            <a:spLocks noChangeShapeType="1"/>
          </p:cNvSpPr>
          <p:nvPr/>
        </p:nvSpPr>
        <p:spPr bwMode="auto">
          <a:xfrm flipV="1">
            <a:off x="8078515" y="5844590"/>
            <a:ext cx="666750" cy="0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47" name="Rectangle 43"/>
          <p:cNvSpPr>
            <a:spLocks noChangeArrowheads="1"/>
          </p:cNvSpPr>
          <p:nvPr/>
        </p:nvSpPr>
        <p:spPr bwMode="auto">
          <a:xfrm>
            <a:off x="8018190" y="5311190"/>
            <a:ext cx="89376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pt-BR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80 - 95%</a:t>
            </a:r>
          </a:p>
        </p:txBody>
      </p:sp>
      <p:sp>
        <p:nvSpPr>
          <p:cNvPr id="72744" name="Rectangle 45"/>
          <p:cNvSpPr>
            <a:spLocks noChangeArrowheads="1"/>
          </p:cNvSpPr>
          <p:nvPr/>
        </p:nvSpPr>
        <p:spPr bwMode="auto">
          <a:xfrm>
            <a:off x="207690" y="329585"/>
            <a:ext cx="7391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kumimoji="0" lang="pt-BR" altLang="pt-BR" b="1" i="1" dirty="0" smtClean="0">
                <a:solidFill>
                  <a:srgbClr val="008000"/>
                </a:solidFill>
              </a:rPr>
              <a:t>Processos </a:t>
            </a:r>
            <a:r>
              <a:rPr kumimoji="0" lang="pt-BR" altLang="pt-BR" b="1" i="1" dirty="0">
                <a:solidFill>
                  <a:srgbClr val="008000"/>
                </a:solidFill>
              </a:rPr>
              <a:t>de tratamento do lodo de esgoto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21"/>
          <p:cNvGrpSpPr>
            <a:grpSpLocks/>
          </p:cNvGrpSpPr>
          <p:nvPr/>
        </p:nvGrpSpPr>
        <p:grpSpPr bwMode="auto">
          <a:xfrm>
            <a:off x="467544" y="1628800"/>
            <a:ext cx="8382000" cy="4598988"/>
            <a:chOff x="144" y="672"/>
            <a:chExt cx="5424" cy="3576"/>
          </a:xfrm>
        </p:grpSpPr>
        <p:graphicFrame>
          <p:nvGraphicFramePr>
            <p:cNvPr id="66564" name="Object 1024"/>
            <p:cNvGraphicFramePr>
              <a:graphicFrameLocks noChangeAspect="1"/>
            </p:cNvGraphicFramePr>
            <p:nvPr/>
          </p:nvGraphicFramePr>
          <p:xfrm>
            <a:off x="144" y="672"/>
            <a:ext cx="5424" cy="30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54" name="Photo Editor Photo" r:id="rId3" imgW="19019048" imgH="10314286" progId="MSPhotoEd.3">
                    <p:embed/>
                  </p:oleObj>
                </mc:Choice>
                <mc:Fallback>
                  <p:oleObj name="Photo Editor Photo" r:id="rId3" imgW="19019048" imgH="10314286" progId="MSPhotoEd.3">
                    <p:embed/>
                    <p:pic>
                      <p:nvPicPr>
                        <p:cNvPr id="66564" name="Object 10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672"/>
                          <a:ext cx="5424" cy="3024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565" name="Text Box 5"/>
            <p:cNvSpPr txBox="1">
              <a:spLocks noChangeArrowheads="1"/>
            </p:cNvSpPr>
            <p:nvPr/>
          </p:nvSpPr>
          <p:spPr bwMode="auto">
            <a:xfrm>
              <a:off x="144" y="3841"/>
              <a:ext cx="2311" cy="40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400" b="1"/>
                <a:t>Local onde foi construído o Sistema de </a:t>
              </a:r>
            </a:p>
            <a:p>
              <a:pPr eaLnBrk="1" hangingPunct="1"/>
              <a:r>
                <a:rPr lang="pt-BR" altLang="pt-BR" sz="1400" b="1"/>
                <a:t>Adensamento e Desidratação do Lodo </a:t>
              </a:r>
            </a:p>
          </p:txBody>
        </p:sp>
        <p:grpSp>
          <p:nvGrpSpPr>
            <p:cNvPr id="66566" name="Group 20"/>
            <p:cNvGrpSpPr>
              <a:grpSpLocks/>
            </p:cNvGrpSpPr>
            <p:nvPr/>
          </p:nvGrpSpPr>
          <p:grpSpPr bwMode="auto">
            <a:xfrm>
              <a:off x="1104" y="1824"/>
              <a:ext cx="4464" cy="2424"/>
              <a:chOff x="1104" y="1824"/>
              <a:chExt cx="4464" cy="2424"/>
            </a:xfrm>
          </p:grpSpPr>
          <p:sp>
            <p:nvSpPr>
              <p:cNvPr id="66567" name="Line 4"/>
              <p:cNvSpPr>
                <a:spLocks noChangeShapeType="1"/>
              </p:cNvSpPr>
              <p:nvPr/>
            </p:nvSpPr>
            <p:spPr bwMode="auto">
              <a:xfrm flipV="1">
                <a:off x="1104" y="2160"/>
                <a:ext cx="1008" cy="16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568" name="Line 6"/>
              <p:cNvSpPr>
                <a:spLocks noChangeShapeType="1"/>
              </p:cNvSpPr>
              <p:nvPr/>
            </p:nvSpPr>
            <p:spPr bwMode="auto">
              <a:xfrm>
                <a:off x="3456" y="2208"/>
                <a:ext cx="1872" cy="43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569" name="Line 7"/>
              <p:cNvSpPr>
                <a:spLocks noChangeShapeType="1"/>
              </p:cNvSpPr>
              <p:nvPr/>
            </p:nvSpPr>
            <p:spPr bwMode="auto">
              <a:xfrm flipH="1" flipV="1">
                <a:off x="3744" y="2544"/>
                <a:ext cx="864" cy="12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570" name="Line 8"/>
              <p:cNvSpPr>
                <a:spLocks noChangeShapeType="1"/>
              </p:cNvSpPr>
              <p:nvPr/>
            </p:nvSpPr>
            <p:spPr bwMode="auto">
              <a:xfrm flipH="1">
                <a:off x="3024" y="2208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571" name="Line 9"/>
              <p:cNvSpPr>
                <a:spLocks noChangeShapeType="1"/>
              </p:cNvSpPr>
              <p:nvPr/>
            </p:nvSpPr>
            <p:spPr bwMode="auto">
              <a:xfrm>
                <a:off x="3024" y="2208"/>
                <a:ext cx="0" cy="52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572" name="Line 10"/>
              <p:cNvSpPr>
                <a:spLocks noChangeShapeType="1"/>
              </p:cNvSpPr>
              <p:nvPr/>
            </p:nvSpPr>
            <p:spPr bwMode="auto">
              <a:xfrm>
                <a:off x="3024" y="2736"/>
                <a:ext cx="2304" cy="336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573" name="Line 11"/>
              <p:cNvSpPr>
                <a:spLocks noChangeShapeType="1"/>
              </p:cNvSpPr>
              <p:nvPr/>
            </p:nvSpPr>
            <p:spPr bwMode="auto">
              <a:xfrm>
                <a:off x="5328" y="2640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574" name="Text Box 12"/>
              <p:cNvSpPr txBox="1">
                <a:spLocks noChangeArrowheads="1"/>
              </p:cNvSpPr>
              <p:nvPr/>
            </p:nvSpPr>
            <p:spPr bwMode="auto">
              <a:xfrm>
                <a:off x="3697" y="3841"/>
                <a:ext cx="1871" cy="407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1400" b="1"/>
                  <a:t>Local onde está sendo projetado o Aterro Próprio </a:t>
                </a:r>
              </a:p>
            </p:txBody>
          </p:sp>
          <p:sp>
            <p:nvSpPr>
              <p:cNvPr id="66575" name="Text Box 13"/>
              <p:cNvSpPr txBox="1">
                <a:spLocks noChangeArrowheads="1"/>
              </p:cNvSpPr>
              <p:nvPr/>
            </p:nvSpPr>
            <p:spPr bwMode="auto">
              <a:xfrm>
                <a:off x="2549" y="3840"/>
                <a:ext cx="955" cy="407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400" b="1"/>
                  <a:t>Lagoas 1, 2, 3</a:t>
                </a:r>
              </a:p>
              <a:p>
                <a:pPr eaLnBrk="1" hangingPunct="1"/>
                <a:r>
                  <a:rPr lang="pt-BR" altLang="pt-BR" sz="1400" b="1"/>
                  <a:t>e 4 (existentes)</a:t>
                </a:r>
              </a:p>
            </p:txBody>
          </p:sp>
          <p:sp>
            <p:nvSpPr>
              <p:cNvPr id="66576" name="Line 14"/>
              <p:cNvSpPr>
                <a:spLocks noChangeShapeType="1"/>
              </p:cNvSpPr>
              <p:nvPr/>
            </p:nvSpPr>
            <p:spPr bwMode="auto">
              <a:xfrm flipH="1" flipV="1">
                <a:off x="2640" y="1824"/>
                <a:ext cx="144" cy="201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577" name="Line 15"/>
              <p:cNvSpPr>
                <a:spLocks noChangeShapeType="1"/>
              </p:cNvSpPr>
              <p:nvPr/>
            </p:nvSpPr>
            <p:spPr bwMode="auto">
              <a:xfrm flipH="1" flipV="1">
                <a:off x="2880" y="1824"/>
                <a:ext cx="0" cy="201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578" name="Line 16"/>
              <p:cNvSpPr>
                <a:spLocks noChangeShapeType="1"/>
              </p:cNvSpPr>
              <p:nvPr/>
            </p:nvSpPr>
            <p:spPr bwMode="auto">
              <a:xfrm flipH="1" flipV="1">
                <a:off x="2784" y="2592"/>
                <a:ext cx="0" cy="12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579" name="Line 17"/>
              <p:cNvSpPr>
                <a:spLocks noChangeShapeType="1"/>
              </p:cNvSpPr>
              <p:nvPr/>
            </p:nvSpPr>
            <p:spPr bwMode="auto">
              <a:xfrm flipV="1">
                <a:off x="2880" y="1824"/>
                <a:ext cx="240" cy="201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580" name="Rectangle 18"/>
              <p:cNvSpPr>
                <a:spLocks noChangeArrowheads="1"/>
              </p:cNvSpPr>
              <p:nvPr/>
            </p:nvSpPr>
            <p:spPr bwMode="auto">
              <a:xfrm>
                <a:off x="2064" y="1968"/>
                <a:ext cx="240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400" b="1"/>
              </a:p>
            </p:txBody>
          </p:sp>
          <p:sp>
            <p:nvSpPr>
              <p:cNvPr id="66581" name="Rectangle 19"/>
              <p:cNvSpPr>
                <a:spLocks noChangeArrowheads="1"/>
              </p:cNvSpPr>
              <p:nvPr/>
            </p:nvSpPr>
            <p:spPr bwMode="auto">
              <a:xfrm>
                <a:off x="2688" y="2256"/>
                <a:ext cx="144" cy="33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400" b="1"/>
              </a:p>
            </p:txBody>
          </p:sp>
        </p:grpSp>
      </p:grpSp>
      <p:sp>
        <p:nvSpPr>
          <p:cNvPr id="66563" name="Text Box 22"/>
          <p:cNvSpPr txBox="1">
            <a:spLocks noChangeArrowheads="1"/>
          </p:cNvSpPr>
          <p:nvPr/>
        </p:nvSpPr>
        <p:spPr bwMode="auto">
          <a:xfrm>
            <a:off x="933450" y="515938"/>
            <a:ext cx="3009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 i="1"/>
              <a:t>Foto Aérea da ETA (1994) </a:t>
            </a:r>
          </a:p>
        </p:txBody>
      </p:sp>
    </p:spTree>
    <p:extLst>
      <p:ext uri="{BB962C8B-B14F-4D97-AF65-F5344CB8AC3E}">
        <p14:creationId xmlns:p14="http://schemas.microsoft.com/office/powerpoint/2010/main" val="90561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1454150" y="1047750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8"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675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2000" contrast="-4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4150" y="1047750"/>
                        <a:ext cx="6858000" cy="51435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560388"/>
            <a:ext cx="655320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pt-BR" altLang="pt-BR" sz="1800" b="1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Adensamento e Desidratação de Lodo</a:t>
            </a:r>
          </a:p>
        </p:txBody>
      </p:sp>
    </p:spTree>
    <p:extLst>
      <p:ext uri="{BB962C8B-B14F-4D97-AF65-F5344CB8AC3E}">
        <p14:creationId xmlns:p14="http://schemas.microsoft.com/office/powerpoint/2010/main" val="7016310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ChangeArrowheads="1"/>
          </p:cNvSpPr>
          <p:nvPr/>
        </p:nvSpPr>
        <p:spPr bwMode="auto">
          <a:xfrm>
            <a:off x="514350" y="1317625"/>
            <a:ext cx="584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pt-BR" altLang="pt-BR" b="1" i="1"/>
              <a:t>Sistema de Adensamento e Desidratação de Lodo: </a:t>
            </a:r>
          </a:p>
        </p:txBody>
      </p:sp>
      <p:sp>
        <p:nvSpPr>
          <p:cNvPr id="68611" name="Rectangle 1027"/>
          <p:cNvSpPr>
            <a:spLocks noChangeArrowheads="1"/>
          </p:cNvSpPr>
          <p:nvPr/>
        </p:nvSpPr>
        <p:spPr bwMode="auto">
          <a:xfrm>
            <a:off x="849313" y="412750"/>
            <a:ext cx="4489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pt-BR" altLang="pt-BR" b="1" i="1"/>
              <a:t>Resíduos Gerados na ETA</a:t>
            </a:r>
          </a:p>
        </p:txBody>
      </p:sp>
      <p:sp>
        <p:nvSpPr>
          <p:cNvPr id="68612" name="Rectangle 1030"/>
          <p:cNvSpPr>
            <a:spLocks noChangeArrowheads="1"/>
          </p:cNvSpPr>
          <p:nvPr/>
        </p:nvSpPr>
        <p:spPr bwMode="auto">
          <a:xfrm>
            <a:off x="3886200" y="6400800"/>
            <a:ext cx="525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pt-BR" altLang="pt-BR" sz="1100" i="1"/>
              <a:t>SABESP – Departamento de Produção Leste - AAL</a:t>
            </a:r>
          </a:p>
        </p:txBody>
      </p:sp>
      <p:sp>
        <p:nvSpPr>
          <p:cNvPr id="68613" name="Text Box 1031"/>
          <p:cNvSpPr txBox="1">
            <a:spLocks noChangeArrowheads="1"/>
          </p:cNvSpPr>
          <p:nvPr/>
        </p:nvSpPr>
        <p:spPr bwMode="auto">
          <a:xfrm>
            <a:off x="622300" y="4733925"/>
            <a:ext cx="419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600" b="1"/>
              <a:t>1: Filtro Prensa</a:t>
            </a:r>
            <a:endParaRPr lang="pt-BR" altLang="pt-BR" b="1"/>
          </a:p>
        </p:txBody>
      </p:sp>
      <p:sp>
        <p:nvSpPr>
          <p:cNvPr id="68614" name="Text Box 1032"/>
          <p:cNvSpPr txBox="1">
            <a:spLocks noChangeArrowheads="1"/>
          </p:cNvSpPr>
          <p:nvPr/>
        </p:nvSpPr>
        <p:spPr bwMode="auto">
          <a:xfrm>
            <a:off x="4610100" y="4645025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600" b="1"/>
              <a:t>Foto 2: Mesa Desaguadora     </a:t>
            </a:r>
            <a:r>
              <a:rPr lang="pt-BR" altLang="pt-BR" sz="2000">
                <a:solidFill>
                  <a:srgbClr val="6666FF"/>
                </a:solidFill>
              </a:rPr>
              <a:t>	       	</a:t>
            </a:r>
          </a:p>
        </p:txBody>
      </p:sp>
      <p:graphicFrame>
        <p:nvGraphicFramePr>
          <p:cNvPr id="68615" name="Object 1024"/>
          <p:cNvGraphicFramePr>
            <a:graphicFrameLocks noChangeAspect="1"/>
          </p:cNvGraphicFramePr>
          <p:nvPr/>
        </p:nvGraphicFramePr>
        <p:xfrm>
          <a:off x="609600" y="1676400"/>
          <a:ext cx="4038600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6"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68615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76400"/>
                        <a:ext cx="4038600" cy="30289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6" name="Object 1025"/>
          <p:cNvGraphicFramePr>
            <a:graphicFrameLocks noChangeAspect="1"/>
          </p:cNvGraphicFramePr>
          <p:nvPr/>
        </p:nvGraphicFramePr>
        <p:xfrm>
          <a:off x="4724400" y="1714500"/>
          <a:ext cx="39624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7" name="Photo Editor Photo" r:id="rId5" imgW="6095238" imgH="4571429" progId="MSPhotoEd.3">
                  <p:embed/>
                </p:oleObj>
              </mc:Choice>
              <mc:Fallback>
                <p:oleObj name="Photo Editor Photo" r:id="rId5" imgW="6095238" imgH="4571429" progId="MSPhotoEd.3">
                  <p:embed/>
                  <p:pic>
                    <p:nvPicPr>
                      <p:cNvPr id="68616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714500"/>
                        <a:ext cx="3962400" cy="2971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20961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ChangeArrowheads="1"/>
          </p:cNvSpPr>
          <p:nvPr/>
        </p:nvSpPr>
        <p:spPr bwMode="auto">
          <a:xfrm>
            <a:off x="-238125" y="62579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pt-BR" altLang="pt-BR" sz="1400" i="1" dirty="0"/>
              <a:t>SABESP – Departamento de Produção Leste - </a:t>
            </a:r>
            <a:r>
              <a:rPr lang="pt-BR" altLang="pt-BR" sz="1400" i="1" dirty="0" err="1"/>
              <a:t>AAL</a:t>
            </a:r>
            <a:endParaRPr lang="pt-BR" altLang="pt-BR" sz="1400" i="1" dirty="0"/>
          </a:p>
        </p:txBody>
      </p:sp>
      <p:sp>
        <p:nvSpPr>
          <p:cNvPr id="69635" name="Text Box 7"/>
          <p:cNvSpPr txBox="1">
            <a:spLocks noChangeArrowheads="1"/>
          </p:cNvSpPr>
          <p:nvPr/>
        </p:nvSpPr>
        <p:spPr bwMode="auto">
          <a:xfrm>
            <a:off x="677863" y="4527550"/>
            <a:ext cx="419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600" b="1" dirty="0" smtClean="0"/>
              <a:t>Prédio</a:t>
            </a:r>
            <a:endParaRPr lang="pt-BR" altLang="pt-BR" sz="1600" b="1" dirty="0"/>
          </a:p>
        </p:txBody>
      </p:sp>
      <p:sp>
        <p:nvSpPr>
          <p:cNvPr id="69636" name="Text Box 8"/>
          <p:cNvSpPr txBox="1">
            <a:spLocks noChangeArrowheads="1"/>
          </p:cNvSpPr>
          <p:nvPr/>
        </p:nvSpPr>
        <p:spPr bwMode="auto">
          <a:xfrm>
            <a:off x="5029200" y="4705350"/>
            <a:ext cx="3702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600" b="1" dirty="0" smtClean="0"/>
              <a:t>Tanques </a:t>
            </a:r>
            <a:r>
              <a:rPr lang="pt-BR" altLang="pt-BR" sz="1600" b="1" dirty="0"/>
              <a:t>de Adensamento 	</a:t>
            </a:r>
          </a:p>
        </p:txBody>
      </p:sp>
      <p:graphicFrame>
        <p:nvGraphicFramePr>
          <p:cNvPr id="6963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794462"/>
              </p:ext>
            </p:extLst>
          </p:nvPr>
        </p:nvGraphicFramePr>
        <p:xfrm>
          <a:off x="710133" y="1690682"/>
          <a:ext cx="3724275" cy="278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0" name="Foto do Photo Editor" r:id="rId3" imgW="6076190" imgH="4571429" progId="MSPhotoEd.3">
                  <p:embed/>
                </p:oleObj>
              </mc:Choice>
              <mc:Fallback>
                <p:oleObj name="Foto do Photo Editor" r:id="rId3" imgW="6076190" imgH="4571429" progId="MSPhotoEd.3">
                  <p:embed/>
                  <p:pic>
                    <p:nvPicPr>
                      <p:cNvPr id="6963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133" y="1690682"/>
                        <a:ext cx="3724275" cy="27828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8" name="Object 10"/>
          <p:cNvGraphicFramePr>
            <a:graphicFrameLocks noChangeAspect="1"/>
          </p:cNvGraphicFramePr>
          <p:nvPr/>
        </p:nvGraphicFramePr>
        <p:xfrm>
          <a:off x="4953000" y="1676400"/>
          <a:ext cx="3810000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1" name="Photo Editor Photo" r:id="rId5" imgW="6076190" imgH="4571429" progId="MSPhotoEd.3">
                  <p:embed/>
                </p:oleObj>
              </mc:Choice>
              <mc:Fallback>
                <p:oleObj name="Photo Editor Photo" r:id="rId5" imgW="6076190" imgH="4571429" progId="MSPhotoEd.3">
                  <p:embed/>
                  <p:pic>
                    <p:nvPicPr>
                      <p:cNvPr id="6963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676400"/>
                        <a:ext cx="3810000" cy="30003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9" name="Rectangle 1026"/>
          <p:cNvSpPr>
            <a:spLocks noChangeArrowheads="1"/>
          </p:cNvSpPr>
          <p:nvPr/>
        </p:nvSpPr>
        <p:spPr bwMode="auto">
          <a:xfrm>
            <a:off x="514350" y="1317625"/>
            <a:ext cx="773005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pt-BR" altLang="pt-BR" b="1" i="1" dirty="0"/>
              <a:t>Sistema de Adensamento e Desidratação de </a:t>
            </a:r>
            <a:r>
              <a:rPr lang="pt-BR" altLang="pt-BR" b="1" i="1" dirty="0" smtClean="0"/>
              <a:t>Lodo </a:t>
            </a:r>
            <a:endParaRPr lang="pt-BR" altLang="pt-BR" b="1" i="1" dirty="0"/>
          </a:p>
        </p:txBody>
      </p:sp>
      <p:sp>
        <p:nvSpPr>
          <p:cNvPr id="69640" name="Rectangle 1027"/>
          <p:cNvSpPr>
            <a:spLocks noChangeArrowheads="1"/>
          </p:cNvSpPr>
          <p:nvPr/>
        </p:nvSpPr>
        <p:spPr bwMode="auto">
          <a:xfrm>
            <a:off x="849313" y="412750"/>
            <a:ext cx="4489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pt-BR" altLang="pt-BR" b="1" i="1"/>
              <a:t>Resíduos Gerados na ETA</a:t>
            </a:r>
          </a:p>
        </p:txBody>
      </p:sp>
    </p:spTree>
    <p:extLst>
      <p:ext uri="{BB962C8B-B14F-4D97-AF65-F5344CB8AC3E}">
        <p14:creationId xmlns:p14="http://schemas.microsoft.com/office/powerpoint/2010/main" val="40983625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609600" y="304800"/>
            <a:ext cx="6999288" cy="7694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kumimoji="0" lang="pt-BR" b="1" i="1" dirty="0">
                <a:solidFill>
                  <a:srgbClr val="008000"/>
                </a:solidFill>
              </a:rPr>
              <a:t>Desaguamento de lodo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endParaRPr kumimoji="0" lang="pt-BR" dirty="0">
              <a:solidFill>
                <a:srgbClr val="6666FF"/>
              </a:solidFill>
              <a:latin typeface="Arial" charset="0"/>
            </a:endParaRPr>
          </a:p>
        </p:txBody>
      </p:sp>
      <p:pic>
        <p:nvPicPr>
          <p:cNvPr id="73731" name="Picture 4" descr="pag60-fig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7"/>
          <a:stretch>
            <a:fillRect/>
          </a:stretch>
        </p:blipFill>
        <p:spPr bwMode="auto">
          <a:xfrm>
            <a:off x="-468560" y="2194986"/>
            <a:ext cx="936625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5"/>
          <p:cNvSpPr>
            <a:spLocks noChangeArrowheads="1"/>
          </p:cNvSpPr>
          <p:nvPr/>
        </p:nvSpPr>
        <p:spPr bwMode="auto">
          <a:xfrm>
            <a:off x="1813718" y="4581128"/>
            <a:ext cx="26420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0" lang="pt-BR" altLang="pt-BR" sz="1400">
                <a:solidFill>
                  <a:schemeClr val="tx1">
                    <a:lumMod val="95000"/>
                    <a:lumOff val="5000"/>
                  </a:schemeClr>
                </a:solidFill>
              </a:rPr>
              <a:t>Seção de um leito de secagem</a:t>
            </a:r>
          </a:p>
        </p:txBody>
      </p:sp>
      <p:sp>
        <p:nvSpPr>
          <p:cNvPr id="73733" name="Rectangle 6"/>
          <p:cNvSpPr>
            <a:spLocks noChangeArrowheads="1"/>
          </p:cNvSpPr>
          <p:nvPr/>
        </p:nvSpPr>
        <p:spPr bwMode="auto">
          <a:xfrm>
            <a:off x="7281542" y="6309320"/>
            <a:ext cx="1616148" cy="253916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</a:pPr>
            <a:r>
              <a:rPr kumimoji="0" lang="pt-BR" altLang="pt-BR" sz="105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Fonte: Jordão e Pessoa</a:t>
            </a:r>
          </a:p>
        </p:txBody>
      </p:sp>
      <p:sp>
        <p:nvSpPr>
          <p:cNvPr id="2" name="Retângulo 1"/>
          <p:cNvSpPr/>
          <p:nvPr/>
        </p:nvSpPr>
        <p:spPr>
          <a:xfrm>
            <a:off x="755576" y="1804186"/>
            <a:ext cx="2379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kumimoji="0" lang="pt-BR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Leitos de Secagem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386556" y="343571"/>
            <a:ext cx="6999288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kumimoji="0" lang="pt-BR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Filtros prensa de esteira</a:t>
            </a:r>
          </a:p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kumimoji="0" lang="pt-BR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“</a:t>
            </a:r>
            <a:r>
              <a:rPr kumimoji="0" lang="pt-BR" u="sng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Belt</a:t>
            </a:r>
            <a:r>
              <a:rPr kumimoji="0" lang="pt-BR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kumimoji="0" lang="pt-BR" u="sng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filter</a:t>
            </a:r>
            <a:r>
              <a:rPr kumimoji="0" lang="pt-BR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kumimoji="0" lang="pt-BR" u="sng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press</a:t>
            </a:r>
            <a:r>
              <a:rPr kumimoji="0" lang="pt-BR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”</a:t>
            </a:r>
          </a:p>
        </p:txBody>
      </p:sp>
      <p:pic>
        <p:nvPicPr>
          <p:cNvPr id="74756" name="Picture 5" descr="pag63-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4"/>
          <a:stretch>
            <a:fillRect/>
          </a:stretch>
        </p:blipFill>
        <p:spPr bwMode="auto">
          <a:xfrm>
            <a:off x="609600" y="4253706"/>
            <a:ext cx="3276600" cy="1836738"/>
          </a:xfrm>
          <a:prstGeom prst="rect">
            <a:avLst/>
          </a:prstGeom>
          <a:noFill/>
          <a:ln w="9525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7" descr="Filtro prensa detal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8" descr="clarify_princip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6032"/>
            <a:ext cx="670560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pag63-fig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6" b="8331"/>
          <a:stretch/>
        </p:blipFill>
        <p:spPr bwMode="auto">
          <a:xfrm>
            <a:off x="1811474" y="1340768"/>
            <a:ext cx="5521052" cy="495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6556" y="343571"/>
            <a:ext cx="6999288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kumimoji="0" lang="pt-BR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Filtros prensa de esteira</a:t>
            </a:r>
          </a:p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kumimoji="0" lang="pt-BR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“</a:t>
            </a:r>
            <a:r>
              <a:rPr kumimoji="0" lang="pt-BR" u="sng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Belt</a:t>
            </a:r>
            <a:r>
              <a:rPr kumimoji="0" lang="pt-BR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kumimoji="0" lang="pt-BR" u="sng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filter</a:t>
            </a:r>
            <a:r>
              <a:rPr kumimoji="0" lang="pt-BR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kumimoji="0" lang="pt-BR" u="sng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press</a:t>
            </a:r>
            <a:r>
              <a:rPr kumimoji="0" lang="pt-BR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pag38-fig0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6"/>
          <a:stretch>
            <a:fillRect/>
          </a:stretch>
        </p:blipFill>
        <p:spPr bwMode="auto">
          <a:xfrm>
            <a:off x="917575" y="1341438"/>
            <a:ext cx="730885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609600" y="228600"/>
            <a:ext cx="6999288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kumimoji="0" lang="pt-BR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Filtros </a:t>
            </a:r>
            <a:r>
              <a:rPr kumimoji="0" lang="pt-BR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prensa de esteira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kumimoji="0" lang="pt-BR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“</a:t>
            </a:r>
            <a:r>
              <a:rPr kumimoji="0" lang="pt-BR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Belt</a:t>
            </a:r>
            <a:r>
              <a:rPr kumimoji="0" lang="pt-BR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kumimoji="0" lang="pt-BR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filter</a:t>
            </a:r>
            <a:r>
              <a:rPr kumimoji="0" lang="pt-BR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kumimoji="0" lang="pt-BR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press</a:t>
            </a:r>
            <a:r>
              <a:rPr kumimoji="0" lang="pt-BR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”</a:t>
            </a:r>
          </a:p>
        </p:txBody>
      </p:sp>
      <p:sp>
        <p:nvSpPr>
          <p:cNvPr id="76804" name="Rectangle 6"/>
          <p:cNvSpPr>
            <a:spLocks noChangeArrowheads="1"/>
          </p:cNvSpPr>
          <p:nvPr/>
        </p:nvSpPr>
        <p:spPr bwMode="auto">
          <a:xfrm>
            <a:off x="1835150" y="6064250"/>
            <a:ext cx="5886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0" lang="pt-BR" altLang="pt-BR">
                <a:solidFill>
                  <a:srgbClr val="6666FF"/>
                </a:solidFill>
              </a:rPr>
              <a:t>Diagrama esquemático de prensa desaguadora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e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TC010258013[[fn=Tema Infinito]]</Template>
  <TotalTime>6774</TotalTime>
  <Words>1172</Words>
  <Application>Microsoft Office PowerPoint</Application>
  <PresentationFormat>Apresentação na tela (4:3)</PresentationFormat>
  <Paragraphs>518</Paragraphs>
  <Slides>53</Slides>
  <Notes>11</Notes>
  <HiddenSlides>1</HiddenSlides>
  <MMClips>0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53</vt:i4>
      </vt:variant>
    </vt:vector>
  </HeadingPairs>
  <TitlesOfParts>
    <vt:vector size="69" baseType="lpstr">
      <vt:lpstr>Arial</vt:lpstr>
      <vt:lpstr>Bodoni BT</vt:lpstr>
      <vt:lpstr>Calibri</vt:lpstr>
      <vt:lpstr>Comic Sans MS</vt:lpstr>
      <vt:lpstr>Corbel</vt:lpstr>
      <vt:lpstr>MV Boli</vt:lpstr>
      <vt:lpstr>Tahoma</vt:lpstr>
      <vt:lpstr>Tempus Sans ITC</vt:lpstr>
      <vt:lpstr>Times New Roman</vt:lpstr>
      <vt:lpstr>Trebuchet MS</vt:lpstr>
      <vt:lpstr>Verdana</vt:lpstr>
      <vt:lpstr>Wingdings</vt:lpstr>
      <vt:lpstr>Base</vt:lpstr>
      <vt:lpstr>Personalizar design</vt:lpstr>
      <vt:lpstr>Foto do Photo Editor</vt:lpstr>
      <vt:lpstr>Photo Editor Photo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Legislação – Resíduos Sólidos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Sabesp</dc:creator>
  <cp:lastModifiedBy>Miriam Moreira Bocchiglieri</cp:lastModifiedBy>
  <cp:revision>309</cp:revision>
  <cp:lastPrinted>2019-05-24T15:33:02Z</cp:lastPrinted>
  <dcterms:created xsi:type="dcterms:W3CDTF">2002-05-16T12:28:28Z</dcterms:created>
  <dcterms:modified xsi:type="dcterms:W3CDTF">2019-06-12T14:08:12Z</dcterms:modified>
</cp:coreProperties>
</file>