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437" r:id="rId3"/>
    <p:sldId id="336" r:id="rId4"/>
    <p:sldId id="338" r:id="rId5"/>
    <p:sldId id="258" r:id="rId6"/>
    <p:sldId id="259" r:id="rId7"/>
    <p:sldId id="270" r:id="rId8"/>
    <p:sldId id="332" r:id="rId9"/>
  </p:sldIdLst>
  <p:sldSz cx="9144000" cy="6858000" type="screen4x3"/>
  <p:notesSz cx="7099300" cy="1023461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99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88" autoAdjust="0"/>
    <p:restoredTop sz="99497" autoAdjust="0"/>
  </p:normalViewPr>
  <p:slideViewPr>
    <p:cSldViewPr>
      <p:cViewPr varScale="1">
        <p:scale>
          <a:sx n="55" d="100"/>
          <a:sy n="55" d="100"/>
        </p:scale>
        <p:origin x="-1123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b="0">
                <a:latin typeface="Arial" charset="0"/>
              </a:defRPr>
            </a:lvl1pPr>
          </a:lstStyle>
          <a:p>
            <a:pPr>
              <a:defRPr/>
            </a:pPr>
            <a:fld id="{B9E52334-18A3-4763-BF59-F309576DFAE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4415F7-3F31-4F62-81CF-1EE471D81EB8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75A30-8138-4C60-A3B3-C898EFD03D1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4815B-026B-4DFC-AE88-77FDACDB3F6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972300" y="274638"/>
            <a:ext cx="21717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3627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2230D-BEB8-4BCB-B973-1A8B663BD60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686800" cy="585152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8F4F0-0397-4218-BEDC-DDD34267B16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6A1FA-9C40-40AF-B387-895A2A591BC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0C4B0-8B85-4EAC-9158-4989EB8351E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AD6D6-8205-45B8-9B41-6E85B482980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64E8E-4A28-48DA-9264-3D71BD029B5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31D89-7E0B-48FB-BB3E-E99BD8882E4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7C4E2-AE86-4CFB-954D-23E627E5197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D7167-F16A-44C4-9C73-20839089B0D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CB4BE-1D5F-43F7-A0CB-84D2703D0CC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charset="0"/>
              </a:defRPr>
            </a:lvl1pPr>
          </a:lstStyle>
          <a:p>
            <a:pPr>
              <a:defRPr/>
            </a:pPr>
            <a:fld id="{2DD24480-759D-4546-80FB-411104B1197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 thruBlk="1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266950" y="4005263"/>
            <a:ext cx="4537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t-BR" b="0"/>
          </a:p>
          <a:p>
            <a:pPr algn="ctr"/>
            <a:r>
              <a:rPr lang="pt-BR" b="0"/>
              <a:t>Prof. Dennis Brandão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179388" y="2598738"/>
            <a:ext cx="87852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600" b="0" dirty="0" smtClean="0"/>
              <a:t>Automação Industrial</a:t>
            </a:r>
            <a:endParaRPr lang="pt-BR" sz="3600" b="0" dirty="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635375" y="44450"/>
            <a:ext cx="4699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pt-BR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Universidade de São Paulo</a:t>
            </a:r>
          </a:p>
          <a:p>
            <a:pPr algn="r">
              <a:defRPr/>
            </a:pPr>
            <a:r>
              <a:rPr lang="pt-BR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Escola de Engenharia de São Carlos</a:t>
            </a:r>
          </a:p>
          <a:p>
            <a:pPr algn="r">
              <a:defRPr/>
            </a:pPr>
            <a:r>
              <a:rPr lang="pt-BR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Departamento de Engenharia Elétrica</a:t>
            </a:r>
          </a:p>
        </p:txBody>
      </p:sp>
      <p:pic>
        <p:nvPicPr>
          <p:cNvPr id="2053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26450" y="115888"/>
            <a:ext cx="6096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1AB17F-5C9A-459C-B153-D27FAE12BF2D}" type="slidenum">
              <a:rPr lang="pt-BR" smtClean="0"/>
              <a:pPr/>
              <a:t>2</a:t>
            </a:fld>
            <a:endParaRPr lang="pt-BR" smtClean="0"/>
          </a:p>
        </p:txBody>
      </p:sp>
      <p:sp>
        <p:nvSpPr>
          <p:cNvPr id="3075" name="Rectangle 7"/>
          <p:cNvSpPr>
            <a:spLocks noGrp="1" noChangeArrowheads="1"/>
          </p:cNvSpPr>
          <p:nvPr>
            <p:ph type="title"/>
          </p:nvPr>
        </p:nvSpPr>
        <p:spPr>
          <a:xfrm>
            <a:off x="250825" y="1422400"/>
            <a:ext cx="8686800" cy="4743450"/>
          </a:xfrm>
        </p:spPr>
        <p:txBody>
          <a:bodyPr/>
          <a:lstStyle/>
          <a:p>
            <a:pPr eaLnBrk="1" hangingPunct="1"/>
            <a:r>
              <a:rPr lang="pt-BR" smtClean="0"/>
              <a:t>O que é automação industrial?</a:t>
            </a:r>
            <a:br>
              <a:rPr lang="pt-BR" smtClean="0"/>
            </a:br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>Como está a indústria brasileira?</a:t>
            </a:r>
            <a:br>
              <a:rPr lang="pt-BR" smtClean="0"/>
            </a:br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>Conseguimos desenvolver e exportar tecnologia?</a:t>
            </a:r>
            <a:br>
              <a:rPr lang="pt-BR" smtClean="0"/>
            </a:br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>E o nosso setor eletro-eletrônico? Como anda?</a:t>
            </a:r>
            <a:br>
              <a:rPr lang="pt-BR" smtClean="0"/>
            </a:br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>Será que o mercado de trabalho estará bom quando eu me formar? Vou conseguir trabalhar com o que eu gosto?</a:t>
            </a:r>
            <a:br>
              <a:rPr lang="pt-BR" smtClean="0"/>
            </a:br>
            <a:r>
              <a:rPr lang="pt-BR" smtClean="0"/>
              <a:t/>
            </a:r>
            <a:br>
              <a:rPr lang="pt-BR" smtClean="0"/>
            </a:br>
            <a:endParaRPr lang="pt-BR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121400"/>
            <a:ext cx="2133600" cy="476250"/>
          </a:xfrm>
          <a:noFill/>
        </p:spPr>
        <p:txBody>
          <a:bodyPr/>
          <a:lstStyle/>
          <a:p>
            <a:fld id="{16620C8F-A7EB-4097-A61F-EBC4C52D6E2A}" type="slidenum">
              <a:rPr lang="pt-BR" smtClean="0"/>
              <a:pPr/>
              <a:t>3</a:t>
            </a:fld>
            <a:endParaRPr lang="pt-BR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1752600"/>
          </a:xfrm>
          <a:noFill/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t-BR" sz="2000" smtClean="0"/>
              <a:t>Automação industrial	</a:t>
            </a:r>
          </a:p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pt-BR" sz="2000" smtClean="0"/>
          </a:p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t-BR" sz="2000" smtClean="0"/>
              <a:t>Termo lançado na década de 1960, que hoje indica qualquer sistema, apoiado em tecnologia mecânica, elétrica,  eletrônica, pneumática, hidráulica ou de computação, que substitua o trabalho humano e que vise controlar ou monitorar as unidades ou linhas de produção das indústrias.</a:t>
            </a:r>
            <a:endParaRPr lang="en-US" sz="2000" smtClean="0"/>
          </a:p>
        </p:txBody>
      </p:sp>
      <p:pic>
        <p:nvPicPr>
          <p:cNvPr id="4100" name="Picture 4" descr="14-0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94038"/>
            <a:ext cx="3962400" cy="266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038600" y="3241675"/>
            <a:ext cx="4572000" cy="333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62000" lvl="4" algn="just">
              <a:spcBef>
                <a:spcPct val="50000"/>
              </a:spcBef>
              <a:spcAft>
                <a:spcPct val="30000"/>
              </a:spcAft>
              <a:buFont typeface="Monotype Sorts" pitchFamily="2" charset="2"/>
              <a:buNone/>
            </a:pPr>
            <a:r>
              <a:rPr lang="en-AU" sz="1800" b="0"/>
              <a:t>Evita esforços manuais e/ou repetitivos.</a:t>
            </a:r>
          </a:p>
          <a:p>
            <a:pPr marL="762000" lvl="4">
              <a:spcBef>
                <a:spcPct val="50000"/>
              </a:spcBef>
              <a:spcAft>
                <a:spcPct val="30000"/>
              </a:spcAft>
              <a:buFont typeface="Monotype Sorts" pitchFamily="2" charset="2"/>
              <a:buNone/>
            </a:pPr>
            <a:r>
              <a:rPr lang="en-AU" sz="1800" b="0"/>
              <a:t>Afasta o homem de lugares e operações perigosas</a:t>
            </a:r>
            <a:r>
              <a:rPr lang="en-AU" sz="1600" b="0"/>
              <a:t>.</a:t>
            </a:r>
          </a:p>
          <a:p>
            <a:pPr marL="762000" lvl="4" algn="just">
              <a:spcBef>
                <a:spcPct val="50000"/>
              </a:spcBef>
              <a:spcAft>
                <a:spcPct val="30000"/>
              </a:spcAft>
              <a:buFont typeface="Monotype Sorts" pitchFamily="2" charset="2"/>
              <a:buNone/>
            </a:pPr>
            <a:r>
              <a:rPr lang="en-AU" sz="1800" b="0"/>
              <a:t>Permite a fabricação com alto nível de qualidade, produtividade.</a:t>
            </a:r>
          </a:p>
          <a:p>
            <a:pPr marL="762000" lvl="4" algn="just">
              <a:spcBef>
                <a:spcPct val="50000"/>
              </a:spcBef>
              <a:spcAft>
                <a:spcPct val="30000"/>
              </a:spcAft>
              <a:buFont typeface="Monotype Sorts" pitchFamily="2" charset="2"/>
              <a:buNone/>
            </a:pPr>
            <a:r>
              <a:rPr lang="en-AU" sz="1800" b="0"/>
              <a:t>Possibilita a fabricação de peças impossíveis pelo trabalho manual.</a:t>
            </a:r>
          </a:p>
          <a:p>
            <a:pPr marL="762000" lvl="4">
              <a:spcBef>
                <a:spcPct val="50000"/>
              </a:spcBef>
              <a:spcAft>
                <a:spcPct val="30000"/>
              </a:spcAft>
              <a:buFont typeface="Monotype Sorts" pitchFamily="2" charset="2"/>
              <a:buNone/>
            </a:pPr>
            <a:endParaRPr lang="en-AU" sz="1200" b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EEA46C-CE91-40A1-9982-D4F75DE2BB1B}" type="slidenum">
              <a:rPr lang="pt-BR" smtClean="0"/>
              <a:pPr/>
              <a:t>4</a:t>
            </a:fld>
            <a:endParaRPr lang="pt-BR" smtClean="0"/>
          </a:p>
        </p:txBody>
      </p:sp>
      <p:pic>
        <p:nvPicPr>
          <p:cNvPr id="5123" name="Picture 3" descr="0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296988"/>
            <a:ext cx="3122613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323850" y="1628775"/>
            <a:ext cx="2895600" cy="15240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sz="2800" noProof="1">
                <a:solidFill>
                  <a:schemeClr val="bg1"/>
                </a:solidFill>
              </a:rPr>
              <a:t>SEGURANÇA</a:t>
            </a:r>
            <a:endParaRPr lang="pt-BR" sz="2800">
              <a:solidFill>
                <a:schemeClr val="bg1"/>
              </a:solidFill>
            </a:endParaRPr>
          </a:p>
        </p:txBody>
      </p:sp>
      <p:pic>
        <p:nvPicPr>
          <p:cNvPr id="5125" name="Picture 5" descr="01-00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4663" y="1412875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4356100" y="2535238"/>
            <a:ext cx="4464050" cy="16144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lIns="18000" rIns="18000" anchor="ctr"/>
          <a:lstStyle/>
          <a:p>
            <a:pPr algn="ctr" eaLnBrk="0" hangingPunct="0"/>
            <a:r>
              <a:rPr lang="pt-BR" sz="2800" noProof="1">
                <a:solidFill>
                  <a:schemeClr val="bg1"/>
                </a:solidFill>
              </a:rPr>
              <a:t>CONTINUIDAD</a:t>
            </a:r>
            <a:r>
              <a:rPr lang="pt-BR" sz="2800">
                <a:solidFill>
                  <a:schemeClr val="bg1"/>
                </a:solidFill>
              </a:rPr>
              <a:t>E</a:t>
            </a:r>
            <a:r>
              <a:rPr lang="pt-BR" sz="2800" noProof="1">
                <a:solidFill>
                  <a:schemeClr val="bg1"/>
                </a:solidFill>
              </a:rPr>
              <a:t> OPERACIONAL</a:t>
            </a:r>
            <a:endParaRPr lang="pt-BR" sz="2800">
              <a:solidFill>
                <a:schemeClr val="bg1"/>
              </a:solidFill>
            </a:endParaRPr>
          </a:p>
        </p:txBody>
      </p:sp>
      <p:pic>
        <p:nvPicPr>
          <p:cNvPr id="5127" name="Picture 7" descr="08-044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875" y="3860800"/>
            <a:ext cx="3924300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2843213" y="5157788"/>
            <a:ext cx="3200400" cy="15240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sz="2800" noProof="1">
                <a:solidFill>
                  <a:schemeClr val="bg1"/>
                </a:solidFill>
              </a:rPr>
              <a:t>ECONOMIA</a:t>
            </a:r>
            <a:endParaRPr lang="pt-BR" sz="2800">
              <a:solidFill>
                <a:schemeClr val="bg1"/>
              </a:solidFill>
            </a:endParaRPr>
          </a:p>
        </p:txBody>
      </p:sp>
      <p:sp>
        <p:nvSpPr>
          <p:cNvPr id="5129" name="Rectangle 10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smtClean="0"/>
              <a:t>Principais metas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7A686A-5F07-4417-A5EA-E775048AD345}" type="slidenum">
              <a:rPr lang="pt-BR" smtClean="0"/>
              <a:pPr/>
              <a:t>5</a:t>
            </a:fld>
            <a:endParaRPr lang="pt-BR" smtClean="0"/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34925" y="336550"/>
            <a:ext cx="76184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800" b="0"/>
              <a:t>Classificação Tradicional do Setor Industrial</a:t>
            </a:r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292100" y="1552575"/>
            <a:ext cx="852805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pt-BR" sz="2000" b="0"/>
              <a:t>a) </a:t>
            </a:r>
            <a:r>
              <a:rPr lang="pt-BR" sz="2000" u="sng"/>
              <a:t>Indústrias de base</a:t>
            </a:r>
            <a:r>
              <a:rPr lang="pt-BR" sz="2000" b="0"/>
              <a:t>: produzem bens que dão a base para o funcionamento de outras indústrias, ou seja, as chamadas matérias primas industriais ou insumos industriais, como o aço.</a:t>
            </a:r>
          </a:p>
          <a:p>
            <a:pPr algn="just"/>
            <a:endParaRPr lang="pt-BR" sz="2000" b="0"/>
          </a:p>
          <a:p>
            <a:pPr algn="just"/>
            <a:r>
              <a:rPr lang="pt-BR" sz="2000" b="0"/>
              <a:t>b) </a:t>
            </a:r>
            <a:r>
              <a:rPr lang="pt-BR" sz="2000" u="sng"/>
              <a:t>Indústrias de bens de capital ou intermediárias</a:t>
            </a:r>
            <a:r>
              <a:rPr lang="pt-BR" sz="2000" b="0"/>
              <a:t>: produzem equipamentos necessários para o funcionamento de outras indústrias, como as de máquinas.</a:t>
            </a:r>
          </a:p>
          <a:p>
            <a:pPr algn="just"/>
            <a:endParaRPr lang="pt-BR" sz="2000" b="0"/>
          </a:p>
          <a:p>
            <a:pPr algn="just"/>
            <a:r>
              <a:rPr lang="pt-BR" sz="2000" b="0"/>
              <a:t>c) </a:t>
            </a:r>
            <a:r>
              <a:rPr lang="pt-BR" sz="2000" u="sng"/>
              <a:t>Indústrias de bens de consumo</a:t>
            </a:r>
            <a:r>
              <a:rPr lang="pt-BR" sz="2000" b="0"/>
              <a:t>: produzem bens para o consumidor final, ou população comum, elas subdividem-se em:</a:t>
            </a:r>
          </a:p>
          <a:p>
            <a:pPr algn="just"/>
            <a:endParaRPr lang="pt-BR" sz="2000" b="0"/>
          </a:p>
          <a:p>
            <a:pPr algn="just"/>
            <a:r>
              <a:rPr lang="pt-BR" sz="2000" b="0"/>
              <a:t>	c.1) </a:t>
            </a:r>
            <a:r>
              <a:rPr lang="pt-BR" sz="2000" u="sng"/>
              <a:t>Bens duráveis</a:t>
            </a:r>
            <a:r>
              <a:rPr lang="pt-BR" sz="2000" b="0"/>
              <a:t>: produzem bens para consumo a longo prazo, como automóveis.</a:t>
            </a:r>
          </a:p>
          <a:p>
            <a:pPr algn="just"/>
            <a:r>
              <a:rPr lang="pt-BR" sz="2000" b="0"/>
              <a:t>	c.2) </a:t>
            </a:r>
            <a:r>
              <a:rPr lang="pt-BR" sz="2000" u="sng"/>
              <a:t>Bens não duráveis</a:t>
            </a:r>
            <a:r>
              <a:rPr lang="pt-BR" sz="2000" b="0"/>
              <a:t>: produzem bens para consumo em geral imediato, como as de alimentos.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501CA8-9C10-4FEC-A029-AB1855777D0C}" type="slidenum">
              <a:rPr lang="pt-BR" smtClean="0"/>
              <a:pPr/>
              <a:t>6</a:t>
            </a:fld>
            <a:endParaRPr lang="pt-BR" smtClean="0"/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34925" y="336550"/>
            <a:ext cx="7375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800" b="0"/>
              <a:t>Classificação Brasileira do Setor Industrial</a:t>
            </a:r>
          </a:p>
        </p:txBody>
      </p:sp>
      <p:sp>
        <p:nvSpPr>
          <p:cNvPr id="7172" name="Rectangle 6"/>
          <p:cNvSpPr>
            <a:spLocks noChangeArrowheads="1"/>
          </p:cNvSpPr>
          <p:nvPr/>
        </p:nvSpPr>
        <p:spPr bwMode="auto">
          <a:xfrm>
            <a:off x="217488" y="1268413"/>
            <a:ext cx="8675687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pt-BR" sz="2000" b="0"/>
              <a:t>Comissão Nacional de Classificação – Concla (IBGE):</a:t>
            </a:r>
          </a:p>
          <a:p>
            <a:endParaRPr lang="pt-BR" sz="2000" b="0"/>
          </a:p>
          <a:p>
            <a:r>
              <a:rPr lang="pt-BR" sz="2000" b="0"/>
              <a:t>Modelo: Classificação Nacional de Atividades Econômicas – CNAE (1994)</a:t>
            </a:r>
          </a:p>
          <a:p>
            <a:r>
              <a:rPr lang="pt-BR" sz="2000" b="0"/>
              <a:t>é a classificação oficialmente adotada pelo Sistema Estatístico Nacional.</a:t>
            </a:r>
          </a:p>
          <a:p>
            <a:endParaRPr lang="pt-BR" sz="2000" b="0"/>
          </a:p>
          <a:p>
            <a:endParaRPr lang="pt-BR" sz="2000" b="0"/>
          </a:p>
        </p:txBody>
      </p:sp>
      <p:sp>
        <p:nvSpPr>
          <p:cNvPr id="7173" name="Rectangle 10"/>
          <p:cNvSpPr>
            <a:spLocks noChangeArrowheads="1"/>
          </p:cNvSpPr>
          <p:nvPr/>
        </p:nvSpPr>
        <p:spPr bwMode="auto">
          <a:xfrm>
            <a:off x="217488" y="3284538"/>
            <a:ext cx="8675687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/>
              <a:t>NOME			NÍVEL		NRO. DE AGRUPAMENTOS</a:t>
            </a:r>
          </a:p>
          <a:p>
            <a:r>
              <a:rPr lang="pt-BR" sz="2000" b="0"/>
              <a:t>Seção			Primeiro		17</a:t>
            </a:r>
          </a:p>
          <a:p>
            <a:r>
              <a:rPr lang="pt-BR" sz="2000" b="0"/>
              <a:t>Divisão			Segundo		59</a:t>
            </a:r>
          </a:p>
          <a:p>
            <a:r>
              <a:rPr lang="pt-BR" sz="2000" b="0"/>
              <a:t>Grupo			Terceiro		223</a:t>
            </a:r>
          </a:p>
          <a:p>
            <a:r>
              <a:rPr lang="pt-BR" sz="2000" b="0"/>
              <a:t>Classe			Quarto			581</a:t>
            </a:r>
          </a:p>
        </p:txBody>
      </p:sp>
      <p:sp>
        <p:nvSpPr>
          <p:cNvPr id="7174" name="Rectangle 11"/>
          <p:cNvSpPr>
            <a:spLocks noChangeArrowheads="1"/>
          </p:cNvSpPr>
          <p:nvPr/>
        </p:nvSpPr>
        <p:spPr bwMode="auto">
          <a:xfrm>
            <a:off x="323850" y="5233988"/>
            <a:ext cx="5759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pt-BR" sz="1800"/>
              <a:t>A CNAE é derivada da classificação internacional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17A634-7E89-4919-8B8B-C1FD8333098B}" type="slidenum">
              <a:rPr lang="pt-BR" smtClean="0"/>
              <a:pPr/>
              <a:t>7</a:t>
            </a:fld>
            <a:endParaRPr lang="pt-BR" smtClean="0"/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34925" y="476250"/>
            <a:ext cx="9144000" cy="576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b="0"/>
              <a:t>Seção 	Denominação</a:t>
            </a:r>
          </a:p>
          <a:p>
            <a:endParaRPr lang="pt-BR" sz="2000"/>
          </a:p>
          <a:p>
            <a:r>
              <a:rPr lang="pt-BR" sz="1800" b="0"/>
              <a:t>A 	Agricultura, pecuária, silvicultura e exploração florestal</a:t>
            </a:r>
          </a:p>
          <a:p>
            <a:r>
              <a:rPr lang="pt-BR" sz="1800" b="0"/>
              <a:t>B 	Pesca</a:t>
            </a:r>
          </a:p>
          <a:p>
            <a:r>
              <a:rPr lang="pt-BR" sz="1800" b="0">
                <a:solidFill>
                  <a:srgbClr val="CC0000"/>
                </a:solidFill>
              </a:rPr>
              <a:t>C 	Indústrias extrativas</a:t>
            </a:r>
          </a:p>
          <a:p>
            <a:r>
              <a:rPr lang="pt-BR" sz="1800" b="0">
                <a:solidFill>
                  <a:srgbClr val="CC0000"/>
                </a:solidFill>
              </a:rPr>
              <a:t>D 	Indústrias de transformação</a:t>
            </a:r>
          </a:p>
          <a:p>
            <a:r>
              <a:rPr lang="pt-BR" sz="1800" b="0">
                <a:solidFill>
                  <a:srgbClr val="CC0000"/>
                </a:solidFill>
              </a:rPr>
              <a:t>E 	Produção e distribuição de eletricidade, gás e água</a:t>
            </a:r>
          </a:p>
          <a:p>
            <a:r>
              <a:rPr lang="pt-BR" sz="1800" b="0"/>
              <a:t>F 	Construção</a:t>
            </a:r>
          </a:p>
          <a:p>
            <a:r>
              <a:rPr lang="pt-BR" sz="1800" b="0"/>
              <a:t>G 	Comércio; reparação de veículos automotores, objetos pessoais e 	domésticos</a:t>
            </a:r>
          </a:p>
          <a:p>
            <a:r>
              <a:rPr lang="pt-BR" sz="1800" b="0"/>
              <a:t>H 	Alojamento e alimentação</a:t>
            </a:r>
          </a:p>
          <a:p>
            <a:r>
              <a:rPr lang="pt-BR" sz="1800" b="0"/>
              <a:t>I 	Transporte, armazenagem e comunicações</a:t>
            </a:r>
          </a:p>
          <a:p>
            <a:r>
              <a:rPr lang="pt-BR" sz="1800" b="0"/>
              <a:t>J 	Intermediação financeira</a:t>
            </a:r>
          </a:p>
          <a:p>
            <a:r>
              <a:rPr lang="pt-BR" sz="1800" b="0"/>
              <a:t>K 	Atividades imobiliárias, aluguéis e serviços prestados às empresas</a:t>
            </a:r>
          </a:p>
          <a:p>
            <a:r>
              <a:rPr lang="pt-BR" sz="1800" b="0"/>
              <a:t>L 	Administração pública</a:t>
            </a:r>
          </a:p>
          <a:p>
            <a:r>
              <a:rPr lang="pt-BR" sz="1800" b="0"/>
              <a:t>M	Educação</a:t>
            </a:r>
          </a:p>
          <a:p>
            <a:r>
              <a:rPr lang="pt-BR" sz="1800" b="0"/>
              <a:t>N 	Saúde e serviços sociais</a:t>
            </a:r>
          </a:p>
          <a:p>
            <a:r>
              <a:rPr lang="pt-BR" sz="1800" b="0"/>
              <a:t>O	Outros serviços coletivos, sociais e pessoais</a:t>
            </a:r>
          </a:p>
          <a:p>
            <a:r>
              <a:rPr lang="pt-BR" sz="1800" b="0"/>
              <a:t>P 	Serviços domésticos</a:t>
            </a:r>
          </a:p>
          <a:p>
            <a:r>
              <a:rPr lang="pt-BR" sz="1800" b="0"/>
              <a:t>Q	Organismos internacionais e outras instituições extraterritoriais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B1D0D2-8940-4964-A315-8AFF29155484}" type="slidenum">
              <a:rPr lang="pt-BR" smtClean="0"/>
              <a:pPr/>
              <a:t>8</a:t>
            </a:fld>
            <a:endParaRPr lang="pt-BR" smtClean="0"/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179388" y="2347913"/>
            <a:ext cx="882015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80000"/>
              </a:lnSpc>
            </a:pPr>
            <a:r>
              <a:rPr lang="pt-BR" b="0"/>
              <a:t>	Do ponto de vista de aplicações da automação, independentemente do setor produtivo em que opera a indústria, os processos industriais se dividem em:</a:t>
            </a:r>
          </a:p>
          <a:p>
            <a:pPr>
              <a:lnSpc>
                <a:spcPct val="80000"/>
              </a:lnSpc>
            </a:pPr>
            <a:endParaRPr lang="pt-BR" b="0"/>
          </a:p>
          <a:p>
            <a:pPr>
              <a:lnSpc>
                <a:spcPct val="80000"/>
              </a:lnSpc>
            </a:pPr>
            <a:endParaRPr lang="pt-BR" b="0"/>
          </a:p>
          <a:p>
            <a:pPr>
              <a:lnSpc>
                <a:spcPct val="80000"/>
              </a:lnSpc>
            </a:pPr>
            <a:r>
              <a:rPr lang="pt-BR" b="0"/>
              <a:t>	- Manufatura,</a:t>
            </a:r>
          </a:p>
          <a:p>
            <a:pPr>
              <a:lnSpc>
                <a:spcPct val="80000"/>
              </a:lnSpc>
            </a:pPr>
            <a:endParaRPr lang="pt-BR" b="0"/>
          </a:p>
          <a:p>
            <a:pPr>
              <a:lnSpc>
                <a:spcPct val="80000"/>
              </a:lnSpc>
            </a:pPr>
            <a:r>
              <a:rPr lang="pt-BR" b="0"/>
              <a:t>	- Processos Contínuos.</a:t>
            </a:r>
          </a:p>
        </p:txBody>
      </p:sp>
      <p:sp>
        <p:nvSpPr>
          <p:cNvPr id="9220" name="Rectangle 7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686800" cy="1143000"/>
          </a:xfrm>
          <a:noFill/>
        </p:spPr>
        <p:txBody>
          <a:bodyPr/>
          <a:lstStyle/>
          <a:p>
            <a:pPr eaLnBrk="1" hangingPunct="1"/>
            <a:r>
              <a:rPr lang="pt-BR" sz="2800" smtClean="0"/>
              <a:t>Classificação pelo ponto de vista da automação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88109</TotalTime>
  <Words>172</Words>
  <Application>Microsoft Office PowerPoint</Application>
  <PresentationFormat>Apresentação na tela (4:3)</PresentationFormat>
  <Paragraphs>72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Design padrão</vt:lpstr>
      <vt:lpstr>Slide 1</vt:lpstr>
      <vt:lpstr>O que é automação industrial?  Como está a indústria brasileira?  Conseguimos desenvolver e exportar tecnologia?  E o nosso setor eletro-eletrônico? Como anda?  Será que o mercado de trabalho estará bom quando eu me formar? Vou conseguir trabalhar com o que eu gosto?  </vt:lpstr>
      <vt:lpstr>Slide 3</vt:lpstr>
      <vt:lpstr>Principais metas</vt:lpstr>
      <vt:lpstr>Slide 5</vt:lpstr>
      <vt:lpstr>Slide 6</vt:lpstr>
      <vt:lpstr>Slide 7</vt:lpstr>
      <vt:lpstr>Classificação pelo ponto de vista da automação</vt:lpstr>
    </vt:vector>
  </TitlesOfParts>
  <Company>Toshiba_Satellite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Dennis</cp:lastModifiedBy>
  <cp:revision>130</cp:revision>
  <dcterms:created xsi:type="dcterms:W3CDTF">2006-03-08T11:19:35Z</dcterms:created>
  <dcterms:modified xsi:type="dcterms:W3CDTF">2013-04-10T21:11:00Z</dcterms:modified>
</cp:coreProperties>
</file>