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6" r:id="rId5"/>
    <p:sldId id="267" r:id="rId6"/>
    <p:sldId id="259" r:id="rId7"/>
    <p:sldId id="260" r:id="rId8"/>
    <p:sldId id="261" r:id="rId9"/>
    <p:sldId id="262" r:id="rId10"/>
    <p:sldId id="265" r:id="rId11"/>
    <p:sldId id="263" r:id="rId12"/>
    <p:sldId id="268" r:id="rId13"/>
    <p:sldId id="269" r:id="rId14"/>
    <p:sldId id="270" r:id="rId15"/>
    <p:sldId id="264" r:id="rId16"/>
    <p:sldId id="274" r:id="rId17"/>
    <p:sldId id="271" r:id="rId18"/>
    <p:sldId id="275" r:id="rId19"/>
    <p:sldId id="276" r:id="rId20"/>
    <p:sldId id="277" r:id="rId21"/>
    <p:sldId id="273" r:id="rId22"/>
    <p:sldId id="278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176" y="-1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E6621-C4E2-438D-9109-7F02E75FA392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AFD03-38E4-4E4E-A1C0-455EB79938A0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203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AFD03-38E4-4E4E-A1C0-455EB79938A0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6548-EA80-4B52-80E6-67A0FB7D0178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01BC-2F24-4DBE-90F7-3C85EAA6FB5B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986F-1FE3-4D22-B23D-09D19C8E7C2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01BC-2F24-4DBE-90F7-3C85EAA6FB5B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986F-1FE3-4D22-B23D-09D19C8E7C2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01BC-2F24-4DBE-90F7-3C85EAA6FB5B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986F-1FE3-4D22-B23D-09D19C8E7C2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01BC-2F24-4DBE-90F7-3C85EAA6FB5B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986F-1FE3-4D22-B23D-09D19C8E7C2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01BC-2F24-4DBE-90F7-3C85EAA6FB5B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986F-1FE3-4D22-B23D-09D19C8E7C2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01BC-2F24-4DBE-90F7-3C85EAA6FB5B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986F-1FE3-4D22-B23D-09D19C8E7C2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01BC-2F24-4DBE-90F7-3C85EAA6FB5B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986F-1FE3-4D22-B23D-09D19C8E7C2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01BC-2F24-4DBE-90F7-3C85EAA6FB5B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986F-1FE3-4D22-B23D-09D19C8E7C2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01BC-2F24-4DBE-90F7-3C85EAA6FB5B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986F-1FE3-4D22-B23D-09D19C8E7C2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01BC-2F24-4DBE-90F7-3C85EAA6FB5B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986F-1FE3-4D22-B23D-09D19C8E7C2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01BC-2F24-4DBE-90F7-3C85EAA6FB5B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986F-1FE3-4D22-B23D-09D19C8E7C2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201BC-2F24-4DBE-90F7-3C85EAA6FB5B}" type="datetimeFigureOut">
              <a:rPr lang="pt-BR" smtClean="0"/>
              <a:pPr/>
              <a:t>22/02/16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8986F-1FE3-4D22-B23D-09D19C8E7C27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Sistema_vestibular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Projetando para Usuários da Terceira Idade</a:t>
            </a:r>
            <a:endParaRPr lang="pt-BR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36096" y="5589240"/>
            <a:ext cx="3416424" cy="1008112"/>
          </a:xfrm>
        </p:spPr>
        <p:txBody>
          <a:bodyPr>
            <a:normAutofit/>
          </a:bodyPr>
          <a:lstStyle/>
          <a:p>
            <a:r>
              <a:rPr lang="pt-BR" sz="2000" dirty="0" smtClean="0"/>
              <a:t>PRO2317 – Ergonomia II</a:t>
            </a:r>
          </a:p>
          <a:p>
            <a:r>
              <a:rPr lang="pt-BR" sz="2000" dirty="0" smtClean="0"/>
              <a:t>Uiara Montedo</a:t>
            </a:r>
          </a:p>
          <a:p>
            <a:endParaRPr lang="pt-BR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333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0"/>
            <a:ext cx="3019425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0"/>
            <a:ext cx="2771800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827584" y="4100879"/>
            <a:ext cx="7951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Baseado em:</a:t>
            </a:r>
          </a:p>
          <a:p>
            <a:r>
              <a:rPr lang="pt-BR" dirty="0" smtClean="0"/>
              <a:t>FISK, A.D.; ROGERS, </a:t>
            </a:r>
            <a:r>
              <a:rPr lang="pt-BR" dirty="0" err="1" smtClean="0"/>
              <a:t>W.A.</a:t>
            </a:r>
            <a:r>
              <a:rPr lang="pt-BR" dirty="0" smtClean="0"/>
              <a:t>; CHARNESS, N.; CZAJA, </a:t>
            </a:r>
            <a:r>
              <a:rPr lang="pt-BR" dirty="0" err="1" smtClean="0"/>
              <a:t>S.J.</a:t>
            </a:r>
            <a:r>
              <a:rPr lang="pt-BR" dirty="0" smtClean="0"/>
              <a:t>; SHARIT, J. </a:t>
            </a:r>
            <a:r>
              <a:rPr lang="pt-BR" b="1" i="1" dirty="0" err="1" smtClean="0"/>
              <a:t>Designing</a:t>
            </a:r>
            <a:r>
              <a:rPr lang="pt-BR" b="1" i="1" dirty="0" smtClean="0"/>
              <a:t> for</a:t>
            </a:r>
          </a:p>
          <a:p>
            <a:r>
              <a:rPr lang="pt-BR" b="1" i="1" dirty="0" err="1" smtClean="0"/>
              <a:t>older</a:t>
            </a:r>
            <a:r>
              <a:rPr lang="pt-BR" b="1" i="1" dirty="0" smtClean="0"/>
              <a:t> </a:t>
            </a:r>
            <a:r>
              <a:rPr lang="pt-BR" b="1" i="1" dirty="0" err="1" smtClean="0"/>
              <a:t>adults</a:t>
            </a:r>
            <a:r>
              <a:rPr lang="pt-BR" b="1" i="1" dirty="0" smtClean="0"/>
              <a:t>.</a:t>
            </a:r>
            <a:r>
              <a:rPr lang="pt-BR" i="1" dirty="0" smtClean="0"/>
              <a:t> </a:t>
            </a:r>
            <a:r>
              <a:rPr lang="pt-BR" dirty="0" err="1" smtClean="0"/>
              <a:t>Principles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creative</a:t>
            </a:r>
            <a:r>
              <a:rPr lang="pt-BR" dirty="0" smtClean="0"/>
              <a:t> </a:t>
            </a:r>
            <a:r>
              <a:rPr lang="pt-BR" dirty="0" err="1" smtClean="0"/>
              <a:t>human</a:t>
            </a:r>
            <a:r>
              <a:rPr lang="pt-BR" dirty="0" smtClean="0"/>
              <a:t> </a:t>
            </a:r>
            <a:r>
              <a:rPr lang="pt-BR" dirty="0" err="1" smtClean="0"/>
              <a:t>factors</a:t>
            </a:r>
            <a:r>
              <a:rPr lang="pt-BR" dirty="0" smtClean="0"/>
              <a:t> approaches</a:t>
            </a:r>
            <a:r>
              <a:rPr lang="pt-BR" i="1" dirty="0" smtClean="0"/>
              <a:t>.</a:t>
            </a:r>
            <a:r>
              <a:rPr lang="pt-BR" dirty="0" smtClean="0"/>
              <a:t> Boca </a:t>
            </a:r>
            <a:r>
              <a:rPr lang="pt-BR" dirty="0" err="1" smtClean="0"/>
              <a:t>Raton</a:t>
            </a:r>
            <a:r>
              <a:rPr lang="pt-BR" dirty="0" smtClean="0"/>
              <a:t> (USA), </a:t>
            </a:r>
          </a:p>
          <a:p>
            <a:r>
              <a:rPr lang="pt-BR" dirty="0" smtClean="0"/>
              <a:t>CRC </a:t>
            </a:r>
            <a:r>
              <a:rPr lang="pt-BR" dirty="0" err="1" smtClean="0"/>
              <a:t>Press</a:t>
            </a:r>
            <a:r>
              <a:rPr lang="pt-BR" dirty="0" smtClean="0"/>
              <a:t>, 2004.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984776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Envelhecimento e senso cinestésico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28800"/>
            <a:ext cx="6707088" cy="4968552"/>
          </a:xfrm>
        </p:spPr>
        <p:txBody>
          <a:bodyPr>
            <a:noAutofit/>
          </a:bodyPr>
          <a:lstStyle/>
          <a:p>
            <a:r>
              <a:rPr lang="pt-BR" sz="2400" dirty="0" smtClean="0"/>
              <a:t>Por que parece que os mais velhos caem frequentemente? Por que às vezes parece que eles são mais instáveis nos movimentos quando comparados com adultos mais jovens?</a:t>
            </a:r>
          </a:p>
          <a:p>
            <a:r>
              <a:rPr lang="pt-BR" sz="2400" dirty="0" smtClean="0"/>
              <a:t>Relação com a Sensibilidade Cinestésica</a:t>
            </a:r>
          </a:p>
          <a:p>
            <a:pPr lvl="1"/>
            <a:r>
              <a:rPr lang="pt-BR" sz="2400" dirty="0" smtClean="0"/>
              <a:t>Alguns adultos mais velhos não são capazes de controlar inconscientemente a posição ou o movimento do corpo</a:t>
            </a:r>
          </a:p>
          <a:p>
            <a:pPr lvl="1"/>
            <a:r>
              <a:rPr lang="pt-BR" sz="2400" dirty="0" smtClean="0"/>
              <a:t>Suas perdas do senso cinestésico os deixam vulneráveis a quedas acidentais e instabilidade postural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611560" y="65253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6732240" y="2924944"/>
            <a:ext cx="216024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pt-BR" sz="1600" dirty="0" smtClean="0"/>
              <a:t> Com o envelhecimento, a integração automática da sensação relativa ao movimento, a qual mantém o equilíbrio corporal, parece deteriorar</a:t>
            </a:r>
          </a:p>
          <a:p>
            <a:pPr lvl="1">
              <a:buFont typeface="Wingdings" pitchFamily="2" charset="2"/>
              <a:buChar char="ü"/>
            </a:pPr>
            <a:r>
              <a:rPr lang="pt-BR" sz="1600" dirty="0" smtClean="0"/>
              <a:t> Esta sensação é mediada  pelo </a:t>
            </a:r>
            <a:r>
              <a:rPr lang="pt-BR" sz="1600" dirty="0" smtClean="0">
                <a:hlinkClick r:id="rId4" action="ppaction://hlinkfile"/>
              </a:rPr>
              <a:t>sistema vestibular</a:t>
            </a:r>
            <a:endParaRPr lang="pt-BR" sz="1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28800"/>
            <a:ext cx="6707088" cy="4968552"/>
          </a:xfrm>
        </p:spPr>
        <p:txBody>
          <a:bodyPr>
            <a:noAutofit/>
          </a:bodyPr>
          <a:lstStyle/>
          <a:p>
            <a:r>
              <a:rPr lang="pt-BR" sz="2400" dirty="0" smtClean="0"/>
              <a:t>Para cada um de nós, o sentido do movimento, tato e posicionamento depende de receptores localizados nos músculos, nas juntas e na pele</a:t>
            </a:r>
          </a:p>
          <a:p>
            <a:r>
              <a:rPr lang="pt-BR" sz="2400" dirty="0" smtClean="0"/>
              <a:t>Danos sensoriais e falência de algumas capacidades integrativas cerebrais:</a:t>
            </a:r>
          </a:p>
          <a:p>
            <a:pPr lvl="1"/>
            <a:r>
              <a:rPr lang="pt-BR" sz="2000" dirty="0" smtClean="0"/>
              <a:t>tonturas relatadas são regularmente atribuídas  a uma diminuição no funcionamento destes receptores; assim como à</a:t>
            </a:r>
          </a:p>
          <a:p>
            <a:pPr lvl="1"/>
            <a:r>
              <a:rPr lang="pt-BR" sz="2000" dirty="0" smtClean="0"/>
              <a:t>Integração das informações percebidas visualmente aos receptores dos dados sensoriais </a:t>
            </a:r>
          </a:p>
          <a:p>
            <a:r>
              <a:rPr lang="pt-BR" sz="2400" dirty="0" smtClean="0"/>
              <a:t>É importante reconhecer que o sentido do movimento, toque e posicionamento varia mais em uma população de idosos do que em uma população de jovens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984776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Envelhecimento e senso cinestésico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28800"/>
            <a:ext cx="6707088" cy="4968552"/>
          </a:xfrm>
        </p:spPr>
        <p:txBody>
          <a:bodyPr>
            <a:noAutofit/>
          </a:bodyPr>
          <a:lstStyle/>
          <a:p>
            <a:r>
              <a:rPr lang="pt-BR" sz="2400" dirty="0" smtClean="0"/>
              <a:t>Controle dos movimentos e da velocidade dos movimentos:</a:t>
            </a:r>
          </a:p>
          <a:p>
            <a:pPr lvl="1"/>
            <a:r>
              <a:rPr lang="pt-BR" sz="2000" dirty="0" smtClean="0"/>
              <a:t>Com a idade o controle dos movimentos deteriora</a:t>
            </a:r>
          </a:p>
          <a:p>
            <a:pPr lvl="1"/>
            <a:r>
              <a:rPr lang="pt-BR" sz="2000" dirty="0" smtClean="0"/>
              <a:t>Adultos mais velhos demoram mais para realizar movimentos similares quando comparados a adultos mais jovens e o movimento daqueles é menos preciso</a:t>
            </a:r>
          </a:p>
          <a:p>
            <a:pPr lvl="1"/>
            <a:r>
              <a:rPr lang="pt-BR" sz="2000" dirty="0" smtClean="0"/>
              <a:t>Estas dificuldades acontecem em uma ampla gama de atividades:</a:t>
            </a:r>
          </a:p>
          <a:p>
            <a:pPr lvl="2"/>
            <a:r>
              <a:rPr lang="pt-BR" sz="1600" dirty="0" smtClean="0"/>
              <a:t>Usar o mouse para posicionar o cursor em uma tela de computador</a:t>
            </a:r>
          </a:p>
          <a:p>
            <a:pPr lvl="2"/>
            <a:r>
              <a:rPr lang="pt-BR" sz="1600" dirty="0" smtClean="0"/>
              <a:t>Movimentos relacionados à condução de um veículo</a:t>
            </a:r>
          </a:p>
          <a:p>
            <a:pPr lvl="1"/>
            <a:r>
              <a:rPr lang="pt-BR" sz="2000" dirty="0" smtClean="0"/>
              <a:t>Esta dificuldade de desempenho relacionada à idade pode ser um grande empecilho para atividades realizadas por idosos e deve ser considerada pelos designers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984776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Envelhecimento e senso cinestésico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28800"/>
            <a:ext cx="6707088" cy="4968552"/>
          </a:xfrm>
        </p:spPr>
        <p:txBody>
          <a:bodyPr>
            <a:noAutofit/>
          </a:bodyPr>
          <a:lstStyle/>
          <a:p>
            <a:r>
              <a:rPr lang="pt-BR" sz="2400" dirty="0" smtClean="0"/>
              <a:t>Por que os idosos são mais lentos e mais propensos a erros quando se trata de controlar os movimentos?</a:t>
            </a:r>
          </a:p>
          <a:p>
            <a:pPr lvl="1"/>
            <a:r>
              <a:rPr lang="pt-BR" sz="2000" dirty="0" smtClean="0"/>
              <a:t>Pesquisas determinaram que o declínio da performance ligada à idade ocorre por uma combinação dos seguintes fatores:</a:t>
            </a:r>
          </a:p>
          <a:p>
            <a:pPr lvl="2"/>
            <a:r>
              <a:rPr lang="pt-BR" sz="1600" dirty="0" smtClean="0"/>
              <a:t>Feedback perceptivo empobrecido</a:t>
            </a:r>
          </a:p>
          <a:p>
            <a:pPr lvl="2"/>
            <a:r>
              <a:rPr lang="pt-BR" sz="1600" dirty="0" smtClean="0"/>
              <a:t>Aumento dos “ruídos” na via locomotora</a:t>
            </a:r>
          </a:p>
          <a:p>
            <a:pPr lvl="2"/>
            <a:r>
              <a:rPr lang="pt-BR" sz="1600" dirty="0" smtClean="0"/>
              <a:t>Diferenças de estratégias na abordagem da tarefa</a:t>
            </a:r>
          </a:p>
          <a:p>
            <a:pPr lvl="1"/>
            <a:r>
              <a:rPr lang="pt-BR" sz="2000" dirty="0" smtClean="0"/>
              <a:t>Esta informação é importante e pode ser usada pelo design: </a:t>
            </a:r>
            <a:r>
              <a:rPr lang="pt-BR" sz="1800" dirty="0" smtClean="0"/>
              <a:t>sabendo que o controle de movimentos é menos preciso e estes são mais lentos, para fazer uma interface mais amigável para os usuários idosos deve-se introduzir uma possibilidade de regulação da velocidade com que o mouse transforma sua velocidade na velocidade do cursor</a:t>
            </a:r>
            <a:endParaRPr lang="pt-BR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984776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Envelhecimento e senso cinestésico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Efeitos do Envelhecimento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412776"/>
            <a:ext cx="6707088" cy="4392488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Efeitos na visão – percepção visual</a:t>
            </a:r>
          </a:p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Efeitos na audição – percepção auditiva</a:t>
            </a:r>
          </a:p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Paladar e olfato</a:t>
            </a:r>
          </a:p>
          <a:p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Efeitos sobre a marcha – senso cinestésico</a:t>
            </a:r>
          </a:p>
          <a:p>
            <a:r>
              <a:rPr lang="pt-BR" sz="2800" dirty="0" smtClean="0">
                <a:solidFill>
                  <a:prstClr val="black"/>
                </a:solidFill>
              </a:rPr>
              <a:t>Aspectos sensoriais e perceptivos - cognição</a:t>
            </a:r>
          </a:p>
          <a:p>
            <a:r>
              <a:rPr lang="pt-BR" sz="2800" dirty="0" smtClean="0">
                <a:solidFill>
                  <a:prstClr val="black"/>
                </a:solidFill>
              </a:rPr>
              <a:t>Recomendações para projeto de produtos para usuários da terceira idade</a:t>
            </a:r>
            <a:endParaRPr lang="pt-BR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Envelhecimento e Cognição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28800"/>
            <a:ext cx="6707088" cy="4968552"/>
          </a:xfrm>
        </p:spPr>
        <p:txBody>
          <a:bodyPr>
            <a:noAutofit/>
          </a:bodyPr>
          <a:lstStyle/>
          <a:p>
            <a:r>
              <a:rPr lang="pt-BR" sz="2400" dirty="0" smtClean="0"/>
              <a:t>A interação com produtos pode ser analisada em termos de vários  componente de processos cognitivos  necessários para o sucesso do desempenho</a:t>
            </a:r>
          </a:p>
          <a:p>
            <a:pPr lvl="1"/>
            <a:r>
              <a:rPr lang="pt-BR" sz="2000" dirty="0" smtClean="0"/>
              <a:t>Memória</a:t>
            </a:r>
          </a:p>
          <a:p>
            <a:pPr lvl="1"/>
            <a:r>
              <a:rPr lang="pt-BR" sz="2000" dirty="0" smtClean="0"/>
              <a:t>Atenção visual</a:t>
            </a:r>
          </a:p>
          <a:p>
            <a:pPr lvl="1"/>
            <a:r>
              <a:rPr lang="pt-BR" sz="2000" dirty="0" smtClean="0"/>
              <a:t>Cognição espacial</a:t>
            </a:r>
          </a:p>
          <a:p>
            <a:pPr lvl="1"/>
            <a:r>
              <a:rPr lang="pt-BR" sz="2000" dirty="0" smtClean="0"/>
              <a:t>Compreensão da linguagem escrita e verbal</a:t>
            </a:r>
          </a:p>
          <a:p>
            <a:pPr lvl="1"/>
            <a:r>
              <a:rPr lang="pt-BR" sz="2000" dirty="0" smtClean="0"/>
              <a:t>Conhecimentos </a:t>
            </a:r>
            <a:r>
              <a:rPr lang="pt-BR" sz="2000" dirty="0" err="1" smtClean="0"/>
              <a:t>procedurais</a:t>
            </a:r>
            <a:endParaRPr lang="pt-BR" sz="2000" dirty="0" smtClean="0"/>
          </a:p>
          <a:p>
            <a:pPr lvl="1"/>
            <a:r>
              <a:rPr lang="pt-BR" sz="2000" dirty="0" smtClean="0"/>
              <a:t>Demandas </a:t>
            </a:r>
            <a:r>
              <a:rPr lang="pt-BR" sz="2000" dirty="0" err="1" smtClean="0"/>
              <a:t>multi-tarefas</a:t>
            </a:r>
            <a:endParaRPr lang="pt-BR" sz="2000" dirty="0" smtClean="0"/>
          </a:p>
          <a:p>
            <a:pPr lvl="1"/>
            <a:endParaRPr lang="pt-BR" sz="2000" dirty="0" smtClean="0"/>
          </a:p>
          <a:p>
            <a:pPr lvl="1"/>
            <a:endParaRPr lang="pt-BR" sz="2000" dirty="0" smtClean="0"/>
          </a:p>
          <a:p>
            <a:endParaRPr lang="pt-BR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Envelhecimento e Cognição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28800"/>
            <a:ext cx="6707088" cy="49685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/>
              <a:t>Memória</a:t>
            </a:r>
          </a:p>
          <a:p>
            <a:pPr lvl="1">
              <a:lnSpc>
                <a:spcPct val="150000"/>
              </a:lnSpc>
            </a:pPr>
            <a:r>
              <a:rPr lang="pt-BR" sz="2400" dirty="0" smtClean="0"/>
              <a:t>Declínio da memória de trabalho (MCT)</a:t>
            </a:r>
          </a:p>
          <a:p>
            <a:pPr lvl="1">
              <a:lnSpc>
                <a:spcPct val="150000"/>
              </a:lnSpc>
            </a:pPr>
            <a:r>
              <a:rPr lang="pt-BR" sz="2400" dirty="0" smtClean="0"/>
              <a:t>Afeta o desempenho em relação a tarefas reais (menu telefônico com várias opções)</a:t>
            </a:r>
          </a:p>
          <a:p>
            <a:pPr lvl="1">
              <a:lnSpc>
                <a:spcPct val="150000"/>
              </a:lnSpc>
            </a:pPr>
            <a:r>
              <a:rPr lang="pt-BR" sz="2400" dirty="0" smtClean="0"/>
              <a:t>MLT não parece declinar com a idade (forma mais permanente de estocagem de conhecimentos, inclusive movimentos e aptidões comportamentais)</a:t>
            </a:r>
            <a:endParaRPr lang="pt-BR" sz="2000" dirty="0" smtClean="0"/>
          </a:p>
          <a:p>
            <a:pPr lvl="1">
              <a:lnSpc>
                <a:spcPct val="150000"/>
              </a:lnSpc>
            </a:pPr>
            <a:endParaRPr lang="pt-BR" sz="2000" dirty="0" smtClean="0"/>
          </a:p>
          <a:p>
            <a:pPr lvl="1">
              <a:lnSpc>
                <a:spcPct val="150000"/>
              </a:lnSpc>
            </a:pPr>
            <a:endParaRPr lang="pt-BR" sz="2000" dirty="0" smtClean="0"/>
          </a:p>
          <a:p>
            <a:pPr>
              <a:lnSpc>
                <a:spcPct val="150000"/>
              </a:lnSpc>
            </a:pPr>
            <a:endParaRPr lang="pt-BR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Envelhecimento e Cognição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28800"/>
            <a:ext cx="6707088" cy="4968552"/>
          </a:xfrm>
        </p:spPr>
        <p:txBody>
          <a:bodyPr>
            <a:noAutofit/>
          </a:bodyPr>
          <a:lstStyle/>
          <a:p>
            <a:r>
              <a:rPr lang="pt-BR" sz="2800" dirty="0" smtClean="0"/>
              <a:t>Atenção Visual</a:t>
            </a:r>
          </a:p>
          <a:p>
            <a:pPr lvl="1"/>
            <a:r>
              <a:rPr lang="pt-BR" sz="2400" dirty="0" smtClean="0"/>
              <a:t>Interação com produtos envolve busca visual</a:t>
            </a:r>
          </a:p>
          <a:p>
            <a:pPr lvl="1"/>
            <a:r>
              <a:rPr lang="pt-BR" sz="2400" dirty="0" smtClean="0"/>
              <a:t>Procurar coisas requer atenção; quanto mais aumenta a demanda por atenção, mais problemas  de desempenho ocorrem com idosos</a:t>
            </a:r>
          </a:p>
          <a:p>
            <a:pPr lvl="1"/>
            <a:r>
              <a:rPr lang="pt-BR" sz="2400" dirty="0" smtClean="0"/>
              <a:t>Atenção visual dinâmica – busca no ambiente, envolve prestar atenção em um lugar e não em outro</a:t>
            </a:r>
          </a:p>
          <a:p>
            <a:pPr lvl="1"/>
            <a:r>
              <a:rPr lang="pt-BR" sz="2400" dirty="0" smtClean="0"/>
              <a:t>Adultos idosos precisam de mais tempo para orientar sua atenção de um local para outro</a:t>
            </a:r>
          </a:p>
          <a:p>
            <a:pPr lvl="1"/>
            <a:endParaRPr lang="pt-BR" sz="2000" dirty="0" smtClean="0"/>
          </a:p>
          <a:p>
            <a:pPr lvl="1"/>
            <a:endParaRPr lang="pt-BR" sz="2000" dirty="0" smtClean="0"/>
          </a:p>
          <a:p>
            <a:pPr lvl="1"/>
            <a:endParaRPr lang="pt-BR" sz="2000" dirty="0" smtClean="0"/>
          </a:p>
          <a:p>
            <a:endParaRPr lang="pt-BR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Envelhecimento e Cognição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28800"/>
            <a:ext cx="6707088" cy="4968552"/>
          </a:xfrm>
        </p:spPr>
        <p:txBody>
          <a:bodyPr>
            <a:noAutofit/>
          </a:bodyPr>
          <a:lstStyle/>
          <a:p>
            <a:r>
              <a:rPr lang="pt-BR" dirty="0" smtClean="0"/>
              <a:t>Cognição Espacial</a:t>
            </a:r>
          </a:p>
          <a:p>
            <a:pPr lvl="1"/>
            <a:r>
              <a:rPr lang="pt-BR" sz="2400" dirty="0" smtClean="0"/>
              <a:t>A manutenção e manipulação de imagens visuais envolve a cognição espacial (ex.: transformação de direções de um mapa em uma imagem 3D)</a:t>
            </a:r>
          </a:p>
          <a:p>
            <a:pPr lvl="1"/>
            <a:r>
              <a:rPr lang="pt-BR" sz="2400" dirty="0" smtClean="0"/>
              <a:t>Jovens são mais eficientes do que idosos neste tipo de raciocínio</a:t>
            </a:r>
          </a:p>
          <a:p>
            <a:pPr lvl="1"/>
            <a:r>
              <a:rPr lang="pt-BR" sz="2400" dirty="0" smtClean="0"/>
              <a:t>Idosos também têm mais dificuldade quando se trata da localização de um objeto ou no desenvolvimento de um trajeto ou rota</a:t>
            </a:r>
          </a:p>
          <a:p>
            <a:pPr lvl="1"/>
            <a:endParaRPr lang="pt-BR" sz="2000" dirty="0" smtClean="0"/>
          </a:p>
          <a:p>
            <a:pPr lvl="1"/>
            <a:endParaRPr lang="pt-BR" sz="2000" dirty="0" smtClean="0"/>
          </a:p>
          <a:p>
            <a:pPr lvl="1"/>
            <a:endParaRPr lang="pt-BR" sz="2000" dirty="0" smtClean="0"/>
          </a:p>
          <a:p>
            <a:endParaRPr lang="pt-BR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Envelhecimento e Cognição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412776"/>
            <a:ext cx="6707088" cy="4968552"/>
          </a:xfrm>
        </p:spPr>
        <p:txBody>
          <a:bodyPr>
            <a:noAutofit/>
          </a:bodyPr>
          <a:lstStyle/>
          <a:p>
            <a:r>
              <a:rPr lang="pt-BR" dirty="0" smtClean="0"/>
              <a:t>Compreensão da Linguagem</a:t>
            </a:r>
          </a:p>
          <a:p>
            <a:pPr lvl="1"/>
            <a:r>
              <a:rPr lang="pt-BR" sz="2400" dirty="0" smtClean="0"/>
              <a:t>A MCT tem relação com a dificuldade dos idosos em compreender a linguagem</a:t>
            </a:r>
          </a:p>
          <a:p>
            <a:pPr lvl="1"/>
            <a:r>
              <a:rPr lang="pt-BR" sz="2400" dirty="0" smtClean="0"/>
              <a:t>Idosos também têm mais dificuldade em compreender a linguagem quando é necessário fazer inferências (quando a conexão entre as idéias não é explícita)</a:t>
            </a:r>
          </a:p>
          <a:p>
            <a:r>
              <a:rPr lang="pt-BR" dirty="0" smtClean="0"/>
              <a:t>Conhecimentos </a:t>
            </a:r>
            <a:r>
              <a:rPr lang="pt-BR" dirty="0" err="1" smtClean="0"/>
              <a:t>procedurais</a:t>
            </a:r>
            <a:endParaRPr lang="pt-BR" dirty="0" smtClean="0"/>
          </a:p>
          <a:p>
            <a:pPr lvl="1"/>
            <a:r>
              <a:rPr lang="pt-BR" sz="2400" dirty="0" smtClean="0"/>
              <a:t>Idosos têm dificuldade em desenvolver novos processos automatizados</a:t>
            </a:r>
          </a:p>
          <a:p>
            <a:pPr lvl="1"/>
            <a:r>
              <a:rPr lang="pt-BR" sz="2400" dirty="0" smtClean="0"/>
              <a:t>Tarefas “automatizadas” antes da </a:t>
            </a:r>
          </a:p>
          <a:p>
            <a:pPr lvl="1">
              <a:buNone/>
            </a:pPr>
            <a:r>
              <a:rPr lang="pt-BR" sz="2400" dirty="0" smtClean="0"/>
              <a:t>senescência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 explicativo retangular com cantos arredondados 4"/>
          <p:cNvSpPr/>
          <p:nvPr/>
        </p:nvSpPr>
        <p:spPr>
          <a:xfrm>
            <a:off x="6732240" y="3140968"/>
            <a:ext cx="2448272" cy="1944216"/>
          </a:xfrm>
          <a:prstGeom prst="wedgeRoundRectCallout">
            <a:avLst>
              <a:gd name="adj1" fmla="val -111538"/>
              <a:gd name="adj2" fmla="val 4234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pt-BR" sz="2000" b="1" dirty="0" smtClean="0"/>
              <a:t>Conhecimento sobre como fazer determinada atividade </a:t>
            </a:r>
            <a:r>
              <a:rPr lang="pt-BR" sz="1600" b="1" dirty="0" smtClean="0"/>
              <a:t>(andar bicicleta/seguir receita)</a:t>
            </a:r>
            <a:endParaRPr lang="pt-BR" sz="2000" b="1" dirty="0" smtClean="0"/>
          </a:p>
          <a:p>
            <a:pPr algn="ctr"/>
            <a:endParaRPr lang="pt-BR" sz="1400" dirty="0"/>
          </a:p>
        </p:txBody>
      </p:sp>
      <p:sp>
        <p:nvSpPr>
          <p:cNvPr id="7" name="Seta para a direita listrada 6"/>
          <p:cNvSpPr/>
          <p:nvPr/>
        </p:nvSpPr>
        <p:spPr>
          <a:xfrm>
            <a:off x="2771800" y="6165304"/>
            <a:ext cx="864096" cy="54868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3851920" y="6211669"/>
            <a:ext cx="5250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comportamentos tendem a permanecer intactos</a:t>
            </a:r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Efeitos do Envelhecimento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412776"/>
            <a:ext cx="6707088" cy="4392488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prstClr val="black"/>
                </a:solidFill>
              </a:rPr>
              <a:t>Efeitos na visão – percepção visual</a:t>
            </a:r>
          </a:p>
          <a:p>
            <a:r>
              <a:rPr lang="pt-BR" sz="2800" dirty="0" smtClean="0">
                <a:solidFill>
                  <a:prstClr val="black"/>
                </a:solidFill>
              </a:rPr>
              <a:t>Efeitos na audição – percepção auditiva</a:t>
            </a:r>
          </a:p>
          <a:p>
            <a:r>
              <a:rPr lang="pt-BR" sz="2800" dirty="0" smtClean="0">
                <a:solidFill>
                  <a:prstClr val="black"/>
                </a:solidFill>
              </a:rPr>
              <a:t>Paladar e olfato</a:t>
            </a:r>
          </a:p>
          <a:p>
            <a:r>
              <a:rPr lang="pt-BR" sz="2800" dirty="0" smtClean="0">
                <a:solidFill>
                  <a:prstClr val="black"/>
                </a:solidFill>
              </a:rPr>
              <a:t>Efeitos sobre a marcha – senso cinestésico</a:t>
            </a:r>
          </a:p>
          <a:p>
            <a:r>
              <a:rPr lang="pt-BR" sz="2800" dirty="0" smtClean="0">
                <a:solidFill>
                  <a:prstClr val="black"/>
                </a:solidFill>
              </a:rPr>
              <a:t>Aspectos sensoriais e perceptivos - cognição</a:t>
            </a:r>
          </a:p>
          <a:p>
            <a:r>
              <a:rPr lang="pt-BR" sz="2800" dirty="0" smtClean="0">
                <a:solidFill>
                  <a:prstClr val="black"/>
                </a:solidFill>
              </a:rPr>
              <a:t>Requisitos para projeto de produtos para usuários da terceira idade</a:t>
            </a:r>
            <a:endParaRPr lang="pt-BR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Envelhecimento e Cognição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28800"/>
            <a:ext cx="6995120" cy="4968552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sz="3200" dirty="0" smtClean="0"/>
              <a:t>Demandas </a:t>
            </a:r>
            <a:r>
              <a:rPr lang="pt-BR" sz="3200" dirty="0" err="1" smtClean="0"/>
              <a:t>multi-tarefas</a:t>
            </a:r>
            <a:endParaRPr lang="pt-BR" sz="3200" dirty="0" smtClean="0"/>
          </a:p>
          <a:p>
            <a:pPr lvl="1"/>
            <a:r>
              <a:rPr lang="pt-BR" sz="2400" dirty="0" smtClean="0"/>
              <a:t>Há uma diminuição na velocidade de resposta com a idade</a:t>
            </a:r>
          </a:p>
          <a:p>
            <a:pPr lvl="1"/>
            <a:r>
              <a:rPr lang="pt-BR" sz="2400" dirty="0" smtClean="0"/>
              <a:t>Com o aumento da complexidade da tarefa a velocidade de resposta diminui</a:t>
            </a:r>
          </a:p>
          <a:p>
            <a:pPr lvl="1"/>
            <a:r>
              <a:rPr lang="pt-BR" sz="2400" dirty="0" smtClean="0"/>
              <a:t>Embora não seja válido para todas as pessoas idosas, grande parte destas são mais lentas do que adultos jovens quando lidam com tarefas complexas</a:t>
            </a:r>
          </a:p>
          <a:p>
            <a:pPr lvl="1"/>
            <a:r>
              <a:rPr lang="pt-BR" sz="2400" dirty="0" smtClean="0"/>
              <a:t>Idosos têm um desempenho pior do que adultos jovens quando desempenham duas tarefas ao mesmo tempo (tal como dirigir e checar os sinais de trânsito)</a:t>
            </a:r>
          </a:p>
          <a:p>
            <a:pPr lvl="1"/>
            <a:endParaRPr lang="pt-BR" sz="2000" dirty="0" smtClean="0"/>
          </a:p>
          <a:p>
            <a:pPr lvl="1"/>
            <a:endParaRPr lang="pt-BR" sz="2000" dirty="0" smtClean="0"/>
          </a:p>
          <a:p>
            <a:pPr lvl="1"/>
            <a:endParaRPr lang="pt-BR" sz="2000" dirty="0" smtClean="0"/>
          </a:p>
          <a:p>
            <a:endParaRPr lang="pt-BR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e 4"/>
          <p:cNvSpPr/>
          <p:nvPr/>
        </p:nvSpPr>
        <p:spPr>
          <a:xfrm>
            <a:off x="7452320" y="4365104"/>
            <a:ext cx="1691680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Quando as tarefas são simples não há diferença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Recomendações para Projeto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28800"/>
            <a:ext cx="6707088" cy="4968552"/>
          </a:xfrm>
        </p:spPr>
        <p:txBody>
          <a:bodyPr>
            <a:noAutofit/>
          </a:bodyPr>
          <a:lstStyle/>
          <a:p>
            <a:r>
              <a:rPr lang="pt-BR" sz="2400" dirty="0" smtClean="0"/>
              <a:t>Projetar de forma a prevenir contra os limites da memória de trabalho</a:t>
            </a:r>
          </a:p>
          <a:p>
            <a:r>
              <a:rPr lang="pt-BR" sz="2400" dirty="0" smtClean="0"/>
              <a:t>Projetar usando estereótipos (MLT)</a:t>
            </a:r>
          </a:p>
          <a:p>
            <a:r>
              <a:rPr lang="pt-BR" sz="2400" dirty="0" smtClean="0"/>
              <a:t>Projetar para requerer o mínimo possível de itens a procurar para realizar uma tarefa</a:t>
            </a:r>
          </a:p>
          <a:p>
            <a:r>
              <a:rPr lang="pt-BR" sz="2400" dirty="0" smtClean="0"/>
              <a:t>Fundamental remover estímulos que possam desviar os recurso atencionais (tais como imagens que piscam)</a:t>
            </a:r>
          </a:p>
          <a:p>
            <a:r>
              <a:rPr lang="pt-BR" sz="2400" dirty="0" smtClean="0"/>
              <a:t>Usar termos e rótulos familiares; explicitar as conexões entre conceitos</a:t>
            </a:r>
            <a:endParaRPr lang="pt-BR" sz="2000" dirty="0" smtClean="0"/>
          </a:p>
          <a:p>
            <a:r>
              <a:rPr lang="pt-BR" sz="2400" dirty="0" smtClean="0"/>
              <a:t>Tornar a ação consistente nos diferentes sistemas e tarefas (iniciar o </a:t>
            </a:r>
            <a:r>
              <a:rPr lang="pt-BR" sz="2400" i="1" dirty="0" smtClean="0"/>
              <a:t>browsing</a:t>
            </a:r>
            <a:r>
              <a:rPr lang="pt-BR" sz="2400" dirty="0" smtClean="0"/>
              <a:t>, p.ex.)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Recomendações para Projeto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28800"/>
            <a:ext cx="6779096" cy="4968552"/>
          </a:xfrm>
        </p:spPr>
        <p:txBody>
          <a:bodyPr>
            <a:noAutofit/>
          </a:bodyPr>
          <a:lstStyle/>
          <a:p>
            <a:r>
              <a:rPr lang="pt-BR" sz="2400" dirty="0" smtClean="0"/>
              <a:t>Considerar que idosos têm mais dificuldade de inibir procedimentos aprendidos anteriormente – evitar esta situação ou dar mais tempo para o aprendizado</a:t>
            </a:r>
          </a:p>
          <a:p>
            <a:r>
              <a:rPr lang="pt-BR" sz="2400" dirty="0" smtClean="0"/>
              <a:t>Mais um alerta quanto ao design que não leva em conta conhecimentos </a:t>
            </a:r>
            <a:r>
              <a:rPr lang="pt-BR" sz="2400" dirty="0" err="1" smtClean="0"/>
              <a:t>procedurais</a:t>
            </a:r>
            <a:r>
              <a:rPr lang="pt-BR" sz="2400" dirty="0" smtClean="0"/>
              <a:t> anteriores</a:t>
            </a:r>
          </a:p>
          <a:p>
            <a:pPr lvl="1"/>
            <a:r>
              <a:rPr lang="pt-BR" sz="2000" b="1" dirty="0" smtClean="0"/>
              <a:t>retorno ao modo anterior quando sob pressão ou quando sob a exigência de tarefas múltiplas</a:t>
            </a:r>
            <a:endParaRPr lang="pt-BR" sz="2000" dirty="0" smtClean="0"/>
          </a:p>
          <a:p>
            <a:r>
              <a:rPr lang="pt-BR" sz="2400" dirty="0" smtClean="0"/>
              <a:t>Não projetar tarefas que exijam dos idosos o mesmo desempenho de adultos jovens ou que exijam a execução de tarefas simultâneas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Envelhecimento e Percepção Visual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28800"/>
            <a:ext cx="6707088" cy="4968552"/>
          </a:xfrm>
        </p:spPr>
        <p:txBody>
          <a:bodyPr>
            <a:noAutofit/>
          </a:bodyPr>
          <a:lstStyle/>
          <a:p>
            <a:r>
              <a:rPr lang="pt-BR" sz="2400" dirty="0" smtClean="0"/>
              <a:t>Problemas de visão afetam muitas pessoas, de forma independente da idade</a:t>
            </a:r>
          </a:p>
          <a:p>
            <a:r>
              <a:rPr lang="pt-BR" sz="2400" dirty="0" smtClean="0"/>
              <a:t> A prevalência de problemas de visão aumenta com a idade</a:t>
            </a:r>
          </a:p>
          <a:p>
            <a:r>
              <a:rPr lang="pt-BR" sz="2400" dirty="0" smtClean="0"/>
              <a:t>A idade é o melhor indicador de limitações visuais:</a:t>
            </a:r>
          </a:p>
          <a:p>
            <a:pPr lvl="1"/>
            <a:r>
              <a:rPr lang="pt-BR" sz="2000" dirty="0" smtClean="0"/>
              <a:t>se tivermos uma vida longa o suficiente quase todos nós teremos problemas de visão</a:t>
            </a:r>
          </a:p>
          <a:p>
            <a:pPr lvl="1"/>
            <a:r>
              <a:rPr lang="pt-BR" sz="2000" dirty="0" smtClean="0"/>
              <a:t>A maioria dos problemas começa a ser relatada a partir dos 45 a 49 anos</a:t>
            </a:r>
          </a:p>
          <a:p>
            <a:pPr lvl="1"/>
            <a:r>
              <a:rPr lang="pt-BR" sz="2000" dirty="0" smtClean="0"/>
              <a:t>7 em cada 10 pessoas com mais de 45 anos precisam de óculos de correção (3 em 10 &lt; 45 anos)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7308304" y="3212976"/>
            <a:ext cx="16196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pt-BR" sz="1600" dirty="0" smtClean="0"/>
              <a:t>Mesmo com óculos de correção, indivíduos que precisam usar óculos </a:t>
            </a:r>
            <a:r>
              <a:rPr lang="pt-BR" sz="1600" b="1" dirty="0" smtClean="0">
                <a:solidFill>
                  <a:srgbClr val="0070C0"/>
                </a:solidFill>
              </a:rPr>
              <a:t>multifocais</a:t>
            </a:r>
            <a:r>
              <a:rPr lang="pt-BR" sz="1600" dirty="0" smtClean="0"/>
              <a:t> podem ter maior dificuldade para realizar determinadas tarefas</a:t>
            </a:r>
          </a:p>
          <a:p>
            <a:pPr marL="0" lvl="1"/>
            <a:endParaRPr lang="pt-BR" sz="1600" dirty="0" smtClean="0"/>
          </a:p>
          <a:p>
            <a:pPr marL="0" lvl="1" algn="r"/>
            <a:r>
              <a:rPr lang="pt-BR" sz="1600" b="1" dirty="0" smtClean="0">
                <a:solidFill>
                  <a:srgbClr val="0070C0"/>
                </a:solidFill>
              </a:rPr>
              <a:t>PRESBIOPIA</a:t>
            </a:r>
            <a:endParaRPr lang="pt-BR" sz="1400" b="1" dirty="0">
              <a:solidFill>
                <a:srgbClr val="0070C0"/>
              </a:solidFill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7308304" y="6381328"/>
            <a:ext cx="360040" cy="21602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Envelhecimento e Percepção Visual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28800"/>
            <a:ext cx="6707088" cy="4968552"/>
          </a:xfrm>
        </p:spPr>
        <p:txBody>
          <a:bodyPr>
            <a:noAutofit/>
          </a:bodyPr>
          <a:lstStyle/>
          <a:p>
            <a:r>
              <a:rPr lang="pt-BR" sz="2400" dirty="0" smtClean="0"/>
              <a:t>Presbiopia = maioria das pessoas com mais de 40 anos já teve esta experiência</a:t>
            </a:r>
          </a:p>
          <a:p>
            <a:r>
              <a:rPr lang="pt-BR" sz="2400" dirty="0" smtClean="0"/>
              <a:t>Decréscimo da capacidade de adaptação do olho ao escuro tende a inibir a leitura e a condução de veículos durante a noite</a:t>
            </a:r>
          </a:p>
          <a:p>
            <a:r>
              <a:rPr lang="pt-BR" sz="2400" dirty="0" smtClean="0"/>
              <a:t>Habilidade em ler jornais – idade afeta a percepção de profundidade e a sensibilidade à claridade – adaptar-se à iluminação forte é mais difícil para idosos</a:t>
            </a:r>
          </a:p>
          <a:p>
            <a:r>
              <a:rPr lang="pt-BR" sz="2400" dirty="0" smtClean="0"/>
              <a:t>Diminuição da velocidade com que as informações visuais são processadas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Envelhecimento e Percepção Visual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28800"/>
            <a:ext cx="6707088" cy="4968552"/>
          </a:xfrm>
        </p:spPr>
        <p:txBody>
          <a:bodyPr>
            <a:noAutofit/>
          </a:bodyPr>
          <a:lstStyle/>
          <a:p>
            <a:r>
              <a:rPr lang="pt-BR" sz="2400" dirty="0" smtClean="0"/>
              <a:t>De maneira geral, problemas de visão aparecem de forma acelerada após os 65 anos de idade</a:t>
            </a:r>
          </a:p>
          <a:p>
            <a:r>
              <a:rPr lang="pt-BR" sz="2400" dirty="0"/>
              <a:t>E</a:t>
            </a:r>
            <a:r>
              <a:rPr lang="pt-BR" sz="2400" dirty="0" smtClean="0"/>
              <a:t>feitos mais proeminentes:</a:t>
            </a:r>
          </a:p>
          <a:p>
            <a:pPr lvl="1"/>
            <a:r>
              <a:rPr lang="pt-BR" sz="2000" dirty="0" smtClean="0"/>
              <a:t>diminuição da transmissão de luz para as células receptoras no fundo do olho</a:t>
            </a:r>
          </a:p>
          <a:p>
            <a:pPr lvl="1"/>
            <a:r>
              <a:rPr lang="pt-BR" sz="2000" dirty="0" smtClean="0"/>
              <a:t>perda de poder de foco do cristalino</a:t>
            </a:r>
          </a:p>
          <a:p>
            <a:pPr lvl="1"/>
            <a:r>
              <a:rPr lang="pt-BR" sz="2000" dirty="0" smtClean="0"/>
              <a:t>declínio na habilidade de julgamento da profundidade e do movimento</a:t>
            </a:r>
          </a:p>
          <a:p>
            <a:r>
              <a:rPr lang="pt-BR" sz="2400" dirty="0" smtClean="0"/>
              <a:t>Aumentar o tamanho dos objetos (fontes e ícones), além do contraste e do brilho</a:t>
            </a:r>
          </a:p>
          <a:p>
            <a:r>
              <a:rPr lang="pt-BR" sz="2400" dirty="0" smtClean="0"/>
              <a:t>Isolar mensagens de outros canais de informação (ex.: propagandas nas páginas web) e manter o posicionamento constante de itens importantes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Envelhecimento e Percepção Auditiva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28800"/>
            <a:ext cx="6707088" cy="4968552"/>
          </a:xfrm>
        </p:spPr>
        <p:txBody>
          <a:bodyPr>
            <a:noAutofit/>
          </a:bodyPr>
          <a:lstStyle/>
          <a:p>
            <a:r>
              <a:rPr lang="pt-BR" sz="2400" dirty="0" smtClean="0"/>
              <a:t>Objetivo = assegurar que os adultos mais velhos recebam a informação auditiva necessária</a:t>
            </a:r>
          </a:p>
          <a:p>
            <a:pPr lvl="1"/>
            <a:r>
              <a:rPr lang="pt-BR" sz="2000" dirty="0" smtClean="0"/>
              <a:t>Tornar a fala mais compreensível</a:t>
            </a:r>
          </a:p>
          <a:p>
            <a:pPr lvl="1"/>
            <a:r>
              <a:rPr lang="pt-BR" sz="2000" dirty="0" smtClean="0"/>
              <a:t>Melhorar os avisos de cuidado/atenção</a:t>
            </a:r>
          </a:p>
          <a:p>
            <a:r>
              <a:rPr lang="pt-BR" sz="2400" dirty="0" smtClean="0"/>
              <a:t>Habilidade em ouvir a fala declina a partir dos 50 anos</a:t>
            </a:r>
          </a:p>
          <a:p>
            <a:r>
              <a:rPr lang="pt-BR" sz="2400" dirty="0" smtClean="0"/>
              <a:t>Mascaramento de sinais pelo ruído aumenta com a idade</a:t>
            </a:r>
          </a:p>
          <a:p>
            <a:r>
              <a:rPr lang="pt-BR" sz="2400" dirty="0" smtClean="0"/>
              <a:t>Para compensar a perda auditiva os adultos com mais idade podem precisar do contexto para interpretar um discurso</a:t>
            </a:r>
          </a:p>
          <a:p>
            <a:r>
              <a:rPr lang="pt-BR" sz="2400" dirty="0" smtClean="0"/>
              <a:t>Pausas ao falar, após o final das frases, podem ser de grande ajuda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Envelhecimento e Percepção Auditiva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28800"/>
            <a:ext cx="6707088" cy="4968552"/>
          </a:xfrm>
        </p:spPr>
        <p:txBody>
          <a:bodyPr>
            <a:noAutofit/>
          </a:bodyPr>
          <a:lstStyle/>
          <a:p>
            <a:r>
              <a:rPr lang="pt-BR" sz="2400" dirty="0" smtClean="0"/>
              <a:t>Exemplo: </a:t>
            </a:r>
            <a:r>
              <a:rPr lang="pt-BR" sz="2000" dirty="0" smtClean="0"/>
              <a:t>estudo sobre os sistemas de menus dos telefones</a:t>
            </a:r>
          </a:p>
          <a:p>
            <a:pPr lvl="1"/>
            <a:r>
              <a:rPr lang="pt-BR" sz="2000" dirty="0"/>
              <a:t>descobriu-se que adultos mais velhos tiveram maior dificuldade em processar  a informação contida no menu quando a fala foi comprimida em 20%</a:t>
            </a:r>
          </a:p>
          <a:p>
            <a:pPr lvl="1"/>
            <a:r>
              <a:rPr lang="pt-BR" sz="2000" dirty="0" smtClean="0"/>
              <a:t>Designers destes sistemas frequentemente comprimem o tempo de fala para maximizar a eficiência; isto pode colocar adultos mais velhos em desvantagem: eles podem ter que repetir o menu mais vezes quando comparados com adultos mais jovens (velocidade da fala em mensagens de secretárias eletrônicas)</a:t>
            </a:r>
          </a:p>
          <a:p>
            <a:r>
              <a:rPr lang="pt-BR" sz="2400" dirty="0" smtClean="0"/>
              <a:t>Importante: uso destes sistemas para dar conta de informações importantes (dia da consulta médica ou a hora de tomar um medicamento)</a:t>
            </a:r>
          </a:p>
          <a:p>
            <a:r>
              <a:rPr lang="pt-BR" sz="2400" dirty="0" smtClean="0"/>
              <a:t>Usar outras modalidades perceptivas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283152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Envelhecimento e Percepção Auditiva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28800"/>
            <a:ext cx="6707088" cy="4968552"/>
          </a:xfrm>
        </p:spPr>
        <p:txBody>
          <a:bodyPr>
            <a:noAutofit/>
          </a:bodyPr>
          <a:lstStyle/>
          <a:p>
            <a:r>
              <a:rPr lang="pt-BR" sz="2400" dirty="0" smtClean="0"/>
              <a:t>Localização</a:t>
            </a:r>
          </a:p>
          <a:p>
            <a:pPr lvl="1"/>
            <a:r>
              <a:rPr lang="pt-BR" sz="2000" dirty="0" smtClean="0"/>
              <a:t>Sons chegam às duas orelhas com diferenças em termos de tempo e intensidade relacionadas ao deslocamento da fonte do som em relação ao ponto médio da cabeça (entre os olhos)</a:t>
            </a:r>
          </a:p>
          <a:p>
            <a:pPr lvl="1"/>
            <a:r>
              <a:rPr lang="pt-BR" sz="2000" dirty="0" smtClean="0"/>
              <a:t>Se o som é contínuo, podemos localizar sua fonte movendo nossa cabeça e aferindo sua mudança de intensidade</a:t>
            </a:r>
          </a:p>
          <a:p>
            <a:pPr lvl="1"/>
            <a:r>
              <a:rPr lang="pt-BR" sz="2000" dirty="0" smtClean="0"/>
              <a:t>Com sons de alta frequência e curta duração a localização fica mais difícil</a:t>
            </a:r>
          </a:p>
          <a:p>
            <a:pPr lvl="2"/>
            <a:r>
              <a:rPr lang="pt-BR" sz="1600" dirty="0" smtClean="0"/>
              <a:t>Muitos relógios eletrônicos usam bips de alta frequência e curta duração – difícil identificação e localização do emissor – é o meu relógio ou de outra pessoa? E se o sinal fosse o alarme do horário de tomar o medicamento?</a:t>
            </a:r>
          </a:p>
          <a:p>
            <a:endParaRPr lang="pt-BR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984776" cy="1143000"/>
          </a:xfrm>
        </p:spPr>
        <p:txBody>
          <a:bodyPr>
            <a:noAutofit/>
          </a:bodyPr>
          <a:lstStyle/>
          <a:p>
            <a:r>
              <a:rPr lang="pt-BR" dirty="0" smtClean="0"/>
              <a:t>Envelhecimento, paladar e olfato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57200" y="1628800"/>
            <a:ext cx="6707088" cy="4968552"/>
          </a:xfrm>
        </p:spPr>
        <p:txBody>
          <a:bodyPr>
            <a:noAutofit/>
          </a:bodyPr>
          <a:lstStyle/>
          <a:p>
            <a:r>
              <a:rPr lang="pt-BR" sz="2400" dirty="0" smtClean="0"/>
              <a:t>Existem diminuições relacionadas à idade nestes dois sentidos  - inabilidade entre os mais velhos em fazer distinções entre várias comidas e odores</a:t>
            </a:r>
          </a:p>
          <a:p>
            <a:r>
              <a:rPr lang="pt-BR" sz="2400" dirty="0" smtClean="0"/>
              <a:t>Paladar – diminuição das papilas gustativas da língua com a idade</a:t>
            </a:r>
          </a:p>
          <a:p>
            <a:pPr lvl="1"/>
            <a:r>
              <a:rPr lang="pt-BR" sz="2000" dirty="0" smtClean="0"/>
              <a:t>Antes dos 60 anos a habilidade em distinguir doce, azedo, amargo e salgado não muda muito</a:t>
            </a:r>
          </a:p>
          <a:p>
            <a:pPr lvl="1"/>
            <a:r>
              <a:rPr lang="pt-BR" sz="2000" dirty="0" smtClean="0"/>
              <a:t>Na casa dos 60 anos observou-se uma diminuição gradual, particularmente para sabores salgados</a:t>
            </a:r>
          </a:p>
          <a:p>
            <a:r>
              <a:rPr lang="pt-BR" sz="2400" dirty="0" smtClean="0"/>
              <a:t>Mudanças no sentido do olfato podem causar em adultos mais velhos a inabilidade em distinguir vários sabores – influência de outros ligados ao estilo de vida do indivíduo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0"/>
            <a:ext cx="190770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1801</Words>
  <Application>Microsoft Macintosh PowerPoint</Application>
  <PresentationFormat>On-screen Show (4:3)</PresentationFormat>
  <Paragraphs>181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Tema do Office</vt:lpstr>
      <vt:lpstr>Projetando para Usuários da Terceira Idade</vt:lpstr>
      <vt:lpstr>Efeitos do Envelhecimento</vt:lpstr>
      <vt:lpstr>Envelhecimento e Percepção Visual</vt:lpstr>
      <vt:lpstr>Envelhecimento e Percepção Visual</vt:lpstr>
      <vt:lpstr>Envelhecimento e Percepção Visual</vt:lpstr>
      <vt:lpstr>Envelhecimento e Percepção Auditiva</vt:lpstr>
      <vt:lpstr>Envelhecimento e Percepção Auditiva</vt:lpstr>
      <vt:lpstr>Envelhecimento e Percepção Auditiva</vt:lpstr>
      <vt:lpstr>Envelhecimento, paladar e olfato</vt:lpstr>
      <vt:lpstr>Envelhecimento e senso cinestésico</vt:lpstr>
      <vt:lpstr>Envelhecimento e senso cinestésico</vt:lpstr>
      <vt:lpstr>Envelhecimento e senso cinestésico</vt:lpstr>
      <vt:lpstr>Envelhecimento e senso cinestésico</vt:lpstr>
      <vt:lpstr>Efeitos do Envelhecimento</vt:lpstr>
      <vt:lpstr>Envelhecimento e Cognição</vt:lpstr>
      <vt:lpstr>Envelhecimento e Cognição</vt:lpstr>
      <vt:lpstr>Envelhecimento e Cognição</vt:lpstr>
      <vt:lpstr>Envelhecimento e Cognição</vt:lpstr>
      <vt:lpstr>Envelhecimento e Cognição</vt:lpstr>
      <vt:lpstr>Envelhecimento e Cognição</vt:lpstr>
      <vt:lpstr>Recomendações para Projeto</vt:lpstr>
      <vt:lpstr>Recomendações para Projeto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Projetando para Usuários da Terceira Idade</dc:title>
  <dc:creator>Uiara</dc:creator>
  <cp:lastModifiedBy>Uiara Montedo</cp:lastModifiedBy>
  <cp:revision>46</cp:revision>
  <dcterms:created xsi:type="dcterms:W3CDTF">2011-04-13T16:54:00Z</dcterms:created>
  <dcterms:modified xsi:type="dcterms:W3CDTF">2016-02-22T13:35:36Z</dcterms:modified>
</cp:coreProperties>
</file>