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30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2E9F6-FEC1-44AF-99D5-8BF0D873187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1B5A8-7FBD-46F3-AAD6-AD2FE5ECBFE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9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:Creative_Common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deed.en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2"/>
          <p:cNvSpPr>
            <a:spLocks noGrp="1"/>
          </p:cNvSpPr>
          <p:nvPr>
            <p:ph type="body" idx="3"/>
          </p:nvPr>
        </p:nvSpPr>
        <p:spPr>
          <a:xfrm>
            <a:off x="930043" y="4473145"/>
            <a:ext cx="5489179" cy="4826041"/>
          </a:xfrm>
        </p:spPr>
        <p:txBody>
          <a:bodyPr>
            <a:normAutofit fontScale="92500"/>
          </a:bodyPr>
          <a:lstStyle/>
          <a:p>
            <a:r>
              <a:rPr lang="en-US" b="1" dirty="0" err="1"/>
              <a:t>Pontos</a:t>
            </a:r>
            <a:r>
              <a:rPr lang="en-US" b="1" dirty="0"/>
              <a:t> de </a:t>
            </a:r>
            <a:r>
              <a:rPr lang="en-US" b="1" dirty="0" err="1"/>
              <a:t>discussão</a:t>
            </a:r>
            <a:endParaRPr lang="en-US" b="1" dirty="0"/>
          </a:p>
          <a:p>
            <a:r>
              <a:rPr lang="pt-BR" dirty="0"/>
              <a:t>Muitos dos fracos fatores prognósticos para a AR estão incluídos na definição ACR de prognóstico ruim como indicado pelas setas turquesa. Um paciente é identificado como tendo prognóstico pobre definido pelo ACR quando pelo menos uma das seguintes características está presente: limitação funcional (por exemplo, índice de incapacidade do questionário de saúde [HAQ-DI] ou ferramentas válidas semelhantes), erosões ósseas por radiografia </a:t>
            </a:r>
            <a:r>
              <a:rPr lang="pt-BR" dirty="0" err="1"/>
              <a:t>extra-articular</a:t>
            </a:r>
            <a:r>
              <a:rPr lang="pt-BR" dirty="0"/>
              <a:t> (Por exemplo, presença de nódulos reumatoides, vasculite de AR, síndrome de </a:t>
            </a:r>
            <a:r>
              <a:rPr lang="pt-BR" dirty="0" err="1"/>
              <a:t>Felty</a:t>
            </a:r>
            <a:r>
              <a:rPr lang="pt-BR" dirty="0"/>
              <a:t>), ou anticorpos positivos de RF ou </a:t>
            </a:r>
            <a:r>
              <a:rPr lang="pt-BR" dirty="0" err="1"/>
              <a:t>anti-CCP</a:t>
            </a:r>
            <a:r>
              <a:rPr lang="pt-BR" dirty="0"/>
              <a:t>.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pt-BR" dirty="0"/>
              <a:t>Um fator prognóstico adicional para AR precoce e erosiva inclui marcadores de inflamação como ESR e proteína </a:t>
            </a:r>
            <a:r>
              <a:rPr lang="pt-BR" dirty="0" err="1"/>
              <a:t>C-reativa</a:t>
            </a:r>
            <a:r>
              <a:rPr lang="en-US" dirty="0"/>
              <a:t>.</a:t>
            </a:r>
            <a:r>
              <a:rPr lang="en-US" baseline="30000" dirty="0"/>
              <a:t>2,3</a:t>
            </a:r>
          </a:p>
          <a:p>
            <a:endParaRPr lang="en-US" baseline="30000" dirty="0"/>
          </a:p>
          <a:p>
            <a:r>
              <a:rPr lang="pt-BR" i="1" dirty="0"/>
              <a:t>Observe que o gráfico de limitação funcional é um HAQ-DI.</a:t>
            </a:r>
            <a:endParaRPr lang="en-US" i="1" dirty="0"/>
          </a:p>
          <a:p>
            <a:r>
              <a:rPr lang="en-US" dirty="0"/>
              <a:t>	</a:t>
            </a:r>
          </a:p>
          <a:p>
            <a:r>
              <a:rPr lang="en-US" dirty="0"/>
              <a:t>Links das imagens:</a:t>
            </a:r>
            <a:r>
              <a:rPr lang="en-US" baseline="0" dirty="0"/>
              <a:t> </a:t>
            </a:r>
          </a:p>
          <a:p>
            <a:r>
              <a:rPr lang="en-US" baseline="0" dirty="0"/>
              <a:t>*https://upload.wikimedia.org/wikipedia/commons/7/70/Rheumatoid_Arthritis.JPG</a:t>
            </a:r>
          </a:p>
          <a:p>
            <a:r>
              <a:rPr lang="en-US" dirty="0"/>
              <a:t>**https://upload.wikimedia.org/wikipedia/commons/0/0e/ARerosiones.jpg</a:t>
            </a:r>
          </a:p>
          <a:p>
            <a:endParaRPr lang="en-GB" dirty="0"/>
          </a:p>
          <a:p>
            <a:r>
              <a:rPr lang="pt-BR" dirty="0"/>
              <a:t>As imagens estão licenciadas sob a licença </a:t>
            </a:r>
            <a:r>
              <a:rPr lang="en-GB" dirty="0"/>
              <a:t> 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w:en:Creative Commons"/>
              </a:rPr>
              <a:t>Creative Commons</a:t>
            </a:r>
            <a:r>
              <a:rPr lang="en-GB" dirty="0"/>
              <a:t> 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Attribution-Share Alike 4.0 International</a:t>
            </a:r>
            <a:r>
              <a:rPr lang="en-GB" dirty="0"/>
              <a:t>.</a:t>
            </a:r>
          </a:p>
          <a:p>
            <a:r>
              <a:rPr lang="en-GB" dirty="0" err="1"/>
              <a:t>Você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livre para:</a:t>
            </a:r>
          </a:p>
          <a:p>
            <a:r>
              <a:rPr lang="en-GB" b="1" dirty="0" err="1">
                <a:effectLst/>
              </a:rPr>
              <a:t>compartilhar</a:t>
            </a:r>
            <a:r>
              <a:rPr lang="en-GB" dirty="0">
                <a:effectLst/>
              </a:rPr>
              <a:t> – </a:t>
            </a:r>
            <a:r>
              <a:rPr lang="pt-BR" dirty="0">
                <a:effectLst/>
              </a:rPr>
              <a:t>copiar, distribuir e transmitir a obra</a:t>
            </a:r>
          </a:p>
          <a:p>
            <a:r>
              <a:rPr lang="en-GB" b="1" dirty="0" err="1">
                <a:effectLst/>
              </a:rPr>
              <a:t>remixar</a:t>
            </a:r>
            <a:r>
              <a:rPr lang="en-GB" dirty="0">
                <a:effectLst/>
              </a:rPr>
              <a:t> – </a:t>
            </a:r>
            <a:r>
              <a:rPr lang="en-GB" dirty="0" err="1">
                <a:effectLst/>
              </a:rPr>
              <a:t>adaptar</a:t>
            </a:r>
            <a:r>
              <a:rPr lang="en-GB" dirty="0">
                <a:effectLst/>
              </a:rPr>
              <a:t> o </a:t>
            </a:r>
            <a:r>
              <a:rPr lang="en-GB" dirty="0" err="1">
                <a:effectLst/>
              </a:rPr>
              <a:t>trabalho</a:t>
            </a:r>
            <a:endParaRPr lang="en-GB" dirty="0">
              <a:effectLst/>
            </a:endParaRPr>
          </a:p>
          <a:p>
            <a:r>
              <a:rPr lang="en-GB" dirty="0"/>
              <a:t>Sob as </a:t>
            </a:r>
            <a:r>
              <a:rPr lang="en-GB" dirty="0" err="1"/>
              <a:t>seguintes</a:t>
            </a:r>
            <a:r>
              <a:rPr lang="en-GB" dirty="0"/>
              <a:t> </a:t>
            </a:r>
            <a:r>
              <a:rPr lang="en-GB" dirty="0" err="1"/>
              <a:t>condições</a:t>
            </a:r>
            <a:r>
              <a:rPr lang="en-GB" dirty="0"/>
              <a:t>:</a:t>
            </a:r>
          </a:p>
          <a:p>
            <a:r>
              <a:rPr lang="en-GB" b="1" dirty="0" err="1">
                <a:effectLst/>
              </a:rPr>
              <a:t>atribuição</a:t>
            </a:r>
            <a:r>
              <a:rPr lang="en-GB" dirty="0">
                <a:effectLst/>
              </a:rPr>
              <a:t> – </a:t>
            </a:r>
            <a:r>
              <a:rPr lang="pt-BR" dirty="0">
                <a:effectLst/>
              </a:rPr>
              <a:t>Você deve atribuir o trabalho da maneira especificada pelo autor ou licenciante (mas não de forma alguma que sugira que o endossem ou o uso do trabalho).</a:t>
            </a:r>
            <a:endParaRPr lang="en-GB" dirty="0">
              <a:effectLst/>
            </a:endParaRPr>
          </a:p>
          <a:p>
            <a:r>
              <a:rPr lang="en-GB" b="1" dirty="0" err="1">
                <a:effectLst/>
              </a:rPr>
              <a:t>Compartilhamento</a:t>
            </a:r>
            <a:r>
              <a:rPr lang="en-GB" b="1" dirty="0">
                <a:effectLst/>
              </a:rPr>
              <a:t> pela </a:t>
            </a:r>
            <a:r>
              <a:rPr lang="en-GB" b="1" dirty="0" err="1">
                <a:effectLst/>
              </a:rPr>
              <a:t>mesma</a:t>
            </a:r>
            <a:r>
              <a:rPr lang="en-GB" b="1" dirty="0">
                <a:effectLst/>
              </a:rPr>
              <a:t> </a:t>
            </a:r>
            <a:r>
              <a:rPr lang="en-GB" b="1" dirty="0" err="1">
                <a:effectLst/>
              </a:rPr>
              <a:t>licença</a:t>
            </a:r>
            <a:r>
              <a:rPr lang="en-GB" dirty="0">
                <a:effectLst/>
              </a:rPr>
              <a:t> – </a:t>
            </a:r>
            <a:r>
              <a:rPr lang="pt-BR" dirty="0">
                <a:effectLst/>
              </a:rPr>
              <a:t>Se você alterar, transformar ou construir sobre este trabalho, você pode distribuir o trabalho resultante apenas sob a mesma ou similar licença para este</a:t>
            </a:r>
            <a:r>
              <a:rPr lang="en-GB" dirty="0">
                <a:effectLst/>
              </a:rPr>
              <a:t>.</a:t>
            </a:r>
          </a:p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97232" y="9072351"/>
            <a:ext cx="63808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spcBef>
                <a:spcPts val="300"/>
              </a:spcBef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300"/>
              </a:spcBef>
              <a:buFont typeface="Arial" pitchFamily="34" charset="0"/>
              <a:buChar char="•"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buFont typeface="Arial" pitchFamily="34" charset="0"/>
              <a:buChar char="‒"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latinLnBrk="0" hangingPunct="1">
              <a:spcBef>
                <a:spcPts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ea typeface="ＭＳ Ｐゴシック" pitchFamily="34" charset="-128"/>
              </a:rPr>
              <a:t>References</a:t>
            </a:r>
          </a:p>
          <a:p>
            <a:pPr fontAlgn="base" latinLnBrk="0">
              <a:spcBef>
                <a:spcPts val="0"/>
              </a:spcBef>
              <a:spcAft>
                <a:spcPct val="0"/>
              </a:spcAft>
            </a:pPr>
            <a:r>
              <a:rPr lang="en-US" altLang="en-US" b="0" dirty="0">
                <a:solidFill>
                  <a:prstClr val="black"/>
                </a:solidFill>
                <a:ea typeface="ＭＳ Ｐゴシック" pitchFamily="34" charset="-128"/>
              </a:rPr>
              <a:t>1. Singh JA, et al. </a:t>
            </a:r>
            <a:r>
              <a:rPr lang="en-US" altLang="en-US" b="0" i="1" dirty="0">
                <a:solidFill>
                  <a:prstClr val="black"/>
                </a:solidFill>
                <a:ea typeface="ＭＳ Ｐゴシック" pitchFamily="34" charset="-128"/>
              </a:rPr>
              <a:t>Arthritis Care Res (Hoboken)</a:t>
            </a:r>
            <a:r>
              <a:rPr lang="en-US" altLang="en-US" b="0" dirty="0">
                <a:solidFill>
                  <a:prstClr val="black"/>
                </a:solidFill>
                <a:ea typeface="ＭＳ Ｐゴシック" pitchFamily="34" charset="-128"/>
              </a:rPr>
              <a:t>. 2012;64(5):625-639.</a:t>
            </a:r>
          </a:p>
          <a:p>
            <a:pPr fontAlgn="base" latinLnBrk="0">
              <a:spcBef>
                <a:spcPts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2. </a:t>
            </a:r>
            <a:r>
              <a:rPr lang="en-US" b="0" dirty="0" err="1">
                <a:solidFill>
                  <a:srgbClr val="000000"/>
                </a:solidFill>
                <a:ea typeface="ＭＳ Ｐゴシック" pitchFamily="34" charset="-128"/>
              </a:rPr>
              <a:t>Lindqvist</a:t>
            </a: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 E, et al. </a:t>
            </a:r>
            <a:r>
              <a:rPr lang="en-US" b="0" i="1" dirty="0">
                <a:solidFill>
                  <a:srgbClr val="000000"/>
                </a:solidFill>
                <a:ea typeface="ＭＳ Ｐゴシック" pitchFamily="34" charset="-128"/>
              </a:rPr>
              <a:t>Ann Rheum Dis</a:t>
            </a: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. 2005;64(2):196-201.</a:t>
            </a:r>
          </a:p>
          <a:p>
            <a:pPr fontAlgn="base" latinLnBrk="0">
              <a:spcBef>
                <a:spcPts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3. </a:t>
            </a:r>
            <a:r>
              <a:rPr lang="en-US" b="0" dirty="0" err="1">
                <a:solidFill>
                  <a:srgbClr val="000000"/>
                </a:solidFill>
                <a:ea typeface="ＭＳ Ｐゴシック" pitchFamily="34" charset="-128"/>
              </a:rPr>
              <a:t>Smolen</a:t>
            </a: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 JS, et al. </a:t>
            </a:r>
            <a:r>
              <a:rPr lang="en-US" b="0" i="1" dirty="0">
                <a:solidFill>
                  <a:srgbClr val="000000"/>
                </a:solidFill>
                <a:ea typeface="ＭＳ Ｐゴシック" pitchFamily="34" charset="-128"/>
              </a:rPr>
              <a:t>Arthritis Res </a:t>
            </a:r>
            <a:r>
              <a:rPr lang="en-US" b="0" i="1" dirty="0" err="1">
                <a:solidFill>
                  <a:srgbClr val="000000"/>
                </a:solidFill>
                <a:ea typeface="ＭＳ Ｐゴシック" pitchFamily="34" charset="-128"/>
              </a:rPr>
              <a:t>Ther</a:t>
            </a:r>
            <a:r>
              <a:rPr lang="en-US" b="0" dirty="0">
                <a:solidFill>
                  <a:srgbClr val="000000"/>
                </a:solidFill>
                <a:ea typeface="ＭＳ Ｐゴシック" pitchFamily="34" charset="-128"/>
              </a:rPr>
              <a:t>. 2008;10(3):208.</a:t>
            </a:r>
          </a:p>
        </p:txBody>
      </p:sp>
    </p:spTree>
    <p:extLst>
      <p:ext uri="{BB962C8B-B14F-4D97-AF65-F5344CB8AC3E}">
        <p14:creationId xmlns:p14="http://schemas.microsoft.com/office/powerpoint/2010/main" val="369966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43995-8EDE-4957-8DF0-DF27393478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347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43995-8EDE-4957-8DF0-DF27393478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50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8010" y="8921873"/>
            <a:ext cx="6069733" cy="38393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eaLnBrk="0" latinLnBrk="0" hangingPunct="0">
              <a:defRPr/>
            </a:pPr>
            <a:r>
              <a:rPr lang="da-DK" altLang="en-US" sz="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References</a:t>
            </a:r>
          </a:p>
          <a:p>
            <a:pPr eaLnBrk="0" latinLnBrk="0" hangingPunct="0">
              <a:defRPr/>
            </a:pPr>
            <a:r>
              <a:rPr lang="da-DK" alt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1. Sokolove J et al. </a:t>
            </a:r>
            <a:r>
              <a:rPr lang="da-DK" alt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Arthritis Rheumatol</a:t>
            </a:r>
            <a:r>
              <a:rPr lang="da-DK" alt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. 2014;66(4):813-821</a:t>
            </a:r>
            <a:r>
              <a:rPr lang="en-US" altLang="en-US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latinLnBrk="0" hangingPunct="0">
              <a:defRPr/>
            </a:pP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2. Laurent L et al. </a:t>
            </a:r>
            <a:r>
              <a:rPr lang="en-US" alt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Ann Rheum Dis</a:t>
            </a:r>
            <a:r>
              <a:rPr lang="en-US" alt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. 2015:74(7):1425-1431.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1219203" y="4275721"/>
            <a:ext cx="5576050" cy="4177134"/>
          </a:xfrm>
        </p:spPr>
        <p:txBody>
          <a:bodyPr>
            <a:normAutofit fontScale="92500" lnSpcReduction="10000"/>
          </a:bodyPr>
          <a:lstStyle/>
          <a:p>
            <a:r>
              <a:rPr lang="pt-BR" sz="900" dirty="0"/>
              <a:t>Este slide é uma compilação</a:t>
            </a:r>
          </a:p>
          <a:p>
            <a:r>
              <a:rPr lang="en-US" sz="900" dirty="0" err="1"/>
              <a:t>Pontos</a:t>
            </a:r>
            <a:r>
              <a:rPr lang="en-US" sz="900" dirty="0"/>
              <a:t> de </a:t>
            </a:r>
            <a:r>
              <a:rPr lang="en-US" sz="900" dirty="0" err="1"/>
              <a:t>discussão</a:t>
            </a:r>
            <a:endParaRPr lang="en-US" sz="900" dirty="0"/>
          </a:p>
          <a:p>
            <a:pPr lvl="2">
              <a:spcBef>
                <a:spcPts val="312"/>
              </a:spcBef>
            </a:pPr>
            <a:r>
              <a:rPr lang="pt-BR" sz="900" dirty="0"/>
              <a:t>As experiências demonstram como RF pode </a:t>
            </a:r>
            <a:r>
              <a:rPr lang="pt-BR" sz="900" dirty="0" err="1"/>
              <a:t>sinergizar</a:t>
            </a:r>
            <a:r>
              <a:rPr lang="pt-BR" sz="900" dirty="0"/>
              <a:t> com ACPA para contribuir para a patogênese AR</a:t>
            </a:r>
            <a:r>
              <a:rPr lang="en-US" sz="900" dirty="0"/>
              <a:t>.</a:t>
            </a:r>
            <a:r>
              <a:rPr lang="en-US" sz="900" baseline="30000" dirty="0"/>
              <a:t>1</a:t>
            </a:r>
            <a:r>
              <a:rPr lang="en-US" sz="900" dirty="0"/>
              <a:t> </a:t>
            </a:r>
            <a:r>
              <a:rPr lang="en-US" sz="900" b="1" dirty="0"/>
              <a:t>[clique]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Resultados in vitro mostram que IgM RF incorpora em ACPA IC IgM RF</a:t>
            </a:r>
            <a:r>
              <a:rPr lang="en-US" sz="900" dirty="0"/>
              <a:t>.</a:t>
            </a:r>
            <a:r>
              <a:rPr lang="en-US" sz="900" baseline="30000" dirty="0"/>
              <a:t>1</a:t>
            </a:r>
            <a:r>
              <a:rPr lang="en-US" sz="900" dirty="0"/>
              <a:t> </a:t>
            </a:r>
            <a:r>
              <a:rPr lang="en-US" sz="900" b="1" dirty="0"/>
              <a:t>[clique]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Verificou-se que as </a:t>
            </a:r>
            <a:r>
              <a:rPr lang="pt-BR" sz="900" dirty="0" err="1"/>
              <a:t>IgG</a:t>
            </a:r>
            <a:r>
              <a:rPr lang="pt-BR" sz="900" dirty="0"/>
              <a:t> fixam-se em sítios antigênicos livres de IgM RF, gerando um IC maior e mais denso do que ACPA IC</a:t>
            </a:r>
            <a:r>
              <a:rPr lang="en-US" sz="900" dirty="0"/>
              <a:t>.</a:t>
            </a:r>
            <a:r>
              <a:rPr lang="en-US" sz="900" baseline="30000" dirty="0"/>
              <a:t>1</a:t>
            </a:r>
            <a:r>
              <a:rPr lang="en-US" sz="900" dirty="0"/>
              <a:t> </a:t>
            </a:r>
            <a:r>
              <a:rPr lang="en-US" sz="900" b="1" dirty="0"/>
              <a:t>[clique]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A incorporação de IgM RF com ACPA IC aumenta significativamente a produção de citocinas de macrófagos.</a:t>
            </a:r>
            <a:r>
              <a:rPr lang="en-US" sz="900" baseline="30000" dirty="0"/>
              <a:t>1,2</a:t>
            </a:r>
            <a:r>
              <a:rPr lang="en-US" sz="900" dirty="0"/>
              <a:t> </a:t>
            </a:r>
            <a:r>
              <a:rPr lang="en-US" sz="900" b="1" dirty="0"/>
              <a:t>[clique]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O fator de necrose tumoral (TNF)-</a:t>
            </a:r>
            <a:r>
              <a:rPr lang="el-GR" sz="900" dirty="0"/>
              <a:t>α</a:t>
            </a:r>
            <a:r>
              <a:rPr lang="pt-BR" sz="900" dirty="0"/>
              <a:t> foi significativamente amplificado (razão de amplificação média, 26,4; P &lt;0,005).</a:t>
            </a:r>
            <a:r>
              <a:rPr lang="en-US" sz="900" b="1" dirty="0"/>
              <a:t>[clique]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Observou-se um aumento modesto da interleucina (IL) -8 (razão de amplificação média, 1,8). </a:t>
            </a:r>
            <a:r>
              <a:rPr lang="en-US" sz="900" b="1" dirty="0"/>
              <a:t>[clique]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Tal como foi a IL-1β (razão de amplificação média, 4,8, P &lt;0,005) </a:t>
            </a:r>
            <a:r>
              <a:rPr lang="pt-BR" sz="900" b="1" dirty="0"/>
              <a:t>[clique] </a:t>
            </a:r>
            <a:r>
              <a:rPr lang="pt-BR" sz="900" dirty="0"/>
              <a:t>e IL-6 / IL-1β (razão de amplificação média 17,5, P &lt;0,005), que foram segregadas após estimulação de macrófagos com IgM RF ACPA IC</a:t>
            </a:r>
            <a:r>
              <a:rPr lang="en-US" sz="900" dirty="0"/>
              <a:t>.</a:t>
            </a:r>
            <a:r>
              <a:rPr lang="en-US" sz="900" baseline="30000" dirty="0"/>
              <a:t>1</a:t>
            </a:r>
            <a:r>
              <a:rPr lang="en-US" sz="900" dirty="0"/>
              <a:t> </a:t>
            </a:r>
            <a:r>
              <a:rPr lang="en-US" sz="900" b="1" dirty="0"/>
              <a:t>[clique]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A amplificação de citocinas promove inflamação e lesões articulares</a:t>
            </a:r>
            <a:r>
              <a:rPr lang="en-US" sz="900" dirty="0"/>
              <a:t>.</a:t>
            </a:r>
            <a:r>
              <a:rPr lang="en-US" sz="900" baseline="30000" dirty="0"/>
              <a:t>1</a:t>
            </a:r>
            <a:r>
              <a:rPr lang="en-US" sz="900" dirty="0"/>
              <a:t> </a:t>
            </a:r>
            <a:r>
              <a:rPr lang="en-US" sz="900" b="1" dirty="0"/>
              <a:t>[clique]</a:t>
            </a:r>
          </a:p>
          <a:p>
            <a:r>
              <a:rPr lang="en-US" sz="900" dirty="0" err="1"/>
              <a:t>Contexto</a:t>
            </a:r>
            <a:endParaRPr lang="en-US" sz="900" dirty="0"/>
          </a:p>
          <a:p>
            <a:pPr lvl="2">
              <a:spcBef>
                <a:spcPts val="312"/>
              </a:spcBef>
            </a:pPr>
            <a:r>
              <a:rPr lang="pt-BR" sz="900" dirty="0"/>
              <a:t>Os resultados in vitro mostram que a IgM RF aumenta a patogenicidade do ACPA IC na AR pela estimulação da produção de citocinas de macrófagos</a:t>
            </a:r>
            <a:r>
              <a:rPr lang="en-US" sz="900" dirty="0"/>
              <a:t>.</a:t>
            </a:r>
            <a:r>
              <a:rPr lang="en-US" sz="900" baseline="30000" dirty="0"/>
              <a:t>1</a:t>
            </a:r>
          </a:p>
          <a:p>
            <a:pPr lvl="3">
              <a:spcBef>
                <a:spcPts val="312"/>
              </a:spcBef>
            </a:pPr>
            <a:r>
              <a:rPr lang="pt-BR" sz="900" dirty="0"/>
              <a:t>A incorporação de IgM RF em ACPA IC amplifica a secreção de TNF-</a:t>
            </a:r>
            <a:r>
              <a:rPr lang="el-GR" sz="900" dirty="0"/>
              <a:t>α</a:t>
            </a:r>
            <a:r>
              <a:rPr lang="en-US" sz="900" dirty="0"/>
              <a:t>. </a:t>
            </a:r>
          </a:p>
          <a:p>
            <a:pPr lvl="3">
              <a:spcBef>
                <a:spcPts val="312"/>
              </a:spcBef>
            </a:pPr>
            <a:r>
              <a:rPr lang="pt-BR" sz="900" dirty="0"/>
              <a:t>Os níveis elevados de IL-8, IL-1β e IL-6 foram segregados após estimulação com ACPA IC incorporando IgM RF</a:t>
            </a:r>
            <a:r>
              <a:rPr lang="en-US" sz="900" dirty="0"/>
              <a:t>.</a:t>
            </a:r>
          </a:p>
          <a:p>
            <a:pPr lvl="3">
              <a:spcBef>
                <a:spcPts val="312"/>
              </a:spcBef>
            </a:pPr>
            <a:r>
              <a:rPr lang="pt-BR" sz="900" dirty="0"/>
              <a:t>A secreção de IL-10 ou IL-1Ra não sobrecarregou a atividade de citocinas pró-inflamatórias</a:t>
            </a:r>
            <a:r>
              <a:rPr lang="en-US" sz="900" dirty="0"/>
              <a:t>.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IgM RF aumenta a resposta de citocinas pró-inflamatórias ao ACPA IC induzindo a produção de </a:t>
            </a:r>
            <a:r>
              <a:rPr lang="pt-BR" sz="900" dirty="0" err="1"/>
              <a:t>sinoviocitos</a:t>
            </a:r>
            <a:r>
              <a:rPr lang="pt-BR" sz="900" dirty="0"/>
              <a:t> de IL-6, uma citocina que desempenha um papel importante na sinovite, lesões articulares e produção de </a:t>
            </a:r>
            <a:r>
              <a:rPr lang="pt-BR" sz="900" dirty="0" err="1"/>
              <a:t>autoanticorpos</a:t>
            </a:r>
            <a:r>
              <a:rPr lang="en-US" sz="900" dirty="0"/>
              <a:t>.</a:t>
            </a:r>
            <a:r>
              <a:rPr lang="en-US" sz="900" baseline="30000" dirty="0"/>
              <a:t>1</a:t>
            </a:r>
          </a:p>
          <a:p>
            <a:pPr lvl="2">
              <a:spcBef>
                <a:spcPts val="312"/>
              </a:spcBef>
            </a:pPr>
            <a:r>
              <a:rPr lang="pt-BR" sz="900" dirty="0"/>
              <a:t>A conjugação de IgM RF com </a:t>
            </a:r>
            <a:r>
              <a:rPr lang="pt-BR" sz="900" dirty="0" err="1"/>
              <a:t>IgG</a:t>
            </a:r>
            <a:r>
              <a:rPr lang="pt-BR" sz="900" dirty="0"/>
              <a:t> foi necessária para a indução da secreção de TNF-α. </a:t>
            </a:r>
            <a:r>
              <a:rPr lang="pt-BR" sz="900" dirty="0" err="1"/>
              <a:t>IgGs</a:t>
            </a:r>
            <a:r>
              <a:rPr lang="pt-BR" sz="900" dirty="0"/>
              <a:t> adicionais foram encontradas para fixar em sítios </a:t>
            </a:r>
            <a:r>
              <a:rPr lang="pt-BR" sz="900" dirty="0" err="1"/>
              <a:t>antigenic</a:t>
            </a:r>
            <a:r>
              <a:rPr lang="pt-BR" sz="900" dirty="0"/>
              <a:t> livre de IgM RF, gerando um IC maior e mais denso do que ACPA IC, indicando que o aumento da potência para induzir a secreção de TNF-α por macrófagos mais provavelmente decorre de uma maior ocupação de seu </a:t>
            </a:r>
            <a:r>
              <a:rPr lang="pt-BR" sz="900" dirty="0" err="1"/>
              <a:t>FcγR</a:t>
            </a:r>
            <a:r>
              <a:rPr lang="en-US" sz="900" dirty="0"/>
              <a:t>.</a:t>
            </a:r>
            <a:r>
              <a:rPr lang="en-US" sz="900" baseline="30000" dirty="0"/>
              <a:t>1</a:t>
            </a:r>
          </a:p>
          <a:p>
            <a:pPr lvl="2"/>
            <a:endParaRPr lang="en-US" sz="90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17631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19578-04E3-4CE1-850C-4DCEB7DD1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CB3AE-9C1C-4661-A408-3FBC9D904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A61199-8D79-495F-8E5D-82FC6DE2C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33FE27-6533-4927-B971-EC958D85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354B15-CD7F-46E3-876A-C74BC548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15C13-2A12-4872-A0F9-DA080779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ED6358-B1A8-49FC-8BDE-5F37650C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CF5E4D-6701-438A-A89F-C525A52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3BDEE-342A-45DB-96BC-DC02DE65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4DB9F8-A80C-4CB5-B1EA-803E19F5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1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85A103-95A6-4D33-ACFF-27A00F542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022B5B-F945-4FCF-8589-0A342B461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8BE5C3-C0C0-4E52-94C2-F2B0EF1F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7E5193-E3DD-44C8-9537-971C6D42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7A07FE-11F5-4CBB-A375-FF90DDC4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2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6862" y="6397924"/>
            <a:ext cx="10541604" cy="441325"/>
          </a:xfrm>
        </p:spPr>
        <p:txBody>
          <a:bodyPr tIns="0" bIns="0" anchor="b">
            <a:normAutofit/>
          </a:bodyPr>
          <a:lstStyle>
            <a:lvl1pPr marL="0" indent="0">
              <a:buNone/>
              <a:defRPr lang="en-US" sz="800" i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</a:pPr>
            <a:r>
              <a:rPr lang="en-US" noProof="0" dirty="0"/>
              <a:t>1. Name A, et al. Journal Abbr. </a:t>
            </a:r>
            <a:r>
              <a:rPr lang="en-US" noProof="0" dirty="0" err="1"/>
              <a:t>YYYY;issue:xxx</a:t>
            </a:r>
            <a:r>
              <a:rPr lang="en-US" noProof="0" dirty="0"/>
              <a:t>–y; 2. Name B, et al. Journal Abbr. </a:t>
            </a:r>
            <a:r>
              <a:rPr lang="en-US" noProof="0" dirty="0" err="1"/>
              <a:t>YYYY;issue:xxx</a:t>
            </a:r>
            <a:r>
              <a:rPr lang="en-US" noProof="0" dirty="0"/>
              <a:t>–y. 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66863" y="5818804"/>
            <a:ext cx="11261349" cy="441325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err="1"/>
              <a:t>Abbr</a:t>
            </a:r>
            <a:r>
              <a:rPr lang="en-US" noProof="0" dirty="0"/>
              <a:t>, abbreviation; RA, rheumatoid arthritis.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45069" y="6494393"/>
            <a:ext cx="530665" cy="285491"/>
          </a:xfrm>
        </p:spPr>
        <p:txBody>
          <a:bodyPr/>
          <a:lstStyle/>
          <a:p>
            <a:pPr>
              <a:defRPr/>
            </a:pPr>
            <a:fld id="{123B5E37-A9A1-4442-B7DA-F08F2F2E7B65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>
                <a:defRPr/>
              </a:pPr>
              <a:t>‹nº›</a:t>
            </a:fld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065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85" y="417602"/>
            <a:ext cx="11280000" cy="81952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85" y="1314001"/>
            <a:ext cx="11280000" cy="4464611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defRPr sz="1800"/>
            </a:lvl1pPr>
            <a:lvl2pPr>
              <a:spcBef>
                <a:spcPts val="0"/>
              </a:spcBef>
              <a:spcAft>
                <a:spcPts val="90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90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900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6862" y="6397924"/>
            <a:ext cx="10541604" cy="441325"/>
          </a:xfrm>
        </p:spPr>
        <p:txBody>
          <a:bodyPr tIns="0" bIns="0" anchor="b">
            <a:norm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89CC"/>
              </a:buClr>
              <a:buSzTx/>
              <a:buFont typeface="Arial" pitchFamily="34" charset="0"/>
              <a:buNone/>
              <a:tabLst/>
              <a:defRPr lang="en-US" sz="800" i="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None/>
            </a:pPr>
            <a:r>
              <a:rPr lang="en-US" noProof="0" dirty="0"/>
              <a:t>1. Name A, et al. Journal Abbr. </a:t>
            </a:r>
            <a:r>
              <a:rPr lang="en-US" noProof="0" dirty="0" err="1"/>
              <a:t>YYYY;issue:xxx</a:t>
            </a:r>
            <a:r>
              <a:rPr lang="en-US" noProof="0" dirty="0"/>
              <a:t>–y; 2. Name B, et al. Journal Abbr. </a:t>
            </a:r>
            <a:r>
              <a:rPr lang="en-US" noProof="0" dirty="0" err="1"/>
              <a:t>YYYY;issue:xxx</a:t>
            </a:r>
            <a:r>
              <a:rPr lang="en-US" noProof="0" dirty="0"/>
              <a:t>–y. 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66863" y="5818804"/>
            <a:ext cx="11261349" cy="441325"/>
          </a:xfrm>
        </p:spPr>
        <p:txBody>
          <a:bodyPr tIns="0" bIns="0" anchor="b">
            <a:norm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err="1"/>
              <a:t>Abbr</a:t>
            </a:r>
            <a:r>
              <a:rPr lang="en-US" noProof="0" dirty="0"/>
              <a:t>, abbreviation; RA, rheumatoid arthritis.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45069" y="6494393"/>
            <a:ext cx="530665" cy="285491"/>
          </a:xfrm>
        </p:spPr>
        <p:txBody>
          <a:bodyPr/>
          <a:lstStyle/>
          <a:p>
            <a:pPr>
              <a:defRPr/>
            </a:pPr>
            <a:fld id="{123B5E37-A9A1-4442-B7DA-F08F2F2E7B65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>
                <a:defRPr/>
              </a:pPr>
              <a:t>‹nº›</a:t>
            </a:fld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213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583B6-82ED-4FD5-A952-F9BB2B1F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DC03AD-DB87-4E8B-A00E-DF3B1D06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2DB25-62DD-4664-ADF4-38CBB08E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4AF009-A8BE-4F35-AE50-BBFFB2E9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73F2D4-77FA-453B-BE48-09BC24584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1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6A02C-74CF-45A7-865D-7C736A59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A94A7B-C52B-4767-89D1-DBF1ACC39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45005D-AB2A-4151-A435-4F94D3276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046604-30CC-4A26-A810-035C6835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154A00-6CF1-4779-B0D9-9EACEA2F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8EA08-9CC2-4BCB-8122-B0553EBC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FEF9CD-87C1-4065-8EDB-14F2CB984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CA25F0-E90D-466E-9A34-D7FC046DC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76F09A-4BB1-4CA9-A62D-329B3CD0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1711AD-AB7A-4614-BFA5-B2769F80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BDB4C6-635A-4D9E-9ACF-F4AE9F34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7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F2AE9-0D3C-40E5-950E-8B9BA89ED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3B5F53-22BB-49D0-9D29-EB9DE3220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931D4F-28E5-4DB8-A214-C58FE8F87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D365C78-5372-4A9E-9D78-601777C84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89B95B6-A4C7-4803-9C27-93A7B8EE6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7294D67-5497-4A6E-B365-F97A4558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C3C2862-2409-4957-AC0D-0348EA937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61A9DE-C2E0-4C10-840F-6C69EC30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6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80A04-B147-48E5-A754-5408E199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3AC8028-9870-4387-ABB2-B75C97A3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C5C02F-9742-4462-A877-52FC00F4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89BDAB-E85D-40EB-A67F-67129A9C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9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8F28A5-68A5-4596-B030-0B7B4B2A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4263CD-1A30-4065-A5D9-73A7F3B42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02BB6E-D54C-423F-9042-05923986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D12D0F-19AD-455C-B150-C313E12E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D0A9CF-DDF8-4D78-B8F3-769E7F447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813E88-7E1C-4315-AE4B-2FD351B3D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E7D081-7F7D-4F10-ADBE-9B8F0A2B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461366-E536-4BA5-BDCB-DFFFF65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79895A-1A50-4A0A-B144-CEE7A036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8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DAE79-3D4E-4FA6-BEEE-141005588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79FEBA5-F62B-4386-8A23-9BD080D96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66A926-D02B-4782-89E2-FCB127BD6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07B262-D800-41A7-92B0-F63F4635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647C84-23AA-425C-8BB4-93BD8DDF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F2ED41-4EB6-4533-AFBB-1C66A563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2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7E8C77F-D0D5-4C40-9DB8-A5BB7A27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333386-B069-4CD9-A7FE-7C682A6F7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BBE0BC-E1B6-43C6-B4DF-722DF501A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78C03-75D9-418D-BCF1-6E539B6D934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7129B2-954B-4FD5-9827-173392956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BBD233-3809-4D90-84E6-A1B062E22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58311-8286-4887-A856-8535DAE12B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4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hyperlink" Target="http://www.google.com/url?sa=i&amp;rct=j&amp;q=&amp;esrc=s&amp;frm=1&amp;source=images&amp;cd=&amp;cad=rja&amp;uact=8&amp;ved=0CAcQjRw&amp;url=http://en.wikipedia.org/wiki/C-reactive_protein&amp;ei=UdH2VIPTKcHgarafgcAJ&amp;bvm=bv.87519884,d.d24&amp;psig=AFQjCNEiGkR4zbIbOw2012NEyYNBI0gEmw&amp;ust=142554795231917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35E0FD3-8835-4288-8543-97F69960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r 4 ano camtasia mp4">
            <a:hlinkClick r:id="" action="ppaction://media"/>
            <a:extLst>
              <a:ext uri="{FF2B5EF4-FFF2-40B4-BE49-F238E27FC236}">
                <a16:creationId xmlns:a16="http://schemas.microsoft.com/office/drawing/2014/main" id="{06F75426-2C60-4F3C-BE04-C180E9ED8A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369" y="0"/>
            <a:ext cx="11045261" cy="6207723"/>
          </a:xfrm>
        </p:spPr>
      </p:pic>
    </p:spTree>
    <p:extLst>
      <p:ext uri="{BB962C8B-B14F-4D97-AF65-F5344CB8AC3E}">
        <p14:creationId xmlns:p14="http://schemas.microsoft.com/office/powerpoint/2010/main" val="172008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>
            <a:hlinkClick r:id="" action="ppaction://noaction"/>
          </p:cNvPr>
          <p:cNvSpPr/>
          <p:nvPr/>
        </p:nvSpPr>
        <p:spPr>
          <a:xfrm>
            <a:off x="5229662" y="2008271"/>
            <a:ext cx="1731645" cy="1005840"/>
          </a:xfrm>
          <a:prstGeom prst="roundRect">
            <a:avLst>
              <a:gd name="adj" fmla="val 6494"/>
            </a:avLst>
          </a:prstGeom>
          <a:solidFill>
            <a:srgbClr val="16283B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Autoanticorpos</a:t>
            </a:r>
            <a:r>
              <a:rPr lang="en-GB" sz="1333" b="1" baseline="300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3</a:t>
            </a:r>
          </a:p>
          <a:p>
            <a:pPr algn="ctr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baseline="30000" dirty="0" err="1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e.x</a:t>
            </a:r>
            <a:r>
              <a:rPr lang="en-GB" sz="1333" b="1" baseline="300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. ACPA, FR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55800" y="2359293"/>
            <a:ext cx="318543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Manifestações</a:t>
            </a:r>
            <a:r>
              <a:rPr lang="en-GB" sz="1333" b="1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extra-articulares</a:t>
            </a:r>
            <a:r>
              <a:rPr lang="en-GB" sz="1333" b="1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3*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738158" y="3711070"/>
            <a:ext cx="1720215" cy="33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Erosões</a:t>
            </a:r>
            <a:r>
              <a:rPr lang="en-GB" sz="1333" b="1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3**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79" y="2472221"/>
            <a:ext cx="384000" cy="479337"/>
          </a:xfrm>
          <a:prstGeom prst="rect">
            <a:avLst/>
          </a:prstGeom>
        </p:spPr>
      </p:pic>
      <p:sp>
        <p:nvSpPr>
          <p:cNvPr id="80" name="Rounded Rectangle 79">
            <a:hlinkClick r:id="" action="ppaction://noaction"/>
          </p:cNvPr>
          <p:cNvSpPr/>
          <p:nvPr/>
        </p:nvSpPr>
        <p:spPr>
          <a:xfrm>
            <a:off x="2638974" y="2694069"/>
            <a:ext cx="1836687" cy="902971"/>
          </a:xfrm>
          <a:prstGeom prst="roundRect">
            <a:avLst>
              <a:gd name="adj" fmla="val 7264"/>
            </a:avLst>
          </a:prstGeom>
          <a:solidFill>
            <a:srgbClr val="16283B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en-US" sz="1333" ker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Rounded Rectangle 80">
            <a:hlinkClick r:id="" action="ppaction://noaction"/>
          </p:cNvPr>
          <p:cNvSpPr/>
          <p:nvPr/>
        </p:nvSpPr>
        <p:spPr>
          <a:xfrm>
            <a:off x="2638974" y="4022479"/>
            <a:ext cx="1836687" cy="989544"/>
          </a:xfrm>
          <a:prstGeom prst="roundRect">
            <a:avLst>
              <a:gd name="adj" fmla="val 9434"/>
            </a:avLst>
          </a:prstGeom>
          <a:solidFill>
            <a:srgbClr val="16283B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en-US" sz="1333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640">
            <a:off x="5378337" y="2488928"/>
            <a:ext cx="385923" cy="48173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568">
            <a:off x="6386017" y="2503402"/>
            <a:ext cx="385923" cy="481737"/>
          </a:xfrm>
          <a:prstGeom prst="rect">
            <a:avLst/>
          </a:prstGeom>
        </p:spPr>
      </p:pic>
      <p:cxnSp>
        <p:nvCxnSpPr>
          <p:cNvPr id="90" name="Straight Arrow Connector 89"/>
          <p:cNvCxnSpPr>
            <a:cxnSpLocks/>
            <a:stCxn id="91" idx="3"/>
          </p:cNvCxnSpPr>
          <p:nvPr/>
        </p:nvCxnSpPr>
        <p:spPr>
          <a:xfrm>
            <a:off x="4474359" y="2095870"/>
            <a:ext cx="748669" cy="56863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tailEnd type="triangle" w="lg" len="lg"/>
          </a:ln>
          <a:effectLst/>
        </p:spPr>
      </p:cxnSp>
      <p:sp>
        <p:nvSpPr>
          <p:cNvPr id="91" name="Rounded Rectangle 90">
            <a:hlinkClick r:id="" action="ppaction://noaction"/>
          </p:cNvPr>
          <p:cNvSpPr/>
          <p:nvPr/>
        </p:nvSpPr>
        <p:spPr>
          <a:xfrm>
            <a:off x="2647492" y="1850410"/>
            <a:ext cx="1826867" cy="490919"/>
          </a:xfrm>
          <a:prstGeom prst="roundRect">
            <a:avLst>
              <a:gd name="adj" fmla="val 13636"/>
            </a:avLst>
          </a:prstGeom>
          <a:solidFill>
            <a:schemeClr val="accent3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Fatores</a:t>
            </a:r>
            <a:r>
              <a:rPr lang="en-GB" sz="1333" b="1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 ambientais</a:t>
            </a:r>
            <a:r>
              <a:rPr lang="en-GB" sz="1333" b="1" baseline="300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1,2</a:t>
            </a:r>
          </a:p>
        </p:txBody>
      </p:sp>
      <p:pic>
        <p:nvPicPr>
          <p:cNvPr id="93" name="Picture 5" descr="C:\Users\dtabuteau\Desktop\BMS RA DECK\Cigaret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269607">
            <a:off x="4120936" y="1941807"/>
            <a:ext cx="606027" cy="7739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Placeholder 3"/>
          <p:cNvSpPr txBox="1">
            <a:spLocks/>
          </p:cNvSpPr>
          <p:nvPr/>
        </p:nvSpPr>
        <p:spPr>
          <a:xfrm>
            <a:off x="3006273" y="5195929"/>
            <a:ext cx="6388641" cy="16157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0"/>
              <a:buChar char="w"/>
              <a:defRPr sz="2400" b="0">
                <a:solidFill>
                  <a:schemeClr val="bg1"/>
                </a:solidFill>
                <a:effectLst/>
                <a:latin typeface="+mn-lt"/>
                <a:ea typeface="MS PGothic" pitchFamily="34" charset="-128"/>
                <a:cs typeface="MS PGothic" charset="0"/>
              </a:defRPr>
            </a:lvl1pPr>
            <a:lvl2pPr marL="685800" indent="-2286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Char char="•"/>
              <a:defRPr sz="2000" b="0">
                <a:solidFill>
                  <a:schemeClr val="bg1"/>
                </a:solidFill>
                <a:effectLst/>
                <a:latin typeface="+mn-lt"/>
                <a:ea typeface="MS PGothic" pitchFamily="34" charset="-128"/>
                <a:cs typeface="MS PGothic" charset="0"/>
              </a:defRPr>
            </a:lvl2pPr>
            <a:lvl3pPr marL="1255713" indent="-2222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Char char="–"/>
              <a:defRPr b="0">
                <a:solidFill>
                  <a:schemeClr val="bg1"/>
                </a:solidFill>
                <a:effectLst/>
                <a:latin typeface="+mn-lt"/>
                <a:ea typeface="MS PGothic" pitchFamily="34" charset="-128"/>
                <a:cs typeface="MS PGothic" charset="0"/>
              </a:defRPr>
            </a:lvl3pPr>
            <a:lvl4pPr marL="1828800" indent="-23177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 Narrow" charset="0"/>
              <a:buChar char="•"/>
              <a:defRPr sz="1600" b="0">
                <a:solidFill>
                  <a:schemeClr val="bg1"/>
                </a:solidFill>
                <a:effectLst/>
                <a:latin typeface="+mn-lt"/>
                <a:ea typeface="MS PGothic" pitchFamily="34" charset="-128"/>
                <a:cs typeface="MS PGothic" charset="0"/>
              </a:defRPr>
            </a:lvl4pPr>
            <a:lvl5pPr marL="2400300" indent="-2286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charset="0"/>
              <a:buChar char="–"/>
              <a:defRPr sz="1600" b="0">
                <a:solidFill>
                  <a:schemeClr val="bg1"/>
                </a:solidFill>
                <a:effectLst/>
                <a:latin typeface="Arial" charset="0"/>
                <a:ea typeface="MS PGothic" pitchFamily="34" charset="-128"/>
                <a:cs typeface="MS PGothic" charset="0"/>
              </a:defRPr>
            </a:lvl5pPr>
            <a:lvl6pPr marL="28575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+mj-lt"/>
              </a:defRPr>
            </a:lvl6pPr>
            <a:lvl7pPr marL="33147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+mj-lt"/>
              </a:defRPr>
            </a:lvl7pPr>
            <a:lvl8pPr marL="37719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+mj-lt"/>
              </a:defRPr>
            </a:lvl8pPr>
            <a:lvl9pPr marL="42291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+mj-lt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n-GB" sz="1333" kern="0" dirty="0">
              <a:solidFill>
                <a:srgbClr val="000000"/>
              </a:solidFill>
            </a:endParaRPr>
          </a:p>
        </p:txBody>
      </p:sp>
      <p:cxnSp>
        <p:nvCxnSpPr>
          <p:cNvPr id="21" name="Connector: Elbow 20"/>
          <p:cNvCxnSpPr>
            <a:cxnSpLocks/>
          </p:cNvCxnSpPr>
          <p:nvPr/>
        </p:nvCxnSpPr>
        <p:spPr>
          <a:xfrm flipV="1">
            <a:off x="4471031" y="3914665"/>
            <a:ext cx="925595" cy="468855"/>
          </a:xfrm>
          <a:prstGeom prst="bentConnector3">
            <a:avLst/>
          </a:prstGeom>
          <a:ln w="28575">
            <a:solidFill>
              <a:srgbClr val="00A3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/>
          <p:cNvCxnSpPr>
            <a:cxnSpLocks/>
            <a:stCxn id="80" idx="3"/>
          </p:cNvCxnSpPr>
          <p:nvPr/>
        </p:nvCxnSpPr>
        <p:spPr>
          <a:xfrm>
            <a:off x="4475660" y="3145555"/>
            <a:ext cx="921477" cy="487552"/>
          </a:xfrm>
          <a:prstGeom prst="bentConnector3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/>
          <p:cNvCxnSpPr>
            <a:cxnSpLocks/>
            <a:stCxn id="83" idx="1"/>
          </p:cNvCxnSpPr>
          <p:nvPr/>
        </p:nvCxnSpPr>
        <p:spPr>
          <a:xfrm rot="10800000">
            <a:off x="6800369" y="3914673"/>
            <a:ext cx="918399" cy="813628"/>
          </a:xfrm>
          <a:prstGeom prst="bentConnector3">
            <a:avLst/>
          </a:prstGeom>
          <a:ln w="28575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/>
          <p:cNvCxnSpPr>
            <a:cxnSpLocks/>
            <a:stCxn id="82" idx="1"/>
          </p:cNvCxnSpPr>
          <p:nvPr/>
        </p:nvCxnSpPr>
        <p:spPr>
          <a:xfrm rot="10800000" flipV="1">
            <a:off x="6803104" y="3209301"/>
            <a:ext cx="915665" cy="436776"/>
          </a:xfrm>
          <a:prstGeom prst="bentConnector3">
            <a:avLst/>
          </a:prstGeom>
          <a:ln w="28575">
            <a:solidFill>
              <a:srgbClr val="00A3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>
            <a:hlinkClick r:id="" action="ppaction://noaction"/>
          </p:cNvPr>
          <p:cNvSpPr/>
          <p:nvPr/>
        </p:nvSpPr>
        <p:spPr>
          <a:xfrm>
            <a:off x="7718767" y="1894813"/>
            <a:ext cx="2002408" cy="524939"/>
          </a:xfrm>
          <a:prstGeom prst="roundRect">
            <a:avLst/>
          </a:prstGeom>
          <a:solidFill>
            <a:schemeClr val="accent3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Marcadores</a:t>
            </a:r>
            <a:r>
              <a:rPr lang="en-GB" sz="1333" b="1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 genéticos</a:t>
            </a:r>
            <a:r>
              <a:rPr lang="en-GB" sz="1333" b="1" baseline="30000" dirty="0">
                <a:solidFill>
                  <a:srgbClr val="FFFFFF"/>
                </a:solidFill>
                <a:ea typeface="ＭＳ Ｐゴシック" pitchFamily="34" charset="-128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278187" y="3895036"/>
            <a:ext cx="302318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Marcadores</a:t>
            </a:r>
            <a:r>
              <a:rPr lang="en-GB" sz="1333" b="1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Inflamatórios</a:t>
            </a:r>
            <a:r>
              <a:rPr lang="en-GB" sz="1333" b="1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4,5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405777" y="2412575"/>
            <a:ext cx="258606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BD101"/>
              </a:buClr>
              <a:buSzPct val="50000"/>
              <a:buFont typeface="Webdings" pitchFamily="18" charset="2"/>
              <a:buNone/>
            </a:pPr>
            <a:r>
              <a:rPr lang="en-GB" sz="1333" b="1" dirty="0" err="1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Limitação</a:t>
            </a:r>
            <a:r>
              <a:rPr lang="en-GB" sz="1333" b="1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funcional</a:t>
            </a:r>
            <a:r>
              <a:rPr lang="en-GB" sz="1333" b="1" baseline="300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96">
            <a:off x="7772004" y="1975741"/>
            <a:ext cx="700611" cy="231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Rounded Rectangle 81">
            <a:hlinkClick r:id="" action="ppaction://noaction"/>
          </p:cNvPr>
          <p:cNvSpPr/>
          <p:nvPr/>
        </p:nvSpPr>
        <p:spPr>
          <a:xfrm>
            <a:off x="7718767" y="2707039"/>
            <a:ext cx="2002408" cy="1004524"/>
          </a:xfrm>
          <a:prstGeom prst="roundRect">
            <a:avLst>
              <a:gd name="adj" fmla="val 7987"/>
            </a:avLst>
          </a:prstGeom>
          <a:solidFill>
            <a:srgbClr val="16283B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en-US" sz="1333" ker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Rounded Rectangle 82">
            <a:hlinkClick r:id="" action="ppaction://noaction"/>
          </p:cNvPr>
          <p:cNvSpPr/>
          <p:nvPr/>
        </p:nvSpPr>
        <p:spPr>
          <a:xfrm>
            <a:off x="7718766" y="4225085"/>
            <a:ext cx="2136583" cy="1006427"/>
          </a:xfrm>
          <a:prstGeom prst="roundRect">
            <a:avLst>
              <a:gd name="adj" fmla="val 9434"/>
            </a:avLst>
          </a:prstGeom>
          <a:solidFill>
            <a:schemeClr val="accent3"/>
          </a:solidFill>
          <a:ln>
            <a:tailEnd type="triangle" w="lg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en-US" sz="1333" ker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Picture 8" descr="http://upload.wikimedia.org/wikipedia/commons/6/6f/PDB_1b09_EBI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17941" y="4359362"/>
            <a:ext cx="1085825" cy="796892"/>
          </a:xfrm>
          <a:prstGeom prst="roundRect">
            <a:avLst>
              <a:gd name="adj" fmla="val 8970"/>
            </a:avLst>
          </a:prstGeom>
          <a:noFill/>
          <a:ln>
            <a:solidFill>
              <a:schemeClr val="accent5"/>
            </a:solidFill>
          </a:ln>
        </p:spPr>
      </p:pic>
      <p:pic>
        <p:nvPicPr>
          <p:cNvPr id="97" name="Picture 10" descr="http://www.formedic.ca/images/DSF06.gif"/>
          <p:cNvPicPr>
            <a:picLocks noChangeArrowheads="1"/>
          </p:cNvPicPr>
          <p:nvPr/>
        </p:nvPicPr>
        <p:blipFill>
          <a:blip r:embed="rId9" cstate="print"/>
          <a:srcRect r="43305" b="69795"/>
          <a:stretch>
            <a:fillRect/>
          </a:stretch>
        </p:blipFill>
        <p:spPr bwMode="auto">
          <a:xfrm>
            <a:off x="8172031" y="2793469"/>
            <a:ext cx="1095879" cy="804632"/>
          </a:xfrm>
          <a:prstGeom prst="roundRect">
            <a:avLst>
              <a:gd name="adj" fmla="val 8144"/>
            </a:avLst>
          </a:prstGeom>
          <a:noFill/>
          <a:ln>
            <a:solidFill>
              <a:schemeClr val="accent5"/>
            </a:solidFill>
          </a:ln>
        </p:spPr>
      </p:pic>
      <p:cxnSp>
        <p:nvCxnSpPr>
          <p:cNvPr id="69" name="Straight Arrow Connector 68"/>
          <p:cNvCxnSpPr>
            <a:cxnSpLocks/>
          </p:cNvCxnSpPr>
          <p:nvPr/>
        </p:nvCxnSpPr>
        <p:spPr>
          <a:xfrm flipH="1">
            <a:off x="6970754" y="2231155"/>
            <a:ext cx="748671" cy="0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tailEnd type="triangle" w="lg" len="lg"/>
          </a:ln>
          <a:effectLst/>
        </p:spPr>
      </p:cxnSp>
      <p:cxnSp>
        <p:nvCxnSpPr>
          <p:cNvPr id="70" name="Straight Arrow Connector 69"/>
          <p:cNvCxnSpPr>
            <a:cxnSpLocks/>
            <a:stCxn id="53" idx="2"/>
          </p:cNvCxnSpPr>
          <p:nvPr/>
        </p:nvCxnSpPr>
        <p:spPr>
          <a:xfrm flipH="1">
            <a:off x="6095485" y="3014110"/>
            <a:ext cx="1" cy="285751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tailEnd type="triangle" w="lg" len="lg"/>
          </a:ln>
          <a:effectLst/>
        </p:spPr>
      </p:cxnSp>
      <p:cxnSp>
        <p:nvCxnSpPr>
          <p:cNvPr id="39" name="Connector: Elbow 56"/>
          <p:cNvCxnSpPr>
            <a:cxnSpLocks/>
          </p:cNvCxnSpPr>
          <p:nvPr/>
        </p:nvCxnSpPr>
        <p:spPr>
          <a:xfrm>
            <a:off x="4475148" y="3145555"/>
            <a:ext cx="921477" cy="487552"/>
          </a:xfrm>
          <a:prstGeom prst="bentConnector3">
            <a:avLst/>
          </a:prstGeom>
          <a:ln w="28575">
            <a:solidFill>
              <a:srgbClr val="00A3DA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5351377" y="3299862"/>
            <a:ext cx="1483587" cy="8355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333" b="1" kern="0" dirty="0">
                <a:solidFill>
                  <a:srgbClr val="102234"/>
                </a:solidFill>
                <a:cs typeface="Arial" panose="020B0604020202020204" pitchFamily="34" charset="0"/>
              </a:rPr>
              <a:t>AR </a:t>
            </a:r>
            <a:r>
              <a:rPr lang="en-GB" sz="1333" b="1" kern="0" dirty="0" err="1">
                <a:solidFill>
                  <a:srgbClr val="102234"/>
                </a:solidFill>
                <a:cs typeface="Arial" panose="020B0604020202020204" pitchFamily="34" charset="0"/>
              </a:rPr>
              <a:t>erosiva</a:t>
            </a:r>
            <a:r>
              <a:rPr lang="en-GB" sz="1333" b="1" kern="0" dirty="0">
                <a:solidFill>
                  <a:srgbClr val="102234"/>
                </a:solidFill>
                <a:cs typeface="Arial" panose="020B0604020202020204" pitchFamily="34" charset="0"/>
              </a:rPr>
              <a:t> e </a:t>
            </a:r>
            <a:r>
              <a:rPr lang="en-GB" sz="1333" b="1" kern="0" dirty="0" err="1">
                <a:solidFill>
                  <a:srgbClr val="102234"/>
                </a:solidFill>
                <a:cs typeface="Arial" panose="020B0604020202020204" pitchFamily="34" charset="0"/>
              </a:rPr>
              <a:t>ativa</a:t>
            </a:r>
            <a:endParaRPr lang="en-GB" sz="1333" b="1" kern="0" dirty="0">
              <a:solidFill>
                <a:srgbClr val="102234"/>
              </a:solidFill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9499" y="4084639"/>
            <a:ext cx="1032205" cy="836976"/>
          </a:xfrm>
          <a:prstGeom prst="roundRect">
            <a:avLst>
              <a:gd name="adj" fmla="val 10446"/>
            </a:avLst>
          </a:prstGeom>
          <a:noFill/>
          <a:ln>
            <a:solidFill>
              <a:schemeClr val="accent5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543" y="2720857"/>
            <a:ext cx="1225747" cy="850464"/>
          </a:xfrm>
          <a:prstGeom prst="roundRect">
            <a:avLst>
              <a:gd name="adj" fmla="val 10446"/>
            </a:avLst>
          </a:prstGeom>
          <a:noFill/>
          <a:ln>
            <a:solidFill>
              <a:schemeClr val="accent5"/>
            </a:solidFill>
          </a:ln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1863170" y="197208"/>
            <a:ext cx="8460000" cy="81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60960" rIns="0" bIns="9600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575">
                <a:solidFill>
                  <a:schemeClr val="accent1"/>
                </a:solidFill>
                <a:latin typeface="Arial" pitchFamily="34" charset="0"/>
              </a:defRPr>
            </a:lvl9pPr>
          </a:lstStyle>
          <a:p>
            <a:pPr algn="ctr" latinLnBrk="0"/>
            <a:r>
              <a:rPr lang="en-US" sz="2400" dirty="0" err="1">
                <a:solidFill>
                  <a:srgbClr val="002060"/>
                </a:solidFill>
              </a:rPr>
              <a:t>Autoanticorpos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correspondem</a:t>
            </a:r>
            <a:r>
              <a:rPr lang="en-US" sz="2400" dirty="0">
                <a:solidFill>
                  <a:srgbClr val="002060"/>
                </a:solidFill>
              </a:rPr>
              <a:t> a um dos </a:t>
            </a:r>
            <a:r>
              <a:rPr lang="en-US" sz="2800" dirty="0" err="1">
                <a:solidFill>
                  <a:srgbClr val="002060"/>
                </a:solidFill>
              </a:rPr>
              <a:t>muitos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fatores</a:t>
            </a:r>
            <a:r>
              <a:rPr lang="en-US" sz="2400" dirty="0">
                <a:solidFill>
                  <a:srgbClr val="002060"/>
                </a:solidFill>
              </a:rPr>
              <a:t> de </a:t>
            </a:r>
            <a:r>
              <a:rPr lang="en-US" sz="2400" dirty="0" err="1">
                <a:solidFill>
                  <a:srgbClr val="002060"/>
                </a:solidFill>
              </a:rPr>
              <a:t>prognóstico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ruim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na</a:t>
            </a:r>
            <a:r>
              <a:rPr lang="en-US" sz="2400" dirty="0">
                <a:solidFill>
                  <a:srgbClr val="002060"/>
                </a:solidFill>
              </a:rPr>
              <a:t> AR 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054673" y="6011410"/>
            <a:ext cx="8446012" cy="441325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ACPA,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anticorpo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peptídeo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anticitrulinado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; ACR, American College of Rheumatology; AR,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artrite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reumatoide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RF,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fator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reumatoide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Krol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A, et al.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Scand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Rheumatol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2015;44:8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12; 2.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McInnes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IB,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Schett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G. N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Engl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 Med. 2011;365:2205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19; 3. Singh JA, et al. Arthritis Care Res (Hoboken). 2012;64:625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39;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4.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Lindqvist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E, et al. Ann Rheum Dis. 2005;64:196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201; 5.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Smolen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JS, et al. Arthritis Res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Ther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 2008;10:208.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*Image courtesy of James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Heilman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MD, via Wikimedia Commons; ** Image courtesy of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Lariob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via Wikimedia Commons.</a:t>
            </a:r>
          </a:p>
        </p:txBody>
      </p:sp>
    </p:spTree>
    <p:extLst>
      <p:ext uri="{BB962C8B-B14F-4D97-AF65-F5344CB8AC3E}">
        <p14:creationId xmlns:p14="http://schemas.microsoft.com/office/powerpoint/2010/main" val="241569258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520" y="302386"/>
            <a:ext cx="8988650" cy="614647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Autoanticorpos nos critérios de classificação para AR</a:t>
            </a:r>
            <a:endParaRPr lang="en-US" sz="3200" b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00023" y="5846079"/>
            <a:ext cx="6656056" cy="586375"/>
          </a:xfrm>
        </p:spPr>
        <p:txBody>
          <a:bodyPr>
            <a:normAutofit/>
          </a:bodyPr>
          <a:lstStyle/>
          <a:p>
            <a:br>
              <a:rPr lang="en-GB" sz="1000" dirty="0">
                <a:solidFill>
                  <a:schemeClr val="tx1"/>
                </a:solidFill>
              </a:rPr>
            </a:br>
            <a:r>
              <a:rPr lang="en-GB" sz="1000" dirty="0" err="1">
                <a:solidFill>
                  <a:schemeClr val="tx1"/>
                </a:solidFill>
              </a:rPr>
              <a:t>Adaptado</a:t>
            </a:r>
            <a:r>
              <a:rPr lang="en-GB" sz="1000" dirty="0">
                <a:solidFill>
                  <a:schemeClr val="tx1"/>
                </a:solidFill>
              </a:rPr>
              <a:t> de 1. Arnett FC, et al. Arthritis Rheum 1988;31:315–24. </a:t>
            </a:r>
            <a:br>
              <a:rPr lang="en-GB" sz="1000" dirty="0">
                <a:solidFill>
                  <a:schemeClr val="tx1"/>
                </a:solidFill>
              </a:rPr>
            </a:br>
            <a:r>
              <a:rPr lang="en-GB" sz="1000" dirty="0">
                <a:solidFill>
                  <a:schemeClr val="tx1"/>
                </a:solidFill>
              </a:rPr>
              <a:t>2. </a:t>
            </a:r>
            <a:r>
              <a:rPr lang="en-GB" sz="1000" dirty="0" err="1">
                <a:solidFill>
                  <a:schemeClr val="tx1"/>
                </a:solidFill>
              </a:rPr>
              <a:t>Aletaha</a:t>
            </a:r>
            <a:r>
              <a:rPr lang="en-GB" sz="1000" dirty="0">
                <a:solidFill>
                  <a:schemeClr val="tx1"/>
                </a:solidFill>
              </a:rPr>
              <a:t> D, et al. Arthritis Rheum 2010;62:2569–81. </a:t>
            </a:r>
            <a:r>
              <a:rPr lang="en-US" sz="1000" dirty="0">
                <a:solidFill>
                  <a:schemeClr val="tx1"/>
                </a:solidFill>
              </a:rPr>
              <a:t>Courtesy of Professor Aggarwal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6520" y="1963498"/>
            <a:ext cx="3458211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2800" b="1" dirty="0">
                <a:solidFill>
                  <a:schemeClr val="tx1"/>
                </a:solidFill>
              </a:rPr>
              <a:t>1987 </a:t>
            </a:r>
            <a:r>
              <a:rPr lang="en-US" sz="2800" b="1" dirty="0" err="1">
                <a:solidFill>
                  <a:schemeClr val="tx1"/>
                </a:solidFill>
              </a:rPr>
              <a:t>Critérios</a:t>
            </a:r>
            <a:r>
              <a:rPr lang="en-US" sz="2800" b="1" dirty="0">
                <a:solidFill>
                  <a:schemeClr val="tx1"/>
                </a:solidFill>
              </a:rPr>
              <a:t> de AR</a:t>
            </a:r>
            <a:r>
              <a:rPr lang="en-US" sz="2800" b="1" baseline="30000" dirty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9097" y="998152"/>
            <a:ext cx="3458211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2800" b="1" dirty="0">
                <a:solidFill>
                  <a:schemeClr val="tx1"/>
                </a:solidFill>
              </a:rPr>
              <a:t>2010 </a:t>
            </a:r>
            <a:r>
              <a:rPr lang="en-US" sz="2800" b="1" dirty="0" err="1">
                <a:solidFill>
                  <a:schemeClr val="tx1"/>
                </a:solidFill>
              </a:rPr>
              <a:t>Critérios</a:t>
            </a:r>
            <a:r>
              <a:rPr lang="en-US" sz="2800" b="1" dirty="0">
                <a:solidFill>
                  <a:schemeClr val="tx1"/>
                </a:solidFill>
              </a:rPr>
              <a:t> de AR</a:t>
            </a:r>
            <a:r>
              <a:rPr lang="en-US" sz="2800" b="1" baseline="30000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67504" y="1516395"/>
          <a:ext cx="5182934" cy="46795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45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A.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Envolvimento</a:t>
                      </a:r>
                      <a:r>
                        <a:rPr lang="en-GB" sz="1600" dirty="0"/>
                        <a:t> das </a:t>
                      </a:r>
                      <a:r>
                        <a:rPr lang="en-GB" sz="1600" dirty="0" err="1"/>
                        <a:t>articulações</a:t>
                      </a:r>
                      <a:endParaRPr lang="en-GB" sz="16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1 </a:t>
                      </a:r>
                      <a:r>
                        <a:rPr lang="en-GB" sz="1800" b="1" dirty="0" err="1"/>
                        <a:t>articulação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b="1" dirty="0" err="1"/>
                        <a:t>grande</a:t>
                      </a:r>
                      <a:endParaRPr lang="en-GB" sz="1800" b="1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2–10 </a:t>
                      </a:r>
                      <a:r>
                        <a:rPr lang="en-GB" sz="1800" b="1" dirty="0" err="1"/>
                        <a:t>articulações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b="1" dirty="0" err="1"/>
                        <a:t>grandes</a:t>
                      </a:r>
                      <a:endParaRPr lang="en-GB" sz="1800" b="1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1–3 </a:t>
                      </a:r>
                      <a:r>
                        <a:rPr lang="en-GB" sz="1800" b="1" dirty="0" err="1"/>
                        <a:t>articulações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b="1" dirty="0" err="1"/>
                        <a:t>pequenas</a:t>
                      </a:r>
                      <a:endParaRPr lang="en-GB" sz="1800" b="1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4–10 </a:t>
                      </a:r>
                      <a:r>
                        <a:rPr lang="en-GB" sz="1800" b="1" dirty="0" err="1"/>
                        <a:t>articulações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b="1" dirty="0" err="1"/>
                        <a:t>pequenas</a:t>
                      </a:r>
                      <a:endParaRPr lang="en-GB" sz="1800" b="1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&gt;10 </a:t>
                      </a:r>
                      <a:r>
                        <a:rPr lang="en-GB" sz="1800" b="1" dirty="0" err="1"/>
                        <a:t>articulações</a:t>
                      </a:r>
                      <a:r>
                        <a:rPr lang="en-GB" sz="1800" b="1" dirty="0"/>
                        <a:t> (≥1 </a:t>
                      </a:r>
                      <a:r>
                        <a:rPr lang="en-GB" sz="1800" b="1" dirty="0" err="1"/>
                        <a:t>articulação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b="1" dirty="0" err="1"/>
                        <a:t>pequena</a:t>
                      </a:r>
                      <a:r>
                        <a:rPr lang="en-GB" sz="1800" b="1" dirty="0"/>
                        <a:t>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5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B.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b="1" dirty="0"/>
                        <a:t>Sorologia (≥ 1 resultado de teste necessário)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 err="1"/>
                        <a:t>Negativo</a:t>
                      </a:r>
                      <a:r>
                        <a:rPr lang="en-GB" sz="1800" b="1" dirty="0"/>
                        <a:t> RF e </a:t>
                      </a:r>
                      <a:r>
                        <a:rPr lang="en-GB" sz="1800" b="1" dirty="0" err="1"/>
                        <a:t>negativo</a:t>
                      </a:r>
                      <a:r>
                        <a:rPr lang="en-GB" sz="1800" b="1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 err="1"/>
                        <a:t>Baixo-positivo</a:t>
                      </a:r>
                      <a:r>
                        <a:rPr lang="en-GB" sz="1800" b="1" dirty="0"/>
                        <a:t> RF </a:t>
                      </a:r>
                      <a:r>
                        <a:rPr lang="en-GB" sz="1800" b="1" dirty="0" err="1"/>
                        <a:t>ou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b="1" dirty="0" err="1"/>
                        <a:t>baixo-positivo</a:t>
                      </a:r>
                      <a:r>
                        <a:rPr lang="en-GB" sz="1800" b="1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Alto-</a:t>
                      </a:r>
                      <a:r>
                        <a:rPr lang="en-GB" sz="1800" b="1" dirty="0" err="1"/>
                        <a:t>positivo</a:t>
                      </a:r>
                      <a:r>
                        <a:rPr lang="en-GB" sz="1800" b="1" dirty="0"/>
                        <a:t> RF </a:t>
                      </a:r>
                      <a:r>
                        <a:rPr lang="en-GB" sz="1800" b="1" dirty="0" err="1"/>
                        <a:t>ou</a:t>
                      </a:r>
                      <a:r>
                        <a:rPr lang="en-GB" sz="1800" b="1" dirty="0"/>
                        <a:t> alto-</a:t>
                      </a:r>
                      <a:r>
                        <a:rPr lang="en-GB" sz="1800" b="1" dirty="0" err="1"/>
                        <a:t>positivo</a:t>
                      </a:r>
                      <a:r>
                        <a:rPr lang="en-GB" sz="1800" b="1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b="1" dirty="0"/>
                        <a:t>Reagentes de fase aguda (≥1 resultado de teste necessário)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Normal CRP e normal ESR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b="1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 err="1"/>
                        <a:t>Anormal</a:t>
                      </a:r>
                      <a:r>
                        <a:rPr lang="en-GB" sz="1800" b="1" dirty="0"/>
                        <a:t> CRP </a:t>
                      </a:r>
                      <a:r>
                        <a:rPr lang="en-GB" sz="1800" b="1" dirty="0" err="1"/>
                        <a:t>ou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b="1" dirty="0" err="1"/>
                        <a:t>anormal</a:t>
                      </a:r>
                      <a:r>
                        <a:rPr lang="en-GB" sz="1800" b="1" dirty="0"/>
                        <a:t> ESR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 err="1"/>
                        <a:t>Duração</a:t>
                      </a:r>
                      <a:r>
                        <a:rPr lang="en-GB" sz="1800" b="1" dirty="0"/>
                        <a:t> dos </a:t>
                      </a:r>
                      <a:r>
                        <a:rPr lang="en-GB" sz="1800" b="1" dirty="0" err="1"/>
                        <a:t>sintomas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&lt;6 </a:t>
                      </a:r>
                      <a:r>
                        <a:rPr lang="en-GB" sz="1800" b="1" dirty="0" err="1"/>
                        <a:t>semanas</a:t>
                      </a:r>
                      <a:endParaRPr lang="en-GB" sz="1800" b="1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≥6 </a:t>
                      </a:r>
                      <a:r>
                        <a:rPr lang="en-GB" sz="1800" b="1" dirty="0" err="1"/>
                        <a:t>semanas</a:t>
                      </a:r>
                      <a:endParaRPr lang="en-GB" sz="1800" b="1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267504" y="3194901"/>
            <a:ext cx="5341399" cy="110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GB" sz="1013">
              <a:solidFill>
                <a:srgbClr val="FFFFFF"/>
              </a:solidFill>
            </a:endParaRPr>
          </a:p>
        </p:txBody>
      </p:sp>
      <p:graphicFrame>
        <p:nvGraphicFramePr>
          <p:cNvPr id="20" name="Content Placeholder 22"/>
          <p:cNvGraphicFramePr>
            <a:graphicFrameLocks/>
          </p:cNvGraphicFramePr>
          <p:nvPr/>
        </p:nvGraphicFramePr>
        <p:xfrm>
          <a:off x="821635" y="2577941"/>
          <a:ext cx="5287404" cy="28388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71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6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465">
                <a:tc gridSpan="2">
                  <a:txBody>
                    <a:bodyPr/>
                    <a:lstStyle/>
                    <a:p>
                      <a:pPr marL="0" indent="358775" algn="ctr"/>
                      <a:r>
                        <a:rPr lang="en-GB" sz="1800" dirty="0"/>
                        <a:t>1987 ACR </a:t>
                      </a:r>
                      <a:r>
                        <a:rPr lang="en-GB" sz="1800" dirty="0" err="1"/>
                        <a:t>Critérios</a:t>
                      </a:r>
                      <a:r>
                        <a:rPr lang="en-GB" sz="1800" dirty="0"/>
                        <a:t> de AR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Rigidez matinal de pelo menos 1 hora</a:t>
                      </a:r>
                      <a:endParaRPr lang="en-GB" sz="2000" b="1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Artrite em três ou mais articulações, conforme observado por um médico</a:t>
                      </a:r>
                      <a:endParaRPr lang="en-GB" sz="2000" b="1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Artrite nas articulações do pulso ou da mão</a:t>
                      </a:r>
                      <a:endParaRPr lang="en-GB" sz="2000" b="1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/>
                        <a:t>Articulações</a:t>
                      </a:r>
                      <a:r>
                        <a:rPr lang="en-GB" sz="2000" b="1" dirty="0"/>
                        <a:t> </a:t>
                      </a:r>
                      <a:r>
                        <a:rPr lang="en-GB" sz="2000" b="1" dirty="0" err="1"/>
                        <a:t>simetricamente</a:t>
                      </a:r>
                      <a:r>
                        <a:rPr lang="en-GB" sz="2000" b="1" dirty="0"/>
                        <a:t> </a:t>
                      </a:r>
                      <a:r>
                        <a:rPr lang="en-GB" sz="2000" b="1" dirty="0" err="1"/>
                        <a:t>afetadas</a:t>
                      </a:r>
                      <a:endParaRPr lang="en-GB" sz="2000" b="1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/>
                        <a:t>Nódulos</a:t>
                      </a:r>
                      <a:r>
                        <a:rPr lang="en-GB" sz="2000" b="1" dirty="0"/>
                        <a:t> </a:t>
                      </a:r>
                      <a:r>
                        <a:rPr lang="en-GB" sz="2000" b="1" dirty="0" err="1"/>
                        <a:t>reumatoides</a:t>
                      </a:r>
                      <a:endParaRPr lang="en-GB" sz="2000" b="1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/>
                        <a:t>Fator</a:t>
                      </a:r>
                      <a:r>
                        <a:rPr lang="en-GB" sz="2000" b="1" dirty="0"/>
                        <a:t> </a:t>
                      </a:r>
                      <a:r>
                        <a:rPr lang="en-GB" sz="2000" b="1" dirty="0" err="1"/>
                        <a:t>reumatoide</a:t>
                      </a:r>
                      <a:r>
                        <a:rPr lang="en-GB" sz="2000" b="1" dirty="0"/>
                        <a:t> </a:t>
                      </a:r>
                      <a:r>
                        <a:rPr lang="en-GB" sz="2000" b="1" dirty="0" err="1"/>
                        <a:t>positivo</a:t>
                      </a:r>
                      <a:endParaRPr lang="en-GB" sz="2000" b="1" dirty="0">
                        <a:solidFill>
                          <a:srgbClr val="C00000"/>
                        </a:solidFill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Alterações radiográficas típicas da AR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6300505" y="6247788"/>
            <a:ext cx="5007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Diagnóstico</a:t>
            </a:r>
            <a:r>
              <a:rPr lang="en-GB" b="1" dirty="0"/>
              <a:t> </a:t>
            </a:r>
            <a:r>
              <a:rPr lang="en-GB" b="1" dirty="0" err="1"/>
              <a:t>necessita</a:t>
            </a:r>
            <a:r>
              <a:rPr lang="en-GB" b="1" dirty="0"/>
              <a:t> </a:t>
            </a:r>
            <a:r>
              <a:rPr lang="en-GB" b="1" dirty="0" err="1"/>
              <a:t>pelo</a:t>
            </a:r>
            <a:r>
              <a:rPr lang="en-GB" b="1" dirty="0"/>
              <a:t> </a:t>
            </a:r>
            <a:r>
              <a:rPr lang="en-GB" b="1" dirty="0" err="1"/>
              <a:t>menos</a:t>
            </a:r>
            <a:r>
              <a:rPr lang="en-GB" b="1" dirty="0"/>
              <a:t> 6 </a:t>
            </a:r>
            <a:r>
              <a:rPr lang="en-GB" b="1" dirty="0" err="1"/>
              <a:t>pontos</a:t>
            </a:r>
            <a:r>
              <a:rPr lang="en-GB" b="1" dirty="0"/>
              <a:t> </a:t>
            </a:r>
            <a:r>
              <a:rPr lang="en-GB" b="1" dirty="0" err="1"/>
              <a:t>em</a:t>
            </a:r>
            <a:r>
              <a:rPr lang="en-GB" b="1" dirty="0"/>
              <a:t> 10</a:t>
            </a:r>
          </a:p>
          <a:p>
            <a:r>
              <a:rPr lang="en-GB" b="1" dirty="0"/>
              <a:t>ESR=VHS; RF=</a:t>
            </a:r>
            <a:r>
              <a:rPr lang="en-GB" b="1" dirty="0" err="1"/>
              <a:t>Fator</a:t>
            </a:r>
            <a:r>
              <a:rPr lang="en-GB" b="1" dirty="0"/>
              <a:t> </a:t>
            </a:r>
            <a:r>
              <a:rPr lang="en-GB" b="1" dirty="0" err="1"/>
              <a:t>Reumatoide</a:t>
            </a:r>
            <a:endParaRPr lang="en-GB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C4A837-371F-46CA-A7ED-72953AA15056}"/>
              </a:ext>
            </a:extLst>
          </p:cNvPr>
          <p:cNvSpPr txBox="1"/>
          <p:nvPr/>
        </p:nvSpPr>
        <p:spPr>
          <a:xfrm>
            <a:off x="970671" y="4783014"/>
            <a:ext cx="3157380" cy="289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D8AAF9B6-5474-45A0-95BC-B3A676BE38DB}"/>
              </a:ext>
            </a:extLst>
          </p:cNvPr>
          <p:cNvSpPr/>
          <p:nvPr/>
        </p:nvSpPr>
        <p:spPr>
          <a:xfrm>
            <a:off x="884085" y="5534905"/>
            <a:ext cx="5007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Diagnóstico</a:t>
            </a:r>
            <a:r>
              <a:rPr lang="en-GB" b="1" dirty="0"/>
              <a:t> </a:t>
            </a:r>
            <a:r>
              <a:rPr lang="en-GB" b="1" dirty="0" err="1"/>
              <a:t>necessita</a:t>
            </a:r>
            <a:r>
              <a:rPr lang="en-GB" b="1" dirty="0"/>
              <a:t> </a:t>
            </a:r>
            <a:r>
              <a:rPr lang="en-GB" b="1" dirty="0" err="1"/>
              <a:t>pelo</a:t>
            </a:r>
            <a:r>
              <a:rPr lang="en-GB" b="1" dirty="0"/>
              <a:t> </a:t>
            </a:r>
            <a:r>
              <a:rPr lang="en-GB" b="1" dirty="0" err="1"/>
              <a:t>menos</a:t>
            </a:r>
            <a:r>
              <a:rPr lang="en-GB" b="1" dirty="0"/>
              <a:t> 4 </a:t>
            </a:r>
            <a:r>
              <a:rPr lang="en-GB" b="1" dirty="0" err="1"/>
              <a:t>critérios</a:t>
            </a:r>
            <a:r>
              <a:rPr lang="en-GB" b="1" dirty="0"/>
              <a:t> de 7</a:t>
            </a:r>
          </a:p>
        </p:txBody>
      </p:sp>
    </p:spTree>
    <p:extLst>
      <p:ext uri="{BB962C8B-B14F-4D97-AF65-F5344CB8AC3E}">
        <p14:creationId xmlns:p14="http://schemas.microsoft.com/office/powerpoint/2010/main" val="26814773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o diagnóstico?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Mulher, 45 anos, com artrite em 9 articulações (todas nas mãos), distribuição simétrica, rigidez matinal maior que 1 hora, há 12 semanas. </a:t>
            </a:r>
          </a:p>
          <a:p>
            <a:r>
              <a:rPr lang="pt-BR" sz="3200" dirty="0"/>
              <a:t>Exames laboratoriais:</a:t>
            </a:r>
          </a:p>
          <a:p>
            <a:r>
              <a:rPr lang="pt-BR" sz="3200" dirty="0"/>
              <a:t>VHS=35 mm/h</a:t>
            </a:r>
          </a:p>
          <a:p>
            <a:r>
              <a:rPr lang="pt-BR" sz="3200" dirty="0"/>
              <a:t>PCR=1,2 mg/</a:t>
            </a:r>
            <a:r>
              <a:rPr lang="pt-BR" sz="3200" dirty="0" err="1"/>
              <a:t>dL</a:t>
            </a:r>
            <a:endParaRPr lang="pt-BR" sz="3200" dirty="0"/>
          </a:p>
          <a:p>
            <a:r>
              <a:rPr lang="pt-BR" sz="3200" dirty="0"/>
              <a:t>FR </a:t>
            </a:r>
            <a:r>
              <a:rPr lang="pt-BR" sz="3200" dirty="0" err="1"/>
              <a:t>neg</a:t>
            </a:r>
            <a:endParaRPr lang="pt-BR" sz="3200" dirty="0"/>
          </a:p>
          <a:p>
            <a:r>
              <a:rPr lang="pt-BR" sz="3200" dirty="0"/>
              <a:t>ACPA </a:t>
            </a:r>
            <a:r>
              <a:rPr lang="pt-BR" sz="3200" dirty="0" err="1"/>
              <a:t>neg</a:t>
            </a:r>
            <a:endParaRPr lang="pt-BR" sz="32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440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598" y="476690"/>
            <a:ext cx="8486572" cy="614647"/>
          </a:xfrm>
        </p:spPr>
        <p:txBody>
          <a:bodyPr>
            <a:noAutofit/>
          </a:bodyPr>
          <a:lstStyle/>
          <a:p>
            <a:r>
              <a:rPr lang="pt-BR" sz="2800" b="1" dirty="0" err="1">
                <a:solidFill>
                  <a:srgbClr val="002060"/>
                </a:solidFill>
              </a:rPr>
              <a:t>Autoanticorpos</a:t>
            </a:r>
            <a:r>
              <a:rPr lang="pt-BR" sz="2800" b="1" dirty="0">
                <a:solidFill>
                  <a:srgbClr val="002060"/>
                </a:solidFill>
              </a:rPr>
              <a:t> nos critérios de classificação para a AR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988597" y="5923698"/>
            <a:ext cx="6656056" cy="586375"/>
          </a:xfrm>
        </p:spPr>
        <p:txBody>
          <a:bodyPr>
            <a:normAutofit/>
          </a:bodyPr>
          <a:lstStyle/>
          <a:p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Adaptado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de 1. Arnett FC, et al. Arthritis Rheum 1988;31:315–24.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Aletaha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D, et al. Arthritis Rheum 2010;62:2569–81.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Courtesy of Professor Aggarwal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8597" y="2254776"/>
            <a:ext cx="3458211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400" b="1" dirty="0">
                <a:solidFill>
                  <a:srgbClr val="000000"/>
                </a:solidFill>
              </a:rPr>
              <a:t>1987 </a:t>
            </a:r>
            <a:r>
              <a:rPr lang="en-US" sz="1400" b="1" dirty="0" err="1">
                <a:solidFill>
                  <a:srgbClr val="000000"/>
                </a:solidFill>
              </a:rPr>
              <a:t>Critérios</a:t>
            </a:r>
            <a:r>
              <a:rPr lang="en-US" sz="1400" b="1" dirty="0">
                <a:solidFill>
                  <a:srgbClr val="000000"/>
                </a:solidFill>
              </a:rPr>
              <a:t> de AR</a:t>
            </a:r>
            <a:r>
              <a:rPr lang="en-US" sz="1400" b="1" baseline="30000" dirty="0">
                <a:solidFill>
                  <a:srgbClr val="000000"/>
                </a:solidFill>
              </a:rPr>
              <a:t>1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1537" y="1208618"/>
            <a:ext cx="3458211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latinLnBrk="0"/>
            <a:r>
              <a:rPr lang="en-US" sz="1400" b="1" dirty="0">
                <a:solidFill>
                  <a:srgbClr val="000000"/>
                </a:solidFill>
              </a:rPr>
              <a:t>2010 </a:t>
            </a:r>
            <a:r>
              <a:rPr lang="en-US" sz="1400" b="1" dirty="0" err="1">
                <a:solidFill>
                  <a:srgbClr val="000000"/>
                </a:solidFill>
              </a:rPr>
              <a:t>Critérios</a:t>
            </a:r>
            <a:r>
              <a:rPr lang="en-US" sz="1400" b="1" dirty="0">
                <a:solidFill>
                  <a:srgbClr val="000000"/>
                </a:solidFill>
              </a:rPr>
              <a:t> de AR</a:t>
            </a:r>
            <a:r>
              <a:rPr lang="en-US" sz="1400" b="1" baseline="30000" dirty="0">
                <a:solidFill>
                  <a:srgbClr val="000000"/>
                </a:solidFill>
              </a:rPr>
              <a:t>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93448" y="1531790"/>
          <a:ext cx="3996145" cy="44967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66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7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A.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Envolvimento</a:t>
                      </a:r>
                      <a:r>
                        <a:rPr lang="en-GB" sz="1200" dirty="0"/>
                        <a:t> das </a:t>
                      </a:r>
                      <a:r>
                        <a:rPr lang="en-GB" sz="1200" dirty="0" err="1"/>
                        <a:t>articulações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</a:t>
                      </a:r>
                      <a:r>
                        <a:rPr lang="en-GB" sz="1200" dirty="0" err="1"/>
                        <a:t>articulação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grande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2–10 </a:t>
                      </a:r>
                      <a:r>
                        <a:rPr lang="en-GB" sz="1200" dirty="0" err="1"/>
                        <a:t>articulações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grandes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1–3 </a:t>
                      </a:r>
                      <a:r>
                        <a:rPr lang="en-GB" sz="1200" dirty="0" err="1"/>
                        <a:t>articulações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pequenas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4–10 </a:t>
                      </a:r>
                      <a:r>
                        <a:rPr lang="en-GB" sz="1200" dirty="0" err="1"/>
                        <a:t>articulações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pequenas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&gt;10 joints (≥1 </a:t>
                      </a:r>
                      <a:r>
                        <a:rPr lang="en-GB" sz="1200" dirty="0" err="1"/>
                        <a:t>articulação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pequena</a:t>
                      </a:r>
                      <a:r>
                        <a:rPr lang="en-GB" sz="1200" dirty="0"/>
                        <a:t>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B.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Sorologia (≥ 1 resultado de teste necessário)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Negativo</a:t>
                      </a:r>
                      <a:r>
                        <a:rPr lang="en-GB" sz="1200" dirty="0"/>
                        <a:t> RF e </a:t>
                      </a:r>
                      <a:r>
                        <a:rPr lang="en-GB" sz="1200" dirty="0" err="1"/>
                        <a:t>negativo</a:t>
                      </a:r>
                      <a:r>
                        <a:rPr lang="en-GB" sz="1200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Baixo-positivo</a:t>
                      </a:r>
                      <a:r>
                        <a:rPr lang="en-GB" sz="1200" dirty="0"/>
                        <a:t> RF </a:t>
                      </a:r>
                      <a:r>
                        <a:rPr lang="en-GB" sz="1200" dirty="0" err="1"/>
                        <a:t>ou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baixo-positivo</a:t>
                      </a:r>
                      <a:r>
                        <a:rPr lang="en-GB" sz="1200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Alto-</a:t>
                      </a:r>
                      <a:r>
                        <a:rPr lang="en-GB" sz="1200" dirty="0" err="1"/>
                        <a:t>positivo</a:t>
                      </a:r>
                      <a:r>
                        <a:rPr lang="en-GB" sz="1200" dirty="0"/>
                        <a:t> RF </a:t>
                      </a:r>
                      <a:r>
                        <a:rPr lang="en-GB" sz="1200" dirty="0" err="1"/>
                        <a:t>ou</a:t>
                      </a:r>
                      <a:r>
                        <a:rPr lang="en-GB" sz="1200" dirty="0"/>
                        <a:t> alto-</a:t>
                      </a:r>
                      <a:r>
                        <a:rPr lang="en-GB" sz="1200" dirty="0" err="1"/>
                        <a:t>positivo</a:t>
                      </a:r>
                      <a:r>
                        <a:rPr lang="en-GB" sz="1200" dirty="0"/>
                        <a:t> ACPA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Reagentes de fase aguda (≥1 resultado de teste necessário)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Normal CRP e normal ESR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Anormal</a:t>
                      </a:r>
                      <a:r>
                        <a:rPr lang="en-GB" sz="1200" dirty="0"/>
                        <a:t> CRP </a:t>
                      </a:r>
                      <a:r>
                        <a:rPr lang="en-GB" sz="1200" dirty="0" err="1"/>
                        <a:t>ou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 err="1"/>
                        <a:t>anormal</a:t>
                      </a:r>
                      <a:r>
                        <a:rPr lang="en-GB" sz="1200" dirty="0"/>
                        <a:t> ESR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D.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Duração</a:t>
                      </a:r>
                      <a:r>
                        <a:rPr lang="en-GB" sz="1200" dirty="0"/>
                        <a:t> dos </a:t>
                      </a:r>
                      <a:r>
                        <a:rPr lang="en-GB" sz="1200" dirty="0" err="1"/>
                        <a:t>sintomas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&lt;6 </a:t>
                      </a:r>
                      <a:r>
                        <a:rPr lang="en-GB" sz="1200" dirty="0" err="1"/>
                        <a:t>semanas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39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≥6 </a:t>
                      </a:r>
                      <a:r>
                        <a:rPr lang="en-GB" sz="1200" dirty="0" err="1"/>
                        <a:t>semanas</a:t>
                      </a:r>
                      <a:endParaRPr lang="en-GB" sz="120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267505" y="3194901"/>
            <a:ext cx="4032000" cy="110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GB" sz="1013">
              <a:solidFill>
                <a:srgbClr val="FFFFFF"/>
              </a:solidFill>
            </a:endParaRPr>
          </a:p>
        </p:txBody>
      </p:sp>
      <p:graphicFrame>
        <p:nvGraphicFramePr>
          <p:cNvPr id="20" name="Content Placeholder 22"/>
          <p:cNvGraphicFramePr>
            <a:graphicFrameLocks/>
          </p:cNvGraphicFramePr>
          <p:nvPr/>
        </p:nvGraphicFramePr>
        <p:xfrm>
          <a:off x="1961105" y="2577941"/>
          <a:ext cx="3648512" cy="273590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2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465">
                <a:tc gridSpan="2">
                  <a:txBody>
                    <a:bodyPr/>
                    <a:lstStyle/>
                    <a:p>
                      <a:pPr marL="0" indent="358775" algn="ctr"/>
                      <a:r>
                        <a:rPr lang="en-GB" sz="1300" dirty="0"/>
                        <a:t>7 ACR </a:t>
                      </a:r>
                      <a:r>
                        <a:rPr lang="en-GB" sz="1300" dirty="0" err="1"/>
                        <a:t>Critérios</a:t>
                      </a:r>
                      <a:r>
                        <a:rPr lang="en-GB" sz="1300" dirty="0"/>
                        <a:t> de AR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300" dirty="0"/>
                        <a:t>Rigidez matinal de pelo menos 1 hora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653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/>
                        <a:t>Artrite em três ou mais articulações, conforme observado por um médico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/>
                        <a:t>Artrite nas articulações do pulso ou da mão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 err="1"/>
                        <a:t>Articulações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simetricamente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afetadas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 err="1"/>
                        <a:t>Nódulos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reumatoides</a:t>
                      </a:r>
                      <a:endParaRPr lang="en-GB" sz="1300" dirty="0"/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 err="1"/>
                        <a:t>Fator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reumatoide</a:t>
                      </a:r>
                      <a:r>
                        <a:rPr lang="en-GB" sz="1300" dirty="0"/>
                        <a:t> </a:t>
                      </a:r>
                      <a:r>
                        <a:rPr lang="en-GB" sz="1300" dirty="0" err="1"/>
                        <a:t>positivo</a:t>
                      </a:r>
                      <a:endParaRPr lang="en-GB" sz="1300" b="1" dirty="0">
                        <a:solidFill>
                          <a:srgbClr val="C00000"/>
                        </a:solidFill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465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/>
                        <a:t>Alterações radiográficas típicas da AR</a:t>
                      </a:r>
                      <a:endParaRPr lang="en-GB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6472557" y="6093775"/>
            <a:ext cx="22891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</a:rPr>
              <a:t>Definite diagnosis requires total score ≥6/10</a:t>
            </a:r>
            <a:endParaRPr lang="en-GB" sz="800" b="1" dirty="0">
              <a:solidFill>
                <a:srgbClr val="00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439156" y="3595472"/>
            <a:ext cx="105069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dirty="0"/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251498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Pelos critérios novos não se pode fechar o diagnostico de AR</a:t>
            </a:r>
          </a:p>
          <a:p>
            <a:pPr marL="0" indent="0">
              <a:buNone/>
            </a:pPr>
            <a:r>
              <a:rPr lang="pt-BR" sz="2400" dirty="0"/>
              <a:t>- (9 ARTICULAÇÕES PEQUENAS=3; PAI ELEVADAS=1; TEMPO DE DOENÇA &gt; 6 SEMANAS=1; TOTAL=5 PONTOS)</a:t>
            </a:r>
          </a:p>
          <a:p>
            <a:endParaRPr lang="pt-BR" sz="2400" dirty="0"/>
          </a:p>
          <a:p>
            <a:r>
              <a:rPr lang="pt-BR" sz="2400" dirty="0"/>
              <a:t>Pelos critérios antigos – Diagnóstico AR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37" y="2537109"/>
            <a:ext cx="3698560" cy="278814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994464" y="2835393"/>
            <a:ext cx="4153209" cy="1421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3038936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o diagnostico?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Mulher, 45 anos, com artrite em 1 articulação (MCF esquerda) há 12 semanas. </a:t>
            </a:r>
          </a:p>
          <a:p>
            <a:r>
              <a:rPr lang="pt-BR" sz="2800" dirty="0"/>
              <a:t>Exames laboratoriais:</a:t>
            </a:r>
          </a:p>
          <a:p>
            <a:r>
              <a:rPr lang="pt-BR" sz="2800" dirty="0"/>
              <a:t>VHS=35 mm/h</a:t>
            </a:r>
          </a:p>
          <a:p>
            <a:r>
              <a:rPr lang="pt-BR" sz="2800" dirty="0"/>
              <a:t>PCR=1,2 mg/</a:t>
            </a:r>
            <a:r>
              <a:rPr lang="pt-BR" sz="2800" dirty="0" err="1"/>
              <a:t>dL</a:t>
            </a:r>
            <a:endParaRPr lang="pt-BR" sz="2800" dirty="0"/>
          </a:p>
          <a:p>
            <a:r>
              <a:rPr lang="pt-BR" sz="2800" dirty="0"/>
              <a:t>FR =250 UI/</a:t>
            </a:r>
            <a:r>
              <a:rPr lang="pt-BR" sz="2800" dirty="0" err="1"/>
              <a:t>mL</a:t>
            </a:r>
            <a:endParaRPr lang="pt-BR" sz="2800" dirty="0"/>
          </a:p>
          <a:p>
            <a:r>
              <a:rPr lang="pt-BR" sz="2800" dirty="0"/>
              <a:t>ACPA = 212 UI/</a:t>
            </a:r>
            <a:r>
              <a:rPr lang="pt-BR" sz="2800" dirty="0" err="1"/>
              <a:t>mL</a:t>
            </a:r>
            <a:endParaRPr lang="pt-BR" sz="28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0449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585" y="2058384"/>
            <a:ext cx="4048095" cy="45602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6862" y="1054022"/>
            <a:ext cx="11280000" cy="4464611"/>
          </a:xfrm>
        </p:spPr>
        <p:txBody>
          <a:bodyPr/>
          <a:lstStyle/>
          <a:p>
            <a:r>
              <a:rPr lang="pt-BR" sz="2400" dirty="0"/>
              <a:t>Pelos critérios antigos – não se pode fechar o Diagnostico AR</a:t>
            </a:r>
          </a:p>
          <a:p>
            <a:r>
              <a:rPr lang="pt-BR" sz="2400" dirty="0"/>
              <a:t>Pelos critérios novos - Diagnóstico de AR (TOTAL= 7 PONTOS)</a:t>
            </a:r>
          </a:p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774585" y="2882897"/>
            <a:ext cx="4153209" cy="317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Retângulo 8"/>
          <p:cNvSpPr/>
          <p:nvPr/>
        </p:nvSpPr>
        <p:spPr>
          <a:xfrm>
            <a:off x="3722026" y="4539785"/>
            <a:ext cx="4153209" cy="23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" name="Retângulo 9"/>
          <p:cNvSpPr/>
          <p:nvPr/>
        </p:nvSpPr>
        <p:spPr>
          <a:xfrm>
            <a:off x="3825644" y="6241075"/>
            <a:ext cx="4153209" cy="317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1" name="Retângulo 10"/>
          <p:cNvSpPr/>
          <p:nvPr/>
        </p:nvSpPr>
        <p:spPr>
          <a:xfrm>
            <a:off x="3722025" y="5432715"/>
            <a:ext cx="4153209" cy="317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59947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488" t="20155" r="19845" b="34780"/>
          <a:stretch/>
        </p:blipFill>
        <p:spPr>
          <a:xfrm>
            <a:off x="2065025" y="1841087"/>
            <a:ext cx="8062859" cy="3452981"/>
          </a:xfrm>
          <a:prstGeom prst="rect">
            <a:avLst/>
          </a:prstGeom>
          <a:solidFill>
            <a:srgbClr val="F0D9FF"/>
          </a:solidFill>
        </p:spPr>
      </p:pic>
      <p:graphicFrame>
        <p:nvGraphicFramePr>
          <p:cNvPr id="288" name="Table 287"/>
          <p:cNvGraphicFramePr>
            <a:graphicFrameLocks noGrp="1"/>
          </p:cNvGraphicFramePr>
          <p:nvPr/>
        </p:nvGraphicFramePr>
        <p:xfrm>
          <a:off x="7733754" y="2034416"/>
          <a:ext cx="2304298" cy="74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560">
                <a:tc>
                  <a:txBody>
                    <a:bodyPr/>
                    <a:lstStyle/>
                    <a:p>
                      <a:r>
                        <a:rPr lang="en-US" sz="1100" dirty="0"/>
                        <a:t>TNF-ɑ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/>
                        <a:t>Estimula a proliferação e ativação de células imunológicas e indução de citocinas</a:t>
                      </a:r>
                      <a:endParaRPr lang="en-US" sz="1100" baseline="0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9" name="Table 288"/>
          <p:cNvGraphicFramePr>
            <a:graphicFrameLocks noGrp="1"/>
          </p:cNvGraphicFramePr>
          <p:nvPr/>
        </p:nvGraphicFramePr>
        <p:xfrm>
          <a:off x="7733754" y="2708438"/>
          <a:ext cx="2304058" cy="4038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860">
                <a:tc>
                  <a:txBody>
                    <a:bodyPr/>
                    <a:lstStyle/>
                    <a:p>
                      <a:r>
                        <a:rPr lang="en-US" sz="1100" dirty="0"/>
                        <a:t>IL-8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4291" marB="34291"/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Quimioatrativo</a:t>
                      </a:r>
                      <a:endParaRPr lang="en-US" sz="1100" dirty="0"/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Proangiogênico</a:t>
                      </a:r>
                      <a:endParaRPr lang="en-US" sz="1100" dirty="0"/>
                    </a:p>
                  </a:txBody>
                  <a:tcPr marL="36000" marR="36000" marT="34291" marB="342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0" name="Table 289"/>
          <p:cNvGraphicFramePr>
            <a:graphicFrameLocks noGrp="1"/>
          </p:cNvGraphicFramePr>
          <p:nvPr/>
        </p:nvGraphicFramePr>
        <p:xfrm>
          <a:off x="7733516" y="3127965"/>
          <a:ext cx="2304297" cy="2362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8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IL-1b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</a:txBody>
                  <a:tcPr marL="36000" marR="36000" marT="34291" marB="34291"/>
                </a:tc>
                <a:tc>
                  <a:txBody>
                    <a:bodyPr/>
                    <a:lstStyle/>
                    <a:p>
                      <a:pPr marL="92075" marR="0" indent="-920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aseline="0" dirty="0" err="1"/>
                        <a:t>Danos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baseline="0" dirty="0" err="1"/>
                        <a:t>articulares</a:t>
                      </a:r>
                      <a:endParaRPr lang="en-US" sz="1100" baseline="0" dirty="0"/>
                    </a:p>
                  </a:txBody>
                  <a:tcPr marL="36000" marR="36000" marT="34291" marB="342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65027" y="1756940"/>
            <a:ext cx="2567499" cy="3480451"/>
          </a:xfrm>
          <a:prstGeom prst="rect">
            <a:avLst/>
          </a:prstGeom>
          <a:solidFill>
            <a:schemeClr val="bg1">
              <a:alpha val="24000"/>
            </a:schemeClr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31" y="134877"/>
            <a:ext cx="1183524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FR e ACPA </a:t>
            </a:r>
            <a:r>
              <a:rPr lang="en-US" b="1" dirty="0" err="1">
                <a:solidFill>
                  <a:srgbClr val="002060"/>
                </a:solidFill>
              </a:rPr>
              <a:t>na</a:t>
            </a:r>
            <a:r>
              <a:rPr lang="en-US" b="1" dirty="0">
                <a:solidFill>
                  <a:srgbClr val="002060"/>
                </a:solidFill>
              </a:rPr>
              <a:t> forma de </a:t>
            </a:r>
            <a:r>
              <a:rPr lang="en-US" b="1" dirty="0" err="1">
                <a:solidFill>
                  <a:srgbClr val="002060"/>
                </a:solidFill>
              </a:rPr>
              <a:t>Imunocomplexos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amplificam</a:t>
            </a:r>
            <a:r>
              <a:rPr lang="en-US" b="1" dirty="0">
                <a:solidFill>
                  <a:srgbClr val="002060"/>
                </a:solidFill>
              </a:rPr>
              <a:t> a </a:t>
            </a:r>
            <a:r>
              <a:rPr lang="en-US" b="1" dirty="0" err="1">
                <a:solidFill>
                  <a:srgbClr val="002060"/>
                </a:solidFill>
              </a:rPr>
              <a:t>resposta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inflamatória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macrofágica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na</a:t>
            </a:r>
            <a:r>
              <a:rPr lang="en-US" b="1" dirty="0">
                <a:solidFill>
                  <a:srgbClr val="002060"/>
                </a:solidFill>
              </a:rPr>
              <a:t> AR</a:t>
            </a:r>
            <a:r>
              <a:rPr lang="en-US" b="1" baseline="30000" dirty="0">
                <a:solidFill>
                  <a:srgbClr val="002060"/>
                </a:solidFill>
              </a:rPr>
              <a:t>1,2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032014" y="6125777"/>
            <a:ext cx="8446012" cy="33099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ACPA,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anticorpo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peptídeo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anticitrulinado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IC,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complexo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imunológico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Ig,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imunoglobulina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IL,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interleucina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AR,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artrite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reumatoide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RF,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fator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reumatoide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TNF,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fator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necrose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tumoral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Figure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Adaptado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de: Laurent L, et al. Ann Rheum Dis. 2015:74:1425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31; 2.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Sokolove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 et al. Arthritis Rheum. 2014;66:813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21.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9" t="36112" r="12503" b="45801"/>
          <a:stretch/>
        </p:blipFill>
        <p:spPr>
          <a:xfrm>
            <a:off x="2076669" y="4093043"/>
            <a:ext cx="8062859" cy="130392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202225" y="3106459"/>
            <a:ext cx="839183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latinLnBrk="0"/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ACPA IC</a:t>
            </a:r>
            <a:endParaRPr lang="en-US" sz="1000" b="1" baseline="-25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28543" y="2210147"/>
            <a:ext cx="1085851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atinLnBrk="0"/>
            <a:r>
              <a:rPr lang="en-US" sz="1000" dirty="0" err="1">
                <a:solidFill>
                  <a:srgbClr val="000000"/>
                </a:solidFill>
                <a:cs typeface="Arial" pitchFamily="34" charset="0"/>
              </a:rPr>
              <a:t>Macrófago</a:t>
            </a:r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 rot="18981089">
            <a:off x="4059255" y="2467433"/>
            <a:ext cx="376616" cy="373355"/>
            <a:chOff x="6087388" y="2571089"/>
            <a:chExt cx="533042" cy="5058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323">
              <a:off x="6167288" y="2848113"/>
              <a:ext cx="183339" cy="22885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87388" y="2581086"/>
              <a:ext cx="183339" cy="22885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17148">
              <a:off x="6414332" y="2719706"/>
              <a:ext cx="183339" cy="228857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213861" y="2652867"/>
              <a:ext cx="268203" cy="1046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901449" y="4171698"/>
            <a:ext cx="322289" cy="324809"/>
            <a:chOff x="2448563" y="4382591"/>
            <a:chExt cx="429718" cy="433078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20181">
              <a:off x="2469391" y="4627054"/>
              <a:ext cx="167787" cy="209443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86963">
              <a:off x="2542220" y="4382591"/>
              <a:ext cx="167787" cy="209443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311">
              <a:off x="2632831" y="4531436"/>
              <a:ext cx="245450" cy="95770"/>
            </a:xfrm>
            <a:prstGeom prst="rect">
              <a:avLst/>
            </a:prstGeom>
          </p:spPr>
        </p:pic>
      </p:grpSp>
      <p:grpSp>
        <p:nvGrpSpPr>
          <p:cNvPr id="127" name="Group 126"/>
          <p:cNvGrpSpPr/>
          <p:nvPr/>
        </p:nvGrpSpPr>
        <p:grpSpPr>
          <a:xfrm rot="20697407">
            <a:off x="3914434" y="2950549"/>
            <a:ext cx="365869" cy="347267"/>
            <a:chOff x="6087388" y="2571028"/>
            <a:chExt cx="533042" cy="505942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323">
              <a:off x="6167288" y="2848113"/>
              <a:ext cx="183339" cy="228857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87388" y="2581086"/>
              <a:ext cx="183339" cy="228857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17148">
              <a:off x="6414332" y="2719706"/>
              <a:ext cx="183339" cy="228857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216790" y="2652805"/>
              <a:ext cx="268202" cy="104647"/>
            </a:xfrm>
            <a:prstGeom prst="rect">
              <a:avLst/>
            </a:prstGeom>
          </p:spPr>
        </p:pic>
      </p:grpSp>
      <p:grpSp>
        <p:nvGrpSpPr>
          <p:cNvPr id="135" name="Group 134"/>
          <p:cNvGrpSpPr/>
          <p:nvPr/>
        </p:nvGrpSpPr>
        <p:grpSpPr>
          <a:xfrm rot="20279108">
            <a:off x="3500293" y="3002971"/>
            <a:ext cx="385873" cy="198255"/>
            <a:chOff x="6058244" y="2742465"/>
            <a:chExt cx="562186" cy="288842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58244" y="2776348"/>
              <a:ext cx="183339" cy="228857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17148">
              <a:off x="6414332" y="2719706"/>
              <a:ext cx="183339" cy="228857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185822" y="2844882"/>
              <a:ext cx="268202" cy="104647"/>
            </a:xfrm>
            <a:prstGeom prst="rect">
              <a:avLst/>
            </a:prstGeom>
          </p:spPr>
        </p:pic>
      </p:grpSp>
      <p:sp>
        <p:nvSpPr>
          <p:cNvPr id="141" name="TextBox 140"/>
          <p:cNvSpPr txBox="1"/>
          <p:nvPr/>
        </p:nvSpPr>
        <p:spPr>
          <a:xfrm>
            <a:off x="2243562" y="2042549"/>
            <a:ext cx="839183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latinLnBrk="0"/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IgM FR</a:t>
            </a:r>
            <a:endParaRPr lang="en-US" sz="1000" b="1" baseline="-25000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5047609" y="2504171"/>
            <a:ext cx="969267" cy="896115"/>
            <a:chOff x="3048000" y="2286000"/>
            <a:chExt cx="1292355" cy="119481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286000"/>
              <a:ext cx="1292355" cy="119481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286000"/>
              <a:ext cx="1292355" cy="1194818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916">
            <a:off x="2419331" y="2332715"/>
            <a:ext cx="385493" cy="38588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073">
            <a:off x="2784687" y="2443987"/>
            <a:ext cx="140876" cy="17800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916">
            <a:off x="2125175" y="2746259"/>
            <a:ext cx="385493" cy="38588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073">
            <a:off x="4076117" y="2811198"/>
            <a:ext cx="117291" cy="14820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2278">
            <a:off x="5797423" y="3617974"/>
            <a:ext cx="134501" cy="16995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2337">
            <a:off x="2420877" y="2917865"/>
            <a:ext cx="126760" cy="160169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20697407">
            <a:off x="3914001" y="3534589"/>
            <a:ext cx="346367" cy="322473"/>
            <a:chOff x="6087388" y="2571028"/>
            <a:chExt cx="533042" cy="505942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323">
              <a:off x="6167288" y="2848113"/>
              <a:ext cx="183339" cy="228857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87388" y="2581086"/>
              <a:ext cx="183339" cy="228857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17148">
              <a:off x="6414332" y="2719706"/>
              <a:ext cx="183339" cy="228857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216790" y="2652805"/>
              <a:ext cx="268202" cy="104647"/>
            </a:xfrm>
            <a:prstGeom prst="rect">
              <a:avLst/>
            </a:prstGeom>
          </p:spPr>
        </p:pic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0358">
            <a:off x="2504960" y="2761358"/>
            <a:ext cx="126760" cy="16016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723">
            <a:off x="3788343" y="2551872"/>
            <a:ext cx="126760" cy="16016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1617">
            <a:off x="5810648" y="3781031"/>
            <a:ext cx="134501" cy="169951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79374">
            <a:off x="3816156" y="4217309"/>
            <a:ext cx="134501" cy="16995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83101">
            <a:off x="3648667" y="4148162"/>
            <a:ext cx="134501" cy="16995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597">
            <a:off x="3689696" y="3716414"/>
            <a:ext cx="134501" cy="169951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 rot="20697407">
            <a:off x="2623211" y="3736050"/>
            <a:ext cx="346367" cy="322473"/>
            <a:chOff x="6087388" y="2571028"/>
            <a:chExt cx="533042" cy="505942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323">
              <a:off x="6167288" y="2848113"/>
              <a:ext cx="183339" cy="228857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87388" y="2581086"/>
              <a:ext cx="183339" cy="228857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17148">
              <a:off x="6414332" y="2719706"/>
              <a:ext cx="183339" cy="228857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216790" y="2652805"/>
              <a:ext cx="268202" cy="104647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 rot="2720499">
            <a:off x="2366487" y="3525961"/>
            <a:ext cx="205221" cy="322473"/>
            <a:chOff x="6087388" y="2571028"/>
            <a:chExt cx="315826" cy="50594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323">
              <a:off x="6167288" y="2848113"/>
              <a:ext cx="183339" cy="228857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87388" y="2581086"/>
              <a:ext cx="183339" cy="228857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216790" y="2652805"/>
              <a:ext cx="268202" cy="10464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429222" y="1834243"/>
            <a:ext cx="1617751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1051" b="1" dirty="0">
                <a:solidFill>
                  <a:srgbClr val="006697"/>
                </a:solidFill>
                <a:cs typeface="Arial" pitchFamily="34" charset="0"/>
              </a:rPr>
              <a:t>ACPA IC </a:t>
            </a:r>
            <a:r>
              <a:rPr lang="en-US" sz="1051" b="1" dirty="0" err="1">
                <a:solidFill>
                  <a:srgbClr val="006697"/>
                </a:solidFill>
                <a:cs typeface="Arial" pitchFamily="34" charset="0"/>
              </a:rPr>
              <a:t>incorpora</a:t>
            </a:r>
            <a:r>
              <a:rPr lang="en-US" sz="1051" b="1" dirty="0">
                <a:solidFill>
                  <a:srgbClr val="006697"/>
                </a:solidFill>
                <a:cs typeface="Arial" pitchFamily="34" charset="0"/>
              </a:rPr>
              <a:t> IgM FR</a:t>
            </a: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597">
            <a:off x="3853648" y="3677126"/>
            <a:ext cx="134501" cy="169951"/>
          </a:xfrm>
          <a:prstGeom prst="rect">
            <a:avLst/>
          </a:prstGeom>
        </p:spPr>
      </p:pic>
      <p:sp>
        <p:nvSpPr>
          <p:cNvPr id="155" name="TextBox 154"/>
          <p:cNvSpPr txBox="1"/>
          <p:nvPr/>
        </p:nvSpPr>
        <p:spPr>
          <a:xfrm>
            <a:off x="5122831" y="1834243"/>
            <a:ext cx="3966150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1051" b="1" dirty="0">
                <a:solidFill>
                  <a:srgbClr val="006697"/>
                </a:solidFill>
                <a:cs typeface="Arial" pitchFamily="34" charset="0"/>
              </a:rPr>
              <a:t>IgM FR ACPA IC </a:t>
            </a:r>
            <a:r>
              <a:rPr lang="en-US" sz="1051" b="1" dirty="0" err="1">
                <a:solidFill>
                  <a:srgbClr val="006697"/>
                </a:solidFill>
                <a:cs typeface="Arial" pitchFamily="34" charset="0"/>
              </a:rPr>
              <a:t>amplifica</a:t>
            </a:r>
            <a:r>
              <a:rPr lang="en-US" sz="1051" b="1" dirty="0">
                <a:solidFill>
                  <a:srgbClr val="006697"/>
                </a:solidFill>
                <a:cs typeface="Arial" pitchFamily="34" charset="0"/>
              </a:rPr>
              <a:t> a </a:t>
            </a:r>
            <a:r>
              <a:rPr lang="en-US" sz="1051" b="1" dirty="0" err="1">
                <a:solidFill>
                  <a:srgbClr val="006697"/>
                </a:solidFill>
                <a:cs typeface="Arial" pitchFamily="34" charset="0"/>
              </a:rPr>
              <a:t>resposta</a:t>
            </a:r>
            <a:r>
              <a:rPr lang="en-US" sz="1051" b="1" dirty="0">
                <a:solidFill>
                  <a:srgbClr val="006697"/>
                </a:solidFill>
                <a:cs typeface="Arial" pitchFamily="34" charset="0"/>
              </a:rPr>
              <a:t> </a:t>
            </a:r>
            <a:r>
              <a:rPr lang="en-US" sz="1051" b="1" dirty="0" err="1">
                <a:solidFill>
                  <a:srgbClr val="006697"/>
                </a:solidFill>
                <a:cs typeface="Arial" pitchFamily="34" charset="0"/>
              </a:rPr>
              <a:t>pró-inflamatória</a:t>
            </a:r>
            <a:r>
              <a:rPr lang="en-US" sz="1051" b="1" dirty="0">
                <a:solidFill>
                  <a:srgbClr val="006697"/>
                </a:solidFill>
                <a:cs typeface="Arial" pitchFamily="34" charset="0"/>
              </a:rPr>
              <a:t> do </a:t>
            </a:r>
            <a:r>
              <a:rPr lang="en-US" sz="1051" b="1" dirty="0" err="1">
                <a:solidFill>
                  <a:srgbClr val="006697"/>
                </a:solidFill>
                <a:cs typeface="Arial" pitchFamily="34" charset="0"/>
              </a:rPr>
              <a:t>macrófago</a:t>
            </a:r>
            <a:endParaRPr lang="en-US" sz="1051" b="1" dirty="0">
              <a:solidFill>
                <a:srgbClr val="006697"/>
              </a:solidFill>
              <a:cs typeface="Arial" pitchFamily="34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45645" y="2079717"/>
            <a:ext cx="120835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latinLnBrk="0"/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IgM FR </a:t>
            </a:r>
            <a:br>
              <a:rPr lang="en-US" sz="1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1000" b="1" dirty="0">
                <a:solidFill>
                  <a:srgbClr val="000000"/>
                </a:solidFill>
                <a:cs typeface="Arial" pitchFamily="34" charset="0"/>
              </a:rPr>
              <a:t>ACPA IC</a:t>
            </a:r>
            <a:endParaRPr lang="en-US" sz="1000" b="1" baseline="-25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8" name="Right Arrow 77"/>
          <p:cNvSpPr/>
          <p:nvPr/>
        </p:nvSpPr>
        <p:spPr>
          <a:xfrm>
            <a:off x="4618657" y="2796165"/>
            <a:ext cx="326737" cy="432287"/>
          </a:xfrm>
          <a:prstGeom prst="rightArrow">
            <a:avLst>
              <a:gd name="adj1" fmla="val 50000"/>
              <a:gd name="adj2" fmla="val 58073"/>
            </a:avLst>
          </a:prstGeom>
          <a:gradFill flip="none" rotWithShape="1">
            <a:gsLst>
              <a:gs pos="9000">
                <a:schemeClr val="bg1">
                  <a:lumMod val="65000"/>
                  <a:alpha val="0"/>
                </a:schemeClr>
              </a:gs>
              <a:gs pos="82000">
                <a:schemeClr val="bg1">
                  <a:lumMod val="50000"/>
                </a:scheme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chemeClr val="bg1"/>
                </a:gs>
              </a:gsLst>
              <a:lin ang="0" scaled="1"/>
              <a:tileRect/>
            </a:gra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80" name="Up Arrow 79"/>
          <p:cNvSpPr/>
          <p:nvPr/>
        </p:nvSpPr>
        <p:spPr>
          <a:xfrm>
            <a:off x="7436833" y="2094539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sp>
        <p:nvSpPr>
          <p:cNvPr id="85" name="Up Arrow 84"/>
          <p:cNvSpPr/>
          <p:nvPr/>
        </p:nvSpPr>
        <p:spPr>
          <a:xfrm>
            <a:off x="7443681" y="2852267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sp>
        <p:nvSpPr>
          <p:cNvPr id="87" name="Up Arrow 86"/>
          <p:cNvSpPr/>
          <p:nvPr/>
        </p:nvSpPr>
        <p:spPr>
          <a:xfrm>
            <a:off x="7452869" y="3250287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sp>
        <p:nvSpPr>
          <p:cNvPr id="88" name="Up Arrow 87"/>
          <p:cNvSpPr/>
          <p:nvPr/>
        </p:nvSpPr>
        <p:spPr>
          <a:xfrm>
            <a:off x="7466240" y="3580455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24231" y="1841087"/>
            <a:ext cx="0" cy="3475652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ight Arrow 92"/>
          <p:cNvSpPr/>
          <p:nvPr/>
        </p:nvSpPr>
        <p:spPr>
          <a:xfrm>
            <a:off x="2932032" y="3011750"/>
            <a:ext cx="422565" cy="432287"/>
          </a:xfrm>
          <a:prstGeom prst="rightArrow">
            <a:avLst/>
          </a:prstGeom>
          <a:gradFill flip="none" rotWithShape="1">
            <a:gsLst>
              <a:gs pos="9000">
                <a:schemeClr val="bg1">
                  <a:lumMod val="65000"/>
                  <a:alpha val="0"/>
                </a:schemeClr>
              </a:gs>
              <a:gs pos="82000">
                <a:schemeClr val="bg1">
                  <a:lumMod val="50000"/>
                </a:schemeClr>
              </a:gs>
            </a:gsLst>
            <a:lin ang="0" scaled="1"/>
            <a:tileRect/>
          </a:gradFill>
          <a:ln w="15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chemeClr val="bg1"/>
                </a:gs>
              </a:gsLst>
              <a:lin ang="0" scaled="1"/>
              <a:tileRect/>
            </a:gra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 rot="20697407">
            <a:off x="2623211" y="4250301"/>
            <a:ext cx="346367" cy="322473"/>
            <a:chOff x="6087388" y="2571028"/>
            <a:chExt cx="533042" cy="505942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323">
              <a:off x="6167288" y="2848113"/>
              <a:ext cx="183339" cy="228857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87388" y="2581086"/>
              <a:ext cx="183339" cy="228857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17148">
              <a:off x="6414332" y="2719706"/>
              <a:ext cx="183339" cy="228857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216790" y="2652805"/>
              <a:ext cx="268202" cy="104647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 rot="20697407">
            <a:off x="3335446" y="4044256"/>
            <a:ext cx="343993" cy="322473"/>
            <a:chOff x="6090228" y="2571028"/>
            <a:chExt cx="529390" cy="505942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323">
              <a:off x="6170128" y="2848113"/>
              <a:ext cx="177657" cy="228857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90228" y="2581086"/>
              <a:ext cx="177657" cy="228857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17148">
              <a:off x="6414332" y="2720518"/>
              <a:ext cx="183339" cy="227233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216790" y="2653805"/>
              <a:ext cx="268202" cy="102647"/>
            </a:xfrm>
            <a:prstGeom prst="rect">
              <a:avLst/>
            </a:prstGeom>
          </p:spPr>
        </p:pic>
      </p:grpSp>
      <p:grpSp>
        <p:nvGrpSpPr>
          <p:cNvPr id="143" name="Group 142"/>
          <p:cNvGrpSpPr/>
          <p:nvPr/>
        </p:nvGrpSpPr>
        <p:grpSpPr>
          <a:xfrm rot="17982576">
            <a:off x="3370364" y="2488017"/>
            <a:ext cx="343993" cy="322473"/>
            <a:chOff x="6090228" y="2571028"/>
            <a:chExt cx="529390" cy="505942"/>
          </a:xfrm>
        </p:grpSpPr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323">
              <a:off x="6170128" y="2848113"/>
              <a:ext cx="177657" cy="228857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92105">
              <a:off x="6090228" y="2581086"/>
              <a:ext cx="177657" cy="228857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17148">
              <a:off x="6414332" y="2720518"/>
              <a:ext cx="183339" cy="227233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0453">
              <a:off x="6216790" y="2653805"/>
              <a:ext cx="268202" cy="102647"/>
            </a:xfrm>
            <a:prstGeom prst="rect">
              <a:avLst/>
            </a:prstGeom>
          </p:spPr>
        </p:pic>
      </p:grpSp>
      <p:grpSp>
        <p:nvGrpSpPr>
          <p:cNvPr id="255" name="Group 254"/>
          <p:cNvGrpSpPr/>
          <p:nvPr/>
        </p:nvGrpSpPr>
        <p:grpSpPr>
          <a:xfrm>
            <a:off x="3381123" y="2464213"/>
            <a:ext cx="1054748" cy="830384"/>
            <a:chOff x="1754795" y="2110237"/>
            <a:chExt cx="1406331" cy="1107178"/>
          </a:xfrm>
        </p:grpSpPr>
        <p:pic>
          <p:nvPicPr>
            <p:cNvPr id="256" name="Picture 25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0358">
              <a:off x="2129291" y="2586916"/>
              <a:ext cx="169013" cy="213559"/>
            </a:xfrm>
            <a:prstGeom prst="rect">
              <a:avLst/>
            </a:prstGeom>
          </p:spPr>
        </p:pic>
        <p:grpSp>
          <p:nvGrpSpPr>
            <p:cNvPr id="257" name="Group 256"/>
            <p:cNvGrpSpPr/>
            <p:nvPr/>
          </p:nvGrpSpPr>
          <p:grpSpPr>
            <a:xfrm>
              <a:off x="1754795" y="2110237"/>
              <a:ext cx="1406331" cy="1107178"/>
              <a:chOff x="1754795" y="2110237"/>
              <a:chExt cx="1406331" cy="1107178"/>
            </a:xfrm>
          </p:grpSpPr>
          <p:grpSp>
            <p:nvGrpSpPr>
              <p:cNvPr id="258" name="Group 257"/>
              <p:cNvGrpSpPr/>
              <p:nvPr/>
            </p:nvGrpSpPr>
            <p:grpSpPr>
              <a:xfrm rot="18981089">
                <a:off x="2658972" y="2110237"/>
                <a:ext cx="502154" cy="497806"/>
                <a:chOff x="6087388" y="2571089"/>
                <a:chExt cx="533042" cy="505881"/>
              </a:xfrm>
            </p:grpSpPr>
            <p:pic>
              <p:nvPicPr>
                <p:cNvPr id="277" name="Picture 27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925323">
                  <a:off x="6167288" y="2848113"/>
                  <a:ext cx="183339" cy="228857"/>
                </a:xfrm>
                <a:prstGeom prst="rect">
                  <a:avLst/>
                </a:prstGeom>
              </p:spPr>
            </p:pic>
            <p:pic>
              <p:nvPicPr>
                <p:cNvPr id="278" name="Picture 27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492105">
                  <a:off x="6087388" y="2581086"/>
                  <a:ext cx="183339" cy="228857"/>
                </a:xfrm>
                <a:prstGeom prst="rect">
                  <a:avLst/>
                </a:prstGeom>
              </p:spPr>
            </p:pic>
            <p:pic>
              <p:nvPicPr>
                <p:cNvPr id="279" name="Picture 27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517148">
                  <a:off x="6414332" y="2719706"/>
                  <a:ext cx="183339" cy="228857"/>
                </a:xfrm>
                <a:prstGeom prst="rect">
                  <a:avLst/>
                </a:prstGeom>
              </p:spPr>
            </p:pic>
            <p:pic>
              <p:nvPicPr>
                <p:cNvPr id="280" name="Picture 27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690453">
                  <a:off x="6213861" y="2652867"/>
                  <a:ext cx="268203" cy="104647"/>
                </a:xfrm>
                <a:prstGeom prst="rect">
                  <a:avLst/>
                </a:prstGeom>
              </p:spPr>
            </p:pic>
          </p:grpSp>
          <p:grpSp>
            <p:nvGrpSpPr>
              <p:cNvPr id="259" name="Group 258"/>
              <p:cNvGrpSpPr/>
              <p:nvPr/>
            </p:nvGrpSpPr>
            <p:grpSpPr>
              <a:xfrm rot="20697407">
                <a:off x="2465875" y="2754392"/>
                <a:ext cx="487825" cy="463023"/>
                <a:chOff x="6087388" y="2571028"/>
                <a:chExt cx="533042" cy="505942"/>
              </a:xfrm>
            </p:grpSpPr>
            <p:pic>
              <p:nvPicPr>
                <p:cNvPr id="273" name="Picture 27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925323">
                  <a:off x="6167288" y="2848113"/>
                  <a:ext cx="183339" cy="228857"/>
                </a:xfrm>
                <a:prstGeom prst="rect">
                  <a:avLst/>
                </a:prstGeom>
              </p:spPr>
            </p:pic>
            <p:pic>
              <p:nvPicPr>
                <p:cNvPr id="274" name="Picture 27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492105">
                  <a:off x="6087388" y="2581086"/>
                  <a:ext cx="183339" cy="228857"/>
                </a:xfrm>
                <a:prstGeom prst="rect">
                  <a:avLst/>
                </a:prstGeom>
              </p:spPr>
            </p:pic>
            <p:pic>
              <p:nvPicPr>
                <p:cNvPr id="275" name="Picture 27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517148">
                  <a:off x="6414332" y="2719706"/>
                  <a:ext cx="183339" cy="228857"/>
                </a:xfrm>
                <a:prstGeom prst="rect">
                  <a:avLst/>
                </a:prstGeom>
              </p:spPr>
            </p:pic>
            <p:pic>
              <p:nvPicPr>
                <p:cNvPr id="276" name="Picture 275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690453">
                  <a:off x="6216790" y="2652805"/>
                  <a:ext cx="268202" cy="104647"/>
                </a:xfrm>
                <a:prstGeom prst="rect">
                  <a:avLst/>
                </a:prstGeom>
              </p:spPr>
            </p:pic>
          </p:grpSp>
          <p:grpSp>
            <p:nvGrpSpPr>
              <p:cNvPr id="260" name="Group 259"/>
              <p:cNvGrpSpPr/>
              <p:nvPr/>
            </p:nvGrpSpPr>
            <p:grpSpPr>
              <a:xfrm rot="20279108">
                <a:off x="1913686" y="2824289"/>
                <a:ext cx="514497" cy="264339"/>
                <a:chOff x="6058244" y="2742465"/>
                <a:chExt cx="562186" cy="288842"/>
              </a:xfrm>
            </p:grpSpPr>
            <p:pic>
              <p:nvPicPr>
                <p:cNvPr id="270" name="Picture 26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492105">
                  <a:off x="6058244" y="2776348"/>
                  <a:ext cx="183339" cy="228857"/>
                </a:xfrm>
                <a:prstGeom prst="rect">
                  <a:avLst/>
                </a:prstGeom>
              </p:spPr>
            </p:pic>
            <p:pic>
              <p:nvPicPr>
                <p:cNvPr id="271" name="Picture 27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517148">
                  <a:off x="6414332" y="2719706"/>
                  <a:ext cx="183339" cy="228857"/>
                </a:xfrm>
                <a:prstGeom prst="rect">
                  <a:avLst/>
                </a:prstGeom>
              </p:spPr>
            </p:pic>
            <p:pic>
              <p:nvPicPr>
                <p:cNvPr id="272" name="Picture 27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690453">
                  <a:off x="6185822" y="2844882"/>
                  <a:ext cx="268202" cy="104647"/>
                </a:xfrm>
                <a:prstGeom prst="rect">
                  <a:avLst/>
                </a:prstGeom>
              </p:spPr>
            </p:pic>
          </p:grpSp>
          <p:pic>
            <p:nvPicPr>
              <p:cNvPr id="261" name="Picture 26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33916">
                <a:off x="2247703" y="2348902"/>
                <a:ext cx="513991" cy="514510"/>
              </a:xfrm>
              <a:prstGeom prst="rect">
                <a:avLst/>
              </a:prstGeom>
            </p:spPr>
          </p:pic>
          <p:pic>
            <p:nvPicPr>
              <p:cNvPr id="262" name="Picture 26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15073">
                <a:off x="2681453" y="2568590"/>
                <a:ext cx="156388" cy="197607"/>
              </a:xfrm>
              <a:prstGeom prst="rect">
                <a:avLst/>
              </a:prstGeom>
            </p:spPr>
          </p:pic>
          <p:pic>
            <p:nvPicPr>
              <p:cNvPr id="263" name="Picture 26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142337">
                <a:off x="2121311" y="2422458"/>
                <a:ext cx="169013" cy="213559"/>
              </a:xfrm>
              <a:prstGeom prst="rect">
                <a:avLst/>
              </a:prstGeom>
            </p:spPr>
          </p:pic>
          <p:pic>
            <p:nvPicPr>
              <p:cNvPr id="264" name="Picture 26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01723">
                <a:off x="2301490" y="2226553"/>
                <a:ext cx="169013" cy="213559"/>
              </a:xfrm>
              <a:prstGeom prst="rect">
                <a:avLst/>
              </a:prstGeom>
            </p:spPr>
          </p:pic>
          <p:grpSp>
            <p:nvGrpSpPr>
              <p:cNvPr id="265" name="Group 264"/>
              <p:cNvGrpSpPr/>
              <p:nvPr/>
            </p:nvGrpSpPr>
            <p:grpSpPr>
              <a:xfrm rot="17982576">
                <a:off x="1740448" y="2137682"/>
                <a:ext cx="458657" cy="429964"/>
                <a:chOff x="6090228" y="2571028"/>
                <a:chExt cx="529390" cy="505942"/>
              </a:xfrm>
            </p:grpSpPr>
            <p:pic>
              <p:nvPicPr>
                <p:cNvPr id="266" name="Picture 265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925323">
                  <a:off x="6170128" y="2848113"/>
                  <a:ext cx="177657" cy="228857"/>
                </a:xfrm>
                <a:prstGeom prst="rect">
                  <a:avLst/>
                </a:prstGeom>
              </p:spPr>
            </p:pic>
            <p:pic>
              <p:nvPicPr>
                <p:cNvPr id="267" name="Picture 266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492105">
                  <a:off x="6090228" y="2581086"/>
                  <a:ext cx="177657" cy="228857"/>
                </a:xfrm>
                <a:prstGeom prst="rect">
                  <a:avLst/>
                </a:prstGeom>
              </p:spPr>
            </p:pic>
            <p:pic>
              <p:nvPicPr>
                <p:cNvPr id="268" name="Picture 267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517148">
                  <a:off x="6414332" y="2720518"/>
                  <a:ext cx="183339" cy="227233"/>
                </a:xfrm>
                <a:prstGeom prst="rect">
                  <a:avLst/>
                </a:prstGeom>
              </p:spPr>
            </p:pic>
            <p:pic>
              <p:nvPicPr>
                <p:cNvPr id="269" name="Picture 268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690453">
                  <a:off x="6216790" y="2653805"/>
                  <a:ext cx="268202" cy="10264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82" name="Group 281"/>
          <p:cNvGrpSpPr/>
          <p:nvPr/>
        </p:nvGrpSpPr>
        <p:grpSpPr>
          <a:xfrm>
            <a:off x="5041703" y="2463655"/>
            <a:ext cx="991871" cy="940307"/>
            <a:chOff x="6820546" y="1950203"/>
            <a:chExt cx="1269988" cy="1203964"/>
          </a:xfrm>
        </p:grpSpPr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546" y="1950203"/>
              <a:ext cx="1269988" cy="1203964"/>
            </a:xfrm>
            <a:prstGeom prst="rect">
              <a:avLst/>
            </a:prstGeom>
          </p:spPr>
        </p:pic>
        <p:pic>
          <p:nvPicPr>
            <p:cNvPr id="284" name="Picture 28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546" y="1950203"/>
              <a:ext cx="1269988" cy="1203964"/>
            </a:xfrm>
            <a:prstGeom prst="rect">
              <a:avLst/>
            </a:prstGeom>
          </p:spPr>
        </p:pic>
      </p:grpSp>
      <p:pic>
        <p:nvPicPr>
          <p:cNvPr id="281" name="Picture 2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20" y="2488868"/>
            <a:ext cx="953501" cy="907637"/>
          </a:xfrm>
          <a:prstGeom prst="rect">
            <a:avLst/>
          </a:prstGeom>
        </p:spPr>
      </p:pic>
      <p:grpSp>
        <p:nvGrpSpPr>
          <p:cNvPr id="285" name="Group 284"/>
          <p:cNvGrpSpPr/>
          <p:nvPr/>
        </p:nvGrpSpPr>
        <p:grpSpPr>
          <a:xfrm>
            <a:off x="5032453" y="2503500"/>
            <a:ext cx="969267" cy="896115"/>
            <a:chOff x="3048000" y="2286000"/>
            <a:chExt cx="1292355" cy="1194818"/>
          </a:xfrm>
        </p:grpSpPr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286000"/>
              <a:ext cx="1292355" cy="1194818"/>
            </a:xfrm>
            <a:prstGeom prst="rect">
              <a:avLst/>
            </a:prstGeom>
          </p:spPr>
        </p:pic>
        <p:pic>
          <p:nvPicPr>
            <p:cNvPr id="287" name="Picture 28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286000"/>
              <a:ext cx="1292355" cy="1194818"/>
            </a:xfrm>
            <a:prstGeom prst="rect">
              <a:avLst/>
            </a:prstGeom>
          </p:spPr>
        </p:pic>
      </p:grpSp>
      <p:sp>
        <p:nvSpPr>
          <p:cNvPr id="162" name="Right Brace 161"/>
          <p:cNvSpPr/>
          <p:nvPr/>
        </p:nvSpPr>
        <p:spPr>
          <a:xfrm rot="5400000">
            <a:off x="7043714" y="2789566"/>
            <a:ext cx="189631" cy="2736463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prstClr val="black"/>
              </a:solidFill>
            </a:endParaRPr>
          </a:p>
        </p:txBody>
      </p:sp>
      <p:sp>
        <p:nvSpPr>
          <p:cNvPr id="140" name="Up Arrow 139"/>
          <p:cNvSpPr/>
          <p:nvPr/>
        </p:nvSpPr>
        <p:spPr>
          <a:xfrm>
            <a:off x="7219224" y="2094539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142" name="Up Arrow 141"/>
          <p:cNvSpPr/>
          <p:nvPr/>
        </p:nvSpPr>
        <p:spPr>
          <a:xfrm>
            <a:off x="7226073" y="2852267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sp>
        <p:nvSpPr>
          <p:cNvPr id="156" name="Up Arrow 155"/>
          <p:cNvSpPr/>
          <p:nvPr/>
        </p:nvSpPr>
        <p:spPr>
          <a:xfrm>
            <a:off x="7235260" y="3250287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sp>
        <p:nvSpPr>
          <p:cNvPr id="157" name="Up Arrow 156"/>
          <p:cNvSpPr/>
          <p:nvPr/>
        </p:nvSpPr>
        <p:spPr>
          <a:xfrm>
            <a:off x="7248630" y="3580455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sp>
        <p:nvSpPr>
          <p:cNvPr id="158" name="Up Arrow 157"/>
          <p:cNvSpPr/>
          <p:nvPr/>
        </p:nvSpPr>
        <p:spPr>
          <a:xfrm>
            <a:off x="6995020" y="2094539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160" name="Up Arrow 159"/>
          <p:cNvSpPr/>
          <p:nvPr/>
        </p:nvSpPr>
        <p:spPr>
          <a:xfrm>
            <a:off x="7011056" y="3250287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sp>
        <p:nvSpPr>
          <p:cNvPr id="161" name="Up Arrow 160"/>
          <p:cNvSpPr/>
          <p:nvPr/>
        </p:nvSpPr>
        <p:spPr>
          <a:xfrm>
            <a:off x="7024426" y="3580455"/>
            <a:ext cx="210761" cy="232900"/>
          </a:xfrm>
          <a:prstGeom prst="upArrow">
            <a:avLst/>
          </a:prstGeom>
          <a:solidFill>
            <a:srgbClr val="C00000"/>
          </a:solidFill>
          <a:ln w="15875">
            <a:noFill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000000"/>
              </a:solidFill>
            </a:endParaRPr>
          </a:p>
        </p:txBody>
      </p:sp>
      <p:graphicFrame>
        <p:nvGraphicFramePr>
          <p:cNvPr id="291" name="Table 290"/>
          <p:cNvGraphicFramePr>
            <a:graphicFrameLocks noGrp="1"/>
          </p:cNvGraphicFramePr>
          <p:nvPr/>
        </p:nvGraphicFramePr>
        <p:xfrm>
          <a:off x="7733514" y="3384319"/>
          <a:ext cx="2304298" cy="7391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5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8821">
                <a:tc>
                  <a:txBody>
                    <a:bodyPr/>
                    <a:lstStyle/>
                    <a:p>
                      <a:r>
                        <a:rPr lang="en-US" sz="1100" dirty="0"/>
                        <a:t>IL-6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4291" marB="34291"/>
                </a:tc>
                <a:tc>
                  <a:txBody>
                    <a:bodyPr/>
                    <a:lstStyle/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/>
                        <a:t>Sinovite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/>
                        <a:t>Danos articulares</a:t>
                      </a:r>
                    </a:p>
                    <a:p>
                      <a:pPr marL="92075" indent="-92075">
                        <a:buFont typeface="Arial" panose="020B0604020202020204" pitchFamily="34" charset="0"/>
                        <a:buChar char="•"/>
                      </a:pPr>
                      <a:r>
                        <a:rPr lang="pt-BR" sz="1100" dirty="0"/>
                        <a:t>Produção de </a:t>
                      </a:r>
                      <a:br>
                        <a:rPr lang="pt-BR" sz="1100" dirty="0"/>
                      </a:br>
                      <a:r>
                        <a:rPr lang="pt-BR" sz="1100" dirty="0" err="1"/>
                        <a:t>auto-anticorpos</a:t>
                      </a:r>
                      <a:endParaRPr lang="en-US" sz="1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4291" marB="342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0" name="Explosion 1 149"/>
          <p:cNvSpPr/>
          <p:nvPr/>
        </p:nvSpPr>
        <p:spPr>
          <a:xfrm>
            <a:off x="6934191" y="4137827"/>
            <a:ext cx="1793543" cy="982916"/>
          </a:xfrm>
          <a:prstGeom prst="irregularSeal1">
            <a:avLst/>
          </a:prstGeom>
          <a:solidFill>
            <a:srgbClr val="C00000">
              <a:alpha val="63000"/>
            </a:srgbClr>
          </a:solidFill>
          <a:ln w="28575">
            <a:solidFill>
              <a:srgbClr val="C00000">
                <a:alpha val="74118"/>
              </a:srgbClr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FF0000"/>
              </a:solidFill>
            </a:endParaRPr>
          </a:p>
        </p:txBody>
      </p:sp>
      <p:sp>
        <p:nvSpPr>
          <p:cNvPr id="58" name="Explosion 1 57"/>
          <p:cNvSpPr/>
          <p:nvPr/>
        </p:nvSpPr>
        <p:spPr>
          <a:xfrm>
            <a:off x="4876814" y="4140069"/>
            <a:ext cx="1839431" cy="916943"/>
          </a:xfrm>
          <a:prstGeom prst="irregularSeal1">
            <a:avLst/>
          </a:prstGeom>
          <a:solidFill>
            <a:srgbClr val="C00000">
              <a:alpha val="63000"/>
            </a:srgbClr>
          </a:solidFill>
          <a:ln w="28575">
            <a:solidFill>
              <a:srgbClr val="C00000">
                <a:alpha val="74118"/>
              </a:srgbClr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1" dirty="0">
              <a:solidFill>
                <a:srgbClr val="FF0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103533" y="4379514"/>
            <a:ext cx="1659712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atinLnBrk="0"/>
            <a:r>
              <a:rPr lang="en-US" sz="1200" b="1" dirty="0" err="1">
                <a:solidFill>
                  <a:prstClr val="white"/>
                </a:solidFill>
                <a:cs typeface="Arial" pitchFamily="34" charset="0"/>
              </a:rPr>
              <a:t>Danos</a:t>
            </a:r>
            <a:r>
              <a:rPr lang="en-US" sz="1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cs typeface="Arial" pitchFamily="34" charset="0"/>
              </a:rPr>
              <a:t>articulares</a:t>
            </a:r>
            <a:endParaRPr lang="en-US" sz="12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227741" y="4379494"/>
            <a:ext cx="889859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atinLnBrk="0"/>
            <a:r>
              <a:rPr lang="en-US" sz="1200" b="1" dirty="0" err="1">
                <a:solidFill>
                  <a:prstClr val="white"/>
                </a:solidFill>
                <a:cs typeface="Arial" pitchFamily="34" charset="0"/>
              </a:rPr>
              <a:t>inflamação</a:t>
            </a:r>
            <a:endParaRPr lang="en-US" sz="1200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6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08628 -0.04005 C 0.10451 -0.04908 0.13159 -0.05394 0.15972 -0.05394 C 0.19201 -0.05394 0.2177 -0.04908 0.23593 -0.04005 L 0.32239 4.44444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11" y="-27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6701 -0.04004 C 0.08108 -0.04907 0.10208 -0.05393 0.12396 -0.05393 C 0.14896 -0.05393 0.16892 -0.04907 0.18298 -0.04004 L 0.25 -4.44444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51" dur="200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0.06702 0.04004 C 0.08108 0.04907 0.10209 0.05393 0.12396 0.05393 C 0.14896 0.05393 0.16893 0.04907 0.18299 0.04004 L 0.25 2.96296E-6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96 -0.00069 L -0.17795 -0.04074 C -0.16389 -0.04976 -0.14288 -0.05462 -0.121 -0.05462 C -0.096 -0.05462 -0.07604 -0.04976 -0.06198 -0.04074 L 0.00504 -0.00069 " pathEditMode="relative" rAng="0" ptsTypes="AAAAA">
                                      <p:cBhvr>
                                        <p:cTn id="81" dur="20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-0.06771 0.04004 C -0.08194 0.04907 -0.10312 0.05393 -0.125 0.05393 C -0.15017 0.05393 -0.17031 0.04907 -0.18455 0.04004 L -0.25173 2.22222E-6 " pathEditMode="relative" rAng="0" ptsTypes="AAAAA">
                                      <p:cBhvr>
                                        <p:cTn id="8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268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684 0.03982 C 0.08073 0.04884 0.09948 0.05996 0.1191 0.06273 C 0.13854 0.06551 0.16944 0.06528 0.18333 0.05625 C 0.20608 0.04306 0.22274 0.03496 0.23993 0.04884 " pathEditMode="relative" rAng="0" ptsTypes="AAAAA">
                                      <p:cBhvr>
                                        <p:cTn id="141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3194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5" grpId="0"/>
      <p:bldP spid="167" grpId="0"/>
      <p:bldP spid="78" grpId="0" animBg="1"/>
      <p:bldP spid="80" grpId="0" animBg="1"/>
      <p:bldP spid="85" grpId="0" animBg="1"/>
      <p:bldP spid="87" grpId="0" animBg="1"/>
      <p:bldP spid="88" grpId="0" animBg="1"/>
      <p:bldP spid="93" grpId="0" animBg="1"/>
      <p:bldP spid="162" grpId="0" animBg="1"/>
      <p:bldP spid="140" grpId="0" animBg="1"/>
      <p:bldP spid="142" grpId="0" animBg="1"/>
      <p:bldP spid="156" grpId="0" animBg="1"/>
      <p:bldP spid="157" grpId="0" animBg="1"/>
      <p:bldP spid="158" grpId="0" animBg="1"/>
      <p:bldP spid="160" grpId="0" animBg="1"/>
      <p:bldP spid="161" grpId="0" animBg="1"/>
      <p:bldP spid="150" grpId="0" animBg="1"/>
      <p:bldP spid="58" grpId="0" animBg="1"/>
      <p:bldP spid="151" grpId="0"/>
      <p:bldP spid="13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1305</Words>
  <Application>Microsoft Office PowerPoint</Application>
  <PresentationFormat>Widescreen</PresentationFormat>
  <Paragraphs>204</Paragraphs>
  <Slides>9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Webdings</vt:lpstr>
      <vt:lpstr>Wingdings</vt:lpstr>
      <vt:lpstr>Tema do Office</vt:lpstr>
      <vt:lpstr>Apresentação do PowerPoint</vt:lpstr>
      <vt:lpstr>Apresentação do PowerPoint</vt:lpstr>
      <vt:lpstr>Autoanticorpos nos critérios de classificação para AR</vt:lpstr>
      <vt:lpstr>Qual o diagnóstico?</vt:lpstr>
      <vt:lpstr>Autoanticorpos nos critérios de classificação para a AR</vt:lpstr>
      <vt:lpstr>Diagnóstico</vt:lpstr>
      <vt:lpstr>Qual o diagnostico?</vt:lpstr>
      <vt:lpstr>Diagnóstico</vt:lpstr>
      <vt:lpstr>FR e ACPA na forma de Imunocomplexos amplificam a resposta inflamatória macrofágica na AR1,2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Louzada</dc:creator>
  <cp:lastModifiedBy>Paulo Louzada</cp:lastModifiedBy>
  <cp:revision>8</cp:revision>
  <dcterms:created xsi:type="dcterms:W3CDTF">2019-10-21T08:46:54Z</dcterms:created>
  <dcterms:modified xsi:type="dcterms:W3CDTF">2019-10-31T18:36:42Z</dcterms:modified>
</cp:coreProperties>
</file>