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60" r:id="rId2"/>
    <p:sldId id="362" r:id="rId3"/>
    <p:sldId id="364" r:id="rId4"/>
    <p:sldId id="397" r:id="rId5"/>
    <p:sldId id="396" r:id="rId6"/>
    <p:sldId id="361" r:id="rId7"/>
    <p:sldId id="319" r:id="rId8"/>
    <p:sldId id="320" r:id="rId9"/>
    <p:sldId id="321" r:id="rId10"/>
    <p:sldId id="325" r:id="rId11"/>
    <p:sldId id="398" r:id="rId12"/>
    <p:sldId id="399" r:id="rId13"/>
    <p:sldId id="400" r:id="rId14"/>
    <p:sldId id="326" r:id="rId15"/>
    <p:sldId id="327" r:id="rId16"/>
    <p:sldId id="401" r:id="rId17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9" autoAdjust="0"/>
    <p:restoredTop sz="98592" autoAdjust="0"/>
  </p:normalViewPr>
  <p:slideViewPr>
    <p:cSldViewPr>
      <p:cViewPr varScale="1">
        <p:scale>
          <a:sx n="69" d="100"/>
          <a:sy n="69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55" cy="4973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245" y="0"/>
            <a:ext cx="2945955" cy="4973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BE14E-5090-4D6E-BC89-BA963478AB2F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829"/>
            <a:ext cx="2945955" cy="497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245" y="9430829"/>
            <a:ext cx="2945955" cy="497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286F8-8D43-4709-9E79-A7D8E452B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219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BF87C58-A537-4718-96BB-4A3C74557D9E}" type="datetimeFigureOut">
              <a:rPr lang="pt-BR"/>
              <a:pPr>
                <a:defRPr/>
              </a:pPr>
              <a:t>28/09/2016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75B6E27-96FD-45B7-8403-9B5C5B3E5A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210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85372" indent="-302066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208265" indent="-241653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91571" indent="-241653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174878" indent="-241653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658184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3141490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624796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4108102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0C103141-2F93-4681-87A7-632E53A52797}" type="slidenum">
              <a:rPr lang="en-US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5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D524A-CB6A-49E3-BA33-AD7F04E810B5}" type="datetimeFigureOut">
              <a:rPr lang="pt-BR"/>
              <a:pPr>
                <a:defRPr/>
              </a:pPr>
              <a:t>28/09/2016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B8F1E-B931-4C35-B1F7-87E39588C9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2A5B6-9C31-42B5-9AAE-C0BEBDAB738A}" type="datetimeFigureOut">
              <a:rPr lang="pt-BR"/>
              <a:pPr>
                <a:defRPr/>
              </a:pPr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68CEC-EAAE-47BD-8EEE-EFD719D326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42BD4-46AD-40B2-9116-31B606E5729C}" type="datetimeFigureOut">
              <a:rPr lang="pt-BR"/>
              <a:pPr>
                <a:defRPr/>
              </a:pPr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6CAE9-977E-4878-B887-5D40577687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2BF07-5E38-43BE-ABB6-332B15167AAC}" type="datetimeFigureOut">
              <a:rPr lang="pt-BR"/>
              <a:pPr>
                <a:defRPr/>
              </a:pPr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EF7DE-1754-4F25-843C-3C838FD10E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9062-2418-42B6-B471-7BB41608D805}" type="datetimeFigureOut">
              <a:rPr lang="pt-BR"/>
              <a:pPr>
                <a:defRPr/>
              </a:pPr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D248A-AEA7-4C2C-9865-2C946572D3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7A003-A846-47E1-BF85-04986AA3463B}" type="datetimeFigureOut">
              <a:rPr lang="pt-BR"/>
              <a:pPr>
                <a:defRPr/>
              </a:pPr>
              <a:t>28/09/2016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0A956-0E4E-485A-A15F-76C16346E8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916831"/>
            <a:ext cx="6851104" cy="7920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69231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DEA4-076B-493A-8DCA-80D5F2E31BEF}" type="datetimeFigureOut">
              <a:rPr lang="pt-BR"/>
              <a:pPr>
                <a:defRPr/>
              </a:pPr>
              <a:t>28/09/2016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83C9-3CB6-4A2D-B538-4A82349061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54BAD-DECC-4C7F-84FE-9F4B327DE573}" type="datetimeFigureOut">
              <a:rPr lang="pt-BR"/>
              <a:pPr>
                <a:defRPr/>
              </a:pPr>
              <a:t>28/09/2016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E493-630F-439A-BC50-5323D39A1D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23A24-B7A1-417B-A9E2-B906695DE5A5}" type="datetimeFigureOut">
              <a:rPr lang="pt-BR"/>
              <a:pPr>
                <a:defRPr/>
              </a:pPr>
              <a:t>28/09/2016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65E8B-69B3-4EBE-9C88-04DEE26EB6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2059C-AE85-4E8D-A9CF-F58D55CF83FD}" type="datetimeFigureOut">
              <a:rPr lang="pt-BR"/>
              <a:pPr>
                <a:defRPr/>
              </a:pPr>
              <a:t>28/09/2016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2F9A-ED33-44D6-83DA-A46B25F985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AA53C-F339-40D9-8697-251D0AE70E95}" type="datetimeFigureOut">
              <a:rPr lang="pt-BR"/>
              <a:pPr>
                <a:defRPr/>
              </a:pPr>
              <a:t>28/09/2016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29B92-43C4-47E4-B5A4-8FE873C0B7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EBA318-EF3C-4571-AA02-86A09F9B3E4F}" type="datetimeFigureOut">
              <a:rPr lang="pt-BR"/>
              <a:pPr>
                <a:defRPr/>
              </a:pPr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7CDDAA-84FD-4396-B989-D5E10CCABD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50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486568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Problem-based Learning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(PBL)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POLI DESIGN FAIR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Início</a:t>
            </a:r>
            <a:r>
              <a:rPr lang="en-US" dirty="0">
                <a:solidFill>
                  <a:schemeClr val="bg1"/>
                </a:solidFill>
              </a:rPr>
              <a:t> do </a:t>
            </a:r>
            <a:r>
              <a:rPr lang="en-US" dirty="0" err="1">
                <a:solidFill>
                  <a:schemeClr val="bg1"/>
                </a:solidFill>
              </a:rPr>
              <a:t>processo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ideação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38944"/>
          </a:xfrm>
        </p:spPr>
        <p:txBody>
          <a:bodyPr/>
          <a:lstStyle/>
          <a:p>
            <a:br>
              <a:rPr lang="en-US" sz="4000" dirty="0"/>
            </a:br>
            <a:r>
              <a:rPr lang="en-US" sz="4000" dirty="0" err="1"/>
              <a:t>Passo</a:t>
            </a:r>
            <a:r>
              <a:rPr lang="en-US" sz="4000" dirty="0"/>
              <a:t> 4 – </a:t>
            </a:r>
            <a:r>
              <a:rPr lang="en-US" sz="4000" dirty="0" err="1"/>
              <a:t>gere</a:t>
            </a:r>
            <a:r>
              <a:rPr lang="en-US" sz="4000" dirty="0"/>
              <a:t> </a:t>
            </a:r>
            <a:r>
              <a:rPr lang="en-US" sz="4000" dirty="0" err="1"/>
              <a:t>ideias</a:t>
            </a:r>
            <a:endParaRPr lang="en-US" sz="4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3459" r="636"/>
          <a:stretch>
            <a:fillRect/>
          </a:stretch>
        </p:blipFill>
        <p:spPr bwMode="auto">
          <a:xfrm>
            <a:off x="179512" y="2564904"/>
            <a:ext cx="4680520" cy="290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4959336" y="1268760"/>
            <a:ext cx="414372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Foco em</a:t>
            </a:r>
            <a:r>
              <a:rPr kumimoji="0" lang="pt-BR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possíveis soluções que atendam às premissas e aos critérios definidos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t-BR" sz="2800" dirty="0">
                <a:latin typeface="+mn-lt"/>
                <a:cs typeface="+mn-cs"/>
              </a:rPr>
              <a:t>Gere muitas ideias!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t-BR" sz="2800" dirty="0">
                <a:latin typeface="+mn-lt"/>
                <a:cs typeface="+mn-cs"/>
              </a:rPr>
              <a:t>Não faça julgamentos (ainda)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t-BR" sz="2800" dirty="0">
                <a:latin typeface="+mn-lt"/>
                <a:cs typeface="+mn-cs"/>
              </a:rPr>
              <a:t>Trabalhe em equipe buscando despertar a criatividade coletiva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Selecione as boas ideias... ...e as não tão boas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Onde encontrar ideias?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5318" y="1417638"/>
            <a:ext cx="8229600" cy="4525963"/>
          </a:xfrm>
        </p:spPr>
        <p:txBody>
          <a:bodyPr/>
          <a:lstStyle/>
          <a:p>
            <a:r>
              <a:rPr lang="pt-BR" dirty="0"/>
              <a:t>Método TRIZ</a:t>
            </a:r>
          </a:p>
          <a:p>
            <a:pPr marL="0" indent="0">
              <a:buNone/>
            </a:pPr>
            <a:r>
              <a:rPr lang="ru-RU" dirty="0"/>
              <a:t>теория решения изобретательских задач, </a:t>
            </a:r>
            <a:r>
              <a:rPr lang="pt-BR" i="1" dirty="0" err="1"/>
              <a:t>teoriya</a:t>
            </a:r>
            <a:r>
              <a:rPr lang="pt-BR" i="1" dirty="0"/>
              <a:t> </a:t>
            </a:r>
            <a:r>
              <a:rPr lang="pt-BR" i="1" dirty="0" err="1"/>
              <a:t>resheniya</a:t>
            </a:r>
            <a:r>
              <a:rPr lang="pt-BR" i="1" dirty="0"/>
              <a:t> </a:t>
            </a:r>
            <a:r>
              <a:rPr lang="pt-BR" i="1" dirty="0" err="1"/>
              <a:t>izo</a:t>
            </a:r>
            <a:r>
              <a:rPr lang="pt-BR" i="1" dirty="0"/>
              <a:t>  </a:t>
            </a:r>
            <a:r>
              <a:rPr lang="pt-BR" i="1" dirty="0" err="1"/>
              <a:t>bre</a:t>
            </a:r>
            <a:r>
              <a:rPr lang="pt-BR" i="1" dirty="0"/>
              <a:t> </a:t>
            </a:r>
            <a:r>
              <a:rPr lang="pt-BR" i="1" dirty="0" err="1"/>
              <a:t>tate</a:t>
            </a:r>
            <a:r>
              <a:rPr lang="pt-BR" i="1" dirty="0"/>
              <a:t> </a:t>
            </a:r>
            <a:r>
              <a:rPr lang="pt-BR" i="1" dirty="0" err="1"/>
              <a:t>ls</a:t>
            </a:r>
            <a:r>
              <a:rPr lang="pt-BR" i="1" dirty="0"/>
              <a:t> ki </a:t>
            </a:r>
            <a:r>
              <a:rPr lang="pt-BR" i="1" dirty="0" err="1"/>
              <a:t>kh</a:t>
            </a:r>
            <a:r>
              <a:rPr lang="pt-BR" i="1" dirty="0"/>
              <a:t>      </a:t>
            </a:r>
            <a:r>
              <a:rPr lang="pt-BR" i="1" dirty="0" err="1"/>
              <a:t>zadach</a:t>
            </a:r>
            <a:r>
              <a:rPr lang="pt-BR" dirty="0"/>
              <a:t>, literalmente: "teoria da resolução inventiva de problemas“, </a:t>
            </a:r>
            <a:r>
              <a:rPr lang="pt-BR" dirty="0" err="1"/>
              <a:t>Genrich</a:t>
            </a:r>
            <a:r>
              <a:rPr lang="pt-BR" dirty="0"/>
              <a:t> </a:t>
            </a:r>
            <a:r>
              <a:rPr lang="pt-BR" dirty="0" err="1"/>
              <a:t>Altshuller</a:t>
            </a:r>
            <a:r>
              <a:rPr lang="pt-BR" dirty="0"/>
              <a:t>, 1946.</a:t>
            </a:r>
          </a:p>
        </p:txBody>
      </p:sp>
    </p:spTree>
    <p:extLst>
      <p:ext uri="{BB962C8B-B14F-4D97-AF65-F5344CB8AC3E}">
        <p14:creationId xmlns:p14="http://schemas.microsoft.com/office/powerpoint/2010/main" val="1677434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Os três conclusões do TRIZ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5318" y="1417638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t-BR" dirty="0"/>
              <a:t>os problemas e soluções se repetem entre as indústrias e as ciências</a:t>
            </a:r>
          </a:p>
          <a:p>
            <a:pPr marL="514350" indent="-514350">
              <a:buAutoNum type="arabicPeriod"/>
            </a:pPr>
            <a:r>
              <a:rPr lang="pt-BR" dirty="0"/>
              <a:t>os padrões de evolução técnica também se repetem entre as indústrias e as ciências</a:t>
            </a:r>
          </a:p>
          <a:p>
            <a:pPr marL="514350" indent="-514350">
              <a:buAutoNum type="arabicPeriod"/>
            </a:pPr>
            <a:r>
              <a:rPr lang="pt-BR" dirty="0"/>
              <a:t>as inovações usaram efeitos científicos externos ao campo em que foram desenvolvidas</a:t>
            </a:r>
          </a:p>
        </p:txBody>
      </p:sp>
    </p:spTree>
    <p:extLst>
      <p:ext uri="{BB962C8B-B14F-4D97-AF65-F5344CB8AC3E}">
        <p14:creationId xmlns:p14="http://schemas.microsoft.com/office/powerpoint/2010/main" val="3631492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 daí, onde encontrar ideias?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pt-BR" dirty="0"/>
              <a:t>Descubra se o problema já não foi resolvido em outro país</a:t>
            </a:r>
          </a:p>
          <a:p>
            <a:r>
              <a:rPr lang="pt-BR" dirty="0"/>
              <a:t>Faça um levantamento de todas a tecnologias que ainda não foram intensamente usadas dentro do setor da construção civil</a:t>
            </a:r>
          </a:p>
          <a:p>
            <a:r>
              <a:rPr lang="pt-BR" dirty="0"/>
              <a:t>Verifique uma a uma qual poderia ser usada para ajudar a resolver o seu problema.</a:t>
            </a:r>
          </a:p>
        </p:txBody>
      </p:sp>
    </p:spTree>
    <p:extLst>
      <p:ext uri="{BB962C8B-B14F-4D97-AF65-F5344CB8AC3E}">
        <p14:creationId xmlns:p14="http://schemas.microsoft.com/office/powerpoint/2010/main" val="2199554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690048" cy="504056"/>
          </a:xfrm>
        </p:spPr>
        <p:txBody>
          <a:bodyPr/>
          <a:lstStyle/>
          <a:p>
            <a:br>
              <a:rPr lang="en-US" sz="4000" dirty="0"/>
            </a:br>
            <a:r>
              <a:rPr lang="en-US" sz="4000" dirty="0" err="1"/>
              <a:t>Passo</a:t>
            </a:r>
            <a:r>
              <a:rPr lang="en-US" sz="4000" dirty="0"/>
              <a:t> 5 – </a:t>
            </a:r>
            <a:r>
              <a:rPr lang="en-US" sz="4000" dirty="0" err="1"/>
              <a:t>produza</a:t>
            </a:r>
            <a:r>
              <a:rPr lang="en-US" sz="4000" dirty="0"/>
              <a:t> um </a:t>
            </a:r>
            <a:r>
              <a:rPr lang="en-US" sz="4000" dirty="0" err="1"/>
              <a:t>protótipo</a:t>
            </a:r>
            <a:endParaRPr lang="en-US" sz="4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3459" r="636"/>
          <a:stretch>
            <a:fillRect/>
          </a:stretch>
        </p:blipFill>
        <p:spPr bwMode="auto">
          <a:xfrm>
            <a:off x="179512" y="1556792"/>
            <a:ext cx="4680520" cy="290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4959336" y="1268760"/>
            <a:ext cx="414372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Desenhe, construa, modele em argila, faça com papel dobrado,</a:t>
            </a:r>
            <a:r>
              <a:rPr kumimoji="0" lang="pt-BR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monte um cenário, represente uma situação</a:t>
            </a:r>
          </a:p>
          <a:p>
            <a:pPr lvl="0" eaLnBrk="0" hangingPunct="0">
              <a:spcBef>
                <a:spcPct val="20000"/>
              </a:spcBef>
            </a:pPr>
            <a:r>
              <a:rPr lang="pt-BR" sz="2800" baseline="0" dirty="0">
                <a:latin typeface="+mn-lt"/>
                <a:cs typeface="+mn-cs"/>
              </a:rPr>
              <a:t>Enfim:</a:t>
            </a:r>
            <a:r>
              <a:rPr lang="pt-BR" sz="2800" dirty="0">
                <a:latin typeface="+mn-lt"/>
                <a:cs typeface="+mn-cs"/>
              </a:rPr>
              <a:t> use pelo menos uma ferramenta de comunicação diferente da narrativa escrita</a:t>
            </a:r>
          </a:p>
          <a:p>
            <a:pPr lvl="0" eaLnBrk="0" hangingPunct="0">
              <a:spcBef>
                <a:spcPct val="20000"/>
              </a:spcBef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Procure aprimorar </a:t>
            </a:r>
            <a:r>
              <a:rPr kumimoji="0" lang="pt-BR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comunicação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638944"/>
          </a:xfrm>
        </p:spPr>
        <p:txBody>
          <a:bodyPr/>
          <a:lstStyle/>
          <a:p>
            <a:br>
              <a:rPr lang="en-US" sz="4000" dirty="0"/>
            </a:br>
            <a:r>
              <a:rPr lang="en-US" sz="4000" dirty="0" err="1"/>
              <a:t>Passo</a:t>
            </a:r>
            <a:r>
              <a:rPr lang="en-US" sz="4000" dirty="0"/>
              <a:t> 6 – </a:t>
            </a:r>
            <a:r>
              <a:rPr lang="en-US" sz="4000" dirty="0" err="1"/>
              <a:t>teste</a:t>
            </a:r>
            <a:r>
              <a:rPr lang="en-US" sz="4000" dirty="0"/>
              <a:t> o </a:t>
            </a:r>
            <a:r>
              <a:rPr lang="en-US" sz="4000" dirty="0" err="1"/>
              <a:t>protótipo</a:t>
            </a:r>
            <a:endParaRPr lang="en-US" sz="4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3459" r="636"/>
          <a:stretch>
            <a:fillRect/>
          </a:stretch>
        </p:blipFill>
        <p:spPr bwMode="auto">
          <a:xfrm>
            <a:off x="179512" y="1628800"/>
            <a:ext cx="4680520" cy="290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4959336" y="1268760"/>
            <a:ext cx="414372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Mostre o protótipo para o cliente e</a:t>
            </a:r>
            <a:r>
              <a:rPr kumimoji="0" lang="pt-BR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faça uma demonstração prática do seu uso</a:t>
            </a:r>
          </a:p>
          <a:p>
            <a:pPr lvl="0" eaLnBrk="0" hangingPunct="0">
              <a:spcBef>
                <a:spcPct val="20000"/>
              </a:spcBef>
            </a:pPr>
            <a:r>
              <a:rPr lang="pt-BR" sz="2800" baseline="0" dirty="0">
                <a:latin typeface="+mn-lt"/>
                <a:cs typeface="+mn-cs"/>
              </a:rPr>
              <a:t>Foco</a:t>
            </a:r>
            <a:r>
              <a:rPr lang="pt-BR" sz="2800" dirty="0">
                <a:latin typeface="+mn-lt"/>
                <a:cs typeface="+mn-cs"/>
              </a:rPr>
              <a:t> na comunicação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Mãos à obra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pt-BR" dirty="0"/>
              <a:t>Trabalho em equipe:</a:t>
            </a:r>
          </a:p>
          <a:p>
            <a:r>
              <a:rPr lang="pt-BR" dirty="0"/>
              <a:t>Listar formas de investigar se este problema já foi resolvido em outro país</a:t>
            </a:r>
          </a:p>
          <a:p>
            <a:r>
              <a:rPr lang="pt-BR" dirty="0"/>
              <a:t>Listar tecnologias emergentes</a:t>
            </a:r>
          </a:p>
          <a:p>
            <a:r>
              <a:rPr lang="pt-BR" dirty="0"/>
              <a:t>Tentar aplicar cada tecnologia emergente ao seu problema, por mais absurdo que possa parecer.</a:t>
            </a:r>
          </a:p>
          <a:p>
            <a:r>
              <a:rPr lang="pt-BR" dirty="0"/>
              <a:t>Relatar os resultados da aula numa folha identificada com o código da equipe e com o nome dos alunos presentes e ausentes.</a:t>
            </a:r>
          </a:p>
        </p:txBody>
      </p:sp>
    </p:spTree>
    <p:extLst>
      <p:ext uri="{BB962C8B-B14F-4D97-AF65-F5344CB8AC3E}">
        <p14:creationId xmlns:p14="http://schemas.microsoft.com/office/powerpoint/2010/main" val="390443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ORIENTAÇÕES GERAIS PARA O PBL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r>
              <a:rPr lang="pt-BR" dirty="0"/>
              <a:t>Aceitar um </a:t>
            </a:r>
            <a:r>
              <a:rPr lang="pt-BR" b="1" dirty="0"/>
              <a:t>desafio</a:t>
            </a:r>
          </a:p>
          <a:p>
            <a:r>
              <a:rPr lang="pt-BR" dirty="0"/>
              <a:t>Atuar de forma </a:t>
            </a:r>
            <a:r>
              <a:rPr lang="pt-BR" b="1" dirty="0"/>
              <a:t>centrada</a:t>
            </a:r>
            <a:r>
              <a:rPr lang="pt-BR" dirty="0"/>
              <a:t> no aspecto humano</a:t>
            </a:r>
          </a:p>
          <a:p>
            <a:r>
              <a:rPr lang="pt-BR" dirty="0"/>
              <a:t>(</a:t>
            </a:r>
            <a:r>
              <a:rPr lang="pt-BR" dirty="0" err="1"/>
              <a:t>human-</a:t>
            </a:r>
            <a:r>
              <a:rPr lang="pt-BR" b="1" dirty="0" err="1"/>
              <a:t>centered</a:t>
            </a:r>
            <a:r>
              <a:rPr lang="pt-BR" dirty="0"/>
              <a:t> </a:t>
            </a:r>
            <a:r>
              <a:rPr lang="pt-BR" dirty="0" err="1"/>
              <a:t>action</a:t>
            </a:r>
            <a:r>
              <a:rPr lang="pt-BR" dirty="0"/>
              <a:t>)</a:t>
            </a:r>
          </a:p>
          <a:p>
            <a:r>
              <a:rPr lang="pt-BR" b="1" dirty="0" err="1"/>
              <a:t>Prototipar</a:t>
            </a:r>
            <a:r>
              <a:rPr lang="pt-BR" dirty="0"/>
              <a:t> tudo, o que funciona e o que não funciona</a:t>
            </a:r>
          </a:p>
          <a:p>
            <a:r>
              <a:rPr lang="pt-BR" dirty="0"/>
              <a:t>Ser mais </a:t>
            </a:r>
            <a:r>
              <a:rPr lang="pt-BR" b="1" dirty="0"/>
              <a:t>colaborativo</a:t>
            </a:r>
          </a:p>
          <a:p>
            <a:r>
              <a:rPr lang="pt-BR" dirty="0"/>
              <a:t>Inovação é um esporte de </a:t>
            </a:r>
            <a:r>
              <a:rPr lang="pt-BR" b="1" dirty="0"/>
              <a:t>equipe</a:t>
            </a:r>
          </a:p>
          <a:p>
            <a:r>
              <a:rPr lang="pt-BR" dirty="0"/>
              <a:t>Ter um viés para a </a:t>
            </a:r>
            <a:r>
              <a:rPr lang="pt-BR" b="1" dirty="0"/>
              <a:t>ação</a:t>
            </a:r>
          </a:p>
        </p:txBody>
      </p:sp>
    </p:spTree>
    <p:extLst>
      <p:ext uri="{BB962C8B-B14F-4D97-AF65-F5344CB8AC3E}">
        <p14:creationId xmlns:p14="http://schemas.microsoft.com/office/powerpoint/2010/main" val="17756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pt-BR" dirty="0"/>
              <a:t>Situação atual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79296" cy="4525963"/>
          </a:xfrm>
        </p:spPr>
        <p:txBody>
          <a:bodyPr/>
          <a:lstStyle/>
          <a:p>
            <a:r>
              <a:rPr lang="pt-BR" dirty="0"/>
              <a:t>Todas as equipes já têm um problema de engenharia para resolver?</a:t>
            </a:r>
          </a:p>
          <a:p>
            <a:r>
              <a:rPr lang="pt-BR" dirty="0"/>
              <a:t>O problema já foi totalmente entendido?</a:t>
            </a:r>
          </a:p>
          <a:p>
            <a:r>
              <a:rPr lang="pt-BR" dirty="0"/>
              <a:t>Há alguma restrição para a solução?</a:t>
            </a:r>
          </a:p>
          <a:p>
            <a:r>
              <a:rPr lang="pt-BR" dirty="0"/>
              <a:t>As premissas já foram anotadas?</a:t>
            </a:r>
          </a:p>
          <a:p>
            <a:r>
              <a:rPr lang="pt-BR" dirty="0"/>
              <a:t>A algum critério (para aceitação do produto) a ser respeitado (para a solução)?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712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Escopo do projeto e Critério para aceitação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r>
              <a:rPr lang="pt-BR" dirty="0"/>
              <a:t>Escopo do projeto é o conjunto de requisitos do produto definidos pelo cliente.</a:t>
            </a:r>
          </a:p>
          <a:p>
            <a:r>
              <a:rPr lang="pt-BR" dirty="0"/>
              <a:t>Ao longo do tempo, o escopo do projeto vai sendo detalhado até chegar na especificação de uma solução aceitável.</a:t>
            </a:r>
          </a:p>
          <a:p>
            <a:r>
              <a:rPr lang="pt-BR" dirty="0"/>
              <a:t>critério para aceitação é o protocolo para validar cada item do escopo do projeto que está sendo entregue.</a:t>
            </a:r>
          </a:p>
          <a:p>
            <a:r>
              <a:rPr lang="pt-BR" dirty="0"/>
              <a:t>Um protocolo é um script a ser seguido.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9696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143000"/>
          </a:xfrm>
        </p:spPr>
        <p:txBody>
          <a:bodyPr/>
          <a:lstStyle/>
          <a:p>
            <a:r>
              <a:rPr lang="pt-BR" dirty="0"/>
              <a:t>Qual é o próximo passo?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0203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r>
              <a:rPr lang="en-US" sz="4000" dirty="0"/>
              <a:t>O </a:t>
            </a:r>
            <a:r>
              <a:rPr lang="en-US" sz="4000" dirty="0" err="1"/>
              <a:t>processo</a:t>
            </a:r>
            <a:endParaRPr lang="en-US" sz="4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99" y="2060848"/>
            <a:ext cx="897062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/>
          <a:lstStyle/>
          <a:p>
            <a:r>
              <a:rPr lang="en-US" sz="4000" dirty="0" err="1"/>
              <a:t>Passo</a:t>
            </a:r>
            <a:r>
              <a:rPr lang="en-US" sz="4000" dirty="0"/>
              <a:t> 1 – </a:t>
            </a:r>
            <a:r>
              <a:rPr lang="en-US" sz="4000" dirty="0" err="1"/>
              <a:t>entenda</a:t>
            </a:r>
            <a:r>
              <a:rPr lang="en-US" sz="4000" dirty="0"/>
              <a:t> o </a:t>
            </a:r>
            <a:r>
              <a:rPr lang="en-US" sz="4000" dirty="0" err="1"/>
              <a:t>problema</a:t>
            </a:r>
            <a:endParaRPr lang="en-US" sz="4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49964"/>
          <a:stretch>
            <a:fillRect/>
          </a:stretch>
        </p:blipFill>
        <p:spPr bwMode="auto">
          <a:xfrm>
            <a:off x="81888" y="1436304"/>
            <a:ext cx="396044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4452936" y="1484784"/>
            <a:ext cx="449999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t-BR" sz="2800" dirty="0">
                <a:latin typeface="+mn-lt"/>
                <a:cs typeface="+mn-cs"/>
              </a:rPr>
              <a:t>Escutar = Ouvir atentamente procurando compreender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Não tente bancar o sabichão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Não tente adivinhar respostas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Não sugira respostas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Não se precipite em tirar conclusões; ainda é cedo demais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834064" cy="1143000"/>
          </a:xfrm>
        </p:spPr>
        <p:txBody>
          <a:bodyPr/>
          <a:lstStyle/>
          <a:p>
            <a:br>
              <a:rPr lang="en-US" sz="3600" dirty="0"/>
            </a:br>
            <a:r>
              <a:rPr lang="en-US" sz="3600" dirty="0" err="1"/>
              <a:t>Passo</a:t>
            </a:r>
            <a:r>
              <a:rPr lang="en-US" sz="3600" dirty="0"/>
              <a:t> 2 – observe o </a:t>
            </a:r>
            <a:r>
              <a:rPr lang="en-US" sz="3600" dirty="0" err="1"/>
              <a:t>problema</a:t>
            </a:r>
            <a:r>
              <a:rPr lang="en-US" sz="3600" dirty="0"/>
              <a:t> </a:t>
            </a:r>
            <a:r>
              <a:rPr lang="en-US" sz="3600" dirty="0" err="1"/>
              <a:t>acontecendo</a:t>
            </a:r>
            <a:endParaRPr lang="en-US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49964"/>
          <a:stretch>
            <a:fillRect/>
          </a:stretch>
        </p:blipFill>
        <p:spPr bwMode="auto">
          <a:xfrm>
            <a:off x="179512" y="1844824"/>
            <a:ext cx="396044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4719784" y="1772816"/>
            <a:ext cx="435597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Observe como se fosse um mosquitinho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t-BR" sz="2800" dirty="0">
                <a:latin typeface="+mn-lt"/>
                <a:cs typeface="+mn-cs"/>
              </a:rPr>
              <a:t>Não interfira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Atue como se fosse um antropólogo estudando uma tribo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t-BR" sz="2800" dirty="0">
                <a:latin typeface="+mn-lt"/>
                <a:cs typeface="+mn-cs"/>
              </a:rPr>
              <a:t>Fotografe, grave, não traduza para significados o que está vendo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t-BR" sz="2800" dirty="0">
                <a:latin typeface="+mn-lt"/>
                <a:cs typeface="+mn-cs"/>
              </a:rPr>
              <a:t>Retorne ao passo 1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258000" cy="1143000"/>
          </a:xfrm>
        </p:spPr>
        <p:txBody>
          <a:bodyPr/>
          <a:lstStyle/>
          <a:p>
            <a:br>
              <a:rPr lang="en-US" sz="3600" dirty="0"/>
            </a:br>
            <a:r>
              <a:rPr lang="en-US" sz="3600" dirty="0" err="1"/>
              <a:t>Passo</a:t>
            </a:r>
            <a:r>
              <a:rPr lang="en-US" sz="3600" dirty="0"/>
              <a:t> 3 – </a:t>
            </a:r>
            <a:r>
              <a:rPr lang="en-US" sz="3600" dirty="0" err="1"/>
              <a:t>defina</a:t>
            </a:r>
            <a:r>
              <a:rPr lang="en-US" sz="3600" dirty="0"/>
              <a:t> o(s) </a:t>
            </a:r>
            <a:r>
              <a:rPr lang="en-US" sz="3600" dirty="0" err="1"/>
              <a:t>ponto</a:t>
            </a:r>
            <a:r>
              <a:rPr lang="en-US" sz="3600" dirty="0"/>
              <a:t>(s) de vista </a:t>
            </a:r>
            <a:r>
              <a:rPr lang="en-US" sz="3600" dirty="0" err="1"/>
              <a:t>importantes</a:t>
            </a:r>
            <a:endParaRPr lang="en-US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50425"/>
          <a:stretch>
            <a:fillRect/>
          </a:stretch>
        </p:blipFill>
        <p:spPr bwMode="auto">
          <a:xfrm>
            <a:off x="0" y="1844824"/>
            <a:ext cx="392392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4355976" y="1772816"/>
            <a:ext cx="471978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Quem </a:t>
            </a:r>
            <a:r>
              <a:rPr kumimoji="0" lang="pt-BR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precisa urgentemente 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mudanças?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t-BR" sz="2800" dirty="0">
                <a:latin typeface="+mn-lt"/>
                <a:cs typeface="+mn-cs"/>
              </a:rPr>
              <a:t>Quem tem </a:t>
            </a:r>
            <a:r>
              <a:rPr lang="pt-BR" sz="2800" u="sng" dirty="0">
                <a:latin typeface="+mn-lt"/>
                <a:cs typeface="+mn-cs"/>
              </a:rPr>
              <a:t>legitimidade contratual </a:t>
            </a:r>
            <a:r>
              <a:rPr lang="pt-BR" sz="2800" dirty="0">
                <a:latin typeface="+mn-lt"/>
                <a:cs typeface="+mn-cs"/>
              </a:rPr>
              <a:t>para requerer mudanças?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Quem</a:t>
            </a:r>
            <a:r>
              <a:rPr kumimoji="0" lang="pt-BR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tem o poder para </a:t>
            </a:r>
            <a:r>
              <a:rPr kumimoji="0" lang="pt-BR" sz="28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exigir mudanças</a:t>
            </a:r>
            <a:r>
              <a:rPr kumimoji="0" lang="pt-BR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556</Words>
  <Application>Microsoft Office PowerPoint</Application>
  <PresentationFormat>Apresentação na tela (4:3)</PresentationFormat>
  <Paragraphs>70</Paragraphs>
  <Slides>16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do Office</vt:lpstr>
      <vt:lpstr>Problem-based Learning (PBL) POLI DESIGN FAIR Início do processo de ideação</vt:lpstr>
      <vt:lpstr>ORIENTAÇÕES GERAIS PARA O PBL </vt:lpstr>
      <vt:lpstr>Situação atual</vt:lpstr>
      <vt:lpstr>Escopo do projeto e Critério para aceitação</vt:lpstr>
      <vt:lpstr>Qual é o próximo passo?</vt:lpstr>
      <vt:lpstr>O processo</vt:lpstr>
      <vt:lpstr>Passo 1 – entenda o problema</vt:lpstr>
      <vt:lpstr> Passo 2 – observe o problema acontecendo</vt:lpstr>
      <vt:lpstr> Passo 3 – defina o(s) ponto(s) de vista importantes</vt:lpstr>
      <vt:lpstr> Passo 4 – gere ideias</vt:lpstr>
      <vt:lpstr>Onde encontrar ideias?</vt:lpstr>
      <vt:lpstr>Os três conclusões do TRIZ</vt:lpstr>
      <vt:lpstr>E daí, onde encontrar ideias?</vt:lpstr>
      <vt:lpstr> Passo 5 – produza um protótipo</vt:lpstr>
      <vt:lpstr> Passo 6 – teste o protótipo</vt:lpstr>
      <vt:lpstr>Mãos à obra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IAG-USP</dc:creator>
  <cp:lastModifiedBy>Jose Siqueira</cp:lastModifiedBy>
  <cp:revision>74</cp:revision>
  <cp:lastPrinted>2016-09-28T15:57:25Z</cp:lastPrinted>
  <dcterms:created xsi:type="dcterms:W3CDTF">2010-06-29T16:47:10Z</dcterms:created>
  <dcterms:modified xsi:type="dcterms:W3CDTF">2016-09-28T16:00:40Z</dcterms:modified>
</cp:coreProperties>
</file>