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8"/>
  </p:notesMasterIdLst>
  <p:sldIdLst>
    <p:sldId id="296" r:id="rId2"/>
    <p:sldId id="285" r:id="rId3"/>
    <p:sldId id="306" r:id="rId4"/>
    <p:sldId id="307" r:id="rId5"/>
    <p:sldId id="309" r:id="rId6"/>
    <p:sldId id="276" r:id="rId7"/>
    <p:sldId id="287" r:id="rId8"/>
    <p:sldId id="278" r:id="rId9"/>
    <p:sldId id="277" r:id="rId10"/>
    <p:sldId id="314" r:id="rId11"/>
    <p:sldId id="312" r:id="rId12"/>
    <p:sldId id="271" r:id="rId13"/>
    <p:sldId id="354" r:id="rId14"/>
    <p:sldId id="272" r:id="rId15"/>
    <p:sldId id="273" r:id="rId16"/>
    <p:sldId id="355" r:id="rId17"/>
    <p:sldId id="339" r:id="rId18"/>
    <p:sldId id="258" r:id="rId19"/>
    <p:sldId id="260" r:id="rId20"/>
    <p:sldId id="358" r:id="rId21"/>
    <p:sldId id="324" r:id="rId22"/>
    <p:sldId id="292" r:id="rId23"/>
    <p:sldId id="359" r:id="rId24"/>
    <p:sldId id="362" r:id="rId25"/>
    <p:sldId id="361" r:id="rId26"/>
    <p:sldId id="325" r:id="rId27"/>
    <p:sldId id="326" r:id="rId28"/>
    <p:sldId id="327" r:id="rId29"/>
    <p:sldId id="328" r:id="rId30"/>
    <p:sldId id="323" r:id="rId31"/>
    <p:sldId id="329" r:id="rId32"/>
    <p:sldId id="344" r:id="rId33"/>
    <p:sldId id="356" r:id="rId34"/>
    <p:sldId id="345" r:id="rId35"/>
    <p:sldId id="346" r:id="rId36"/>
    <p:sldId id="347" r:id="rId37"/>
    <p:sldId id="348" r:id="rId38"/>
    <p:sldId id="349" r:id="rId39"/>
    <p:sldId id="353" r:id="rId40"/>
    <p:sldId id="332" r:id="rId41"/>
    <p:sldId id="268" r:id="rId42"/>
    <p:sldId id="331" r:id="rId43"/>
    <p:sldId id="335" r:id="rId44"/>
    <p:sldId id="262" r:id="rId45"/>
    <p:sldId id="333" r:id="rId46"/>
    <p:sldId id="363" r:id="rId47"/>
    <p:sldId id="265" r:id="rId48"/>
    <p:sldId id="266" r:id="rId49"/>
    <p:sldId id="294" r:id="rId50"/>
    <p:sldId id="267" r:id="rId51"/>
    <p:sldId id="318" r:id="rId52"/>
    <p:sldId id="274" r:id="rId53"/>
    <p:sldId id="319" r:id="rId54"/>
    <p:sldId id="342" r:id="rId55"/>
    <p:sldId id="293" r:id="rId56"/>
    <p:sldId id="341" r:id="rId5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0727" autoAdjust="0"/>
  </p:normalViewPr>
  <p:slideViewPr>
    <p:cSldViewPr>
      <p:cViewPr varScale="1">
        <p:scale>
          <a:sx n="81" d="100"/>
          <a:sy n="81" d="100"/>
        </p:scale>
        <p:origin x="2484" y="3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2226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CDD57875-F0AA-44FA-8FBF-E4C08324EF30}" type="datetimeFigureOut">
              <a:rPr lang="pt-BR"/>
              <a:pPr>
                <a:defRPr/>
              </a:pPr>
              <a:t>18/06/2025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noProof="0"/>
              <a:t>Clique para editar os estilos do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26E7C0E5-935B-4713-9633-440D7892EF4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E7C0E5-935B-4713-9633-440D7892EF4E}" type="slidenum">
              <a:rPr lang="pt-BR" smtClean="0"/>
              <a:pPr>
                <a:defRPr/>
              </a:pPr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151323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 </a:t>
            </a:r>
          </a:p>
          <a:p>
            <a:r>
              <a:rPr lang="pt-BR" dirty="0"/>
              <a:t>Célula eletrolítica: Ela é composta por um tanque, que retém o eletrólito, </a:t>
            </a:r>
          </a:p>
          <a:p>
            <a:r>
              <a:rPr lang="pt-BR" dirty="0"/>
              <a:t>e dois eletrodos: o cátodo e o ânodo. Sob a influência do campo elétrico que se cria entre os dois eletrodos quando neles se </a:t>
            </a:r>
          </a:p>
          <a:p>
            <a:r>
              <a:rPr lang="pt-BR" dirty="0"/>
              <a:t>conecta uma fonte de tensão, os cátions (íons de carga positiva) rumam para o cátodo – onde se reduzem – e os ânions (íons </a:t>
            </a:r>
          </a:p>
          <a:p>
            <a:r>
              <a:rPr lang="pt-BR" dirty="0"/>
              <a:t>de carga negativa, fornecidos ou por halogênios ou pela água) para o ânodo – onde se oxidam. 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E7C0E5-935B-4713-9633-440D7892EF4E}" type="slidenum">
              <a:rPr lang="pt-BR" smtClean="0"/>
              <a:pPr>
                <a:defRPr/>
              </a:pPr>
              <a:t>6</a:t>
            </a:fld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E7C0E5-935B-4713-9633-440D7892EF4E}" type="slidenum">
              <a:rPr lang="pt-BR" smtClean="0"/>
              <a:pPr>
                <a:defRPr/>
              </a:pPr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791755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E7C0E5-935B-4713-9633-440D7892EF4E}" type="slidenum">
              <a:rPr lang="pt-BR" smtClean="0"/>
              <a:pPr>
                <a:defRPr/>
              </a:pPr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05428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E7C0E5-935B-4713-9633-440D7892EF4E}" type="slidenum">
              <a:rPr lang="pt-BR" smtClean="0"/>
              <a:pPr>
                <a:defRPr/>
              </a:pPr>
              <a:t>32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594229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E7C0E5-935B-4713-9633-440D7892EF4E}" type="slidenum">
              <a:rPr lang="pt-BR" smtClean="0"/>
              <a:pPr>
                <a:defRPr/>
              </a:pPr>
              <a:t>33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999164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E7C0E5-935B-4713-9633-440D7892EF4E}" type="slidenum">
              <a:rPr lang="pt-BR" smtClean="0"/>
              <a:pPr>
                <a:defRPr/>
              </a:pPr>
              <a:t>36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29508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E7C0E5-935B-4713-9633-440D7892EF4E}" type="slidenum">
              <a:rPr lang="pt-BR" smtClean="0"/>
              <a:pPr>
                <a:defRPr/>
              </a:pPr>
              <a:t>48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4D8E1F-49AB-448C-AF38-5EDC77B2DDEB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D9B2F7-EFB8-4CAA-95F4-7E65E9DD2A93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82E864-82D4-4012-82D1-97863CA3DC6C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08AF13-4EFC-4C43-820A-C1AB5F548C82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0F4766-D674-4262-B794-A8A6B942FA84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3F27FB-535B-453F-B918-583EC962681C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980310-A57D-4EB3-9505-391C6CDE0329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146233-F188-4964-B76D-15EE9917F87F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C8DEA2-C752-4583-8AC1-607238C2CC93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9F1484-2136-4F8D-85F7-1CEB56CA5188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CC94A9-2B9B-43C2-AC35-C52C657C5392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6000">
              <a:schemeClr val="accent1">
                <a:shade val="30000"/>
                <a:satMod val="115000"/>
                <a:alpha val="11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Clique para editar o estilo do título mestre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Clique para editar os estilos do texto mestre</a:t>
            </a:r>
          </a:p>
          <a:p>
            <a:pPr lvl="1"/>
            <a:r>
              <a:rPr lang="en-US"/>
              <a:t>Segundo nível</a:t>
            </a:r>
          </a:p>
          <a:p>
            <a:pPr lvl="2"/>
            <a:r>
              <a:rPr lang="en-US"/>
              <a:t>Terceiro nível</a:t>
            </a:r>
          </a:p>
          <a:p>
            <a:pPr lvl="3"/>
            <a:r>
              <a:rPr lang="en-US"/>
              <a:t>Quarto nível</a:t>
            </a:r>
          </a:p>
          <a:p>
            <a:pPr lvl="4"/>
            <a:r>
              <a:rPr lang="en-US"/>
              <a:t>Quinto nível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29A2735F-22EC-4334-A283-DDCA224E1CA2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hyperlink" Target="http://pt.dreamstime.com/register?jump_to=http://pt.dreamstime.com/imagem-de-stock-royalty-free-rebites-image924006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28625" y="-71438"/>
            <a:ext cx="8229600" cy="1828801"/>
          </a:xfrm>
        </p:spPr>
        <p:txBody>
          <a:bodyPr/>
          <a:lstStyle/>
          <a:p>
            <a:pPr eaLnBrk="1" hangingPunct="1"/>
            <a:br>
              <a:rPr lang="pt-BR"/>
            </a:br>
            <a:r>
              <a:rPr lang="pt-BR"/>
              <a:t>Materiais Metálicos</a:t>
            </a:r>
            <a:br>
              <a:rPr lang="pt-BR"/>
            </a:br>
            <a:r>
              <a:rPr lang="pt-BR" sz="3200"/>
              <a:t>Ligas de Alumínio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00063" y="2890838"/>
            <a:ext cx="8215312" cy="1752600"/>
          </a:xfrm>
        </p:spPr>
        <p:txBody>
          <a:bodyPr/>
          <a:lstStyle/>
          <a:p>
            <a:pPr eaLnBrk="1" hangingPunct="1"/>
            <a:endParaRPr lang="pt-BR" dirty="0"/>
          </a:p>
          <a:p>
            <a:pPr algn="l" eaLnBrk="1" hangingPunct="1"/>
            <a:r>
              <a:rPr lang="pt-BR" dirty="0"/>
              <a:t>         </a:t>
            </a:r>
            <a:r>
              <a:rPr lang="pt-BR" dirty="0" err="1"/>
              <a:t>Profa</a:t>
            </a:r>
            <a:r>
              <a:rPr lang="pt-BR" dirty="0"/>
              <a:t>. Dra LAURALICE CANALE</a:t>
            </a:r>
          </a:p>
          <a:p>
            <a:pPr algn="l" eaLnBrk="1" hangingPunct="1"/>
            <a:r>
              <a:rPr lang="pt-BR" dirty="0"/>
              <a:t>Prof. Dr. FERNANDO CRUZ BARBIERI</a:t>
            </a:r>
          </a:p>
          <a:p>
            <a:pPr algn="l" eaLnBrk="1" hangingPunct="1"/>
            <a:endParaRPr lang="pt-BR" dirty="0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D9021529-0F79-4CB2-BBA6-8406B0B415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4687970"/>
            <a:ext cx="5943600" cy="125563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0" y="381000"/>
            <a:ext cx="9144000" cy="6494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3200" dirty="0"/>
              <a:t>USOS DO ALUMÍNIO</a:t>
            </a:r>
          </a:p>
          <a:p>
            <a:r>
              <a:rPr lang="pt-BR" sz="3200" dirty="0"/>
              <a:t>Transporte aeroespacial: corresponde a 80% do peso de um avião descarregado. Estrutura, capa e componentes de foguetes e até como combustível sólido. Refletores solares.</a:t>
            </a:r>
          </a:p>
          <a:p>
            <a:endParaRPr lang="pt-BR" sz="3200" dirty="0"/>
          </a:p>
          <a:p>
            <a:pPr>
              <a:buFontTx/>
              <a:buChar char="•"/>
            </a:pPr>
            <a:r>
              <a:rPr lang="pt-BR" sz="3200" dirty="0"/>
              <a:t> Os satélites na forma de balão dependem de folhas ultrafinas de alumínio para a sua superfície altamente refletora.</a:t>
            </a:r>
          </a:p>
          <a:p>
            <a:pPr>
              <a:buFontTx/>
              <a:buChar char="•"/>
            </a:pPr>
            <a:endParaRPr lang="pt-BR" sz="3200" dirty="0"/>
          </a:p>
          <a:p>
            <a:pPr>
              <a:buFontTx/>
              <a:buChar char="•"/>
            </a:pPr>
            <a:r>
              <a:rPr lang="pt-BR" sz="3200" dirty="0"/>
              <a:t> Tintas, pigmentos, combustíveis para mísseis, produtos químicos, explosivos, fogos de sinalização e de artifício.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6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6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4"/>
          <p:cNvSpPr txBox="1">
            <a:spLocks noChangeArrowheads="1"/>
          </p:cNvSpPr>
          <p:nvPr/>
        </p:nvSpPr>
        <p:spPr bwMode="auto">
          <a:xfrm>
            <a:off x="228600" y="457200"/>
            <a:ext cx="8610600" cy="323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pt-BR" sz="2400"/>
          </a:p>
          <a:p>
            <a:pPr>
              <a:spcBef>
                <a:spcPct val="50000"/>
              </a:spcBef>
            </a:pPr>
            <a:r>
              <a:rPr lang="pt-BR" sz="3200"/>
              <a:t>Classificação: Tratada Termicamente:</a:t>
            </a:r>
          </a:p>
          <a:p>
            <a:pPr>
              <a:spcBef>
                <a:spcPct val="50000"/>
              </a:spcBef>
            </a:pPr>
            <a:endParaRPr lang="pt-BR" sz="3200"/>
          </a:p>
          <a:p>
            <a:pPr>
              <a:spcBef>
                <a:spcPct val="50000"/>
              </a:spcBef>
            </a:pPr>
            <a:r>
              <a:rPr lang="pt-BR" sz="3200"/>
              <a:t>4 dígitos :  X X X X </a:t>
            </a:r>
          </a:p>
          <a:p>
            <a:pPr>
              <a:spcBef>
                <a:spcPct val="50000"/>
              </a:spcBef>
            </a:pPr>
            <a:endParaRPr lang="en-US" sz="2400"/>
          </a:p>
        </p:txBody>
      </p:sp>
      <p:sp>
        <p:nvSpPr>
          <p:cNvPr id="23555" name="Text Box 7"/>
          <p:cNvSpPr txBox="1">
            <a:spLocks noChangeArrowheads="1"/>
          </p:cNvSpPr>
          <p:nvPr/>
        </p:nvSpPr>
        <p:spPr bwMode="auto">
          <a:xfrm>
            <a:off x="5181600" y="4191000"/>
            <a:ext cx="39624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3200"/>
              <a:t>Identifica a liga no grupo</a:t>
            </a:r>
            <a:endParaRPr lang="en-US" sz="3200"/>
          </a:p>
        </p:txBody>
      </p:sp>
      <p:sp>
        <p:nvSpPr>
          <p:cNvPr id="23556" name="Line 10"/>
          <p:cNvSpPr>
            <a:spLocks noChangeShapeType="1"/>
          </p:cNvSpPr>
          <p:nvPr/>
        </p:nvSpPr>
        <p:spPr bwMode="auto">
          <a:xfrm>
            <a:off x="3581400" y="2971800"/>
            <a:ext cx="160020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3557" name="Line 11"/>
          <p:cNvSpPr>
            <a:spLocks noChangeShapeType="1"/>
          </p:cNvSpPr>
          <p:nvPr/>
        </p:nvSpPr>
        <p:spPr bwMode="auto">
          <a:xfrm>
            <a:off x="2819400" y="3048000"/>
            <a:ext cx="6096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3558" name="Text Box 12"/>
          <p:cNvSpPr txBox="1">
            <a:spLocks noChangeArrowheads="1"/>
          </p:cNvSpPr>
          <p:nvPr/>
        </p:nvSpPr>
        <p:spPr bwMode="auto">
          <a:xfrm>
            <a:off x="2590800" y="3810000"/>
            <a:ext cx="19812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800"/>
              <a:t>Controle de impurezas (0 a 9)</a:t>
            </a:r>
            <a:endParaRPr lang="en-US" sz="2800"/>
          </a:p>
        </p:txBody>
      </p:sp>
      <p:sp>
        <p:nvSpPr>
          <p:cNvPr id="23559" name="Line 13"/>
          <p:cNvSpPr>
            <a:spLocks noChangeShapeType="1"/>
          </p:cNvSpPr>
          <p:nvPr/>
        </p:nvSpPr>
        <p:spPr bwMode="auto">
          <a:xfrm>
            <a:off x="2438400" y="3048000"/>
            <a:ext cx="152400" cy="2819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3560" name="Text Box 14"/>
          <p:cNvSpPr txBox="1">
            <a:spLocks noChangeArrowheads="1"/>
          </p:cNvSpPr>
          <p:nvPr/>
        </p:nvSpPr>
        <p:spPr bwMode="auto">
          <a:xfrm>
            <a:off x="2209800" y="5780088"/>
            <a:ext cx="3048000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3200"/>
              <a:t>Tipo da liga (Série)</a:t>
            </a:r>
            <a:endParaRPr lang="en-US" sz="3200"/>
          </a:p>
        </p:txBody>
      </p:sp>
      <p:sp>
        <p:nvSpPr>
          <p:cNvPr id="23561" name="Line 10"/>
          <p:cNvSpPr>
            <a:spLocks noChangeShapeType="1"/>
          </p:cNvSpPr>
          <p:nvPr/>
        </p:nvSpPr>
        <p:spPr bwMode="auto">
          <a:xfrm>
            <a:off x="3200400" y="2971800"/>
            <a:ext cx="198120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76200" y="-74613"/>
            <a:ext cx="8823325" cy="52387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pt-BR" sz="2800">
                <a:ea typeface="Times New Roman" pitchFamily="18" charset="0"/>
                <a:cs typeface="Arial" charset="0"/>
              </a:rPr>
              <a:t>Tabela </a:t>
            </a:r>
            <a:r>
              <a:rPr lang="pt-BR" sz="2800" b="1">
                <a:ea typeface="Times New Roman" pitchFamily="18" charset="0"/>
                <a:cs typeface="Arial" charset="0"/>
              </a:rPr>
              <a:t>1</a:t>
            </a:r>
            <a:r>
              <a:rPr lang="pt-BR" sz="2800">
                <a:ea typeface="Times New Roman" pitchFamily="18" charset="0"/>
                <a:cs typeface="Arial" charset="0"/>
              </a:rPr>
              <a:t> – Classificação das ligas forjadas e fundidas.</a:t>
            </a:r>
          </a:p>
        </p:txBody>
      </p:sp>
      <p:graphicFrame>
        <p:nvGraphicFramePr>
          <p:cNvPr id="17411" name="Group 3"/>
          <p:cNvGraphicFramePr>
            <a:graphicFrameLocks noGrp="1"/>
          </p:cNvGraphicFramePr>
          <p:nvPr/>
        </p:nvGraphicFramePr>
        <p:xfrm>
          <a:off x="684213" y="549275"/>
          <a:ext cx="7559675" cy="6025515"/>
        </p:xfrm>
        <a:graphic>
          <a:graphicData uri="http://schemas.openxmlformats.org/drawingml/2006/table">
            <a:tbl>
              <a:tblPr/>
              <a:tblGrid>
                <a:gridCol w="1076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05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4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733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52475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Designação de Ligas Forjadas </a:t>
                      </a:r>
                      <a:endParaRPr kumimoji="0" lang="pt-B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Designação de Ligas Fundidas</a:t>
                      </a:r>
                      <a:endParaRPr kumimoji="0" lang="pt-B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Série da Liga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Elementos Majoritários na Liga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Série da Liga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Elementos Majoritários na Liga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1xxx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Mais de 99% de Alumínio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1xx.x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Mais de 99% de Alumínio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94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2xxx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Cobre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2xx.x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Cobre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3xxx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Manganês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3xx.x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Silício mais Cobre e/ou Magnésio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94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4xxx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Silício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4xx.x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Silício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94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5xxx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Magnésio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5xx.x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Magnésio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94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6xxx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Magnésio e Silício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6xx.x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Série não Utilizada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794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7xxx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Zinco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7xx.x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Zinco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762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8xxx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Outros Elementos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8xx.x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Estanho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794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9xxx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Série não Utilizada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9xx.x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Outros Elementos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24639" name="Text Box 63"/>
          <p:cNvSpPr txBox="1">
            <a:spLocks noChangeArrowheads="1"/>
          </p:cNvSpPr>
          <p:nvPr/>
        </p:nvSpPr>
        <p:spPr bwMode="auto">
          <a:xfrm>
            <a:off x="3832225" y="3309938"/>
            <a:ext cx="18415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pt-BR" sz="240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8FC1891C-1E2E-42E2-A311-F6F1977E4B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88" y="224720"/>
            <a:ext cx="8963025" cy="64085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073206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304800" y="-100013"/>
            <a:ext cx="8270875" cy="82232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pt-BR" sz="2400">
                <a:ea typeface="Times New Roman" pitchFamily="18" charset="0"/>
                <a:cs typeface="Arial" charset="0"/>
              </a:rPr>
              <a:t>Tabela </a:t>
            </a:r>
            <a:r>
              <a:rPr lang="pt-BR" sz="2400" b="1">
                <a:ea typeface="Times New Roman" pitchFamily="18" charset="0"/>
                <a:cs typeface="Arial" charset="0"/>
              </a:rPr>
              <a:t>2</a:t>
            </a:r>
            <a:r>
              <a:rPr lang="pt-BR" sz="2400">
                <a:ea typeface="Times New Roman" pitchFamily="18" charset="0"/>
                <a:cs typeface="Arial" charset="0"/>
              </a:rPr>
              <a:t> – Classe das ligas que são tratáveis termicamente</a:t>
            </a:r>
          </a:p>
          <a:p>
            <a:pPr algn="ctr"/>
            <a:r>
              <a:rPr lang="pt-BR" sz="2400">
                <a:ea typeface="Times New Roman" pitchFamily="18" charset="0"/>
                <a:cs typeface="Arial" charset="0"/>
              </a:rPr>
              <a:t> e suas principais aplicações. </a:t>
            </a:r>
          </a:p>
        </p:txBody>
      </p:sp>
      <p:graphicFrame>
        <p:nvGraphicFramePr>
          <p:cNvPr id="18435" name="Group 3"/>
          <p:cNvGraphicFramePr>
            <a:graphicFrameLocks noGrp="1"/>
          </p:cNvGraphicFramePr>
          <p:nvPr/>
        </p:nvGraphicFramePr>
        <p:xfrm>
          <a:off x="304800" y="914400"/>
          <a:ext cx="8373190" cy="5457192"/>
        </p:xfrm>
        <a:graphic>
          <a:graphicData uri="http://schemas.openxmlformats.org/drawingml/2006/table">
            <a:tbl>
              <a:tblPr/>
              <a:tblGrid>
                <a:gridCol w="144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15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62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02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275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4056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68923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50910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Número da Associação do Alumínio</a:t>
                      </a:r>
                      <a:endParaRPr kumimoji="0" lang="pt-B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Número UNS (</a:t>
                      </a:r>
                      <a:r>
                        <a:rPr kumimoji="0" lang="pt-BR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unified</a:t>
                      </a:r>
                      <a:r>
                        <a:rPr kumimoji="0" lang="pt-B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pt-BR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numbering</a:t>
                      </a:r>
                      <a:r>
                        <a:rPr kumimoji="0" lang="pt-B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system)</a:t>
                      </a:r>
                      <a:endParaRPr kumimoji="0" lang="pt-B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Composição (%p)</a:t>
                      </a:r>
                      <a:r>
                        <a:rPr kumimoji="0" lang="pt-BR" sz="16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*</a:t>
                      </a:r>
                      <a:endParaRPr kumimoji="0" lang="pt-B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Condição</a:t>
                      </a:r>
                      <a:endParaRPr kumimoji="0" lang="pt-B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Aplicações / Características Típicas</a:t>
                      </a:r>
                      <a:endParaRPr kumimoji="0" lang="pt-B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7677">
                <a:tc gridSpan="7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Ligas Forjadas, Tratáveis Termicamente</a:t>
                      </a:r>
                      <a:endParaRPr kumimoji="0" lang="pt-B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26851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2024 (Série 2000)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A92024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4,4 Cu; 1,5 Mg; 0,6 Mn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Tratada Termicamente (T4)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Estruturas de aeronaves, rebites, rodas de caminhão, produtos de máquinas de fazer parafuso.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7267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6061 (Série 6000)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A96061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1,0 Mg; 0,6 Si; 0,3 Cu; 0,2 Cr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Tratada Termicamente (T4)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Caminhões, canoas, vagões de trem, mobílias, tubulações.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9088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7075 (Série 7000)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A97075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5,6 Zn; 2,5 Mg; 1,6 Cu; 0,23 Cr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Tratada Termicamente (T6)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Peças estruturais de aeronaves e outras aplicações submetidas a tensões elevadas.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1185341" y="184477"/>
            <a:ext cx="6805068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pt-BR" sz="2800" dirty="0">
                <a:ea typeface="Times New Roman" pitchFamily="18" charset="0"/>
                <a:cs typeface="Arial" charset="0"/>
              </a:rPr>
              <a:t>Designação básica das ligas de alumínio.</a:t>
            </a:r>
          </a:p>
        </p:txBody>
      </p:sp>
      <p:sp>
        <p:nvSpPr>
          <p:cNvPr id="5" name="Retângulo 4"/>
          <p:cNvSpPr/>
          <p:nvPr/>
        </p:nvSpPr>
        <p:spPr>
          <a:xfrm>
            <a:off x="0" y="685801"/>
            <a:ext cx="914400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/>
              <a:t>F” 	</a:t>
            </a:r>
            <a:r>
              <a:rPr lang="pt-BR" sz="2800" dirty="0"/>
              <a:t>COMO FABRICADO, NÃO SOFREU TRATAMENTO NENHUM</a:t>
            </a:r>
          </a:p>
          <a:p>
            <a:endParaRPr lang="pt-BR" sz="2800" dirty="0"/>
          </a:p>
          <a:p>
            <a:r>
              <a:rPr lang="pt-BR" sz="2800" b="1" dirty="0"/>
              <a:t>“O” 	</a:t>
            </a:r>
            <a:r>
              <a:rPr lang="pt-BR" sz="2800" dirty="0"/>
              <a:t>SOFREU RECOZIMENTO PARA RECRISTALIZAÇÃO PARA ELIMINAR O ENCRUAMENTO</a:t>
            </a:r>
          </a:p>
          <a:p>
            <a:endParaRPr lang="pt-BR" sz="2800" dirty="0"/>
          </a:p>
          <a:p>
            <a:r>
              <a:rPr lang="pt-BR" sz="2800" b="1" dirty="0"/>
              <a:t>“H” 	</a:t>
            </a:r>
            <a:r>
              <a:rPr lang="pt-BR" sz="2800" dirty="0"/>
              <a:t>LIGAS QUE SOFRERAM  TRATAMENTO MECÂNICO PARA ENCRUAMENTO</a:t>
            </a:r>
          </a:p>
          <a:p>
            <a:endParaRPr lang="pt-BR" sz="2800" dirty="0"/>
          </a:p>
          <a:p>
            <a:r>
              <a:rPr lang="pt-BR" sz="2800" b="1" dirty="0"/>
              <a:t>“T” 	</a:t>
            </a:r>
            <a:r>
              <a:rPr lang="pt-BR" sz="2800" dirty="0"/>
              <a:t>LIGAS QUE SOFRERAM TRATAMENTO TÉRMICO</a:t>
            </a:r>
          </a:p>
          <a:p>
            <a:endParaRPr lang="pt-BR" sz="2800" dirty="0"/>
          </a:p>
          <a:p>
            <a:r>
              <a:rPr lang="pt-BR" sz="2800" b="1" dirty="0"/>
              <a:t>“W” 	</a:t>
            </a:r>
            <a:r>
              <a:rPr lang="pt-BR" sz="2800" dirty="0"/>
              <a:t>SOLUBILIZADA E ESTOCADA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89487F33-F1F2-4A91-BC1D-08FFD59C9B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88" y="314349"/>
            <a:ext cx="8963025" cy="622930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888049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609600"/>
            <a:ext cx="7772400" cy="1143000"/>
          </a:xfrm>
        </p:spPr>
        <p:txBody>
          <a:bodyPr/>
          <a:lstStyle/>
          <a:p>
            <a:r>
              <a:rPr lang="pt-BR" sz="3600" dirty="0"/>
              <a:t>SIMBOLOGIA PARA LIGAS TRATÁVEIS TERMICAMENTE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F271FD36-A7D0-9793-2EC1-96F0A40CC88B}"/>
              </a:ext>
            </a:extLst>
          </p:cNvPr>
          <p:cNvSpPr/>
          <p:nvPr/>
        </p:nvSpPr>
        <p:spPr>
          <a:xfrm>
            <a:off x="609600" y="1981200"/>
            <a:ext cx="7772400" cy="18288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209800"/>
            <a:ext cx="7772400" cy="4114800"/>
          </a:xfrm>
        </p:spPr>
        <p:txBody>
          <a:bodyPr/>
          <a:lstStyle/>
          <a:p>
            <a:r>
              <a:rPr lang="pt-BR" sz="2400" dirty="0">
                <a:solidFill>
                  <a:schemeClr val="hlink"/>
                </a:solidFill>
                <a:latin typeface="Impact" pitchFamily="34" charset="0"/>
              </a:rPr>
              <a:t>T4</a:t>
            </a:r>
            <a:r>
              <a:rPr lang="pt-BR" sz="2400" dirty="0">
                <a:solidFill>
                  <a:schemeClr val="hlink"/>
                </a:solidFill>
                <a:latin typeface="Arial" charset="0"/>
                <a:sym typeface="Wingdings" pitchFamily="2" charset="2"/>
              </a:rPr>
              <a:t></a:t>
            </a:r>
            <a:r>
              <a:rPr lang="pt-BR" sz="2400" dirty="0">
                <a:latin typeface="Arial" charset="0"/>
                <a:sym typeface="Wingdings" pitchFamily="2" charset="2"/>
              </a:rPr>
              <a:t>Tratado </a:t>
            </a:r>
            <a:r>
              <a:rPr lang="pt-BR" sz="2400" dirty="0">
                <a:latin typeface="Arial" charset="0"/>
              </a:rPr>
              <a:t>por solubilização e então envelhecido naturalmente.</a:t>
            </a:r>
            <a:endParaRPr lang="pt-BR" sz="2400" dirty="0">
              <a:latin typeface="Impact" pitchFamily="34" charset="0"/>
            </a:endParaRPr>
          </a:p>
          <a:p>
            <a:r>
              <a:rPr lang="pt-BR" sz="2400" dirty="0">
                <a:solidFill>
                  <a:schemeClr val="hlink"/>
                </a:solidFill>
                <a:latin typeface="Impact" pitchFamily="34" charset="0"/>
              </a:rPr>
              <a:t>T6</a:t>
            </a:r>
            <a:r>
              <a:rPr lang="pt-BR" sz="2400" dirty="0">
                <a:solidFill>
                  <a:schemeClr val="hlink"/>
                </a:solidFill>
                <a:latin typeface="Arial" charset="0"/>
                <a:sym typeface="Wingdings" pitchFamily="2" charset="2"/>
              </a:rPr>
              <a:t></a:t>
            </a:r>
            <a:r>
              <a:rPr lang="pt-BR" sz="2400" dirty="0">
                <a:latin typeface="Arial" charset="0"/>
              </a:rPr>
              <a:t>Tratado por solubilização e então envelhecido artificialmente.</a:t>
            </a:r>
          </a:p>
          <a:p>
            <a:r>
              <a:rPr lang="pt-BR" sz="2400" dirty="0">
                <a:solidFill>
                  <a:schemeClr val="hlink"/>
                </a:solidFill>
                <a:latin typeface="Impact" pitchFamily="34" charset="0"/>
              </a:rPr>
              <a:t>T7</a:t>
            </a:r>
            <a:r>
              <a:rPr lang="pt-BR" sz="2400" dirty="0">
                <a:solidFill>
                  <a:schemeClr val="hlink"/>
                </a:solidFill>
                <a:latin typeface="Arial" charset="0"/>
                <a:sym typeface="Wingdings" pitchFamily="2" charset="2"/>
              </a:rPr>
              <a:t></a:t>
            </a:r>
            <a:r>
              <a:rPr lang="pt-BR" sz="2400" dirty="0">
                <a:latin typeface="Arial" charset="0"/>
              </a:rPr>
              <a:t> Tratado por solubilização e então estabilizado.</a:t>
            </a:r>
          </a:p>
          <a:p>
            <a:r>
              <a:rPr lang="pt-BR" sz="2400" dirty="0">
                <a:solidFill>
                  <a:schemeClr val="hlink"/>
                </a:solidFill>
                <a:latin typeface="Impact" pitchFamily="34" charset="0"/>
              </a:rPr>
              <a:t>T8</a:t>
            </a:r>
            <a:r>
              <a:rPr lang="pt-BR" sz="2400" dirty="0">
                <a:solidFill>
                  <a:schemeClr val="hlink"/>
                </a:solidFill>
                <a:latin typeface="Arial" charset="0"/>
                <a:sym typeface="Wingdings" pitchFamily="2" charset="2"/>
              </a:rPr>
              <a:t></a:t>
            </a:r>
            <a:r>
              <a:rPr lang="pt-BR" sz="2400" dirty="0">
                <a:latin typeface="Arial" charset="0"/>
              </a:rPr>
              <a:t> Tratado por solubilização, trabalhado a frio e envelhecido artificialmente.</a:t>
            </a:r>
          </a:p>
          <a:p>
            <a:r>
              <a:rPr lang="pt-BR" sz="2400" dirty="0">
                <a:solidFill>
                  <a:schemeClr val="hlink"/>
                </a:solidFill>
                <a:latin typeface="Impact" pitchFamily="34" charset="0"/>
              </a:rPr>
              <a:t>T9</a:t>
            </a:r>
            <a:r>
              <a:rPr lang="pt-BR" sz="2400" dirty="0">
                <a:solidFill>
                  <a:schemeClr val="hlink"/>
                </a:solidFill>
                <a:latin typeface="Arial" charset="0"/>
                <a:sym typeface="Wingdings" pitchFamily="2" charset="2"/>
              </a:rPr>
              <a:t></a:t>
            </a:r>
            <a:r>
              <a:rPr lang="pt-BR" sz="2400" dirty="0">
                <a:latin typeface="Arial" charset="0"/>
              </a:rPr>
              <a:t> Tratado por solubilização envelhecido artificialmente e encruado por trabalhado a frio. </a:t>
            </a:r>
          </a:p>
          <a:p>
            <a:r>
              <a:rPr lang="pt-BR" sz="2400" dirty="0">
                <a:solidFill>
                  <a:schemeClr val="hlink"/>
                </a:solidFill>
                <a:latin typeface="Impact" pitchFamily="34" charset="0"/>
              </a:rPr>
              <a:t>T10</a:t>
            </a:r>
            <a:r>
              <a:rPr lang="pt-BR" sz="2400" dirty="0">
                <a:solidFill>
                  <a:schemeClr val="hlink"/>
                </a:solidFill>
                <a:latin typeface="Arial" charset="0"/>
                <a:sym typeface="Wingdings" pitchFamily="2" charset="2"/>
              </a:rPr>
              <a:t></a:t>
            </a:r>
            <a:r>
              <a:rPr lang="pt-BR" sz="2400" dirty="0">
                <a:latin typeface="Arial" charset="0"/>
              </a:rPr>
              <a:t>Envelhecido artificialmente (sem tratamento prévio) e trabalhado a frio.</a:t>
            </a:r>
            <a:endParaRPr lang="pt-BR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2606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457200" y="762000"/>
            <a:ext cx="7705725" cy="575542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dirty="0" err="1">
                <a:latin typeface="Comic Sans MS" pitchFamily="66" charset="0"/>
              </a:rPr>
              <a:t>Wilm</a:t>
            </a:r>
            <a:r>
              <a:rPr lang="en-US" sz="3200" dirty="0">
                <a:latin typeface="Comic Sans MS" pitchFamily="66" charset="0"/>
              </a:rPr>
              <a:t> (</a:t>
            </a:r>
            <a:r>
              <a:rPr lang="en-US" sz="3200" dirty="0" err="1">
                <a:latin typeface="Comic Sans MS" pitchFamily="66" charset="0"/>
              </a:rPr>
              <a:t>alemão</a:t>
            </a:r>
            <a:r>
              <a:rPr lang="en-US" sz="3200" dirty="0">
                <a:latin typeface="Comic Sans MS" pitchFamily="66" charset="0"/>
              </a:rPr>
              <a:t>)</a:t>
            </a:r>
          </a:p>
          <a:p>
            <a:pPr eaLnBrk="0" hangingPunct="0">
              <a:spcBef>
                <a:spcPct val="50000"/>
              </a:spcBef>
            </a:pPr>
            <a:r>
              <a:rPr lang="en-US" sz="3200" dirty="0" err="1">
                <a:latin typeface="Comic Sans MS" pitchFamily="66" charset="0"/>
              </a:rPr>
              <a:t>começo</a:t>
            </a:r>
            <a:r>
              <a:rPr lang="en-US" sz="3200" dirty="0">
                <a:latin typeface="Comic Sans MS" pitchFamily="66" charset="0"/>
              </a:rPr>
              <a:t> </a:t>
            </a:r>
            <a:r>
              <a:rPr lang="en-US" sz="3200" dirty="0" err="1">
                <a:latin typeface="Comic Sans MS" pitchFamily="66" charset="0"/>
              </a:rPr>
              <a:t>século</a:t>
            </a:r>
            <a:r>
              <a:rPr lang="en-US" sz="3200" dirty="0">
                <a:latin typeface="Comic Sans MS" pitchFamily="66" charset="0"/>
              </a:rPr>
              <a:t> XX</a:t>
            </a:r>
          </a:p>
          <a:p>
            <a:pPr eaLnBrk="0" hangingPunct="0">
              <a:spcBef>
                <a:spcPct val="50000"/>
              </a:spcBef>
            </a:pPr>
            <a:r>
              <a:rPr lang="en-US" sz="3200" dirty="0" err="1">
                <a:latin typeface="Comic Sans MS" pitchFamily="66" charset="0"/>
              </a:rPr>
              <a:t>Ligas</a:t>
            </a:r>
            <a:r>
              <a:rPr lang="en-US" sz="3200" dirty="0">
                <a:latin typeface="Comic Sans MS" pitchFamily="66" charset="0"/>
              </a:rPr>
              <a:t> </a:t>
            </a:r>
            <a:r>
              <a:rPr lang="en-US" sz="3200" dirty="0" err="1">
                <a:latin typeface="Comic Sans MS" pitchFamily="66" charset="0"/>
              </a:rPr>
              <a:t>leves</a:t>
            </a:r>
            <a:r>
              <a:rPr lang="en-US" sz="3200" dirty="0">
                <a:latin typeface="Comic Sans MS" pitchFamily="66" charset="0"/>
              </a:rPr>
              <a:t> </a:t>
            </a:r>
            <a:r>
              <a:rPr lang="en-US" sz="3200" dirty="0" err="1">
                <a:latin typeface="Comic Sans MS" pitchFamily="66" charset="0"/>
              </a:rPr>
              <a:t>para</a:t>
            </a:r>
            <a:r>
              <a:rPr lang="en-US" sz="3200" dirty="0">
                <a:latin typeface="Comic Sans MS" pitchFamily="66" charset="0"/>
              </a:rPr>
              <a:t> </a:t>
            </a:r>
            <a:r>
              <a:rPr lang="en-US" sz="3200" dirty="0" err="1">
                <a:latin typeface="Comic Sans MS" pitchFamily="66" charset="0"/>
              </a:rPr>
              <a:t>estruturas</a:t>
            </a:r>
            <a:r>
              <a:rPr lang="en-US" sz="3200" dirty="0">
                <a:latin typeface="Comic Sans MS" pitchFamily="66" charset="0"/>
              </a:rPr>
              <a:t> de </a:t>
            </a:r>
            <a:r>
              <a:rPr lang="en-US" sz="3200" dirty="0" err="1">
                <a:latin typeface="Comic Sans MS" pitchFamily="66" charset="0"/>
              </a:rPr>
              <a:t>Zepelins</a:t>
            </a:r>
            <a:endParaRPr lang="en-US" sz="3200" dirty="0">
              <a:latin typeface="Comic Sans MS" pitchFamily="66" charset="0"/>
            </a:endParaRPr>
          </a:p>
          <a:p>
            <a:pPr eaLnBrk="0" hangingPunct="0">
              <a:spcBef>
                <a:spcPct val="50000"/>
              </a:spcBef>
            </a:pPr>
            <a:endParaRPr lang="en-US" sz="3200" dirty="0">
              <a:latin typeface="Comic Sans MS" pitchFamily="66" charset="0"/>
            </a:endParaRPr>
          </a:p>
          <a:p>
            <a:pPr eaLnBrk="0" hangingPunct="0">
              <a:spcBef>
                <a:spcPct val="50000"/>
              </a:spcBef>
            </a:pPr>
            <a:r>
              <a:rPr lang="en-US" sz="3200" dirty="0" err="1">
                <a:latin typeface="Comic Sans MS" pitchFamily="66" charset="0"/>
              </a:rPr>
              <a:t>Liga</a:t>
            </a:r>
            <a:r>
              <a:rPr lang="en-US" sz="3200" dirty="0">
                <a:latin typeface="Comic Sans MS" pitchFamily="66" charset="0"/>
              </a:rPr>
              <a:t> Al 4% Cu</a:t>
            </a:r>
          </a:p>
          <a:p>
            <a:pPr eaLnBrk="0" hangingPunct="0">
              <a:spcBef>
                <a:spcPct val="50000"/>
              </a:spcBef>
            </a:pPr>
            <a:endParaRPr lang="en-US" sz="3200" dirty="0">
              <a:latin typeface="Comic Sans MS" pitchFamily="66" charset="0"/>
            </a:endParaRPr>
          </a:p>
          <a:p>
            <a:pPr eaLnBrk="0" hangingPunct="0">
              <a:spcBef>
                <a:spcPct val="50000"/>
              </a:spcBef>
            </a:pPr>
            <a:r>
              <a:rPr lang="en-US" sz="3200" dirty="0">
                <a:latin typeface="Comic Sans MS" pitchFamily="66" charset="0"/>
              </a:rPr>
              <a:t>60 HB                                    110HB</a:t>
            </a:r>
          </a:p>
          <a:p>
            <a:pPr eaLnBrk="0" hangingPunct="0">
              <a:spcBef>
                <a:spcPct val="50000"/>
              </a:spcBef>
            </a:pPr>
            <a:r>
              <a:rPr lang="en-US" sz="3200" dirty="0">
                <a:latin typeface="Comic Sans MS" pitchFamily="66" charset="0"/>
              </a:rPr>
              <a:t>280MPa                                380Mpa</a:t>
            </a:r>
          </a:p>
        </p:txBody>
      </p:sp>
      <p:sp>
        <p:nvSpPr>
          <p:cNvPr id="29699" name="CaixaDeTexto 4"/>
          <p:cNvSpPr txBox="1">
            <a:spLocks noChangeArrowheads="1"/>
          </p:cNvSpPr>
          <p:nvPr/>
        </p:nvSpPr>
        <p:spPr bwMode="auto">
          <a:xfrm>
            <a:off x="2743200" y="0"/>
            <a:ext cx="4419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4000"/>
              <a:t>Ligas de Alumínio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228600" y="914400"/>
            <a:ext cx="8626475" cy="440120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pt-BR" sz="2800" dirty="0">
                <a:latin typeface="Comic Sans MS" pitchFamily="66" charset="0"/>
              </a:rPr>
              <a:t>O endurecimento da liga se dá pela precipitação de</a:t>
            </a:r>
          </a:p>
          <a:p>
            <a:pPr algn="just" eaLnBrk="0" hangingPunct="0">
              <a:spcBef>
                <a:spcPct val="50000"/>
              </a:spcBef>
            </a:pPr>
            <a:r>
              <a:rPr lang="pt-BR" sz="2800" dirty="0">
                <a:latin typeface="Comic Sans MS" pitchFamily="66" charset="0"/>
              </a:rPr>
              <a:t>partículas </a:t>
            </a:r>
            <a:r>
              <a:rPr lang="pt-BR" sz="2800" dirty="0" err="1">
                <a:latin typeface="Comic Sans MS" pitchFamily="66" charset="0"/>
              </a:rPr>
              <a:t>submicroscópicas</a:t>
            </a:r>
            <a:r>
              <a:rPr lang="pt-BR" sz="2800" dirty="0">
                <a:latin typeface="Comic Sans MS" pitchFamily="66" charset="0"/>
              </a:rPr>
              <a:t> de +/- 5*10-5mm que</a:t>
            </a:r>
          </a:p>
          <a:p>
            <a:pPr algn="just" eaLnBrk="0" hangingPunct="0">
              <a:spcBef>
                <a:spcPct val="50000"/>
              </a:spcBef>
            </a:pPr>
            <a:r>
              <a:rPr lang="pt-BR" sz="2800" dirty="0">
                <a:latin typeface="Comic Sans MS" pitchFamily="66" charset="0"/>
              </a:rPr>
              <a:t> se formam na última fase do tratamento de</a:t>
            </a:r>
          </a:p>
          <a:p>
            <a:pPr algn="just" eaLnBrk="0" hangingPunct="0">
              <a:spcBef>
                <a:spcPct val="50000"/>
              </a:spcBef>
            </a:pPr>
            <a:r>
              <a:rPr lang="pt-BR" sz="2800" dirty="0">
                <a:latin typeface="Comic Sans MS" pitchFamily="66" charset="0"/>
              </a:rPr>
              <a:t> envelhecimento e aparecem incrustadas na matriz,</a:t>
            </a:r>
          </a:p>
          <a:p>
            <a:pPr algn="just" eaLnBrk="0" hangingPunct="0">
              <a:spcBef>
                <a:spcPct val="50000"/>
              </a:spcBef>
            </a:pPr>
            <a:r>
              <a:rPr lang="pt-BR" sz="2800" dirty="0">
                <a:latin typeface="Comic Sans MS" pitchFamily="66" charset="0"/>
              </a:rPr>
              <a:t> atuando como cunhas que fixam os cristais, e são</a:t>
            </a:r>
          </a:p>
          <a:p>
            <a:pPr algn="just" eaLnBrk="0" hangingPunct="0">
              <a:spcBef>
                <a:spcPct val="50000"/>
              </a:spcBef>
            </a:pPr>
            <a:r>
              <a:rPr lang="pt-BR" sz="2800" dirty="0">
                <a:latin typeface="Comic Sans MS" pitchFamily="66" charset="0"/>
              </a:rPr>
              <a:t> necessárias cargas muito altas para produzir o</a:t>
            </a:r>
          </a:p>
          <a:p>
            <a:pPr algn="just" eaLnBrk="0" hangingPunct="0">
              <a:spcBef>
                <a:spcPct val="50000"/>
              </a:spcBef>
            </a:pPr>
            <a:r>
              <a:rPr lang="pt-BR" sz="2800" dirty="0">
                <a:latin typeface="Comic Sans MS" pitchFamily="66" charset="0"/>
              </a:rPr>
              <a:t> escorregamento dos planos atômicos principais.</a:t>
            </a:r>
            <a:endParaRPr lang="en-US" sz="28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762000" y="228600"/>
            <a:ext cx="8153400" cy="5889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lIns="92039" tIns="47861" rIns="92039" bIns="47861">
            <a:spAutoFit/>
          </a:bodyPr>
          <a:lstStyle/>
          <a:p>
            <a:pPr algn="ctr" defTabSz="935038" eaLnBrk="0" hangingPunct="0"/>
            <a:r>
              <a:rPr lang="pt-PT" sz="3200"/>
              <a:t>LIGAS DE ALUMÍNIO</a:t>
            </a:r>
            <a:endParaRPr lang="en-GB" sz="3200"/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0" y="914400"/>
            <a:ext cx="9144000" cy="50212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2039" tIns="47861" rIns="92039" bIns="47861">
            <a:spAutoFit/>
          </a:bodyPr>
          <a:lstStyle/>
          <a:p>
            <a:pPr marL="92075" indent="-92075" defTabSz="935038" eaLnBrk="0" hangingPunct="0"/>
            <a:r>
              <a:rPr lang="pt-PT" sz="3200" b="1" i="1" u="sng">
                <a:solidFill>
                  <a:srgbClr val="0033CC"/>
                </a:solidFill>
              </a:rPr>
              <a:t>GENERALIDADES</a:t>
            </a:r>
          </a:p>
          <a:p>
            <a:pPr marL="393700" lvl="1" indent="-106363" defTabSz="935038" eaLnBrk="0" hangingPunct="0">
              <a:buFontTx/>
              <a:buChar char="•"/>
            </a:pPr>
            <a:endParaRPr lang="pt-PT" sz="3200" u="sng">
              <a:solidFill>
                <a:srgbClr val="0033CC"/>
              </a:solidFill>
            </a:endParaRPr>
          </a:p>
          <a:p>
            <a:pPr marL="393700" lvl="1" indent="-106363" defTabSz="935038" eaLnBrk="0" hangingPunct="0">
              <a:buFontTx/>
              <a:buChar char="•"/>
            </a:pPr>
            <a:r>
              <a:rPr lang="pt-PT" sz="3200"/>
              <a:t>O alumínio é o metal mais abundante na crosta terrestre</a:t>
            </a:r>
            <a:endParaRPr lang="pt-PT" sz="3200">
              <a:sym typeface="UniversalMath1 BT" pitchFamily="18" charset="2"/>
            </a:endParaRPr>
          </a:p>
          <a:p>
            <a:pPr marL="393700" lvl="1" indent="-106363" defTabSz="935038" eaLnBrk="0" hangingPunct="0">
              <a:buFontTx/>
              <a:buChar char="•"/>
            </a:pPr>
            <a:r>
              <a:rPr lang="pt-PT" sz="3200">
                <a:sym typeface="UniversalMath1 BT" pitchFamily="18" charset="2"/>
              </a:rPr>
              <a:t>O seu processamento é caro, tendo restringido a sua aplicação até meados do século, mas é um dos materiais mais usados atualmente</a:t>
            </a:r>
          </a:p>
          <a:p>
            <a:pPr marL="393700" lvl="1" indent="-106363" defTabSz="935038" eaLnBrk="0" hangingPunct="0">
              <a:buFontTx/>
              <a:buChar char="•"/>
            </a:pPr>
            <a:r>
              <a:rPr lang="pt-PT" sz="3200">
                <a:sym typeface="UniversalMath1 BT" pitchFamily="18" charset="2"/>
              </a:rPr>
              <a:t>Forma ligas com Mn, Cu, Mg, Si, Fe, Ni, Li, etc</a:t>
            </a:r>
          </a:p>
          <a:p>
            <a:pPr marL="393700" lvl="1" indent="-106363" defTabSz="935038" eaLnBrk="0" hangingPunct="0">
              <a:buFontTx/>
              <a:buChar char="•"/>
            </a:pPr>
            <a:r>
              <a:rPr lang="pt-PT" sz="3200">
                <a:sym typeface="UniversalMath1 BT" pitchFamily="18" charset="2"/>
              </a:rPr>
              <a:t>Algumas ligas possuem resistência mecânica superior aos aços estruturais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5875C7AD-17F1-579C-D1C1-9F311DF73B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524000"/>
            <a:ext cx="9515476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6130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6" name="Text Box 4"/>
          <p:cNvSpPr txBox="1">
            <a:spLocks noChangeArrowheads="1"/>
          </p:cNvSpPr>
          <p:nvPr/>
        </p:nvSpPr>
        <p:spPr bwMode="auto">
          <a:xfrm>
            <a:off x="179388" y="533400"/>
            <a:ext cx="8785225" cy="6063198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lnSpc>
                <a:spcPct val="150000"/>
              </a:lnSpc>
              <a:spcBef>
                <a:spcPct val="50000"/>
              </a:spcBef>
              <a:buClr>
                <a:srgbClr val="D51001"/>
              </a:buClr>
              <a:buFont typeface="Wingdings" pitchFamily="2" charset="2"/>
              <a:buNone/>
            </a:pPr>
            <a:r>
              <a:rPr lang="pt-BR" sz="2800" b="1" dirty="0">
                <a:solidFill>
                  <a:srgbClr val="D5100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Solubilização:</a:t>
            </a:r>
          </a:p>
          <a:p>
            <a:pPr algn="just">
              <a:buClr>
                <a:srgbClr val="FF0000"/>
              </a:buClr>
              <a:buFont typeface="Wingdings" pitchFamily="2" charset="2"/>
              <a:buChar char="Ø"/>
            </a:pPr>
            <a:r>
              <a:rPr lang="pt-BR" sz="2800" b="1" dirty="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pt-BR" sz="28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O objetivo da solubilização é colocar em solução sólida a maior quantidade possível de átomos de soluto, deseja-se dissolver ao máximo possível, todos os elementos presentes na liga de alumínio no próprio alumínio, sendo que este deve permanecer no estado sólido, onde a fusão ou o super aquecimento, mesmo que sejam parciais ou localizados, devem ser evitados. </a:t>
            </a:r>
          </a:p>
          <a:p>
            <a:pPr algn="just">
              <a:buClr>
                <a:srgbClr val="FF0000"/>
              </a:buClr>
              <a:buFont typeface="Wingdings" pitchFamily="2" charset="2"/>
              <a:buChar char="Ø"/>
            </a:pPr>
            <a:endParaRPr lang="pt-BR" sz="2000" b="1" dirty="0">
              <a:solidFill>
                <a:srgbClr val="D5100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pPr algn="just" eaLnBrk="0" hangingPunct="0">
              <a:spcBef>
                <a:spcPct val="50000"/>
              </a:spcBef>
              <a:buClr>
                <a:srgbClr val="D51001"/>
              </a:buClr>
            </a:pPr>
            <a:r>
              <a:rPr lang="pt-BR" sz="2000" b="1" dirty="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endParaRPr lang="pt-BR" sz="1600" b="1" dirty="0">
              <a:solidFill>
                <a:srgbClr val="3333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pPr algn="just" eaLnBrk="0" hangingPunct="0">
              <a:spcBef>
                <a:spcPct val="50000"/>
              </a:spcBef>
              <a:buClr>
                <a:srgbClr val="D51001"/>
              </a:buClr>
              <a:buFont typeface="Wingdings" pitchFamily="2" charset="2"/>
              <a:buChar char="Ø"/>
            </a:pPr>
            <a:endParaRPr lang="pt-BR" sz="1600" b="1" dirty="0">
              <a:solidFill>
                <a:srgbClr val="3333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pPr algn="just" eaLnBrk="0" hangingPunct="0">
              <a:spcBef>
                <a:spcPct val="50000"/>
              </a:spcBef>
              <a:buClr>
                <a:srgbClr val="D51001"/>
              </a:buClr>
              <a:buFont typeface="Wingdings" pitchFamily="2" charset="2"/>
              <a:buChar char="Ø"/>
            </a:pPr>
            <a:endParaRPr lang="pt-BR" sz="1600" b="1" dirty="0">
              <a:solidFill>
                <a:srgbClr val="3333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pPr algn="just" eaLnBrk="0" hangingPunct="0">
              <a:spcBef>
                <a:spcPct val="50000"/>
              </a:spcBef>
              <a:buClr>
                <a:srgbClr val="D51001"/>
              </a:buClr>
              <a:buFont typeface="Wingdings" pitchFamily="2" charset="2"/>
              <a:buChar char="Ø"/>
            </a:pPr>
            <a:endParaRPr lang="pt-BR" sz="1600" b="1" dirty="0">
              <a:solidFill>
                <a:srgbClr val="3333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 l="27499" t="14999" r="7500" b="13000"/>
          <a:stretch>
            <a:fillRect/>
          </a:stretch>
        </p:blipFill>
        <p:spPr bwMode="auto">
          <a:xfrm>
            <a:off x="533400" y="1219200"/>
            <a:ext cx="79248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5" name="CaixaDeTexto 2"/>
          <p:cNvSpPr txBox="1">
            <a:spLocks noChangeArrowheads="1"/>
          </p:cNvSpPr>
          <p:nvPr/>
        </p:nvSpPr>
        <p:spPr bwMode="auto">
          <a:xfrm>
            <a:off x="762000" y="228600"/>
            <a:ext cx="769620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3300"/>
              <a:t>Diagrama de Fase do Alumínio-Cobre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977AD220-AA90-9F55-27BE-DAE5D31E1D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56" y="1347497"/>
            <a:ext cx="9040487" cy="4163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788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F6B4D6-AC41-A970-3D66-8B73D9EFA6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>
            <a:extLst>
              <a:ext uri="{FF2B5EF4-FFF2-40B4-BE49-F238E27FC236}">
                <a16:creationId xmlns:a16="http://schemas.microsoft.com/office/drawing/2014/main" id="{B8B11B94-1A52-06F4-1366-837555A452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l="27499" t="14999" r="7500" b="13000"/>
          <a:stretch>
            <a:fillRect/>
          </a:stretch>
        </p:blipFill>
        <p:spPr bwMode="auto">
          <a:xfrm>
            <a:off x="533400" y="1219200"/>
            <a:ext cx="79248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5" name="CaixaDeTexto 2">
            <a:extLst>
              <a:ext uri="{FF2B5EF4-FFF2-40B4-BE49-F238E27FC236}">
                <a16:creationId xmlns:a16="http://schemas.microsoft.com/office/drawing/2014/main" id="{3496A1C8-082B-8677-BF15-11E7597402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228600"/>
            <a:ext cx="769620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3300"/>
              <a:t>Diagrama de Fase do Alumínio-Cobre</a:t>
            </a:r>
          </a:p>
        </p:txBody>
      </p:sp>
    </p:spTree>
    <p:extLst>
      <p:ext uri="{BB962C8B-B14F-4D97-AF65-F5344CB8AC3E}">
        <p14:creationId xmlns:p14="http://schemas.microsoft.com/office/powerpoint/2010/main" val="10933403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8FADE8C2-E165-977B-AB64-6721B13C51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338797"/>
            <a:ext cx="9144000" cy="6180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8461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304799"/>
            <a:ext cx="9144000" cy="8710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rgbClr val="FF0000"/>
              </a:buClr>
            </a:pPr>
            <a:endParaRPr lang="pt-BR" b="1" dirty="0">
              <a:solidFill>
                <a:srgbClr val="D5100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pPr algn="just" eaLnBrk="0" hangingPunct="0">
              <a:spcBef>
                <a:spcPct val="50000"/>
              </a:spcBef>
              <a:buClr>
                <a:srgbClr val="D51001"/>
              </a:buClr>
              <a:buFont typeface="Wingdings" pitchFamily="2" charset="2"/>
              <a:buChar char="Ø"/>
            </a:pPr>
            <a:r>
              <a:rPr lang="pt-BR" dirty="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pt-BR" sz="28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Essa dissolução dos elementos presentes na liga, leva um determinado tempo, em temperatura, para ser concluída e esse tempo deve ser o suficiente para que também haja a total dissolução de todas as fases do metal (estrutura uniforme e monofásica da solução sólida;</a:t>
            </a:r>
          </a:p>
          <a:p>
            <a:pPr algn="just" eaLnBrk="0" hangingPunct="0">
              <a:spcBef>
                <a:spcPct val="50000"/>
              </a:spcBef>
              <a:buClr>
                <a:srgbClr val="D51001"/>
              </a:buClr>
              <a:buFont typeface="Wingdings" pitchFamily="2" charset="2"/>
              <a:buChar char="Ø"/>
            </a:pPr>
            <a:endParaRPr lang="pt-BR" sz="280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pPr algn="just" eaLnBrk="0" hangingPunct="0">
              <a:spcBef>
                <a:spcPct val="50000"/>
              </a:spcBef>
              <a:buClr>
                <a:srgbClr val="D51001"/>
              </a:buClr>
              <a:buFont typeface="Wingdings" pitchFamily="2" charset="2"/>
              <a:buChar char="Ø"/>
            </a:pPr>
            <a:r>
              <a:rPr lang="pt-BR" sz="28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O processo de solubilização é vital para um perfeito envelhecimento posterior e é um fator preponderante para o atingimento das características mecânicas desejadas.</a:t>
            </a:r>
          </a:p>
          <a:p>
            <a:pPr algn="just" eaLnBrk="0" hangingPunct="0">
              <a:spcBef>
                <a:spcPct val="50000"/>
              </a:spcBef>
              <a:buClr>
                <a:srgbClr val="D51001"/>
              </a:buClr>
              <a:buFont typeface="Wingdings" pitchFamily="2" charset="2"/>
              <a:buChar char="Ø"/>
            </a:pPr>
            <a:endParaRPr lang="pt-BR" sz="2800" b="1" dirty="0">
              <a:solidFill>
                <a:srgbClr val="3333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pPr algn="just" eaLnBrk="0" hangingPunct="0">
              <a:spcBef>
                <a:spcPct val="50000"/>
              </a:spcBef>
              <a:buClr>
                <a:srgbClr val="D51001"/>
              </a:buClr>
              <a:buFont typeface="Wingdings" pitchFamily="2" charset="2"/>
              <a:buChar char="Ø"/>
            </a:pPr>
            <a:endParaRPr lang="pt-BR" sz="2800" b="1" dirty="0">
              <a:solidFill>
                <a:srgbClr val="3333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pPr algn="just" eaLnBrk="0" hangingPunct="0">
              <a:spcBef>
                <a:spcPct val="50000"/>
              </a:spcBef>
              <a:buClr>
                <a:srgbClr val="D51001"/>
              </a:buClr>
              <a:buFont typeface="Wingdings" pitchFamily="2" charset="2"/>
              <a:buChar char="Ø"/>
            </a:pPr>
            <a:endParaRPr lang="pt-BR" b="1" dirty="0">
              <a:solidFill>
                <a:srgbClr val="3333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pPr algn="just" eaLnBrk="0" hangingPunct="0">
              <a:spcBef>
                <a:spcPct val="50000"/>
              </a:spcBef>
              <a:buClr>
                <a:srgbClr val="D51001"/>
              </a:buClr>
              <a:buFont typeface="Wingdings" pitchFamily="2" charset="2"/>
              <a:buChar char="Ø"/>
            </a:pPr>
            <a:endParaRPr lang="pt-BR" b="1" dirty="0">
              <a:solidFill>
                <a:srgbClr val="3333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pPr algn="just" eaLnBrk="0" hangingPunct="0">
              <a:spcBef>
                <a:spcPct val="50000"/>
              </a:spcBef>
              <a:buClr>
                <a:srgbClr val="D51001"/>
              </a:buClr>
              <a:buFont typeface="Wingdings" pitchFamily="2" charset="2"/>
              <a:buChar char="Ø"/>
            </a:pPr>
            <a:endParaRPr lang="pt-BR" b="1" dirty="0">
              <a:solidFill>
                <a:srgbClr val="3333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pPr algn="just" eaLnBrk="0" hangingPunct="0">
              <a:spcBef>
                <a:spcPct val="50000"/>
              </a:spcBef>
              <a:buClr>
                <a:srgbClr val="D51001"/>
              </a:buClr>
              <a:buFont typeface="Wingdings" pitchFamily="2" charset="2"/>
              <a:buChar char="Ø"/>
            </a:pPr>
            <a:endParaRPr lang="pt-BR" b="1" dirty="0">
              <a:solidFill>
                <a:srgbClr val="3333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179388" y="0"/>
            <a:ext cx="8785225" cy="6463308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66700" indent="-266700" eaLnBrk="0" hangingPunct="0">
              <a:lnSpc>
                <a:spcPct val="150000"/>
              </a:lnSpc>
              <a:spcBef>
                <a:spcPct val="50000"/>
              </a:spcBef>
              <a:buClr>
                <a:srgbClr val="D51001"/>
              </a:buClr>
              <a:buFont typeface="Wingdings" pitchFamily="2" charset="2"/>
              <a:buNone/>
            </a:pPr>
            <a:r>
              <a:rPr lang="pt-BR" sz="2800" b="1" dirty="0">
                <a:solidFill>
                  <a:srgbClr val="D5100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Solubilização:</a:t>
            </a:r>
          </a:p>
          <a:p>
            <a:pPr marL="266700" indent="-266700" algn="just" eaLnBrk="0" hangingPunct="0">
              <a:spcBef>
                <a:spcPct val="50000"/>
              </a:spcBef>
              <a:buClr>
                <a:srgbClr val="D51001"/>
              </a:buClr>
              <a:buFont typeface="Wingdings" pitchFamily="2" charset="2"/>
              <a:buNone/>
            </a:pPr>
            <a:r>
              <a:rPr lang="pt-BR" sz="1600" b="1" dirty="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 </a:t>
            </a:r>
          </a:p>
          <a:p>
            <a:pPr marL="266700" indent="-266700" algn="just" eaLnBrk="0" hangingPunct="0">
              <a:spcBef>
                <a:spcPct val="50000"/>
              </a:spcBef>
              <a:buClr>
                <a:srgbClr val="D51001"/>
              </a:buClr>
              <a:buFont typeface="Wingdings" pitchFamily="2" charset="2"/>
              <a:buChar char="Ø"/>
            </a:pPr>
            <a:endParaRPr lang="pt-BR" sz="1600" b="1" dirty="0">
              <a:solidFill>
                <a:srgbClr val="3333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pPr marL="266700" indent="-266700" algn="just" eaLnBrk="0" hangingPunct="0">
              <a:spcBef>
                <a:spcPct val="50000"/>
              </a:spcBef>
              <a:buClr>
                <a:srgbClr val="D51001"/>
              </a:buClr>
              <a:buFont typeface="Wingdings" pitchFamily="2" charset="2"/>
              <a:buChar char="Ø"/>
            </a:pPr>
            <a:endParaRPr lang="pt-BR" sz="1600" b="1" dirty="0">
              <a:solidFill>
                <a:srgbClr val="3333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pPr marL="266700" indent="-266700" algn="just" eaLnBrk="0" hangingPunct="0">
              <a:spcBef>
                <a:spcPct val="50000"/>
              </a:spcBef>
              <a:buClr>
                <a:srgbClr val="D51001"/>
              </a:buClr>
              <a:buFont typeface="Wingdings" pitchFamily="2" charset="2"/>
              <a:buChar char="Ø"/>
            </a:pPr>
            <a:endParaRPr lang="pt-BR" sz="1600" b="1" dirty="0">
              <a:solidFill>
                <a:srgbClr val="3333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pPr marL="266700" indent="-266700" algn="just" eaLnBrk="0" hangingPunct="0">
              <a:spcBef>
                <a:spcPct val="50000"/>
              </a:spcBef>
              <a:buClr>
                <a:srgbClr val="D51001"/>
              </a:buClr>
              <a:buFont typeface="Wingdings" pitchFamily="2" charset="2"/>
              <a:buChar char="Ø"/>
            </a:pPr>
            <a:endParaRPr lang="pt-BR" sz="1600" b="1" dirty="0">
              <a:solidFill>
                <a:srgbClr val="3333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pPr marL="266700" indent="-266700" algn="just" eaLnBrk="0" hangingPunct="0">
              <a:spcBef>
                <a:spcPct val="50000"/>
              </a:spcBef>
              <a:buClr>
                <a:srgbClr val="D51001"/>
              </a:buClr>
              <a:buFont typeface="Wingdings" pitchFamily="2" charset="2"/>
              <a:buChar char="Ø"/>
            </a:pPr>
            <a:endParaRPr lang="pt-BR" sz="1600" b="1" dirty="0">
              <a:solidFill>
                <a:srgbClr val="3333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pPr marL="266700" indent="-266700" algn="just" eaLnBrk="0" hangingPunct="0">
              <a:spcBef>
                <a:spcPct val="50000"/>
              </a:spcBef>
              <a:buClr>
                <a:srgbClr val="D51001"/>
              </a:buClr>
              <a:buFont typeface="Wingdings" pitchFamily="2" charset="2"/>
              <a:buChar char="Ø"/>
            </a:pPr>
            <a:endParaRPr lang="pt-BR" sz="1600" b="1" dirty="0">
              <a:solidFill>
                <a:srgbClr val="3333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pPr marL="266700" indent="-266700" algn="just" eaLnBrk="0" hangingPunct="0">
              <a:spcBef>
                <a:spcPct val="50000"/>
              </a:spcBef>
              <a:buClr>
                <a:srgbClr val="D51001"/>
              </a:buClr>
              <a:buFont typeface="Wingdings" pitchFamily="2" charset="2"/>
              <a:buChar char="Ø"/>
            </a:pPr>
            <a:endParaRPr lang="pt-BR" sz="1600" b="1" dirty="0">
              <a:solidFill>
                <a:srgbClr val="3333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pPr marL="266700" indent="-266700" algn="just" eaLnBrk="0" hangingPunct="0">
              <a:spcBef>
                <a:spcPct val="50000"/>
              </a:spcBef>
              <a:buClr>
                <a:srgbClr val="D51001"/>
              </a:buClr>
              <a:buFont typeface="Wingdings" pitchFamily="2" charset="2"/>
              <a:buChar char="Ø"/>
            </a:pPr>
            <a:endParaRPr lang="pt-BR" sz="1600" b="1" dirty="0">
              <a:solidFill>
                <a:srgbClr val="3333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pPr marL="266700" indent="-266700" algn="just" eaLnBrk="0" hangingPunct="0">
              <a:spcBef>
                <a:spcPct val="50000"/>
              </a:spcBef>
              <a:buClr>
                <a:srgbClr val="D51001"/>
              </a:buClr>
              <a:buFont typeface="Wingdings" pitchFamily="2" charset="2"/>
              <a:buChar char="Ø"/>
            </a:pPr>
            <a:endParaRPr lang="pt-BR" sz="1600" b="1" dirty="0">
              <a:solidFill>
                <a:srgbClr val="3333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pPr marL="266700" indent="-266700" algn="just" eaLnBrk="0" hangingPunct="0">
              <a:spcBef>
                <a:spcPct val="50000"/>
              </a:spcBef>
              <a:buClr>
                <a:srgbClr val="D51001"/>
              </a:buClr>
              <a:buFont typeface="Wingdings" pitchFamily="2" charset="2"/>
              <a:buChar char="Ø"/>
            </a:pPr>
            <a:endParaRPr lang="pt-BR" sz="1600" b="1" dirty="0">
              <a:solidFill>
                <a:srgbClr val="3333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pPr marL="266700" indent="-266700" algn="just" eaLnBrk="0" hangingPunct="0">
              <a:spcBef>
                <a:spcPct val="50000"/>
              </a:spcBef>
              <a:buClr>
                <a:srgbClr val="D51001"/>
              </a:buClr>
              <a:buFont typeface="Wingdings" pitchFamily="2" charset="2"/>
              <a:buChar char="Ø"/>
            </a:pPr>
            <a:endParaRPr lang="pt-BR" sz="1600" b="1" dirty="0">
              <a:solidFill>
                <a:srgbClr val="3333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pPr marL="266700" indent="-266700" algn="just" eaLnBrk="0" hangingPunct="0">
              <a:spcBef>
                <a:spcPct val="50000"/>
              </a:spcBef>
              <a:buClr>
                <a:srgbClr val="D51001"/>
              </a:buClr>
              <a:buFont typeface="Wingdings" pitchFamily="2" charset="2"/>
              <a:buChar char="Ø"/>
            </a:pPr>
            <a:endParaRPr lang="pt-BR" sz="1600" b="1" dirty="0">
              <a:solidFill>
                <a:srgbClr val="3333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pPr marL="266700" indent="-266700" algn="just" eaLnBrk="0" hangingPunct="0">
              <a:spcBef>
                <a:spcPct val="50000"/>
              </a:spcBef>
              <a:buClr>
                <a:srgbClr val="D51001"/>
              </a:buClr>
            </a:pPr>
            <a:r>
              <a:rPr lang="pt-BR" sz="2400" b="1" dirty="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500</a:t>
            </a:r>
            <a:r>
              <a:rPr lang="pt-BR" sz="2400" b="1" baseline="30000" dirty="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0</a:t>
            </a:r>
            <a:r>
              <a:rPr lang="pt-BR" sz="2400" b="1" dirty="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C                        e                    590</a:t>
            </a:r>
            <a:r>
              <a:rPr lang="pt-BR" sz="2400" b="1" baseline="30000" dirty="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0</a:t>
            </a:r>
            <a:r>
              <a:rPr lang="pt-BR" sz="2400" b="1" dirty="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C</a:t>
            </a:r>
          </a:p>
          <a:p>
            <a:pPr marL="266700" indent="-266700" algn="just" eaLnBrk="0" hangingPunct="0">
              <a:spcBef>
                <a:spcPct val="50000"/>
              </a:spcBef>
              <a:buClr>
                <a:srgbClr val="D51001"/>
              </a:buClr>
              <a:buFont typeface="Wingdings" pitchFamily="2" charset="2"/>
              <a:buChar char="Ø"/>
            </a:pPr>
            <a:endParaRPr lang="pt-BR" sz="1600" b="1" dirty="0">
              <a:solidFill>
                <a:srgbClr val="3333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pic>
        <p:nvPicPr>
          <p:cNvPr id="3" name="Picture 9" descr="fig 5 A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371600"/>
            <a:ext cx="3952875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0" descr="fig 6 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371600"/>
            <a:ext cx="39624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228600"/>
            <a:ext cx="9144000" cy="67710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indent="-266700" eaLnBrk="0" hangingPunct="0">
              <a:lnSpc>
                <a:spcPct val="150000"/>
              </a:lnSpc>
              <a:spcBef>
                <a:spcPct val="50000"/>
              </a:spcBef>
              <a:buClr>
                <a:srgbClr val="D51001"/>
              </a:buClr>
              <a:buFont typeface="Wingdings" pitchFamily="2" charset="2"/>
              <a:buNone/>
            </a:pPr>
            <a:r>
              <a:rPr lang="pt-BR" sz="2800" b="1" dirty="0">
                <a:solidFill>
                  <a:srgbClr val="D5100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Têmpera:</a:t>
            </a:r>
          </a:p>
          <a:p>
            <a:pPr marL="266700" indent="-266700" algn="just" eaLnBrk="0" hangingPunct="0">
              <a:spcBef>
                <a:spcPct val="50000"/>
              </a:spcBef>
              <a:buClr>
                <a:srgbClr val="D51001"/>
              </a:buClr>
              <a:buFont typeface="Wingdings" pitchFamily="2" charset="2"/>
              <a:buChar char="Ø"/>
            </a:pPr>
            <a:r>
              <a:rPr lang="pt-BR" sz="2800" dirty="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Logo </a:t>
            </a:r>
            <a:r>
              <a:rPr lang="pt-BR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após a solubilização</a:t>
            </a:r>
            <a:r>
              <a:rPr lang="pt-BR" sz="2800" dirty="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, em correta temperatura e tempo, o material deve ser temperado, ou seja, </a:t>
            </a:r>
            <a:r>
              <a:rPr lang="pt-BR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resfriado rapidamente</a:t>
            </a:r>
            <a:r>
              <a:rPr lang="pt-BR" sz="2800" dirty="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;</a:t>
            </a:r>
          </a:p>
          <a:p>
            <a:pPr marL="266700" indent="-266700" algn="just" eaLnBrk="0" hangingPunct="0">
              <a:spcBef>
                <a:spcPct val="50000"/>
              </a:spcBef>
              <a:buClr>
                <a:srgbClr val="D51001"/>
              </a:buClr>
              <a:buFont typeface="Wingdings" pitchFamily="2" charset="2"/>
              <a:buChar char="Ø"/>
            </a:pPr>
            <a:endParaRPr lang="pt-BR" sz="2800" dirty="0">
              <a:solidFill>
                <a:srgbClr val="3333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pPr marL="266700" indent="-266700" algn="just" eaLnBrk="0" hangingPunct="0">
              <a:spcBef>
                <a:spcPct val="50000"/>
              </a:spcBef>
              <a:buClr>
                <a:srgbClr val="D51001"/>
              </a:buClr>
              <a:buFont typeface="Wingdings" pitchFamily="2" charset="2"/>
              <a:buChar char="Ø"/>
            </a:pPr>
            <a:r>
              <a:rPr lang="pt-BR" sz="2800" dirty="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Esta etapa do processo térmico de solubilização é de suma importância e requer máxima atenção, pois deseja-se que com esse resfriamento rápido, a solução sólida </a:t>
            </a:r>
            <a:r>
              <a:rPr lang="pt-BR" sz="2800" dirty="0" err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super-saturada</a:t>
            </a:r>
            <a:r>
              <a:rPr lang="pt-BR" sz="2800" dirty="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, que anteriormente estava em alta temperatura, permaneça idêntica em temperatura ambiente (solução sólida supersaturada de elementos de liga)</a:t>
            </a:r>
            <a:r>
              <a:rPr lang="pt-BR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DHFPAB+TimesNewRoman" charset="0"/>
              </a:rPr>
              <a:t> </a:t>
            </a:r>
            <a:r>
              <a:rPr lang="pt-BR" sz="2800" dirty="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;</a:t>
            </a:r>
          </a:p>
          <a:p>
            <a:pPr marL="266700" indent="-266700" algn="just" eaLnBrk="0" hangingPunct="0">
              <a:spcBef>
                <a:spcPct val="50000"/>
              </a:spcBef>
              <a:buClr>
                <a:srgbClr val="D51001"/>
              </a:buClr>
            </a:pPr>
            <a:r>
              <a:rPr lang="pt-BR" sz="2800" dirty="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 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533400"/>
            <a:ext cx="91440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O meio usualmente utilizado para temperar (resfriar) o material é a água (ou mesmo soluções de polímeros)</a:t>
            </a:r>
            <a:r>
              <a:rPr lang="pt-BR" sz="2800" dirty="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.</a:t>
            </a:r>
          </a:p>
          <a:p>
            <a:endParaRPr lang="pt-BR" sz="2800" dirty="0">
              <a:solidFill>
                <a:srgbClr val="3333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endParaRPr lang="pt-BR" sz="2800" dirty="0">
              <a:solidFill>
                <a:srgbClr val="3333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r>
              <a:rPr lang="pt-BR" sz="2800" dirty="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O resfriamento ao ar permite a formação de precipitados descontroladamente, não proporcionando a melhor resposta possível, quando realizar o envelhecimento. </a:t>
            </a:r>
            <a:endParaRPr lang="pt-BR" sz="2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762000" y="228600"/>
            <a:ext cx="8153400" cy="5889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lIns="92039" tIns="47861" rIns="92039" bIns="47861">
            <a:spAutoFit/>
          </a:bodyPr>
          <a:lstStyle/>
          <a:p>
            <a:pPr algn="ctr" defTabSz="935038" eaLnBrk="0" hangingPunct="0"/>
            <a:r>
              <a:rPr lang="pt-PT" sz="3200"/>
              <a:t>LIGAS DE ALUMÍNIO</a:t>
            </a:r>
            <a:endParaRPr lang="en-GB" sz="3200"/>
          </a:p>
        </p:txBody>
      </p:sp>
      <p:sp>
        <p:nvSpPr>
          <p:cNvPr id="10243" name="Text Box 4"/>
          <p:cNvSpPr txBox="1">
            <a:spLocks noChangeArrowheads="1"/>
          </p:cNvSpPr>
          <p:nvPr/>
        </p:nvSpPr>
        <p:spPr bwMode="auto">
          <a:xfrm>
            <a:off x="228600" y="914400"/>
            <a:ext cx="8686800" cy="50212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2039" tIns="47861" rIns="92039" bIns="47861">
            <a:spAutoFit/>
          </a:bodyPr>
          <a:lstStyle/>
          <a:p>
            <a:pPr marL="92075" indent="-92075" defTabSz="935038" eaLnBrk="0" hangingPunct="0"/>
            <a:r>
              <a:rPr lang="pt-PT" sz="3200" b="1" i="1" u="sng">
                <a:solidFill>
                  <a:srgbClr val="0033CC"/>
                </a:solidFill>
              </a:rPr>
              <a:t>PROPRIEDADES</a:t>
            </a:r>
          </a:p>
          <a:p>
            <a:pPr marL="393700" lvl="1" indent="-106363" defTabSz="935038" eaLnBrk="0" hangingPunct="0">
              <a:buFontTx/>
              <a:buChar char="•"/>
            </a:pPr>
            <a:endParaRPr lang="pt-PT" sz="3200"/>
          </a:p>
          <a:p>
            <a:pPr marL="393700" lvl="1" indent="-106363" defTabSz="935038" eaLnBrk="0" hangingPunct="0">
              <a:buFontTx/>
              <a:buChar char="•"/>
            </a:pPr>
            <a:r>
              <a:rPr lang="pt-PT" sz="3200"/>
              <a:t>Baixa densidade (1/3 do aço)</a:t>
            </a:r>
          </a:p>
          <a:p>
            <a:pPr marL="393700" lvl="1" indent="-106363" defTabSz="935038" eaLnBrk="0" hangingPunct="0">
              <a:buFontTx/>
              <a:buChar char="•"/>
            </a:pPr>
            <a:r>
              <a:rPr lang="pt-PT" sz="3200"/>
              <a:t>Boa condut. térmica e elétrica</a:t>
            </a:r>
          </a:p>
          <a:p>
            <a:pPr marL="393700" lvl="1" indent="-106363" defTabSz="935038" eaLnBrk="0" hangingPunct="0">
              <a:buFontTx/>
              <a:buChar char="•"/>
            </a:pPr>
            <a:r>
              <a:rPr lang="pt-PT" sz="3200"/>
              <a:t>Elevada resistência específica</a:t>
            </a:r>
          </a:p>
          <a:p>
            <a:pPr marL="393700" lvl="1" indent="-106363" defTabSz="935038" eaLnBrk="0" hangingPunct="0">
              <a:buFontTx/>
              <a:buChar char="•"/>
            </a:pPr>
            <a:r>
              <a:rPr lang="pt-PT" sz="3200"/>
              <a:t>Grande ductilidade</a:t>
            </a:r>
          </a:p>
          <a:p>
            <a:pPr marL="393700" lvl="1" indent="-106363" defTabSz="935038" eaLnBrk="0" hangingPunct="0">
              <a:buFontTx/>
              <a:buChar char="•"/>
            </a:pPr>
            <a:r>
              <a:rPr lang="pt-PT" sz="3200"/>
              <a:t>Fácil usinabilidade, fundição, soldagem e processamento em geral </a:t>
            </a:r>
          </a:p>
          <a:p>
            <a:pPr marL="393700" lvl="1" indent="-106363" defTabSz="935038" eaLnBrk="0" hangingPunct="0">
              <a:buFontTx/>
              <a:buChar char="•"/>
            </a:pPr>
            <a:r>
              <a:rPr lang="pt-PT" sz="3200"/>
              <a:t>Boa resist. à corrosão</a:t>
            </a:r>
          </a:p>
          <a:p>
            <a:pPr marL="393700" lvl="1" indent="-106363" defTabSz="935038" eaLnBrk="0" hangingPunct="0">
              <a:buFontTx/>
              <a:buChar char="•"/>
            </a:pPr>
            <a:r>
              <a:rPr lang="pt-PT" sz="3200"/>
              <a:t>Custo moderado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0"/>
            <a:ext cx="9144000" cy="8207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lnSpc>
                <a:spcPct val="150000"/>
              </a:lnSpc>
              <a:spcBef>
                <a:spcPct val="50000"/>
              </a:spcBef>
              <a:buClr>
                <a:srgbClr val="D51001"/>
              </a:buClr>
              <a:buFont typeface="Wingdings" pitchFamily="2" charset="2"/>
              <a:buNone/>
            </a:pPr>
            <a:r>
              <a:rPr lang="pt-BR" sz="2800" dirty="0">
                <a:solidFill>
                  <a:srgbClr val="D5100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Envelhecimento:</a:t>
            </a:r>
          </a:p>
          <a:p>
            <a:pPr algn="just" eaLnBrk="0" hangingPunct="0">
              <a:spcBef>
                <a:spcPct val="50000"/>
              </a:spcBef>
              <a:buClr>
                <a:srgbClr val="D51001"/>
              </a:buClr>
              <a:buFont typeface="Wingdings" pitchFamily="2" charset="2"/>
              <a:buChar char="Ø"/>
            </a:pPr>
            <a:r>
              <a:rPr lang="pt-BR" sz="2800" dirty="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Logo após  a têmpera, inicia-se o </a:t>
            </a:r>
            <a:r>
              <a:rPr lang="pt-BR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processo de envelhecimento</a:t>
            </a:r>
            <a:r>
              <a:rPr lang="pt-BR" sz="2800" dirty="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, seja ele </a:t>
            </a:r>
            <a:r>
              <a:rPr lang="pt-BR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natural</a:t>
            </a:r>
            <a:r>
              <a:rPr lang="pt-BR" sz="2800" dirty="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(a temperatura ambiente) ou </a:t>
            </a:r>
            <a:r>
              <a:rPr lang="pt-BR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artificial </a:t>
            </a:r>
            <a:r>
              <a:rPr lang="pt-BR" sz="2800" dirty="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(a uma temperatura mais elevada e controlada);</a:t>
            </a:r>
          </a:p>
          <a:p>
            <a:pPr algn="just" eaLnBrk="0" hangingPunct="0">
              <a:spcBef>
                <a:spcPct val="50000"/>
              </a:spcBef>
              <a:buClr>
                <a:srgbClr val="D51001"/>
              </a:buClr>
              <a:buFont typeface="Wingdings" pitchFamily="2" charset="2"/>
              <a:buChar char="Ø"/>
            </a:pPr>
            <a:endParaRPr lang="pt-BR" sz="2800" dirty="0">
              <a:solidFill>
                <a:srgbClr val="3333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pPr algn="just" eaLnBrk="0" hangingPunct="0">
              <a:spcBef>
                <a:spcPct val="50000"/>
              </a:spcBef>
              <a:buClr>
                <a:srgbClr val="D51001"/>
              </a:buClr>
              <a:buFont typeface="Wingdings" pitchFamily="2" charset="2"/>
              <a:buChar char="Ø"/>
            </a:pPr>
            <a:r>
              <a:rPr lang="pt-BR" sz="2800" dirty="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No processo de </a:t>
            </a:r>
            <a:r>
              <a:rPr lang="pt-BR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envelhecimento natural</a:t>
            </a:r>
            <a:r>
              <a:rPr lang="pt-BR" sz="2800" dirty="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, além de </a:t>
            </a:r>
            <a:r>
              <a:rPr lang="pt-BR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não se controlar</a:t>
            </a:r>
            <a:r>
              <a:rPr lang="pt-BR" sz="2800" dirty="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completamente a </a:t>
            </a:r>
            <a:r>
              <a:rPr lang="pt-BR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formação dos precipitados</a:t>
            </a:r>
            <a:r>
              <a:rPr lang="pt-BR" sz="2800" dirty="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que endurecem o material, os </a:t>
            </a:r>
            <a:r>
              <a:rPr lang="pt-BR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tempos</a:t>
            </a:r>
            <a:r>
              <a:rPr lang="pt-BR" sz="2800" dirty="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para a geração destes </a:t>
            </a:r>
            <a:r>
              <a:rPr lang="pt-BR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precipitados são mais longos</a:t>
            </a:r>
            <a:r>
              <a:rPr lang="pt-BR" sz="2800" dirty="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, ou seja, </a:t>
            </a:r>
            <a:r>
              <a:rPr lang="pt-BR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a formação dos precipitados é lenta e demorada, se comparado ao envelhecimento artificial</a:t>
            </a:r>
            <a:r>
              <a:rPr lang="pt-BR" sz="2800" dirty="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;</a:t>
            </a:r>
          </a:p>
          <a:p>
            <a:pPr algn="just" eaLnBrk="0" hangingPunct="0">
              <a:spcBef>
                <a:spcPct val="50000"/>
              </a:spcBef>
              <a:buClr>
                <a:srgbClr val="D51001"/>
              </a:buClr>
              <a:buFont typeface="Wingdings" pitchFamily="2" charset="2"/>
              <a:buChar char="Ø"/>
            </a:pPr>
            <a:endParaRPr lang="pt-BR" sz="2800" dirty="0">
              <a:solidFill>
                <a:srgbClr val="3333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pPr algn="just" eaLnBrk="0" hangingPunct="0">
              <a:spcBef>
                <a:spcPct val="50000"/>
              </a:spcBef>
              <a:buClr>
                <a:srgbClr val="D51001"/>
              </a:buClr>
              <a:buFont typeface="Wingdings" pitchFamily="2" charset="2"/>
              <a:buChar char="Ø"/>
            </a:pPr>
            <a:endParaRPr lang="pt-BR" sz="2800" b="1" dirty="0">
              <a:solidFill>
                <a:srgbClr val="3333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pPr eaLnBrk="0" hangingPunct="0">
              <a:lnSpc>
                <a:spcPct val="150000"/>
              </a:lnSpc>
              <a:spcBef>
                <a:spcPct val="50000"/>
              </a:spcBef>
              <a:buClr>
                <a:srgbClr val="D51001"/>
              </a:buClr>
              <a:buFont typeface="Wingdings" pitchFamily="2" charset="2"/>
              <a:buNone/>
            </a:pPr>
            <a:r>
              <a:rPr lang="pt-BR" b="1" dirty="0">
                <a:solidFill>
                  <a:srgbClr val="D5100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pt-BR" sz="2800" b="1" dirty="0">
              <a:solidFill>
                <a:srgbClr val="3333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144963"/>
          </a:xfrm>
        </p:spPr>
        <p:txBody>
          <a:bodyPr/>
          <a:lstStyle/>
          <a:p>
            <a:pPr algn="just">
              <a:spcBef>
                <a:spcPct val="50000"/>
              </a:spcBef>
              <a:buClr>
                <a:srgbClr val="D51001"/>
              </a:buClr>
              <a:buFont typeface="Wingdings" pitchFamily="2" charset="2"/>
              <a:buChar char="Ø"/>
            </a:pPr>
            <a:r>
              <a:rPr lang="pt-BR" dirty="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Este processo de </a:t>
            </a:r>
            <a:r>
              <a:rPr lang="pt-BR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envelhecimento</a:t>
            </a:r>
            <a:r>
              <a:rPr lang="pt-BR" dirty="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é realizado em </a:t>
            </a:r>
            <a:r>
              <a:rPr lang="pt-BR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temperaturas bem inferiores</a:t>
            </a:r>
            <a:r>
              <a:rPr lang="pt-BR" dirty="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e em </a:t>
            </a:r>
            <a:r>
              <a:rPr lang="pt-BR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tempos superiores</a:t>
            </a:r>
            <a:r>
              <a:rPr lang="pt-BR" dirty="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, se comparado ao processo de </a:t>
            </a:r>
            <a:r>
              <a:rPr lang="pt-BR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solubilização</a:t>
            </a:r>
            <a:r>
              <a:rPr lang="pt-BR" dirty="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;</a:t>
            </a:r>
          </a:p>
          <a:p>
            <a:pPr algn="just">
              <a:spcBef>
                <a:spcPct val="50000"/>
              </a:spcBef>
              <a:buClr>
                <a:srgbClr val="D51001"/>
              </a:buClr>
              <a:buNone/>
            </a:pPr>
            <a:r>
              <a:rPr lang="pt-BR" b="1" dirty="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endParaRPr lang="pt-BR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E507D8BE-B982-4988-A6E8-7CBA4F89A3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8915" y="194998"/>
            <a:ext cx="4232324" cy="6468003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C5F943E6-245D-456F-8CAA-C6B447B196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387" y="351246"/>
            <a:ext cx="5004477" cy="3077753"/>
          </a:xfrm>
          <a:prstGeom prst="rect">
            <a:avLst/>
          </a:prstGeom>
          <a:noFill/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6C47C6EC-D6D5-15DB-9825-DE33FFA6E272}"/>
              </a:ext>
            </a:extLst>
          </p:cNvPr>
          <p:cNvSpPr txBox="1"/>
          <p:nvPr/>
        </p:nvSpPr>
        <p:spPr>
          <a:xfrm>
            <a:off x="228600" y="4267200"/>
            <a:ext cx="4343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pt-BR" dirty="0"/>
              <a:t>Homenagem aos cientistas que revelaram a estrutura dessas zonas através de estudos de difração de raios-x </a:t>
            </a:r>
          </a:p>
          <a:p>
            <a:pPr>
              <a:lnSpc>
                <a:spcPct val="80000"/>
              </a:lnSpc>
            </a:pPr>
            <a:endParaRPr lang="pt-BR" dirty="0"/>
          </a:p>
          <a:p>
            <a:pPr>
              <a:lnSpc>
                <a:spcPct val="80000"/>
              </a:lnSpc>
            </a:pPr>
            <a:endParaRPr lang="pt-BR" dirty="0"/>
          </a:p>
          <a:p>
            <a:pPr>
              <a:lnSpc>
                <a:spcPct val="80000"/>
              </a:lnSpc>
            </a:pPr>
            <a:r>
              <a:rPr lang="pt-BR" dirty="0" err="1"/>
              <a:t>Guinier</a:t>
            </a:r>
            <a:r>
              <a:rPr lang="pt-BR" dirty="0"/>
              <a:t> A: </a:t>
            </a:r>
            <a:r>
              <a:rPr lang="pt-BR" i="1" dirty="0" err="1"/>
              <a:t>Nature</a:t>
            </a:r>
            <a:r>
              <a:rPr lang="pt-BR" dirty="0"/>
              <a:t>, </a:t>
            </a:r>
            <a:r>
              <a:rPr lang="pt-BR" b="1" dirty="0"/>
              <a:t>142</a:t>
            </a:r>
            <a:r>
              <a:rPr lang="pt-BR" dirty="0"/>
              <a:t>, 569 (1938)</a:t>
            </a:r>
          </a:p>
          <a:p>
            <a:pPr>
              <a:lnSpc>
                <a:spcPct val="80000"/>
              </a:lnSpc>
            </a:pPr>
            <a:endParaRPr lang="pt-BR" dirty="0"/>
          </a:p>
          <a:p>
            <a:pPr>
              <a:lnSpc>
                <a:spcPct val="80000"/>
              </a:lnSpc>
            </a:pPr>
            <a:r>
              <a:rPr lang="pt-BR" dirty="0"/>
              <a:t>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pt-BR" dirty="0"/>
              <a:t>Preston G P: </a:t>
            </a:r>
            <a:r>
              <a:rPr lang="pt-BR" i="1" dirty="0" err="1"/>
              <a:t>Nature</a:t>
            </a:r>
            <a:r>
              <a:rPr lang="pt-BR" dirty="0"/>
              <a:t>, </a:t>
            </a:r>
            <a:r>
              <a:rPr lang="pt-BR" b="1" dirty="0"/>
              <a:t>142</a:t>
            </a:r>
            <a:r>
              <a:rPr lang="pt-BR" dirty="0"/>
              <a:t>, 570 (1938).</a:t>
            </a:r>
          </a:p>
        </p:txBody>
      </p:sp>
    </p:spTree>
    <p:extLst>
      <p:ext uri="{BB962C8B-B14F-4D97-AF65-F5344CB8AC3E}">
        <p14:creationId xmlns:p14="http://schemas.microsoft.com/office/powerpoint/2010/main" val="192044202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BAD30346-5B2E-4ECA-9BCA-69F9535A5E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88" y="695278"/>
            <a:ext cx="8963025" cy="5467445"/>
          </a:xfrm>
          <a:prstGeom prst="rect">
            <a:avLst/>
          </a:prstGeom>
          <a:noFill/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9A8DC8C5-5A80-2225-482B-3ADA1D23FCDE}"/>
              </a:ext>
            </a:extLst>
          </p:cNvPr>
          <p:cNvSpPr/>
          <p:nvPr/>
        </p:nvSpPr>
        <p:spPr>
          <a:xfrm>
            <a:off x="5715000" y="1524000"/>
            <a:ext cx="3338512" cy="35814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6203636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2DADEC85-3C9E-43B5-B9E1-FD361A618F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976" y="68263"/>
            <a:ext cx="8844048" cy="6721475"/>
          </a:xfrm>
          <a:prstGeom prst="rect">
            <a:avLst/>
          </a:prstGeom>
          <a:noFill/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06B79DBB-A7D2-103A-2C70-3CC33942B4A0}"/>
              </a:ext>
            </a:extLst>
          </p:cNvPr>
          <p:cNvSpPr/>
          <p:nvPr/>
        </p:nvSpPr>
        <p:spPr>
          <a:xfrm>
            <a:off x="5867400" y="1981200"/>
            <a:ext cx="3126624" cy="36576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1050356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42F663EC-8696-4264-9273-8B74FEB75E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88" y="146293"/>
            <a:ext cx="8963025" cy="6565415"/>
          </a:xfrm>
          <a:prstGeom prst="rect">
            <a:avLst/>
          </a:prstGeom>
          <a:noFill/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D18D0267-E75A-CDF6-F4FE-CABB845A97BD}"/>
              </a:ext>
            </a:extLst>
          </p:cNvPr>
          <p:cNvSpPr/>
          <p:nvPr/>
        </p:nvSpPr>
        <p:spPr>
          <a:xfrm>
            <a:off x="5791200" y="1981200"/>
            <a:ext cx="3262312" cy="3505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9340892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81E7DA0A-3695-4612-9062-88CD60AFAC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903" y="68263"/>
            <a:ext cx="8932195" cy="6721475"/>
          </a:xfrm>
          <a:prstGeom prst="rect">
            <a:avLst/>
          </a:prstGeom>
          <a:noFill/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6212E05F-1DFD-112E-E606-A7F5196B0826}"/>
              </a:ext>
            </a:extLst>
          </p:cNvPr>
          <p:cNvSpPr/>
          <p:nvPr/>
        </p:nvSpPr>
        <p:spPr>
          <a:xfrm>
            <a:off x="5791200" y="1981200"/>
            <a:ext cx="3048000" cy="37338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8590629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C7019194-E0D2-4F94-B749-A9549D3A01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88" y="235923"/>
            <a:ext cx="8963025" cy="63861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9516047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14D5EC48-DF28-4CF8-89FC-86A7D32A93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88" y="191109"/>
            <a:ext cx="8963025" cy="647578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453078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DB572720-55BD-45C4-BA4A-945E14D75A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657" y="68263"/>
            <a:ext cx="8454686" cy="67214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092792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762000" y="228600"/>
            <a:ext cx="8153400" cy="5889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lIns="92039" tIns="47861" rIns="92039" bIns="47861">
            <a:spAutoFit/>
          </a:bodyPr>
          <a:lstStyle/>
          <a:p>
            <a:pPr algn="ctr" defTabSz="935038" eaLnBrk="0" hangingPunct="0"/>
            <a:r>
              <a:rPr lang="pt-PT" sz="3200"/>
              <a:t>LIGAS DE ALUMÍNIO</a:t>
            </a:r>
            <a:endParaRPr lang="en-GB" sz="3200"/>
          </a:p>
        </p:txBody>
      </p:sp>
      <p:sp>
        <p:nvSpPr>
          <p:cNvPr id="11267" name="Text Box 5"/>
          <p:cNvSpPr txBox="1">
            <a:spLocks noChangeArrowheads="1"/>
          </p:cNvSpPr>
          <p:nvPr/>
        </p:nvSpPr>
        <p:spPr bwMode="auto">
          <a:xfrm>
            <a:off x="0" y="914400"/>
            <a:ext cx="9144000" cy="45291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2039" tIns="47861" rIns="92039" bIns="47861">
            <a:spAutoFit/>
          </a:bodyPr>
          <a:lstStyle/>
          <a:p>
            <a:pPr marL="92075" indent="-92075" defTabSz="935038" eaLnBrk="0" hangingPunct="0"/>
            <a:r>
              <a:rPr lang="pt-PT" sz="3200" b="1" i="1" u="sng">
                <a:solidFill>
                  <a:srgbClr val="0033CC"/>
                </a:solidFill>
              </a:rPr>
              <a:t>TRATAMENTOS</a:t>
            </a:r>
          </a:p>
          <a:p>
            <a:pPr marL="393700" lvl="1" indent="-106363" defTabSz="935038" eaLnBrk="0" hangingPunct="0">
              <a:buFontTx/>
              <a:buChar char="•"/>
            </a:pPr>
            <a:endParaRPr lang="pt-PT" sz="3200"/>
          </a:p>
          <a:p>
            <a:pPr marL="393700" lvl="1" indent="-106363" defTabSz="935038" eaLnBrk="0" hangingPunct="0">
              <a:buFontTx/>
              <a:buChar char="•"/>
            </a:pPr>
            <a:r>
              <a:rPr lang="pt-PT" sz="3200"/>
              <a:t>Recozimentos</a:t>
            </a:r>
          </a:p>
          <a:p>
            <a:pPr marL="393700" lvl="1" indent="-106363" defTabSz="935038" eaLnBrk="0" hangingPunct="0">
              <a:buFontTx/>
              <a:buChar char="•"/>
            </a:pPr>
            <a:endParaRPr lang="pt-PT" sz="3200"/>
          </a:p>
          <a:p>
            <a:pPr marL="393700" lvl="1" indent="-106363" defTabSz="935038" eaLnBrk="0" hangingPunct="0">
              <a:buFontTx/>
              <a:buChar char="•"/>
            </a:pPr>
            <a:r>
              <a:rPr lang="pt-PT" sz="3200"/>
              <a:t>Endurecimento por precipitação e envelhecimento, apenas em algumas ligas</a:t>
            </a:r>
          </a:p>
          <a:p>
            <a:pPr marL="393700" lvl="1" indent="-106363" defTabSz="935038" eaLnBrk="0" hangingPunct="0">
              <a:buFontTx/>
              <a:buChar char="•"/>
            </a:pPr>
            <a:endParaRPr lang="pt-PT" sz="3200"/>
          </a:p>
          <a:p>
            <a:pPr marL="393700" lvl="1" indent="-106363" defTabSz="935038" eaLnBrk="0" hangingPunct="0">
              <a:buFontTx/>
              <a:buChar char="•"/>
            </a:pPr>
            <a:r>
              <a:rPr lang="pt-PT" sz="3200"/>
              <a:t>Endurecimento por deformação plástica a frio (encruamento)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474345"/>
            <a:ext cx="914400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indent="-266700" algn="just" eaLnBrk="0" hangingPunct="0">
              <a:spcBef>
                <a:spcPct val="50000"/>
              </a:spcBef>
              <a:buClr>
                <a:srgbClr val="D51001"/>
              </a:buClr>
              <a:buFont typeface="Wingdings" pitchFamily="2" charset="2"/>
              <a:buChar char="Ø"/>
            </a:pPr>
            <a:r>
              <a:rPr lang="pt-BR" sz="2800" dirty="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Os átomos supersaturados tendem a se acumular ao longo de planos cristalinos específicos. A concentração de átomos de cobre (soluto) nessas posições abaixa a concentração em outras áreas, produzindo menos supersaturação, e assim sendo, uma estrutura cristalina mais estável;</a:t>
            </a:r>
          </a:p>
          <a:p>
            <a:pPr marL="266700" indent="-266700" algn="just" eaLnBrk="0" hangingPunct="0">
              <a:spcBef>
                <a:spcPct val="50000"/>
              </a:spcBef>
              <a:buClr>
                <a:srgbClr val="D51001"/>
              </a:buClr>
              <a:buFont typeface="Wingdings" pitchFamily="2" charset="2"/>
              <a:buChar char="Ø"/>
            </a:pPr>
            <a:r>
              <a:rPr lang="pt-BR" sz="2800" dirty="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Neste estágio, os átomos de cobre não terão formado uma fase totalmente distinta, </a:t>
            </a:r>
          </a:p>
          <a:p>
            <a:pPr marL="266700" indent="-266700" algn="just" eaLnBrk="0" hangingPunct="0">
              <a:spcBef>
                <a:spcPct val="50000"/>
              </a:spcBef>
              <a:buClr>
                <a:srgbClr val="D51001"/>
              </a:buClr>
              <a:buFont typeface="Wingdings" pitchFamily="2" charset="2"/>
              <a:buChar char="Ø"/>
            </a:pPr>
            <a:r>
              <a:rPr lang="pt-BR" sz="2800" dirty="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Movimentos de discordâncias ocorrem com maior dificuldade nessas regiões, consequentemente o metal, sob altas pressões, se torna mais duro e mais resistente às deformações. 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4"/>
          <p:cNvSpPr txBox="1">
            <a:spLocks noChangeArrowheads="1"/>
          </p:cNvSpPr>
          <p:nvPr/>
        </p:nvSpPr>
        <p:spPr bwMode="auto">
          <a:xfrm rot="10800000" flipV="1">
            <a:off x="3770313" y="6491288"/>
            <a:ext cx="3614737" cy="13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endParaRPr lang="pt-BR" sz="600">
              <a:latin typeface="Times New Roman" pitchFamily="18" charset="0"/>
            </a:endParaRPr>
          </a:p>
        </p:txBody>
      </p:sp>
      <p:sp>
        <p:nvSpPr>
          <p:cNvPr id="29699" name="Text Box 5"/>
          <p:cNvSpPr txBox="1">
            <a:spLocks noChangeArrowheads="1"/>
          </p:cNvSpPr>
          <p:nvPr/>
        </p:nvSpPr>
        <p:spPr bwMode="auto">
          <a:xfrm>
            <a:off x="304800" y="152400"/>
            <a:ext cx="84963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Efeito da temperatura e tempo de envelhecimento no limite de elasticidade da liga Al-4%Cu.</a:t>
            </a:r>
          </a:p>
        </p:txBody>
      </p:sp>
      <p:pic>
        <p:nvPicPr>
          <p:cNvPr id="46084" name="Picture 3" descr="Fig 11_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219200"/>
            <a:ext cx="71628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aixaDeTexto 6"/>
          <p:cNvSpPr txBox="1"/>
          <p:nvPr/>
        </p:nvSpPr>
        <p:spPr>
          <a:xfrm>
            <a:off x="0" y="5943600"/>
            <a:ext cx="91440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pt-B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Quanto maior a Temperatura de envelhecimento menor a resistência mecânica (dureza) e menor o tempo para atingir tal dureza.</a:t>
            </a:r>
          </a:p>
        </p:txBody>
      </p:sp>
      <p:cxnSp>
        <p:nvCxnSpPr>
          <p:cNvPr id="12" name="Conector reto 11"/>
          <p:cNvCxnSpPr/>
          <p:nvPr/>
        </p:nvCxnSpPr>
        <p:spPr>
          <a:xfrm rot="5400000">
            <a:off x="3162301" y="3467100"/>
            <a:ext cx="3124200" cy="3175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/>
        </p:nvCxnSpPr>
        <p:spPr>
          <a:xfrm rot="5400000">
            <a:off x="1524001" y="3810000"/>
            <a:ext cx="2438400" cy="3175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to 16"/>
          <p:cNvCxnSpPr/>
          <p:nvPr/>
        </p:nvCxnSpPr>
        <p:spPr>
          <a:xfrm rot="5400000">
            <a:off x="2286001" y="3657600"/>
            <a:ext cx="3048000" cy="3175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to 18"/>
          <p:cNvCxnSpPr/>
          <p:nvPr/>
        </p:nvCxnSpPr>
        <p:spPr>
          <a:xfrm>
            <a:off x="1828800" y="1905000"/>
            <a:ext cx="2895600" cy="1588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3" name="Conector reto 22"/>
          <p:cNvCxnSpPr/>
          <p:nvPr/>
        </p:nvCxnSpPr>
        <p:spPr>
          <a:xfrm>
            <a:off x="1828800" y="2133600"/>
            <a:ext cx="1981200" cy="1588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to 25"/>
          <p:cNvCxnSpPr/>
          <p:nvPr/>
        </p:nvCxnSpPr>
        <p:spPr>
          <a:xfrm>
            <a:off x="1828800" y="2590800"/>
            <a:ext cx="914400" cy="1588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550222"/>
            <a:ext cx="8610600" cy="56447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1158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228600"/>
            <a:ext cx="4460875" cy="6400800"/>
          </a:xfrm>
          <a:prstGeom prst="rect">
            <a:avLst/>
          </a:prstGeom>
          <a:noFill/>
        </p:spPr>
      </p:pic>
      <p:sp>
        <p:nvSpPr>
          <p:cNvPr id="3" name="CaixaDeTexto 2"/>
          <p:cNvSpPr txBox="1"/>
          <p:nvPr/>
        </p:nvSpPr>
        <p:spPr>
          <a:xfrm>
            <a:off x="304800" y="1676400"/>
            <a:ext cx="3124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/>
              <a:t>As zonas </a:t>
            </a:r>
            <a:r>
              <a:rPr lang="pt-BR" sz="2800" dirty="0" err="1"/>
              <a:t>Gp</a:t>
            </a:r>
            <a:r>
              <a:rPr lang="pt-BR" sz="2800" dirty="0"/>
              <a:t> I </a:t>
            </a:r>
          </a:p>
          <a:p>
            <a:pPr algn="ctr"/>
            <a:r>
              <a:rPr lang="pt-BR" sz="2800" dirty="0"/>
              <a:t>Imagem obtida por </a:t>
            </a:r>
          </a:p>
          <a:p>
            <a:pPr algn="ctr"/>
            <a:r>
              <a:rPr lang="pt-BR" sz="2800" dirty="0"/>
              <a:t>microscopia eletrônica </a:t>
            </a:r>
          </a:p>
          <a:p>
            <a:pPr algn="ctr"/>
            <a:r>
              <a:rPr lang="pt-BR" sz="2800" dirty="0"/>
              <a:t>de transmissão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Fig 11_08a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304800"/>
            <a:ext cx="7085013" cy="308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9" name="Text Box 7"/>
          <p:cNvSpPr txBox="1">
            <a:spLocks noChangeArrowheads="1"/>
          </p:cNvSpPr>
          <p:nvPr/>
        </p:nvSpPr>
        <p:spPr bwMode="auto">
          <a:xfrm>
            <a:off x="1905000" y="0"/>
            <a:ext cx="16954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b="1"/>
              <a:t>Incoerente (</a:t>
            </a:r>
            <a:r>
              <a:rPr lang="el-GR" b="1"/>
              <a:t>θ</a:t>
            </a:r>
            <a:r>
              <a:rPr lang="pt-BR" b="1"/>
              <a:t>)</a:t>
            </a:r>
          </a:p>
        </p:txBody>
      </p:sp>
      <p:sp>
        <p:nvSpPr>
          <p:cNvPr id="34820" name="Text Box 7"/>
          <p:cNvSpPr txBox="1">
            <a:spLocks noChangeArrowheads="1"/>
          </p:cNvSpPr>
          <p:nvPr/>
        </p:nvSpPr>
        <p:spPr bwMode="auto">
          <a:xfrm>
            <a:off x="5715000" y="0"/>
            <a:ext cx="11842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b="1"/>
              <a:t>Coerente</a:t>
            </a:r>
          </a:p>
        </p:txBody>
      </p:sp>
      <p:pic>
        <p:nvPicPr>
          <p:cNvPr id="34821" name="Picture 4"/>
          <p:cNvPicPr>
            <a:picLocks noChangeAspect="1" noChangeArrowheads="1"/>
          </p:cNvPicPr>
          <p:nvPr/>
        </p:nvPicPr>
        <p:blipFill>
          <a:blip r:embed="rId3" cstate="print"/>
          <a:srcRect l="37500" t="33000" r="3125" b="16000"/>
          <a:stretch>
            <a:fillRect/>
          </a:stretch>
        </p:blipFill>
        <p:spPr bwMode="auto">
          <a:xfrm>
            <a:off x="914400" y="3276600"/>
            <a:ext cx="6477000" cy="347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2" name="CaixaDeTexto 10"/>
          <p:cNvSpPr txBox="1">
            <a:spLocks noChangeArrowheads="1"/>
          </p:cNvSpPr>
          <p:nvPr/>
        </p:nvSpPr>
        <p:spPr bwMode="auto">
          <a:xfrm>
            <a:off x="7162800" y="4724400"/>
            <a:ext cx="1524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b="1"/>
              <a:t>Incoerente</a:t>
            </a:r>
          </a:p>
        </p:txBody>
      </p:sp>
      <p:sp>
        <p:nvSpPr>
          <p:cNvPr id="34823" name="CaixaDeTexto 11"/>
          <p:cNvSpPr txBox="1">
            <a:spLocks noChangeArrowheads="1"/>
          </p:cNvSpPr>
          <p:nvPr/>
        </p:nvSpPr>
        <p:spPr bwMode="auto">
          <a:xfrm>
            <a:off x="6096000" y="3886200"/>
            <a:ext cx="2362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b="1"/>
              <a:t>Semi-coerente</a:t>
            </a:r>
          </a:p>
        </p:txBody>
      </p:sp>
      <p:sp>
        <p:nvSpPr>
          <p:cNvPr id="34824" name="CaixaDeTexto 12"/>
          <p:cNvSpPr txBox="1">
            <a:spLocks noChangeArrowheads="1"/>
          </p:cNvSpPr>
          <p:nvPr/>
        </p:nvSpPr>
        <p:spPr bwMode="auto">
          <a:xfrm>
            <a:off x="3429000" y="4038600"/>
            <a:ext cx="1524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b="1"/>
              <a:t>Coerente</a:t>
            </a:r>
          </a:p>
        </p:txBody>
      </p:sp>
      <p:sp>
        <p:nvSpPr>
          <p:cNvPr id="34825" name="CaixaDeTexto 13"/>
          <p:cNvSpPr txBox="1">
            <a:spLocks noChangeArrowheads="1"/>
          </p:cNvSpPr>
          <p:nvPr/>
        </p:nvSpPr>
        <p:spPr bwMode="auto">
          <a:xfrm>
            <a:off x="3276600" y="5638800"/>
            <a:ext cx="609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b="1"/>
              <a:t>GP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0"/>
            <a:ext cx="9144000" cy="45451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indent="-266700" algn="just" eaLnBrk="0" hangingPunct="0">
              <a:lnSpc>
                <a:spcPct val="150000"/>
              </a:lnSpc>
              <a:spcBef>
                <a:spcPct val="50000"/>
              </a:spcBef>
              <a:buClr>
                <a:srgbClr val="D51001"/>
              </a:buClr>
              <a:buFont typeface="Wingdings" pitchFamily="2" charset="2"/>
              <a:buChar char="Ø"/>
            </a:pPr>
            <a:r>
              <a:rPr lang="pt-BR" sz="2800" dirty="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O </a:t>
            </a:r>
            <a:r>
              <a:rPr lang="pt-BR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superenvelhecimento </a:t>
            </a:r>
            <a:r>
              <a:rPr lang="pt-BR" sz="2800" dirty="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é caracterizado pela redução da resistência mecânica com o tempo de envelhecimento. Quando o tempo de envelhecimento é superior ao ponto de resistência máxima, os precipitados coerentes de fase θ aumentam de tamanho e tornam-se incoerentes, </a:t>
            </a:r>
            <a:r>
              <a:rPr lang="pt-BR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diminuindo a resistência mecânica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>
            <a:extLst>
              <a:ext uri="{FF2B5EF4-FFF2-40B4-BE49-F238E27FC236}">
                <a16:creationId xmlns:a16="http://schemas.microsoft.com/office/drawing/2014/main" id="{182982A6-D2D9-DD39-8938-4EE8CA0AD3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762000"/>
            <a:ext cx="672211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685902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C:\My Documents\Linktools\ch10\Fig 10_34.jpg"/>
          <p:cNvPicPr>
            <a:picLocks noChangeAspect="1" noChangeArrowheads="1"/>
          </p:cNvPicPr>
          <p:nvPr/>
        </p:nvPicPr>
        <p:blipFill>
          <a:blip r:embed="rId2" cstate="print"/>
          <a:srcRect l="34409" r="24731"/>
          <a:stretch>
            <a:fillRect/>
          </a:stretch>
        </p:blipFill>
        <p:spPr bwMode="auto">
          <a:xfrm>
            <a:off x="5105400" y="1371600"/>
            <a:ext cx="3886200" cy="539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z="3600" dirty="0">
                <a:solidFill>
                  <a:schemeClr val="accent2"/>
                </a:solidFill>
                <a:latin typeface="Comic Sans MS" pitchFamily="66" charset="0"/>
              </a:rPr>
              <a:t>Condições necessárias para realizar o endurecimento por envelhecimento </a:t>
            </a:r>
          </a:p>
        </p:txBody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722438"/>
            <a:ext cx="4495800" cy="2316162"/>
          </a:xfrm>
        </p:spPr>
        <p:txBody>
          <a:bodyPr/>
          <a:lstStyle/>
          <a:p>
            <a:pPr algn="just" eaLnBrk="1" hangingPunct="1">
              <a:lnSpc>
                <a:spcPct val="120000"/>
              </a:lnSpc>
            </a:pPr>
            <a:r>
              <a:rPr lang="pt-BR" sz="2400" dirty="0"/>
              <a:t>O sistema da liga deve apresentar solubilidade sólida decrescente com a diminuição da temperatura.</a:t>
            </a:r>
          </a:p>
          <a:p>
            <a:pPr algn="just" eaLnBrk="1" hangingPunct="1">
              <a:lnSpc>
                <a:spcPct val="120000"/>
              </a:lnSpc>
            </a:pPr>
            <a:endParaRPr lang="pt-BR" sz="2600" dirty="0"/>
          </a:p>
          <a:p>
            <a:pPr algn="just" eaLnBrk="1" hangingPunct="1">
              <a:lnSpc>
                <a:spcPct val="120000"/>
              </a:lnSpc>
            </a:pPr>
            <a:endParaRPr lang="pt-BR" sz="2600" dirty="0"/>
          </a:p>
        </p:txBody>
      </p:sp>
      <p:sp>
        <p:nvSpPr>
          <p:cNvPr id="5" name="CaixaDeTexto 4"/>
          <p:cNvSpPr txBox="1"/>
          <p:nvPr/>
        </p:nvSpPr>
        <p:spPr>
          <a:xfrm>
            <a:off x="457200" y="5106034"/>
            <a:ext cx="4724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sz="2400" dirty="0"/>
              <a:t>O sistema deverá formar uma única fase em uma ampla faixa de temperatura.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09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09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4" grpId="0" build="p"/>
      <p:bldP spid="5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CaixaDeTexto 10"/>
          <p:cNvSpPr txBox="1">
            <a:spLocks noChangeArrowheads="1"/>
          </p:cNvSpPr>
          <p:nvPr/>
        </p:nvSpPr>
        <p:spPr bwMode="auto">
          <a:xfrm>
            <a:off x="228600" y="0"/>
            <a:ext cx="8915400" cy="56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3100"/>
              <a:t>Diagrama de Fase e Microestrutura do Al-4%-Cu</a:t>
            </a:r>
          </a:p>
        </p:txBody>
      </p:sp>
      <p:pic>
        <p:nvPicPr>
          <p:cNvPr id="4199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85800"/>
            <a:ext cx="91440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Imagem 1" descr="F2.jpg"/>
          <p:cNvPicPr>
            <a:picLocks noChangeAspect="1"/>
          </p:cNvPicPr>
          <p:nvPr/>
        </p:nvPicPr>
        <p:blipFill>
          <a:blip r:embed="rId2" cstate="print"/>
          <a:srcRect l="4861" t="1176" r="3590" b="2353"/>
          <a:stretch>
            <a:fillRect/>
          </a:stretch>
        </p:blipFill>
        <p:spPr bwMode="auto">
          <a:xfrm>
            <a:off x="152400" y="762000"/>
            <a:ext cx="89154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5" name="CaixaDeTexto 3"/>
          <p:cNvSpPr txBox="1">
            <a:spLocks noChangeArrowheads="1"/>
          </p:cNvSpPr>
          <p:nvPr/>
        </p:nvSpPr>
        <p:spPr bwMode="auto">
          <a:xfrm>
            <a:off x="381000" y="152400"/>
            <a:ext cx="891540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t-BR" sz="3000" b="1"/>
              <a:t>Resfriamento Lento da Liga de Al (Têmpera)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35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4"/>
          <p:cNvSpPr txBox="1">
            <a:spLocks noChangeArrowheads="1"/>
          </p:cNvSpPr>
          <p:nvPr/>
        </p:nvSpPr>
        <p:spPr bwMode="auto">
          <a:xfrm rot="10800000" flipV="1">
            <a:off x="3802063" y="5341938"/>
            <a:ext cx="4503737" cy="14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endParaRPr lang="pt-BR" sz="600">
              <a:latin typeface="Times New Roman" pitchFamily="18" charset="0"/>
            </a:endParaRPr>
          </a:p>
        </p:txBody>
      </p:sp>
      <p:pic>
        <p:nvPicPr>
          <p:cNvPr id="4301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33401"/>
            <a:ext cx="6934200" cy="5040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1800" y="1752600"/>
            <a:ext cx="2362200" cy="2188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3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381000"/>
            <a:ext cx="5113601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CaixaDeTexto 4"/>
          <p:cNvSpPr txBox="1">
            <a:spLocks noChangeArrowheads="1"/>
          </p:cNvSpPr>
          <p:nvPr/>
        </p:nvSpPr>
        <p:spPr bwMode="auto">
          <a:xfrm>
            <a:off x="228600" y="839788"/>
            <a:ext cx="86868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t-BR" sz="3200" dirty="0"/>
              <a:t>As ligas que apresentam um endurecimento por precipitação apreciável à temperatura ambiente e após intervalos de tempo relativamente curtos devem ser temperadas e armazenadas sob condições refrigeradas.</a:t>
            </a:r>
          </a:p>
        </p:txBody>
      </p:sp>
      <p:sp>
        <p:nvSpPr>
          <p:cNvPr id="48131" name="CaixaDeTexto 5"/>
          <p:cNvSpPr txBox="1">
            <a:spLocks noChangeArrowheads="1"/>
          </p:cNvSpPr>
          <p:nvPr/>
        </p:nvSpPr>
        <p:spPr bwMode="auto">
          <a:xfrm>
            <a:off x="381000" y="3733800"/>
            <a:ext cx="845820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t-BR" sz="3200" dirty="0"/>
              <a:t>Exemplo: Várias ligas de alumínio utilizadas na confecção de rebites onde são aplicados enquanto dúcteis e são deixados envelhecer naturalmente na temperatura ambiente.</a:t>
            </a:r>
          </a:p>
        </p:txBody>
      </p:sp>
      <p:sp>
        <p:nvSpPr>
          <p:cNvPr id="48134" name="CaixaDeTexto 8"/>
          <p:cNvSpPr txBox="1">
            <a:spLocks noChangeArrowheads="1"/>
          </p:cNvSpPr>
          <p:nvPr/>
        </p:nvSpPr>
        <p:spPr bwMode="auto">
          <a:xfrm>
            <a:off x="2438400" y="152400"/>
            <a:ext cx="472440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3300"/>
              <a:t>Envelhecimento Natural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40" name="Picture 4" descr="Rebites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828800"/>
            <a:ext cx="3810000" cy="3048001"/>
          </a:xfrm>
          <a:prstGeom prst="rect">
            <a:avLst/>
          </a:prstGeom>
          <a:noFill/>
        </p:spPr>
      </p:pic>
      <p:pic>
        <p:nvPicPr>
          <p:cNvPr id="65542" name="Picture 6" descr="http://t2.gstatic.com/images?q=tbn:ANd9GcQKZlu8oJHRZuiJyMLA7W5Ze0xPOGs3QzlDNixhEFvxKVZ0xkY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8400" y="2286000"/>
            <a:ext cx="1828800" cy="1371601"/>
          </a:xfrm>
          <a:prstGeom prst="rect">
            <a:avLst/>
          </a:prstGeom>
          <a:noFill/>
        </p:spPr>
      </p:pic>
      <p:sp>
        <p:nvSpPr>
          <p:cNvPr id="65544" name="AutoShape 8" descr="data:image/jpg;base64,/9j/4AAQSkZJRgABAQAAAQABAAD/2wBDAAkGBwgHBgkIBwgKCgkLDRYPDQwMDRsUFRAWIB0iIiAdHx8kKDQsJCYxJx8fLT0tMTU3Ojo6Iys/RD84QzQ5Ojf/2wBDAQoKCg0MDRoPDxo3JR8lNzc3Nzc3Nzc3Nzc3Nzc3Nzc3Nzc3Nzc3Nzc3Nzc3Nzc3Nzc3Nzc3Nzc3Nzc3Nzc3Nzf/wAARCADLAPkDASIAAhEBAxEB/8QAHAABAAIDAQEBAAAAAAAAAAAAAAUGAwQHAgEI/8QAQRAAAQMCBAQDBQQGCgMBAAAAAQACAwQRBRIhMQYTQVEiYXEUMlKBkUKhwdEHFSOSk7EzNFNicnOCg+HwQ1RVov/EABgBAQEBAQEAAAAAAAAAAAAAAAABAgME/8QAIBEBAQACAwEBAQADAAAAAAAAAAECEQMSITFBUQQiMv/aAAwDAQACEQMRAD8A7iiIgIsFTV09KL1EzGeROp+S80tdBVgmBxcB1tZXrdbTtN6bKL5mFl8a9rr5SDboobekREUREQEREBERAREQEREBERAREQEREBERAREQEREBERAVd4tx92E0pZS2NQ4auOoYPzVhJsCT0XOMdd7aapz9S65C3x47rOV014ap9U7myPc9z9S4m6tHDUzY5DGTo7b1VBwKf9kYnHxMNirXhMh9pjN7Aar3WTLjeO/657XpaFZmikEjNCFuxuDmBwOhCx1MfMiI6rwY3VevKbm49wyiaJr29fuWRRuHymOd0Ljo7UeqklMpqtS7giIooiIgIteorYKc2fIM3wjUrFFiAm1iheR3OxVmNrNyk+t1FrGpeDrA4+iyxSiToQ4btKWWLMpfjIiIooiIgIiICIiAiIgIiICIiAiIg+EXBHdc7r2ZJ5oyNQbLoqpHEEBixScgaPId9V14rqsZzaiwPFJjEzCCM507K0UkpAGVVniOPk1kcwNr6XU3hcwkp43DW4Xq48vyuHLj5uOhYLOZqUB5GZumnZSJFwqtw9VllUIz7r9LnurSNl5OXHrm7cV3iiaxhjlzNuCDcFSkMglia8dQtXEIi5ucdN1iwubV0R9QpfZtcbq6SSIiw2KNxmudTRZIf6RwuT2CklWMSeZauV172NlrCbqZXUQz8Ve2WSOFv7Tq89FO8NzCVzxM4vkOrS43Pmub1mJGjxqWAk2bKbk6CxV44dxLD5DTiCdrpSbkG4svVlq4WPJd4Zy63tccrewWKVzWyR9HE2B/BZr3CxzRtkaA4aA3Xjj11lRYoJGyBwY4ODTa4N1lRYIiICIiAiIgIiICIiAiIgIiICrPFsJEkMoHvNLT8lZlEcTw8zDs43jcD8tlcbqpXM+JYObQczrG661+HKkFpYSNNQpvEIOdSyw9HNIVOwWo5FUWOFtctl6Mbq7c8puadIoJzHIxx1AIIHdXaKQSRteNnC4XP6F+jCLaK6YVNzKbLpdmmiv+RPJXPhurpuSND2lp2IUM4up6kEbtKm1H4nGLNcOui4YX8dc/632OD2hzdiLr0tDCps0bonbs29FvrNmq3LsXOq+vkbjpjzARB1ng9broq4pxNVmPGqkNdqJL/QreCZNLjWNzMddlFhK1rr/L/hfeH66VlVCM4DhILAGxHT0Wf9INnVNBMwEcyI5j5A3/ABWhhnKYGyOHitfNfVb92z+OgxcWVlPRMcXMfpYGVupPY6jVbDOMzDAX1zY2Ebtab7qnMqmPiztylh+MXVcx+tHLLGlozdgsWRrbtHClfFWRTPpiTHpYEqwZj8P3rk/6LcVET20zteYCAPRdXABC53ez0L7dPvXgVDb20v6r3lb2C+BjR0Cs0l7f16D7i4t9UzeX3rzlaOy8hsdrXv8ANPDdZM3p9Uzen1WJ0cR1uPqvBggtuPqmou6z5/T6pn8vvWqYIBpzLf6l4MNO3/z/ACzK6ibrdz+S+5/7pUa72YH+sgeWYLE+ajsb1jf3leqd0sX2+yUz/wB0qF9qpRqKtjuh8S8HEqNrtalun99XoTJOGW32HL5zh8D1CDGKC1zUD95ff11h/wD7H/6U6m6n1groufRzRfEw29VnRYdHOXC+a6oOJRijxWQHQON7+q6TicXs9fPCBpmNvQ6qh8XUxbNFM29tjZd4xVjwCo5tM2xJ6ahXbA6g8zJclpHXuub8NVFo8hurlhs5jkAB1Oy7a78bzZXpntc1gqIzJC5u5GoWaN2Zgd3CHe68U8eqzcQlPMIKprjoCbH0U6qhxO91JMchLQRnBU3w5iTMTw1krXXczwP9Quuc8mTOF/EouEcQxOk4jrM17Nkdt6ru64nxFVtg4krWFoPjePvV4db9OTevHjjUh2F4PO0DVhvcb+Fpt/NVmuq30zWNj3IG230Vn4jtNwxhrw62Ww18xY/yVOxXScXtYt8J7hMvpj8SNFK+SB/Mle6w8RLtLqHraozSW0s3TdYxM9sWVri0DQlazTcm5bqsbaW7h+eopGUj6W7Z7EtPT/tlZ4+IMfY056tzuxuqe2d8GFU8sY/aCIkEDawWpFjNQXAF9wdFrG+JZ6u9VxBjjn3iq5gCNgeq8HHsZIYDUS32sZDp81XKbEJZLElbzKqR2pdr5q7NN0Yni7gBLXPBLush2+q+/rLEy4Xr77ixkWq6YEeNrSjWwOH9FqfJTZpviur2NY04i3w62c5YJMRri3+v3DRpYlaz308ZtyGuO1itaWvpg7WNrfQ9UtXSQdiVa8eKsJO5s61/VYHV1YTf2o/I7rUNTTOOYtIHksb6iAXLA7e2qm10zS4hWEWMrnN/x7LTfWVZFjK8AG9gVkM8T9mm6+eAnRp+qnY08xV9QGPAe83FitaWsqXa8wi3RbojYRpcL6KZt73KvY0i5KypJuS7TuSvHtlR8J+pUuKNl7l6exRfGVNp1foZERYaVXiqHJXRTAaSNsT5hUrian5tC525Z4l0fieHPh3NA1idf5bKk1sYmikbbQsIXbH/AJYv1UcGqTGG+JoLXdNyFfsOe17WuJ13XNGh0VQ6PUZTY6bq7cP1fNgDXm5bsfJd+G/jhz47m3R8PlbJAADe3VbThcKvYNNI2pjFyWubld+BVgc5rfecB6leblx65OnDn3wVjjePm0EcjdHajQXVb4BxY0eMuopjaKpJAv0d0/EK5YzSyV0PLhY42cddgqsOCsS5jJWTRxvY7M063ve4W5Z11V/duirhvGdHIOKK+YDwiQrtUU7gxjZmO5lhmLRcX6rm3GGF1kuMVUzaeXkSG4flNtljj+tZXxAY0HHhLDSAD4xv/qVOxTL7Q033ZoCrrjTAzhekiN88bmg+XvaKlYlrVNGW7i21wt5fUx+I25a7QHL6rwXOabENue3RbPsj5AQyF73N6BeocIxCR4IpJLeYXPTW07BDz8GawHxCIka91HxUBY7M8jRT+B0ftFLNFIbZWtZdp2N1uN4dp/ieT5lak2WoKFsbCPEAtkVMbfthS44cpRa97L2MApNAWkgbXKaqIb2qPSzrleXVzmjR43U+3BKBmpjBPmVkGD4fpeFpTrV3FUfVFxuSPqsOZjb+7Y62V1bhOHW/oGC3kvDKCgDrOp2nXsp1NqaHg62Fh2C+tm093T0V3FDQt0ZCy/ovvslGL/smfRJidlHEjnHQG3ovQe/oCrpFT0oGsTAfILYbHSAaRM/dTqu1Ja+QjRjj8l6aZvsseruxtK0G0bPovodTi4GX91XonZShzidGO+iZaj+zcruHU9tGt+iZovhb9FOp2dRREXNphrIRUUssJ+2whc+e0huU6G9l0dUPiMw4fWzumeGMBzA+uq6cd/GcnPsbopzjHKp2Pc4+IAC6suA4dU0rWyVUoD/7Makeqj5MfbI6QUzMjbAZzuVOYJV86Nr3OaXHey9HFjvJw5s+uCehJhYHOFrj3r3upXBqhs2a7czgfeO4Ch5A4wOZJ4A0ggnQFMOxCjo6pkj6gNYWEPsDv0WuXGdb/Xn4M7cvFwCHRRDeIKGS/Jkz2+S05OMMNjlEZkZfqA9ePrXv7RMOeIow65NiTt3T2hr2ZXt9VBT8YUNiA1p9XAqtYrx/FA4iJocewGyuqjJx3h3Mka6GL9kRdxaNb/iqNT0dJ7YxmInlN+zMBcD18vNWaj42gqnmOuFmO0ILLg/RZK/CqDFIXSYVO2Rp90nSzt7EHb12Pqu2Hxwzurq+KhUOyYjURxyZBzDYNOhXprJLEWcfVywsp3wYk1k7DGSDo4dVZGQsMbPCNQs312jxStbh2ERPdbM+TM499F5GKs3urpwfh1NWvlFXTxzxwsaAJG3GY/8AAVrbg2Ft93DqQf7LfyWLlrxrTjzsWZ3Xk4qD1XaBh1ENqOnHpE38l6FHSjamhH+2FOy6cU/WZ+En5LycRltpG/5NK7gIIRtEwf6QvQjYNmN+idjThoxGo+zDIT/gK+GrrXe7Tz28oz+S7plHYL6p2NOF58QIFqOpPpE78kJxR2jcPq7/AOS78l3RE7GnCuVjJ93Dqz+C78l6FNjrtRh1Z/Bd+S7midjTiIosfcL/AKsrP4RXoYbxAdsLrLf5RXbETtTTi7MK4ivrhdX/AAysv6rx/wD+ZV/wyuxr4namn1EWOeZkEL5ZDZjBclZVFcT49T4Dh7ppXAyuBEbOpK4fiuL12NVr56hxIJ8LL7DzVx4yqDXh085u4uBYPhb2C57NeGYiFt8x0XSTTO9tmKXlOIym7VI0OMVGEv8AaI5DGXbDQ6eij442wU7ppneMakkqvz1b55S5xuSfuWu1jNxmXlWms4sqqmVwke92uhJWnNic5IvLcOF9HKvuktsbeSCfoLqdrVmMnkT5xCZzQDIRbay1qiV0upkN+pK0II5ZScjXu9FIw4RVSWzEMB7m6m6umHmyDTmr4zxyAXuT1UpHw+XmxmJIOwFls0/Db43ZhNcjfRX1GlV0crImPjbG42vcGxK94ZjNVSzxGEgkksc0jR4Pf/uimThtRkyAsIA03WlU4HUvmjEJaLuAdc6Nv1SWymWMynqRxgmqq6asjjPKmYDc9wNSPuWenmElKCfCRp62U3S08TcOjp3DPGxgba3ayiMGo3V2INwpjwzPKcrndB1+5atSR0XgamMOD89wOaoeXC/YaD8VYljpoY6anjgiFmRtDWjyCyLhXQREQEREBERAREQEREBERAXxfV8QfVA8UVJETKZh1d4nenRTyo3EFUXYhVPvcNOUD0WsJ6lUviqvjjj5A8Uh2HkqvSgyPMj92rexl5krXSPF3bDyC1Q3Iw5RoStb3U/GljM4fFygdOig2NcXkNBc4nQBSk1M+rqTkJsDZTWG4dDB4y0F3dL6RC0eB1VT4phym+e6n6TBKWCMENzv+Jy3WkNJK1p8RbFcRjMdt7AKzEtbrKdjB4GgaL3lt2+qgXYlO8WdIfkLLDJVPffxO+q6TCsdotEU9Ox1pJWA9i5b0E8DzZkrD5Arn8ridSLlas0j2u0JafIqWaWXbqIAJuCLL7lA1Niey51h+NVdK6xlc9nZyuOF4oysYL6O6hZlVLxSvizE7H7Q3CipZ3UeJ09bEbGGUO08ipbOLAHW+yjK6AAyNbqHWISkdmY4PY1w2IuF6WOmaW08TTuGAfcsi4tiIiAiIgIiICIiAiIgIiICIiAuc4n4qmYnU5nXB73XRlzvHozDilSzazyfkdVvD6zkpWMUQFRzADc6eSjDdzuX079lacUY3KXHa26rkerzbborr028xxNj7b9VkfM1jC/o3dfHua3U9lCVtYXziNmrGbt7laRt1Ne6VxDSWs7DqtW5drbTpfZa7ZQ42zD5rPoBqSTsPNdMZPxivvzXkvI26LxJMwG1isWdz9GAm/RLkTF7dI5pI6rE5nhLpCb9As0cNvE73uyycpo8Tza2wWLutxHvaWx+IEF23oprAal4qdTf3fvCjXs57nONsrG3P5fyUtw9RvD2yPF8xv8AJZVd4dGBx3ItdbOHUpxDGqWADM0vBf8A4RqVpteGsAtp3Vz4Fw0shfiMrfFJ4Yr/AA9SmV1CLYiIuTQiIgIiICIiAiIgIiICIiAiIgKn8a0pZPFVNHheMrvUf8K4LTxaiFfQSQG2Yi7CejuiuN1Urj+MSEwvGupsFC6NHmpniGJ8N2SNLHxvs9pUC91wCF1v1ljq3+E67BVsm7nO81YZhmsO/dQdZTOpahxBJY43abaHuFmq+QvbuR9y2czXDU5fRaTJzs5gW1HK0DRunUqoyMij+En1WVr2xWuQPIDVYWujJGYut2utiORjDeNrW+ZW54y+uc51yAGsI3O5WKUF9gwb7m/u+qzRkudvcHd56ei2WwCdoZGwNjbu7ulsXVatDSmokbGL8hpu8n7RVpw+KOBtz711GQBkADWbKx8OYJV45UBkDSyBp/aSkaNH4nyWPP1pJcPYVJjVWIxcU7DeV/l2HmV0+KNkUbY42hrGgBoHQLXwzD6fDKNlNSsysbuerj3K21zyu1kERFFEREBERAREQEREBERAREQEREBERBVuM+GP1xTvnowG1QGrekg/Nceq4JaWd9PURujlYbOa4WIX6KUTjnDmGY5HlrqcGQCzZmeF7fn+a1Mk04E83Gqy09RC5hgq4mvjOhDhoVeMX/RfXRkuwqtjnZ0ZN4HfUafyVVruDOI6Vxz4VO4d4rPH3K7NIubA6aa5oZ2g/DKb/Qj8VpnCKuM2MbXjuw3WzLhmJwEh9DVMt8ULh+Cxlla3Qx1A8srldo+CimtlEOVw3OyyNoWtN6mRg8r3XgUeIyHwUtU/0jcfwUjQcJ8Q4g4ezYXUgH7UjMg+psnY01WyU8fhjGceYsF7bJJM9rGNJcdA1gvdXbBv0U1spa/GK2OFvWOHxO+u3810HAuF8JwNo9ipW83rNJ4nn59Pkpcl0onC3ANZVllRi+amg3EX23fkunUVJBQ07KelibFEwWDWhZ0WbdqIiKAiIgIiICIiAiIgIiICIiAiIgIiICIiAiIgIiIC+WHZfUQEREBERAREQEREBERAREQEREBERAREQEREBERAREQf/9k="/>
          <p:cNvSpPr>
            <a:spLocks noChangeAspect="1" noChangeArrowheads="1"/>
          </p:cNvSpPr>
          <p:nvPr/>
        </p:nvSpPr>
        <p:spPr bwMode="auto">
          <a:xfrm>
            <a:off x="63500" y="-935038"/>
            <a:ext cx="2371725" cy="19335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5546" name="AutoShape 10" descr="data:image/jpg;base64,/9j/4AAQSkZJRgABAQAAAQABAAD/2wBDAAkGBwgHBgkIBwgKCgkLDRYPDQwMDRsUFRAWIB0iIiAdHx8kKDQsJCYxJx8fLT0tMTU3Ojo6Iys/RD84QzQ5Ojf/2wBDAQoKCg0MDRoPDxo3JR8lNzc3Nzc3Nzc3Nzc3Nzc3Nzc3Nzc3Nzc3Nzc3Nzc3Nzc3Nzc3Nzc3Nzc3Nzc3Nzc3Nzf/wAARCADLAPkDASIAAhEBAxEB/8QAHAABAAIDAQEBAAAAAAAAAAAAAAUGAwQHAgEI/8QAQRAAAQMCBAQDBQQGCgMBAAAAAQACAwQRBRIhMQYTQVEiYXEUMlKBkUKhwdEHFSOSk7EzNFNicnOCg+HwQ1RVov/EABgBAQEBAQEAAAAAAAAAAAAAAAABAgME/8QAIBEBAQACAwEBAQADAAAAAAAAAAECEQMSITFBUQQiMv/aAAwDAQACEQMRAD8A7iiIgIsFTV09KL1EzGeROp+S80tdBVgmBxcB1tZXrdbTtN6bKL5mFl8a9rr5SDboobekREUREQEREBERAREQEREBERAREQEREBERAREQEREBERAVd4tx92E0pZS2NQ4auOoYPzVhJsCT0XOMdd7aapz9S65C3x47rOV014ap9U7myPc9z9S4m6tHDUzY5DGTo7b1VBwKf9kYnHxMNirXhMh9pjN7Aar3WTLjeO/657XpaFZmikEjNCFuxuDmBwOhCx1MfMiI6rwY3VevKbm49wyiaJr29fuWRRuHymOd0Ljo7UeqklMpqtS7giIooiIgIteorYKc2fIM3wjUrFFiAm1iheR3OxVmNrNyk+t1FrGpeDrA4+iyxSiToQ4btKWWLMpfjIiIooiIgIiICIiAiIgIiICIiAiIg+EXBHdc7r2ZJ5oyNQbLoqpHEEBixScgaPId9V14rqsZzaiwPFJjEzCCM507K0UkpAGVVniOPk1kcwNr6XU3hcwkp43DW4Xq48vyuHLj5uOhYLOZqUB5GZumnZSJFwqtw9VllUIz7r9LnurSNl5OXHrm7cV3iiaxhjlzNuCDcFSkMglia8dQtXEIi5ucdN1iwubV0R9QpfZtcbq6SSIiw2KNxmudTRZIf6RwuT2CklWMSeZauV172NlrCbqZXUQz8Ve2WSOFv7Tq89FO8NzCVzxM4vkOrS43Pmub1mJGjxqWAk2bKbk6CxV44dxLD5DTiCdrpSbkG4svVlq4WPJd4Zy63tccrewWKVzWyR9HE2B/BZr3CxzRtkaA4aA3Xjj11lRYoJGyBwY4ODTa4N1lRYIiICIiAiIgIiICIiAiIgIiICrPFsJEkMoHvNLT8lZlEcTw8zDs43jcD8tlcbqpXM+JYObQczrG661+HKkFpYSNNQpvEIOdSyw9HNIVOwWo5FUWOFtctl6Mbq7c8puadIoJzHIxx1AIIHdXaKQSRteNnC4XP6F+jCLaK6YVNzKbLpdmmiv+RPJXPhurpuSND2lp2IUM4up6kEbtKm1H4nGLNcOui4YX8dc/632OD2hzdiLr0tDCps0bonbs29FvrNmq3LsXOq+vkbjpjzARB1ng9broq4pxNVmPGqkNdqJL/QreCZNLjWNzMddlFhK1rr/L/hfeH66VlVCM4DhILAGxHT0Wf9INnVNBMwEcyI5j5A3/ABWhhnKYGyOHitfNfVb92z+OgxcWVlPRMcXMfpYGVupPY6jVbDOMzDAX1zY2Ebtab7qnMqmPiztylh+MXVcx+tHLLGlozdgsWRrbtHClfFWRTPpiTHpYEqwZj8P3rk/6LcVET20zteYCAPRdXABC53ez0L7dPvXgVDb20v6r3lb2C+BjR0Cs0l7f16D7i4t9UzeX3rzlaOy8hsdrXv8ANPDdZM3p9Uzen1WJ0cR1uPqvBggtuPqmou6z5/T6pn8vvWqYIBpzLf6l4MNO3/z/ACzK6ibrdz+S+5/7pUa72YH+sgeWYLE+ajsb1jf3leqd0sX2+yUz/wB0qF9qpRqKtjuh8S8HEqNrtalun99XoTJOGW32HL5zh8D1CDGKC1zUD95ff11h/wD7H/6U6m6n1groufRzRfEw29VnRYdHOXC+a6oOJRijxWQHQON7+q6TicXs9fPCBpmNvQ6qh8XUxbNFM29tjZd4xVjwCo5tM2xJ6ahXbA6g8zJclpHXuub8NVFo8hurlhs5jkAB1Oy7a78bzZXpntc1gqIzJC5u5GoWaN2Zgd3CHe68U8eqzcQlPMIKprjoCbH0U6qhxO91JMchLQRnBU3w5iTMTw1krXXczwP9Quuc8mTOF/EouEcQxOk4jrM17Nkdt6ru64nxFVtg4krWFoPjePvV4db9OTevHjjUh2F4PO0DVhvcb+Fpt/NVmuq30zWNj3IG230Vn4jtNwxhrw62Ww18xY/yVOxXScXtYt8J7hMvpj8SNFK+SB/Mle6w8RLtLqHraozSW0s3TdYxM9sWVri0DQlazTcm5bqsbaW7h+eopGUj6W7Z7EtPT/tlZ4+IMfY056tzuxuqe2d8GFU8sY/aCIkEDawWpFjNQXAF9wdFrG+JZ6u9VxBjjn3iq5gCNgeq8HHsZIYDUS32sZDp81XKbEJZLElbzKqR2pdr5q7NN0Yni7gBLXPBLush2+q+/rLEy4Xr77ixkWq6YEeNrSjWwOH9FqfJTZpviur2NY04i3w62c5YJMRri3+v3DRpYlaz308ZtyGuO1itaWvpg7WNrfQ9UtXSQdiVa8eKsJO5s61/VYHV1YTf2o/I7rUNTTOOYtIHksb6iAXLA7e2qm10zS4hWEWMrnN/x7LTfWVZFjK8AG9gVkM8T9mm6+eAnRp+qnY08xV9QGPAe83FitaWsqXa8wi3RbojYRpcL6KZt73KvY0i5KypJuS7TuSvHtlR8J+pUuKNl7l6exRfGVNp1foZERYaVXiqHJXRTAaSNsT5hUrian5tC525Z4l0fieHPh3NA1idf5bKk1sYmikbbQsIXbH/AJYv1UcGqTGG+JoLXdNyFfsOe17WuJ13XNGh0VQ6PUZTY6bq7cP1fNgDXm5bsfJd+G/jhz47m3R8PlbJAADe3VbThcKvYNNI2pjFyWubld+BVgc5rfecB6leblx65OnDn3wVjjePm0EcjdHajQXVb4BxY0eMuopjaKpJAv0d0/EK5YzSyV0PLhY42cddgqsOCsS5jJWTRxvY7M063ve4W5Z11V/duirhvGdHIOKK+YDwiQrtUU7gxjZmO5lhmLRcX6rm3GGF1kuMVUzaeXkSG4flNtljj+tZXxAY0HHhLDSAD4xv/qVOxTL7Q033ZoCrrjTAzhekiN88bmg+XvaKlYlrVNGW7i21wt5fUx+I25a7QHL6rwXOabENue3RbPsj5AQyF73N6BeocIxCR4IpJLeYXPTW07BDz8GawHxCIka91HxUBY7M8jRT+B0ftFLNFIbZWtZdp2N1uN4dp/ieT5lak2WoKFsbCPEAtkVMbfthS44cpRa97L2MApNAWkgbXKaqIb2qPSzrleXVzmjR43U+3BKBmpjBPmVkGD4fpeFpTrV3FUfVFxuSPqsOZjb+7Y62V1bhOHW/oGC3kvDKCgDrOp2nXsp1NqaHg62Fh2C+tm093T0V3FDQt0ZCy/ovvslGL/smfRJidlHEjnHQG3ovQe/oCrpFT0oGsTAfILYbHSAaRM/dTqu1Ja+QjRjj8l6aZvsseruxtK0G0bPovodTi4GX91XonZShzidGO+iZaj+zcruHU9tGt+iZovhb9FOp2dRREXNphrIRUUssJ+2whc+e0huU6G9l0dUPiMw4fWzumeGMBzA+uq6cd/GcnPsbopzjHKp2Pc4+IAC6suA4dU0rWyVUoD/7Makeqj5MfbI6QUzMjbAZzuVOYJV86Nr3OaXHey9HFjvJw5s+uCehJhYHOFrj3r3upXBqhs2a7czgfeO4Ch5A4wOZJ4A0ggnQFMOxCjo6pkj6gNYWEPsDv0WuXGdb/Xn4M7cvFwCHRRDeIKGS/Jkz2+S05OMMNjlEZkZfqA9ePrXv7RMOeIow65NiTt3T2hr2ZXt9VBT8YUNiA1p9XAqtYrx/FA4iJocewGyuqjJx3h3Mka6GL9kRdxaNb/iqNT0dJ7YxmInlN+zMBcD18vNWaj42gqnmOuFmO0ILLg/RZK/CqDFIXSYVO2Rp90nSzt7EHb12Pqu2Hxwzurq+KhUOyYjURxyZBzDYNOhXprJLEWcfVywsp3wYk1k7DGSDo4dVZGQsMbPCNQs312jxStbh2ERPdbM+TM499F5GKs3urpwfh1NWvlFXTxzxwsaAJG3GY/8AAVrbg2Ft93DqQf7LfyWLlrxrTjzsWZ3Xk4qD1XaBh1ENqOnHpE38l6FHSjamhH+2FOy6cU/WZ+En5LycRltpG/5NK7gIIRtEwf6QvQjYNmN+idjThoxGo+zDIT/gK+GrrXe7Tz28oz+S7plHYL6p2NOF58QIFqOpPpE78kJxR2jcPq7/AOS78l3RE7GnCuVjJ93Dqz+C78l6FNjrtRh1Z/Bd+S7midjTiIosfcL/AKsrP4RXoYbxAdsLrLf5RXbETtTTi7MK4ivrhdX/AAysv6rx/wD+ZV/wyuxr4namn1EWOeZkEL5ZDZjBclZVFcT49T4Dh7ppXAyuBEbOpK4fiuL12NVr56hxIJ8LL7DzVx4yqDXh085u4uBYPhb2C57NeGYiFt8x0XSTTO9tmKXlOIym7VI0OMVGEv8AaI5DGXbDQ6eij442wU7ppneMakkqvz1b55S5xuSfuWu1jNxmXlWms4sqqmVwke92uhJWnNic5IvLcOF9HKvuktsbeSCfoLqdrVmMnkT5xCZzQDIRbay1qiV0upkN+pK0II5ZScjXu9FIw4RVSWzEMB7m6m6umHmyDTmr4zxyAXuT1UpHw+XmxmJIOwFls0/Db43ZhNcjfRX1GlV0crImPjbG42vcGxK94ZjNVSzxGEgkksc0jR4Pf/uimThtRkyAsIA03WlU4HUvmjEJaLuAdc6Nv1SWymWMynqRxgmqq6asjjPKmYDc9wNSPuWenmElKCfCRp62U3S08TcOjp3DPGxgba3ayiMGo3V2INwpjwzPKcrndB1+5atSR0XgamMOD89wOaoeXC/YaD8VYljpoY6anjgiFmRtDWjyCyLhXQREQEREBERAREQEREBERAXxfV8QfVA8UVJETKZh1d4nenRTyo3EFUXYhVPvcNOUD0WsJ6lUviqvjjj5A8Uh2HkqvSgyPMj92rexl5krXSPF3bDyC1Q3Iw5RoStb3U/GljM4fFygdOig2NcXkNBc4nQBSk1M+rqTkJsDZTWG4dDB4y0F3dL6RC0eB1VT4phym+e6n6TBKWCMENzv+Jy3WkNJK1p8RbFcRjMdt7AKzEtbrKdjB4GgaL3lt2+qgXYlO8WdIfkLLDJVPffxO+q6TCsdotEU9Ox1pJWA9i5b0E8DzZkrD5Arn8ridSLlas0j2u0JafIqWaWXbqIAJuCLL7lA1Niey51h+NVdK6xlc9nZyuOF4oysYL6O6hZlVLxSvizE7H7Q3CipZ3UeJ09bEbGGUO08ipbOLAHW+yjK6AAyNbqHWISkdmY4PY1w2IuF6WOmaW08TTuGAfcsi4tiIiAiIgIiICIiAiIgIiICIiAuc4n4qmYnU5nXB73XRlzvHozDilSzazyfkdVvD6zkpWMUQFRzADc6eSjDdzuX079lacUY3KXHa26rkerzbborr028xxNj7b9VkfM1jC/o3dfHua3U9lCVtYXziNmrGbt7laRt1Ne6VxDSWs7DqtW5drbTpfZa7ZQ42zD5rPoBqSTsPNdMZPxivvzXkvI26LxJMwG1isWdz9GAm/RLkTF7dI5pI6rE5nhLpCb9As0cNvE73uyycpo8Tza2wWLutxHvaWx+IEF23oprAal4qdTf3fvCjXs57nONsrG3P5fyUtw9RvD2yPF8xv8AJZVd4dGBx3ItdbOHUpxDGqWADM0vBf8A4RqVpteGsAtp3Vz4Fw0shfiMrfFJ4Yr/AA9SmV1CLYiIuTQiIgIiICIiAiIgIiICIiAiIgKn8a0pZPFVNHheMrvUf8K4LTxaiFfQSQG2Yi7CejuiuN1Urj+MSEwvGupsFC6NHmpniGJ8N2SNLHxvs9pUC91wCF1v1ljq3+E67BVsm7nO81YZhmsO/dQdZTOpahxBJY43abaHuFmq+QvbuR9y2czXDU5fRaTJzs5gW1HK0DRunUqoyMij+En1WVr2xWuQPIDVYWujJGYut2utiORjDeNrW+ZW54y+uc51yAGsI3O5WKUF9gwb7m/u+qzRkudvcHd56ei2WwCdoZGwNjbu7ulsXVatDSmokbGL8hpu8n7RVpw+KOBtz711GQBkADWbKx8OYJV45UBkDSyBp/aSkaNH4nyWPP1pJcPYVJjVWIxcU7DeV/l2HmV0+KNkUbY42hrGgBoHQLXwzD6fDKNlNSsysbuerj3K21zyu1kERFFEREBERAREQEREBERAREQEREBERBVuM+GP1xTvnowG1QGrekg/Nceq4JaWd9PURujlYbOa4WIX6KUTjnDmGY5HlrqcGQCzZmeF7fn+a1Mk04E83Gqy09RC5hgq4mvjOhDhoVeMX/RfXRkuwqtjnZ0ZN4HfUafyVVruDOI6Vxz4VO4d4rPH3K7NIubA6aa5oZ2g/DKb/Qj8VpnCKuM2MbXjuw3WzLhmJwEh9DVMt8ULh+Cxlla3Qx1A8srldo+CimtlEOVw3OyyNoWtN6mRg8r3XgUeIyHwUtU/0jcfwUjQcJ8Q4g4ezYXUgH7UjMg+psnY01WyU8fhjGceYsF7bJJM9rGNJcdA1gvdXbBv0U1spa/GK2OFvWOHxO+u3810HAuF8JwNo9ipW83rNJ4nn59Pkpcl0onC3ANZVllRi+amg3EX23fkunUVJBQ07KelibFEwWDWhZ0WbdqIiKAiIgIiICIiAiIgIiICIiAiIgIiICIiAiIgIiIC+WHZfUQEREBERAREQEREBERAREQEREBERAREQEREBERAREQf/9k="/>
          <p:cNvSpPr>
            <a:spLocks noChangeAspect="1" noChangeArrowheads="1"/>
          </p:cNvSpPr>
          <p:nvPr/>
        </p:nvSpPr>
        <p:spPr bwMode="auto">
          <a:xfrm>
            <a:off x="63500" y="-935038"/>
            <a:ext cx="2371725" cy="19335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0FAF31B2-7D24-4337-941B-4DC93D82BB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600200"/>
            <a:ext cx="8038778" cy="5108685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039AD2F9-15BA-431F-9F4E-E7A7E2A978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457200"/>
            <a:ext cx="4311872" cy="571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13219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Aluminio4"/>
          <p:cNvPicPr>
            <a:picLocks noChangeAspect="1" noChangeArrowheads="1"/>
          </p:cNvPicPr>
          <p:nvPr/>
        </p:nvPicPr>
        <p:blipFill>
          <a:blip r:embed="rId2" cstate="print"/>
          <a:srcRect l="3317" r="1324" b="1282"/>
          <a:stretch>
            <a:fillRect/>
          </a:stretch>
        </p:blipFill>
        <p:spPr bwMode="auto">
          <a:xfrm>
            <a:off x="228600" y="838200"/>
            <a:ext cx="8763000" cy="5867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9155" name="CaixaDeTexto 2"/>
          <p:cNvSpPr txBox="1">
            <a:spLocks noChangeArrowheads="1"/>
          </p:cNvSpPr>
          <p:nvPr/>
        </p:nvSpPr>
        <p:spPr bwMode="auto">
          <a:xfrm>
            <a:off x="1143000" y="85725"/>
            <a:ext cx="7239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800" b="1"/>
              <a:t>Materiais Utilizados na Aeronave L1011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pt-BR"/>
              <a:t>ALCLADS</a:t>
            </a:r>
            <a:br>
              <a:rPr lang="pt-BR"/>
            </a:br>
            <a:endParaRPr lang="pt-BR" sz="2800" b="1">
              <a:solidFill>
                <a:schemeClr val="folHlink"/>
              </a:solidFill>
            </a:endParaRP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458200" cy="4876800"/>
          </a:xfrm>
          <a:noFill/>
          <a:ln/>
        </p:spPr>
        <p:txBody>
          <a:bodyPr/>
          <a:lstStyle/>
          <a:p>
            <a:r>
              <a:rPr lang="pt-BR" dirty="0"/>
              <a:t>Foi desenvolvida para melhorar a resistência à corrosão dos duralumínios</a:t>
            </a:r>
          </a:p>
          <a:p>
            <a:r>
              <a:rPr lang="pt-BR" dirty="0"/>
              <a:t>São chapas </a:t>
            </a:r>
            <a:r>
              <a:rPr lang="pt-BR"/>
              <a:t>de duralumínio </a:t>
            </a:r>
            <a:r>
              <a:rPr lang="pt-BR" dirty="0"/>
              <a:t>revestidas em ambas as faces com alumínio puro</a:t>
            </a:r>
          </a:p>
          <a:p>
            <a:r>
              <a:rPr lang="pt-BR" dirty="0"/>
              <a:t>Promovem uma diminuição de cerca de 10% da resistência à tração</a:t>
            </a:r>
          </a:p>
          <a:p>
            <a:r>
              <a:rPr lang="pt-BR" dirty="0"/>
              <a:t>O revestimento compreende cerca de 10% da seção transversal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0" y="304800"/>
            <a:ext cx="4648200" cy="600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pt-BR" sz="2400"/>
              <a:t>FABRICAÇÃO DO ALUMÍNIO:</a:t>
            </a:r>
          </a:p>
          <a:p>
            <a:pPr marL="342900" indent="-342900"/>
            <a:endParaRPr lang="pt-BR" sz="2400"/>
          </a:p>
          <a:p>
            <a:pPr marL="342900" indent="-342900"/>
            <a:endParaRPr lang="pt-BR" sz="2400"/>
          </a:p>
          <a:p>
            <a:pPr marL="342900" indent="-342900"/>
            <a:r>
              <a:rPr lang="pt-BR" sz="2400"/>
              <a:t>Composta de 2 Fases Distintas:</a:t>
            </a:r>
          </a:p>
          <a:p>
            <a:pPr marL="342900" indent="-342900"/>
            <a:endParaRPr lang="pt-BR" sz="2400"/>
          </a:p>
          <a:p>
            <a:pPr marL="342900" indent="-342900"/>
            <a:endParaRPr lang="pt-BR" sz="2400"/>
          </a:p>
          <a:p>
            <a:pPr marL="342900" indent="-342900">
              <a:buFont typeface="Wingdings" pitchFamily="2" charset="2"/>
              <a:buChar char="Ø"/>
            </a:pPr>
            <a:r>
              <a:rPr lang="pt-BR" sz="2400"/>
              <a:t>Tratamento químico do minério para extrair a alumina </a:t>
            </a:r>
          </a:p>
          <a:p>
            <a:pPr marL="342900" indent="-342900"/>
            <a:endParaRPr lang="pt-BR" sz="2400"/>
          </a:p>
          <a:p>
            <a:pPr marL="342900" indent="-342900"/>
            <a:r>
              <a:rPr lang="pt-BR" sz="2400"/>
              <a:t>BAUXITA          ALUMINA (Al</a:t>
            </a:r>
            <a:r>
              <a:rPr lang="pt-BR" sz="2400" baseline="-25000"/>
              <a:t>2</a:t>
            </a:r>
            <a:r>
              <a:rPr lang="pt-BR" sz="2400"/>
              <a:t>O</a:t>
            </a:r>
            <a:r>
              <a:rPr lang="pt-BR" sz="2400" baseline="-25000"/>
              <a:t>3</a:t>
            </a:r>
            <a:r>
              <a:rPr lang="pt-BR" sz="2400"/>
              <a:t>)</a:t>
            </a:r>
          </a:p>
          <a:p>
            <a:pPr marL="342900" indent="-342900"/>
            <a:endParaRPr lang="pt-BR" sz="2400"/>
          </a:p>
          <a:p>
            <a:pPr marL="342900" indent="-342900"/>
            <a:endParaRPr lang="pt-BR" sz="2400"/>
          </a:p>
          <a:p>
            <a:pPr marL="342900" indent="-342900">
              <a:buFont typeface="Wingdings" pitchFamily="2" charset="2"/>
              <a:buChar char="Ø"/>
            </a:pPr>
            <a:r>
              <a:rPr lang="pt-BR" sz="2400"/>
              <a:t>Redução eletrolítica da alumina (eletrólise: 1000 </a:t>
            </a:r>
            <a:r>
              <a:rPr lang="pt-BR" sz="2400" baseline="30000"/>
              <a:t>o</a:t>
            </a:r>
            <a:r>
              <a:rPr lang="pt-BR" sz="2400"/>
              <a:t>C) </a:t>
            </a:r>
          </a:p>
          <a:p>
            <a:pPr marL="342900" indent="-342900"/>
            <a:endParaRPr lang="pt-BR" sz="2400"/>
          </a:p>
          <a:p>
            <a:pPr marL="342900" indent="-342900"/>
            <a:r>
              <a:rPr lang="pt-BR" sz="2400"/>
              <a:t>ALUMINA          ALUMÍNIO</a:t>
            </a:r>
            <a:endParaRPr lang="en-US" sz="2400"/>
          </a:p>
        </p:txBody>
      </p:sp>
      <p:pic>
        <p:nvPicPr>
          <p:cNvPr id="18435" name="Picture 4" descr="C:\My Documents\Linktools\ch13\Fig 13_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32338" y="914400"/>
            <a:ext cx="4335462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eta para a direita 5"/>
          <p:cNvSpPr/>
          <p:nvPr/>
        </p:nvSpPr>
        <p:spPr>
          <a:xfrm>
            <a:off x="1524000" y="3657600"/>
            <a:ext cx="5334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7" name="Seta para a direita 6"/>
          <p:cNvSpPr/>
          <p:nvPr/>
        </p:nvSpPr>
        <p:spPr>
          <a:xfrm>
            <a:off x="1600200" y="5867400"/>
            <a:ext cx="5334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8" name="CaixaDeTexto 7"/>
          <p:cNvSpPr txBox="1"/>
          <p:nvPr/>
        </p:nvSpPr>
        <p:spPr>
          <a:xfrm>
            <a:off x="5181600" y="304800"/>
            <a:ext cx="3124200" cy="4302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Redução Eletrolítica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4"/>
          <p:cNvSpPr txBox="1">
            <a:spLocks noChangeArrowheads="1"/>
          </p:cNvSpPr>
          <p:nvPr/>
        </p:nvSpPr>
        <p:spPr bwMode="auto">
          <a:xfrm>
            <a:off x="228600" y="457200"/>
            <a:ext cx="8610600" cy="581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3200"/>
              <a:t>Principal Limitação:     </a:t>
            </a:r>
          </a:p>
          <a:p>
            <a:pPr>
              <a:spcBef>
                <a:spcPct val="50000"/>
              </a:spcBef>
            </a:pPr>
            <a:r>
              <a:rPr lang="pt-BR" sz="3200"/>
              <a:t> Baixo ponto de fusão. </a:t>
            </a:r>
          </a:p>
          <a:p>
            <a:pPr>
              <a:spcBef>
                <a:spcPct val="50000"/>
              </a:spcBef>
            </a:pPr>
            <a:endParaRPr lang="pt-BR" sz="3200"/>
          </a:p>
          <a:p>
            <a:pPr>
              <a:spcBef>
                <a:spcPct val="50000"/>
              </a:spcBef>
            </a:pPr>
            <a:r>
              <a:rPr lang="pt-BR" sz="3200"/>
              <a:t>Incêndios onde temperatura pode chegar a 1000 </a:t>
            </a:r>
            <a:r>
              <a:rPr lang="pt-BR" sz="3200" baseline="30000"/>
              <a:t>o</a:t>
            </a:r>
            <a:r>
              <a:rPr lang="pt-BR" sz="3200"/>
              <a:t>C: completa fusão das esquadrias e componentes estruturais.</a:t>
            </a:r>
          </a:p>
          <a:p>
            <a:pPr>
              <a:spcBef>
                <a:spcPct val="50000"/>
              </a:spcBef>
            </a:pPr>
            <a:endParaRPr lang="pt-BR" sz="3200"/>
          </a:p>
          <a:p>
            <a:pPr>
              <a:spcBef>
                <a:spcPct val="50000"/>
              </a:spcBef>
            </a:pPr>
            <a:r>
              <a:rPr lang="pt-BR" sz="3200"/>
              <a:t>World Trade center</a:t>
            </a:r>
          </a:p>
          <a:p>
            <a:pPr>
              <a:spcBef>
                <a:spcPct val="50000"/>
              </a:spcBef>
            </a:pPr>
            <a:endParaRPr lang="pt-BR" sz="24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6986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3200" dirty="0"/>
              <a:t>Utilização da Alumina (Al</a:t>
            </a:r>
            <a:r>
              <a:rPr lang="pt-BR" sz="3200" baseline="-25000" dirty="0"/>
              <a:t>2</a:t>
            </a:r>
            <a:r>
              <a:rPr lang="pt-BR" sz="3200" dirty="0"/>
              <a:t>O</a:t>
            </a:r>
            <a:r>
              <a:rPr lang="pt-BR" sz="3200" baseline="-25000" dirty="0"/>
              <a:t>3</a:t>
            </a:r>
            <a:r>
              <a:rPr lang="pt-BR" sz="3200" dirty="0"/>
              <a:t>)</a:t>
            </a:r>
          </a:p>
          <a:p>
            <a:pPr>
              <a:buFont typeface="Wingdings" pitchFamily="2" charset="2"/>
              <a:buChar char="q"/>
            </a:pPr>
            <a:r>
              <a:rPr lang="pt-BR" sz="3200" dirty="0"/>
              <a:t> Pasta de dente</a:t>
            </a:r>
          </a:p>
          <a:p>
            <a:pPr>
              <a:buFont typeface="Wingdings" pitchFamily="2" charset="2"/>
              <a:buChar char="q"/>
            </a:pPr>
            <a:endParaRPr lang="pt-BR" sz="3200" dirty="0"/>
          </a:p>
          <a:p>
            <a:pPr>
              <a:buFont typeface="Wingdings" pitchFamily="2" charset="2"/>
              <a:buChar char="q"/>
            </a:pPr>
            <a:r>
              <a:rPr lang="pt-BR" sz="3200" dirty="0"/>
              <a:t> Borracha</a:t>
            </a:r>
          </a:p>
          <a:p>
            <a:pPr>
              <a:buFont typeface="Wingdings" pitchFamily="2" charset="2"/>
              <a:buChar char="q"/>
            </a:pPr>
            <a:endParaRPr lang="pt-BR" sz="3200" dirty="0"/>
          </a:p>
          <a:p>
            <a:pPr>
              <a:buFont typeface="Wingdings" pitchFamily="2" charset="2"/>
              <a:buChar char="q"/>
            </a:pPr>
            <a:r>
              <a:rPr lang="pt-BR" sz="3200" dirty="0"/>
              <a:t> Refratários</a:t>
            </a:r>
          </a:p>
          <a:p>
            <a:pPr>
              <a:buFont typeface="Wingdings" pitchFamily="2" charset="2"/>
              <a:buChar char="q"/>
            </a:pPr>
            <a:endParaRPr lang="pt-BR" sz="3200" dirty="0"/>
          </a:p>
          <a:p>
            <a:pPr>
              <a:buFont typeface="Wingdings" pitchFamily="2" charset="2"/>
              <a:buChar char="q"/>
            </a:pPr>
            <a:r>
              <a:rPr lang="pt-BR" sz="3200" dirty="0"/>
              <a:t> Abrasivos</a:t>
            </a:r>
          </a:p>
          <a:p>
            <a:pPr>
              <a:buFont typeface="Wingdings" pitchFamily="2" charset="2"/>
              <a:buChar char="q"/>
            </a:pPr>
            <a:endParaRPr lang="pt-BR" sz="3200" dirty="0"/>
          </a:p>
          <a:p>
            <a:pPr>
              <a:buFont typeface="Wingdings" pitchFamily="2" charset="2"/>
              <a:buChar char="q"/>
            </a:pPr>
            <a:r>
              <a:rPr lang="pt-BR" sz="3200" dirty="0"/>
              <a:t> </a:t>
            </a:r>
            <a:r>
              <a:rPr lang="pt-BR" sz="3200" dirty="0" err="1"/>
              <a:t>Antitranspirantes</a:t>
            </a:r>
            <a:endParaRPr lang="pt-BR" sz="3200" dirty="0"/>
          </a:p>
          <a:p>
            <a:pPr>
              <a:buFont typeface="Wingdings" pitchFamily="2" charset="2"/>
              <a:buChar char="q"/>
            </a:pPr>
            <a:endParaRPr lang="pt-BR" sz="3200" dirty="0"/>
          </a:p>
          <a:p>
            <a:pPr>
              <a:buFont typeface="Wingdings" pitchFamily="2" charset="2"/>
              <a:buChar char="q"/>
            </a:pPr>
            <a:r>
              <a:rPr lang="pt-BR" sz="3200" dirty="0"/>
              <a:t> </a:t>
            </a:r>
            <a:r>
              <a:rPr lang="pt-BR" sz="3200" dirty="0" err="1"/>
              <a:t>Catalizadores</a:t>
            </a:r>
            <a:r>
              <a:rPr lang="pt-BR" sz="3200" dirty="0"/>
              <a:t> na refinação do petróleo</a:t>
            </a:r>
          </a:p>
          <a:p>
            <a:pPr>
              <a:buFont typeface="Wingdings" pitchFamily="2" charset="2"/>
              <a:buChar char="q"/>
            </a:pPr>
            <a:endParaRPr lang="pt-BR" sz="3200" dirty="0"/>
          </a:p>
          <a:p>
            <a:pPr>
              <a:buFont typeface="Wingdings" pitchFamily="2" charset="2"/>
              <a:buChar char="q"/>
            </a:pPr>
            <a:r>
              <a:rPr lang="pt-BR" sz="3200" dirty="0"/>
              <a:t> Detergentes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86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86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86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867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867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867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0" y="381000"/>
            <a:ext cx="9144000" cy="6494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3200" dirty="0"/>
              <a:t>USOS DO ALUMÍNIO</a:t>
            </a:r>
          </a:p>
          <a:p>
            <a:endParaRPr lang="pt-BR" sz="3200" dirty="0"/>
          </a:p>
          <a:p>
            <a:pPr>
              <a:buFontTx/>
              <a:buChar char="•"/>
            </a:pPr>
            <a:r>
              <a:rPr lang="pt-BR" sz="3200" dirty="0"/>
              <a:t> Sinais e faixas divisórias de rodovias (não se deterioram)</a:t>
            </a:r>
          </a:p>
          <a:p>
            <a:pPr>
              <a:buFontTx/>
              <a:buChar char="•"/>
            </a:pPr>
            <a:endParaRPr lang="pt-BR" sz="3200" dirty="0"/>
          </a:p>
          <a:p>
            <a:pPr>
              <a:buFontTx/>
              <a:buChar char="•"/>
            </a:pPr>
            <a:r>
              <a:rPr lang="pt-BR" sz="3200" dirty="0"/>
              <a:t> Pisos leves de pontes</a:t>
            </a:r>
          </a:p>
          <a:p>
            <a:pPr>
              <a:buFontTx/>
              <a:buChar char="•"/>
            </a:pPr>
            <a:endParaRPr lang="pt-BR" sz="3200" dirty="0"/>
          </a:p>
          <a:p>
            <a:pPr>
              <a:buFontTx/>
              <a:buChar char="•"/>
            </a:pPr>
            <a:r>
              <a:rPr lang="pt-BR" sz="3200" dirty="0"/>
              <a:t> Transporte terrestre: Carrocerias de caminhão e ônibus, carros ferroviários e metroviários</a:t>
            </a:r>
          </a:p>
          <a:p>
            <a:pPr>
              <a:buFontTx/>
              <a:buChar char="•"/>
            </a:pPr>
            <a:endParaRPr lang="pt-BR" sz="3200" dirty="0"/>
          </a:p>
          <a:p>
            <a:pPr>
              <a:buFontTx/>
              <a:buChar char="•"/>
            </a:pPr>
            <a:r>
              <a:rPr lang="pt-BR" sz="3200" dirty="0"/>
              <a:t> Construção de edifícios: leve/</a:t>
            </a:r>
            <a:r>
              <a:rPr lang="pt-BR" sz="3200" dirty="0" err="1"/>
              <a:t>resistt</a:t>
            </a:r>
            <a:r>
              <a:rPr lang="pt-BR" sz="3200" dirty="0"/>
              <a:t> corrosão/não necessita pintura</a:t>
            </a:r>
          </a:p>
          <a:p>
            <a:r>
              <a:rPr lang="pt-BR" sz="3200" dirty="0"/>
              <a:t> 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76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76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765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</TotalTime>
  <Words>1745</Words>
  <Application>Microsoft Office PowerPoint</Application>
  <PresentationFormat>Apresentação na tela (4:3)</PresentationFormat>
  <Paragraphs>293</Paragraphs>
  <Slides>56</Slides>
  <Notes>8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56</vt:i4>
      </vt:variant>
    </vt:vector>
  </HeadingPairs>
  <TitlesOfParts>
    <vt:vector size="65" baseType="lpstr">
      <vt:lpstr>Arial</vt:lpstr>
      <vt:lpstr>Calibri</vt:lpstr>
      <vt:lpstr>Comic Sans MS</vt:lpstr>
      <vt:lpstr>DHFPAB+TimesNewRoman</vt:lpstr>
      <vt:lpstr>Impact</vt:lpstr>
      <vt:lpstr>Times New Roman</vt:lpstr>
      <vt:lpstr>UniversalMath1 BT</vt:lpstr>
      <vt:lpstr>Wingdings</vt:lpstr>
      <vt:lpstr>Design padrão</vt:lpstr>
      <vt:lpstr> Materiais Metálicos Ligas de Alumínio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SIMBOLOGIA PARA LIGAS TRATÁVEIS TERMICAMENTE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Condições necessárias para realizar o endurecimento por envelhecimento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ALCLADS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Materiais Metálicos Ligas de Alumínio</dc:title>
  <dc:creator>Antonio Carlos</dc:creator>
  <cp:lastModifiedBy>Antonio Carlos Canale</cp:lastModifiedBy>
  <cp:revision>14</cp:revision>
  <dcterms:created xsi:type="dcterms:W3CDTF">2020-10-29T16:28:16Z</dcterms:created>
  <dcterms:modified xsi:type="dcterms:W3CDTF">2025-06-18T14:18:51Z</dcterms:modified>
</cp:coreProperties>
</file>