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hdphoto1.wdp" ContentType="image/vnd.ms-photo"/>
  <Override PartName="/ppt/media/image5.png" ContentType="image/png"/>
  <Override PartName="/ppt/media/image6.png" ContentType="image/png"/>
  <Override PartName="/ppt/media/image7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795492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94360" y="4320000"/>
            <a:ext cx="795492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9436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064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84280" y="219456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974200" y="219456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94360" y="432000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84280" y="432000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5974200" y="432000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94360" y="2194560"/>
            <a:ext cx="795492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795492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2171880" y="764280"/>
            <a:ext cx="6377760" cy="599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9436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94360" y="2194560"/>
            <a:ext cx="7954920" cy="406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064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94360" y="4320000"/>
            <a:ext cx="795492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795492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94360" y="4320000"/>
            <a:ext cx="795492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9436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064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84280" y="219456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974200" y="219456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594360" y="432000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84280" y="432000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5974200" y="4320000"/>
            <a:ext cx="256140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795492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2171880" y="764280"/>
            <a:ext cx="6377760" cy="5993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9436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406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0640" y="432000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9436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0640" y="2194560"/>
            <a:ext cx="388188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94360" y="4320000"/>
            <a:ext cx="7954920" cy="194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9143640" cy="108072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C0-HD-BTM.png"/>
          <p:cNvPicPr/>
          <p:nvPr/>
        </p:nvPicPr>
        <p:blipFill>
          <a:blip r:embed="rId3"/>
          <a:stretch/>
        </p:blipFill>
        <p:spPr>
          <a:xfrm>
            <a:off x="0" y="4995720"/>
            <a:ext cx="9143640" cy="18619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1803240"/>
            <a:ext cx="7314840" cy="1824840"/>
          </a:xfrm>
          <a:prstGeom prst="rect">
            <a:avLst/>
          </a:prstGeom>
        </p:spPr>
        <p:txBody>
          <a:bodyPr anchor="b">
            <a:normAutofit fontScale="56000"/>
          </a:bodyPr>
          <a:p>
            <a:pPr>
              <a:lnSpc>
                <a:spcPct val="90000"/>
              </a:lnSpc>
            </a:pPr>
            <a:r>
              <a:rPr b="0" lang="pt-BR" sz="6000" spc="-1" strike="noStrike" cap="all">
                <a:solidFill>
                  <a:srgbClr val="ffffff"/>
                </a:solidFill>
                <a:latin typeface="Century Gothic"/>
              </a:rPr>
              <a:t>Clique para editar o título Mestre</a:t>
            </a:r>
            <a:endParaRPr b="0" lang="en-US" sz="6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5932080" y="4323960"/>
            <a:ext cx="22971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2098CEA-3B35-4D62-8FE9-6003EF8A0130}" type="datetime">
              <a:rPr b="0" lang="en-US" sz="1050" spc="-1" strike="noStrike">
                <a:solidFill>
                  <a:srgbClr val="ffffff"/>
                </a:solidFill>
                <a:latin typeface="Century Gothic"/>
              </a:rPr>
              <a:t>9/15/22</a:t>
            </a:fld>
            <a:endParaRPr b="0" lang="pt-BR" sz="105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914400" y="4323960"/>
            <a:ext cx="48801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6058080" y="1431000"/>
            <a:ext cx="217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326CEEB-37AD-43D2-BDD7-2875A5CAFB59}" type="slidenum">
              <a:rPr b="0" lang="es-ES_tradnl" sz="1050" spc="-1" strike="noStrike">
                <a:solidFill>
                  <a:srgbClr val="ffffff"/>
                </a:solidFill>
                <a:latin typeface="Century Gothic"/>
              </a:rPr>
              <a:t>&lt;number&gt;</a:t>
            </a:fld>
            <a:endParaRPr b="0" lang="pt-BR" sz="105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Click to edit the outline text format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Third Outline Level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Fourth Outline Level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9143640" cy="108072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594360" y="2194560"/>
            <a:ext cx="7954920" cy="40687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200" spc="-1" strike="noStrike">
                <a:solidFill>
                  <a:srgbClr val="ffffff"/>
                </a:solidFill>
                <a:latin typeface="Century Gothic"/>
              </a:rPr>
              <a:t>Clique para editar os estilos de texto Mestres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ffffff"/>
                </a:solidFill>
                <a:latin typeface="Century Gothic"/>
              </a:rPr>
              <a:t>Segundo nível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ffffff"/>
                </a:solidFill>
                <a:latin typeface="Century Gothic"/>
              </a:rPr>
              <a:t>Terceiro nível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ffffff"/>
                </a:solidFill>
                <a:latin typeface="Century Gothic"/>
              </a:rPr>
              <a:t>Quarto nível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ffffff"/>
                </a:solidFill>
                <a:latin typeface="Century Gothic"/>
              </a:rPr>
              <a:t>Quinto nível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2171880" y="764280"/>
            <a:ext cx="6377760" cy="1292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pt-BR" sz="4000" spc="-1" strike="noStrike" cap="all">
                <a:solidFill>
                  <a:srgbClr val="ffffff"/>
                </a:solidFill>
                <a:latin typeface="Century Gothic"/>
              </a:rPr>
              <a:t>Clique para editar o título Mestre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6412320" y="6356520"/>
            <a:ext cx="21369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50470A9-6471-4318-92F4-65A32ADA29C0}" type="datetime">
              <a:rPr b="0" lang="en-US" sz="1050" spc="-1" strike="noStrike">
                <a:solidFill>
                  <a:srgbClr val="ffffff"/>
                </a:solidFill>
                <a:latin typeface="Century Gothic"/>
              </a:rPr>
              <a:t>9/15/22</a:t>
            </a:fld>
            <a:endParaRPr b="0" lang="pt-BR" sz="105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594360" y="6355800"/>
            <a:ext cx="5680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6572160" y="380880"/>
            <a:ext cx="19771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9765BF1-801B-4CA1-9C49-05108FE29968}" type="slidenum">
              <a:rPr b="0" lang="es-ES_tradnl" sz="1050" spc="-1" strike="noStrike">
                <a:solidFill>
                  <a:srgbClr val="ffffff"/>
                </a:solidFill>
                <a:latin typeface="Century Gothic"/>
              </a:rPr>
              <a:t>&lt;number&gt;</a:t>
            </a:fld>
            <a:endParaRPr b="0" lang="pt-BR" sz="1050" spc="-1" strike="noStrike">
              <a:latin typeface="Times New Roman"/>
            </a:endParaRPr>
          </a:p>
        </p:txBody>
      </p:sp>
      <p:sp>
        <p:nvSpPr>
          <p:cNvPr id="49" name="CustomShape 6"/>
          <p:cNvSpPr/>
          <p:nvPr/>
        </p:nvSpPr>
        <p:spPr>
          <a:xfrm>
            <a:off x="-91440" y="6554520"/>
            <a:ext cx="4571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-apple-system"/>
              </a:rPr>
              <a:t>CEN0336</a:t>
            </a:r>
            <a:endParaRPr b="0" lang="pt-B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microsoft.com/office/2007/relationships/hdphoto" Target="../media/hdphoto1.wdp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233640" y="2007360"/>
            <a:ext cx="8812800" cy="1980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31000"/>
          </a:bodyPr>
          <a:p>
            <a:pPr>
              <a:lnSpc>
                <a:spcPct val="90000"/>
              </a:lnSpc>
            </a:pPr>
            <a:r>
              <a:rPr b="0" lang="pt-BR" sz="6000" spc="-1" strike="noStrike" cap="all">
                <a:solidFill>
                  <a:srgbClr val="ffffff"/>
                </a:solidFill>
                <a:latin typeface="-apple-system"/>
              </a:rPr>
              <a:t>Introdução a Programação de Computadores Aplicada a Ciências Biológicas</a:t>
            </a:r>
            <a:endParaRPr b="0" lang="en-US" sz="6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7247160" y="989640"/>
            <a:ext cx="1896480" cy="1027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pt-BR" sz="2800" spc="-1" strike="noStrike">
                <a:solidFill>
                  <a:srgbClr val="ffffff"/>
                </a:solidFill>
                <a:latin typeface="-apple-system"/>
              </a:rPr>
              <a:t>CEN0336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s-ES_tradnl" sz="2800" spc="-1" strike="noStrike">
                <a:solidFill>
                  <a:srgbClr val="ffffff"/>
                </a:solidFill>
                <a:latin typeface="Century Gothic"/>
              </a:rPr>
              <a:t>2022-20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293040" y="4221720"/>
            <a:ext cx="84337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Century Gothic"/>
              </a:rPr>
              <a:t>Prof. Dr. Diego M. Riaño-Pachón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Century Gothic"/>
              </a:rPr>
              <a:t>diego.riano@cena.usp.br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Century Gothic"/>
              </a:rPr>
              <a:t>Laboratório de Biologia Computacional, Evolutiva e de Sistemas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Century Gothic"/>
              </a:rPr>
              <a:t>Centro de Energia Nuclear na Agricultura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Century Gothic"/>
              </a:rPr>
              <a:t>Universidade de São Paulo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HD wallpaper: monitor showing C++, computer monitor showing codes ..."/>
          <p:cNvPicPr/>
          <p:nvPr/>
        </p:nvPicPr>
        <p:blipFill>
          <a:blip r:embed="rId1">
            <a:alphaModFix amt="5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-50000" bright="-40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37960" y="1748880"/>
            <a:ext cx="8667360" cy="486684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2171880" y="764280"/>
            <a:ext cx="637776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pt-BR" sz="4000" spc="-1" strike="noStrike" cap="all">
                <a:solidFill>
                  <a:srgbClr val="ffffff"/>
                </a:solidFill>
                <a:latin typeface="Century Gothic"/>
              </a:rPr>
              <a:t>Python - Fuction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237960" y="1748880"/>
            <a:ext cx="8489160" cy="520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Uma função de python é um conjunto de declarações, numa ordem específica, e que tem um nome. Quando invocadas podem fazer coisas com dados, por exemplo um cálculo. Com python você pode criar funções novas.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No processo de desenvolvimento você pode se encontrar escrevendo varias vezes o mesmo código, nesses casso é melhor escrever uma função para realizar aquela tarefa e chamar a função cada vez que precisar.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HD wallpaper: monitor showing C++, computer monitor showing codes ..."/>
          <p:cNvPicPr/>
          <p:nvPr/>
        </p:nvPicPr>
        <p:blipFill>
          <a:blip r:embed="rId1">
            <a:alphaModFix amt="5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-50000" bright="-40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37960" y="1748880"/>
            <a:ext cx="8667360" cy="4866840"/>
          </a:xfrm>
          <a:prstGeom prst="rect">
            <a:avLst/>
          </a:prstGeom>
          <a:ln>
            <a:noFill/>
          </a:ln>
        </p:spPr>
      </p:pic>
      <p:sp>
        <p:nvSpPr>
          <p:cNvPr id="93" name="TextShape 1"/>
          <p:cNvSpPr txBox="1"/>
          <p:nvPr/>
        </p:nvSpPr>
        <p:spPr>
          <a:xfrm>
            <a:off x="2171880" y="764280"/>
            <a:ext cx="637776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pt-BR" sz="4000" spc="-1" strike="noStrike" cap="all">
                <a:solidFill>
                  <a:srgbClr val="ffffff"/>
                </a:solidFill>
                <a:latin typeface="Century Gothic"/>
              </a:rPr>
              <a:t>Python - Class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457200" y="1846080"/>
            <a:ext cx="8270280" cy="478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Uma classe de python é um tipo de dados abstrato (Abstract Data Type). Pode pensar nela como um molde/template que tem características e comportamentos identificáveis.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Por exemplo, poderíamos ter a classe “Carro”, que especifica características como: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Marca,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Modelo,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Color,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Combustível.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HD wallpaper: monitor showing C++, computer monitor showing codes ..."/>
          <p:cNvPicPr/>
          <p:nvPr/>
        </p:nvPicPr>
        <p:blipFill>
          <a:blip r:embed="rId1">
            <a:alphaModFix amt="5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-50000" bright="-40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37960" y="1748880"/>
            <a:ext cx="8667360" cy="486684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2171880" y="764280"/>
            <a:ext cx="637776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pt-BR" sz="4000" spc="-1" strike="noStrike" cap="all">
                <a:solidFill>
                  <a:srgbClr val="ffffff"/>
                </a:solidFill>
                <a:latin typeface="Century Gothic"/>
              </a:rPr>
              <a:t>Python - Object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457200" y="1981800"/>
            <a:ext cx="8270280" cy="478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Um objeto de python é uma instancia de uma classe, e assim tem as características e os comportamentos especificados para a classe.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No exemplo da classe Carro, um objeto pode ser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Marca: </a:t>
            </a: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Hyundai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Modelo: </a:t>
            </a: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HB20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Cor:</a:t>
            </a: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Cinza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Combustível: Flex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HD wallpaper: monitor showing C++, computer monitor showing codes ..."/>
          <p:cNvPicPr/>
          <p:nvPr/>
        </p:nvPicPr>
        <p:blipFill>
          <a:blip r:embed="rId1">
            <a:alphaModFix amt="5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-50000" bright="-40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37960" y="1748880"/>
            <a:ext cx="8667360" cy="4866840"/>
          </a:xfrm>
          <a:prstGeom prst="rect">
            <a:avLst/>
          </a:prstGeom>
          <a:ln>
            <a:noFill/>
          </a:ln>
        </p:spPr>
      </p:pic>
      <p:sp>
        <p:nvSpPr>
          <p:cNvPr id="99" name="TextShape 1"/>
          <p:cNvSpPr txBox="1"/>
          <p:nvPr/>
        </p:nvSpPr>
        <p:spPr>
          <a:xfrm>
            <a:off x="2171880" y="764280"/>
            <a:ext cx="637776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pt-BR" sz="4000" spc="-1" strike="noStrike" cap="all">
                <a:solidFill>
                  <a:srgbClr val="ffffff"/>
                </a:solidFill>
                <a:latin typeface="Century Gothic"/>
              </a:rPr>
              <a:t>Python - Methods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1981800"/>
            <a:ext cx="8270280" cy="435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As classes podem ter funções, essas funções são chamadas de métodos da classe. Os objetos de uma classe especifica podem usar os métodos dessa classe.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Por exemplo a classe Carro, poderia ter os métodos: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Iniciar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Frear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Acelerar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entury Gothic"/>
              </a:rPr>
              <a:t>Desviar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Application>LibreOffice/6.4.7.2$Linux_X86_64 LibreOffice_project/40$Build-2</Application>
  <Words>286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2020-08-17T21:17:56Z</dcterms:created>
  <dc:creator>Diego Mauricio Riaño Pachón</dc:creator>
  <dc:description/>
  <dc:language>pt-BR</dc:language>
  <cp:lastModifiedBy/>
  <dcterms:modified xsi:type="dcterms:W3CDTF">2022-09-15T10:34:55Z</dcterms:modified>
  <cp:revision>3</cp:revision>
  <dc:subject/>
  <dc:title>Introdução a Programação de Computadores Aplicada a Ciências Biológicas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