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29.xml" ContentType="application/vnd.openxmlformats-officedocument.presentationml.notesSlide+xml"/>
  <Override PartName="/ppt/tags/tag4.xml" ContentType="application/vnd.openxmlformats-officedocument.presentationml.tags+xml"/>
  <Override PartName="/ppt/notesSlides/notesSlide30.xml" ContentType="application/vnd.openxmlformats-officedocument.presentationml.notesSlide+xml"/>
  <Override PartName="/ppt/tags/tag5.xml" ContentType="application/vnd.openxmlformats-officedocument.presentationml.tags+xml"/>
  <Override PartName="/ppt/notesSlides/notesSlide31.xml" ContentType="application/vnd.openxmlformats-officedocument.presentationml.notesSlide+xml"/>
  <Override PartName="/ppt/tags/tag6.xml" ContentType="application/vnd.openxmlformats-officedocument.presentationml.tags+xml"/>
  <Override PartName="/ppt/notesSlides/notesSlide32.xml" ContentType="application/vnd.openxmlformats-officedocument.presentationml.notesSlide+xml"/>
  <Override PartName="/ppt/tags/tag7.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61" r:id="rId2"/>
  </p:sldMasterIdLst>
  <p:notesMasterIdLst>
    <p:notesMasterId r:id="rId83"/>
  </p:notesMasterIdLst>
  <p:handoutMasterIdLst>
    <p:handoutMasterId r:id="rId84"/>
  </p:handoutMasterIdLst>
  <p:sldIdLst>
    <p:sldId id="256" r:id="rId3"/>
    <p:sldId id="415" r:id="rId4"/>
    <p:sldId id="418" r:id="rId5"/>
    <p:sldId id="412" r:id="rId6"/>
    <p:sldId id="414" r:id="rId7"/>
    <p:sldId id="411" r:id="rId8"/>
    <p:sldId id="417" r:id="rId9"/>
    <p:sldId id="416" r:id="rId10"/>
    <p:sldId id="421" r:id="rId11"/>
    <p:sldId id="423" r:id="rId12"/>
    <p:sldId id="424" r:id="rId13"/>
    <p:sldId id="429" r:id="rId14"/>
    <p:sldId id="430" r:id="rId15"/>
    <p:sldId id="431" r:id="rId16"/>
    <p:sldId id="432" r:id="rId17"/>
    <p:sldId id="433" r:id="rId18"/>
    <p:sldId id="434" r:id="rId19"/>
    <p:sldId id="504" r:id="rId20"/>
    <p:sldId id="722" r:id="rId21"/>
    <p:sldId id="427" r:id="rId22"/>
    <p:sldId id="441" r:id="rId23"/>
    <p:sldId id="442" r:id="rId24"/>
    <p:sldId id="443" r:id="rId25"/>
    <p:sldId id="445" r:id="rId26"/>
    <p:sldId id="447" r:id="rId27"/>
    <p:sldId id="448" r:id="rId28"/>
    <p:sldId id="459" r:id="rId29"/>
    <p:sldId id="456" r:id="rId30"/>
    <p:sldId id="460" r:id="rId31"/>
    <p:sldId id="457" r:id="rId32"/>
    <p:sldId id="465" r:id="rId33"/>
    <p:sldId id="453" r:id="rId34"/>
    <p:sldId id="458" r:id="rId35"/>
    <p:sldId id="469" r:id="rId36"/>
    <p:sldId id="470" r:id="rId37"/>
    <p:sldId id="471" r:id="rId38"/>
    <p:sldId id="464" r:id="rId39"/>
    <p:sldId id="472" r:id="rId40"/>
    <p:sldId id="474" r:id="rId41"/>
    <p:sldId id="475" r:id="rId42"/>
    <p:sldId id="476" r:id="rId43"/>
    <p:sldId id="477" r:id="rId44"/>
    <p:sldId id="482" r:id="rId45"/>
    <p:sldId id="484" r:id="rId46"/>
    <p:sldId id="486" r:id="rId47"/>
    <p:sldId id="487" r:id="rId48"/>
    <p:sldId id="492" r:id="rId49"/>
    <p:sldId id="493" r:id="rId50"/>
    <p:sldId id="494" r:id="rId51"/>
    <p:sldId id="495" r:id="rId52"/>
    <p:sldId id="496" r:id="rId53"/>
    <p:sldId id="497" r:id="rId54"/>
    <p:sldId id="499" r:id="rId55"/>
    <p:sldId id="723" r:id="rId56"/>
    <p:sldId id="500" r:id="rId57"/>
    <p:sldId id="501" r:id="rId58"/>
    <p:sldId id="724" r:id="rId59"/>
    <p:sldId id="725" r:id="rId60"/>
    <p:sldId id="567" r:id="rId61"/>
    <p:sldId id="550" r:id="rId62"/>
    <p:sldId id="541" r:id="rId63"/>
    <p:sldId id="542" r:id="rId64"/>
    <p:sldId id="543" r:id="rId65"/>
    <p:sldId id="544" r:id="rId66"/>
    <p:sldId id="545" r:id="rId67"/>
    <p:sldId id="554" r:id="rId68"/>
    <p:sldId id="561" r:id="rId69"/>
    <p:sldId id="555" r:id="rId70"/>
    <p:sldId id="556" r:id="rId71"/>
    <p:sldId id="557" r:id="rId72"/>
    <p:sldId id="558" r:id="rId73"/>
    <p:sldId id="559" r:id="rId74"/>
    <p:sldId id="560" r:id="rId75"/>
    <p:sldId id="562" r:id="rId76"/>
    <p:sldId id="548" r:id="rId77"/>
    <p:sldId id="546" r:id="rId78"/>
    <p:sldId id="547" r:id="rId79"/>
    <p:sldId id="549" r:id="rId80"/>
    <p:sldId id="551" r:id="rId81"/>
    <p:sldId id="306" r:id="rId8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C52C93-E524-42D8-A7E9-F2B60013261C}" v="10" dt="2024-10-15T00:04:42.3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10" autoAdjust="0"/>
    <p:restoredTop sz="86429" autoAdjust="0"/>
  </p:normalViewPr>
  <p:slideViewPr>
    <p:cSldViewPr snapToObjects="1">
      <p:cViewPr varScale="1">
        <p:scale>
          <a:sx n="94" d="100"/>
          <a:sy n="94" d="100"/>
        </p:scale>
        <p:origin x="756" y="84"/>
      </p:cViewPr>
      <p:guideLst>
        <p:guide orient="horz" pos="2160"/>
        <p:guide pos="2880"/>
      </p:guideLst>
    </p:cSldViewPr>
  </p:slideViewPr>
  <p:outlineViewPr>
    <p:cViewPr>
      <p:scale>
        <a:sx n="33" d="100"/>
        <a:sy n="33" d="100"/>
      </p:scale>
      <p:origin x="0" y="9904"/>
    </p:cViewPr>
  </p:outlineViewPr>
  <p:notesTextViewPr>
    <p:cViewPr>
      <p:scale>
        <a:sx n="100" d="100"/>
        <a:sy n="100" d="100"/>
      </p:scale>
      <p:origin x="0" y="0"/>
    </p:cViewPr>
  </p:notesTextViewPr>
  <p:sorterViewPr>
    <p:cViewPr>
      <p:scale>
        <a:sx n="66" d="100"/>
        <a:sy n="66" d="100"/>
      </p:scale>
      <p:origin x="0" y="784"/>
    </p:cViewPr>
  </p:sorterViewPr>
  <p:notesViewPr>
    <p:cSldViewPr snapToGrid="0" snapToObjects="1">
      <p:cViewPr varScale="1">
        <p:scale>
          <a:sx n="84" d="100"/>
          <a:sy n="84" d="100"/>
        </p:scale>
        <p:origin x="382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handoutMaster" Target="handoutMasters/handoutMaster1.xml"/><Relationship Id="rId89" Type="http://schemas.microsoft.com/office/2016/11/relationships/changesInfo" Target="changesInfos/changesInfo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microsoft.com/office/2015/10/relationships/revisionInfo" Target="revisionInfo.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go Mauricio Riaño Pachón" userId="3b77a96813978dae" providerId="LiveId" clId="{31C52C93-E524-42D8-A7E9-F2B60013261C}"/>
    <pc:docChg chg="custSel addSld delSld modSld">
      <pc:chgData name="Diego Mauricio Riaño Pachón" userId="3b77a96813978dae" providerId="LiveId" clId="{31C52C93-E524-42D8-A7E9-F2B60013261C}" dt="2024-10-15T00:04:42.318" v="32"/>
      <pc:docMkLst>
        <pc:docMk/>
      </pc:docMkLst>
      <pc:sldChg chg="addSp delSp modSp mod">
        <pc:chgData name="Diego Mauricio Riaño Pachón" userId="3b77a96813978dae" providerId="LiveId" clId="{31C52C93-E524-42D8-A7E9-F2B60013261C}" dt="2024-10-15T00:00:09.991" v="21" actId="20577"/>
        <pc:sldMkLst>
          <pc:docMk/>
          <pc:sldMk cId="0" sldId="256"/>
        </pc:sldMkLst>
        <pc:spChg chg="del">
          <ac:chgData name="Diego Mauricio Riaño Pachón" userId="3b77a96813978dae" providerId="LiveId" clId="{31C52C93-E524-42D8-A7E9-F2B60013261C}" dt="2024-10-15T00:00:01.375" v="0" actId="478"/>
          <ac:spMkLst>
            <pc:docMk/>
            <pc:sldMk cId="0" sldId="256"/>
            <ac:spMk id="2" creationId="{00000000-0000-0000-0000-000000000000}"/>
          </ac:spMkLst>
        </pc:spChg>
        <pc:spChg chg="mod">
          <ac:chgData name="Diego Mauricio Riaño Pachón" userId="3b77a96813978dae" providerId="LiveId" clId="{31C52C93-E524-42D8-A7E9-F2B60013261C}" dt="2024-10-15T00:00:09.991" v="21" actId="20577"/>
          <ac:spMkLst>
            <pc:docMk/>
            <pc:sldMk cId="0" sldId="256"/>
            <ac:spMk id="3" creationId="{00000000-0000-0000-0000-000000000000}"/>
          </ac:spMkLst>
        </pc:spChg>
        <pc:spChg chg="add mod">
          <ac:chgData name="Diego Mauricio Riaño Pachón" userId="3b77a96813978dae" providerId="LiveId" clId="{31C52C93-E524-42D8-A7E9-F2B60013261C}" dt="2024-10-15T00:00:01.375" v="0" actId="478"/>
          <ac:spMkLst>
            <pc:docMk/>
            <pc:sldMk cId="0" sldId="256"/>
            <ac:spMk id="6" creationId="{62CB3EE8-72F3-9659-A425-CDD490C3E211}"/>
          </ac:spMkLst>
        </pc:spChg>
      </pc:sldChg>
      <pc:sldChg chg="del">
        <pc:chgData name="Diego Mauricio Riaño Pachón" userId="3b77a96813978dae" providerId="LiveId" clId="{31C52C93-E524-42D8-A7E9-F2B60013261C}" dt="2024-10-15T00:00:12.803" v="22" actId="47"/>
        <pc:sldMkLst>
          <pc:docMk/>
          <pc:sldMk cId="828282373" sldId="498"/>
        </pc:sldMkLst>
      </pc:sldChg>
      <pc:sldChg chg="add">
        <pc:chgData name="Diego Mauricio Riaño Pachón" userId="3b77a96813978dae" providerId="LiveId" clId="{31C52C93-E524-42D8-A7E9-F2B60013261C}" dt="2024-10-15T00:03:37.996" v="24"/>
        <pc:sldMkLst>
          <pc:docMk/>
          <pc:sldMk cId="3610896747" sldId="541"/>
        </pc:sldMkLst>
      </pc:sldChg>
      <pc:sldChg chg="add">
        <pc:chgData name="Diego Mauricio Riaño Pachón" userId="3b77a96813978dae" providerId="LiveId" clId="{31C52C93-E524-42D8-A7E9-F2B60013261C}" dt="2024-10-15T00:03:37.996" v="24"/>
        <pc:sldMkLst>
          <pc:docMk/>
          <pc:sldMk cId="731571223" sldId="542"/>
        </pc:sldMkLst>
      </pc:sldChg>
      <pc:sldChg chg="add">
        <pc:chgData name="Diego Mauricio Riaño Pachón" userId="3b77a96813978dae" providerId="LiveId" clId="{31C52C93-E524-42D8-A7E9-F2B60013261C}" dt="2024-10-15T00:03:37.996" v="24"/>
        <pc:sldMkLst>
          <pc:docMk/>
          <pc:sldMk cId="3565033137" sldId="543"/>
        </pc:sldMkLst>
      </pc:sldChg>
      <pc:sldChg chg="add">
        <pc:chgData name="Diego Mauricio Riaño Pachón" userId="3b77a96813978dae" providerId="LiveId" clId="{31C52C93-E524-42D8-A7E9-F2B60013261C}" dt="2024-10-15T00:03:37.996" v="24"/>
        <pc:sldMkLst>
          <pc:docMk/>
          <pc:sldMk cId="751663634" sldId="544"/>
        </pc:sldMkLst>
      </pc:sldChg>
      <pc:sldChg chg="add">
        <pc:chgData name="Diego Mauricio Riaño Pachón" userId="3b77a96813978dae" providerId="LiveId" clId="{31C52C93-E524-42D8-A7E9-F2B60013261C}" dt="2024-10-15T00:03:37.996" v="24"/>
        <pc:sldMkLst>
          <pc:docMk/>
          <pc:sldMk cId="928751338" sldId="545"/>
        </pc:sldMkLst>
      </pc:sldChg>
      <pc:sldChg chg="add">
        <pc:chgData name="Diego Mauricio Riaño Pachón" userId="3b77a96813978dae" providerId="LiveId" clId="{31C52C93-E524-42D8-A7E9-F2B60013261C}" dt="2024-10-15T00:03:37.996" v="24"/>
        <pc:sldMkLst>
          <pc:docMk/>
          <pc:sldMk cId="266355244" sldId="546"/>
        </pc:sldMkLst>
      </pc:sldChg>
      <pc:sldChg chg="add">
        <pc:chgData name="Diego Mauricio Riaño Pachón" userId="3b77a96813978dae" providerId="LiveId" clId="{31C52C93-E524-42D8-A7E9-F2B60013261C}" dt="2024-10-15T00:03:37.996" v="24"/>
        <pc:sldMkLst>
          <pc:docMk/>
          <pc:sldMk cId="159104562" sldId="547"/>
        </pc:sldMkLst>
      </pc:sldChg>
      <pc:sldChg chg="add">
        <pc:chgData name="Diego Mauricio Riaño Pachón" userId="3b77a96813978dae" providerId="LiveId" clId="{31C52C93-E524-42D8-A7E9-F2B60013261C}" dt="2024-10-15T00:03:37.996" v="24"/>
        <pc:sldMkLst>
          <pc:docMk/>
          <pc:sldMk cId="1449338465" sldId="548"/>
        </pc:sldMkLst>
      </pc:sldChg>
      <pc:sldChg chg="add">
        <pc:chgData name="Diego Mauricio Riaño Pachón" userId="3b77a96813978dae" providerId="LiveId" clId="{31C52C93-E524-42D8-A7E9-F2B60013261C}" dt="2024-10-15T00:03:37.996" v="24"/>
        <pc:sldMkLst>
          <pc:docMk/>
          <pc:sldMk cId="610777333" sldId="549"/>
        </pc:sldMkLst>
      </pc:sldChg>
      <pc:sldChg chg="add">
        <pc:chgData name="Diego Mauricio Riaño Pachón" userId="3b77a96813978dae" providerId="LiveId" clId="{31C52C93-E524-42D8-A7E9-F2B60013261C}" dt="2024-10-15T00:03:37.996" v="24"/>
        <pc:sldMkLst>
          <pc:docMk/>
          <pc:sldMk cId="2131183374" sldId="550"/>
        </pc:sldMkLst>
      </pc:sldChg>
      <pc:sldChg chg="add">
        <pc:chgData name="Diego Mauricio Riaño Pachón" userId="3b77a96813978dae" providerId="LiveId" clId="{31C52C93-E524-42D8-A7E9-F2B60013261C}" dt="2024-10-15T00:03:37.996" v="24"/>
        <pc:sldMkLst>
          <pc:docMk/>
          <pc:sldMk cId="3126877693" sldId="551"/>
        </pc:sldMkLst>
      </pc:sldChg>
      <pc:sldChg chg="add setBg">
        <pc:chgData name="Diego Mauricio Riaño Pachón" userId="3b77a96813978dae" providerId="LiveId" clId="{31C52C93-E524-42D8-A7E9-F2B60013261C}" dt="2024-10-15T00:03:37.996" v="24"/>
        <pc:sldMkLst>
          <pc:docMk/>
          <pc:sldMk cId="2521594817" sldId="554"/>
        </pc:sldMkLst>
      </pc:sldChg>
      <pc:sldChg chg="add setBg">
        <pc:chgData name="Diego Mauricio Riaño Pachón" userId="3b77a96813978dae" providerId="LiveId" clId="{31C52C93-E524-42D8-A7E9-F2B60013261C}" dt="2024-10-15T00:04:17.969" v="26"/>
        <pc:sldMkLst>
          <pc:docMk/>
          <pc:sldMk cId="3683142201" sldId="555"/>
        </pc:sldMkLst>
      </pc:sldChg>
      <pc:sldChg chg="add setBg">
        <pc:chgData name="Diego Mauricio Riaño Pachón" userId="3b77a96813978dae" providerId="LiveId" clId="{31C52C93-E524-42D8-A7E9-F2B60013261C}" dt="2024-10-15T00:04:22.684" v="27"/>
        <pc:sldMkLst>
          <pc:docMk/>
          <pc:sldMk cId="2649106706" sldId="556"/>
        </pc:sldMkLst>
      </pc:sldChg>
      <pc:sldChg chg="add setBg">
        <pc:chgData name="Diego Mauricio Riaño Pachón" userId="3b77a96813978dae" providerId="LiveId" clId="{31C52C93-E524-42D8-A7E9-F2B60013261C}" dt="2024-10-15T00:04:27.153" v="28"/>
        <pc:sldMkLst>
          <pc:docMk/>
          <pc:sldMk cId="1746648768" sldId="557"/>
        </pc:sldMkLst>
      </pc:sldChg>
      <pc:sldChg chg="add setBg">
        <pc:chgData name="Diego Mauricio Riaño Pachón" userId="3b77a96813978dae" providerId="LiveId" clId="{31C52C93-E524-42D8-A7E9-F2B60013261C}" dt="2024-10-15T00:04:30.716" v="29"/>
        <pc:sldMkLst>
          <pc:docMk/>
          <pc:sldMk cId="3080168780" sldId="558"/>
        </pc:sldMkLst>
      </pc:sldChg>
      <pc:sldChg chg="add setBg">
        <pc:chgData name="Diego Mauricio Riaño Pachón" userId="3b77a96813978dae" providerId="LiveId" clId="{31C52C93-E524-42D8-A7E9-F2B60013261C}" dt="2024-10-15T00:04:34.943" v="30"/>
        <pc:sldMkLst>
          <pc:docMk/>
          <pc:sldMk cId="1587537798" sldId="559"/>
        </pc:sldMkLst>
      </pc:sldChg>
      <pc:sldChg chg="add setBg">
        <pc:chgData name="Diego Mauricio Riaño Pachón" userId="3b77a96813978dae" providerId="LiveId" clId="{31C52C93-E524-42D8-A7E9-F2B60013261C}" dt="2024-10-15T00:04:38.030" v="31"/>
        <pc:sldMkLst>
          <pc:docMk/>
          <pc:sldMk cId="3706082903" sldId="560"/>
        </pc:sldMkLst>
      </pc:sldChg>
      <pc:sldChg chg="add setBg">
        <pc:chgData name="Diego Mauricio Riaño Pachón" userId="3b77a96813978dae" providerId="LiveId" clId="{31C52C93-E524-42D8-A7E9-F2B60013261C}" dt="2024-10-15T00:04:12.766" v="25"/>
        <pc:sldMkLst>
          <pc:docMk/>
          <pc:sldMk cId="1181747449" sldId="561"/>
        </pc:sldMkLst>
      </pc:sldChg>
      <pc:sldChg chg="add setBg">
        <pc:chgData name="Diego Mauricio Riaño Pachón" userId="3b77a96813978dae" providerId="LiveId" clId="{31C52C93-E524-42D8-A7E9-F2B60013261C}" dt="2024-10-15T00:04:42.318" v="32"/>
        <pc:sldMkLst>
          <pc:docMk/>
          <pc:sldMk cId="2980744847" sldId="562"/>
        </pc:sldMkLst>
      </pc:sldChg>
      <pc:sldChg chg="add">
        <pc:chgData name="Diego Mauricio Riaño Pachón" userId="3b77a96813978dae" providerId="LiveId" clId="{31C52C93-E524-42D8-A7E9-F2B60013261C}" dt="2024-10-15T00:03:37.996" v="24"/>
        <pc:sldMkLst>
          <pc:docMk/>
          <pc:sldMk cId="707430439" sldId="567"/>
        </pc:sldMkLst>
      </pc:sldChg>
      <pc:sldChg chg="del">
        <pc:chgData name="Diego Mauricio Riaño Pachón" userId="3b77a96813978dae" providerId="LiveId" clId="{31C52C93-E524-42D8-A7E9-F2B60013261C}" dt="2024-10-15T00:00:13.608" v="23" actId="47"/>
        <pc:sldMkLst>
          <pc:docMk/>
          <pc:sldMk cId="493544050" sldId="72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0D92F4-2FF8-0E4F-94AA-28E55F3AF5C7}" type="datetimeFigureOut">
              <a:rPr lang="en-US" smtClean="0"/>
              <a:pPr/>
              <a:t>14-Oct-24</a:t>
            </a:fld>
            <a:endParaRPr lang="es-ES_trad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F546DD-5694-F94E-AD91-69EE52915742}" type="slidenum">
              <a:rPr lang="es-ES_tradnl" smtClean="0"/>
              <a:pPr/>
              <a:t>‹nº›</a:t>
            </a:fld>
            <a:endParaRPr lang="es-ES_tradnl"/>
          </a:p>
        </p:txBody>
      </p:sp>
    </p:spTree>
    <p:extLst>
      <p:ext uri="{BB962C8B-B14F-4D97-AF65-F5344CB8AC3E}">
        <p14:creationId xmlns:p14="http://schemas.microsoft.com/office/powerpoint/2010/main" val="1364474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720401-98C4-944E-A6DD-352EA72213BB}" type="datetimeFigureOut">
              <a:rPr lang="en-US" smtClean="0"/>
              <a:pPr/>
              <a:t>14-Oct-24</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FF7E44-6D28-8941-895D-10DAE72814B0}" type="slidenum">
              <a:rPr lang="es-ES_tradnl" smtClean="0"/>
              <a:pPr/>
              <a:t>‹nº›</a:t>
            </a:fld>
            <a:endParaRPr lang="es-ES_tradnl"/>
          </a:p>
        </p:txBody>
      </p:sp>
    </p:spTree>
    <p:extLst>
      <p:ext uri="{BB962C8B-B14F-4D97-AF65-F5344CB8AC3E}">
        <p14:creationId xmlns:p14="http://schemas.microsoft.com/office/powerpoint/2010/main" val="42107926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1</a:t>
            </a:fld>
            <a:endParaRPr lang="es-ES_trad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3-mers available in the genome </a:t>
            </a:r>
            <a:r>
              <a:rPr lang="en-US" b="1" dirty="0"/>
              <a:t>ATGGCGTGCA  </a:t>
            </a:r>
            <a:r>
              <a:rPr lang="en-US" dirty="0"/>
              <a:t>are available in </a:t>
            </a:r>
            <a:r>
              <a:rPr lang="en-US"/>
              <a:t>the</a:t>
            </a:r>
            <a:r>
              <a:rPr lang="en-US" baseline="0"/>
              <a:t> reads</a:t>
            </a:r>
            <a:endParaRPr lang="en-US"/>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37</a:t>
            </a:fld>
            <a:endParaRPr lang="es-ES_tradnl"/>
          </a:p>
        </p:txBody>
      </p:sp>
    </p:spTree>
    <p:extLst>
      <p:ext uri="{BB962C8B-B14F-4D97-AF65-F5344CB8AC3E}">
        <p14:creationId xmlns:p14="http://schemas.microsoft.com/office/powerpoint/2010/main" val="3198724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3-mers available in the genome </a:t>
            </a:r>
            <a:r>
              <a:rPr lang="en-US" b="1" dirty="0"/>
              <a:t>ATGGCGTGCA  </a:t>
            </a:r>
            <a:r>
              <a:rPr lang="en-US" dirty="0"/>
              <a:t>are available in </a:t>
            </a:r>
            <a:r>
              <a:rPr lang="en-US"/>
              <a:t>the</a:t>
            </a:r>
            <a:r>
              <a:rPr lang="en-US" baseline="0"/>
              <a:t> reads</a:t>
            </a:r>
            <a:endParaRPr lang="en-US"/>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38</a:t>
            </a:fld>
            <a:endParaRPr lang="es-ES_tradnl"/>
          </a:p>
        </p:txBody>
      </p:sp>
    </p:spTree>
    <p:extLst>
      <p:ext uri="{BB962C8B-B14F-4D97-AF65-F5344CB8AC3E}">
        <p14:creationId xmlns:p14="http://schemas.microsoft.com/office/powerpoint/2010/main" val="3198724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3-mers available in the genome </a:t>
            </a:r>
            <a:r>
              <a:rPr lang="en-US" b="1" dirty="0"/>
              <a:t>ATGGCGTGCA  </a:t>
            </a:r>
            <a:r>
              <a:rPr lang="en-US" dirty="0"/>
              <a:t>are available in </a:t>
            </a:r>
            <a:r>
              <a:rPr lang="en-US"/>
              <a:t>the</a:t>
            </a:r>
            <a:r>
              <a:rPr lang="en-US" baseline="0"/>
              <a:t> reads</a:t>
            </a:r>
            <a:endParaRPr lang="en-US"/>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39</a:t>
            </a:fld>
            <a:endParaRPr lang="es-ES_tradnl"/>
          </a:p>
        </p:txBody>
      </p:sp>
    </p:spTree>
    <p:extLst>
      <p:ext uri="{BB962C8B-B14F-4D97-AF65-F5344CB8AC3E}">
        <p14:creationId xmlns:p14="http://schemas.microsoft.com/office/powerpoint/2010/main" val="3198724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3-mers available in the genome </a:t>
            </a:r>
            <a:r>
              <a:rPr lang="en-US" b="1" dirty="0"/>
              <a:t>ATGGCGTGCA  </a:t>
            </a:r>
            <a:r>
              <a:rPr lang="en-US" dirty="0"/>
              <a:t>are available in </a:t>
            </a:r>
            <a:r>
              <a:rPr lang="en-US"/>
              <a:t>the</a:t>
            </a:r>
            <a:r>
              <a:rPr lang="en-US" baseline="0"/>
              <a:t> reads</a:t>
            </a:r>
            <a:endParaRPr lang="en-US"/>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40</a:t>
            </a:fld>
            <a:endParaRPr lang="es-ES_tradnl"/>
          </a:p>
        </p:txBody>
      </p:sp>
    </p:spTree>
    <p:extLst>
      <p:ext uri="{BB962C8B-B14F-4D97-AF65-F5344CB8AC3E}">
        <p14:creationId xmlns:p14="http://schemas.microsoft.com/office/powerpoint/2010/main" val="3198724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3-mers available in the genome </a:t>
            </a:r>
            <a:r>
              <a:rPr lang="en-US" b="1" dirty="0"/>
              <a:t>ATGGCGTGCA  </a:t>
            </a:r>
            <a:r>
              <a:rPr lang="en-US" dirty="0"/>
              <a:t>are available in </a:t>
            </a:r>
            <a:r>
              <a:rPr lang="en-US"/>
              <a:t>the</a:t>
            </a:r>
            <a:r>
              <a:rPr lang="en-US" baseline="0"/>
              <a:t> reads</a:t>
            </a:r>
            <a:endParaRPr lang="en-US"/>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41</a:t>
            </a:fld>
            <a:endParaRPr lang="es-ES_tradnl"/>
          </a:p>
        </p:txBody>
      </p:sp>
    </p:spTree>
    <p:extLst>
      <p:ext uri="{BB962C8B-B14F-4D97-AF65-F5344CB8AC3E}">
        <p14:creationId xmlns:p14="http://schemas.microsoft.com/office/powerpoint/2010/main" val="3198724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3-mers available in the genome </a:t>
            </a:r>
            <a:r>
              <a:rPr lang="en-US" b="1" dirty="0"/>
              <a:t>ATGGCGTGCA  </a:t>
            </a:r>
            <a:r>
              <a:rPr lang="en-US" dirty="0"/>
              <a:t>are available in </a:t>
            </a:r>
            <a:r>
              <a:rPr lang="en-US"/>
              <a:t>the</a:t>
            </a:r>
            <a:r>
              <a:rPr lang="en-US" baseline="0"/>
              <a:t> reads</a:t>
            </a:r>
            <a:endParaRPr lang="en-US"/>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42</a:t>
            </a:fld>
            <a:endParaRPr lang="es-ES_tradnl"/>
          </a:p>
        </p:txBody>
      </p:sp>
    </p:spTree>
    <p:extLst>
      <p:ext uri="{BB962C8B-B14F-4D97-AF65-F5344CB8AC3E}">
        <p14:creationId xmlns:p14="http://schemas.microsoft.com/office/powerpoint/2010/main" val="3198724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47</a:t>
            </a:fld>
            <a:endParaRPr lang="es-ES_trad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one that helps you move forward in your project!</a:t>
            </a:r>
          </a:p>
          <a:p>
            <a:r>
              <a:rPr lang="en-US" dirty="0"/>
              <a:t>Not necessarily</a:t>
            </a:r>
            <a:r>
              <a:rPr lang="en-US" baseline="0" dirty="0"/>
              <a:t> a complete assembly.</a:t>
            </a:r>
          </a:p>
          <a:p>
            <a:r>
              <a:rPr lang="en-US" baseline="0" dirty="0"/>
              <a:t>A reasonable good assembly can cost 20% of the effort, Completing the assembly/genome sequence can cost 80% of the effort.</a:t>
            </a:r>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48</a:t>
            </a:fld>
            <a:endParaRPr lang="es-ES_tradnl"/>
          </a:p>
        </p:txBody>
      </p:sp>
    </p:spTree>
    <p:extLst>
      <p:ext uri="{BB962C8B-B14F-4D97-AF65-F5344CB8AC3E}">
        <p14:creationId xmlns:p14="http://schemas.microsoft.com/office/powerpoint/2010/main" val="2684614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one that helps you move forward in your project!</a:t>
            </a:r>
          </a:p>
          <a:p>
            <a:r>
              <a:rPr lang="en-US" dirty="0"/>
              <a:t>Not necessarily</a:t>
            </a:r>
            <a:r>
              <a:rPr lang="en-US" baseline="0" dirty="0"/>
              <a:t> a complete assembly.</a:t>
            </a:r>
          </a:p>
          <a:p>
            <a:r>
              <a:rPr lang="en-US" baseline="0" dirty="0"/>
              <a:t>A reasonable good assembly can cost 20% of the effort, Completing the assembly/genome sequence can cost 80% of the effort.</a:t>
            </a:r>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49</a:t>
            </a:fld>
            <a:endParaRPr lang="es-ES_tradnl"/>
          </a:p>
        </p:txBody>
      </p:sp>
    </p:spTree>
    <p:extLst>
      <p:ext uri="{BB962C8B-B14F-4D97-AF65-F5344CB8AC3E}">
        <p14:creationId xmlns:p14="http://schemas.microsoft.com/office/powerpoint/2010/main" val="2684614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percentage of the E. coli and S. </a:t>
            </a:r>
            <a:r>
              <a:rPr lang="en-US" dirty="0" err="1"/>
              <a:t>aureus</a:t>
            </a:r>
            <a:r>
              <a:rPr lang="en-US" dirty="0"/>
              <a:t> genomes covered filters out these issues (GF (%), Genome fraction (%) column).</a:t>
            </a:r>
            <a:r>
              <a:rPr lang="en-US" baseline="0" dirty="0"/>
              <a:t> </a:t>
            </a:r>
            <a:r>
              <a:rPr lang="en-US" dirty="0"/>
              <a:t>The NG50 statistic is the same as the N50 except that the genome size is used rather than the assembly size. </a:t>
            </a:r>
            <a:r>
              <a:rPr lang="en-US" baseline="0" dirty="0"/>
              <a:t> </a:t>
            </a:r>
            <a:r>
              <a:rPr lang="en-US" dirty="0" err="1"/>
              <a:t>Misassemblies</a:t>
            </a:r>
            <a:r>
              <a:rPr lang="en-US" dirty="0"/>
              <a:t> (MA) are locations on an assembled </a:t>
            </a:r>
            <a:r>
              <a:rPr lang="en-US" dirty="0" err="1"/>
              <a:t>contig</a:t>
            </a:r>
            <a:r>
              <a:rPr lang="en-US" dirty="0"/>
              <a:t> where the left flanking sequence aligns over 1 kb away from the right flanking</a:t>
            </a:r>
            <a:r>
              <a:rPr lang="en-US" baseline="0" dirty="0"/>
              <a:t> </a:t>
            </a:r>
            <a:r>
              <a:rPr lang="en-US" dirty="0"/>
              <a:t>sequence on the reference.</a:t>
            </a:r>
            <a:r>
              <a:rPr lang="en-US" baseline="0" dirty="0"/>
              <a:t> </a:t>
            </a:r>
            <a:r>
              <a:rPr lang="en-US" dirty="0"/>
              <a:t>Mismatch (substitution) error rate (MM) and number of </a:t>
            </a:r>
            <a:r>
              <a:rPr lang="en-US" dirty="0" err="1"/>
              <a:t>indels</a:t>
            </a:r>
            <a:r>
              <a:rPr lang="en-US" dirty="0"/>
              <a:t> (IND) per 100 </a:t>
            </a:r>
            <a:r>
              <a:rPr lang="en-US" dirty="0" err="1"/>
              <a:t>kbp</a:t>
            </a:r>
            <a:r>
              <a:rPr lang="en-US" dirty="0"/>
              <a:t> are measured in aligned regions of the </a:t>
            </a:r>
            <a:r>
              <a:rPr lang="en-US" dirty="0" err="1"/>
              <a:t>contigs</a:t>
            </a:r>
            <a:r>
              <a:rPr lang="en-US" dirty="0"/>
              <a:t>. </a:t>
            </a:r>
            <a:r>
              <a:rPr lang="en-US" baseline="0" dirty="0"/>
              <a:t> </a:t>
            </a:r>
            <a:r>
              <a:rPr lang="en-US" dirty="0"/>
              <a:t>In each column, the best assemblers by that criteria is indicated in bold.</a:t>
            </a:r>
          </a:p>
          <a:p>
            <a:endParaRPr lang="en-US"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50</a:t>
            </a:fld>
            <a:endParaRPr lang="es-ES_tradnl"/>
          </a:p>
        </p:txBody>
      </p:sp>
    </p:spTree>
    <p:extLst>
      <p:ext uri="{BB962C8B-B14F-4D97-AF65-F5344CB8AC3E}">
        <p14:creationId xmlns:p14="http://schemas.microsoft.com/office/powerpoint/2010/main" val="101834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a:t>http://</a:t>
            </a:r>
            <a:r>
              <a:rPr lang="es-ES" dirty="0" err="1"/>
              <a:t>www.genomebiology.com</a:t>
            </a:r>
            <a:r>
              <a:rPr lang="es-ES" dirty="0"/>
              <a:t>/2010/11/5/207/figure/F2?highres=y</a:t>
            </a:r>
          </a:p>
          <a:p>
            <a:pPr marL="0" marR="0" indent="0" algn="l" defTabSz="457200" rtl="0" eaLnBrk="1" fontAlgn="auto" latinLnBrk="0" hangingPunct="1">
              <a:lnSpc>
                <a:spcPct val="100000"/>
              </a:lnSpc>
              <a:spcBef>
                <a:spcPts val="0"/>
              </a:spcBef>
              <a:spcAft>
                <a:spcPts val="0"/>
              </a:spcAft>
              <a:buClrTx/>
              <a:buSzTx/>
              <a:buFontTx/>
              <a:buNone/>
              <a:tabLst/>
              <a:defRPr/>
            </a:pPr>
            <a:r>
              <a:rPr lang="es-ES" dirty="0"/>
              <a:t>http://</a:t>
            </a:r>
            <a:r>
              <a:rPr lang="es-ES" dirty="0" err="1"/>
              <a:t>genomebiology.com</a:t>
            </a:r>
            <a:r>
              <a:rPr lang="es-ES" dirty="0"/>
              <a:t>/2010/11/5/207</a:t>
            </a:r>
          </a:p>
          <a:p>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dirty="0" err="1"/>
              <a:t>Historical</a:t>
            </a:r>
            <a:r>
              <a:rPr lang="es-ES" dirty="0"/>
              <a:t> </a:t>
            </a:r>
            <a:r>
              <a:rPr lang="es-ES" dirty="0" err="1"/>
              <a:t>trends</a:t>
            </a:r>
            <a:r>
              <a:rPr lang="es-ES" dirty="0"/>
              <a:t> in </a:t>
            </a:r>
            <a:r>
              <a:rPr lang="es-ES" dirty="0" err="1"/>
              <a:t>storage</a:t>
            </a:r>
            <a:r>
              <a:rPr lang="es-ES" dirty="0"/>
              <a:t> </a:t>
            </a:r>
            <a:r>
              <a:rPr lang="es-ES" dirty="0" err="1"/>
              <a:t>prices</a:t>
            </a:r>
            <a:r>
              <a:rPr lang="es-ES" dirty="0"/>
              <a:t> versus DNA </a:t>
            </a:r>
            <a:r>
              <a:rPr lang="es-ES" dirty="0" err="1"/>
              <a:t>sequencing</a:t>
            </a:r>
            <a:r>
              <a:rPr lang="es-ES" dirty="0"/>
              <a:t> </a:t>
            </a:r>
            <a:r>
              <a:rPr lang="es-ES" dirty="0" err="1"/>
              <a:t>costs</a:t>
            </a:r>
            <a:r>
              <a:rPr lang="es-ES" dirty="0"/>
              <a:t>. </a:t>
            </a:r>
            <a:r>
              <a:rPr lang="es-ES" dirty="0" err="1"/>
              <a:t>The</a:t>
            </a:r>
            <a:r>
              <a:rPr lang="es-ES" dirty="0"/>
              <a:t> </a:t>
            </a:r>
            <a:r>
              <a:rPr lang="es-ES" dirty="0" err="1"/>
              <a:t>blue</a:t>
            </a:r>
            <a:r>
              <a:rPr lang="es-ES" dirty="0"/>
              <a:t> </a:t>
            </a:r>
            <a:r>
              <a:rPr lang="es-ES" dirty="0" err="1"/>
              <a:t>squares</a:t>
            </a:r>
            <a:r>
              <a:rPr lang="es-ES" dirty="0"/>
              <a:t> describe </a:t>
            </a:r>
            <a:r>
              <a:rPr lang="es-ES" dirty="0" err="1"/>
              <a:t>the</a:t>
            </a:r>
            <a:r>
              <a:rPr lang="es-ES" dirty="0"/>
              <a:t> </a:t>
            </a:r>
            <a:r>
              <a:rPr lang="es-ES" dirty="0" err="1"/>
              <a:t>historic</a:t>
            </a:r>
            <a:r>
              <a:rPr lang="es-ES" dirty="0"/>
              <a:t> </a:t>
            </a:r>
            <a:r>
              <a:rPr lang="es-ES" dirty="0" err="1"/>
              <a:t>cost</a:t>
            </a:r>
            <a:r>
              <a:rPr lang="es-ES" dirty="0"/>
              <a:t> of disk </a:t>
            </a:r>
            <a:r>
              <a:rPr lang="es-ES" dirty="0" err="1"/>
              <a:t>prices</a:t>
            </a:r>
            <a:r>
              <a:rPr lang="es-ES" dirty="0"/>
              <a:t> in megabytes per US </a:t>
            </a:r>
            <a:r>
              <a:rPr lang="es-ES" dirty="0" err="1"/>
              <a:t>dollar</a:t>
            </a:r>
            <a:r>
              <a:rPr lang="es-ES" dirty="0"/>
              <a:t>. </a:t>
            </a:r>
            <a:r>
              <a:rPr lang="es-ES" dirty="0" err="1"/>
              <a:t>The</a:t>
            </a:r>
            <a:r>
              <a:rPr lang="es-ES" dirty="0"/>
              <a:t> </a:t>
            </a:r>
            <a:r>
              <a:rPr lang="es-ES" dirty="0" err="1"/>
              <a:t>long-term</a:t>
            </a:r>
            <a:r>
              <a:rPr lang="es-ES" dirty="0"/>
              <a:t> </a:t>
            </a:r>
            <a:r>
              <a:rPr lang="es-ES" dirty="0" err="1"/>
              <a:t>trend</a:t>
            </a:r>
            <a:r>
              <a:rPr lang="es-ES" dirty="0"/>
              <a:t> (</a:t>
            </a:r>
            <a:r>
              <a:rPr lang="es-ES" dirty="0" err="1"/>
              <a:t>blue</a:t>
            </a:r>
            <a:r>
              <a:rPr lang="es-ES" dirty="0"/>
              <a:t> line, </a:t>
            </a:r>
            <a:r>
              <a:rPr lang="es-ES" dirty="0" err="1"/>
              <a:t>which</a:t>
            </a:r>
            <a:r>
              <a:rPr lang="es-ES" dirty="0"/>
              <a:t> </a:t>
            </a:r>
            <a:r>
              <a:rPr lang="es-ES" dirty="0" err="1"/>
              <a:t>is</a:t>
            </a:r>
            <a:r>
              <a:rPr lang="es-ES" dirty="0"/>
              <a:t> a </a:t>
            </a:r>
            <a:r>
              <a:rPr lang="es-ES" dirty="0" err="1"/>
              <a:t>straight</a:t>
            </a:r>
            <a:r>
              <a:rPr lang="es-ES" dirty="0"/>
              <a:t> line </a:t>
            </a:r>
            <a:r>
              <a:rPr lang="es-ES" dirty="0" err="1"/>
              <a:t>here</a:t>
            </a:r>
            <a:r>
              <a:rPr lang="es-ES" dirty="0"/>
              <a:t> </a:t>
            </a:r>
            <a:r>
              <a:rPr lang="es-ES" dirty="0" err="1"/>
              <a:t>because</a:t>
            </a:r>
            <a:r>
              <a:rPr lang="es-ES" dirty="0"/>
              <a:t> </a:t>
            </a:r>
            <a:r>
              <a:rPr lang="es-ES" dirty="0" err="1"/>
              <a:t>the</a:t>
            </a:r>
            <a:r>
              <a:rPr lang="es-ES" dirty="0"/>
              <a:t> </a:t>
            </a:r>
            <a:r>
              <a:rPr lang="es-ES" dirty="0" err="1"/>
              <a:t>plot</a:t>
            </a:r>
            <a:r>
              <a:rPr lang="es-ES" dirty="0"/>
              <a:t> </a:t>
            </a:r>
            <a:r>
              <a:rPr lang="es-ES" dirty="0" err="1"/>
              <a:t>is</a:t>
            </a:r>
            <a:r>
              <a:rPr lang="es-ES" dirty="0"/>
              <a:t> </a:t>
            </a:r>
            <a:r>
              <a:rPr lang="es-ES" dirty="0" err="1"/>
              <a:t>logarithmic</a:t>
            </a:r>
            <a:r>
              <a:rPr lang="es-ES" dirty="0"/>
              <a:t>) shows </a:t>
            </a:r>
            <a:r>
              <a:rPr lang="es-ES" dirty="0" err="1"/>
              <a:t>exponential</a:t>
            </a:r>
            <a:r>
              <a:rPr lang="es-ES" dirty="0"/>
              <a:t> </a:t>
            </a:r>
            <a:r>
              <a:rPr lang="es-ES" dirty="0" err="1"/>
              <a:t>growth</a:t>
            </a:r>
            <a:r>
              <a:rPr lang="es-ES" dirty="0"/>
              <a:t> in </a:t>
            </a:r>
            <a:r>
              <a:rPr lang="es-ES" dirty="0" err="1"/>
              <a:t>storage</a:t>
            </a:r>
            <a:r>
              <a:rPr lang="es-ES" dirty="0"/>
              <a:t> per </a:t>
            </a:r>
            <a:r>
              <a:rPr lang="es-ES" dirty="0" err="1"/>
              <a:t>dollar</a:t>
            </a:r>
            <a:r>
              <a:rPr lang="es-ES" dirty="0"/>
              <a:t> </a:t>
            </a:r>
            <a:r>
              <a:rPr lang="es-ES" dirty="0" err="1"/>
              <a:t>with</a:t>
            </a:r>
            <a:r>
              <a:rPr lang="es-ES" dirty="0"/>
              <a:t> a </a:t>
            </a:r>
            <a:r>
              <a:rPr lang="es-ES" dirty="0" err="1"/>
              <a:t>doubling</a:t>
            </a:r>
            <a:r>
              <a:rPr lang="es-ES" dirty="0"/>
              <a:t> time of </a:t>
            </a:r>
            <a:r>
              <a:rPr lang="es-ES" dirty="0" err="1"/>
              <a:t>roughly</a:t>
            </a:r>
            <a:r>
              <a:rPr lang="es-ES" dirty="0"/>
              <a:t> 1.5 </a:t>
            </a:r>
            <a:r>
              <a:rPr lang="es-ES" dirty="0" err="1"/>
              <a:t>years</a:t>
            </a:r>
            <a:r>
              <a:rPr lang="es-ES" dirty="0"/>
              <a:t>. </a:t>
            </a:r>
            <a:r>
              <a:rPr lang="es-ES" dirty="0" err="1"/>
              <a:t>The</a:t>
            </a:r>
            <a:r>
              <a:rPr lang="es-ES" dirty="0"/>
              <a:t> </a:t>
            </a:r>
            <a:r>
              <a:rPr lang="es-ES" dirty="0" err="1"/>
              <a:t>cost</a:t>
            </a:r>
            <a:r>
              <a:rPr lang="es-ES" dirty="0"/>
              <a:t> of DNA </a:t>
            </a:r>
            <a:r>
              <a:rPr lang="es-ES" dirty="0" err="1"/>
              <a:t>sequencing</a:t>
            </a:r>
            <a:r>
              <a:rPr lang="es-ES" dirty="0"/>
              <a:t>, </a:t>
            </a:r>
            <a:r>
              <a:rPr lang="es-ES" dirty="0" err="1"/>
              <a:t>expressed</a:t>
            </a:r>
            <a:r>
              <a:rPr lang="es-ES" dirty="0"/>
              <a:t> in base </a:t>
            </a:r>
            <a:r>
              <a:rPr lang="es-ES" dirty="0" err="1"/>
              <a:t>pairs</a:t>
            </a:r>
            <a:r>
              <a:rPr lang="es-ES" dirty="0"/>
              <a:t> per </a:t>
            </a:r>
            <a:r>
              <a:rPr lang="es-ES" dirty="0" err="1"/>
              <a:t>dollar</a:t>
            </a:r>
            <a:r>
              <a:rPr lang="es-ES" dirty="0"/>
              <a:t>, </a:t>
            </a:r>
            <a:r>
              <a:rPr lang="es-ES" dirty="0" err="1"/>
              <a:t>is</a:t>
            </a:r>
            <a:r>
              <a:rPr lang="es-ES" dirty="0"/>
              <a:t> </a:t>
            </a:r>
            <a:r>
              <a:rPr lang="es-ES" dirty="0" err="1"/>
              <a:t>shown</a:t>
            </a:r>
            <a:r>
              <a:rPr lang="es-ES" dirty="0"/>
              <a:t> </a:t>
            </a:r>
            <a:r>
              <a:rPr lang="es-ES" dirty="0" err="1"/>
              <a:t>by</a:t>
            </a:r>
            <a:r>
              <a:rPr lang="es-ES" dirty="0"/>
              <a:t> </a:t>
            </a:r>
            <a:r>
              <a:rPr lang="es-ES" dirty="0" err="1"/>
              <a:t>the</a:t>
            </a:r>
            <a:r>
              <a:rPr lang="es-ES" dirty="0"/>
              <a:t> red </a:t>
            </a:r>
            <a:r>
              <a:rPr lang="es-ES" dirty="0" err="1"/>
              <a:t>triangles</a:t>
            </a:r>
            <a:r>
              <a:rPr lang="es-ES" dirty="0"/>
              <a:t>. </a:t>
            </a:r>
            <a:r>
              <a:rPr lang="es-ES" dirty="0" err="1"/>
              <a:t>It</a:t>
            </a:r>
            <a:r>
              <a:rPr lang="es-ES" dirty="0"/>
              <a:t> </a:t>
            </a:r>
            <a:r>
              <a:rPr lang="es-ES" dirty="0" err="1"/>
              <a:t>follows</a:t>
            </a:r>
            <a:r>
              <a:rPr lang="es-ES" dirty="0"/>
              <a:t> </a:t>
            </a:r>
            <a:r>
              <a:rPr lang="es-ES" dirty="0" err="1"/>
              <a:t>an</a:t>
            </a:r>
            <a:r>
              <a:rPr lang="es-ES" dirty="0"/>
              <a:t> </a:t>
            </a:r>
            <a:r>
              <a:rPr lang="es-ES" dirty="0" err="1"/>
              <a:t>exponential</a:t>
            </a:r>
            <a:r>
              <a:rPr lang="es-ES" dirty="0"/>
              <a:t> curve (</a:t>
            </a:r>
            <a:r>
              <a:rPr lang="es-ES" dirty="0" err="1"/>
              <a:t>yellow</a:t>
            </a:r>
            <a:r>
              <a:rPr lang="es-ES" dirty="0"/>
              <a:t> line) </a:t>
            </a:r>
            <a:r>
              <a:rPr lang="es-ES" dirty="0" err="1"/>
              <a:t>with</a:t>
            </a:r>
            <a:r>
              <a:rPr lang="es-ES" dirty="0"/>
              <a:t> a </a:t>
            </a:r>
            <a:r>
              <a:rPr lang="es-ES" dirty="0" err="1"/>
              <a:t>doubling</a:t>
            </a:r>
            <a:r>
              <a:rPr lang="es-ES" dirty="0"/>
              <a:t> time </a:t>
            </a:r>
            <a:r>
              <a:rPr lang="es-ES" dirty="0" err="1"/>
              <a:t>slightly</a:t>
            </a:r>
            <a:r>
              <a:rPr lang="es-ES" dirty="0"/>
              <a:t> </a:t>
            </a:r>
            <a:r>
              <a:rPr lang="es-ES" dirty="0" err="1"/>
              <a:t>slower</a:t>
            </a:r>
            <a:r>
              <a:rPr lang="es-ES" dirty="0"/>
              <a:t> </a:t>
            </a:r>
            <a:r>
              <a:rPr lang="es-ES" dirty="0" err="1"/>
              <a:t>than</a:t>
            </a:r>
            <a:r>
              <a:rPr lang="es-ES" dirty="0"/>
              <a:t> disk </a:t>
            </a:r>
            <a:r>
              <a:rPr lang="es-ES" dirty="0" err="1"/>
              <a:t>storage</a:t>
            </a:r>
            <a:r>
              <a:rPr lang="es-ES" dirty="0"/>
              <a:t> </a:t>
            </a:r>
            <a:r>
              <a:rPr lang="es-ES" dirty="0" err="1"/>
              <a:t>until</a:t>
            </a:r>
            <a:r>
              <a:rPr lang="es-ES" dirty="0"/>
              <a:t> 2004, </a:t>
            </a:r>
            <a:r>
              <a:rPr lang="es-ES" dirty="0" err="1"/>
              <a:t>when</a:t>
            </a:r>
            <a:r>
              <a:rPr lang="es-ES" dirty="0"/>
              <a:t> </a:t>
            </a:r>
            <a:r>
              <a:rPr lang="es-ES" dirty="0" err="1"/>
              <a:t>next</a:t>
            </a:r>
            <a:r>
              <a:rPr lang="es-ES" dirty="0"/>
              <a:t> </a:t>
            </a:r>
            <a:r>
              <a:rPr lang="es-ES" dirty="0" err="1"/>
              <a:t>generation</a:t>
            </a:r>
            <a:r>
              <a:rPr lang="es-ES" dirty="0"/>
              <a:t> </a:t>
            </a:r>
            <a:r>
              <a:rPr lang="es-ES" dirty="0" err="1"/>
              <a:t>sequencing</a:t>
            </a:r>
            <a:r>
              <a:rPr lang="es-ES" dirty="0"/>
              <a:t> (NGS) causes </a:t>
            </a:r>
            <a:r>
              <a:rPr lang="es-ES" dirty="0" err="1"/>
              <a:t>an</a:t>
            </a:r>
            <a:r>
              <a:rPr lang="es-ES" dirty="0"/>
              <a:t> </a:t>
            </a:r>
            <a:r>
              <a:rPr lang="es-ES" dirty="0" err="1"/>
              <a:t>inflection</a:t>
            </a:r>
            <a:r>
              <a:rPr lang="es-ES" dirty="0"/>
              <a:t> in </a:t>
            </a:r>
            <a:r>
              <a:rPr lang="es-ES" dirty="0" err="1"/>
              <a:t>the</a:t>
            </a:r>
            <a:r>
              <a:rPr lang="es-ES" dirty="0"/>
              <a:t> curve </a:t>
            </a:r>
            <a:r>
              <a:rPr lang="es-ES" dirty="0" err="1"/>
              <a:t>to</a:t>
            </a:r>
            <a:r>
              <a:rPr lang="es-ES" dirty="0"/>
              <a:t> a </a:t>
            </a:r>
            <a:r>
              <a:rPr lang="es-ES" dirty="0" err="1"/>
              <a:t>doubling</a:t>
            </a:r>
            <a:r>
              <a:rPr lang="es-ES" dirty="0"/>
              <a:t> time of </a:t>
            </a:r>
            <a:r>
              <a:rPr lang="es-ES" dirty="0" err="1"/>
              <a:t>less</a:t>
            </a:r>
            <a:r>
              <a:rPr lang="es-ES" dirty="0"/>
              <a:t> </a:t>
            </a:r>
            <a:r>
              <a:rPr lang="es-ES" dirty="0" err="1"/>
              <a:t>than</a:t>
            </a:r>
            <a:r>
              <a:rPr lang="es-ES" dirty="0"/>
              <a:t> 6 </a:t>
            </a:r>
            <a:r>
              <a:rPr lang="es-ES" dirty="0" err="1"/>
              <a:t>months</a:t>
            </a:r>
            <a:r>
              <a:rPr lang="es-ES" dirty="0"/>
              <a:t> (red line). </a:t>
            </a:r>
            <a:r>
              <a:rPr lang="es-ES" dirty="0" err="1"/>
              <a:t>These</a:t>
            </a:r>
            <a:r>
              <a:rPr lang="es-ES" dirty="0"/>
              <a:t> curves are </a:t>
            </a:r>
            <a:r>
              <a:rPr lang="es-ES" dirty="0" err="1"/>
              <a:t>not</a:t>
            </a:r>
            <a:r>
              <a:rPr lang="es-ES" dirty="0"/>
              <a:t> </a:t>
            </a:r>
            <a:r>
              <a:rPr lang="es-ES" dirty="0" err="1"/>
              <a:t>corrected</a:t>
            </a:r>
            <a:r>
              <a:rPr lang="es-ES" dirty="0"/>
              <a:t> </a:t>
            </a:r>
            <a:r>
              <a:rPr lang="es-ES" dirty="0" err="1"/>
              <a:t>for</a:t>
            </a:r>
            <a:r>
              <a:rPr lang="es-ES" dirty="0"/>
              <a:t> </a:t>
            </a:r>
            <a:r>
              <a:rPr lang="es-ES" dirty="0" err="1"/>
              <a:t>inflation</a:t>
            </a:r>
            <a:r>
              <a:rPr lang="es-ES" dirty="0"/>
              <a:t> </a:t>
            </a:r>
            <a:r>
              <a:rPr lang="es-ES" dirty="0" err="1"/>
              <a:t>or</a:t>
            </a:r>
            <a:r>
              <a:rPr lang="es-ES" dirty="0"/>
              <a:t> </a:t>
            </a:r>
            <a:r>
              <a:rPr lang="es-ES" dirty="0" err="1"/>
              <a:t>for</a:t>
            </a:r>
            <a:r>
              <a:rPr lang="es-ES" dirty="0"/>
              <a:t> </a:t>
            </a:r>
            <a:r>
              <a:rPr lang="es-ES" dirty="0" err="1"/>
              <a:t>the</a:t>
            </a:r>
            <a:r>
              <a:rPr lang="es-ES" dirty="0"/>
              <a:t> '</a:t>
            </a:r>
            <a:r>
              <a:rPr lang="es-ES" dirty="0" err="1"/>
              <a:t>fully</a:t>
            </a:r>
            <a:r>
              <a:rPr lang="es-ES" dirty="0"/>
              <a:t> </a:t>
            </a:r>
            <a:r>
              <a:rPr lang="es-ES" dirty="0" err="1"/>
              <a:t>loaded</a:t>
            </a:r>
            <a:r>
              <a:rPr lang="es-ES" dirty="0"/>
              <a:t>' </a:t>
            </a:r>
            <a:r>
              <a:rPr lang="es-ES" dirty="0" err="1"/>
              <a:t>cost</a:t>
            </a:r>
            <a:r>
              <a:rPr lang="es-ES" dirty="0"/>
              <a:t> of </a:t>
            </a:r>
            <a:r>
              <a:rPr lang="es-ES" dirty="0" err="1"/>
              <a:t>sequencing</a:t>
            </a:r>
            <a:r>
              <a:rPr lang="es-ES" dirty="0"/>
              <a:t> and disk </a:t>
            </a:r>
            <a:r>
              <a:rPr lang="es-ES" dirty="0" err="1"/>
              <a:t>storage</a:t>
            </a:r>
            <a:r>
              <a:rPr lang="es-ES" dirty="0"/>
              <a:t>, </a:t>
            </a:r>
            <a:r>
              <a:rPr lang="es-ES" dirty="0" err="1"/>
              <a:t>which</a:t>
            </a:r>
            <a:r>
              <a:rPr lang="es-ES" dirty="0"/>
              <a:t> </a:t>
            </a:r>
            <a:r>
              <a:rPr lang="es-ES" dirty="0" err="1"/>
              <a:t>would</a:t>
            </a:r>
            <a:r>
              <a:rPr lang="es-ES" dirty="0"/>
              <a:t> </a:t>
            </a:r>
            <a:r>
              <a:rPr lang="es-ES" dirty="0" err="1"/>
              <a:t>include</a:t>
            </a:r>
            <a:r>
              <a:rPr lang="es-ES" dirty="0"/>
              <a:t> </a:t>
            </a:r>
            <a:r>
              <a:rPr lang="es-ES" dirty="0" err="1"/>
              <a:t>personnel</a:t>
            </a:r>
            <a:r>
              <a:rPr lang="es-ES" dirty="0"/>
              <a:t> </a:t>
            </a:r>
            <a:r>
              <a:rPr lang="es-ES" dirty="0" err="1"/>
              <a:t>costs</a:t>
            </a:r>
            <a:r>
              <a:rPr lang="es-ES" dirty="0"/>
              <a:t>, </a:t>
            </a:r>
            <a:r>
              <a:rPr lang="es-ES" dirty="0" err="1"/>
              <a:t>depreciation</a:t>
            </a:r>
            <a:r>
              <a:rPr lang="es-ES" dirty="0"/>
              <a:t> and </a:t>
            </a:r>
            <a:r>
              <a:rPr lang="es-ES" dirty="0" err="1"/>
              <a:t>overhead</a:t>
            </a:r>
            <a:r>
              <a:rPr lang="es-ES" dirty="0"/>
              <a:t>.</a:t>
            </a:r>
          </a:p>
          <a:p>
            <a:endParaRPr lang="es-ES" dirty="0"/>
          </a:p>
        </p:txBody>
      </p:sp>
      <p:sp>
        <p:nvSpPr>
          <p:cNvPr id="4" name="Marcador de número de diapositiva 3"/>
          <p:cNvSpPr>
            <a:spLocks noGrp="1"/>
          </p:cNvSpPr>
          <p:nvPr>
            <p:ph type="sldNum" sz="quarter" idx="10"/>
          </p:nvPr>
        </p:nvSpPr>
        <p:spPr/>
        <p:txBody>
          <a:bodyPr/>
          <a:lstStyle/>
          <a:p>
            <a:fld id="{62FF7E44-6D28-8941-895D-10DAE72814B0}" type="slidenum">
              <a:rPr lang="es-ES_tradnl" smtClean="0"/>
              <a:pPr/>
              <a:t>4</a:t>
            </a:fld>
            <a:endParaRPr lang="es-ES_tradnl"/>
          </a:p>
        </p:txBody>
      </p:sp>
    </p:spTree>
    <p:extLst>
      <p:ext uri="{BB962C8B-B14F-4D97-AF65-F5344CB8AC3E}">
        <p14:creationId xmlns:p14="http://schemas.microsoft.com/office/powerpoint/2010/main" val="3053416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one that helps you move forward in your project!</a:t>
            </a:r>
          </a:p>
          <a:p>
            <a:r>
              <a:rPr lang="en-US" dirty="0"/>
              <a:t>Not necessarily</a:t>
            </a:r>
            <a:r>
              <a:rPr lang="en-US" baseline="0" dirty="0"/>
              <a:t> a complete assembly.</a:t>
            </a:r>
          </a:p>
          <a:p>
            <a:r>
              <a:rPr lang="en-US" baseline="0" dirty="0"/>
              <a:t>A reasonable good assembly can cost 20% of the effort, Completing the assembly/genome sequence can cost 80% of the effort.</a:t>
            </a:r>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51</a:t>
            </a:fld>
            <a:endParaRPr lang="es-ES_tradnl"/>
          </a:p>
        </p:txBody>
      </p:sp>
    </p:spTree>
    <p:extLst>
      <p:ext uri="{BB962C8B-B14F-4D97-AF65-F5344CB8AC3E}">
        <p14:creationId xmlns:p14="http://schemas.microsoft.com/office/powerpoint/2010/main" val="2684614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one that helps you move forward in your project!</a:t>
            </a:r>
          </a:p>
          <a:p>
            <a:r>
              <a:rPr lang="en-US" dirty="0"/>
              <a:t>Not necessarily</a:t>
            </a:r>
            <a:r>
              <a:rPr lang="en-US" baseline="0" dirty="0"/>
              <a:t> a complete assembly.</a:t>
            </a:r>
          </a:p>
          <a:p>
            <a:r>
              <a:rPr lang="en-US" baseline="0" dirty="0"/>
              <a:t>A reasonable good assembly can cost 20% of the effort, Completing the assembly/genome sequence can cost 80% of the effort.</a:t>
            </a:r>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52</a:t>
            </a:fld>
            <a:endParaRPr lang="es-ES_tradnl"/>
          </a:p>
        </p:txBody>
      </p:sp>
    </p:spTree>
    <p:extLst>
      <p:ext uri="{BB962C8B-B14F-4D97-AF65-F5344CB8AC3E}">
        <p14:creationId xmlns:p14="http://schemas.microsoft.com/office/powerpoint/2010/main" val="2684614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53</a:t>
            </a:fld>
            <a:endParaRPr lang="es-ES_tradnl"/>
          </a:p>
        </p:txBody>
      </p:sp>
    </p:spTree>
    <p:extLst>
      <p:ext uri="{BB962C8B-B14F-4D97-AF65-F5344CB8AC3E}">
        <p14:creationId xmlns:p14="http://schemas.microsoft.com/office/powerpoint/2010/main" val="2684614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55</a:t>
            </a:fld>
            <a:endParaRPr lang="es-ES_tradnl"/>
          </a:p>
        </p:txBody>
      </p:sp>
    </p:spTree>
    <p:extLst>
      <p:ext uri="{BB962C8B-B14F-4D97-AF65-F5344CB8AC3E}">
        <p14:creationId xmlns:p14="http://schemas.microsoft.com/office/powerpoint/2010/main" val="2684614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56</a:t>
            </a:fld>
            <a:endParaRPr lang="es-ES_tradnl"/>
          </a:p>
        </p:txBody>
      </p:sp>
    </p:spTree>
    <p:extLst>
      <p:ext uri="{BB962C8B-B14F-4D97-AF65-F5344CB8AC3E}">
        <p14:creationId xmlns:p14="http://schemas.microsoft.com/office/powerpoint/2010/main" val="2684614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 Sanger and Illumina sequencing technologies have short read lengths but high per base quality. Long read sequencing technologies (PacBio and </a:t>
            </a:r>
            <a:r>
              <a:rPr lang="en-US" sz="1200" b="0" i="0" kern="1200" dirty="0" err="1">
                <a:solidFill>
                  <a:schemeClr val="tx1"/>
                </a:solidFill>
                <a:effectLst/>
                <a:latin typeface="+mn-lt"/>
                <a:ea typeface="+mn-ea"/>
                <a:cs typeface="+mn-cs"/>
              </a:rPr>
              <a:t>NanoPore</a:t>
            </a:r>
            <a:r>
              <a:rPr lang="en-US" sz="1200" b="0" i="0" kern="1200" dirty="0">
                <a:solidFill>
                  <a:schemeClr val="tx1"/>
                </a:solidFill>
                <a:effectLst/>
                <a:latin typeface="+mn-lt"/>
                <a:ea typeface="+mn-ea"/>
                <a:cs typeface="+mn-cs"/>
              </a:rPr>
              <a:t>) have reads that can exceed 1 Mb but have a much lower per base quality. </a:t>
            </a:r>
            <a:r>
              <a:rPr lang="en-US" sz="1200" b="1" i="0" kern="1200" dirty="0">
                <a:solidFill>
                  <a:schemeClr val="tx1"/>
                </a:solidFill>
                <a:effectLst/>
                <a:latin typeface="+mn-lt"/>
                <a:ea typeface="+mn-ea"/>
                <a:cs typeface="+mn-cs"/>
              </a:rPr>
              <a:t>(b)</a:t>
            </a:r>
            <a:r>
              <a:rPr lang="en-US" sz="1200" b="0" i="0" kern="1200" dirty="0">
                <a:solidFill>
                  <a:schemeClr val="tx1"/>
                </a:solidFill>
                <a:effectLst/>
                <a:latin typeface="+mn-lt"/>
                <a:ea typeface="+mn-ea"/>
                <a:cs typeface="+mn-cs"/>
              </a:rPr>
              <a:t> Long read sequencing technologies have driven the largest improvements in genome contiguity, or completeness, over the last ∼5 years. These are schematic depictions of sequencing technologies and not actual data.</a:t>
            </a:r>
            <a:endParaRPr lang="pt-BR" dirty="0"/>
          </a:p>
        </p:txBody>
      </p:sp>
      <p:sp>
        <p:nvSpPr>
          <p:cNvPr id="4" name="Espaço Reservado para Número de Slide 3"/>
          <p:cNvSpPr>
            <a:spLocks noGrp="1"/>
          </p:cNvSpPr>
          <p:nvPr>
            <p:ph type="sldNum" sz="quarter" idx="5"/>
          </p:nvPr>
        </p:nvSpPr>
        <p:spPr/>
        <p:txBody>
          <a:bodyPr/>
          <a:lstStyle/>
          <a:p>
            <a:fld id="{62FF7E44-6D28-8941-895D-10DAE72814B0}" type="slidenum">
              <a:rPr lang="es-ES_tradnl" smtClean="0"/>
              <a:pPr/>
              <a:t>64</a:t>
            </a:fld>
            <a:endParaRPr lang="es-ES_tradnl"/>
          </a:p>
        </p:txBody>
      </p:sp>
    </p:spTree>
    <p:extLst>
      <p:ext uri="{BB962C8B-B14F-4D97-AF65-F5344CB8AC3E}">
        <p14:creationId xmlns:p14="http://schemas.microsoft.com/office/powerpoint/2010/main" val="1329499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kern="1200" dirty="0">
                <a:solidFill>
                  <a:schemeClr val="tx1"/>
                </a:solidFill>
                <a:effectLst/>
                <a:latin typeface="+mn-lt"/>
                <a:ea typeface="+mn-ea"/>
                <a:cs typeface="+mn-cs"/>
              </a:rPr>
              <a:t>K-</a:t>
            </a:r>
            <a:r>
              <a:rPr lang="en-US" sz="1200" b="0" i="0" kern="1200" dirty="0" err="1">
                <a:solidFill>
                  <a:schemeClr val="tx1"/>
                </a:solidFill>
                <a:effectLst/>
                <a:latin typeface="+mn-lt"/>
                <a:ea typeface="+mn-ea"/>
                <a:cs typeface="+mn-cs"/>
              </a:rPr>
              <a:t>mer</a:t>
            </a:r>
            <a:r>
              <a:rPr lang="en-US" sz="1200" b="0" i="0" kern="1200" dirty="0">
                <a:solidFill>
                  <a:schemeClr val="tx1"/>
                </a:solidFill>
                <a:effectLst/>
                <a:latin typeface="+mn-lt"/>
                <a:ea typeface="+mn-ea"/>
                <a:cs typeface="+mn-cs"/>
              </a:rPr>
              <a:t> spectra and fitted models for (</a:t>
            </a:r>
            <a:r>
              <a:rPr lang="en-US" sz="1200" b="1" i="0" kern="12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 diploid </a:t>
            </a:r>
            <a:r>
              <a:rPr lang="en-US" sz="1200" b="0" i="1" kern="1200" dirty="0">
                <a:solidFill>
                  <a:schemeClr val="tx1"/>
                </a:solidFill>
                <a:effectLst/>
                <a:latin typeface="+mn-lt"/>
                <a:ea typeface="+mn-ea"/>
                <a:cs typeface="+mn-cs"/>
              </a:rPr>
              <a:t>Arabidopsis thaliana</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b</a:t>
            </a:r>
            <a:r>
              <a:rPr lang="en-US" sz="1200" b="0" i="0" kern="1200" dirty="0">
                <a:solidFill>
                  <a:schemeClr val="tx1"/>
                </a:solidFill>
                <a:effectLst/>
                <a:latin typeface="+mn-lt"/>
                <a:ea typeface="+mn-ea"/>
                <a:cs typeface="+mn-cs"/>
              </a:rPr>
              <a:t>) triploid </a:t>
            </a:r>
            <a:r>
              <a:rPr lang="en-US" sz="1200" b="0" i="1" kern="1200" dirty="0">
                <a:solidFill>
                  <a:schemeClr val="tx1"/>
                </a:solidFill>
                <a:effectLst/>
                <a:latin typeface="+mn-lt"/>
                <a:ea typeface="+mn-ea"/>
                <a:cs typeface="+mn-cs"/>
              </a:rPr>
              <a:t>Meloidogyne </a:t>
            </a:r>
            <a:r>
              <a:rPr lang="en-US" sz="1200" b="0" i="1" kern="1200" dirty="0" err="1">
                <a:solidFill>
                  <a:schemeClr val="tx1"/>
                </a:solidFill>
                <a:effectLst/>
                <a:latin typeface="+mn-lt"/>
                <a:ea typeface="+mn-ea"/>
                <a:cs typeface="+mn-cs"/>
              </a:rPr>
              <a:t>enterolobii</a:t>
            </a:r>
            <a:r>
              <a:rPr lang="en-US" sz="1200" b="0" i="0" kern="1200" dirty="0">
                <a:solidFill>
                  <a:schemeClr val="tx1"/>
                </a:solidFill>
                <a:effectLst/>
                <a:latin typeface="+mn-lt"/>
                <a:ea typeface="+mn-ea"/>
                <a:cs typeface="+mn-cs"/>
              </a:rPr>
              <a:t>. Note that the diploid plot has two major peaks, while the triploid plot has three major peaks. Both also have high frequency putative error k-</a:t>
            </a:r>
            <a:r>
              <a:rPr lang="en-US" sz="1200" b="0" i="0" kern="1200" dirty="0" err="1">
                <a:solidFill>
                  <a:schemeClr val="tx1"/>
                </a:solidFill>
                <a:effectLst/>
                <a:latin typeface="+mn-lt"/>
                <a:ea typeface="+mn-ea"/>
                <a:cs typeface="+mn-cs"/>
              </a:rPr>
              <a:t>mers</a:t>
            </a:r>
            <a:r>
              <a:rPr lang="en-US" sz="1200" b="0" i="0" kern="1200" dirty="0">
                <a:solidFill>
                  <a:schemeClr val="tx1"/>
                </a:solidFill>
                <a:effectLst/>
                <a:latin typeface="+mn-lt"/>
                <a:ea typeface="+mn-ea"/>
                <a:cs typeface="+mn-cs"/>
              </a:rPr>
              <a:t> with coverage near 1.</a:t>
            </a:r>
          </a:p>
          <a:p>
            <a:endParaRPr lang="pt-BR" dirty="0"/>
          </a:p>
        </p:txBody>
      </p:sp>
      <p:sp>
        <p:nvSpPr>
          <p:cNvPr id="4" name="Espaço Reservado para Número de Slide 3"/>
          <p:cNvSpPr>
            <a:spLocks noGrp="1"/>
          </p:cNvSpPr>
          <p:nvPr>
            <p:ph type="sldNum" sz="quarter" idx="5"/>
          </p:nvPr>
        </p:nvSpPr>
        <p:spPr/>
        <p:txBody>
          <a:bodyPr/>
          <a:lstStyle/>
          <a:p>
            <a:fld id="{62FF7E44-6D28-8941-895D-10DAE72814B0}" type="slidenum">
              <a:rPr lang="es-ES_tradnl" smtClean="0"/>
              <a:pPr/>
              <a:t>65</a:t>
            </a:fld>
            <a:endParaRPr lang="es-ES_tradnl"/>
          </a:p>
        </p:txBody>
      </p:sp>
    </p:spTree>
    <p:extLst>
      <p:ext uri="{BB962C8B-B14F-4D97-AF65-F5344CB8AC3E}">
        <p14:creationId xmlns:p14="http://schemas.microsoft.com/office/powerpoint/2010/main" val="865609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66</a:t>
            </a:fld>
            <a:endParaRPr lang="es-ES_tradnl"/>
          </a:p>
        </p:txBody>
      </p:sp>
    </p:spTree>
    <p:extLst>
      <p:ext uri="{BB962C8B-B14F-4D97-AF65-F5344CB8AC3E}">
        <p14:creationId xmlns:p14="http://schemas.microsoft.com/office/powerpoint/2010/main" val="3456456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68</a:t>
            </a:fld>
            <a:endParaRPr lang="es-ES_tradnl"/>
          </a:p>
        </p:txBody>
      </p:sp>
    </p:spTree>
    <p:extLst>
      <p:ext uri="{BB962C8B-B14F-4D97-AF65-F5344CB8AC3E}">
        <p14:creationId xmlns:p14="http://schemas.microsoft.com/office/powerpoint/2010/main" val="34564561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69</a:t>
            </a:fld>
            <a:endParaRPr lang="es-ES_tradnl"/>
          </a:p>
        </p:txBody>
      </p:sp>
    </p:spTree>
    <p:extLst>
      <p:ext uri="{BB962C8B-B14F-4D97-AF65-F5344CB8AC3E}">
        <p14:creationId xmlns:p14="http://schemas.microsoft.com/office/powerpoint/2010/main" val="3456456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ATGCCTACTG</a:t>
            </a:r>
            <a:endParaRPr lang="es-ES_tradnl" dirty="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70</a:t>
            </a:fld>
            <a:endParaRPr lang="es-ES_tradnl"/>
          </a:p>
        </p:txBody>
      </p:sp>
    </p:spTree>
    <p:extLst>
      <p:ext uri="{BB962C8B-B14F-4D97-AF65-F5344CB8AC3E}">
        <p14:creationId xmlns:p14="http://schemas.microsoft.com/office/powerpoint/2010/main" val="3456456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71</a:t>
            </a:fld>
            <a:endParaRPr lang="es-ES_tradnl"/>
          </a:p>
        </p:txBody>
      </p:sp>
    </p:spTree>
    <p:extLst>
      <p:ext uri="{BB962C8B-B14F-4D97-AF65-F5344CB8AC3E}">
        <p14:creationId xmlns:p14="http://schemas.microsoft.com/office/powerpoint/2010/main" val="34564561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72</a:t>
            </a:fld>
            <a:endParaRPr lang="es-ES_tradnl"/>
          </a:p>
        </p:txBody>
      </p:sp>
    </p:spTree>
    <p:extLst>
      <p:ext uri="{BB962C8B-B14F-4D97-AF65-F5344CB8AC3E}">
        <p14:creationId xmlns:p14="http://schemas.microsoft.com/office/powerpoint/2010/main" val="34564561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73</a:t>
            </a:fld>
            <a:endParaRPr lang="es-ES_tradnl"/>
          </a:p>
        </p:txBody>
      </p:sp>
    </p:spTree>
    <p:extLst>
      <p:ext uri="{BB962C8B-B14F-4D97-AF65-F5344CB8AC3E}">
        <p14:creationId xmlns:p14="http://schemas.microsoft.com/office/powerpoint/2010/main" val="3456456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kern="1200" noProof="0" dirty="0" err="1">
                <a:solidFill>
                  <a:schemeClr val="tx1"/>
                </a:solidFill>
                <a:effectLst/>
                <a:latin typeface="+mn-lt"/>
                <a:ea typeface="+mn-ea"/>
                <a:cs typeface="+mn-cs"/>
              </a:rPr>
              <a:t>Smudgeplots</a:t>
            </a:r>
            <a:r>
              <a:rPr lang="en-US" sz="1200" b="0" i="0" kern="1200" noProof="0" dirty="0">
                <a:solidFill>
                  <a:schemeClr val="tx1"/>
                </a:solidFill>
                <a:effectLst/>
                <a:latin typeface="+mn-lt"/>
                <a:ea typeface="+mn-ea"/>
                <a:cs typeface="+mn-cs"/>
              </a:rPr>
              <a:t> for (</a:t>
            </a:r>
            <a:r>
              <a:rPr lang="en-US" sz="1200" b="1" i="0" kern="1200" noProof="0" dirty="0">
                <a:solidFill>
                  <a:schemeClr val="tx1"/>
                </a:solidFill>
                <a:effectLst/>
                <a:latin typeface="+mn-lt"/>
                <a:ea typeface="+mn-ea"/>
                <a:cs typeface="+mn-cs"/>
              </a:rPr>
              <a:t>a</a:t>
            </a:r>
            <a:r>
              <a:rPr lang="en-US" sz="1200" b="0" i="0" kern="1200" noProof="0" dirty="0">
                <a:solidFill>
                  <a:schemeClr val="tx1"/>
                </a:solidFill>
                <a:effectLst/>
                <a:latin typeface="+mn-lt"/>
                <a:ea typeface="+mn-ea"/>
                <a:cs typeface="+mn-cs"/>
              </a:rPr>
              <a:t>) the triploid root-knot nematode </a:t>
            </a:r>
            <a:r>
              <a:rPr lang="en-US" sz="1200" b="0" i="1" kern="1200" noProof="0" dirty="0">
                <a:solidFill>
                  <a:schemeClr val="tx1"/>
                </a:solidFill>
                <a:effectLst/>
                <a:latin typeface="+mn-lt"/>
                <a:ea typeface="+mn-ea"/>
                <a:cs typeface="+mn-cs"/>
              </a:rPr>
              <a:t>Meloidogyne </a:t>
            </a:r>
            <a:r>
              <a:rPr lang="en-US" sz="1200" b="0" i="1" kern="1200" noProof="0" dirty="0" err="1">
                <a:solidFill>
                  <a:schemeClr val="tx1"/>
                </a:solidFill>
                <a:effectLst/>
                <a:latin typeface="+mn-lt"/>
                <a:ea typeface="+mn-ea"/>
                <a:cs typeface="+mn-cs"/>
              </a:rPr>
              <a:t>floridensis</a:t>
            </a:r>
            <a:r>
              <a:rPr lang="en-US" sz="1200" b="0" i="0" kern="1200" noProof="0" dirty="0">
                <a:solidFill>
                  <a:schemeClr val="tx1"/>
                </a:solidFill>
                <a:effectLst/>
                <a:latin typeface="+mn-lt"/>
                <a:ea typeface="+mn-ea"/>
                <a:cs typeface="+mn-cs"/>
              </a:rPr>
              <a:t> and (</a:t>
            </a:r>
            <a:r>
              <a:rPr lang="en-US" sz="1200" b="1" i="0" kern="1200" noProof="0" dirty="0">
                <a:solidFill>
                  <a:schemeClr val="tx1"/>
                </a:solidFill>
                <a:effectLst/>
                <a:latin typeface="+mn-lt"/>
                <a:ea typeface="+mn-ea"/>
                <a:cs typeface="+mn-cs"/>
              </a:rPr>
              <a:t>b</a:t>
            </a:r>
            <a:r>
              <a:rPr lang="en-US" sz="1200" b="0" i="0" kern="1200" noProof="0" dirty="0">
                <a:solidFill>
                  <a:schemeClr val="tx1"/>
                </a:solidFill>
                <a:effectLst/>
                <a:latin typeface="+mn-lt"/>
                <a:ea typeface="+mn-ea"/>
                <a:cs typeface="+mn-cs"/>
              </a:rPr>
              <a:t>) the </a:t>
            </a:r>
            <a:r>
              <a:rPr lang="en-US" sz="1200" b="0" i="0" kern="1200" noProof="0" dirty="0" err="1">
                <a:solidFill>
                  <a:schemeClr val="tx1"/>
                </a:solidFill>
                <a:effectLst/>
                <a:latin typeface="+mn-lt"/>
                <a:ea typeface="+mn-ea"/>
                <a:cs typeface="+mn-cs"/>
              </a:rPr>
              <a:t>octaploid</a:t>
            </a:r>
            <a:r>
              <a:rPr lang="en-US" sz="1200" b="0" i="0" kern="1200" noProof="0" dirty="0">
                <a:solidFill>
                  <a:schemeClr val="tx1"/>
                </a:solidFill>
                <a:effectLst/>
                <a:latin typeface="+mn-lt"/>
                <a:ea typeface="+mn-ea"/>
                <a:cs typeface="+mn-cs"/>
              </a:rPr>
              <a:t> strawberry </a:t>
            </a:r>
            <a:r>
              <a:rPr lang="en-US" sz="1200" b="0" i="1" kern="1200" noProof="0" dirty="0">
                <a:solidFill>
                  <a:schemeClr val="tx1"/>
                </a:solidFill>
                <a:effectLst/>
                <a:latin typeface="+mn-lt"/>
                <a:ea typeface="+mn-ea"/>
                <a:cs typeface="+mn-cs"/>
              </a:rPr>
              <a:t>Fragaria</a:t>
            </a:r>
            <a:r>
              <a:rPr lang="en-US" sz="1200" b="0" i="0" kern="1200" noProof="0" dirty="0">
                <a:solidFill>
                  <a:schemeClr val="tx1"/>
                </a:solidFill>
                <a:effectLst/>
                <a:latin typeface="+mn-lt"/>
                <a:ea typeface="+mn-ea"/>
                <a:cs typeface="+mn-cs"/>
              </a:rPr>
              <a:t> </a:t>
            </a:r>
            <a:r>
              <a:rPr lang="en-US" sz="1200" b="0" i="1" kern="1200" noProof="0" dirty="0">
                <a:solidFill>
                  <a:schemeClr val="tx1"/>
                </a:solidFill>
                <a:effectLst/>
                <a:latin typeface="+mn-lt"/>
                <a:ea typeface="+mn-ea"/>
                <a:cs typeface="+mn-cs"/>
              </a:rPr>
              <a:t>×</a:t>
            </a:r>
            <a:r>
              <a:rPr lang="en-US" sz="1200" b="0" i="0" kern="1200" noProof="0" dirty="0">
                <a:solidFill>
                  <a:schemeClr val="tx1"/>
                </a:solidFill>
                <a:effectLst/>
                <a:latin typeface="+mn-lt"/>
                <a:ea typeface="+mn-ea"/>
                <a:cs typeface="+mn-cs"/>
              </a:rPr>
              <a:t> </a:t>
            </a:r>
            <a:r>
              <a:rPr lang="en-US" sz="1200" b="0" i="1" kern="1200" noProof="0" dirty="0" err="1">
                <a:solidFill>
                  <a:schemeClr val="tx1"/>
                </a:solidFill>
                <a:effectLst/>
                <a:latin typeface="+mn-lt"/>
                <a:ea typeface="+mn-ea"/>
                <a:cs typeface="+mn-cs"/>
              </a:rPr>
              <a:t>ananassa</a:t>
            </a:r>
            <a:r>
              <a:rPr lang="en-US" sz="1200" b="0" i="0" kern="1200" noProof="0" dirty="0">
                <a:solidFill>
                  <a:schemeClr val="tx1"/>
                </a:solidFill>
                <a:effectLst/>
                <a:latin typeface="+mn-lt"/>
                <a:ea typeface="+mn-ea"/>
                <a:cs typeface="+mn-cs"/>
              </a:rPr>
              <a:t>.</a:t>
            </a:r>
          </a:p>
          <a:p>
            <a:r>
              <a:rPr lang="en-US" sz="1200" b="0" i="0" kern="1200" noProof="0" dirty="0">
                <a:solidFill>
                  <a:schemeClr val="tx1"/>
                </a:solidFill>
                <a:effectLst/>
                <a:latin typeface="+mn-lt"/>
                <a:ea typeface="+mn-ea"/>
                <a:cs typeface="+mn-cs"/>
              </a:rPr>
              <a:t>Take pairs of </a:t>
            </a:r>
            <a:r>
              <a:rPr lang="en-US" sz="1200" b="0" i="0" kern="1200" noProof="0" dirty="0" err="1">
                <a:solidFill>
                  <a:schemeClr val="tx1"/>
                </a:solidFill>
                <a:effectLst/>
                <a:latin typeface="+mn-lt"/>
                <a:ea typeface="+mn-ea"/>
                <a:cs typeface="+mn-cs"/>
              </a:rPr>
              <a:t>kmers</a:t>
            </a:r>
            <a:r>
              <a:rPr lang="en-US" sz="1200" b="0" i="0" kern="1200" noProof="0" dirty="0">
                <a:solidFill>
                  <a:schemeClr val="tx1"/>
                </a:solidFill>
                <a:effectLst/>
                <a:latin typeface="+mn-lt"/>
                <a:ea typeface="+mn-ea"/>
                <a:cs typeface="+mn-cs"/>
              </a:rPr>
              <a:t> (above a minimum </a:t>
            </a:r>
            <a:r>
              <a:rPr lang="en-US" sz="1200" b="0" i="0" kern="1200" noProof="0" dirty="0" err="1">
                <a:solidFill>
                  <a:schemeClr val="tx1"/>
                </a:solidFill>
                <a:effectLst/>
                <a:latin typeface="+mn-lt"/>
                <a:ea typeface="+mn-ea"/>
                <a:cs typeface="+mn-cs"/>
              </a:rPr>
              <a:t>kmer</a:t>
            </a:r>
            <a:r>
              <a:rPr lang="en-US" sz="1200" b="0" i="0" kern="1200" noProof="0" dirty="0">
                <a:solidFill>
                  <a:schemeClr val="tx1"/>
                </a:solidFill>
                <a:effectLst/>
                <a:latin typeface="+mn-lt"/>
                <a:ea typeface="+mn-ea"/>
                <a:cs typeface="+mn-cs"/>
              </a:rPr>
              <a:t> coverage threshold) that differ by exactly one nucleotide. These </a:t>
            </a:r>
            <a:r>
              <a:rPr lang="en-US" sz="1200" b="0" i="0" kern="1200" noProof="0" dirty="0" err="1">
                <a:solidFill>
                  <a:schemeClr val="tx1"/>
                </a:solidFill>
                <a:effectLst/>
                <a:latin typeface="+mn-lt"/>
                <a:ea typeface="+mn-ea"/>
                <a:cs typeface="+mn-cs"/>
              </a:rPr>
              <a:t>kmers</a:t>
            </a:r>
            <a:r>
              <a:rPr lang="en-US" sz="1200" b="0" i="0" kern="1200" noProof="0" dirty="0">
                <a:solidFill>
                  <a:schemeClr val="tx1"/>
                </a:solidFill>
                <a:effectLst/>
                <a:latin typeface="+mn-lt"/>
                <a:ea typeface="+mn-ea"/>
                <a:cs typeface="+mn-cs"/>
              </a:rPr>
              <a:t> should be homologous and represented different alleles or different paralogues. If they are alleles, they could be used to estimate ploidy.</a:t>
            </a:r>
          </a:p>
          <a:p>
            <a:r>
              <a:rPr lang="en-US" sz="1200" b="0" i="0" kern="1200" noProof="0" dirty="0">
                <a:solidFill>
                  <a:schemeClr val="tx1"/>
                </a:solidFill>
                <a:effectLst/>
                <a:latin typeface="+mn-lt"/>
                <a:ea typeface="+mn-ea"/>
                <a:cs typeface="+mn-cs"/>
              </a:rPr>
              <a:t>The two </a:t>
            </a:r>
            <a:r>
              <a:rPr lang="en-US" sz="1200" b="0" i="0" kern="1200" noProof="0" dirty="0" err="1">
                <a:solidFill>
                  <a:schemeClr val="tx1"/>
                </a:solidFill>
                <a:effectLst/>
                <a:latin typeface="+mn-lt"/>
                <a:ea typeface="+mn-ea"/>
                <a:cs typeface="+mn-cs"/>
              </a:rPr>
              <a:t>kmers</a:t>
            </a:r>
            <a:r>
              <a:rPr lang="en-US" sz="1200" b="0" i="0" kern="1200" noProof="0" dirty="0">
                <a:solidFill>
                  <a:schemeClr val="tx1"/>
                </a:solidFill>
                <a:effectLst/>
                <a:latin typeface="+mn-lt"/>
                <a:ea typeface="+mn-ea"/>
                <a:cs typeface="+mn-cs"/>
              </a:rPr>
              <a:t> in the pair are called A and B, </a:t>
            </a:r>
            <a:r>
              <a:rPr lang="en-US" sz="1200" b="0" i="0" kern="1200" noProof="0" dirty="0" err="1">
                <a:solidFill>
                  <a:schemeClr val="tx1"/>
                </a:solidFill>
                <a:effectLst/>
                <a:latin typeface="+mn-lt"/>
                <a:ea typeface="+mn-ea"/>
                <a:cs typeface="+mn-cs"/>
              </a:rPr>
              <a:t>covA</a:t>
            </a:r>
            <a:r>
              <a:rPr lang="en-US" sz="1200" b="0" i="0" kern="1200" noProof="0" dirty="0">
                <a:solidFill>
                  <a:schemeClr val="tx1"/>
                </a:solidFill>
                <a:effectLst/>
                <a:latin typeface="+mn-lt"/>
                <a:ea typeface="+mn-ea"/>
                <a:cs typeface="+mn-cs"/>
              </a:rPr>
              <a:t> is greater or equal than </a:t>
            </a:r>
            <a:r>
              <a:rPr lang="en-US" sz="1200" b="0" i="0" kern="1200" noProof="0" dirty="0" err="1">
                <a:solidFill>
                  <a:schemeClr val="tx1"/>
                </a:solidFill>
                <a:effectLst/>
                <a:latin typeface="+mn-lt"/>
                <a:ea typeface="+mn-ea"/>
                <a:cs typeface="+mn-cs"/>
              </a:rPr>
              <a:t>covB</a:t>
            </a:r>
            <a:endParaRPr lang="en-US" noProof="0" dirty="0"/>
          </a:p>
        </p:txBody>
      </p:sp>
      <p:sp>
        <p:nvSpPr>
          <p:cNvPr id="4" name="Espaço Reservado para Número de Slide 3"/>
          <p:cNvSpPr>
            <a:spLocks noGrp="1"/>
          </p:cNvSpPr>
          <p:nvPr>
            <p:ph type="sldNum" sz="quarter" idx="5"/>
          </p:nvPr>
        </p:nvSpPr>
        <p:spPr/>
        <p:txBody>
          <a:bodyPr/>
          <a:lstStyle/>
          <a:p>
            <a:fld id="{62FF7E44-6D28-8941-895D-10DAE72814B0}" type="slidenum">
              <a:rPr lang="es-ES_tradnl" smtClean="0"/>
              <a:pPr/>
              <a:t>75</a:t>
            </a:fld>
            <a:endParaRPr lang="es-ES_tradnl"/>
          </a:p>
        </p:txBody>
      </p:sp>
    </p:spTree>
    <p:extLst>
      <p:ext uri="{BB962C8B-B14F-4D97-AF65-F5344CB8AC3E}">
        <p14:creationId xmlns:p14="http://schemas.microsoft.com/office/powerpoint/2010/main" val="22067627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kern="1200" dirty="0">
                <a:solidFill>
                  <a:schemeClr val="tx1"/>
                </a:solidFill>
                <a:effectLst/>
                <a:latin typeface="+mn-lt"/>
                <a:ea typeface="+mn-ea"/>
                <a:cs typeface="+mn-cs"/>
              </a:rPr>
              <a:t>Figure 2. Leading strategies for scaffolding long read assemblies. </a:t>
            </a:r>
            <a:r>
              <a:rPr lang="en-US" sz="1200" b="1" i="0" kern="12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 High throughput chromatin conformation capture (Hi-C) relies on the proximity of interactions from cross-linked chromatin to order contigs. Chromatin is cross-linked, digested with restriction enzymes and biotinylated, and the two chromatin ends are ligated and purified using </a:t>
            </a:r>
            <a:r>
              <a:rPr lang="en-US" sz="1200" b="0" i="0" kern="1200" dirty="0" err="1">
                <a:solidFill>
                  <a:schemeClr val="tx1"/>
                </a:solidFill>
                <a:effectLst/>
                <a:latin typeface="+mn-lt"/>
                <a:ea typeface="+mn-ea"/>
                <a:cs typeface="+mn-cs"/>
              </a:rPr>
              <a:t>streptaviadin</a:t>
            </a:r>
            <a:r>
              <a:rPr lang="en-US" sz="1200" b="0" i="0" kern="1200" dirty="0">
                <a:solidFill>
                  <a:schemeClr val="tx1"/>
                </a:solidFill>
                <a:effectLst/>
                <a:latin typeface="+mn-lt"/>
                <a:ea typeface="+mn-ea"/>
                <a:cs typeface="+mn-cs"/>
              </a:rPr>
              <a:t> beads. The resulting library is sequenced and aligned to the genome to build a Hi-C interaction matrix for scaffolding contigs into pseudomolecules. </a:t>
            </a:r>
            <a:r>
              <a:rPr lang="en-US" sz="1200" b="1" i="0" kern="1200" dirty="0">
                <a:solidFill>
                  <a:schemeClr val="tx1"/>
                </a:solidFill>
                <a:effectLst/>
                <a:latin typeface="+mn-lt"/>
                <a:ea typeface="+mn-ea"/>
                <a:cs typeface="+mn-cs"/>
              </a:rPr>
              <a:t>(b)</a:t>
            </a:r>
            <a:r>
              <a:rPr lang="en-US" sz="1200" b="0" i="0" kern="1200" dirty="0">
                <a:solidFill>
                  <a:schemeClr val="tx1"/>
                </a:solidFill>
                <a:effectLst/>
                <a:latin typeface="+mn-lt"/>
                <a:ea typeface="+mn-ea"/>
                <a:cs typeface="+mn-cs"/>
              </a:rPr>
              <a:t> Optical maps utilize restriction enzymes and single molecule imaging to create a physical map of the genome. Long fragments of DNA are nicked using a restriction enzyme and labeled. DNA molecules are linearized and imaged, and fingerprints for each molecule are combined to create a consensus genome map. Contigs are overlaid on the genome map based on </a:t>
            </a:r>
            <a:r>
              <a:rPr lang="en-US" sz="1200" b="0" i="1" kern="1200" dirty="0">
                <a:solidFill>
                  <a:schemeClr val="tx1"/>
                </a:solidFill>
                <a:effectLst/>
                <a:latin typeface="+mn-lt"/>
                <a:ea typeface="+mn-ea"/>
                <a:cs typeface="+mn-cs"/>
              </a:rPr>
              <a:t>in silico</a:t>
            </a:r>
            <a:r>
              <a:rPr lang="en-US" sz="1200" b="0" i="0" kern="1200" dirty="0">
                <a:solidFill>
                  <a:schemeClr val="tx1"/>
                </a:solidFill>
                <a:effectLst/>
                <a:latin typeface="+mn-lt"/>
                <a:ea typeface="+mn-ea"/>
                <a:cs typeface="+mn-cs"/>
              </a:rPr>
              <a:t> digestion and anchored into scaffolds or pseudomolecules.</a:t>
            </a:r>
            <a:endParaRPr lang="pt-BR" dirty="0"/>
          </a:p>
        </p:txBody>
      </p:sp>
      <p:sp>
        <p:nvSpPr>
          <p:cNvPr id="4" name="Espaço Reservado para Número de Slide 3"/>
          <p:cNvSpPr>
            <a:spLocks noGrp="1"/>
          </p:cNvSpPr>
          <p:nvPr>
            <p:ph type="sldNum" sz="quarter" idx="5"/>
          </p:nvPr>
        </p:nvSpPr>
        <p:spPr/>
        <p:txBody>
          <a:bodyPr/>
          <a:lstStyle/>
          <a:p>
            <a:fld id="{62FF7E44-6D28-8941-895D-10DAE72814B0}" type="slidenum">
              <a:rPr lang="es-ES_tradnl" smtClean="0"/>
              <a:pPr/>
              <a:t>76</a:t>
            </a:fld>
            <a:endParaRPr lang="es-ES_tradnl"/>
          </a:p>
        </p:txBody>
      </p:sp>
    </p:spTree>
    <p:extLst>
      <p:ext uri="{BB962C8B-B14F-4D97-AF65-F5344CB8AC3E}">
        <p14:creationId xmlns:p14="http://schemas.microsoft.com/office/powerpoint/2010/main" val="393424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kern="1200" dirty="0">
                <a:solidFill>
                  <a:schemeClr val="tx1"/>
                </a:solidFill>
                <a:effectLst/>
                <a:latin typeface="+mn-lt"/>
                <a:ea typeface="+mn-ea"/>
                <a:cs typeface="+mn-cs"/>
              </a:rPr>
              <a:t>Figure 3. Assembly approaches for sequencing and phasing heterozygous genomes. Long read assemblies allow assembly of multiple haplotypes from homologous chromosomes in heterozygous regions. The primary and alternative haplotypes can be collapsed into a single, non-redundant but chimeric pseudomolecule for simplicity of downstream analyses (top). Raw reads can be mapped to the contigs to resolve missing haplotype regions to create a phased, diploid assembly (middle). Partial haplotypes can be retained and labeled in a graph-based assembly (bottom).</a:t>
            </a:r>
            <a:endParaRPr lang="pt-BR" dirty="0"/>
          </a:p>
        </p:txBody>
      </p:sp>
      <p:sp>
        <p:nvSpPr>
          <p:cNvPr id="4" name="Espaço Reservado para Número de Slide 3"/>
          <p:cNvSpPr>
            <a:spLocks noGrp="1"/>
          </p:cNvSpPr>
          <p:nvPr>
            <p:ph type="sldNum" sz="quarter" idx="5"/>
          </p:nvPr>
        </p:nvSpPr>
        <p:spPr/>
        <p:txBody>
          <a:bodyPr/>
          <a:lstStyle/>
          <a:p>
            <a:fld id="{62FF7E44-6D28-8941-895D-10DAE72814B0}" type="slidenum">
              <a:rPr lang="es-ES_tradnl" smtClean="0"/>
              <a:pPr/>
              <a:t>77</a:t>
            </a:fld>
            <a:endParaRPr lang="es-ES_tradnl"/>
          </a:p>
        </p:txBody>
      </p:sp>
    </p:spTree>
    <p:extLst>
      <p:ext uri="{BB962C8B-B14F-4D97-AF65-F5344CB8AC3E}">
        <p14:creationId xmlns:p14="http://schemas.microsoft.com/office/powerpoint/2010/main" val="17728949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kern="1200" dirty="0">
                <a:solidFill>
                  <a:schemeClr val="tx1"/>
                </a:solidFill>
                <a:effectLst/>
                <a:latin typeface="+mn-lt"/>
                <a:ea typeface="+mn-ea"/>
                <a:cs typeface="+mn-cs"/>
              </a:rPr>
              <a:t>Figure 3. Assembly approaches for sequencing and phasing heterozygous genomes. Long read assemblies allow assembly of multiple haplotypes from homologous chromosomes in heterozygous regions. The primary and alternative haplotypes can be collapsed into a single, non-redundant but chimeric pseudomolecule for simplicity of downstream analyses (top). Raw reads can be mapped to the contigs to resolve missing haplotype regions to create a phased, diploid assembly (middle). Partial haplotypes can be retained and labeled in a graph-based assembly (bottom).</a:t>
            </a:r>
            <a:endParaRPr lang="pt-BR" dirty="0"/>
          </a:p>
        </p:txBody>
      </p:sp>
      <p:sp>
        <p:nvSpPr>
          <p:cNvPr id="4" name="Espaço Reservado para Número de Slide 3"/>
          <p:cNvSpPr>
            <a:spLocks noGrp="1"/>
          </p:cNvSpPr>
          <p:nvPr>
            <p:ph type="sldNum" sz="quarter" idx="5"/>
          </p:nvPr>
        </p:nvSpPr>
        <p:spPr/>
        <p:txBody>
          <a:bodyPr/>
          <a:lstStyle/>
          <a:p>
            <a:fld id="{62FF7E44-6D28-8941-895D-10DAE72814B0}" type="slidenum">
              <a:rPr lang="es-ES_tradnl" smtClean="0"/>
              <a:pPr/>
              <a:t>78</a:t>
            </a:fld>
            <a:endParaRPr lang="es-ES_tradnl"/>
          </a:p>
        </p:txBody>
      </p:sp>
    </p:spTree>
    <p:extLst>
      <p:ext uri="{BB962C8B-B14F-4D97-AF65-F5344CB8AC3E}">
        <p14:creationId xmlns:p14="http://schemas.microsoft.com/office/powerpoint/2010/main" val="31280354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80</a:t>
            </a:fld>
            <a:endParaRPr lang="es-ES_tradnl"/>
          </a:p>
        </p:txBody>
      </p:sp>
    </p:spTree>
    <p:extLst>
      <p:ext uri="{BB962C8B-B14F-4D97-AF65-F5344CB8AC3E}">
        <p14:creationId xmlns:p14="http://schemas.microsoft.com/office/powerpoint/2010/main" val="1131544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Sanger has usually longer reads, coming from libraries with longer </a:t>
            </a:r>
            <a:r>
              <a:rPr lang="en-US" dirty="0" err="1"/>
              <a:t>inser</a:t>
            </a:r>
            <a:r>
              <a:rPr lang="en-US" dirty="0"/>
              <a:t> sizes, and software for sanger-based</a:t>
            </a:r>
            <a:r>
              <a:rPr lang="en-US" baseline="0" dirty="0"/>
              <a:t> assemblies is usually more mature.</a:t>
            </a:r>
            <a:endParaRPr lang="en-US"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15</a:t>
            </a:fld>
            <a:endParaRPr lang="es-ES_tradnl"/>
          </a:p>
        </p:txBody>
      </p:sp>
    </p:spTree>
    <p:extLst>
      <p:ext uri="{BB962C8B-B14F-4D97-AF65-F5344CB8AC3E}">
        <p14:creationId xmlns:p14="http://schemas.microsoft.com/office/powerpoint/2010/main" val="1542901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first question</a:t>
            </a:r>
            <a:r>
              <a:rPr lang="en-US" baseline="0" dirty="0"/>
              <a:t> answer: 0.175</a:t>
            </a:r>
            <a:endParaRPr lang="en-US" dirty="0"/>
          </a:p>
          <a:p>
            <a:endParaRPr lang="en-US" dirty="0"/>
          </a:p>
          <a:p>
            <a:r>
              <a:rPr lang="en-US" dirty="0"/>
              <a:t>For the second question you should use P(Y&lt;=4)=P(Y=4)+P(Y=3)+P(Y=2)+P(Y=1)+P(Y=0)</a:t>
            </a:r>
          </a:p>
          <a:p>
            <a:r>
              <a:rPr lang="en-US" dirty="0"/>
              <a:t>Answer: 0.44 or 44% of the bases would be sequenced 4 times or less</a:t>
            </a:r>
          </a:p>
          <a:p>
            <a:endParaRPr lang="en-US" dirty="0"/>
          </a:p>
          <a:p>
            <a:r>
              <a:rPr lang="en-US" dirty="0"/>
              <a:t>For the third question,</a:t>
            </a:r>
            <a:r>
              <a:rPr lang="en-US" baseline="0" dirty="0"/>
              <a:t> compute P(Y&lt;=3) and then take than </a:t>
            </a:r>
            <a:r>
              <a:rPr lang="en-US" dirty="0"/>
              <a:t>and subtract</a:t>
            </a:r>
            <a:r>
              <a:rPr lang="en-US" baseline="0" dirty="0"/>
              <a:t> from 1:</a:t>
            </a:r>
          </a:p>
          <a:p>
            <a:r>
              <a:rPr lang="en-US" baseline="0" dirty="0"/>
              <a:t>Answer: 73% of the bases will be sequenced at least 4 times</a:t>
            </a:r>
          </a:p>
          <a:p>
            <a:endParaRPr lang="en-US"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16</a:t>
            </a:fld>
            <a:endParaRPr lang="es-ES_tradnl"/>
          </a:p>
        </p:txBody>
      </p:sp>
    </p:spTree>
    <p:extLst>
      <p:ext uri="{BB962C8B-B14F-4D97-AF65-F5344CB8AC3E}">
        <p14:creationId xmlns:p14="http://schemas.microsoft.com/office/powerpoint/2010/main" val="1542901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first question</a:t>
            </a:r>
            <a:r>
              <a:rPr lang="en-US" baseline="0" dirty="0"/>
              <a:t> answer: 0.175</a:t>
            </a:r>
            <a:endParaRPr lang="en-US" dirty="0"/>
          </a:p>
          <a:p>
            <a:endParaRPr lang="en-US" dirty="0"/>
          </a:p>
          <a:p>
            <a:r>
              <a:rPr lang="en-US" dirty="0"/>
              <a:t>For the second question you should use P(Y&lt;=4)=P(Y=4)+P(Y=3)+P(Y=2)+P(Y=1)+P(Y=0)</a:t>
            </a:r>
          </a:p>
          <a:p>
            <a:r>
              <a:rPr lang="en-US" dirty="0"/>
              <a:t>Answer: 0.44 or 44% of the bases would be sequenced 4 times or less</a:t>
            </a:r>
          </a:p>
          <a:p>
            <a:endParaRPr lang="en-US" dirty="0"/>
          </a:p>
          <a:p>
            <a:r>
              <a:rPr lang="en-US" dirty="0"/>
              <a:t>For the third question,</a:t>
            </a:r>
            <a:r>
              <a:rPr lang="en-US" baseline="0" dirty="0"/>
              <a:t> compute P(Y&lt;=3) and then take than </a:t>
            </a:r>
            <a:r>
              <a:rPr lang="en-US" dirty="0"/>
              <a:t>and subtract</a:t>
            </a:r>
            <a:r>
              <a:rPr lang="en-US" baseline="0" dirty="0"/>
              <a:t> from 1:</a:t>
            </a:r>
          </a:p>
          <a:p>
            <a:r>
              <a:rPr lang="en-US" baseline="0" dirty="0"/>
              <a:t>Answer: 73% of the bases will be sequenced at least 4 times</a:t>
            </a:r>
          </a:p>
          <a:p>
            <a:endParaRPr lang="en-US"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17</a:t>
            </a:fld>
            <a:endParaRPr lang="es-ES_tradnl"/>
          </a:p>
        </p:txBody>
      </p:sp>
    </p:spTree>
    <p:extLst>
      <p:ext uri="{BB962C8B-B14F-4D97-AF65-F5344CB8AC3E}">
        <p14:creationId xmlns:p14="http://schemas.microsoft.com/office/powerpoint/2010/main" val="1542901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From Wikipedia: The city of </a:t>
            </a:r>
            <a:r>
              <a:rPr lang="en-US" dirty="0" err="1"/>
              <a:t>Königsberg</a:t>
            </a:r>
            <a:r>
              <a:rPr lang="en-US" dirty="0"/>
              <a:t> in Prussia (now Kaliningrad, Russia) was set on both sides of the </a:t>
            </a:r>
            <a:r>
              <a:rPr lang="en-US" dirty="0" err="1"/>
              <a:t>Pregel</a:t>
            </a:r>
            <a:r>
              <a:rPr lang="en-US" dirty="0"/>
              <a:t> River, and included two large islands which were connected to each other and the mainland by seven bridges. The problem was to devise a walk through the city that would cross each bridge once and only once, with the provisos that: the islands could only be reached by the bridges and every bridge once accessed must be crossed to its other end. The starting and ending points of the walk need not be the same. The difficulty was the development of a technique of analysis and of subsequent tests that established this assertion with mathematical rigor.</a:t>
            </a:r>
          </a:p>
          <a:p>
            <a:endParaRPr lang="en-US"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22</a:t>
            </a:fld>
            <a:endParaRPr lang="es-ES_tradnl"/>
          </a:p>
        </p:txBody>
      </p:sp>
    </p:spTree>
    <p:extLst>
      <p:ext uri="{BB962C8B-B14F-4D97-AF65-F5344CB8AC3E}">
        <p14:creationId xmlns:p14="http://schemas.microsoft.com/office/powerpoint/2010/main" val="2921750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23</a:t>
            </a:fld>
            <a:endParaRPr lang="es-ES_tradnl"/>
          </a:p>
        </p:txBody>
      </p:sp>
    </p:spTree>
    <p:extLst>
      <p:ext uri="{BB962C8B-B14F-4D97-AF65-F5344CB8AC3E}">
        <p14:creationId xmlns:p14="http://schemas.microsoft.com/office/powerpoint/2010/main" val="2921750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graph in</a:t>
            </a:r>
            <a:r>
              <a:rPr lang="en-US" baseline="0" dirty="0"/>
              <a:t> </a:t>
            </a:r>
            <a:r>
              <a:rPr lang="en-US" dirty="0"/>
              <a:t>which </a:t>
            </a:r>
            <a:r>
              <a:rPr lang="en-US" dirty="0" err="1"/>
              <a:t>indegrees</a:t>
            </a:r>
            <a:r>
              <a:rPr lang="en-US" dirty="0"/>
              <a:t> are equal to </a:t>
            </a:r>
            <a:r>
              <a:rPr lang="en-US" dirty="0" err="1"/>
              <a:t>outdegrees</a:t>
            </a:r>
            <a:r>
              <a:rPr lang="en-US" dirty="0"/>
              <a:t> for</a:t>
            </a:r>
            <a:r>
              <a:rPr lang="en-US" baseline="0" dirty="0"/>
              <a:t> </a:t>
            </a:r>
            <a:r>
              <a:rPr lang="en-US" dirty="0"/>
              <a:t>all nodes is called ‘balanced’. Euler’s theorem states that a connected directed graph has an</a:t>
            </a:r>
            <a:r>
              <a:rPr lang="en-US" baseline="0" dirty="0"/>
              <a:t> </a:t>
            </a:r>
            <a:r>
              <a:rPr lang="en-US" dirty="0" err="1"/>
              <a:t>Eulerian</a:t>
            </a:r>
            <a:r>
              <a:rPr lang="en-US" dirty="0"/>
              <a:t> cycle if and only if it is balanced. In</a:t>
            </a:r>
            <a:r>
              <a:rPr lang="en-US" baseline="0" dirty="0"/>
              <a:t> </a:t>
            </a:r>
            <a:r>
              <a:rPr lang="en-US" dirty="0"/>
              <a:t>particular, Euler’s theorem implies that our</a:t>
            </a:r>
            <a:r>
              <a:rPr lang="en-US" baseline="0" dirty="0"/>
              <a:t> </a:t>
            </a:r>
            <a:r>
              <a:rPr lang="en-US" dirty="0"/>
              <a:t>de </a:t>
            </a:r>
            <a:r>
              <a:rPr lang="en-US" dirty="0" err="1"/>
              <a:t>Bruijn</a:t>
            </a:r>
            <a:r>
              <a:rPr lang="en-US" dirty="0"/>
              <a:t> graph contains an </a:t>
            </a:r>
            <a:r>
              <a:rPr lang="en-US" dirty="0" err="1"/>
              <a:t>Eulerian</a:t>
            </a:r>
            <a:r>
              <a:rPr lang="en-US" dirty="0"/>
              <a:t> cycle as</a:t>
            </a:r>
            <a:r>
              <a:rPr lang="en-US" baseline="0" dirty="0"/>
              <a:t> </a:t>
            </a:r>
            <a:r>
              <a:rPr lang="en-US" dirty="0"/>
              <a:t>long as we have located all k-</a:t>
            </a:r>
            <a:r>
              <a:rPr lang="en-US" dirty="0" err="1"/>
              <a:t>mers</a:t>
            </a:r>
            <a:r>
              <a:rPr lang="en-US" dirty="0"/>
              <a:t> present in</a:t>
            </a:r>
            <a:r>
              <a:rPr lang="en-US" baseline="0" dirty="0"/>
              <a:t> </a:t>
            </a:r>
            <a:r>
              <a:rPr lang="en-US" dirty="0"/>
              <a:t>the genome. “</a:t>
            </a:r>
          </a:p>
          <a:p>
            <a:endParaRPr lang="en-US"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36</a:t>
            </a:fld>
            <a:endParaRPr lang="es-ES_tradnl"/>
          </a:p>
        </p:txBody>
      </p:sp>
    </p:spTree>
    <p:extLst>
      <p:ext uri="{BB962C8B-B14F-4D97-AF65-F5344CB8AC3E}">
        <p14:creationId xmlns:p14="http://schemas.microsoft.com/office/powerpoint/2010/main" val="2420734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7848600" y="0"/>
            <a:ext cx="1295399" cy="6858000"/>
          </a:xfrm>
          <a:prstGeom prst="rect">
            <a:avLst/>
          </a:prstGeom>
          <a:gradFill>
            <a:gsLst>
              <a:gs pos="0">
                <a:schemeClr val="bg1">
                  <a:lumMod val="50000"/>
                  <a:alpha val="20000"/>
                </a:schemeClr>
              </a:gs>
              <a:gs pos="100000">
                <a:schemeClr val="bg1">
                  <a:lumMod val="85000"/>
                  <a:alpha val="20000"/>
                </a:schemeClr>
              </a:gs>
            </a:gsLst>
            <a:lin ang="21594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65760" y="2971800"/>
            <a:ext cx="5120640" cy="1709928"/>
          </a:xfrm>
        </p:spPr>
        <p:txBody>
          <a:bodyPr vert="horz" lIns="91440" tIns="45720" rIns="91440" bIns="45720" rtlCol="0" anchor="b" anchorCtr="0">
            <a:noAutofit/>
            <a:scene3d>
              <a:camera prst="orthographicFront"/>
              <a:lightRig rig="morning" dir="t">
                <a:rot lat="0" lon="0" rev="2400000"/>
              </a:lightRig>
            </a:scene3d>
            <a:sp3d extrusionH="63500" contourW="6350">
              <a:bevelT w="19050" h="50800" prst="softRound"/>
              <a:contourClr>
                <a:schemeClr val="bg1"/>
              </a:contourClr>
            </a:sp3d>
          </a:bodyPr>
          <a:lstStyle>
            <a:lvl1pPr algn="ctr" defTabSz="914400" rtl="0" eaLnBrk="1" latinLnBrk="0" hangingPunct="1">
              <a:spcBef>
                <a:spcPct val="0"/>
              </a:spcBef>
              <a:buNone/>
              <a:defRPr sz="4400" b="1" kern="1200" baseline="0">
                <a:solidFill>
                  <a:schemeClr val="tx2"/>
                </a:solidFill>
                <a:effectLst>
                  <a:innerShdw blurRad="63500" dist="50800" dir="5400000">
                    <a:schemeClr val="bg1">
                      <a:alpha val="50000"/>
                    </a:schemeClr>
                  </a:innerShdw>
                </a:effectLst>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365760" y="4956048"/>
            <a:ext cx="5111496" cy="1004048"/>
          </a:xfrm>
        </p:spPr>
        <p:txBody>
          <a:bodyPr vert="horz" lIns="91440" tIns="45720" rIns="91440" bIns="45720" rtlCol="0" anchor="t" anchorCtr="0">
            <a:normAutofit/>
            <a:scene3d>
              <a:camera prst="orthographicFront"/>
              <a:lightRig rig="threePt" dir="t"/>
            </a:scene3d>
            <a:sp3d>
              <a:contourClr>
                <a:schemeClr val="bg1"/>
              </a:contourClr>
            </a:sp3d>
          </a:bodyPr>
          <a:lstStyle>
            <a:lvl1pPr marL="0" indent="0" algn="ctr">
              <a:spcBef>
                <a:spcPct val="0"/>
              </a:spcBef>
              <a:buNone/>
              <a:defRPr sz="1500" b="1" kern="1200">
                <a:solidFill>
                  <a:schemeClr val="tx1">
                    <a:tint val="75000"/>
                  </a:schemeClr>
                </a:solidFill>
                <a:effectLst>
                  <a:outerShdw blurRad="50800" dist="12700" dir="2700000" algn="tl" rotWithShape="0">
                    <a:schemeClr val="bg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ctr" defTabSz="914400" rtl="0" eaLnBrk="1" latinLnBrk="0" hangingPunct="1">
              <a:lnSpc>
                <a:spcPct val="120000"/>
              </a:lnSpc>
              <a:spcBef>
                <a:spcPts val="2400"/>
              </a:spcBef>
              <a:buClr>
                <a:schemeClr val="tx2"/>
              </a:buClr>
              <a:buSzPct val="100000"/>
              <a:buFont typeface="Wingdings 2" pitchFamily="18" charset="2"/>
              <a:buNone/>
            </a:pPr>
            <a:r>
              <a:rPr lang="en-US"/>
              <a:t>Click to edit Master subtitle style</a:t>
            </a:r>
            <a:endParaRPr/>
          </a:p>
        </p:txBody>
      </p:sp>
      <p:sp>
        <p:nvSpPr>
          <p:cNvPr id="4" name="Date Placeholder 3"/>
          <p:cNvSpPr>
            <a:spLocks noGrp="1"/>
          </p:cNvSpPr>
          <p:nvPr>
            <p:ph type="dt" sz="half" idx="10"/>
          </p:nvPr>
        </p:nvSpPr>
        <p:spPr/>
        <p:txBody>
          <a:bodyPr/>
          <a:lstStyle/>
          <a:p>
            <a:r>
              <a:rPr lang="en-US"/>
              <a:t>Septiembre 21 de 2009</a:t>
            </a:r>
            <a:endParaRPr/>
          </a:p>
        </p:txBody>
      </p:sp>
      <p:sp>
        <p:nvSpPr>
          <p:cNvPr id="5" name="Footer Placeholder 4"/>
          <p:cNvSpPr>
            <a:spLocks noGrp="1"/>
          </p:cNvSpPr>
          <p:nvPr>
            <p:ph type="ftr" sz="quarter" idx="11"/>
          </p:nvPr>
        </p:nvSpPr>
        <p:spPr/>
        <p:txBody>
          <a:bodyPr/>
          <a:lstStyle/>
          <a:p>
            <a:r>
              <a:rPr lang="en-US"/>
              <a:t>Diego M. Riaño Pachón - MPIMP</a:t>
            </a:r>
            <a:endParaRPr/>
          </a:p>
        </p:txBody>
      </p:sp>
      <p:sp>
        <p:nvSpPr>
          <p:cNvPr id="6" name="Slide Number Placeholder 5"/>
          <p:cNvSpPr>
            <a:spLocks noGrp="1"/>
          </p:cNvSpPr>
          <p:nvPr>
            <p:ph type="sldNum" sz="quarter" idx="12"/>
          </p:nvPr>
        </p:nvSpPr>
        <p:spPr/>
        <p:txBody>
          <a:bodyPr/>
          <a:lstStyle/>
          <a:p>
            <a:fld id="{CB7CC652-A623-41D2-B0ED-8F1D217186B4}" type="slidenum">
              <a:rPr smtClean="0"/>
              <a:pPr/>
              <a:t>‹nº›</a:t>
            </a:fld>
            <a:endParaRPr/>
          </a:p>
        </p:txBody>
      </p:sp>
      <p:pic>
        <p:nvPicPr>
          <p:cNvPr id="10" name="Picture 9" descr="titleSlideBevel.png"/>
          <p:cNvPicPr>
            <a:picLocks noChangeAspect="1"/>
          </p:cNvPicPr>
          <p:nvPr/>
        </p:nvPicPr>
        <p:blipFill>
          <a:blip r:embed="rId2"/>
          <a:stretch>
            <a:fillRect/>
          </a:stretch>
        </p:blipFill>
        <p:spPr>
          <a:xfrm>
            <a:off x="361950" y="4760260"/>
            <a:ext cx="5120640" cy="1796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188259"/>
            <a:ext cx="7071837" cy="901700"/>
          </a:xfrm>
        </p:spPr>
        <p:txBody>
          <a:bodyPr bIns="0" anchor="b">
            <a:no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609600" y="2312988"/>
            <a:ext cx="6843713" cy="3813175"/>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66900" y="1103406"/>
            <a:ext cx="7085908" cy="841188"/>
          </a:xfrm>
        </p:spPr>
        <p:txBody>
          <a:bodyPr tIns="0" bIns="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Septiembre 21 de 2009</a:t>
            </a:r>
            <a:endParaRPr/>
          </a:p>
        </p:txBody>
      </p:sp>
      <p:sp>
        <p:nvSpPr>
          <p:cNvPr id="6" name="Footer Placeholder 5"/>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
        <p:nvSpPr>
          <p:cNvPr id="7" name="Slide Number Placeholder 6"/>
          <p:cNvSpPr>
            <a:spLocks noGrp="1"/>
          </p:cNvSpPr>
          <p:nvPr>
            <p:ph type="sldNum" sz="quarter" idx="12"/>
          </p:nvPr>
        </p:nvSpPr>
        <p:spPr/>
        <p:txBody>
          <a:bodyPr/>
          <a:lstStyle/>
          <a:p>
            <a:fld id="{D99619C8-A375-448C-891B-9999C6BE8E64}" type="slidenum">
              <a:rPr smtClean="0"/>
              <a:pP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5096435"/>
            <a:ext cx="7072313" cy="566738"/>
          </a:xfrm>
        </p:spPr>
        <p:txBody>
          <a:bodyPr anchor="b"/>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484093" y="443753"/>
            <a:ext cx="6970059" cy="3977640"/>
          </a:xfrm>
          <a:noFill/>
          <a:ln>
            <a:noFill/>
          </a:ln>
          <a:scene3d>
            <a:camera prst="orthographicFront"/>
            <a:lightRig rig="balanced" dir="t"/>
          </a:scene3d>
          <a:sp3d extrusionH="63500">
            <a:bevelT w="38100" h="38100" prst="softRound"/>
            <a:contourClr>
              <a:schemeClr val="bg1"/>
            </a:contourClr>
          </a:sp3d>
        </p:spPr>
        <p:txBody>
          <a:bodyPr>
            <a:scene3d>
              <a:camera prst="orthographicFront"/>
              <a:lightRig rig="threePt" dir="t"/>
            </a:scene3d>
            <a:sp3d>
              <a:contourClr>
                <a:schemeClr val="bg1"/>
              </a:contourClr>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381000" y="5663173"/>
            <a:ext cx="7072313" cy="804862"/>
          </a:xfrm>
        </p:spPr>
        <p:txBody>
          <a:bodyPr lIns="109728">
            <a:normAutofit/>
          </a:bodyPr>
          <a:lstStyle>
            <a:lvl1pPr marL="0" indent="0">
              <a:spcBef>
                <a:spcPct val="0"/>
              </a:spcBef>
              <a:buNone/>
              <a:defRPr sz="15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Septiembre 21 de 2009</a:t>
            </a:r>
            <a:endParaRPr/>
          </a:p>
        </p:txBody>
      </p:sp>
      <p:sp>
        <p:nvSpPr>
          <p:cNvPr id="6" name="Footer Placeholder 5"/>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
        <p:nvSpPr>
          <p:cNvPr id="7" name="Slide Number Placeholder 6"/>
          <p:cNvSpPr>
            <a:spLocks noGrp="1"/>
          </p:cNvSpPr>
          <p:nvPr>
            <p:ph type="sldNum" sz="quarter" idx="12"/>
          </p:nvPr>
        </p:nvSpPr>
        <p:spPr/>
        <p:txBody>
          <a:bodyPr/>
          <a:lstStyle/>
          <a:p>
            <a:fld id="{D99619C8-A375-448C-891B-9999C6BE8E64}" type="slidenum">
              <a:rPr smtClean="0"/>
              <a:pP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Septiembre 21 de 2009</a:t>
            </a:r>
            <a:endParaRPr/>
          </a:p>
        </p:txBody>
      </p:sp>
      <p:sp>
        <p:nvSpPr>
          <p:cNvPr id="5" name="Footer Placeholder 4"/>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24600" y="685800"/>
            <a:ext cx="1128713" cy="54403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81000" y="685800"/>
            <a:ext cx="586740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Septiembre 21 de 2009</a:t>
            </a:r>
            <a:endParaRPr/>
          </a:p>
        </p:txBody>
      </p:sp>
      <p:sp>
        <p:nvSpPr>
          <p:cNvPr id="5" name="Footer Placeholder 4"/>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
        <p:nvSpPr>
          <p:cNvPr id="6" name="Slide Number Placeholder 5"/>
          <p:cNvSpPr>
            <a:spLocks noGrp="1"/>
          </p:cNvSpPr>
          <p:nvPr>
            <p:ph type="sldNum" sz="quarter" idx="12"/>
          </p:nvPr>
        </p:nvSpPr>
        <p:spPr>
          <a:xfrm>
            <a:off x="8041341" y="6181538"/>
            <a:ext cx="806824" cy="365125"/>
          </a:xfrm>
        </p:spPr>
        <p:txBody>
          <a:bodyPr/>
          <a:lstStyle/>
          <a:p>
            <a:fld id="{D99619C8-A375-448C-891B-9999C6BE8E64}" type="slidenum">
              <a:rPr smtClean="0"/>
              <a:pPr/>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F40B41D-FD10-4A38-B39B-626510BD49B7}" type="slidenum">
              <a:rPr lang="en-US" smtClean="0"/>
              <a:pPr/>
              <a:t>‹nº›</a:t>
            </a:fld>
            <a:endParaRPr lang="en-US" dirty="0"/>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s-ES_tradnl"/>
              <a:t>Clic para editar título</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dirty="0"/>
          </a:p>
        </p:txBody>
      </p:sp>
      <p:sp>
        <p:nvSpPr>
          <p:cNvPr id="13" name="Rectangle 12"/>
          <p:cNvSpPr/>
          <p:nvPr userDrawn="1"/>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idx="1"/>
          </p:nvPr>
        </p:nvSpPr>
        <p:spPr/>
        <p:txBody>
          <a:bodyPr/>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6" name="Slide Number Placeholder 5"/>
          <p:cNvSpPr>
            <a:spLocks noGrp="1"/>
          </p:cNvSpPr>
          <p:nvPr>
            <p:ph type="sldNum" sz="quarter" idx="12"/>
          </p:nvPr>
        </p:nvSpPr>
        <p:spPr/>
        <p:txBody>
          <a:bodyPr/>
          <a:lstStyle/>
          <a:p>
            <a:fld id="{F9B76065-02A8-2140-ABFF-467A450FC727}" type="slidenum">
              <a:rPr lang="en-US" smtClean="0"/>
              <a:pPr/>
              <a:t>‹nº›</a:t>
            </a:fld>
            <a:endParaRPr lang="en-US" dirty="0"/>
          </a:p>
        </p:txBody>
      </p:sp>
    </p:spTree>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apositiva de título con imagen">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6" name="Slide Number Placeholder 5"/>
          <p:cNvSpPr>
            <a:spLocks noGrp="1"/>
          </p:cNvSpPr>
          <p:nvPr>
            <p:ph type="sldNum" sz="quarter" idx="12"/>
          </p:nvPr>
        </p:nvSpPr>
        <p:spPr/>
        <p:txBody>
          <a:bodyPr/>
          <a:lstStyle/>
          <a:p>
            <a:fld id="{D99619C8-A375-448C-891B-9999C6BE8E64}" type="slidenum">
              <a:rPr lang="es-ES" smtClean="0"/>
              <a:pPr/>
              <a:t>‹nº›</a:t>
            </a:fld>
            <a:endParaRPr lang="es-E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s-ES_tradnl"/>
              <a:t>Arrastre la imagen al marcador de posición o haga clic en el icono para agregar</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s-ES_tradnl"/>
              <a:t>Clic para editar título</a:t>
            </a:r>
            <a:endParaRPr/>
          </a:p>
        </p:txBody>
      </p:sp>
    </p:spTree>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s-ES_tradnl"/>
              <a:t>Clic para editar título</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s-ES_tradnl"/>
              <a:t>Haga clic para modificar el estilo de texto del patrón</a:t>
            </a:r>
          </a:p>
        </p:txBody>
      </p:sp>
      <p:sp>
        <p:nvSpPr>
          <p:cNvPr id="6" name="Slide Number Placeholder 5"/>
          <p:cNvSpPr>
            <a:spLocks noGrp="1"/>
          </p:cNvSpPr>
          <p:nvPr>
            <p:ph type="sldNum" sz="quarter" idx="12"/>
          </p:nvPr>
        </p:nvSpPr>
        <p:spPr/>
        <p:txBody>
          <a:bodyPr/>
          <a:lstStyle/>
          <a:p>
            <a:fld id="{CF40B41D-FD10-4A38-B39B-626510BD49B7}" type="slidenum">
              <a:rPr lang="en-US" smtClean="0"/>
              <a:pPr/>
              <a:t>‹nº›</a:t>
            </a:fld>
            <a:endParaRPr lang="en-US"/>
          </a:p>
        </p:txBody>
      </p:sp>
    </p:spTree>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ción con imagen">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s-ES_tradnl"/>
              <a:t>Arrastre la imagen al marcador de posición o haga clic en el icono para agregar</a:t>
            </a:r>
            <a:endParaRPr/>
          </a:p>
        </p:txBody>
      </p:sp>
      <p:sp>
        <p:nvSpPr>
          <p:cNvPr id="6" name="Slide Number Placeholder 5"/>
          <p:cNvSpPr>
            <a:spLocks noGrp="1"/>
          </p:cNvSpPr>
          <p:nvPr>
            <p:ph type="sldNum" sz="quarter" idx="12"/>
          </p:nvPr>
        </p:nvSpPr>
        <p:spPr/>
        <p:txBody>
          <a:bodyPr/>
          <a:lstStyle/>
          <a:p>
            <a:fld id="{D99619C8-A375-448C-891B-9999C6BE8E64}" type="slidenum">
              <a:rPr lang="es-ES" smtClean="0"/>
              <a:pPr/>
              <a:t>‹nº›</a:t>
            </a:fld>
            <a:endParaRPr lang="es-E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s-ES_tradnl"/>
              <a:t>Clic para editar título</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Tree>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7" name="Slide Number Placeholder 6"/>
          <p:cNvSpPr>
            <a:spLocks noGrp="1"/>
          </p:cNvSpPr>
          <p:nvPr>
            <p:ph type="sldNum" sz="quarter" idx="12"/>
          </p:nvPr>
        </p:nvSpPr>
        <p:spPr/>
        <p:txBody>
          <a:bodyPr/>
          <a:lstStyle/>
          <a:p>
            <a:fld id="{F9B76065-02A8-2140-ABFF-467A450FC727}" type="slidenum">
              <a:rPr lang="en-US" smtClean="0"/>
              <a:pPr/>
              <a:t>‹nº›</a:t>
            </a:fld>
            <a:endParaRPr lang="en-US" dirty="0"/>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a:p>
        </p:txBody>
      </p:sp>
      <p:sp>
        <p:nvSpPr>
          <p:cNvPr id="3" name="Content Placeholder 2"/>
          <p:cNvSpPr>
            <a:spLocks noGrp="1"/>
          </p:cNvSpPr>
          <p:nvPr>
            <p:ph idx="1"/>
          </p:nvPr>
        </p:nvSpPr>
        <p:spPr/>
        <p:txBody>
          <a:bodyPr>
            <a:normAutofit/>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solidFill>
                  <a:schemeClr val="tx2">
                    <a:lumMod val="40000"/>
                    <a:lumOff val="60000"/>
                  </a:schemeClr>
                </a:solidFill>
              </a:defRPr>
            </a:lvl1pPr>
          </a:lstStyle>
          <a:p>
            <a:r>
              <a:rPr lang="en-US"/>
              <a:t>Septiembre 21 de 2009</a:t>
            </a:r>
            <a:endParaRPr/>
          </a:p>
        </p:txBody>
      </p:sp>
      <p:sp>
        <p:nvSpPr>
          <p:cNvPr id="6" name="Slide Number Placeholder 5"/>
          <p:cNvSpPr>
            <a:spLocks noGrp="1"/>
          </p:cNvSpPr>
          <p:nvPr>
            <p:ph type="sldNum" sz="quarter" idx="12"/>
          </p:nvPr>
        </p:nvSpPr>
        <p:spPr/>
        <p:txBody>
          <a:bodyPr/>
          <a:lstStyle>
            <a:lvl1pPr>
              <a:defRPr>
                <a:solidFill>
                  <a:schemeClr val="tx2">
                    <a:lumMod val="40000"/>
                    <a:lumOff val="60000"/>
                  </a:schemeClr>
                </a:solidFill>
              </a:defRPr>
            </a:lvl1pPr>
          </a:lstStyle>
          <a:p>
            <a:fld id="{D99619C8-A375-448C-891B-9999C6BE8E64}" type="slidenum">
              <a:rPr smtClean="0"/>
              <a:pPr/>
              <a:t>‹nº›</a:t>
            </a:fld>
            <a:endParaRPr/>
          </a:p>
        </p:txBody>
      </p:sp>
      <p:sp>
        <p:nvSpPr>
          <p:cNvPr id="8" name="Footer Placeholder 7"/>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s-ES_tradnl"/>
              <a:t>Clic para editar título</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dirty="0"/>
          </a:p>
        </p:txBody>
      </p:sp>
      <p:sp>
        <p:nvSpPr>
          <p:cNvPr id="9" name="Slide Number Placeholder 8"/>
          <p:cNvSpPr>
            <a:spLocks noGrp="1"/>
          </p:cNvSpPr>
          <p:nvPr>
            <p:ph type="sldNum" sz="quarter" idx="12"/>
          </p:nvPr>
        </p:nvSpPr>
        <p:spPr/>
        <p:txBody>
          <a:bodyPr/>
          <a:lstStyle/>
          <a:p>
            <a:fld id="{F9B76065-02A8-2140-ABFF-467A450FC727}" type="slidenum">
              <a:rPr lang="en-US" smtClean="0"/>
              <a:pPr/>
              <a:t>‹nº›</a:t>
            </a:fld>
            <a:endParaRPr lang="en-US" dirty="0"/>
          </a:p>
        </p:txBody>
      </p:sp>
    </p:spTree>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_tradnl"/>
              <a:t>Clic para editar título</a:t>
            </a:r>
            <a:endParaRPr/>
          </a:p>
        </p:txBody>
      </p:sp>
      <p:sp>
        <p:nvSpPr>
          <p:cNvPr id="5" name="Slide Number Placeholder 4"/>
          <p:cNvSpPr>
            <a:spLocks noGrp="1"/>
          </p:cNvSpPr>
          <p:nvPr>
            <p:ph type="sldNum" sz="quarter" idx="12"/>
          </p:nvPr>
        </p:nvSpPr>
        <p:spPr/>
        <p:txBody>
          <a:bodyPr/>
          <a:lstStyle/>
          <a:p>
            <a:fld id="{F9B76065-02A8-2140-ABFF-467A450FC727}" type="slidenum">
              <a:rPr lang="en-US" smtClean="0"/>
              <a:pPr/>
              <a:t>‹nº›</a:t>
            </a:fld>
            <a:endParaRPr lang="en-US" dirty="0"/>
          </a:p>
        </p:txBody>
      </p:sp>
    </p:spTree>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B76065-02A8-2140-ABFF-467A450FC727}" type="slidenum">
              <a:rPr lang="en-US" smtClean="0"/>
              <a:pPr/>
              <a:t>‹nº›</a:t>
            </a:fld>
            <a:endParaRPr lang="en-US" dirty="0"/>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s-ES_tradnl"/>
              <a:t>Clic para editar título</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7" name="Slide Number Placeholder 6"/>
          <p:cNvSpPr>
            <a:spLocks noGrp="1"/>
          </p:cNvSpPr>
          <p:nvPr>
            <p:ph type="sldNum" sz="quarter" idx="12"/>
          </p:nvPr>
        </p:nvSpPr>
        <p:spPr/>
        <p:txBody>
          <a:bodyPr/>
          <a:lstStyle/>
          <a:p>
            <a:fld id="{F9B76065-02A8-2140-ABFF-467A450FC727}" type="slidenum">
              <a:rPr lang="en-US" smtClean="0"/>
              <a:pPr/>
              <a:t>‹nº›</a:t>
            </a:fld>
            <a:endParaRPr lang="en-US" dirty="0"/>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s-ES_tradnl"/>
              <a:t>Clic para editar título</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7" name="Slide Number Placeholder 6"/>
          <p:cNvSpPr>
            <a:spLocks noGrp="1"/>
          </p:cNvSpPr>
          <p:nvPr>
            <p:ph type="sldNum" sz="quarter" idx="12"/>
          </p:nvPr>
        </p:nvSpPr>
        <p:spPr/>
        <p:txBody>
          <a:bodyPr/>
          <a:lstStyle/>
          <a:p>
            <a:fld id="{F9B76065-02A8-2140-ABFF-467A450FC727}" type="slidenum">
              <a:rPr lang="en-US" smtClean="0"/>
              <a:pPr/>
              <a:t>‹nº›</a:t>
            </a:fld>
            <a:endParaRPr lang="en-US" dirty="0"/>
          </a:p>
        </p:txBody>
      </p:sp>
    </p:spTree>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alternativo">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s-ES_tradnl"/>
              <a:t>Clic para editar título</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7" name="Slide Number Placeholder 6"/>
          <p:cNvSpPr>
            <a:spLocks noGrp="1"/>
          </p:cNvSpPr>
          <p:nvPr>
            <p:ph type="sldNum" sz="quarter" idx="12"/>
          </p:nvPr>
        </p:nvSpPr>
        <p:spPr/>
        <p:txBody>
          <a:bodyPr/>
          <a:lstStyle/>
          <a:p>
            <a:fld id="{D99619C8-A375-448C-891B-9999C6BE8E64}" type="slidenum">
              <a:rPr lang="es-ES" smtClean="0"/>
              <a:pPr/>
              <a:t>‹nº›</a:t>
            </a:fld>
            <a:endParaRPr lang="es-ES"/>
          </a:p>
        </p:txBody>
      </p:sp>
    </p:spTree>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bjetos, imagen y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7" name="Slide Number Placeholder 6"/>
          <p:cNvSpPr>
            <a:spLocks noGrp="1"/>
          </p:cNvSpPr>
          <p:nvPr>
            <p:ph type="sldNum" sz="quarter" idx="12"/>
          </p:nvPr>
        </p:nvSpPr>
        <p:spPr/>
        <p:txBody>
          <a:bodyPr/>
          <a:lstStyle/>
          <a:p>
            <a:fld id="{D99619C8-A375-448C-891B-9999C6BE8E64}" type="slidenum">
              <a:rPr lang="es-ES" smtClean="0"/>
              <a:pPr/>
              <a:t>‹nº›</a:t>
            </a:fld>
            <a:endParaRPr lang="es-E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s-ES_tradnl"/>
              <a:t>Clic para editar título</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s-ES_tradnl"/>
              <a:t>Arrastre la imagen al marcador de posición o haga clic en el icono para agregar</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3 imágenes con título">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s-ES_tradnl"/>
              <a:t>Clic para editar título</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7" name="Slide Number Placeholder 6"/>
          <p:cNvSpPr>
            <a:spLocks noGrp="1"/>
          </p:cNvSpPr>
          <p:nvPr>
            <p:ph type="sldNum" sz="quarter" idx="12"/>
          </p:nvPr>
        </p:nvSpPr>
        <p:spPr/>
        <p:txBody>
          <a:bodyPr/>
          <a:lstStyle/>
          <a:p>
            <a:fld id="{D99619C8-A375-448C-891B-9999C6BE8E64}" type="slidenum">
              <a:rPr lang="es-ES" smtClean="0"/>
              <a:pPr/>
              <a:t>‹nº›</a:t>
            </a:fld>
            <a:endParaRPr lang="es-E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Tree>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_tradnl"/>
              <a:t>Clic para editar título</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6" name="Slide Number Placeholder 5"/>
          <p:cNvSpPr>
            <a:spLocks noGrp="1"/>
          </p:cNvSpPr>
          <p:nvPr>
            <p:ph type="sldNum" sz="quarter" idx="12"/>
          </p:nvPr>
        </p:nvSpPr>
        <p:spPr/>
        <p:txBody>
          <a:bodyPr/>
          <a:lstStyle/>
          <a:p>
            <a:fld id="{F9B76065-02A8-2140-ABFF-467A450FC727}" type="slidenum">
              <a:rPr lang="en-US" smtClean="0"/>
              <a:pPr/>
              <a:t>‹nº›</a:t>
            </a:fld>
            <a:endParaRPr lang="en-US" dirty="0"/>
          </a:p>
        </p:txBody>
      </p:sp>
    </p:spTree>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s-ES_tradnl"/>
              <a:t>Clic para editar título</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6" name="Slide Number Placeholder 5"/>
          <p:cNvSpPr>
            <a:spLocks noGrp="1"/>
          </p:cNvSpPr>
          <p:nvPr>
            <p:ph type="sldNum" sz="quarter" idx="12"/>
          </p:nvPr>
        </p:nvSpPr>
        <p:spPr/>
        <p:txBody>
          <a:bodyPr/>
          <a:lstStyle/>
          <a:p>
            <a:fld id="{F9B76065-02A8-2140-ABFF-467A450FC727}" type="slidenum">
              <a:rPr lang="en-US" smtClean="0"/>
              <a:pPr/>
              <a:t>‹nº›</a:t>
            </a:fld>
            <a:endParaRPr lang="en-US" dirty="0"/>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2971800"/>
            <a:ext cx="5122862" cy="1712259"/>
          </a:xfrm>
        </p:spPr>
        <p:txBody>
          <a:bodyPr anchor="b" anchorCtr="0">
            <a:noAutofit/>
            <a:scene3d>
              <a:camera prst="orthographicFront"/>
              <a:lightRig rig="morning" dir="t">
                <a:rot lat="0" lon="0" rev="2400000"/>
              </a:lightRig>
            </a:scene3d>
            <a:sp3d extrusionH="63500" contourW="6350">
              <a:bevelT w="19050" h="50800" prst="softRound"/>
              <a:contourClr>
                <a:schemeClr val="bg1"/>
              </a:contourClr>
            </a:sp3d>
          </a:bodyPr>
          <a:lstStyle>
            <a:lvl1pPr algn="ctr">
              <a:defRPr sz="4400" b="1" baseline="0">
                <a:solidFill>
                  <a:schemeClr val="tx2"/>
                </a:solidFill>
                <a:effectLst>
                  <a:innerShdw blurRad="63500" dist="50800" dir="5400000">
                    <a:schemeClr val="bg1">
                      <a:alpha val="50000"/>
                    </a:schemeClr>
                  </a:innerShdw>
                </a:effectLst>
              </a:defRPr>
            </a:lvl1pPr>
          </a:lstStyle>
          <a:p>
            <a:r>
              <a:rPr lang="en-US"/>
              <a:t>Click to edit Master title style</a:t>
            </a:r>
            <a:endParaRPr/>
          </a:p>
        </p:txBody>
      </p:sp>
      <p:sp>
        <p:nvSpPr>
          <p:cNvPr id="3" name="Subtitle 2"/>
          <p:cNvSpPr>
            <a:spLocks noGrp="1"/>
          </p:cNvSpPr>
          <p:nvPr>
            <p:ph type="subTitle" idx="1"/>
          </p:nvPr>
        </p:nvSpPr>
        <p:spPr>
          <a:xfrm>
            <a:off x="363538" y="4953000"/>
            <a:ext cx="5113896" cy="1001000"/>
          </a:xfrm>
        </p:spPr>
        <p:txBody>
          <a:bodyPr vert="horz" lIns="91440" tIns="45720" rIns="91440" bIns="45720" rtlCol="0" anchor="t" anchorCtr="0">
            <a:normAutofit/>
            <a:scene3d>
              <a:camera prst="orthographicFront"/>
              <a:lightRig rig="threePt" dir="t"/>
            </a:scene3d>
            <a:sp3d>
              <a:contourClr>
                <a:schemeClr val="bg1"/>
              </a:contourClr>
            </a:sp3d>
          </a:bodyPr>
          <a:lstStyle>
            <a:lvl1pPr marL="0" indent="0" algn="ctr">
              <a:lnSpc>
                <a:spcPct val="120000"/>
              </a:lnSpc>
              <a:spcBef>
                <a:spcPct val="0"/>
              </a:spcBef>
              <a:buNone/>
              <a:defRPr sz="1500" b="1" kern="1200">
                <a:solidFill>
                  <a:schemeClr val="tx1">
                    <a:tint val="75000"/>
                  </a:schemeClr>
                </a:solidFill>
                <a:effectLst>
                  <a:outerShdw blurRad="50800" dist="12700" dir="2700000" algn="tl" rotWithShape="0">
                    <a:schemeClr val="bg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ctr" defTabSz="914400" rtl="0" eaLnBrk="1" latinLnBrk="0" hangingPunct="1">
              <a:spcBef>
                <a:spcPts val="2400"/>
              </a:spcBef>
              <a:buClr>
                <a:schemeClr val="tx2"/>
              </a:buClr>
              <a:buSzPct val="100000"/>
              <a:buFont typeface="Wingdings 2" pitchFamily="18" charset="2"/>
              <a:buNone/>
            </a:pPr>
            <a:r>
              <a:rPr lang="en-US"/>
              <a:t>Click to edit Master subtitle style</a:t>
            </a:r>
            <a:endParaRPr/>
          </a:p>
        </p:txBody>
      </p:sp>
      <p:sp>
        <p:nvSpPr>
          <p:cNvPr id="4" name="Date Placeholder 3"/>
          <p:cNvSpPr>
            <a:spLocks noGrp="1"/>
          </p:cNvSpPr>
          <p:nvPr>
            <p:ph type="dt" sz="half" idx="10"/>
          </p:nvPr>
        </p:nvSpPr>
        <p:spPr>
          <a:xfrm>
            <a:off x="3429000" y="6356350"/>
            <a:ext cx="2133600" cy="365125"/>
          </a:xfrm>
        </p:spPr>
        <p:txBody>
          <a:bodyPr anchor="t" anchorCtr="0"/>
          <a:lstStyle>
            <a:lvl1pPr algn="r">
              <a:defRPr sz="1200">
                <a:solidFill>
                  <a:schemeClr val="tx1">
                    <a:lumMod val="50000"/>
                    <a:lumOff val="50000"/>
                  </a:schemeClr>
                </a:solidFill>
              </a:defRPr>
            </a:lvl1pPr>
          </a:lstStyle>
          <a:p>
            <a:r>
              <a:rPr lang="en-US"/>
              <a:t>Septiembre 21 de 2009</a:t>
            </a:r>
            <a:endParaRPr/>
          </a:p>
        </p:txBody>
      </p:sp>
      <p:sp>
        <p:nvSpPr>
          <p:cNvPr id="5" name="Footer Placeholder 4"/>
          <p:cNvSpPr>
            <a:spLocks noGrp="1"/>
          </p:cNvSpPr>
          <p:nvPr>
            <p:ph type="ftr" sz="quarter" idx="11"/>
          </p:nvPr>
        </p:nvSpPr>
        <p:spPr>
          <a:xfrm>
            <a:off x="363538" y="6356350"/>
            <a:ext cx="2130552" cy="365125"/>
          </a:xfrm>
          <a:prstGeom prst="rect">
            <a:avLst/>
          </a:prstGeom>
        </p:spPr>
        <p:txBody>
          <a:bodyPr/>
          <a:lstStyle>
            <a:lvl1pPr algn="l">
              <a:defRPr sz="1200">
                <a:solidFill>
                  <a:schemeClr val="tx1">
                    <a:lumMod val="50000"/>
                    <a:lumOff val="50000"/>
                  </a:schemeClr>
                </a:solidFill>
              </a:defRPr>
            </a:lvl1pPr>
          </a:lstStyle>
          <a:p>
            <a:r>
              <a:rPr lang="en-US"/>
              <a:t>Diego M. Riaño Pachón - MPIMP</a:t>
            </a:r>
            <a:endParaRPr/>
          </a:p>
        </p:txBody>
      </p:sp>
      <p:sp>
        <p:nvSpPr>
          <p:cNvPr id="8" name="Picture Placeholder 7"/>
          <p:cNvSpPr>
            <a:spLocks noGrp="1"/>
          </p:cNvSpPr>
          <p:nvPr>
            <p:ph type="pic" sz="quarter" idx="13"/>
          </p:nvPr>
        </p:nvSpPr>
        <p:spPr>
          <a:xfrm>
            <a:off x="6006353" y="9144"/>
            <a:ext cx="2743200" cy="6848856"/>
          </a:xfrm>
          <a:noFill/>
          <a:ln>
            <a:noFill/>
          </a:ln>
          <a:scene3d>
            <a:camera prst="orthographicFront"/>
            <a:lightRig rig="balanced" dir="t"/>
          </a:scene3d>
          <a:sp3d extrusionH="63500">
            <a:bevelT w="38100" h="38100" prst="softRound"/>
            <a:contourClr>
              <a:schemeClr val="bg1"/>
            </a:contourClr>
          </a:sp3d>
        </p:spPr>
        <p:txBody>
          <a:bodyPr vert="horz" lIns="91440" tIns="45720" rIns="91440" bIns="45720" rtlCol="0">
            <a:normAutofit/>
            <a:scene3d>
              <a:camera prst="orthographicFront"/>
              <a:lightRig rig="threePt" dir="t"/>
            </a:scene3d>
            <a:sp3d>
              <a:contourClr>
                <a:schemeClr val="bg1"/>
              </a:contourClr>
            </a:sp3d>
          </a:bodyPr>
          <a:lstStyle>
            <a:lvl1pPr marL="0" indent="0" algn="l" defTabSz="914400" rtl="0" eaLnBrk="1" latinLnBrk="0" hangingPunct="1">
              <a:spcBef>
                <a:spcPts val="2400"/>
              </a:spcBef>
              <a:buClr>
                <a:schemeClr val="tx2"/>
              </a:buClr>
              <a:buSzPct val="100000"/>
              <a:buFont typeface="Wingdings 2" pitchFamily="18" charset="2"/>
              <a:buNone/>
              <a:defRPr sz="32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1pPr>
          </a:lstStyle>
          <a:p>
            <a:r>
              <a:rPr lang="en-US"/>
              <a:t>Click icon to add picture</a:t>
            </a:r>
            <a:endParaRPr/>
          </a:p>
        </p:txBody>
      </p:sp>
      <p:pic>
        <p:nvPicPr>
          <p:cNvPr id="9" name="Picture 8" descr="titleSlideBevel.png"/>
          <p:cNvPicPr>
            <a:picLocks noChangeAspect="1"/>
          </p:cNvPicPr>
          <p:nvPr/>
        </p:nvPicPr>
        <p:blipFill>
          <a:blip r:embed="rId2"/>
          <a:stretch>
            <a:fillRect/>
          </a:stretch>
        </p:blipFill>
        <p:spPr>
          <a:xfrm>
            <a:off x="361950" y="4760260"/>
            <a:ext cx="5120640" cy="17967"/>
          </a:xfrm>
          <a:prstGeom prst="rect">
            <a:avLst/>
          </a:prstGeom>
        </p:spPr>
      </p:pic>
      <p:sp>
        <p:nvSpPr>
          <p:cNvPr id="13" name="Slide Number Placeholder 5"/>
          <p:cNvSpPr>
            <a:spLocks noGrp="1"/>
          </p:cNvSpPr>
          <p:nvPr>
            <p:ph type="sldNum" sz="quarter" idx="12"/>
          </p:nvPr>
        </p:nvSpPr>
        <p:spPr>
          <a:xfrm>
            <a:off x="2590800" y="6356350"/>
            <a:ext cx="667871" cy="365125"/>
          </a:xfrm>
        </p:spPr>
        <p:txBody>
          <a:bodyPr vert="horz" lIns="45720" tIns="45720" rIns="45720" bIns="45720" rtlCol="0">
            <a:noAutofit/>
            <a:scene3d>
              <a:camera prst="orthographicFront"/>
              <a:lightRig rig="morning" dir="t">
                <a:rot lat="0" lon="0" rev="2400000"/>
              </a:lightRig>
            </a:scene3d>
            <a:sp3d extrusionH="6350">
              <a:bevelT w="6350" h="6350" prst="softRound"/>
              <a:contourClr>
                <a:schemeClr val="bg1"/>
              </a:contourClr>
            </a:sp3d>
          </a:bodyPr>
          <a:lstStyle>
            <a:lvl1pPr marL="282575" indent="-282575" algn="ctr" defTabSz="914400" rtl="0" eaLnBrk="1" latinLnBrk="0" hangingPunct="1">
              <a:spcBef>
                <a:spcPts val="2400"/>
              </a:spcBef>
              <a:buClr>
                <a:schemeClr val="tx2"/>
              </a:buClr>
              <a:buSzPct val="100000"/>
              <a:buFont typeface="Wingdings 2" pitchFamily="18" charset="2"/>
              <a:buNone/>
              <a:defRPr kumimoji="0" sz="1200" b="1" i="0" u="none" strike="noStrike" kern="1200" cap="none" spc="0" normalizeH="0" baseline="0">
                <a:ln>
                  <a:noFill/>
                </a:ln>
                <a:solidFill>
                  <a:schemeClr val="tx1">
                    <a:lumMod val="50000"/>
                    <a:lumOff val="50000"/>
                  </a:schemeClr>
                </a:solidFill>
                <a:effectLst>
                  <a:outerShdw blurRad="50800" dist="12700" dir="2700000" algn="tl" rotWithShape="0">
                    <a:schemeClr val="bg1">
                      <a:alpha val="40000"/>
                    </a:schemeClr>
                  </a:outerShdw>
                </a:effectLst>
                <a:uLnTx/>
                <a:uFillTx/>
                <a:latin typeface="+mn-lt"/>
                <a:ea typeface="+mn-ea"/>
                <a:cs typeface="+mn-cs"/>
              </a:defRPr>
            </a:lvl1pPr>
          </a:lstStyle>
          <a:p>
            <a:fld id="{D99619C8-A375-448C-891B-9999C6BE8E64}" type="slidenum">
              <a:rPr smtClean="0"/>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2590800" y="524435"/>
            <a:ext cx="4845424" cy="731838"/>
          </a:xfrm>
        </p:spPr>
        <p:txBody>
          <a:bodyPr>
            <a:noAutofit/>
          </a:bodyPr>
          <a:lstStyle>
            <a:lvl1pPr algn="ctr">
              <a:defRPr sz="3200"/>
            </a:lvl1pPr>
          </a:lstStyle>
          <a:p>
            <a:r>
              <a:rPr lang="en-US"/>
              <a:t>Click to edit Master title style</a:t>
            </a:r>
            <a:endParaRPr/>
          </a:p>
        </p:txBody>
      </p:sp>
      <p:sp>
        <p:nvSpPr>
          <p:cNvPr id="3" name="Content Placeholder 2"/>
          <p:cNvSpPr>
            <a:spLocks noGrp="1"/>
          </p:cNvSpPr>
          <p:nvPr>
            <p:ph idx="1"/>
          </p:nvPr>
        </p:nvSpPr>
        <p:spPr>
          <a:xfrm>
            <a:off x="2590800" y="1600200"/>
            <a:ext cx="4845424" cy="4525963"/>
          </a:xfrm>
        </p:spPr>
        <p:txBody>
          <a:bodyPr>
            <a:normAutofit/>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solidFill>
                  <a:schemeClr val="tx2">
                    <a:lumMod val="40000"/>
                    <a:lumOff val="60000"/>
                  </a:schemeClr>
                </a:solidFill>
              </a:defRPr>
            </a:lvl1pPr>
          </a:lstStyle>
          <a:p>
            <a:r>
              <a:rPr lang="en-US"/>
              <a:t>Septiembre 21 de 2009</a:t>
            </a:r>
            <a:endParaRPr/>
          </a:p>
        </p:txBody>
      </p:sp>
      <p:sp>
        <p:nvSpPr>
          <p:cNvPr id="6" name="Slide Number Placeholder 5"/>
          <p:cNvSpPr>
            <a:spLocks noGrp="1"/>
          </p:cNvSpPr>
          <p:nvPr>
            <p:ph type="sldNum" sz="quarter" idx="12"/>
          </p:nvPr>
        </p:nvSpPr>
        <p:spPr/>
        <p:txBody>
          <a:bodyPr/>
          <a:lstStyle>
            <a:lvl1pPr>
              <a:defRPr>
                <a:solidFill>
                  <a:schemeClr val="tx2">
                    <a:lumMod val="40000"/>
                    <a:lumOff val="60000"/>
                  </a:schemeClr>
                </a:solidFill>
              </a:defRPr>
            </a:lvl1pPr>
          </a:lstStyle>
          <a:p>
            <a:fld id="{D99619C8-A375-448C-891B-9999C6BE8E64}" type="slidenum">
              <a:rPr smtClean="0"/>
              <a:pPr/>
              <a:t>‹nº›</a:t>
            </a:fld>
            <a:endParaRPr/>
          </a:p>
        </p:txBody>
      </p:sp>
      <p:sp>
        <p:nvSpPr>
          <p:cNvPr id="8" name="Footer Placeholder 7"/>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
        <p:nvSpPr>
          <p:cNvPr id="9" name="Picture Placeholder 7"/>
          <p:cNvSpPr>
            <a:spLocks noGrp="1"/>
          </p:cNvSpPr>
          <p:nvPr>
            <p:ph type="pic" sz="quarter" idx="13"/>
          </p:nvPr>
        </p:nvSpPr>
        <p:spPr>
          <a:xfrm>
            <a:off x="0" y="9144"/>
            <a:ext cx="2379663" cy="6848856"/>
          </a:xfrm>
          <a:noFill/>
          <a:ln>
            <a:noFill/>
          </a:ln>
          <a:scene3d>
            <a:camera prst="orthographicFront"/>
            <a:lightRig rig="balanced" dir="t"/>
          </a:scene3d>
          <a:sp3d extrusionH="63500">
            <a:bevelT w="38100" h="38100" prst="softRound"/>
            <a:contourClr>
              <a:schemeClr val="bg1"/>
            </a:contourClr>
          </a:sp3d>
        </p:spPr>
        <p:txBody>
          <a:bodyPr vert="horz" lIns="91440" tIns="45720" rIns="91440" bIns="45720" rtlCol="0">
            <a:normAutofit/>
            <a:scene3d>
              <a:camera prst="orthographicFront"/>
              <a:lightRig rig="threePt" dir="t"/>
            </a:scene3d>
            <a:sp3d>
              <a:contourClr>
                <a:schemeClr val="bg1"/>
              </a:contourClr>
            </a:sp3d>
          </a:bodyPr>
          <a:lstStyle>
            <a:lvl1pPr marL="0" indent="0" algn="l" defTabSz="914400" rtl="0" eaLnBrk="1" latinLnBrk="0" hangingPunct="1">
              <a:spcBef>
                <a:spcPts val="2400"/>
              </a:spcBef>
              <a:buClr>
                <a:schemeClr val="tx2"/>
              </a:buClr>
              <a:buSzPct val="100000"/>
              <a:buFont typeface="Wingdings 2" pitchFamily="18" charset="2"/>
              <a:buNone/>
              <a:defRPr sz="32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1pPr>
          </a:lstStyle>
          <a:p>
            <a:r>
              <a:rPr lang="en-US"/>
              <a:t>Click icon to add picture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654300"/>
            <a:ext cx="7315200" cy="850900"/>
          </a:xfrm>
        </p:spPr>
        <p:txBody>
          <a:bodyPr anchor="b" anchorCtr="0">
            <a:normAutofit/>
          </a:bodyPr>
          <a:lstStyle>
            <a:lvl1pPr algn="ctr">
              <a:defRPr sz="4400" b="1" cap="none" baseline="0">
                <a:effectLst>
                  <a:innerShdw blurRad="63500" dist="50800" dir="5400000">
                    <a:schemeClr val="bg1">
                      <a:alpha val="50000"/>
                    </a:schemeClr>
                  </a:innerShdw>
                </a:effectLst>
              </a:defRPr>
            </a:lvl1pPr>
          </a:lstStyle>
          <a:p>
            <a:r>
              <a:rPr lang="en-US"/>
              <a:t>Click to edit Master title style</a:t>
            </a:r>
            <a:endParaRPr/>
          </a:p>
        </p:txBody>
      </p:sp>
      <p:sp>
        <p:nvSpPr>
          <p:cNvPr id="3" name="Text Placeholder 2"/>
          <p:cNvSpPr>
            <a:spLocks noGrp="1"/>
          </p:cNvSpPr>
          <p:nvPr>
            <p:ph type="body" idx="1"/>
          </p:nvPr>
        </p:nvSpPr>
        <p:spPr>
          <a:xfrm>
            <a:off x="927099" y="3622344"/>
            <a:ext cx="7302501" cy="1105401"/>
          </a:xfrm>
        </p:spPr>
        <p:txBody>
          <a:bodyPr anchor="t" anchorCtr="0">
            <a:normAutofit/>
          </a:bodyPr>
          <a:lstStyle>
            <a:lvl1pPr marL="0" indent="0" algn="ctr">
              <a:spcBef>
                <a:spcPct val="0"/>
              </a:spcBef>
              <a:buNone/>
              <a:defRPr sz="15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a:xfrm>
            <a:off x="3429000" y="6356350"/>
            <a:ext cx="2133600" cy="365125"/>
          </a:xfrm>
        </p:spPr>
        <p:txBody>
          <a:bodyPr anchor="t" anchorCtr="0"/>
          <a:lstStyle>
            <a:lvl1pPr algn="r">
              <a:defRPr sz="1200">
                <a:solidFill>
                  <a:schemeClr val="tx1">
                    <a:lumMod val="50000"/>
                    <a:lumOff val="50000"/>
                  </a:schemeClr>
                </a:solidFill>
              </a:defRPr>
            </a:lvl1pPr>
          </a:lstStyle>
          <a:p>
            <a:r>
              <a:rPr lang="en-US"/>
              <a:t>Septiembre 21 de 2009</a:t>
            </a:r>
            <a:endParaRPr/>
          </a:p>
        </p:txBody>
      </p:sp>
      <p:sp>
        <p:nvSpPr>
          <p:cNvPr id="8" name="Footer Placeholder 4"/>
          <p:cNvSpPr>
            <a:spLocks noGrp="1"/>
          </p:cNvSpPr>
          <p:nvPr>
            <p:ph type="ftr" sz="quarter" idx="11"/>
          </p:nvPr>
        </p:nvSpPr>
        <p:spPr>
          <a:xfrm>
            <a:off x="363538" y="6356350"/>
            <a:ext cx="2895600" cy="365125"/>
          </a:xfrm>
          <a:prstGeom prst="rect">
            <a:avLst/>
          </a:prstGeom>
        </p:spPr>
        <p:txBody>
          <a:bodyPr/>
          <a:lstStyle>
            <a:lvl1pPr algn="l">
              <a:defRPr sz="1200">
                <a:solidFill>
                  <a:schemeClr val="tx1">
                    <a:lumMod val="50000"/>
                    <a:lumOff val="50000"/>
                  </a:schemeClr>
                </a:solidFill>
              </a:defRPr>
            </a:lvl1pPr>
          </a:lstStyle>
          <a:p>
            <a:r>
              <a:rPr lang="en-US"/>
              <a:t>Diego M. Riaño Pachón - MPIMP</a:t>
            </a:r>
            <a:endParaRPr/>
          </a:p>
        </p:txBody>
      </p:sp>
      <p:pic>
        <p:nvPicPr>
          <p:cNvPr id="9" name="Picture 8" descr="SectionHeader-Bevel.png"/>
          <p:cNvPicPr>
            <a:picLocks noChangeAspect="1"/>
          </p:cNvPicPr>
          <p:nvPr/>
        </p:nvPicPr>
        <p:blipFill>
          <a:blip r:embed="rId2"/>
          <a:stretch>
            <a:fillRect/>
          </a:stretch>
        </p:blipFill>
        <p:spPr>
          <a:xfrm>
            <a:off x="928048" y="3559792"/>
            <a:ext cx="7315200" cy="17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a:p>
        </p:txBody>
      </p:sp>
      <p:sp>
        <p:nvSpPr>
          <p:cNvPr id="3" name="Content Placeholder 2"/>
          <p:cNvSpPr>
            <a:spLocks noGrp="1"/>
          </p:cNvSpPr>
          <p:nvPr>
            <p:ph sz="half" idx="1"/>
          </p:nvPr>
        </p:nvSpPr>
        <p:spPr>
          <a:xfrm>
            <a:off x="372035"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011706"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r>
              <a:rPr lang="en-US"/>
              <a:t>Septiembre 21 de 2009</a:t>
            </a:r>
            <a:endParaRPr/>
          </a:p>
        </p:txBody>
      </p:sp>
      <p:sp>
        <p:nvSpPr>
          <p:cNvPr id="6" name="Footer Placeholder 5"/>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
        <p:nvSpPr>
          <p:cNvPr id="7" name="Slide Number Placeholder 6"/>
          <p:cNvSpPr>
            <a:spLocks noGrp="1"/>
          </p:cNvSpPr>
          <p:nvPr>
            <p:ph type="sldNum" sz="quarter" idx="12"/>
          </p:nvPr>
        </p:nvSpPr>
        <p:spPr/>
        <p:txBody>
          <a:bodyPr/>
          <a:lstStyle/>
          <a:p>
            <a:fld id="{D99619C8-A375-448C-891B-9999C6BE8E64}" type="slidenum">
              <a:rPr smtClean="0"/>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ComparisonBoxes.png"/>
          <p:cNvPicPr>
            <a:picLocks noChangeAspect="1"/>
          </p:cNvPicPr>
          <p:nvPr/>
        </p:nvPicPr>
        <p:blipFill>
          <a:blip r:embed="rId2"/>
          <a:srcRect l="4559" t="28431" r="57794" b="7647"/>
          <a:stretch>
            <a:fillRect/>
          </a:stretch>
        </p:blipFill>
        <p:spPr>
          <a:xfrm>
            <a:off x="363071" y="1949824"/>
            <a:ext cx="3474720" cy="4290753"/>
          </a:xfrm>
          <a:prstGeom prst="rect">
            <a:avLst/>
          </a:prstGeom>
        </p:spPr>
      </p:pic>
      <p:pic>
        <p:nvPicPr>
          <p:cNvPr id="11" name="Picture 10" descr="ComparisonBoxes.png"/>
          <p:cNvPicPr>
            <a:picLocks noChangeAspect="1"/>
          </p:cNvPicPr>
          <p:nvPr/>
        </p:nvPicPr>
        <p:blipFill>
          <a:blip r:embed="rId2"/>
          <a:srcRect l="4559" t="28431" r="57794" b="7647"/>
          <a:stretch>
            <a:fillRect/>
          </a:stretch>
        </p:blipFill>
        <p:spPr>
          <a:xfrm>
            <a:off x="3992880" y="1945341"/>
            <a:ext cx="3474720" cy="4290753"/>
          </a:xfrm>
          <a:prstGeom prst="rect">
            <a:avLst/>
          </a:prstGeom>
        </p:spPr>
      </p:pic>
      <p:sp>
        <p:nvSpPr>
          <p:cNvPr id="4" name="Content Placeholder 3"/>
          <p:cNvSpPr>
            <a:spLocks noGrp="1"/>
          </p:cNvSpPr>
          <p:nvPr>
            <p:ph sz="half" idx="2"/>
          </p:nvPr>
        </p:nvSpPr>
        <p:spPr>
          <a:xfrm>
            <a:off x="381000" y="1972236"/>
            <a:ext cx="3429000" cy="4174564"/>
          </a:xfrm>
          <a:prstGeom prst="roundRect">
            <a:avLst>
              <a:gd name="adj" fmla="val 4119"/>
            </a:avLst>
          </a:prstGeom>
          <a:noFill/>
          <a:effectLst/>
          <a:scene3d>
            <a:camera prst="orthographicFront"/>
            <a:lightRig rig="soft" dir="t"/>
          </a:scene3d>
          <a:sp3d>
            <a:extrusionClr>
              <a:schemeClr val="bg1"/>
            </a:extrusionClr>
            <a:contourClr>
              <a:schemeClr val="bg1">
                <a:lumMod val="65000"/>
              </a:schemeClr>
            </a:contourClr>
          </a:sp3d>
        </p:spPr>
        <p:txBody>
          <a:bodyPr tIns="91440" bIns="91440">
            <a:normAutofit/>
            <a:scene3d>
              <a:camera prst="orthographicFront"/>
              <a:lightRig rig="threePt" dir="t"/>
            </a:scene3d>
            <a:sp3d>
              <a:contourClr>
                <a:schemeClr val="bg1"/>
              </a:contourClr>
            </a:sp3d>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noAutofit/>
          </a:bodyPr>
          <a:lstStyle>
            <a:lvl1pPr algn="ctr">
              <a:defRPr/>
            </a:lvl1pPr>
          </a:lstStyle>
          <a:p>
            <a:r>
              <a:rPr lang="en-US"/>
              <a:t>Click to edit Master title style</a:t>
            </a:r>
            <a:endParaRPr/>
          </a:p>
        </p:txBody>
      </p:sp>
      <p:sp>
        <p:nvSpPr>
          <p:cNvPr id="3" name="Text Placeholder 2"/>
          <p:cNvSpPr>
            <a:spLocks noGrp="1"/>
          </p:cNvSpPr>
          <p:nvPr>
            <p:ph type="body" idx="1"/>
          </p:nvPr>
        </p:nvSpPr>
        <p:spPr>
          <a:xfrm>
            <a:off x="372035" y="1237129"/>
            <a:ext cx="3429000" cy="698033"/>
          </a:xfrm>
        </p:spPr>
        <p:txBody>
          <a:bodyPr tIns="0" bIns="0" anchor="b">
            <a:normAutofit/>
          </a:bodyPr>
          <a:lstStyle>
            <a:lvl1pPr marL="0" indent="0" algn="ctr">
              <a:lnSpc>
                <a:spcPts val="2900"/>
              </a:lnSpc>
              <a:spcBef>
                <a:spcPct val="0"/>
              </a:spcBef>
              <a:buNone/>
              <a:defRPr sz="2600" b="1">
                <a:solidFill>
                  <a:schemeClr val="tx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011706" y="1237129"/>
            <a:ext cx="3429000" cy="698033"/>
          </a:xfrm>
        </p:spPr>
        <p:txBody>
          <a:bodyPr tIns="0" bIns="0" anchor="b">
            <a:normAutofit/>
          </a:bodyPr>
          <a:lstStyle>
            <a:lvl1pPr marL="0" indent="0" algn="ctr">
              <a:lnSpc>
                <a:spcPts val="2900"/>
              </a:lnSpc>
              <a:spcBef>
                <a:spcPct val="0"/>
              </a:spcBef>
              <a:buNone/>
              <a:defRPr sz="2600" b="1">
                <a:solidFill>
                  <a:schemeClr val="tx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11706" y="1972236"/>
            <a:ext cx="3429000" cy="4174564"/>
          </a:xfrm>
          <a:prstGeom prst="roundRect">
            <a:avLst>
              <a:gd name="adj" fmla="val 2941"/>
            </a:avLst>
          </a:prstGeom>
          <a:noFill/>
          <a:effectLst/>
          <a:scene3d>
            <a:camera prst="orthographicFront"/>
            <a:lightRig rig="soft" dir="t"/>
          </a:scene3d>
          <a:sp3d>
            <a:extrusionClr>
              <a:schemeClr val="bg1"/>
            </a:extrusionClr>
            <a:contourClr>
              <a:schemeClr val="bg1">
                <a:lumMod val="65000"/>
              </a:schemeClr>
            </a:contourClr>
          </a:sp3d>
        </p:spPr>
        <p:txBody>
          <a:bodyPr vert="horz" lIns="91440" tIns="91440" rIns="91440" bIns="91440" rtlCol="0">
            <a:normAutofit/>
            <a:scene3d>
              <a:camera prst="orthographicFront"/>
              <a:lightRig rig="threePt" dir="t"/>
            </a:scene3d>
            <a:sp3d>
              <a:contourClr>
                <a:schemeClr val="bg1"/>
              </a:contourClr>
            </a:sp3d>
          </a:bodyPr>
          <a:lstStyle>
            <a:lvl1pPr algn="l" defTabSz="914400" rtl="0" eaLnBrk="1" latinLnBrk="0" hangingPunct="1">
              <a:buSzPct val="100000"/>
              <a:buFont typeface="Wingdings 2" pitchFamily="18" charset="2"/>
              <a:buChar char=""/>
              <a:defRPr sz="24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1pPr>
            <a:lvl2pPr algn="l" defTabSz="914400" rtl="0" eaLnBrk="1" latinLnBrk="0" hangingPunct="1">
              <a:buSzPct val="100000"/>
              <a:buFont typeface="Wingdings 2" pitchFamily="18" charset="2"/>
              <a:buChar char=""/>
              <a:defRPr sz="20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2pPr>
            <a:lvl3pPr algn="l" defTabSz="914400" rtl="0" eaLnBrk="1" latinLnBrk="0" hangingPunct="1">
              <a:buSzPct val="100000"/>
              <a:buFont typeface="Wingdings 2" pitchFamily="18" charset="2"/>
              <a:buChar char=""/>
              <a:defRPr sz="18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3pPr>
            <a:lvl4pPr algn="l" defTabSz="914400" rtl="0" eaLnBrk="1" latinLnBrk="0" hangingPunct="1">
              <a:buSzPct val="100000"/>
              <a:buFont typeface="Wingdings 2" pitchFamily="18" charset="2"/>
              <a:buChar char=""/>
              <a:defRPr sz="16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4pPr>
            <a:lvl5pPr algn="l" defTabSz="914400" rtl="0" eaLnBrk="1" latinLnBrk="0" hangingPunct="1">
              <a:buSzPct val="100000"/>
              <a:buFont typeface="Wingdings 2" pitchFamily="18" charset="2"/>
              <a:buChar char=""/>
              <a:defRPr sz="16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r>
              <a:rPr lang="en-US"/>
              <a:t>Septiembre 21 de 2009</a:t>
            </a:r>
            <a:endParaRPr/>
          </a:p>
        </p:txBody>
      </p:sp>
      <p:sp>
        <p:nvSpPr>
          <p:cNvPr id="8" name="Footer Placeholder 7"/>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
        <p:nvSpPr>
          <p:cNvPr id="9" name="Slide Number Placeholder 8"/>
          <p:cNvSpPr>
            <a:spLocks noGrp="1"/>
          </p:cNvSpPr>
          <p:nvPr>
            <p:ph type="sldNum" sz="quarter" idx="12"/>
          </p:nvPr>
        </p:nvSpPr>
        <p:spPr/>
        <p:txBody>
          <a:bodyPr/>
          <a:lstStyle/>
          <a:p>
            <a:fld id="{D99619C8-A375-448C-891B-9999C6BE8E64}" type="slidenum">
              <a:rPr smtClean="0"/>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lang="en-US"/>
              <a:t>Septiembre 21 de 2009</a:t>
            </a:r>
            <a:endParaRPr/>
          </a:p>
        </p:txBody>
      </p:sp>
      <p:sp>
        <p:nvSpPr>
          <p:cNvPr id="4" name="Footer Placeholder 3"/>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
        <p:nvSpPr>
          <p:cNvPr id="5" name="Slide Number Placeholder 4"/>
          <p:cNvSpPr>
            <a:spLocks noGrp="1"/>
          </p:cNvSpPr>
          <p:nvPr>
            <p:ph type="sldNum" sz="quarter" idx="12"/>
          </p:nvPr>
        </p:nvSpPr>
        <p:spPr/>
        <p:txBody>
          <a:bodyPr/>
          <a:lstStyle/>
          <a:p>
            <a:fld id="{D99619C8-A375-448C-891B-9999C6BE8E64}" type="slidenum">
              <a:rPr smtClean="0"/>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Septiembre 21 de 2009</a:t>
            </a:r>
            <a:endParaRPr/>
          </a:p>
        </p:txBody>
      </p:sp>
      <p:sp>
        <p:nvSpPr>
          <p:cNvPr id="3" name="Footer Placeholder 2"/>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
        <p:nvSpPr>
          <p:cNvPr id="4" name="Slide Number Placeholder 3"/>
          <p:cNvSpPr>
            <a:spLocks noGrp="1"/>
          </p:cNvSpPr>
          <p:nvPr>
            <p:ph type="sldNum" sz="quarter" idx="12"/>
          </p:nvPr>
        </p:nvSpPr>
        <p:spPr/>
        <p:txBody>
          <a:bodyPr/>
          <a:lstStyle/>
          <a:p>
            <a:fld id="{D99619C8-A375-448C-891B-9999C6BE8E64}" type="slidenum">
              <a:rPr smtClean="0"/>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6.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7.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624" y="524435"/>
            <a:ext cx="7086600" cy="731838"/>
          </a:xfrm>
          <a:prstGeom prst="rect">
            <a:avLst/>
          </a:prstGeom>
        </p:spPr>
        <p:txBody>
          <a:bodyPr vert="horz" lIns="91440" tIns="45720" rIns="91440" bIns="45720" rtlCol="0" anchor="ctr">
            <a:noAutofit/>
            <a:scene3d>
              <a:camera prst="orthographicFront"/>
              <a:lightRig rig="morning" dir="t">
                <a:rot lat="0" lon="0" rev="2400000"/>
              </a:lightRig>
            </a:scene3d>
            <a:sp3d extrusionH="63500" contourW="6350">
              <a:bevelT w="19050" h="50800" prst="softRound"/>
              <a:contourClr>
                <a:schemeClr val="bg1"/>
              </a:contourClr>
            </a:sp3d>
          </a:bodyPr>
          <a:lstStyle/>
          <a:p>
            <a:r>
              <a:rPr lang="en-US"/>
              <a:t>Click to edit Master title style</a:t>
            </a:r>
            <a:endParaRPr/>
          </a:p>
        </p:txBody>
      </p:sp>
      <p:sp>
        <p:nvSpPr>
          <p:cNvPr id="3" name="Text Placeholder 2"/>
          <p:cNvSpPr>
            <a:spLocks noGrp="1"/>
          </p:cNvSpPr>
          <p:nvPr>
            <p:ph type="body" idx="1"/>
          </p:nvPr>
        </p:nvSpPr>
        <p:spPr>
          <a:xfrm>
            <a:off x="349624" y="1600200"/>
            <a:ext cx="7086600" cy="4525963"/>
          </a:xfrm>
          <a:prstGeom prst="rect">
            <a:avLst/>
          </a:prstGeom>
        </p:spPr>
        <p:txBody>
          <a:bodyPr vert="horz" lIns="91440" tIns="45720" rIns="91440" bIns="45720" rtlCol="0">
            <a:normAutofit/>
            <a:scene3d>
              <a:camera prst="orthographicFront"/>
              <a:lightRig rig="threePt" dir="t"/>
            </a:scene3d>
            <a:sp3d>
              <a:contourClr>
                <a:schemeClr val="bg1"/>
              </a:contourClr>
            </a:sp3d>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rot="16200000">
            <a:off x="7562943" y="4694238"/>
            <a:ext cx="2133600" cy="365125"/>
          </a:xfrm>
          <a:prstGeom prst="rect">
            <a:avLst/>
          </a:prstGeom>
        </p:spPr>
        <p:txBody>
          <a:bodyPr vert="horz" lIns="45720" tIns="45720" rIns="45720" bIns="45720" rtlCol="0" anchor="ctr">
            <a:scene3d>
              <a:camera prst="orthographicFront"/>
              <a:lightRig rig="morning" dir="t">
                <a:rot lat="0" lon="0" rev="2400000"/>
              </a:lightRig>
            </a:scene3d>
            <a:sp3d extrusionH="6350">
              <a:bevelT w="6350" h="6350" prst="softRound"/>
              <a:contourClr>
                <a:schemeClr val="bg1"/>
              </a:contourClr>
            </a:sp3d>
          </a:bodyPr>
          <a:lstStyle>
            <a:lvl1pPr algn="l">
              <a:defRPr sz="1800">
                <a:solidFill>
                  <a:schemeClr val="tx2">
                    <a:lumMod val="40000"/>
                    <a:lumOff val="60000"/>
                  </a:schemeClr>
                </a:solidFill>
                <a:effectLst>
                  <a:outerShdw blurRad="50800" dist="12700" dir="2700000" algn="tl" rotWithShape="0">
                    <a:schemeClr val="bg1">
                      <a:alpha val="40000"/>
                    </a:schemeClr>
                  </a:outerShdw>
                </a:effectLst>
              </a:defRPr>
            </a:lvl1pPr>
          </a:lstStyle>
          <a:p>
            <a:r>
              <a:rPr lang="en-US"/>
              <a:t>Septiembre 21 de 2009</a:t>
            </a:r>
            <a:endParaRPr/>
          </a:p>
        </p:txBody>
      </p:sp>
      <p:sp>
        <p:nvSpPr>
          <p:cNvPr id="6" name="Slide Number Placeholder 5"/>
          <p:cNvSpPr>
            <a:spLocks noGrp="1"/>
          </p:cNvSpPr>
          <p:nvPr>
            <p:ph type="sldNum" sz="quarter" idx="4"/>
          </p:nvPr>
        </p:nvSpPr>
        <p:spPr>
          <a:xfrm>
            <a:off x="8041341" y="6181538"/>
            <a:ext cx="806824" cy="365125"/>
          </a:xfrm>
          <a:prstGeom prst="rect">
            <a:avLst/>
          </a:prstGeom>
        </p:spPr>
        <p:txBody>
          <a:bodyPr vert="horz" lIns="45720" tIns="45720" rIns="45720" bIns="45720" rtlCol="0" anchor="ctr">
            <a:scene3d>
              <a:camera prst="orthographicFront"/>
              <a:lightRig rig="morning" dir="t">
                <a:rot lat="0" lon="0" rev="2400000"/>
              </a:lightRig>
            </a:scene3d>
            <a:sp3d extrusionH="6350">
              <a:bevelT w="6350" h="6350" prst="softRound"/>
              <a:contourClr>
                <a:schemeClr val="bg1"/>
              </a:contourClr>
            </a:sp3d>
          </a:bodyPr>
          <a:lstStyle>
            <a:lvl1pPr algn="r">
              <a:defRPr sz="4500">
                <a:solidFill>
                  <a:schemeClr val="tx2">
                    <a:lumMod val="40000"/>
                    <a:lumOff val="60000"/>
                  </a:schemeClr>
                </a:solidFill>
                <a:effectLst>
                  <a:outerShdw blurRad="50800" dist="12700" dir="2700000" algn="tl" rotWithShape="0">
                    <a:schemeClr val="bg1">
                      <a:alpha val="40000"/>
                    </a:schemeClr>
                  </a:outerShdw>
                </a:effectLst>
              </a:defRPr>
            </a:lvl1pPr>
          </a:lstStyle>
          <a:p>
            <a:fld id="{D99619C8-A375-448C-891B-9999C6BE8E64}" type="slidenum">
              <a:rPr smtClean="0"/>
              <a:pPr/>
              <a:t>‹nº›</a:t>
            </a:fld>
            <a:endParaRPr/>
          </a:p>
        </p:txBody>
      </p:sp>
      <p:pic>
        <p:nvPicPr>
          <p:cNvPr id="7" name="Picture 6" descr="bevelDivider.png"/>
          <p:cNvPicPr>
            <a:picLocks noChangeAspect="1"/>
          </p:cNvPicPr>
          <p:nvPr/>
        </p:nvPicPr>
        <p:blipFill>
          <a:blip r:embed="rId15"/>
          <a:stretch>
            <a:fillRect/>
          </a:stretch>
        </p:blipFill>
        <p:spPr>
          <a:xfrm>
            <a:off x="7772400" y="0"/>
            <a:ext cx="107156" cy="6858000"/>
          </a:xfrm>
          <a:prstGeom prst="rect">
            <a:avLst/>
          </a:prstGeom>
        </p:spPr>
      </p:pic>
      <p:sp>
        <p:nvSpPr>
          <p:cNvPr id="9" name="Footer Placeholder 7"/>
          <p:cNvSpPr>
            <a:spLocks noGrp="1"/>
          </p:cNvSpPr>
          <p:nvPr>
            <p:ph type="ftr" sz="quarter" idx="3"/>
          </p:nvPr>
        </p:nvSpPr>
        <p:spPr>
          <a:xfrm rot="16200000">
            <a:off x="5769819" y="3208338"/>
            <a:ext cx="5105400" cy="365125"/>
          </a:xfrm>
          <a:prstGeom prst="rect">
            <a:avLst/>
          </a:prstGeom>
        </p:spPr>
        <p:txBody>
          <a:bodyPr vert="horz" lIns="45720" tIns="45720" rIns="45720" bIns="45720" rtlCol="0">
            <a:noAutofit/>
            <a:scene3d>
              <a:camera prst="orthographicFront"/>
              <a:lightRig rig="morning" dir="t">
                <a:rot lat="0" lon="0" rev="2400000"/>
              </a:lightRig>
            </a:scene3d>
            <a:sp3d extrusionH="6350">
              <a:bevelT w="6350" h="6350" prst="softRound"/>
              <a:contourClr>
                <a:schemeClr val="bg1"/>
              </a:contourClr>
            </a:sp3d>
          </a:bodyPr>
          <a:lstStyle>
            <a:lvl1pPr marL="282575" indent="-282575" algn="l" defTabSz="914400" rtl="0" eaLnBrk="1" latinLnBrk="0" hangingPunct="1">
              <a:spcBef>
                <a:spcPts val="2400"/>
              </a:spcBef>
              <a:buClr>
                <a:schemeClr val="tx2"/>
              </a:buClr>
              <a:buSzPct val="100000"/>
              <a:buFont typeface="Wingdings 2" pitchFamily="18" charset="2"/>
              <a:buNone/>
              <a:defRPr kumimoji="0" sz="2200" b="1" i="0" u="none" strike="noStrike" kern="1200" cap="none" spc="0" normalizeH="0" baseline="0">
                <a:ln>
                  <a:noFill/>
                </a:ln>
                <a:solidFill>
                  <a:schemeClr val="tx2">
                    <a:lumMod val="60000"/>
                    <a:lumOff val="40000"/>
                  </a:schemeClr>
                </a:solidFill>
                <a:effectLst>
                  <a:outerShdw blurRad="50800" dist="12700" dir="2700000" algn="tl" rotWithShape="0">
                    <a:schemeClr val="bg1">
                      <a:alpha val="40000"/>
                    </a:schemeClr>
                  </a:outerShdw>
                </a:effectLst>
                <a:uLnTx/>
                <a:uFillTx/>
                <a:latin typeface="+mn-lt"/>
                <a:ea typeface="+mn-ea"/>
                <a:cs typeface="+mn-cs"/>
              </a:defRPr>
            </a:lvl1pPr>
          </a:lstStyle>
          <a:p>
            <a:r>
              <a:rPr lang="en-US"/>
              <a:t>Diego M. Riaño Pachón - MPIMP</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914400" rtl="0" eaLnBrk="1" latinLnBrk="0" hangingPunct="1">
        <a:spcBef>
          <a:spcPct val="0"/>
        </a:spcBef>
        <a:buNone/>
        <a:defRPr sz="4600" kern="1200">
          <a:solidFill>
            <a:schemeClr val="tx2"/>
          </a:solidFill>
          <a:effectLst>
            <a:innerShdw blurRad="63500" dist="50800" dir="5400000">
              <a:schemeClr val="bg1">
                <a:alpha val="50000"/>
              </a:schemeClr>
            </a:innerShdw>
          </a:effectLst>
          <a:latin typeface="+mj-lt"/>
          <a:ea typeface="+mj-ea"/>
          <a:cs typeface="+mj-cs"/>
        </a:defRPr>
      </a:lvl1pPr>
    </p:titleStyle>
    <p:bodyStyle>
      <a:lvl1pPr marL="282575" indent="-282575" algn="l" defTabSz="914400" rtl="0" eaLnBrk="1" latinLnBrk="0" hangingPunct="1">
        <a:spcBef>
          <a:spcPts val="2400"/>
        </a:spcBef>
        <a:buClr>
          <a:schemeClr val="tx2"/>
        </a:buClr>
        <a:buSzPct val="100000"/>
        <a:buFont typeface="Wingdings 2" pitchFamily="18" charset="2"/>
        <a:buChar char=""/>
        <a:defRPr sz="26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1pPr>
      <a:lvl2pPr marL="577850" indent="-295275" algn="l" defTabSz="914400" rtl="0" eaLnBrk="1" latinLnBrk="0" hangingPunct="1">
        <a:spcBef>
          <a:spcPts val="600"/>
        </a:spcBef>
        <a:buClr>
          <a:schemeClr val="tx2">
            <a:lumMod val="60000"/>
            <a:lumOff val="40000"/>
          </a:schemeClr>
        </a:buClr>
        <a:buSzPct val="100000"/>
        <a:buFont typeface="Wingdings 2" pitchFamily="18" charset="2"/>
        <a:buChar char=""/>
        <a:defRPr sz="24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2pPr>
      <a:lvl3pPr marL="860425" indent="-282575" algn="l" defTabSz="914400" rtl="0" eaLnBrk="1" latinLnBrk="0" hangingPunct="1">
        <a:spcBef>
          <a:spcPts val="600"/>
        </a:spcBef>
        <a:buClr>
          <a:schemeClr val="tx2"/>
        </a:buClr>
        <a:buSzPct val="100000"/>
        <a:buFont typeface="Wingdings 2" pitchFamily="18" charset="2"/>
        <a:buChar char=""/>
        <a:defRPr sz="22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3pPr>
      <a:lvl4pPr marL="1143000" indent="-282575" algn="l" defTabSz="914400" rtl="0" eaLnBrk="1" latinLnBrk="0" hangingPunct="1">
        <a:spcBef>
          <a:spcPts val="600"/>
        </a:spcBef>
        <a:buClr>
          <a:schemeClr val="tx2">
            <a:lumMod val="60000"/>
            <a:lumOff val="40000"/>
          </a:schemeClr>
        </a:buClr>
        <a:buSzPct val="100000"/>
        <a:buFont typeface="Wingdings 2" pitchFamily="18" charset="2"/>
        <a:buChar char=""/>
        <a:defRPr sz="20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4pPr>
      <a:lvl5pPr marL="1425575" indent="-282575" algn="l" defTabSz="914400" rtl="0" eaLnBrk="1" latinLnBrk="0" hangingPunct="1">
        <a:spcBef>
          <a:spcPts val="600"/>
        </a:spcBef>
        <a:buClr>
          <a:schemeClr val="tx2"/>
        </a:buClr>
        <a:buSzPct val="100000"/>
        <a:buFont typeface="Wingdings 2" pitchFamily="18" charset="2"/>
        <a:buChar char=""/>
        <a:defRPr sz="18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D99619C8-A375-448C-891B-9999C6BE8E64}" type="slidenum">
              <a:rPr lang="es-ES" smtClean="0"/>
              <a:pPr/>
              <a:t>‹nº›</a:t>
            </a:fld>
            <a:endParaRPr lang="es-E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s-ES_tradnl"/>
              <a:t>Clic para editar título</a:t>
            </a:r>
            <a:endParaRPr/>
          </a:p>
        </p:txBody>
      </p:sp>
      <p:pic>
        <p:nvPicPr>
          <p:cNvPr id="5" name="Imagem 4">
            <a:extLst>
              <a:ext uri="{FF2B5EF4-FFF2-40B4-BE49-F238E27FC236}">
                <a16:creationId xmlns:a16="http://schemas.microsoft.com/office/drawing/2014/main" id="{091B2ADB-27BE-4E8E-8C8D-67B7EC098AFA}"/>
              </a:ext>
            </a:extLst>
          </p:cNvPr>
          <p:cNvPicPr>
            <a:picLocks noChangeAspect="1"/>
          </p:cNvPicPr>
          <p:nvPr userDrawn="1"/>
        </p:nvPicPr>
        <p:blipFill>
          <a:blip r:embed="rId18"/>
          <a:stretch>
            <a:fillRect/>
          </a:stretch>
        </p:blipFill>
        <p:spPr>
          <a:xfrm>
            <a:off x="8748465" y="6462465"/>
            <a:ext cx="395534" cy="395534"/>
          </a:xfrm>
          <a:prstGeom prst="rect">
            <a:avLst/>
          </a:prstGeom>
        </p:spPr>
      </p:pic>
      <p:pic>
        <p:nvPicPr>
          <p:cNvPr id="16" name="Imagem 15" descr="Uma imagem contendo objeto, verde&#10;&#10;Descrição gerada automaticamente">
            <a:extLst>
              <a:ext uri="{FF2B5EF4-FFF2-40B4-BE49-F238E27FC236}">
                <a16:creationId xmlns:a16="http://schemas.microsoft.com/office/drawing/2014/main" id="{C14B5227-1672-46C2-9C2D-56441CDE697C}"/>
              </a:ext>
            </a:extLst>
          </p:cNvPr>
          <p:cNvPicPr>
            <a:picLocks noChangeAspect="1"/>
          </p:cNvPicPr>
          <p:nvPr userDrawn="1"/>
        </p:nvPicPr>
        <p:blipFill>
          <a:blip r:embed="rId19"/>
          <a:stretch>
            <a:fillRect/>
          </a:stretch>
        </p:blipFill>
        <p:spPr>
          <a:xfrm>
            <a:off x="8415809" y="6524325"/>
            <a:ext cx="332655" cy="332655"/>
          </a:xfrm>
          <a:prstGeom prst="rect">
            <a:avLst/>
          </a:prstGeom>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Lst>
  <p:hf hdr="0"/>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abbces.cena.usp.br/"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hyperlink" Target="http://www.illumina.com/documents/products/technotes/technote_coverage_calculation.pdf" TargetMode="External"/><Relationship Id="rId5" Type="http://schemas.openxmlformats.org/officeDocument/2006/relationships/hyperlink" Target="http://www.ncbi.nlm.nih.gov/pubmed/3294162" TargetMode="External"/><Relationship Id="rId4" Type="http://schemas.openxmlformats.org/officeDocument/2006/relationships/hyperlink" Target="http://www.nature.com/nrg/journal/v15/n2/full/nrg3642.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nature.com/nrg/journal/v15/n2/full/nrg3642.html"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hyperlink" Target="http://www.illumina.com/documents/products/technotes/technote_coverage_calculation.pdf" TargetMode="External"/><Relationship Id="rId4" Type="http://schemas.openxmlformats.org/officeDocument/2006/relationships/hyperlink" Target="http://www.ncbi.nlm.nih.gov/pubmed/3294162"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upport.illumina.com/downloads/sequencing_coverage_calculator.html"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package" Target="../embeddings/Microsoft_Word_Document.docx"/></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www.sciencedirect.com/science/article/pii/S0888754310000492" TargetMode="External"/><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hyperlink" Target="https://math.dartmouth.edu/~euler/docs/originals/E053.pdf" TargetMode="External"/><Relationship Id="rId5" Type="http://schemas.openxmlformats.org/officeDocument/2006/relationships/hyperlink" Target="https://en.wikipedia.org/wiki/Seven_Bridges_of_K%C3%B6nigsberg" TargetMode="External"/><Relationship Id="rId4" Type="http://schemas.openxmlformats.org/officeDocument/2006/relationships/hyperlink" Target="http://www.nature.com/nbt/journal/v29/n11/full/nbt.2023.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hyperlink" Target="https://math.dartmouth.edu/~euler/docs/originals/E053.pdf" TargetMode="External"/><Relationship Id="rId4" Type="http://schemas.openxmlformats.org/officeDocument/2006/relationships/hyperlink" Target="https://en.wikipedia.org/wiki/Seven_Bridges_of_K%C3%B6nigsbe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hyperlink" Target="http://www.cs.jhu.edu/~langmea/resources/lecture_notes/assembly_olc.pdf" TargetMode="Externa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journals.plos.org/ploscompbiol/article?id=10.1371/journal.pcbi.1003345" TargetMode="External"/><Relationship Id="rId2" Type="http://schemas.openxmlformats.org/officeDocument/2006/relationships/hyperlink" Target="http://www.cs.jhu.edu/~langmea/resources/lecture_notes/assembly_olc.pdf" TargetMode="Externa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cs.jhu.edu/~langmea/resources/lecture_notes/assembly_olc.pdf" TargetMode="Externa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http://gcat.davidson.edu/phast/olc.html" TargetMode="External"/><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gcat.davidson.edu/phast/olc.html"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cs.jhu.edu/~langmea/resources/lecture_notes/assembly_olc.pdf" TargetMode="Externa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hyperlink" Target="http://www.cs.jhu.edu/~langmea/resources/lecture_notes/assembly_olc.pdf" TargetMode="Externa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hyperlink" Target="https://github.com/fenderglass/Flye" TargetMode="External"/><Relationship Id="rId2" Type="http://schemas.openxmlformats.org/officeDocument/2006/relationships/hyperlink" Target="https://github.com/marbl/canu" TargetMode="Externa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Nicolaas_Govert_de_Bruijn" TargetMode="External"/><Relationship Id="rId2" Type="http://schemas.openxmlformats.org/officeDocument/2006/relationships/hyperlink" Target="http://www.nature.com/nbt/journal/v29/n11/pdf/nbt.2023.pdf" TargetMode="External"/><Relationship Id="rId1" Type="http://schemas.openxmlformats.org/officeDocument/2006/relationships/slideLayout" Target="../slideLayouts/slideLayout15.xml"/><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nature.com/nbt/journal/v29/n11/pdf/nbt.2023.pdf" TargetMode="Externa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nature.com/nbt/journal/v29/n11/pdf/nbt.2023.pdf" TargetMode="Externa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hyperlink" Target="http://www.nature.com/nbt/journal/v29/n11/pdf/nbt.2023.pdf"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hyperlink" Target="http://www.nature.com/nbt/journal/v29/n11/pdf/nbt.2023.pdf"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http://www.nature.com/nbt/journal/v29/n11/pdf/nbt.2023.pdf"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hyperlink" Target="http://www.nature.com/nbt/journal/v29/n11/pdf/nbt.2023.pdf"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www.nature.com/nbt/journal/v29/n11/pdf/nbt.2023.pdf"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www.nature.com/nbt/journal/v29/n11/pdf/nbt.2023.pdf"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hyperlink" Target="http://www.nature.com/nbt/journal/v29/n11/pdf/nbt.2023.pdf"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kmergenie.bx.psu.edu/" TargetMode="Externa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hyperlink" Target="http://assemblathon.org/" TargetMode="External"/><Relationship Id="rId2" Type="http://schemas.openxmlformats.org/officeDocument/2006/relationships/hyperlink" Target="http://gage.cbcb.umd.edu/" TargetMode="Externa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hyperlink" Target="http://journals.plos.org/ploscompbiol/article?id=10.1371/journal.pcbi.100334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45.png"/><Relationship Id="rId4" Type="http://schemas.openxmlformats.org/officeDocument/2006/relationships/hyperlink" Target="http://bioinf.spbau.ru/spades"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illumina.com/Documents/products/technotes/technote_denovo_assembly_ecoli.pdf"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hyperlink" Target="https://www.illumina.com/Documents/products/technotes/technote_denovo_assembly_ecoli.pdf"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56.png"/></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hyperlink" Target="https://pubmed.ncbi.nlm.nih.gov/12736322/" TargetMode="External"/><Relationship Id="rId2" Type="http://schemas.openxmlformats.org/officeDocument/2006/relationships/hyperlink" Target="https://pubmed.ncbi.nlm.nih.gov/12019291/" TargetMode="Externa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hyperlink" Target="https://www.sciencedirect.com/science/article/pii/S1369526619301244"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61.jpeg"/></Relationships>
</file>

<file path=ppt/slides/_rels/slide6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hyperlink" Target="https://www.nature.com/articles/s41467-020-14998-3" TargetMode="Externa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5.xml"/><Relationship Id="rId1" Type="http://schemas.openxmlformats.org/officeDocument/2006/relationships/tags" Target="../tags/tag1.xml"/><Relationship Id="rId4" Type="http://schemas.openxmlformats.org/officeDocument/2006/relationships/image" Target="../media/image6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64.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image" Target="../media/image65.emf"/><Relationship Id="rId4" Type="http://schemas.openxmlformats.org/officeDocument/2006/relationships/image" Target="../media/image6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5.xml"/><Relationship Id="rId1" Type="http://schemas.openxmlformats.org/officeDocument/2006/relationships/tags" Target="../tags/tag4.xml"/><Relationship Id="rId5" Type="http://schemas.openxmlformats.org/officeDocument/2006/relationships/image" Target="../media/image66.emf"/><Relationship Id="rId4" Type="http://schemas.openxmlformats.org/officeDocument/2006/relationships/image" Target="../media/image64.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5.xml"/><Relationship Id="rId1" Type="http://schemas.openxmlformats.org/officeDocument/2006/relationships/tags" Target="../tags/tag5.xml"/><Relationship Id="rId5" Type="http://schemas.openxmlformats.org/officeDocument/2006/relationships/image" Target="../media/image67.emf"/><Relationship Id="rId4" Type="http://schemas.openxmlformats.org/officeDocument/2006/relationships/image" Target="../media/image64.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5.xml"/><Relationship Id="rId1" Type="http://schemas.openxmlformats.org/officeDocument/2006/relationships/tags" Target="../tags/tag6.xml"/><Relationship Id="rId5" Type="http://schemas.openxmlformats.org/officeDocument/2006/relationships/image" Target="../media/image69.emf"/><Relationship Id="rId4" Type="http://schemas.openxmlformats.org/officeDocument/2006/relationships/image" Target="../media/image68.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5.xml"/><Relationship Id="rId1" Type="http://schemas.openxmlformats.org/officeDocument/2006/relationships/tags" Target="../tags/tag7.xml"/><Relationship Id="rId5" Type="http://schemas.openxmlformats.org/officeDocument/2006/relationships/image" Target="../media/image71.emf"/><Relationship Id="rId4" Type="http://schemas.openxmlformats.org/officeDocument/2006/relationships/image" Target="../media/image7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5.xml.rels><?xml version="1.0" encoding="UTF-8" standalone="yes"?>
<Relationships xmlns="http://schemas.openxmlformats.org/package/2006/relationships"><Relationship Id="rId3" Type="http://schemas.openxmlformats.org/officeDocument/2006/relationships/hyperlink" Target="https://www.nature.com/articles/s41467-020-14998-3" TargetMode="External"/><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72.png"/></Relationships>
</file>

<file path=ppt/slides/_rels/slide7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5.xml"/><Relationship Id="rId1" Type="http://schemas.openxmlformats.org/officeDocument/2006/relationships/slideLayout" Target="../slideLayouts/slideLayout15.xml"/><Relationship Id="rId4" Type="http://schemas.openxmlformats.org/officeDocument/2006/relationships/hyperlink" Target="https://www.sciencedirect.com/science/article/pii/S1369526619301244"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hyperlink" Target="https://www.sciencedirect.com/science/article/pii/S1369526619301244"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hyperlink" Target="https://www.sciencedirect.com/science/article/pii/S1369526619301244"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8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501008"/>
            <a:ext cx="9144000" cy="1728192"/>
          </a:xfrm>
        </p:spPr>
        <p:txBody>
          <a:bodyPr>
            <a:noAutofit/>
          </a:bodyPr>
          <a:lstStyle/>
          <a:p>
            <a:pPr algn="ctr"/>
            <a:r>
              <a:rPr lang="es-ES_tradnl" sz="2400" dirty="0">
                <a:solidFill>
                  <a:schemeClr val="tx1"/>
                </a:solidFill>
              </a:rPr>
              <a:t>Prof. Dr. </a:t>
            </a:r>
            <a:r>
              <a:rPr lang="es-ES_tradnl" sz="2400" dirty="0" err="1">
                <a:solidFill>
                  <a:schemeClr val="tx1"/>
                </a:solidFill>
              </a:rPr>
              <a:t>rer</a:t>
            </a:r>
            <a:r>
              <a:rPr lang="es-ES_tradnl" sz="2400" dirty="0">
                <a:solidFill>
                  <a:schemeClr val="tx1"/>
                </a:solidFill>
              </a:rPr>
              <a:t>. </a:t>
            </a:r>
            <a:r>
              <a:rPr lang="es-ES_tradnl" sz="2400" dirty="0" err="1">
                <a:solidFill>
                  <a:schemeClr val="tx1"/>
                </a:solidFill>
              </a:rPr>
              <a:t>nat</a:t>
            </a:r>
            <a:r>
              <a:rPr lang="es-ES_tradnl" sz="2400" dirty="0">
                <a:solidFill>
                  <a:schemeClr val="tx1"/>
                </a:solidFill>
              </a:rPr>
              <a:t>. Diego Mauricio Riaño Pachón</a:t>
            </a:r>
          </a:p>
          <a:p>
            <a:pPr algn="ctr"/>
            <a:r>
              <a:rPr lang="es-ES_tradnl" dirty="0" err="1">
                <a:solidFill>
                  <a:schemeClr val="tx1"/>
                </a:solidFill>
              </a:rPr>
              <a:t>Laboratório</a:t>
            </a:r>
            <a:r>
              <a:rPr lang="es-ES_tradnl" dirty="0">
                <a:solidFill>
                  <a:schemeClr val="tx1"/>
                </a:solidFill>
              </a:rPr>
              <a:t> de </a:t>
            </a:r>
            <a:r>
              <a:rPr lang="es-ES_tradnl" dirty="0" err="1">
                <a:solidFill>
                  <a:schemeClr val="tx1"/>
                </a:solidFill>
              </a:rPr>
              <a:t>Biologia</a:t>
            </a:r>
            <a:r>
              <a:rPr lang="es-ES_tradnl" dirty="0">
                <a:solidFill>
                  <a:schemeClr val="tx1"/>
                </a:solidFill>
              </a:rPr>
              <a:t> Computacional, Evolutiva e de Sistemas</a:t>
            </a:r>
          </a:p>
          <a:p>
            <a:pPr algn="ctr"/>
            <a:r>
              <a:rPr lang="es-ES_tradnl" dirty="0">
                <a:solidFill>
                  <a:schemeClr val="tx1"/>
                </a:solidFill>
              </a:rPr>
              <a:t>Centro de Energía Nuclear </a:t>
            </a:r>
            <a:r>
              <a:rPr lang="es-ES_tradnl" dirty="0" err="1">
                <a:solidFill>
                  <a:schemeClr val="tx1"/>
                </a:solidFill>
              </a:rPr>
              <a:t>na</a:t>
            </a:r>
            <a:r>
              <a:rPr lang="es-ES_tradnl" dirty="0">
                <a:solidFill>
                  <a:schemeClr val="tx1"/>
                </a:solidFill>
              </a:rPr>
              <a:t> Agricultura</a:t>
            </a:r>
          </a:p>
          <a:p>
            <a:pPr algn="ctr"/>
            <a:r>
              <a:rPr lang="es-ES_tradnl" dirty="0" err="1">
                <a:solidFill>
                  <a:schemeClr val="tx1"/>
                </a:solidFill>
              </a:rPr>
              <a:t>Universidade</a:t>
            </a:r>
            <a:r>
              <a:rPr lang="es-ES_tradnl" dirty="0">
                <a:solidFill>
                  <a:schemeClr val="tx1"/>
                </a:solidFill>
              </a:rPr>
              <a:t> de São Paulo</a:t>
            </a:r>
          </a:p>
          <a:p>
            <a:pPr algn="ctr"/>
            <a:r>
              <a:rPr lang="es-ES_tradnl" dirty="0">
                <a:solidFill>
                  <a:schemeClr val="tx1"/>
                </a:solidFill>
                <a:hlinkClick r:id="rId3"/>
              </a:rPr>
              <a:t>https://labbces.cena.usp.br/</a:t>
            </a:r>
            <a:r>
              <a:rPr lang="es-ES_tradnl" dirty="0">
                <a:solidFill>
                  <a:schemeClr val="tx1"/>
                </a:solidFill>
              </a:rPr>
              <a:t> </a:t>
            </a:r>
          </a:p>
          <a:p>
            <a:pPr algn="ctr"/>
            <a:r>
              <a:rPr lang="es-ES_tradnl" dirty="0">
                <a:solidFill>
                  <a:schemeClr val="tx1"/>
                </a:solidFill>
              </a:rPr>
              <a:t>diego.riano@cena.usp.br</a:t>
            </a:r>
          </a:p>
        </p:txBody>
      </p:sp>
      <p:sp>
        <p:nvSpPr>
          <p:cNvPr id="4" name="TextBox 3"/>
          <p:cNvSpPr txBox="1"/>
          <p:nvPr/>
        </p:nvSpPr>
        <p:spPr>
          <a:xfrm>
            <a:off x="0" y="2197313"/>
            <a:ext cx="9144000" cy="1015663"/>
          </a:xfrm>
          <a:prstGeom prst="rect">
            <a:avLst/>
          </a:prstGeom>
          <a:noFill/>
        </p:spPr>
        <p:txBody>
          <a:bodyPr wrap="square" rtlCol="0">
            <a:spAutoFit/>
          </a:bodyPr>
          <a:lstStyle/>
          <a:p>
            <a:pPr algn="ctr"/>
            <a:r>
              <a:rPr lang="en-US" sz="6000" b="1" dirty="0" err="1"/>
              <a:t>Montagem</a:t>
            </a:r>
            <a:r>
              <a:rPr lang="en-US" sz="6000" b="1" dirty="0"/>
              <a:t> de </a:t>
            </a:r>
            <a:r>
              <a:rPr lang="en-US" sz="6000" b="1" dirty="0" err="1"/>
              <a:t>Genomas</a:t>
            </a:r>
            <a:endParaRPr lang="en-US" sz="6000" b="1" dirty="0"/>
          </a:p>
        </p:txBody>
      </p:sp>
      <p:sp>
        <p:nvSpPr>
          <p:cNvPr id="6" name="Título 5">
            <a:extLst>
              <a:ext uri="{FF2B5EF4-FFF2-40B4-BE49-F238E27FC236}">
                <a16:creationId xmlns:a16="http://schemas.microsoft.com/office/drawing/2014/main" id="{62CB3EE8-72F3-9659-A425-CDD490C3E211}"/>
              </a:ext>
            </a:extLst>
          </p:cNvPr>
          <p:cNvSpPr>
            <a:spLocks noGrp="1"/>
          </p:cNvSpPr>
          <p:nvPr>
            <p:ph type="ctrTitle"/>
          </p:nvPr>
        </p:nvSpPr>
        <p:spPr/>
        <p:txBody>
          <a:bodyPr/>
          <a:lstStyle/>
          <a:p>
            <a:endParaRPr lang="pt-B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i="1" dirty="0"/>
              <a:t>de </a:t>
            </a:r>
            <a:r>
              <a:rPr lang="es-ES" i="1" dirty="0" err="1"/>
              <a:t>novo</a:t>
            </a:r>
            <a:r>
              <a:rPr lang="es-ES" i="1" dirty="0"/>
              <a:t> </a:t>
            </a:r>
            <a:r>
              <a:rPr lang="es-ES" dirty="0" err="1"/>
              <a:t>Genome</a:t>
            </a:r>
            <a:r>
              <a:rPr lang="es-ES" dirty="0"/>
              <a:t> </a:t>
            </a:r>
            <a:r>
              <a:rPr lang="es-ES" dirty="0" err="1"/>
              <a:t>assembly</a:t>
            </a:r>
            <a:r>
              <a:rPr lang="es-ES" dirty="0"/>
              <a:t>: </a:t>
            </a:r>
            <a:r>
              <a:rPr lang="es-ES" dirty="0" err="1"/>
              <a:t>Overview</a:t>
            </a:r>
            <a:endParaRPr lang="es-ES" dirty="0"/>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10</a:t>
            </a:fld>
            <a:endParaRPr lang="en-US" dirty="0"/>
          </a:p>
        </p:txBody>
      </p:sp>
      <p:sp>
        <p:nvSpPr>
          <p:cNvPr id="14" name="Rectangle 13"/>
          <p:cNvSpPr/>
          <p:nvPr/>
        </p:nvSpPr>
        <p:spPr>
          <a:xfrm>
            <a:off x="0" y="6063880"/>
            <a:ext cx="8532440" cy="369332"/>
          </a:xfrm>
          <a:prstGeom prst="rect">
            <a:avLst/>
          </a:prstGeom>
        </p:spPr>
        <p:txBody>
          <a:bodyPr wrap="square">
            <a:spAutoFit/>
          </a:bodyPr>
          <a:lstStyle/>
          <a:p>
            <a:r>
              <a:rPr lang="en-US" dirty="0" err="1">
                <a:solidFill>
                  <a:srgbClr val="A6A6A6"/>
                </a:solidFill>
              </a:rPr>
              <a:t>Ekblom</a:t>
            </a:r>
            <a:r>
              <a:rPr lang="en-US" dirty="0">
                <a:solidFill>
                  <a:srgbClr val="A6A6A6"/>
                </a:solidFill>
              </a:rPr>
              <a:t> &amp; Wolf, 2014.  http://</a:t>
            </a:r>
            <a:r>
              <a:rPr lang="en-US" dirty="0" err="1">
                <a:solidFill>
                  <a:srgbClr val="A6A6A6"/>
                </a:solidFill>
              </a:rPr>
              <a:t>onlinelibrary.wiley.com</a:t>
            </a:r>
            <a:r>
              <a:rPr lang="en-US" dirty="0">
                <a:solidFill>
                  <a:srgbClr val="A6A6A6"/>
                </a:solidFill>
              </a:rPr>
              <a:t>/</a:t>
            </a:r>
            <a:r>
              <a:rPr lang="en-US" dirty="0" err="1">
                <a:solidFill>
                  <a:srgbClr val="A6A6A6"/>
                </a:solidFill>
              </a:rPr>
              <a:t>doi</a:t>
            </a:r>
            <a:r>
              <a:rPr lang="en-US" dirty="0">
                <a:solidFill>
                  <a:srgbClr val="A6A6A6"/>
                </a:solidFill>
              </a:rPr>
              <a:t>/10.1111/eva.12178/full</a:t>
            </a:r>
          </a:p>
        </p:txBody>
      </p:sp>
      <p:grpSp>
        <p:nvGrpSpPr>
          <p:cNvPr id="20" name="Group 19"/>
          <p:cNvGrpSpPr/>
          <p:nvPr/>
        </p:nvGrpSpPr>
        <p:grpSpPr>
          <a:xfrm>
            <a:off x="1142171" y="1864741"/>
            <a:ext cx="7164288" cy="1765517"/>
            <a:chOff x="1142171" y="1864741"/>
            <a:chExt cx="7164288" cy="1765517"/>
          </a:xfrm>
        </p:grpSpPr>
        <p:pic>
          <p:nvPicPr>
            <p:cNvPr id="11" name="Picture 10" descr="Screen Shot 2015-09-06 at 12.07.26 PM.png"/>
            <p:cNvPicPr>
              <a:picLocks noChangeAspect="1"/>
            </p:cNvPicPr>
            <p:nvPr/>
          </p:nvPicPr>
          <p:blipFill rotWithShape="1">
            <a:blip r:embed="rId2">
              <a:extLst>
                <a:ext uri="{28A0092B-C50C-407E-A947-70E740481C1C}">
                  <a14:useLocalDpi xmlns:a14="http://schemas.microsoft.com/office/drawing/2010/main" val="0"/>
                </a:ext>
              </a:extLst>
            </a:blip>
            <a:srcRect b="61128"/>
            <a:stretch/>
          </p:blipFill>
          <p:spPr>
            <a:xfrm>
              <a:off x="1142171" y="1864741"/>
              <a:ext cx="7164288" cy="1636268"/>
            </a:xfrm>
            <a:prstGeom prst="rect">
              <a:avLst/>
            </a:prstGeom>
          </p:spPr>
        </p:pic>
        <p:sp>
          <p:nvSpPr>
            <p:cNvPr id="19" name="Rounded Rectangle 18"/>
            <p:cNvSpPr/>
            <p:nvPr/>
          </p:nvSpPr>
          <p:spPr>
            <a:xfrm>
              <a:off x="2555776" y="3270218"/>
              <a:ext cx="4896544" cy="360040"/>
            </a:xfrm>
            <a:prstGeom prst="round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8" name="Picture 17" descr="Screen Shot 2015-09-06 at 12.07.26 PM.png"/>
          <p:cNvPicPr>
            <a:picLocks noChangeAspect="1"/>
          </p:cNvPicPr>
          <p:nvPr/>
        </p:nvPicPr>
        <p:blipFill rotWithShape="1">
          <a:blip r:embed="rId2">
            <a:extLst>
              <a:ext uri="{28A0092B-C50C-407E-A947-70E740481C1C}">
                <a14:useLocalDpi xmlns:a14="http://schemas.microsoft.com/office/drawing/2010/main" val="0"/>
              </a:ext>
            </a:extLst>
          </a:blip>
          <a:srcRect t="33551"/>
          <a:stretch/>
        </p:blipFill>
        <p:spPr>
          <a:xfrm>
            <a:off x="1140369" y="3272747"/>
            <a:ext cx="7164288" cy="2797033"/>
          </a:xfrm>
          <a:prstGeom prst="rect">
            <a:avLst/>
          </a:prstGeom>
        </p:spPr>
      </p:pic>
    </p:spTree>
    <p:extLst>
      <p:ext uri="{BB962C8B-B14F-4D97-AF65-F5344CB8AC3E}">
        <p14:creationId xmlns:p14="http://schemas.microsoft.com/office/powerpoint/2010/main" val="381652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i="1" dirty="0"/>
              <a:t>de </a:t>
            </a:r>
            <a:r>
              <a:rPr lang="es-ES" i="1" dirty="0" err="1"/>
              <a:t>novo</a:t>
            </a:r>
            <a:r>
              <a:rPr lang="es-ES" i="1" dirty="0"/>
              <a:t> </a:t>
            </a:r>
            <a:r>
              <a:rPr lang="es-ES" dirty="0" err="1"/>
              <a:t>Genome</a:t>
            </a:r>
            <a:r>
              <a:rPr lang="es-ES" dirty="0"/>
              <a:t> </a:t>
            </a:r>
            <a:r>
              <a:rPr lang="es-ES" dirty="0" err="1"/>
              <a:t>assembly</a:t>
            </a:r>
            <a:r>
              <a:rPr lang="es-ES" dirty="0"/>
              <a:t>: </a:t>
            </a:r>
            <a:r>
              <a:rPr lang="es-ES" dirty="0" err="1"/>
              <a:t>Overview</a:t>
            </a:r>
            <a:endParaRPr lang="es-ES" dirty="0"/>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11</a:t>
            </a:fld>
            <a:endParaRPr lang="en-US" dirty="0"/>
          </a:p>
        </p:txBody>
      </p:sp>
      <p:pic>
        <p:nvPicPr>
          <p:cNvPr id="4" name="Picture 3" descr="Screen Shot 2015-09-06 at 12.07.38 PM.png"/>
          <p:cNvPicPr>
            <a:picLocks noChangeAspect="1"/>
          </p:cNvPicPr>
          <p:nvPr/>
        </p:nvPicPr>
        <p:blipFill rotWithShape="1">
          <a:blip r:embed="rId2">
            <a:extLst>
              <a:ext uri="{28A0092B-C50C-407E-A947-70E740481C1C}">
                <a14:useLocalDpi xmlns:a14="http://schemas.microsoft.com/office/drawing/2010/main" val="0"/>
              </a:ext>
            </a:extLst>
          </a:blip>
          <a:srcRect t="1691"/>
          <a:stretch/>
        </p:blipFill>
        <p:spPr>
          <a:xfrm>
            <a:off x="0" y="2394750"/>
            <a:ext cx="9144000" cy="2665432"/>
          </a:xfrm>
          <a:prstGeom prst="rect">
            <a:avLst/>
          </a:prstGeom>
        </p:spPr>
      </p:pic>
      <p:sp>
        <p:nvSpPr>
          <p:cNvPr id="8" name="Rectangle 7"/>
          <p:cNvSpPr/>
          <p:nvPr/>
        </p:nvSpPr>
        <p:spPr>
          <a:xfrm>
            <a:off x="0" y="6063880"/>
            <a:ext cx="8532440" cy="369332"/>
          </a:xfrm>
          <a:prstGeom prst="rect">
            <a:avLst/>
          </a:prstGeom>
        </p:spPr>
        <p:txBody>
          <a:bodyPr wrap="square">
            <a:spAutoFit/>
          </a:bodyPr>
          <a:lstStyle/>
          <a:p>
            <a:r>
              <a:rPr lang="en-US" dirty="0" err="1">
                <a:solidFill>
                  <a:srgbClr val="A6A6A6"/>
                </a:solidFill>
              </a:rPr>
              <a:t>Ekblom</a:t>
            </a:r>
            <a:r>
              <a:rPr lang="en-US" dirty="0">
                <a:solidFill>
                  <a:srgbClr val="A6A6A6"/>
                </a:solidFill>
              </a:rPr>
              <a:t> &amp; Wolf, 2014.  http://</a:t>
            </a:r>
            <a:r>
              <a:rPr lang="en-US" dirty="0" err="1">
                <a:solidFill>
                  <a:srgbClr val="A6A6A6"/>
                </a:solidFill>
              </a:rPr>
              <a:t>onlinelibrary.wiley.com</a:t>
            </a:r>
            <a:r>
              <a:rPr lang="en-US" dirty="0">
                <a:solidFill>
                  <a:srgbClr val="A6A6A6"/>
                </a:solidFill>
              </a:rPr>
              <a:t>/</a:t>
            </a:r>
            <a:r>
              <a:rPr lang="en-US" dirty="0" err="1">
                <a:solidFill>
                  <a:srgbClr val="A6A6A6"/>
                </a:solidFill>
              </a:rPr>
              <a:t>doi</a:t>
            </a:r>
            <a:r>
              <a:rPr lang="en-US" dirty="0">
                <a:solidFill>
                  <a:srgbClr val="A6A6A6"/>
                </a:solidFill>
              </a:rPr>
              <a:t>/10.1111/eva.12178/full</a:t>
            </a:r>
          </a:p>
        </p:txBody>
      </p:sp>
    </p:spTree>
    <p:extLst>
      <p:ext uri="{BB962C8B-B14F-4D97-AF65-F5344CB8AC3E}">
        <p14:creationId xmlns:p14="http://schemas.microsoft.com/office/powerpoint/2010/main" val="742349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i="1" dirty="0"/>
              <a:t>de </a:t>
            </a:r>
            <a:r>
              <a:rPr lang="es-ES" i="1" dirty="0" err="1"/>
              <a:t>novo</a:t>
            </a:r>
            <a:r>
              <a:rPr lang="es-ES" i="1" dirty="0"/>
              <a:t> </a:t>
            </a:r>
            <a:r>
              <a:rPr lang="es-ES" dirty="0" err="1"/>
              <a:t>Genome</a:t>
            </a:r>
            <a:r>
              <a:rPr lang="es-ES" dirty="0"/>
              <a:t> </a:t>
            </a:r>
            <a:r>
              <a:rPr lang="es-ES" dirty="0" err="1"/>
              <a:t>assembly</a:t>
            </a:r>
            <a:r>
              <a:rPr lang="es-ES" dirty="0"/>
              <a:t>: </a:t>
            </a:r>
            <a:r>
              <a:rPr lang="es-ES" dirty="0" err="1"/>
              <a:t>Wet-lab</a:t>
            </a:r>
            <a:r>
              <a:rPr lang="es-ES" dirty="0"/>
              <a:t> </a:t>
            </a:r>
            <a:r>
              <a:rPr lang="es-ES" dirty="0" err="1"/>
              <a:t>Effort</a:t>
            </a:r>
            <a:endParaRPr lang="es-ES" dirty="0"/>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12</a:t>
            </a:fld>
            <a:endParaRPr lang="en-US" dirty="0"/>
          </a:p>
        </p:txBody>
      </p:sp>
      <p:sp>
        <p:nvSpPr>
          <p:cNvPr id="14" name="Rectangle 13"/>
          <p:cNvSpPr/>
          <p:nvPr/>
        </p:nvSpPr>
        <p:spPr>
          <a:xfrm>
            <a:off x="0" y="6063880"/>
            <a:ext cx="8532440" cy="369332"/>
          </a:xfrm>
          <a:prstGeom prst="rect">
            <a:avLst/>
          </a:prstGeom>
        </p:spPr>
        <p:txBody>
          <a:bodyPr wrap="square">
            <a:spAutoFit/>
          </a:bodyPr>
          <a:lstStyle/>
          <a:p>
            <a:r>
              <a:rPr lang="en-US" dirty="0" err="1">
                <a:solidFill>
                  <a:srgbClr val="A6A6A6"/>
                </a:solidFill>
              </a:rPr>
              <a:t>Ekblom</a:t>
            </a:r>
            <a:r>
              <a:rPr lang="en-US" dirty="0">
                <a:solidFill>
                  <a:srgbClr val="A6A6A6"/>
                </a:solidFill>
              </a:rPr>
              <a:t> &amp; Wolf, 2014.  http://</a:t>
            </a:r>
            <a:r>
              <a:rPr lang="en-US" dirty="0" err="1">
                <a:solidFill>
                  <a:srgbClr val="A6A6A6"/>
                </a:solidFill>
              </a:rPr>
              <a:t>onlinelibrary.wiley.com</a:t>
            </a:r>
            <a:r>
              <a:rPr lang="en-US" dirty="0">
                <a:solidFill>
                  <a:srgbClr val="A6A6A6"/>
                </a:solidFill>
              </a:rPr>
              <a:t>/</a:t>
            </a:r>
            <a:r>
              <a:rPr lang="en-US" dirty="0" err="1">
                <a:solidFill>
                  <a:srgbClr val="A6A6A6"/>
                </a:solidFill>
              </a:rPr>
              <a:t>doi</a:t>
            </a:r>
            <a:r>
              <a:rPr lang="en-US" dirty="0">
                <a:solidFill>
                  <a:srgbClr val="A6A6A6"/>
                </a:solidFill>
              </a:rPr>
              <a:t>/10.1111/eva.12178/full</a:t>
            </a:r>
          </a:p>
        </p:txBody>
      </p:sp>
      <p:grpSp>
        <p:nvGrpSpPr>
          <p:cNvPr id="20" name="Group 19"/>
          <p:cNvGrpSpPr/>
          <p:nvPr/>
        </p:nvGrpSpPr>
        <p:grpSpPr>
          <a:xfrm>
            <a:off x="755576" y="1900642"/>
            <a:ext cx="7164288" cy="1765517"/>
            <a:chOff x="1142171" y="1864741"/>
            <a:chExt cx="7164288" cy="1765517"/>
          </a:xfrm>
        </p:grpSpPr>
        <p:pic>
          <p:nvPicPr>
            <p:cNvPr id="11" name="Picture 10" descr="Screen Shot 2015-09-06 at 12.07.26 PM.png"/>
            <p:cNvPicPr>
              <a:picLocks noChangeAspect="1"/>
            </p:cNvPicPr>
            <p:nvPr/>
          </p:nvPicPr>
          <p:blipFill rotWithShape="1">
            <a:blip r:embed="rId2">
              <a:extLst>
                <a:ext uri="{28A0092B-C50C-407E-A947-70E740481C1C}">
                  <a14:useLocalDpi xmlns:a14="http://schemas.microsoft.com/office/drawing/2010/main" val="0"/>
                </a:ext>
              </a:extLst>
            </a:blip>
            <a:srcRect b="61128"/>
            <a:stretch/>
          </p:blipFill>
          <p:spPr>
            <a:xfrm>
              <a:off x="1142171" y="1864741"/>
              <a:ext cx="7164288" cy="1636268"/>
            </a:xfrm>
            <a:prstGeom prst="rect">
              <a:avLst/>
            </a:prstGeom>
          </p:spPr>
        </p:pic>
        <p:sp>
          <p:nvSpPr>
            <p:cNvPr id="19" name="Rounded Rectangle 18"/>
            <p:cNvSpPr/>
            <p:nvPr/>
          </p:nvSpPr>
          <p:spPr>
            <a:xfrm>
              <a:off x="2555776" y="3270218"/>
              <a:ext cx="4896544" cy="360040"/>
            </a:xfrm>
            <a:prstGeom prst="round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Box 2"/>
          <p:cNvSpPr txBox="1"/>
          <p:nvPr/>
        </p:nvSpPr>
        <p:spPr>
          <a:xfrm>
            <a:off x="0" y="3934175"/>
            <a:ext cx="9144000" cy="1323439"/>
          </a:xfrm>
          <a:prstGeom prst="rect">
            <a:avLst/>
          </a:prstGeom>
          <a:noFill/>
        </p:spPr>
        <p:txBody>
          <a:bodyPr wrap="square" rtlCol="0">
            <a:spAutoFit/>
          </a:bodyPr>
          <a:lstStyle/>
          <a:p>
            <a:pPr algn="ctr"/>
            <a:r>
              <a:rPr lang="en-US" sz="4000" b="1" dirty="0"/>
              <a:t>How much data to generate?</a:t>
            </a:r>
          </a:p>
          <a:p>
            <a:pPr algn="ctr"/>
            <a:r>
              <a:rPr lang="en-US" sz="4000" b="1" dirty="0"/>
              <a:t>How many reads do I need?</a:t>
            </a:r>
          </a:p>
        </p:txBody>
      </p:sp>
    </p:spTree>
    <p:extLst>
      <p:ext uri="{BB962C8B-B14F-4D97-AF65-F5344CB8AC3E}">
        <p14:creationId xmlns:p14="http://schemas.microsoft.com/office/powerpoint/2010/main" val="3917072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i="1" dirty="0"/>
              <a:t>de </a:t>
            </a:r>
            <a:r>
              <a:rPr lang="es-ES" i="1" dirty="0" err="1"/>
              <a:t>novo</a:t>
            </a:r>
            <a:r>
              <a:rPr lang="es-ES" i="1" dirty="0"/>
              <a:t> </a:t>
            </a:r>
            <a:r>
              <a:rPr lang="es-ES" dirty="0" err="1"/>
              <a:t>Genome</a:t>
            </a:r>
            <a:r>
              <a:rPr lang="es-ES" dirty="0"/>
              <a:t> </a:t>
            </a:r>
            <a:r>
              <a:rPr lang="es-ES" dirty="0" err="1"/>
              <a:t>assembly</a:t>
            </a:r>
            <a:r>
              <a:rPr lang="es-ES" dirty="0"/>
              <a:t>: </a:t>
            </a:r>
            <a:r>
              <a:rPr lang="es-ES" dirty="0" err="1"/>
              <a:t>Wet-lab</a:t>
            </a:r>
            <a:r>
              <a:rPr lang="es-ES" dirty="0"/>
              <a:t> </a:t>
            </a:r>
            <a:r>
              <a:rPr lang="es-ES" dirty="0" err="1"/>
              <a:t>Effort</a:t>
            </a:r>
            <a:endParaRPr lang="es-ES" dirty="0"/>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13</a:t>
            </a:fld>
            <a:endParaRPr lang="en-US" dirty="0"/>
          </a:p>
        </p:txBody>
      </p:sp>
      <p:sp>
        <p:nvSpPr>
          <p:cNvPr id="14" name="Rectangle 13"/>
          <p:cNvSpPr/>
          <p:nvPr/>
        </p:nvSpPr>
        <p:spPr>
          <a:xfrm>
            <a:off x="0" y="6063880"/>
            <a:ext cx="8532440" cy="369332"/>
          </a:xfrm>
          <a:prstGeom prst="rect">
            <a:avLst/>
          </a:prstGeom>
        </p:spPr>
        <p:txBody>
          <a:bodyPr wrap="square">
            <a:spAutoFit/>
          </a:bodyPr>
          <a:lstStyle/>
          <a:p>
            <a:r>
              <a:rPr lang="en-US" dirty="0">
                <a:solidFill>
                  <a:schemeClr val="bg1">
                    <a:lumMod val="65000"/>
                  </a:schemeClr>
                </a:solidFill>
              </a:rPr>
              <a:t>Sims et al, 2014. http://</a:t>
            </a:r>
            <a:r>
              <a:rPr lang="en-US" dirty="0" err="1">
                <a:solidFill>
                  <a:schemeClr val="bg1">
                    <a:lumMod val="65000"/>
                  </a:schemeClr>
                </a:solidFill>
              </a:rPr>
              <a:t>www.nature.com</a:t>
            </a:r>
            <a:r>
              <a:rPr lang="en-US" dirty="0">
                <a:solidFill>
                  <a:schemeClr val="bg1">
                    <a:lumMod val="65000"/>
                  </a:schemeClr>
                </a:solidFill>
              </a:rPr>
              <a:t>/</a:t>
            </a:r>
            <a:r>
              <a:rPr lang="en-US" dirty="0" err="1">
                <a:solidFill>
                  <a:schemeClr val="bg1">
                    <a:lumMod val="65000"/>
                  </a:schemeClr>
                </a:solidFill>
              </a:rPr>
              <a:t>nrg</a:t>
            </a:r>
            <a:r>
              <a:rPr lang="en-US" dirty="0">
                <a:solidFill>
                  <a:schemeClr val="bg1">
                    <a:lumMod val="65000"/>
                  </a:schemeClr>
                </a:solidFill>
              </a:rPr>
              <a:t>/journal/v15/n2/full/nrg3642.html</a:t>
            </a:r>
          </a:p>
        </p:txBody>
      </p:sp>
      <p:sp>
        <p:nvSpPr>
          <p:cNvPr id="3" name="TextBox 2"/>
          <p:cNvSpPr txBox="1"/>
          <p:nvPr/>
        </p:nvSpPr>
        <p:spPr>
          <a:xfrm>
            <a:off x="-28225" y="1772816"/>
            <a:ext cx="9144000" cy="1323439"/>
          </a:xfrm>
          <a:prstGeom prst="rect">
            <a:avLst/>
          </a:prstGeom>
          <a:noFill/>
        </p:spPr>
        <p:txBody>
          <a:bodyPr wrap="square" rtlCol="0">
            <a:spAutoFit/>
          </a:bodyPr>
          <a:lstStyle/>
          <a:p>
            <a:pPr algn="ctr"/>
            <a:r>
              <a:rPr lang="en-US" sz="4000" b="1" dirty="0"/>
              <a:t>How much data to generate?</a:t>
            </a:r>
          </a:p>
          <a:p>
            <a:pPr algn="ctr"/>
            <a:r>
              <a:rPr lang="en-US" sz="4000" b="1" dirty="0"/>
              <a:t>How many reads do I need?</a:t>
            </a:r>
          </a:p>
        </p:txBody>
      </p:sp>
      <p:sp>
        <p:nvSpPr>
          <p:cNvPr id="5" name="TextBox 4"/>
          <p:cNvSpPr txBox="1"/>
          <p:nvPr/>
        </p:nvSpPr>
        <p:spPr>
          <a:xfrm>
            <a:off x="637328" y="3290501"/>
            <a:ext cx="8069061" cy="400110"/>
          </a:xfrm>
          <a:prstGeom prst="rect">
            <a:avLst/>
          </a:prstGeom>
          <a:noFill/>
        </p:spPr>
        <p:txBody>
          <a:bodyPr wrap="none" rtlCol="0">
            <a:spAutoFit/>
          </a:bodyPr>
          <a:lstStyle/>
          <a:p>
            <a:r>
              <a:rPr lang="en-US" sz="2000" dirty="0"/>
              <a:t>The goal: generate robust scientific findings with the lowest sequencing cost </a:t>
            </a:r>
          </a:p>
        </p:txBody>
      </p:sp>
      <p:sp>
        <p:nvSpPr>
          <p:cNvPr id="8" name="TextBox 7"/>
          <p:cNvSpPr txBox="1"/>
          <p:nvPr/>
        </p:nvSpPr>
        <p:spPr>
          <a:xfrm>
            <a:off x="3491880" y="4077072"/>
            <a:ext cx="2336948" cy="707886"/>
          </a:xfrm>
          <a:prstGeom prst="rect">
            <a:avLst/>
          </a:prstGeom>
          <a:noFill/>
        </p:spPr>
        <p:txBody>
          <a:bodyPr wrap="none" rtlCol="0">
            <a:spAutoFit/>
          </a:bodyPr>
          <a:lstStyle/>
          <a:p>
            <a:r>
              <a:rPr lang="en-US" sz="4000" b="1" dirty="0"/>
              <a:t>Coverage!</a:t>
            </a:r>
          </a:p>
        </p:txBody>
      </p:sp>
      <p:sp>
        <p:nvSpPr>
          <p:cNvPr id="9" name="TextBox 8"/>
          <p:cNvSpPr txBox="1"/>
          <p:nvPr/>
        </p:nvSpPr>
        <p:spPr>
          <a:xfrm>
            <a:off x="1979712" y="5013176"/>
            <a:ext cx="5449404" cy="923330"/>
          </a:xfrm>
          <a:prstGeom prst="rect">
            <a:avLst/>
          </a:prstGeom>
          <a:noFill/>
        </p:spPr>
        <p:txBody>
          <a:bodyPr wrap="none" rtlCol="0">
            <a:spAutoFit/>
          </a:bodyPr>
          <a:lstStyle/>
          <a:p>
            <a:r>
              <a:rPr lang="en-US" sz="5400" b="1" dirty="0"/>
              <a:t>What is coverage?</a:t>
            </a:r>
          </a:p>
        </p:txBody>
      </p:sp>
    </p:spTree>
    <p:extLst>
      <p:ext uri="{BB962C8B-B14F-4D97-AF65-F5344CB8AC3E}">
        <p14:creationId xmlns:p14="http://schemas.microsoft.com/office/powerpoint/2010/main" val="285000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i="1" dirty="0"/>
              <a:t>de </a:t>
            </a:r>
            <a:r>
              <a:rPr lang="es-ES" i="1" dirty="0" err="1"/>
              <a:t>novo</a:t>
            </a:r>
            <a:r>
              <a:rPr lang="es-ES" i="1" dirty="0"/>
              <a:t> </a:t>
            </a:r>
            <a:r>
              <a:rPr lang="es-ES" dirty="0" err="1"/>
              <a:t>Genome</a:t>
            </a:r>
            <a:r>
              <a:rPr lang="es-ES" dirty="0"/>
              <a:t> </a:t>
            </a:r>
            <a:r>
              <a:rPr lang="es-ES" dirty="0" err="1"/>
              <a:t>assembly</a:t>
            </a:r>
            <a:r>
              <a:rPr lang="es-ES" dirty="0"/>
              <a:t>: </a:t>
            </a:r>
            <a:r>
              <a:rPr lang="es-ES" dirty="0" err="1"/>
              <a:t>Concepts</a:t>
            </a:r>
            <a:endParaRPr lang="es-ES" dirty="0"/>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14</a:t>
            </a:fld>
            <a:endParaRPr lang="en-US" dirty="0"/>
          </a:p>
        </p:txBody>
      </p:sp>
      <p:sp>
        <p:nvSpPr>
          <p:cNvPr id="14" name="Rectangle 13"/>
          <p:cNvSpPr/>
          <p:nvPr/>
        </p:nvSpPr>
        <p:spPr>
          <a:xfrm>
            <a:off x="0" y="6063880"/>
            <a:ext cx="8532440" cy="369332"/>
          </a:xfrm>
          <a:prstGeom prst="rect">
            <a:avLst/>
          </a:prstGeom>
        </p:spPr>
        <p:txBody>
          <a:bodyPr wrap="square">
            <a:spAutoFit/>
          </a:bodyPr>
          <a:lstStyle/>
          <a:p>
            <a:r>
              <a:rPr lang="en-US" dirty="0">
                <a:solidFill>
                  <a:schemeClr val="bg1">
                    <a:lumMod val="65000"/>
                  </a:schemeClr>
                </a:solidFill>
              </a:rPr>
              <a:t>Sims et al, 2014. http://</a:t>
            </a:r>
            <a:r>
              <a:rPr lang="en-US" dirty="0" err="1">
                <a:solidFill>
                  <a:schemeClr val="bg1">
                    <a:lumMod val="65000"/>
                  </a:schemeClr>
                </a:solidFill>
              </a:rPr>
              <a:t>www.nature.com</a:t>
            </a:r>
            <a:r>
              <a:rPr lang="en-US" dirty="0">
                <a:solidFill>
                  <a:schemeClr val="bg1">
                    <a:lumMod val="65000"/>
                  </a:schemeClr>
                </a:solidFill>
              </a:rPr>
              <a:t>/</a:t>
            </a:r>
            <a:r>
              <a:rPr lang="en-US" dirty="0" err="1">
                <a:solidFill>
                  <a:schemeClr val="bg1">
                    <a:lumMod val="65000"/>
                  </a:schemeClr>
                </a:solidFill>
              </a:rPr>
              <a:t>nrg</a:t>
            </a:r>
            <a:r>
              <a:rPr lang="en-US" dirty="0">
                <a:solidFill>
                  <a:schemeClr val="bg1">
                    <a:lumMod val="65000"/>
                  </a:schemeClr>
                </a:solidFill>
              </a:rPr>
              <a:t>/journal/v15/n2/full/nrg3642.html</a:t>
            </a:r>
          </a:p>
        </p:txBody>
      </p:sp>
      <p:sp>
        <p:nvSpPr>
          <p:cNvPr id="8" name="TextBox 7"/>
          <p:cNvSpPr txBox="1"/>
          <p:nvPr/>
        </p:nvSpPr>
        <p:spPr>
          <a:xfrm>
            <a:off x="3491880" y="1916832"/>
            <a:ext cx="2336948" cy="707886"/>
          </a:xfrm>
          <a:prstGeom prst="rect">
            <a:avLst/>
          </a:prstGeom>
          <a:noFill/>
        </p:spPr>
        <p:txBody>
          <a:bodyPr wrap="none" rtlCol="0">
            <a:spAutoFit/>
          </a:bodyPr>
          <a:lstStyle/>
          <a:p>
            <a:r>
              <a:rPr lang="en-US" sz="4000" b="1" dirty="0"/>
              <a:t>Coverage!</a:t>
            </a:r>
          </a:p>
        </p:txBody>
      </p:sp>
      <p:sp>
        <p:nvSpPr>
          <p:cNvPr id="4" name="Rectangle 3"/>
          <p:cNvSpPr/>
          <p:nvPr/>
        </p:nvSpPr>
        <p:spPr>
          <a:xfrm>
            <a:off x="284163" y="2678356"/>
            <a:ext cx="8464301" cy="1200329"/>
          </a:xfrm>
          <a:prstGeom prst="rect">
            <a:avLst/>
          </a:prstGeom>
        </p:spPr>
        <p:txBody>
          <a:bodyPr wrap="square">
            <a:spAutoFit/>
          </a:bodyPr>
          <a:lstStyle/>
          <a:p>
            <a:pPr algn="just"/>
            <a:r>
              <a:rPr lang="en-US" dirty="0"/>
              <a:t>“The expected coverage is the </a:t>
            </a:r>
            <a:r>
              <a:rPr lang="en-US" b="1" dirty="0"/>
              <a:t>average number of times that each nucleotide is expected to be sequenced</a:t>
            </a:r>
            <a:r>
              <a:rPr lang="en-US" dirty="0"/>
              <a:t> given a certain number of reads of a given length and the assumption that reads are </a:t>
            </a:r>
            <a:r>
              <a:rPr lang="en-US" b="1" dirty="0"/>
              <a:t>randomly</a:t>
            </a:r>
            <a:r>
              <a:rPr lang="en-US" dirty="0"/>
              <a:t> distributed across an idealized genome”</a:t>
            </a:r>
          </a:p>
          <a:p>
            <a:pPr algn="ctr"/>
            <a:r>
              <a:rPr lang="en-US" dirty="0"/>
              <a:t>Also called depth or depth of coverage</a:t>
            </a:r>
          </a:p>
        </p:txBody>
      </p:sp>
      <p:sp>
        <p:nvSpPr>
          <p:cNvPr id="7" name="Rectangle 6"/>
          <p:cNvSpPr/>
          <p:nvPr/>
        </p:nvSpPr>
        <p:spPr>
          <a:xfrm>
            <a:off x="0" y="4941168"/>
            <a:ext cx="9144000" cy="3600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Genome sequence</a:t>
            </a:r>
          </a:p>
        </p:txBody>
      </p:sp>
      <p:grpSp>
        <p:nvGrpSpPr>
          <p:cNvPr id="52" name="Group 51"/>
          <p:cNvGrpSpPr/>
          <p:nvPr/>
        </p:nvGrpSpPr>
        <p:grpSpPr>
          <a:xfrm>
            <a:off x="467544" y="4136457"/>
            <a:ext cx="8676456" cy="753202"/>
            <a:chOff x="467544" y="4136457"/>
            <a:chExt cx="8676456" cy="753202"/>
          </a:xfrm>
        </p:grpSpPr>
        <p:sp>
          <p:nvSpPr>
            <p:cNvPr id="11" name="Rectangle 10"/>
            <p:cNvSpPr/>
            <p:nvPr/>
          </p:nvSpPr>
          <p:spPr>
            <a:xfrm>
              <a:off x="467544" y="4742782"/>
              <a:ext cx="759445" cy="14401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2" name="Rectangle 11"/>
            <p:cNvSpPr/>
            <p:nvPr/>
          </p:nvSpPr>
          <p:spPr>
            <a:xfrm>
              <a:off x="847266" y="4539002"/>
              <a:ext cx="759445" cy="14401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3" name="Rectangle 12"/>
            <p:cNvSpPr/>
            <p:nvPr/>
          </p:nvSpPr>
          <p:spPr>
            <a:xfrm>
              <a:off x="1379388" y="4733528"/>
              <a:ext cx="759445" cy="14401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5" name="Rectangle 14"/>
            <p:cNvSpPr/>
            <p:nvPr/>
          </p:nvSpPr>
          <p:spPr>
            <a:xfrm>
              <a:off x="1759110" y="4539002"/>
              <a:ext cx="759445" cy="14401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Rectangle 15"/>
            <p:cNvSpPr/>
            <p:nvPr/>
          </p:nvSpPr>
          <p:spPr>
            <a:xfrm>
              <a:off x="1364283" y="4335095"/>
              <a:ext cx="759445" cy="14401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Rectangle 16"/>
            <p:cNvSpPr/>
            <p:nvPr/>
          </p:nvSpPr>
          <p:spPr>
            <a:xfrm>
              <a:off x="499507" y="4335095"/>
              <a:ext cx="759445" cy="14401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8" name="Rectangle 17"/>
            <p:cNvSpPr/>
            <p:nvPr/>
          </p:nvSpPr>
          <p:spPr>
            <a:xfrm>
              <a:off x="894170" y="4136457"/>
              <a:ext cx="759445" cy="14401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9" name="Rectangle 18"/>
            <p:cNvSpPr/>
            <p:nvPr/>
          </p:nvSpPr>
          <p:spPr>
            <a:xfrm>
              <a:off x="2276128" y="4733528"/>
              <a:ext cx="759445" cy="14401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0" name="Rectangle 19"/>
            <p:cNvSpPr/>
            <p:nvPr/>
          </p:nvSpPr>
          <p:spPr>
            <a:xfrm>
              <a:off x="2655850" y="4539002"/>
              <a:ext cx="759445" cy="14401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1" name="Rectangle 20"/>
            <p:cNvSpPr/>
            <p:nvPr/>
          </p:nvSpPr>
          <p:spPr>
            <a:xfrm>
              <a:off x="2240011" y="4335095"/>
              <a:ext cx="759445" cy="14401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2" name="Rectangle 21"/>
            <p:cNvSpPr/>
            <p:nvPr/>
          </p:nvSpPr>
          <p:spPr>
            <a:xfrm>
              <a:off x="3151856" y="4733274"/>
              <a:ext cx="759445" cy="14401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3" name="Rectangle 22"/>
            <p:cNvSpPr/>
            <p:nvPr/>
          </p:nvSpPr>
          <p:spPr>
            <a:xfrm>
              <a:off x="3531578" y="4539002"/>
              <a:ext cx="759445" cy="14401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4" name="Rectangle 23"/>
            <p:cNvSpPr/>
            <p:nvPr/>
          </p:nvSpPr>
          <p:spPr>
            <a:xfrm>
              <a:off x="4716016" y="4742782"/>
              <a:ext cx="759445" cy="14401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5" name="Rectangle 24"/>
            <p:cNvSpPr/>
            <p:nvPr/>
          </p:nvSpPr>
          <p:spPr>
            <a:xfrm>
              <a:off x="5627861" y="4745643"/>
              <a:ext cx="759445" cy="14401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6" name="Rectangle 25"/>
            <p:cNvSpPr/>
            <p:nvPr/>
          </p:nvSpPr>
          <p:spPr>
            <a:xfrm>
              <a:off x="6732240" y="4733274"/>
              <a:ext cx="759445" cy="14401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7" name="Rectangle 26"/>
            <p:cNvSpPr/>
            <p:nvPr/>
          </p:nvSpPr>
          <p:spPr>
            <a:xfrm>
              <a:off x="6125195" y="4539002"/>
              <a:ext cx="759445" cy="14401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8" name="Rectangle 27"/>
            <p:cNvSpPr/>
            <p:nvPr/>
          </p:nvSpPr>
          <p:spPr>
            <a:xfrm>
              <a:off x="7739888" y="4733528"/>
              <a:ext cx="759445" cy="14401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9" name="Rectangle 28"/>
            <p:cNvSpPr/>
            <p:nvPr/>
          </p:nvSpPr>
          <p:spPr>
            <a:xfrm>
              <a:off x="8651733" y="4722609"/>
              <a:ext cx="492267" cy="14401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1" name="Rectangle 30"/>
            <p:cNvSpPr/>
            <p:nvPr/>
          </p:nvSpPr>
          <p:spPr>
            <a:xfrm>
              <a:off x="8119610" y="4539002"/>
              <a:ext cx="759445" cy="14401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2" name="Rectangle 31"/>
            <p:cNvSpPr/>
            <p:nvPr/>
          </p:nvSpPr>
          <p:spPr>
            <a:xfrm>
              <a:off x="7111962" y="4539002"/>
              <a:ext cx="759445" cy="14401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3" name="Rectangle 32"/>
            <p:cNvSpPr/>
            <p:nvPr/>
          </p:nvSpPr>
          <p:spPr>
            <a:xfrm>
              <a:off x="7644084" y="4335095"/>
              <a:ext cx="759445" cy="14401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grpSp>
      <p:grpSp>
        <p:nvGrpSpPr>
          <p:cNvPr id="53" name="Group 52"/>
          <p:cNvGrpSpPr/>
          <p:nvPr/>
        </p:nvGrpSpPr>
        <p:grpSpPr>
          <a:xfrm>
            <a:off x="0" y="4002529"/>
            <a:ext cx="8417522" cy="1740255"/>
            <a:chOff x="0" y="4002529"/>
            <a:chExt cx="8417522" cy="1740255"/>
          </a:xfrm>
        </p:grpSpPr>
        <p:sp>
          <p:nvSpPr>
            <p:cNvPr id="10" name="TextBox 9"/>
            <p:cNvSpPr txBox="1"/>
            <p:nvPr/>
          </p:nvSpPr>
          <p:spPr>
            <a:xfrm>
              <a:off x="0" y="5229200"/>
              <a:ext cx="1063137" cy="369332"/>
            </a:xfrm>
            <a:prstGeom prst="rect">
              <a:avLst/>
            </a:prstGeom>
            <a:noFill/>
          </p:spPr>
          <p:txBody>
            <a:bodyPr wrap="none" rtlCol="0">
              <a:spAutoFit/>
            </a:bodyPr>
            <a:lstStyle/>
            <a:p>
              <a:r>
                <a:rPr lang="en-US" dirty="0">
                  <a:solidFill>
                    <a:srgbClr val="FF0000"/>
                  </a:solidFill>
                </a:rPr>
                <a:t>Coverage</a:t>
              </a:r>
            </a:p>
          </p:txBody>
        </p:sp>
        <p:grpSp>
          <p:nvGrpSpPr>
            <p:cNvPr id="51" name="Group 50"/>
            <p:cNvGrpSpPr/>
            <p:nvPr/>
          </p:nvGrpSpPr>
          <p:grpSpPr>
            <a:xfrm>
              <a:off x="1331183" y="4002529"/>
              <a:ext cx="7086339" cy="1740255"/>
              <a:chOff x="1331183" y="4002529"/>
              <a:chExt cx="7086339" cy="1740255"/>
            </a:xfrm>
          </p:grpSpPr>
          <p:cxnSp>
            <p:nvCxnSpPr>
              <p:cNvPr id="35" name="Straight Arrow Connector 34"/>
              <p:cNvCxnSpPr/>
              <p:nvPr/>
            </p:nvCxnSpPr>
            <p:spPr>
              <a:xfrm>
                <a:off x="1475656" y="4005064"/>
                <a:ext cx="0" cy="14401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2411760" y="4002529"/>
                <a:ext cx="0" cy="14401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3707904" y="4005064"/>
                <a:ext cx="0" cy="14401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4499992" y="4022702"/>
                <a:ext cx="0" cy="14401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5828828" y="4025563"/>
                <a:ext cx="0" cy="14401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7308304" y="4002529"/>
                <a:ext cx="0" cy="14401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8266692" y="4005064"/>
                <a:ext cx="0" cy="14401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331183" y="5358510"/>
                <a:ext cx="301660" cy="369332"/>
              </a:xfrm>
              <a:prstGeom prst="rect">
                <a:avLst/>
              </a:prstGeom>
              <a:noFill/>
            </p:spPr>
            <p:txBody>
              <a:bodyPr wrap="none" rtlCol="0">
                <a:spAutoFit/>
              </a:bodyPr>
              <a:lstStyle/>
              <a:p>
                <a:r>
                  <a:rPr lang="en-US" dirty="0">
                    <a:solidFill>
                      <a:srgbClr val="FF0000"/>
                    </a:solidFill>
                  </a:rPr>
                  <a:t>4</a:t>
                </a:r>
              </a:p>
            </p:txBody>
          </p:sp>
          <p:sp>
            <p:nvSpPr>
              <p:cNvPr id="45" name="TextBox 44"/>
              <p:cNvSpPr txBox="1"/>
              <p:nvPr/>
            </p:nvSpPr>
            <p:spPr>
              <a:xfrm>
                <a:off x="2276128" y="5373452"/>
                <a:ext cx="301660" cy="369332"/>
              </a:xfrm>
              <a:prstGeom prst="rect">
                <a:avLst/>
              </a:prstGeom>
              <a:noFill/>
            </p:spPr>
            <p:txBody>
              <a:bodyPr wrap="none" rtlCol="0">
                <a:spAutoFit/>
              </a:bodyPr>
              <a:lstStyle/>
              <a:p>
                <a:r>
                  <a:rPr lang="en-US" dirty="0">
                    <a:solidFill>
                      <a:srgbClr val="FF0000"/>
                    </a:solidFill>
                  </a:rPr>
                  <a:t>3</a:t>
                </a:r>
              </a:p>
            </p:txBody>
          </p:sp>
          <p:sp>
            <p:nvSpPr>
              <p:cNvPr id="46" name="TextBox 45"/>
              <p:cNvSpPr txBox="1"/>
              <p:nvPr/>
            </p:nvSpPr>
            <p:spPr>
              <a:xfrm>
                <a:off x="3557074" y="5373452"/>
                <a:ext cx="301660" cy="369332"/>
              </a:xfrm>
              <a:prstGeom prst="rect">
                <a:avLst/>
              </a:prstGeom>
              <a:noFill/>
            </p:spPr>
            <p:txBody>
              <a:bodyPr wrap="none" rtlCol="0">
                <a:spAutoFit/>
              </a:bodyPr>
              <a:lstStyle/>
              <a:p>
                <a:r>
                  <a:rPr lang="en-US" dirty="0">
                    <a:solidFill>
                      <a:srgbClr val="FF0000"/>
                    </a:solidFill>
                  </a:rPr>
                  <a:t>2</a:t>
                </a:r>
              </a:p>
            </p:txBody>
          </p:sp>
          <p:sp>
            <p:nvSpPr>
              <p:cNvPr id="47" name="TextBox 46"/>
              <p:cNvSpPr txBox="1"/>
              <p:nvPr/>
            </p:nvSpPr>
            <p:spPr>
              <a:xfrm>
                <a:off x="4349162" y="5358510"/>
                <a:ext cx="301660" cy="369332"/>
              </a:xfrm>
              <a:prstGeom prst="rect">
                <a:avLst/>
              </a:prstGeom>
              <a:noFill/>
            </p:spPr>
            <p:txBody>
              <a:bodyPr wrap="none" rtlCol="0">
                <a:spAutoFit/>
              </a:bodyPr>
              <a:lstStyle/>
              <a:p>
                <a:r>
                  <a:rPr lang="en-US" dirty="0">
                    <a:solidFill>
                      <a:srgbClr val="FF0000"/>
                    </a:solidFill>
                  </a:rPr>
                  <a:t>0</a:t>
                </a:r>
              </a:p>
            </p:txBody>
          </p:sp>
          <p:sp>
            <p:nvSpPr>
              <p:cNvPr id="48" name="TextBox 47"/>
              <p:cNvSpPr txBox="1"/>
              <p:nvPr/>
            </p:nvSpPr>
            <p:spPr>
              <a:xfrm>
                <a:off x="5677998" y="5358510"/>
                <a:ext cx="301660" cy="369332"/>
              </a:xfrm>
              <a:prstGeom prst="rect">
                <a:avLst/>
              </a:prstGeom>
              <a:noFill/>
            </p:spPr>
            <p:txBody>
              <a:bodyPr wrap="none" rtlCol="0">
                <a:spAutoFit/>
              </a:bodyPr>
              <a:lstStyle/>
              <a:p>
                <a:r>
                  <a:rPr lang="en-US" dirty="0">
                    <a:solidFill>
                      <a:srgbClr val="FF0000"/>
                    </a:solidFill>
                  </a:rPr>
                  <a:t>1</a:t>
                </a:r>
              </a:p>
            </p:txBody>
          </p:sp>
          <p:sp>
            <p:nvSpPr>
              <p:cNvPr id="49" name="TextBox 48"/>
              <p:cNvSpPr txBox="1"/>
              <p:nvPr/>
            </p:nvSpPr>
            <p:spPr>
              <a:xfrm>
                <a:off x="7157474" y="5358510"/>
                <a:ext cx="301660" cy="369332"/>
              </a:xfrm>
              <a:prstGeom prst="rect">
                <a:avLst/>
              </a:prstGeom>
              <a:noFill/>
            </p:spPr>
            <p:txBody>
              <a:bodyPr wrap="none" rtlCol="0">
                <a:spAutoFit/>
              </a:bodyPr>
              <a:lstStyle/>
              <a:p>
                <a:r>
                  <a:rPr lang="en-US" dirty="0">
                    <a:solidFill>
                      <a:srgbClr val="FF0000"/>
                    </a:solidFill>
                  </a:rPr>
                  <a:t>2</a:t>
                </a:r>
              </a:p>
            </p:txBody>
          </p:sp>
          <p:sp>
            <p:nvSpPr>
              <p:cNvPr id="50" name="TextBox 49"/>
              <p:cNvSpPr txBox="1"/>
              <p:nvPr/>
            </p:nvSpPr>
            <p:spPr>
              <a:xfrm>
                <a:off x="8115862" y="5373452"/>
                <a:ext cx="301660" cy="369332"/>
              </a:xfrm>
              <a:prstGeom prst="rect">
                <a:avLst/>
              </a:prstGeom>
              <a:noFill/>
            </p:spPr>
            <p:txBody>
              <a:bodyPr wrap="none" rtlCol="0">
                <a:spAutoFit/>
              </a:bodyPr>
              <a:lstStyle/>
              <a:p>
                <a:r>
                  <a:rPr lang="en-US" dirty="0">
                    <a:solidFill>
                      <a:srgbClr val="FF0000"/>
                    </a:solidFill>
                  </a:rPr>
                  <a:t>3</a:t>
                </a:r>
              </a:p>
            </p:txBody>
          </p:sp>
        </p:grpSp>
      </p:grpSp>
    </p:spTree>
    <p:extLst>
      <p:ext uri="{BB962C8B-B14F-4D97-AF65-F5344CB8AC3E}">
        <p14:creationId xmlns:p14="http://schemas.microsoft.com/office/powerpoint/2010/main" val="24981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blinds(horizontal)">
                                      <p:cBhvr>
                                        <p:cTn id="11" dur="500"/>
                                        <p:tgtEl>
                                          <p:spTgt spid="5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blinds(horizontal)">
                                      <p:cBhvr>
                                        <p:cTn id="1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a:off x="4225861" y="1805915"/>
            <a:ext cx="4711219" cy="4429785"/>
            <a:chOff x="4225861" y="1805915"/>
            <a:chExt cx="4711219" cy="4429785"/>
          </a:xfrm>
        </p:grpSpPr>
        <p:pic>
          <p:nvPicPr>
            <p:cNvPr id="63" name="Picture 62"/>
            <p:cNvPicPr>
              <a:picLocks noChangeAspect="1"/>
            </p:cNvPicPr>
            <p:nvPr/>
          </p:nvPicPr>
          <p:blipFill>
            <a:blip r:embed="rId3"/>
            <a:stretch>
              <a:fillRect/>
            </a:stretch>
          </p:blipFill>
          <p:spPr>
            <a:xfrm>
              <a:off x="4225861" y="2878644"/>
              <a:ext cx="4557090" cy="3357056"/>
            </a:xfrm>
            <a:prstGeom prst="rect">
              <a:avLst/>
            </a:prstGeom>
          </p:spPr>
        </p:pic>
        <p:sp>
          <p:nvSpPr>
            <p:cNvPr id="65" name="TextBox 64"/>
            <p:cNvSpPr txBox="1"/>
            <p:nvPr/>
          </p:nvSpPr>
          <p:spPr>
            <a:xfrm>
              <a:off x="4615595" y="1805915"/>
              <a:ext cx="4321485" cy="923330"/>
            </a:xfrm>
            <a:prstGeom prst="rect">
              <a:avLst/>
            </a:prstGeom>
            <a:noFill/>
          </p:spPr>
          <p:txBody>
            <a:bodyPr wrap="square" rtlCol="0">
              <a:spAutoFit/>
            </a:bodyPr>
            <a:lstStyle/>
            <a:p>
              <a:r>
                <a:rPr lang="en-US" dirty="0"/>
                <a:t>Theoretical coverage according to the Lander-Waterman formula for the human genome and </a:t>
              </a:r>
              <a:r>
                <a:rPr lang="en-US" dirty="0" err="1"/>
                <a:t>exome</a:t>
              </a:r>
              <a:r>
                <a:rPr lang="en-US" dirty="0"/>
                <a:t> sequencing</a:t>
              </a:r>
            </a:p>
          </p:txBody>
        </p:sp>
      </p:grpSp>
      <p:sp>
        <p:nvSpPr>
          <p:cNvPr id="2" name="Título 1"/>
          <p:cNvSpPr>
            <a:spLocks noGrp="1"/>
          </p:cNvSpPr>
          <p:nvPr>
            <p:ph type="title"/>
          </p:nvPr>
        </p:nvSpPr>
        <p:spPr/>
        <p:txBody>
          <a:bodyPr>
            <a:normAutofit fontScale="90000"/>
          </a:bodyPr>
          <a:lstStyle/>
          <a:p>
            <a:r>
              <a:rPr lang="es-ES" i="1" dirty="0"/>
              <a:t>de </a:t>
            </a:r>
            <a:r>
              <a:rPr lang="es-ES" i="1" dirty="0" err="1"/>
              <a:t>novo</a:t>
            </a:r>
            <a:r>
              <a:rPr lang="es-ES" i="1" dirty="0"/>
              <a:t> </a:t>
            </a:r>
            <a:r>
              <a:rPr lang="es-ES" dirty="0" err="1"/>
              <a:t>Genome</a:t>
            </a:r>
            <a:r>
              <a:rPr lang="es-ES" dirty="0"/>
              <a:t> </a:t>
            </a:r>
            <a:r>
              <a:rPr lang="es-ES" dirty="0" err="1"/>
              <a:t>assembly</a:t>
            </a:r>
            <a:r>
              <a:rPr lang="es-ES" dirty="0"/>
              <a:t>: </a:t>
            </a:r>
            <a:r>
              <a:rPr lang="es-ES" dirty="0" err="1"/>
              <a:t>Coverage</a:t>
            </a:r>
            <a:r>
              <a:rPr lang="es-ES" dirty="0"/>
              <a:t> </a:t>
            </a:r>
            <a:r>
              <a:rPr lang="es-ES" dirty="0" err="1"/>
              <a:t>Sanger</a:t>
            </a:r>
            <a:r>
              <a:rPr lang="es-ES" dirty="0"/>
              <a:t> vs NGS</a:t>
            </a:r>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15</a:t>
            </a:fld>
            <a:endParaRPr lang="en-US" dirty="0"/>
          </a:p>
        </p:txBody>
      </p:sp>
      <p:sp>
        <p:nvSpPr>
          <p:cNvPr id="14" name="Rectangle 13"/>
          <p:cNvSpPr/>
          <p:nvPr/>
        </p:nvSpPr>
        <p:spPr>
          <a:xfrm>
            <a:off x="0" y="5877272"/>
            <a:ext cx="8532440" cy="830997"/>
          </a:xfrm>
          <a:prstGeom prst="rect">
            <a:avLst/>
          </a:prstGeom>
        </p:spPr>
        <p:txBody>
          <a:bodyPr wrap="square">
            <a:spAutoFit/>
          </a:bodyPr>
          <a:lstStyle/>
          <a:p>
            <a:r>
              <a:rPr lang="en-US" sz="1200" dirty="0">
                <a:solidFill>
                  <a:schemeClr val="bg1">
                    <a:lumMod val="65000"/>
                  </a:schemeClr>
                </a:solidFill>
              </a:rPr>
              <a:t>Sims et al, 2014. </a:t>
            </a:r>
            <a:r>
              <a:rPr lang="en-US" sz="1200" dirty="0">
                <a:solidFill>
                  <a:schemeClr val="bg1">
                    <a:lumMod val="65000"/>
                  </a:schemeClr>
                </a:solidFill>
                <a:hlinkClick r:id="rId4"/>
              </a:rPr>
              <a:t>http://www.nature.com/nrg/journal/v15/n2/full/nrg3642.html</a:t>
            </a:r>
            <a:endParaRPr lang="en-US" sz="1200" dirty="0">
              <a:solidFill>
                <a:schemeClr val="bg1">
                  <a:lumMod val="65000"/>
                </a:schemeClr>
              </a:solidFill>
            </a:endParaRPr>
          </a:p>
          <a:p>
            <a:r>
              <a:rPr lang="en-US" sz="1200" dirty="0">
                <a:solidFill>
                  <a:schemeClr val="bg1">
                    <a:lumMod val="65000"/>
                  </a:schemeClr>
                </a:solidFill>
              </a:rPr>
              <a:t>Lander &amp; Waterman, 1988. </a:t>
            </a:r>
            <a:r>
              <a:rPr lang="en-US" sz="1200" dirty="0">
                <a:solidFill>
                  <a:schemeClr val="bg1">
                    <a:lumMod val="65000"/>
                  </a:schemeClr>
                </a:solidFill>
                <a:hlinkClick r:id="rId5"/>
              </a:rPr>
              <a:t>http://www.ncbi.nlm.nih.gov/pubmed/3294162</a:t>
            </a:r>
            <a:endParaRPr lang="en-US" sz="1200" dirty="0">
              <a:solidFill>
                <a:schemeClr val="bg1">
                  <a:lumMod val="65000"/>
                </a:schemeClr>
              </a:solidFill>
            </a:endParaRPr>
          </a:p>
          <a:p>
            <a:r>
              <a:rPr lang="en-US" sz="1200" dirty="0">
                <a:solidFill>
                  <a:schemeClr val="bg1">
                    <a:lumMod val="65000"/>
                  </a:schemeClr>
                </a:solidFill>
                <a:hlinkClick r:id="rId6"/>
              </a:rPr>
              <a:t>http://www.illumina.com/documents/products/technotes/technote_coverage_calculation.pdf</a:t>
            </a:r>
            <a:endParaRPr lang="en-US" sz="1200" dirty="0">
              <a:solidFill>
                <a:schemeClr val="bg1">
                  <a:lumMod val="65000"/>
                </a:schemeClr>
              </a:solidFill>
            </a:endParaRPr>
          </a:p>
          <a:p>
            <a:endParaRPr lang="en-US" sz="1200" dirty="0">
              <a:solidFill>
                <a:schemeClr val="bg1">
                  <a:lumMod val="65000"/>
                </a:schemeClr>
              </a:solidFill>
            </a:endParaRPr>
          </a:p>
        </p:txBody>
      </p:sp>
      <p:grpSp>
        <p:nvGrpSpPr>
          <p:cNvPr id="64" name="Group 63"/>
          <p:cNvGrpSpPr/>
          <p:nvPr/>
        </p:nvGrpSpPr>
        <p:grpSpPr>
          <a:xfrm>
            <a:off x="2108606" y="1955314"/>
            <a:ext cx="1887330" cy="1050930"/>
            <a:chOff x="1471084" y="1955314"/>
            <a:chExt cx="1887330" cy="1050930"/>
          </a:xfrm>
        </p:grpSpPr>
        <p:sp>
          <p:nvSpPr>
            <p:cNvPr id="5" name="TextBox 4"/>
            <p:cNvSpPr txBox="1"/>
            <p:nvPr/>
          </p:nvSpPr>
          <p:spPr>
            <a:xfrm>
              <a:off x="1471084" y="2324646"/>
              <a:ext cx="826556" cy="369332"/>
            </a:xfrm>
            <a:prstGeom prst="rect">
              <a:avLst/>
            </a:prstGeom>
            <a:noFill/>
          </p:spPr>
          <p:txBody>
            <a:bodyPr wrap="none" rtlCol="0">
              <a:spAutoFit/>
            </a:bodyPr>
            <a:lstStyle/>
            <a:p>
              <a:r>
                <a:rPr lang="en-US" dirty="0"/>
                <a:t>Sanger</a:t>
              </a:r>
            </a:p>
          </p:txBody>
        </p:sp>
        <p:sp>
          <p:nvSpPr>
            <p:cNvPr id="9" name="TextBox 8"/>
            <p:cNvSpPr txBox="1"/>
            <p:nvPr/>
          </p:nvSpPr>
          <p:spPr>
            <a:xfrm>
              <a:off x="1576314" y="2636912"/>
              <a:ext cx="606318" cy="369332"/>
            </a:xfrm>
            <a:prstGeom prst="rect">
              <a:avLst/>
            </a:prstGeom>
            <a:noFill/>
          </p:spPr>
          <p:txBody>
            <a:bodyPr wrap="none" rtlCol="0">
              <a:spAutoFit/>
            </a:bodyPr>
            <a:lstStyle/>
            <a:p>
              <a:r>
                <a:rPr lang="en-US" dirty="0"/>
                <a:t>8-10</a:t>
              </a:r>
            </a:p>
          </p:txBody>
        </p:sp>
        <p:sp>
          <p:nvSpPr>
            <p:cNvPr id="30" name="TextBox 29"/>
            <p:cNvSpPr txBox="1"/>
            <p:nvPr/>
          </p:nvSpPr>
          <p:spPr>
            <a:xfrm>
              <a:off x="1573616" y="1955314"/>
              <a:ext cx="1767694" cy="369332"/>
            </a:xfrm>
            <a:prstGeom prst="rect">
              <a:avLst/>
            </a:prstGeom>
            <a:noFill/>
          </p:spPr>
          <p:txBody>
            <a:bodyPr wrap="none" rtlCol="0">
              <a:spAutoFit/>
            </a:bodyPr>
            <a:lstStyle/>
            <a:p>
              <a:r>
                <a:rPr lang="en-US" dirty="0"/>
                <a:t>Typical Coverage</a:t>
              </a:r>
            </a:p>
          </p:txBody>
        </p:sp>
        <p:sp>
          <p:nvSpPr>
            <p:cNvPr id="34" name="TextBox 33"/>
            <p:cNvSpPr txBox="1"/>
            <p:nvPr/>
          </p:nvSpPr>
          <p:spPr>
            <a:xfrm>
              <a:off x="2417035" y="2324646"/>
              <a:ext cx="939267" cy="369332"/>
            </a:xfrm>
            <a:prstGeom prst="rect">
              <a:avLst/>
            </a:prstGeom>
            <a:noFill/>
          </p:spPr>
          <p:txBody>
            <a:bodyPr wrap="none" rtlCol="0">
              <a:spAutoFit/>
            </a:bodyPr>
            <a:lstStyle/>
            <a:p>
              <a:r>
                <a:rPr lang="en-US" dirty="0" err="1"/>
                <a:t>Illumina</a:t>
              </a:r>
              <a:endParaRPr lang="en-US" dirty="0"/>
            </a:p>
          </p:txBody>
        </p:sp>
        <p:sp>
          <p:nvSpPr>
            <p:cNvPr id="54" name="TextBox 53"/>
            <p:cNvSpPr txBox="1"/>
            <p:nvPr/>
          </p:nvSpPr>
          <p:spPr>
            <a:xfrm flipH="1">
              <a:off x="2417035" y="2636912"/>
              <a:ext cx="941379" cy="369332"/>
            </a:xfrm>
            <a:prstGeom prst="rect">
              <a:avLst/>
            </a:prstGeom>
            <a:noFill/>
          </p:spPr>
          <p:txBody>
            <a:bodyPr wrap="square" rtlCol="0">
              <a:spAutoFit/>
            </a:bodyPr>
            <a:lstStyle/>
            <a:p>
              <a:r>
                <a:rPr lang="en-US" dirty="0"/>
                <a:t>50-100</a:t>
              </a:r>
            </a:p>
          </p:txBody>
        </p:sp>
      </p:grpSp>
      <p:sp>
        <p:nvSpPr>
          <p:cNvPr id="36" name="TextBox 35"/>
          <p:cNvSpPr txBox="1"/>
          <p:nvPr/>
        </p:nvSpPr>
        <p:spPr>
          <a:xfrm>
            <a:off x="146984" y="2082914"/>
            <a:ext cx="1832728" cy="923330"/>
          </a:xfrm>
          <a:prstGeom prst="rect">
            <a:avLst/>
          </a:prstGeom>
          <a:noFill/>
        </p:spPr>
        <p:txBody>
          <a:bodyPr wrap="none" rtlCol="0">
            <a:spAutoFit/>
          </a:bodyPr>
          <a:lstStyle/>
          <a:p>
            <a:r>
              <a:rPr lang="en-US" sz="5400" b="1" dirty="0"/>
              <a:t>Why?</a:t>
            </a:r>
          </a:p>
        </p:txBody>
      </p:sp>
      <p:grpSp>
        <p:nvGrpSpPr>
          <p:cNvPr id="67" name="Group 66"/>
          <p:cNvGrpSpPr/>
          <p:nvPr/>
        </p:nvGrpSpPr>
        <p:grpSpPr>
          <a:xfrm>
            <a:off x="-36512" y="3212976"/>
            <a:ext cx="4118289" cy="1035390"/>
            <a:chOff x="-36512" y="3573039"/>
            <a:chExt cx="4118289" cy="1035390"/>
          </a:xfrm>
        </p:grpSpPr>
        <p:grpSp>
          <p:nvGrpSpPr>
            <p:cNvPr id="61" name="Group 60"/>
            <p:cNvGrpSpPr/>
            <p:nvPr/>
          </p:nvGrpSpPr>
          <p:grpSpPr>
            <a:xfrm>
              <a:off x="-36512" y="3944470"/>
              <a:ext cx="4118289" cy="663959"/>
              <a:chOff x="448514" y="3981823"/>
              <a:chExt cx="4118289" cy="663959"/>
            </a:xfrm>
          </p:grpSpPr>
          <p:sp>
            <p:nvSpPr>
              <p:cNvPr id="55" name="Rectangle 54"/>
              <p:cNvSpPr/>
              <p:nvPr/>
            </p:nvSpPr>
            <p:spPr>
              <a:xfrm>
                <a:off x="448514" y="4106725"/>
                <a:ext cx="1178102" cy="369332"/>
              </a:xfrm>
              <a:prstGeom prst="rect">
                <a:avLst/>
              </a:prstGeom>
            </p:spPr>
            <p:txBody>
              <a:bodyPr wrap="none">
                <a:spAutoFit/>
              </a:bodyPr>
              <a:lstStyle/>
              <a:p>
                <a:r>
                  <a:rPr lang="en-US" dirty="0"/>
                  <a:t>Coverage=</a:t>
                </a:r>
              </a:p>
            </p:txBody>
          </p:sp>
          <p:grpSp>
            <p:nvGrpSpPr>
              <p:cNvPr id="60" name="Group 59"/>
              <p:cNvGrpSpPr/>
              <p:nvPr/>
            </p:nvGrpSpPr>
            <p:grpSpPr>
              <a:xfrm>
                <a:off x="1471084" y="3981823"/>
                <a:ext cx="3095719" cy="663959"/>
                <a:chOff x="119529" y="4019176"/>
                <a:chExt cx="3095719" cy="663959"/>
              </a:xfrm>
            </p:grpSpPr>
            <p:sp>
              <p:nvSpPr>
                <p:cNvPr id="37" name="TextBox 36"/>
                <p:cNvSpPr txBox="1"/>
                <p:nvPr/>
              </p:nvSpPr>
              <p:spPr>
                <a:xfrm>
                  <a:off x="119529" y="4019176"/>
                  <a:ext cx="3095719" cy="369332"/>
                </a:xfrm>
                <a:prstGeom prst="rect">
                  <a:avLst/>
                </a:prstGeom>
                <a:noFill/>
              </p:spPr>
              <p:txBody>
                <a:bodyPr wrap="none" rtlCol="0">
                  <a:spAutoFit/>
                </a:bodyPr>
                <a:lstStyle/>
                <a:p>
                  <a:r>
                    <a:rPr lang="en-US" dirty="0"/>
                    <a:t>Read length x Number of reads</a:t>
                  </a:r>
                </a:p>
              </p:txBody>
            </p:sp>
            <p:sp>
              <p:nvSpPr>
                <p:cNvPr id="56" name="TextBox 55"/>
                <p:cNvSpPr txBox="1"/>
                <p:nvPr/>
              </p:nvSpPr>
              <p:spPr>
                <a:xfrm>
                  <a:off x="908768" y="4313803"/>
                  <a:ext cx="1388872" cy="369332"/>
                </a:xfrm>
                <a:prstGeom prst="rect">
                  <a:avLst/>
                </a:prstGeom>
                <a:noFill/>
              </p:spPr>
              <p:txBody>
                <a:bodyPr wrap="none" rtlCol="0">
                  <a:spAutoFit/>
                </a:bodyPr>
                <a:lstStyle/>
                <a:p>
                  <a:r>
                    <a:rPr lang="en-US" dirty="0"/>
                    <a:t>Genome size</a:t>
                  </a:r>
                </a:p>
              </p:txBody>
            </p:sp>
            <p:cxnSp>
              <p:nvCxnSpPr>
                <p:cNvPr id="58" name="Straight Connector 57"/>
                <p:cNvCxnSpPr/>
                <p:nvPr/>
              </p:nvCxnSpPr>
              <p:spPr>
                <a:xfrm>
                  <a:off x="179293" y="4358626"/>
                  <a:ext cx="294030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62" name="Rectangle 61"/>
            <p:cNvSpPr/>
            <p:nvPr/>
          </p:nvSpPr>
          <p:spPr>
            <a:xfrm>
              <a:off x="405622" y="3573039"/>
              <a:ext cx="2870234" cy="369332"/>
            </a:xfrm>
            <a:prstGeom prst="rect">
              <a:avLst/>
            </a:prstGeom>
          </p:spPr>
          <p:txBody>
            <a:bodyPr wrap="none">
              <a:spAutoFit/>
            </a:bodyPr>
            <a:lstStyle/>
            <a:p>
              <a:r>
                <a:rPr lang="en-US" dirty="0"/>
                <a:t>Lander and Waterman, 1988</a:t>
              </a:r>
            </a:p>
          </p:txBody>
        </p:sp>
      </p:grpSp>
      <p:grpSp>
        <p:nvGrpSpPr>
          <p:cNvPr id="71" name="Group 70"/>
          <p:cNvGrpSpPr/>
          <p:nvPr/>
        </p:nvGrpSpPr>
        <p:grpSpPr>
          <a:xfrm>
            <a:off x="-36512" y="4509120"/>
            <a:ext cx="4352499" cy="1398032"/>
            <a:chOff x="-36512" y="4509120"/>
            <a:chExt cx="4352499" cy="1398032"/>
          </a:xfrm>
        </p:grpSpPr>
        <p:sp>
          <p:nvSpPr>
            <p:cNvPr id="68" name="TextBox 67"/>
            <p:cNvSpPr txBox="1"/>
            <p:nvPr/>
          </p:nvSpPr>
          <p:spPr>
            <a:xfrm>
              <a:off x="-36512" y="4509120"/>
              <a:ext cx="4352499" cy="369332"/>
            </a:xfrm>
            <a:prstGeom prst="rect">
              <a:avLst/>
            </a:prstGeom>
            <a:noFill/>
          </p:spPr>
          <p:txBody>
            <a:bodyPr wrap="none" rtlCol="0">
              <a:spAutoFit/>
            </a:bodyPr>
            <a:lstStyle/>
            <a:p>
              <a:r>
                <a:rPr lang="en-US" dirty="0"/>
                <a:t>Probability that a base is sequenced Y times:</a:t>
              </a:r>
            </a:p>
          </p:txBody>
        </p:sp>
        <p:pic>
          <p:nvPicPr>
            <p:cNvPr id="70" name="Picture 69"/>
            <p:cNvPicPr>
              <a:picLocks noChangeAspect="1"/>
            </p:cNvPicPr>
            <p:nvPr/>
          </p:nvPicPr>
          <p:blipFill rotWithShape="1">
            <a:blip r:embed="rId7"/>
            <a:srcRect l="36511" r="36353"/>
            <a:stretch/>
          </p:blipFill>
          <p:spPr>
            <a:xfrm>
              <a:off x="982757" y="4878452"/>
              <a:ext cx="2181412" cy="1028700"/>
            </a:xfrm>
            <a:prstGeom prst="rect">
              <a:avLst/>
            </a:prstGeom>
          </p:spPr>
        </p:pic>
      </p:grpSp>
    </p:spTree>
    <p:extLst>
      <p:ext uri="{BB962C8B-B14F-4D97-AF65-F5344CB8AC3E}">
        <p14:creationId xmlns:p14="http://schemas.microsoft.com/office/powerpoint/2010/main" val="79687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i="1" dirty="0"/>
              <a:t>de </a:t>
            </a:r>
            <a:r>
              <a:rPr lang="es-ES" i="1" dirty="0" err="1"/>
              <a:t>novo</a:t>
            </a:r>
            <a:r>
              <a:rPr lang="es-ES" i="1" dirty="0"/>
              <a:t> </a:t>
            </a:r>
            <a:r>
              <a:rPr lang="es-ES" dirty="0" err="1"/>
              <a:t>Genome</a:t>
            </a:r>
            <a:r>
              <a:rPr lang="es-ES" dirty="0"/>
              <a:t> </a:t>
            </a:r>
            <a:r>
              <a:rPr lang="es-ES" dirty="0" err="1"/>
              <a:t>assembly</a:t>
            </a:r>
            <a:r>
              <a:rPr lang="es-ES" dirty="0"/>
              <a:t>: </a:t>
            </a:r>
            <a:r>
              <a:rPr lang="es-ES" dirty="0" err="1"/>
              <a:t>Coverage</a:t>
            </a:r>
            <a:r>
              <a:rPr lang="es-ES" dirty="0"/>
              <a:t> NGS</a:t>
            </a:r>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16</a:t>
            </a:fld>
            <a:endParaRPr lang="en-US" dirty="0"/>
          </a:p>
        </p:txBody>
      </p:sp>
      <p:sp>
        <p:nvSpPr>
          <p:cNvPr id="14" name="Rectangle 13"/>
          <p:cNvSpPr/>
          <p:nvPr/>
        </p:nvSpPr>
        <p:spPr>
          <a:xfrm>
            <a:off x="0" y="5877272"/>
            <a:ext cx="8532440" cy="830997"/>
          </a:xfrm>
          <a:prstGeom prst="rect">
            <a:avLst/>
          </a:prstGeom>
        </p:spPr>
        <p:txBody>
          <a:bodyPr wrap="square">
            <a:spAutoFit/>
          </a:bodyPr>
          <a:lstStyle/>
          <a:p>
            <a:r>
              <a:rPr lang="en-US" sz="1200" dirty="0">
                <a:solidFill>
                  <a:schemeClr val="bg1">
                    <a:lumMod val="65000"/>
                  </a:schemeClr>
                </a:solidFill>
              </a:rPr>
              <a:t>Sims et al, 2014. </a:t>
            </a:r>
            <a:r>
              <a:rPr lang="en-US" sz="1200" dirty="0">
                <a:solidFill>
                  <a:schemeClr val="bg1">
                    <a:lumMod val="65000"/>
                  </a:schemeClr>
                </a:solidFill>
                <a:hlinkClick r:id="rId3"/>
              </a:rPr>
              <a:t>http://www.nature.com/nrg/journal/v15/n2/full/nrg3642.html</a:t>
            </a:r>
            <a:endParaRPr lang="en-US" sz="1200" dirty="0">
              <a:solidFill>
                <a:schemeClr val="bg1">
                  <a:lumMod val="65000"/>
                </a:schemeClr>
              </a:solidFill>
            </a:endParaRPr>
          </a:p>
          <a:p>
            <a:r>
              <a:rPr lang="en-US" sz="1200" dirty="0">
                <a:solidFill>
                  <a:schemeClr val="bg1">
                    <a:lumMod val="65000"/>
                  </a:schemeClr>
                </a:solidFill>
              </a:rPr>
              <a:t>Lander &amp; Waterman, 1988. </a:t>
            </a:r>
            <a:r>
              <a:rPr lang="en-US" sz="1200" dirty="0">
                <a:solidFill>
                  <a:schemeClr val="bg1">
                    <a:lumMod val="65000"/>
                  </a:schemeClr>
                </a:solidFill>
                <a:hlinkClick r:id="rId4"/>
              </a:rPr>
              <a:t>http://www.ncbi.nlm.nih.gov/pubmed/3294162</a:t>
            </a:r>
            <a:endParaRPr lang="en-US" sz="1200" dirty="0">
              <a:solidFill>
                <a:schemeClr val="bg1">
                  <a:lumMod val="65000"/>
                </a:schemeClr>
              </a:solidFill>
            </a:endParaRPr>
          </a:p>
          <a:p>
            <a:r>
              <a:rPr lang="en-US" sz="1200" dirty="0">
                <a:solidFill>
                  <a:schemeClr val="bg1">
                    <a:lumMod val="65000"/>
                  </a:schemeClr>
                </a:solidFill>
                <a:hlinkClick r:id="rId5"/>
              </a:rPr>
              <a:t>http://www.illumina.com/documents/products/technotes/technote_coverage_calculation.pdf</a:t>
            </a:r>
            <a:endParaRPr lang="en-US" sz="1200" dirty="0">
              <a:solidFill>
                <a:schemeClr val="bg1">
                  <a:lumMod val="65000"/>
                </a:schemeClr>
              </a:solidFill>
            </a:endParaRPr>
          </a:p>
          <a:p>
            <a:endParaRPr lang="en-US" sz="1200" dirty="0">
              <a:solidFill>
                <a:schemeClr val="bg1">
                  <a:lumMod val="65000"/>
                </a:schemeClr>
              </a:solidFill>
            </a:endParaRPr>
          </a:p>
        </p:txBody>
      </p:sp>
      <p:grpSp>
        <p:nvGrpSpPr>
          <p:cNvPr id="71" name="Group 70"/>
          <p:cNvGrpSpPr/>
          <p:nvPr/>
        </p:nvGrpSpPr>
        <p:grpSpPr>
          <a:xfrm>
            <a:off x="2139737" y="1988840"/>
            <a:ext cx="4352499" cy="1398032"/>
            <a:chOff x="-36512" y="4509120"/>
            <a:chExt cx="4352499" cy="1398032"/>
          </a:xfrm>
        </p:grpSpPr>
        <p:sp>
          <p:nvSpPr>
            <p:cNvPr id="68" name="TextBox 67"/>
            <p:cNvSpPr txBox="1"/>
            <p:nvPr/>
          </p:nvSpPr>
          <p:spPr>
            <a:xfrm>
              <a:off x="-36512" y="4509120"/>
              <a:ext cx="4352499" cy="369332"/>
            </a:xfrm>
            <a:prstGeom prst="rect">
              <a:avLst/>
            </a:prstGeom>
            <a:noFill/>
          </p:spPr>
          <p:txBody>
            <a:bodyPr wrap="none" rtlCol="0">
              <a:spAutoFit/>
            </a:bodyPr>
            <a:lstStyle/>
            <a:p>
              <a:r>
                <a:rPr lang="en-US" dirty="0"/>
                <a:t>Probability that a base is sequenced Y times:</a:t>
              </a:r>
            </a:p>
          </p:txBody>
        </p:sp>
        <p:pic>
          <p:nvPicPr>
            <p:cNvPr id="70" name="Picture 69"/>
            <p:cNvPicPr>
              <a:picLocks noChangeAspect="1"/>
            </p:cNvPicPr>
            <p:nvPr/>
          </p:nvPicPr>
          <p:blipFill rotWithShape="1">
            <a:blip r:embed="rId6"/>
            <a:srcRect l="36511" r="36353"/>
            <a:stretch/>
          </p:blipFill>
          <p:spPr>
            <a:xfrm>
              <a:off x="982757" y="4878452"/>
              <a:ext cx="2181412" cy="1028700"/>
            </a:xfrm>
            <a:prstGeom prst="rect">
              <a:avLst/>
            </a:prstGeom>
          </p:spPr>
        </p:pic>
      </p:grpSp>
      <p:sp>
        <p:nvSpPr>
          <p:cNvPr id="3" name="TextBox 2"/>
          <p:cNvSpPr txBox="1"/>
          <p:nvPr/>
        </p:nvSpPr>
        <p:spPr>
          <a:xfrm>
            <a:off x="834767" y="3452807"/>
            <a:ext cx="7697673" cy="2031325"/>
          </a:xfrm>
          <a:prstGeom prst="rect">
            <a:avLst/>
          </a:prstGeom>
          <a:noFill/>
        </p:spPr>
        <p:txBody>
          <a:bodyPr wrap="square" rtlCol="0">
            <a:spAutoFit/>
          </a:bodyPr>
          <a:lstStyle/>
          <a:p>
            <a:pPr marL="285750" indent="-285750">
              <a:buFont typeface="Arial"/>
              <a:buChar char="•"/>
            </a:pPr>
            <a:r>
              <a:rPr lang="en-US" dirty="0"/>
              <a:t>Compute the probability  that a base is sequenced 4 times if you have a coverage of 5</a:t>
            </a:r>
          </a:p>
          <a:p>
            <a:pPr marL="285750" indent="-285750">
              <a:buFont typeface="Arial"/>
              <a:buChar char="•"/>
            </a:pPr>
            <a:r>
              <a:rPr lang="en-US" dirty="0"/>
              <a:t>Compute the probability  that a base is sequenced at most 4 times if you have a coverage of 5</a:t>
            </a:r>
          </a:p>
          <a:p>
            <a:pPr marL="285750" indent="-285750">
              <a:buFont typeface="Arial"/>
              <a:buChar char="•"/>
            </a:pPr>
            <a:r>
              <a:rPr lang="en-US" dirty="0"/>
              <a:t>Compute the probability  that a base is sequenced at least 4 times if you have a coverage of 5</a:t>
            </a:r>
          </a:p>
          <a:p>
            <a:pPr marL="285750" indent="-285750">
              <a:buFont typeface="Arial"/>
              <a:buChar char="•"/>
            </a:pPr>
            <a:endParaRPr lang="en-US" dirty="0"/>
          </a:p>
        </p:txBody>
      </p:sp>
      <p:sp>
        <p:nvSpPr>
          <p:cNvPr id="4" name="TextBox 3"/>
          <p:cNvSpPr txBox="1"/>
          <p:nvPr/>
        </p:nvSpPr>
        <p:spPr>
          <a:xfrm>
            <a:off x="-21160" y="5158933"/>
            <a:ext cx="9165160" cy="646331"/>
          </a:xfrm>
          <a:prstGeom prst="rect">
            <a:avLst/>
          </a:prstGeom>
          <a:noFill/>
        </p:spPr>
        <p:txBody>
          <a:bodyPr wrap="square" rtlCol="0">
            <a:spAutoFit/>
          </a:bodyPr>
          <a:lstStyle/>
          <a:p>
            <a:pPr algn="ctr"/>
            <a:r>
              <a:rPr lang="en-US" b="1" dirty="0"/>
              <a:t>You  can interpret the second probability as the proportion of bases that will be covered by 4 or less reads</a:t>
            </a:r>
          </a:p>
        </p:txBody>
      </p:sp>
    </p:spTree>
    <p:extLst>
      <p:ext uri="{BB962C8B-B14F-4D97-AF65-F5344CB8AC3E}">
        <p14:creationId xmlns:p14="http://schemas.microsoft.com/office/powerpoint/2010/main" val="4156735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i="1" dirty="0"/>
              <a:t>de </a:t>
            </a:r>
            <a:r>
              <a:rPr lang="es-ES" i="1" dirty="0" err="1"/>
              <a:t>novo</a:t>
            </a:r>
            <a:r>
              <a:rPr lang="es-ES" i="1" dirty="0"/>
              <a:t> </a:t>
            </a:r>
            <a:r>
              <a:rPr lang="es-ES" dirty="0" err="1"/>
              <a:t>Genome</a:t>
            </a:r>
            <a:r>
              <a:rPr lang="es-ES" dirty="0"/>
              <a:t> </a:t>
            </a:r>
            <a:r>
              <a:rPr lang="es-ES" dirty="0" err="1"/>
              <a:t>assembly</a:t>
            </a:r>
            <a:r>
              <a:rPr lang="es-ES" dirty="0"/>
              <a:t>: </a:t>
            </a:r>
            <a:r>
              <a:rPr lang="es-ES" dirty="0" err="1"/>
              <a:t>Coverage</a:t>
            </a:r>
            <a:r>
              <a:rPr lang="es-ES" dirty="0"/>
              <a:t> </a:t>
            </a:r>
            <a:r>
              <a:rPr lang="es-ES" dirty="0" err="1"/>
              <a:t>Illumina</a:t>
            </a:r>
            <a:endParaRPr lang="es-ES" dirty="0"/>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17</a:t>
            </a:fld>
            <a:endParaRPr lang="en-US" dirty="0"/>
          </a:p>
        </p:txBody>
      </p:sp>
      <p:sp>
        <p:nvSpPr>
          <p:cNvPr id="14" name="Rectangle 13"/>
          <p:cNvSpPr/>
          <p:nvPr/>
        </p:nvSpPr>
        <p:spPr>
          <a:xfrm>
            <a:off x="360040" y="5909210"/>
            <a:ext cx="8532440" cy="400110"/>
          </a:xfrm>
          <a:prstGeom prst="rect">
            <a:avLst/>
          </a:prstGeom>
        </p:spPr>
        <p:txBody>
          <a:bodyPr wrap="square">
            <a:spAutoFit/>
          </a:bodyPr>
          <a:lstStyle/>
          <a:p>
            <a:r>
              <a:rPr lang="en-US" sz="2000" dirty="0">
                <a:solidFill>
                  <a:schemeClr val="bg1">
                    <a:lumMod val="65000"/>
                  </a:schemeClr>
                </a:solidFill>
                <a:hlinkClick r:id="rId3"/>
              </a:rPr>
              <a:t>http://support.illumina.com/downloads/sequencing_coverage_calculator.html</a:t>
            </a:r>
            <a:endParaRPr lang="en-US" sz="2000" dirty="0">
              <a:solidFill>
                <a:schemeClr val="bg1">
                  <a:lumMod val="65000"/>
                </a:schemeClr>
              </a:solidFill>
            </a:endParaRPr>
          </a:p>
        </p:txBody>
      </p:sp>
      <p:sp>
        <p:nvSpPr>
          <p:cNvPr id="5" name="TextBox 4"/>
          <p:cNvSpPr txBox="1"/>
          <p:nvPr/>
        </p:nvSpPr>
        <p:spPr>
          <a:xfrm>
            <a:off x="0" y="1753652"/>
            <a:ext cx="9144000" cy="523220"/>
          </a:xfrm>
          <a:prstGeom prst="rect">
            <a:avLst/>
          </a:prstGeom>
          <a:noFill/>
        </p:spPr>
        <p:txBody>
          <a:bodyPr wrap="square" rtlCol="0">
            <a:spAutoFit/>
          </a:bodyPr>
          <a:lstStyle/>
          <a:p>
            <a:pPr algn="ctr"/>
            <a:r>
              <a:rPr lang="en-US" sz="2800" dirty="0"/>
              <a:t>Use the </a:t>
            </a:r>
            <a:r>
              <a:rPr lang="en-US" sz="2800" dirty="0" err="1"/>
              <a:t>Illumina</a:t>
            </a:r>
            <a:r>
              <a:rPr lang="en-US" sz="2800" dirty="0"/>
              <a:t> Coverage calculator and compute:</a:t>
            </a:r>
          </a:p>
        </p:txBody>
      </p:sp>
      <p:sp>
        <p:nvSpPr>
          <p:cNvPr id="7" name="TextBox 6"/>
          <p:cNvSpPr txBox="1"/>
          <p:nvPr/>
        </p:nvSpPr>
        <p:spPr>
          <a:xfrm>
            <a:off x="248474" y="2327969"/>
            <a:ext cx="8417479" cy="3970318"/>
          </a:xfrm>
          <a:prstGeom prst="rect">
            <a:avLst/>
          </a:prstGeom>
          <a:noFill/>
        </p:spPr>
        <p:txBody>
          <a:bodyPr wrap="square" rtlCol="0">
            <a:spAutoFit/>
          </a:bodyPr>
          <a:lstStyle/>
          <a:p>
            <a:pPr marL="285750" indent="-285750">
              <a:buFont typeface="Arial"/>
              <a:buChar char="•"/>
            </a:pPr>
            <a:r>
              <a:rPr lang="en-US" dirty="0"/>
              <a:t>Number of bacterial species with genome size of 5Mbp that you could sequence at a coverage of 50x on a</a:t>
            </a:r>
          </a:p>
          <a:p>
            <a:pPr marL="742950" lvl="1" indent="-285750">
              <a:buFont typeface="Arial"/>
              <a:buChar char="•"/>
            </a:pPr>
            <a:r>
              <a:rPr lang="en-US" dirty="0" err="1"/>
              <a:t>MiSeq</a:t>
            </a:r>
            <a:r>
              <a:rPr lang="en-US" dirty="0"/>
              <a:t> V3 reagents</a:t>
            </a:r>
          </a:p>
          <a:p>
            <a:pPr marL="742950" lvl="1" indent="-285750">
              <a:buFont typeface="Arial"/>
              <a:buChar char="•"/>
            </a:pPr>
            <a:r>
              <a:rPr lang="en-US" dirty="0" err="1"/>
              <a:t>MiSeq</a:t>
            </a:r>
            <a:r>
              <a:rPr lang="en-US" dirty="0"/>
              <a:t> V2 reagents</a:t>
            </a:r>
          </a:p>
          <a:p>
            <a:pPr marL="742950" lvl="1" indent="-285750">
              <a:buFont typeface="Arial"/>
              <a:buChar char="•"/>
            </a:pPr>
            <a:r>
              <a:rPr lang="en-US" dirty="0" err="1"/>
              <a:t>MiSeq</a:t>
            </a:r>
            <a:r>
              <a:rPr lang="en-US" dirty="0"/>
              <a:t> v2 Nano</a:t>
            </a:r>
          </a:p>
          <a:p>
            <a:pPr marL="742950" lvl="1" indent="-285750">
              <a:buFont typeface="Arial"/>
              <a:buChar char="•"/>
            </a:pPr>
            <a:r>
              <a:rPr lang="en-US" dirty="0" err="1"/>
              <a:t>HiSeq</a:t>
            </a:r>
            <a:r>
              <a:rPr lang="en-US" dirty="0"/>
              <a:t> 2500 Rapid Run with </a:t>
            </a:r>
            <a:r>
              <a:rPr lang="en-US" dirty="0" err="1"/>
              <a:t>cBot</a:t>
            </a:r>
            <a:r>
              <a:rPr lang="en-US" dirty="0"/>
              <a:t> </a:t>
            </a:r>
          </a:p>
          <a:p>
            <a:pPr marL="285750" indent="-285750">
              <a:buFont typeface="Arial"/>
              <a:buChar char="•"/>
            </a:pPr>
            <a:r>
              <a:rPr lang="en-US" dirty="0"/>
              <a:t>Number of plant genomes with genome size of 400Mbp that you could sequence at a coverage of 50x on a </a:t>
            </a:r>
          </a:p>
          <a:p>
            <a:pPr marL="742950" lvl="1" indent="-285750">
              <a:buFont typeface="Arial"/>
              <a:buChar char="•"/>
            </a:pPr>
            <a:r>
              <a:rPr lang="en-US" dirty="0" err="1"/>
              <a:t>MiSeq</a:t>
            </a:r>
            <a:r>
              <a:rPr lang="en-US" dirty="0"/>
              <a:t> V3 reagents</a:t>
            </a:r>
          </a:p>
          <a:p>
            <a:pPr marL="742950" lvl="1" indent="-285750">
              <a:buFont typeface="Arial"/>
              <a:buChar char="•"/>
            </a:pPr>
            <a:r>
              <a:rPr lang="en-US" dirty="0" err="1"/>
              <a:t>MiSeq</a:t>
            </a:r>
            <a:r>
              <a:rPr lang="en-US" dirty="0"/>
              <a:t> V2 reagents</a:t>
            </a:r>
          </a:p>
          <a:p>
            <a:pPr marL="742950" lvl="1" indent="-285750">
              <a:buFont typeface="Arial"/>
              <a:buChar char="•"/>
            </a:pPr>
            <a:r>
              <a:rPr lang="en-US" dirty="0" err="1"/>
              <a:t>MiSeq</a:t>
            </a:r>
            <a:r>
              <a:rPr lang="en-US" dirty="0"/>
              <a:t> v2 Nano</a:t>
            </a:r>
          </a:p>
          <a:p>
            <a:pPr marL="742950" lvl="1" indent="-285750">
              <a:buFont typeface="Arial"/>
              <a:buChar char="•"/>
            </a:pPr>
            <a:r>
              <a:rPr lang="en-US" dirty="0" err="1"/>
              <a:t>HiSeq</a:t>
            </a:r>
            <a:r>
              <a:rPr lang="en-US" dirty="0"/>
              <a:t> 2500 Rapid Run with </a:t>
            </a:r>
            <a:r>
              <a:rPr lang="en-US" dirty="0" err="1"/>
              <a:t>cBot</a:t>
            </a:r>
            <a:r>
              <a:rPr lang="en-US" dirty="0"/>
              <a:t> </a:t>
            </a:r>
          </a:p>
          <a:p>
            <a:pPr marL="742950" lvl="1" indent="-285750">
              <a:buFont typeface="Arial"/>
              <a:buChar char="•"/>
            </a:pPr>
            <a:r>
              <a:rPr lang="en-US" dirty="0" err="1"/>
              <a:t>HiSeq</a:t>
            </a:r>
            <a:r>
              <a:rPr lang="en-US" dirty="0"/>
              <a:t> 2500 High Output</a:t>
            </a:r>
          </a:p>
          <a:p>
            <a:pPr marL="285750" indent="-285750">
              <a:buFont typeface="Arial"/>
              <a:buChar char="•"/>
            </a:pPr>
            <a:endParaRPr lang="en-US" dirty="0"/>
          </a:p>
        </p:txBody>
      </p:sp>
    </p:spTree>
    <p:extLst>
      <p:ext uri="{BB962C8B-B14F-4D97-AF65-F5344CB8AC3E}">
        <p14:creationId xmlns:p14="http://schemas.microsoft.com/office/powerpoint/2010/main" val="2742140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quality: Sanger and </a:t>
            </a:r>
            <a:r>
              <a:rPr lang="en-US" dirty="0" err="1"/>
              <a:t>Illumina</a:t>
            </a:r>
            <a:endParaRPr lang="en-US" dirty="0"/>
          </a:p>
        </p:txBody>
      </p:sp>
      <p:sp>
        <p:nvSpPr>
          <p:cNvPr id="4" name="Slide Number Placeholder 3"/>
          <p:cNvSpPr>
            <a:spLocks noGrp="1"/>
          </p:cNvSpPr>
          <p:nvPr>
            <p:ph type="sldNum" sz="quarter" idx="12"/>
          </p:nvPr>
        </p:nvSpPr>
        <p:spPr/>
        <p:txBody>
          <a:bodyPr/>
          <a:lstStyle/>
          <a:p>
            <a:fld id="{F9B76065-02A8-2140-ABFF-467A450FC727}" type="slidenum">
              <a:rPr lang="en-US" smtClean="0"/>
              <a:pPr/>
              <a:t>18</a:t>
            </a:fld>
            <a:endParaRPr lang="en-US" dirty="0"/>
          </a:p>
        </p:txBody>
      </p:sp>
      <p:pic>
        <p:nvPicPr>
          <p:cNvPr id="7" name="Picture 6"/>
          <p:cNvPicPr>
            <a:picLocks noChangeAspect="1"/>
          </p:cNvPicPr>
          <p:nvPr/>
        </p:nvPicPr>
        <p:blipFill>
          <a:blip r:embed="rId2"/>
          <a:stretch>
            <a:fillRect/>
          </a:stretch>
        </p:blipFill>
        <p:spPr>
          <a:xfrm>
            <a:off x="3635896" y="1999783"/>
            <a:ext cx="2916061" cy="2120772"/>
          </a:xfrm>
          <a:prstGeom prst="rect">
            <a:avLst/>
          </a:prstGeom>
        </p:spPr>
      </p:pic>
      <p:pic>
        <p:nvPicPr>
          <p:cNvPr id="8" name="Picture 7"/>
          <p:cNvPicPr>
            <a:picLocks noChangeAspect="1"/>
          </p:cNvPicPr>
          <p:nvPr/>
        </p:nvPicPr>
        <p:blipFill>
          <a:blip r:embed="rId3"/>
          <a:stretch>
            <a:fillRect/>
          </a:stretch>
        </p:blipFill>
        <p:spPr>
          <a:xfrm>
            <a:off x="251521" y="1995621"/>
            <a:ext cx="2920992" cy="2124358"/>
          </a:xfrm>
          <a:prstGeom prst="rect">
            <a:avLst/>
          </a:prstGeom>
        </p:spPr>
      </p:pic>
      <p:sp>
        <p:nvSpPr>
          <p:cNvPr id="9" name="TextBox 8"/>
          <p:cNvSpPr txBox="1"/>
          <p:nvPr/>
        </p:nvSpPr>
        <p:spPr>
          <a:xfrm>
            <a:off x="1475656" y="1700808"/>
            <a:ext cx="426995" cy="369332"/>
          </a:xfrm>
          <a:prstGeom prst="rect">
            <a:avLst/>
          </a:prstGeom>
          <a:noFill/>
        </p:spPr>
        <p:txBody>
          <a:bodyPr wrap="none" rtlCol="0">
            <a:spAutoFit/>
          </a:bodyPr>
          <a:lstStyle/>
          <a:p>
            <a:r>
              <a:rPr lang="en-US" dirty="0"/>
              <a:t>R1</a:t>
            </a:r>
          </a:p>
        </p:txBody>
      </p:sp>
      <p:sp>
        <p:nvSpPr>
          <p:cNvPr id="10" name="TextBox 9"/>
          <p:cNvSpPr txBox="1"/>
          <p:nvPr/>
        </p:nvSpPr>
        <p:spPr>
          <a:xfrm>
            <a:off x="4644008" y="1700808"/>
            <a:ext cx="426995" cy="369332"/>
          </a:xfrm>
          <a:prstGeom prst="rect">
            <a:avLst/>
          </a:prstGeom>
          <a:noFill/>
        </p:spPr>
        <p:txBody>
          <a:bodyPr wrap="none" rtlCol="0">
            <a:spAutoFit/>
          </a:bodyPr>
          <a:lstStyle/>
          <a:p>
            <a:r>
              <a:rPr lang="en-US" dirty="0"/>
              <a:t>R2</a:t>
            </a:r>
          </a:p>
        </p:txBody>
      </p:sp>
      <p:grpSp>
        <p:nvGrpSpPr>
          <p:cNvPr id="15" name="Group 14"/>
          <p:cNvGrpSpPr/>
          <p:nvPr/>
        </p:nvGrpSpPr>
        <p:grpSpPr>
          <a:xfrm>
            <a:off x="1389732" y="4120554"/>
            <a:ext cx="7148441" cy="2441575"/>
            <a:chOff x="1389732" y="4120554"/>
            <a:chExt cx="7148441" cy="2441575"/>
          </a:xfrm>
        </p:grpSpPr>
        <p:graphicFrame>
          <p:nvGraphicFramePr>
            <p:cNvPr id="11" name="Object 10"/>
            <p:cNvGraphicFramePr>
              <a:graphicFrameLocks noChangeAspect="1"/>
            </p:cNvGraphicFramePr>
            <p:nvPr/>
          </p:nvGraphicFramePr>
          <p:xfrm>
            <a:off x="1389732" y="4973042"/>
            <a:ext cx="5270500" cy="368300"/>
          </p:xfrm>
          <a:graphic>
            <a:graphicData uri="http://schemas.openxmlformats.org/presentationml/2006/ole">
              <mc:AlternateContent xmlns:mc="http://schemas.openxmlformats.org/markup-compatibility/2006">
                <mc:Choice xmlns:v="urn:schemas-microsoft-com:vml" Requires="v">
                  <p:oleObj name="Document" r:id="rId4" imgW="5270500" imgH="368300" progId="Word.Document.12">
                    <p:embed/>
                  </p:oleObj>
                </mc:Choice>
                <mc:Fallback>
                  <p:oleObj name="Document" r:id="rId4" imgW="5270500" imgH="368300" progId="Word.Document.12">
                    <p:embed/>
                    <p:pic>
                      <p:nvPicPr>
                        <p:cNvPr id="11" name="Object 10"/>
                        <p:cNvPicPr/>
                        <p:nvPr/>
                      </p:nvPicPr>
                      <p:blipFill>
                        <a:blip r:embed="rId5"/>
                        <a:stretch>
                          <a:fillRect/>
                        </a:stretch>
                      </p:blipFill>
                      <p:spPr>
                        <a:xfrm>
                          <a:off x="1389732" y="4973042"/>
                          <a:ext cx="5270500" cy="368300"/>
                        </a:xfrm>
                        <a:prstGeom prst="rect">
                          <a:avLst/>
                        </a:prstGeom>
                      </p:spPr>
                    </p:pic>
                  </p:oleObj>
                </mc:Fallback>
              </mc:AlternateContent>
            </a:graphicData>
          </a:graphic>
        </p:graphicFrame>
        <p:sp>
          <p:nvSpPr>
            <p:cNvPr id="12" name="TextBox 11"/>
            <p:cNvSpPr txBox="1"/>
            <p:nvPr/>
          </p:nvSpPr>
          <p:spPr>
            <a:xfrm>
              <a:off x="3172513" y="4318961"/>
              <a:ext cx="1505979" cy="369332"/>
            </a:xfrm>
            <a:prstGeom prst="rect">
              <a:avLst/>
            </a:prstGeom>
            <a:noFill/>
          </p:spPr>
          <p:txBody>
            <a:bodyPr wrap="none" rtlCol="0">
              <a:spAutoFit/>
            </a:bodyPr>
            <a:lstStyle/>
            <a:p>
              <a:r>
                <a:rPr lang="en-US" dirty="0"/>
                <a:t>Quality values</a:t>
              </a:r>
            </a:p>
          </p:txBody>
        </p:sp>
        <p:pic>
          <p:nvPicPr>
            <p:cNvPr id="13" name="Picture 12"/>
            <p:cNvPicPr/>
            <p:nvPr/>
          </p:nvPicPr>
          <p:blipFill>
            <a:blip r:embed="rId6">
              <a:extLst>
                <a:ext uri="{28A0092B-C50C-407E-A947-70E740481C1C}">
                  <a14:useLocalDpi xmlns:a14="http://schemas.microsoft.com/office/drawing/2010/main" val="0"/>
                </a:ext>
              </a:extLst>
            </a:blip>
            <a:stretch>
              <a:fillRect/>
            </a:stretch>
          </p:blipFill>
          <p:spPr>
            <a:xfrm>
              <a:off x="5887683" y="4120554"/>
              <a:ext cx="2650490" cy="2441575"/>
            </a:xfrm>
            <a:prstGeom prst="rect">
              <a:avLst/>
            </a:prstGeom>
          </p:spPr>
        </p:pic>
      </p:grpSp>
      <p:sp>
        <p:nvSpPr>
          <p:cNvPr id="14" name="TextBox 13"/>
          <p:cNvSpPr txBox="1"/>
          <p:nvPr/>
        </p:nvSpPr>
        <p:spPr>
          <a:xfrm>
            <a:off x="1115616" y="5805059"/>
            <a:ext cx="3171261" cy="584776"/>
          </a:xfrm>
          <a:prstGeom prst="rect">
            <a:avLst/>
          </a:prstGeom>
          <a:noFill/>
        </p:spPr>
        <p:txBody>
          <a:bodyPr wrap="none" rtlCol="0">
            <a:spAutoFit/>
          </a:bodyPr>
          <a:lstStyle/>
          <a:p>
            <a:r>
              <a:rPr lang="en-US" sz="3200" b="1" dirty="0">
                <a:solidFill>
                  <a:srgbClr val="FF0000"/>
                </a:solidFill>
              </a:rPr>
              <a:t>Clean your reads!</a:t>
            </a:r>
          </a:p>
        </p:txBody>
      </p:sp>
    </p:spTree>
    <p:extLst>
      <p:ext uri="{BB962C8B-B14F-4D97-AF65-F5344CB8AC3E}">
        <p14:creationId xmlns:p14="http://schemas.microsoft.com/office/powerpoint/2010/main" val="66028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4163" y="2349624"/>
            <a:ext cx="8574087" cy="1511424"/>
          </a:xfrm>
        </p:spPr>
        <p:txBody>
          <a:bodyPr/>
          <a:lstStyle/>
          <a:p>
            <a:r>
              <a:rPr lang="en-US" dirty="0"/>
              <a:t>After all that you have decided how much data you need, you have paid your sequence provider, send your sample and should have now some nice clean reads. </a:t>
            </a:r>
          </a:p>
        </p:txBody>
      </p:sp>
      <p:sp>
        <p:nvSpPr>
          <p:cNvPr id="4" name="Slide Number Placeholder 3"/>
          <p:cNvSpPr>
            <a:spLocks noGrp="1"/>
          </p:cNvSpPr>
          <p:nvPr>
            <p:ph type="sldNum" sz="quarter" idx="12"/>
          </p:nvPr>
        </p:nvSpPr>
        <p:spPr/>
        <p:txBody>
          <a:bodyPr/>
          <a:lstStyle/>
          <a:p>
            <a:fld id="{F9B76065-02A8-2140-ABFF-467A450FC727}" type="slidenum">
              <a:rPr lang="en-US" smtClean="0"/>
              <a:pPr/>
              <a:t>19</a:t>
            </a:fld>
            <a:endParaRPr lang="en-US" dirty="0"/>
          </a:p>
        </p:txBody>
      </p:sp>
      <p:sp>
        <p:nvSpPr>
          <p:cNvPr id="5" name="TextBox 4"/>
          <p:cNvSpPr txBox="1"/>
          <p:nvPr/>
        </p:nvSpPr>
        <p:spPr>
          <a:xfrm>
            <a:off x="899592" y="4417948"/>
            <a:ext cx="7366119" cy="523220"/>
          </a:xfrm>
          <a:prstGeom prst="rect">
            <a:avLst/>
          </a:prstGeom>
          <a:noFill/>
        </p:spPr>
        <p:txBody>
          <a:bodyPr wrap="none" rtlCol="0">
            <a:spAutoFit/>
          </a:bodyPr>
          <a:lstStyle/>
          <a:p>
            <a:r>
              <a:rPr lang="en-US" sz="2800" b="1" dirty="0"/>
              <a:t>Let’s see how to do a de novo genome assembly</a:t>
            </a:r>
          </a:p>
        </p:txBody>
      </p:sp>
    </p:spTree>
    <p:extLst>
      <p:ext uri="{BB962C8B-B14F-4D97-AF65-F5344CB8AC3E}">
        <p14:creationId xmlns:p14="http://schemas.microsoft.com/office/powerpoint/2010/main" val="1019203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Sequenciamento</a:t>
            </a:r>
            <a:r>
              <a:rPr lang="en-US" dirty="0"/>
              <a:t> de </a:t>
            </a:r>
            <a:r>
              <a:rPr lang="en-US" dirty="0" err="1"/>
              <a:t>genomas</a:t>
            </a:r>
            <a:r>
              <a:rPr lang="en-US" dirty="0"/>
              <a:t>. Antes e agora</a:t>
            </a:r>
          </a:p>
        </p:txBody>
      </p:sp>
      <p:sp>
        <p:nvSpPr>
          <p:cNvPr id="4" name="Slide Number Placeholder 3"/>
          <p:cNvSpPr>
            <a:spLocks noGrp="1"/>
          </p:cNvSpPr>
          <p:nvPr>
            <p:ph type="sldNum" sz="quarter" idx="12"/>
          </p:nvPr>
        </p:nvSpPr>
        <p:spPr/>
        <p:txBody>
          <a:bodyPr/>
          <a:lstStyle/>
          <a:p>
            <a:fld id="{F9B76065-02A8-2140-ABFF-467A450FC727}" type="slidenum">
              <a:rPr lang="en-US" smtClean="0"/>
              <a:pPr/>
              <a:t>2</a:t>
            </a:fld>
            <a:endParaRPr lang="en-US" dirty="0"/>
          </a:p>
        </p:txBody>
      </p:sp>
      <p:grpSp>
        <p:nvGrpSpPr>
          <p:cNvPr id="10" name="Group 9"/>
          <p:cNvGrpSpPr/>
          <p:nvPr/>
        </p:nvGrpSpPr>
        <p:grpSpPr>
          <a:xfrm>
            <a:off x="284162" y="1730690"/>
            <a:ext cx="3855789" cy="4811762"/>
            <a:chOff x="284162" y="1916832"/>
            <a:chExt cx="3855789" cy="4811762"/>
          </a:xfrm>
        </p:grpSpPr>
        <p:pic>
          <p:nvPicPr>
            <p:cNvPr id="5" name="Picture 4"/>
            <p:cNvPicPr>
              <a:picLocks noChangeAspect="1"/>
            </p:cNvPicPr>
            <p:nvPr/>
          </p:nvPicPr>
          <p:blipFill>
            <a:blip r:embed="rId2"/>
            <a:stretch>
              <a:fillRect/>
            </a:stretch>
          </p:blipFill>
          <p:spPr>
            <a:xfrm>
              <a:off x="762000" y="1916832"/>
              <a:ext cx="2540000" cy="3911600"/>
            </a:xfrm>
            <a:prstGeom prst="rect">
              <a:avLst/>
            </a:prstGeom>
          </p:spPr>
        </p:pic>
        <p:sp>
          <p:nvSpPr>
            <p:cNvPr id="6" name="TextBox 5"/>
            <p:cNvSpPr txBox="1"/>
            <p:nvPr/>
          </p:nvSpPr>
          <p:spPr>
            <a:xfrm>
              <a:off x="284162" y="5805264"/>
              <a:ext cx="3855789" cy="923330"/>
            </a:xfrm>
            <a:prstGeom prst="rect">
              <a:avLst/>
            </a:prstGeom>
            <a:noFill/>
          </p:spPr>
          <p:txBody>
            <a:bodyPr wrap="square" rtlCol="0">
              <a:spAutoFit/>
            </a:bodyPr>
            <a:lstStyle/>
            <a:p>
              <a:pPr algn="ctr"/>
              <a:r>
                <a:rPr lang="en-US" dirty="0"/>
                <a:t>Before – Industry scale</a:t>
              </a:r>
            </a:p>
            <a:p>
              <a:pPr algn="ctr"/>
              <a:r>
                <a:rPr lang="en-US" dirty="0"/>
                <a:t>Lots of equipment – lots of personnel (Wet and Dry)</a:t>
              </a:r>
            </a:p>
          </p:txBody>
        </p:sp>
      </p:grpSp>
      <p:grpSp>
        <p:nvGrpSpPr>
          <p:cNvPr id="9" name="Group 8"/>
          <p:cNvGrpSpPr/>
          <p:nvPr/>
        </p:nvGrpSpPr>
        <p:grpSpPr>
          <a:xfrm>
            <a:off x="4283968" y="2420888"/>
            <a:ext cx="4574282" cy="3664129"/>
            <a:chOff x="4283968" y="2420888"/>
            <a:chExt cx="4574282" cy="3664129"/>
          </a:xfrm>
        </p:grpSpPr>
        <p:pic>
          <p:nvPicPr>
            <p:cNvPr id="7" name="Picture 6"/>
            <p:cNvPicPr>
              <a:picLocks noChangeAspect="1"/>
            </p:cNvPicPr>
            <p:nvPr/>
          </p:nvPicPr>
          <p:blipFill>
            <a:blip r:embed="rId3"/>
            <a:stretch>
              <a:fillRect/>
            </a:stretch>
          </p:blipFill>
          <p:spPr>
            <a:xfrm>
              <a:off x="4990425" y="2420888"/>
              <a:ext cx="3289300" cy="2463800"/>
            </a:xfrm>
            <a:prstGeom prst="rect">
              <a:avLst/>
            </a:prstGeom>
          </p:spPr>
        </p:pic>
        <p:sp>
          <p:nvSpPr>
            <p:cNvPr id="8" name="TextBox 7"/>
            <p:cNvSpPr txBox="1"/>
            <p:nvPr/>
          </p:nvSpPr>
          <p:spPr>
            <a:xfrm>
              <a:off x="4283968" y="4884688"/>
              <a:ext cx="4574282" cy="1200329"/>
            </a:xfrm>
            <a:prstGeom prst="rect">
              <a:avLst/>
            </a:prstGeom>
            <a:noFill/>
          </p:spPr>
          <p:txBody>
            <a:bodyPr wrap="square" rtlCol="0">
              <a:spAutoFit/>
            </a:bodyPr>
            <a:lstStyle/>
            <a:p>
              <a:pPr algn="ctr"/>
              <a:r>
                <a:rPr lang="en-US" dirty="0"/>
                <a:t>Today</a:t>
              </a:r>
            </a:p>
            <a:p>
              <a:pPr algn="ctr"/>
              <a:r>
                <a:rPr lang="en-US" dirty="0"/>
                <a:t>A single technician, can produce hundreds or thousands more data in a week, a single </a:t>
              </a:r>
              <a:r>
                <a:rPr lang="en-US" dirty="0" err="1"/>
                <a:t>bioinformatician</a:t>
              </a:r>
              <a:r>
                <a:rPr lang="en-US" dirty="0"/>
                <a:t> (if any) must analyze the data </a:t>
              </a:r>
            </a:p>
          </p:txBody>
        </p:sp>
      </p:grpSp>
      <p:sp>
        <p:nvSpPr>
          <p:cNvPr id="11" name="Rectangle 10"/>
          <p:cNvSpPr/>
          <p:nvPr/>
        </p:nvSpPr>
        <p:spPr>
          <a:xfrm>
            <a:off x="3275856" y="1844824"/>
            <a:ext cx="5976664" cy="338554"/>
          </a:xfrm>
          <a:prstGeom prst="rect">
            <a:avLst/>
          </a:prstGeom>
        </p:spPr>
        <p:txBody>
          <a:bodyPr wrap="square">
            <a:spAutoFit/>
          </a:bodyPr>
          <a:lstStyle/>
          <a:p>
            <a:r>
              <a:rPr lang="en-US" sz="1600" dirty="0"/>
              <a:t>http://</a:t>
            </a:r>
            <a:r>
              <a:rPr lang="en-US" sz="1600" dirty="0" err="1"/>
              <a:t>www.nature.com</a:t>
            </a:r>
            <a:r>
              <a:rPr lang="en-US" sz="1600" dirty="0"/>
              <a:t>/</a:t>
            </a:r>
            <a:r>
              <a:rPr lang="en-US" sz="1600" dirty="0" err="1"/>
              <a:t>nmeth</a:t>
            </a:r>
            <a:r>
              <a:rPr lang="en-US" sz="1600" dirty="0"/>
              <a:t>/journal/v5/n1/full/nmeth1156.html</a:t>
            </a:r>
          </a:p>
        </p:txBody>
      </p:sp>
    </p:spTree>
    <p:extLst>
      <p:ext uri="{BB962C8B-B14F-4D97-AF65-F5344CB8AC3E}">
        <p14:creationId xmlns:p14="http://schemas.microsoft.com/office/powerpoint/2010/main" val="189858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i="1" dirty="0"/>
              <a:t>de </a:t>
            </a:r>
            <a:r>
              <a:rPr lang="es-ES" i="1" dirty="0" err="1"/>
              <a:t>novo</a:t>
            </a:r>
            <a:r>
              <a:rPr lang="es-ES" i="1" dirty="0"/>
              <a:t> </a:t>
            </a:r>
            <a:r>
              <a:rPr lang="es-ES" dirty="0"/>
              <a:t>CONTIG </a:t>
            </a:r>
            <a:r>
              <a:rPr lang="es-ES" dirty="0" err="1"/>
              <a:t>assembly</a:t>
            </a:r>
            <a:r>
              <a:rPr lang="es-ES" dirty="0"/>
              <a:t>: </a:t>
            </a:r>
            <a:r>
              <a:rPr lang="es-ES" dirty="0" err="1"/>
              <a:t>Overview</a:t>
            </a:r>
            <a:endParaRPr lang="es-ES" dirty="0"/>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20</a:t>
            </a:fld>
            <a:endParaRPr lang="en-US" dirty="0"/>
          </a:p>
        </p:txBody>
      </p:sp>
      <p:pic>
        <p:nvPicPr>
          <p:cNvPr id="7" name="Picture 6"/>
          <p:cNvPicPr>
            <a:picLocks noChangeAspect="1"/>
          </p:cNvPicPr>
          <p:nvPr/>
        </p:nvPicPr>
        <p:blipFill>
          <a:blip r:embed="rId2"/>
          <a:stretch>
            <a:fillRect/>
          </a:stretch>
        </p:blipFill>
        <p:spPr>
          <a:xfrm>
            <a:off x="539552" y="2438733"/>
            <a:ext cx="4118223" cy="3418125"/>
          </a:xfrm>
          <a:prstGeom prst="rect">
            <a:avLst/>
          </a:prstGeom>
        </p:spPr>
      </p:pic>
      <p:grpSp>
        <p:nvGrpSpPr>
          <p:cNvPr id="10" name="Group 9"/>
          <p:cNvGrpSpPr/>
          <p:nvPr/>
        </p:nvGrpSpPr>
        <p:grpSpPr>
          <a:xfrm>
            <a:off x="5075313" y="3168550"/>
            <a:ext cx="3416320" cy="2718014"/>
            <a:chOff x="5075313" y="3168550"/>
            <a:chExt cx="3416320" cy="2718014"/>
          </a:xfrm>
        </p:grpSpPr>
        <p:sp>
          <p:nvSpPr>
            <p:cNvPr id="3" name="TextBox 2"/>
            <p:cNvSpPr txBox="1"/>
            <p:nvPr/>
          </p:nvSpPr>
          <p:spPr>
            <a:xfrm>
              <a:off x="5214524" y="3168550"/>
              <a:ext cx="3202507" cy="646331"/>
            </a:xfrm>
            <a:prstGeom prst="rect">
              <a:avLst/>
            </a:prstGeom>
            <a:noFill/>
          </p:spPr>
          <p:txBody>
            <a:bodyPr wrap="none" rtlCol="0">
              <a:spAutoFit/>
            </a:bodyPr>
            <a:lstStyle/>
            <a:p>
              <a:pPr algn="ctr"/>
              <a:r>
                <a:rPr lang="en-US" b="1" dirty="0"/>
                <a:t>From small RANDOMLY located</a:t>
              </a:r>
            </a:p>
            <a:p>
              <a:pPr algn="ctr"/>
              <a:r>
                <a:rPr lang="en-US" b="1" dirty="0"/>
                <a:t>sequence fragments</a:t>
              </a:r>
            </a:p>
          </p:txBody>
        </p:sp>
        <p:sp>
          <p:nvSpPr>
            <p:cNvPr id="5" name="TextBox 4"/>
            <p:cNvSpPr txBox="1"/>
            <p:nvPr/>
          </p:nvSpPr>
          <p:spPr>
            <a:xfrm>
              <a:off x="5075313" y="5517232"/>
              <a:ext cx="3416320" cy="369332"/>
            </a:xfrm>
            <a:prstGeom prst="rect">
              <a:avLst/>
            </a:prstGeom>
            <a:noFill/>
          </p:spPr>
          <p:txBody>
            <a:bodyPr wrap="none" rtlCol="0">
              <a:spAutoFit/>
            </a:bodyPr>
            <a:lstStyle/>
            <a:p>
              <a:r>
                <a:rPr lang="en-US" b="1" dirty="0"/>
                <a:t>Consensus, contiguous sequences</a:t>
              </a:r>
            </a:p>
          </p:txBody>
        </p:sp>
        <p:sp>
          <p:nvSpPr>
            <p:cNvPr id="9" name="Down Arrow 8"/>
            <p:cNvSpPr/>
            <p:nvPr/>
          </p:nvSpPr>
          <p:spPr>
            <a:xfrm>
              <a:off x="6444208" y="3861048"/>
              <a:ext cx="648072" cy="1656184"/>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11" name="Rectangle 10"/>
          <p:cNvSpPr/>
          <p:nvPr/>
        </p:nvSpPr>
        <p:spPr>
          <a:xfrm>
            <a:off x="4572000" y="1838568"/>
            <a:ext cx="4572000" cy="1200329"/>
          </a:xfrm>
          <a:prstGeom prst="rect">
            <a:avLst/>
          </a:prstGeom>
        </p:spPr>
        <p:txBody>
          <a:bodyPr>
            <a:spAutoFit/>
          </a:bodyPr>
          <a:lstStyle/>
          <a:p>
            <a:pPr algn="just"/>
            <a:r>
              <a:rPr lang="en-US" dirty="0"/>
              <a:t>“An assembly is a hierarchical data structure that maps the sequence data to a putative reconstruction of the target. It groups reads into </a:t>
            </a:r>
            <a:r>
              <a:rPr lang="en-US" dirty="0" err="1"/>
              <a:t>contigs</a:t>
            </a:r>
            <a:r>
              <a:rPr lang="en-US" dirty="0"/>
              <a:t> and </a:t>
            </a:r>
            <a:r>
              <a:rPr lang="en-US" dirty="0" err="1"/>
              <a:t>contigs</a:t>
            </a:r>
            <a:r>
              <a:rPr lang="en-US" dirty="0"/>
              <a:t> into scaffolds.”</a:t>
            </a:r>
          </a:p>
        </p:txBody>
      </p:sp>
      <p:sp>
        <p:nvSpPr>
          <p:cNvPr id="13" name="Rectangle 12"/>
          <p:cNvSpPr/>
          <p:nvPr/>
        </p:nvSpPr>
        <p:spPr>
          <a:xfrm>
            <a:off x="3789064" y="6189313"/>
            <a:ext cx="5391448" cy="261610"/>
          </a:xfrm>
          <a:prstGeom prst="rect">
            <a:avLst/>
          </a:prstGeom>
        </p:spPr>
        <p:txBody>
          <a:bodyPr wrap="square">
            <a:spAutoFit/>
          </a:bodyPr>
          <a:lstStyle/>
          <a:p>
            <a:r>
              <a:rPr lang="en-US" sz="1100" dirty="0"/>
              <a:t>Miller et al., 2010. </a:t>
            </a:r>
            <a:r>
              <a:rPr lang="en-US" sz="1100" dirty="0">
                <a:hlinkClick r:id="rId3"/>
              </a:rPr>
              <a:t>http://www.sciencedirect.com/science/article/pii/S0888754310000492</a:t>
            </a:r>
            <a:endParaRPr lang="en-US" sz="1100" dirty="0"/>
          </a:p>
        </p:txBody>
      </p:sp>
    </p:spTree>
    <p:extLst>
      <p:ext uri="{BB962C8B-B14F-4D97-AF65-F5344CB8AC3E}">
        <p14:creationId xmlns:p14="http://schemas.microsoft.com/office/powerpoint/2010/main" val="108063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err="1"/>
              <a:t>Methods</a:t>
            </a:r>
            <a:r>
              <a:rPr lang="es-ES" dirty="0"/>
              <a:t> </a:t>
            </a:r>
            <a:r>
              <a:rPr lang="es-ES" dirty="0" err="1"/>
              <a:t>for</a:t>
            </a:r>
            <a:r>
              <a:rPr lang="es-ES" dirty="0"/>
              <a:t> </a:t>
            </a:r>
            <a:r>
              <a:rPr lang="es-ES" i="1" dirty="0"/>
              <a:t>de </a:t>
            </a:r>
            <a:r>
              <a:rPr lang="es-ES" i="1" dirty="0" err="1"/>
              <a:t>novo</a:t>
            </a:r>
            <a:r>
              <a:rPr lang="es-ES" i="1" dirty="0"/>
              <a:t> </a:t>
            </a:r>
            <a:r>
              <a:rPr lang="es-ES" dirty="0" err="1"/>
              <a:t>genome</a:t>
            </a:r>
            <a:r>
              <a:rPr lang="es-ES" dirty="0"/>
              <a:t> </a:t>
            </a:r>
            <a:r>
              <a:rPr lang="es-ES" dirty="0" err="1"/>
              <a:t>assembly</a:t>
            </a:r>
            <a:endParaRPr lang="es-ES" dirty="0"/>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21</a:t>
            </a:fld>
            <a:endParaRPr lang="en-US" dirty="0"/>
          </a:p>
        </p:txBody>
      </p:sp>
      <p:sp>
        <p:nvSpPr>
          <p:cNvPr id="4" name="TextBox 3"/>
          <p:cNvSpPr txBox="1"/>
          <p:nvPr/>
        </p:nvSpPr>
        <p:spPr>
          <a:xfrm>
            <a:off x="880912" y="2348880"/>
            <a:ext cx="6950090" cy="707886"/>
          </a:xfrm>
          <a:prstGeom prst="rect">
            <a:avLst/>
          </a:prstGeom>
          <a:noFill/>
        </p:spPr>
        <p:txBody>
          <a:bodyPr wrap="none" rtlCol="0">
            <a:spAutoFit/>
          </a:bodyPr>
          <a:lstStyle/>
          <a:p>
            <a:r>
              <a:rPr lang="en-US" sz="4000" dirty="0"/>
              <a:t>Overlap-Layout- Consensus: OLC</a:t>
            </a:r>
          </a:p>
        </p:txBody>
      </p:sp>
      <p:sp>
        <p:nvSpPr>
          <p:cNvPr id="8" name="TextBox 7"/>
          <p:cNvSpPr txBox="1"/>
          <p:nvPr/>
        </p:nvSpPr>
        <p:spPr>
          <a:xfrm>
            <a:off x="880912" y="3933056"/>
            <a:ext cx="3712525" cy="707886"/>
          </a:xfrm>
          <a:prstGeom prst="rect">
            <a:avLst/>
          </a:prstGeom>
          <a:noFill/>
        </p:spPr>
        <p:txBody>
          <a:bodyPr wrap="none" rtlCol="0">
            <a:spAutoFit/>
          </a:bodyPr>
          <a:lstStyle/>
          <a:p>
            <a:r>
              <a:rPr lang="en-US" sz="4000" dirty="0"/>
              <a:t>De </a:t>
            </a:r>
            <a:r>
              <a:rPr lang="en-US" sz="4000" dirty="0" err="1"/>
              <a:t>Bruijn</a:t>
            </a:r>
            <a:r>
              <a:rPr lang="en-US" sz="4000" dirty="0"/>
              <a:t> Graphs</a:t>
            </a:r>
          </a:p>
        </p:txBody>
      </p:sp>
      <p:sp>
        <p:nvSpPr>
          <p:cNvPr id="11" name="TextBox 10"/>
          <p:cNvSpPr txBox="1"/>
          <p:nvPr/>
        </p:nvSpPr>
        <p:spPr>
          <a:xfrm>
            <a:off x="2876454" y="4797152"/>
            <a:ext cx="6267546" cy="1384995"/>
          </a:xfrm>
          <a:prstGeom prst="rect">
            <a:avLst/>
          </a:prstGeom>
          <a:noFill/>
        </p:spPr>
        <p:txBody>
          <a:bodyPr wrap="square" rtlCol="0">
            <a:spAutoFit/>
          </a:bodyPr>
          <a:lstStyle/>
          <a:p>
            <a:r>
              <a:rPr lang="en-US" sz="2800" dirty="0"/>
              <a:t>These two use </a:t>
            </a:r>
            <a:r>
              <a:rPr lang="en-US" sz="2800" b="1" dirty="0"/>
              <a:t>graph theory </a:t>
            </a:r>
            <a:r>
              <a:rPr lang="en-US" sz="2800" dirty="0"/>
              <a:t>to face the problem of genome assembly. The difference is in how you build the graph.</a:t>
            </a:r>
          </a:p>
        </p:txBody>
      </p:sp>
    </p:spTree>
    <p:extLst>
      <p:ext uri="{BB962C8B-B14F-4D97-AF65-F5344CB8AC3E}">
        <p14:creationId xmlns:p14="http://schemas.microsoft.com/office/powerpoint/2010/main" val="3390292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4979197" y="2685055"/>
            <a:ext cx="2401115" cy="1705992"/>
            <a:chOff x="6545402" y="2685055"/>
            <a:chExt cx="2401115" cy="1705992"/>
          </a:xfrm>
        </p:grpSpPr>
        <p:grpSp>
          <p:nvGrpSpPr>
            <p:cNvPr id="16" name="Group 15"/>
            <p:cNvGrpSpPr/>
            <p:nvPr/>
          </p:nvGrpSpPr>
          <p:grpSpPr>
            <a:xfrm>
              <a:off x="6545402" y="2685055"/>
              <a:ext cx="2401115" cy="1705992"/>
              <a:chOff x="6545402" y="2685055"/>
              <a:chExt cx="2401115" cy="1705992"/>
            </a:xfrm>
          </p:grpSpPr>
          <p:pic>
            <p:nvPicPr>
              <p:cNvPr id="7" name="Picture 6" descr="Screen Shot 2015-09-06 at 10.1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2685055"/>
                <a:ext cx="2070261" cy="1705992"/>
              </a:xfrm>
              <a:prstGeom prst="rect">
                <a:avLst/>
              </a:prstGeom>
            </p:spPr>
          </p:pic>
          <p:sp>
            <p:nvSpPr>
              <p:cNvPr id="14" name="Right Arrow 13"/>
              <p:cNvSpPr/>
              <p:nvPr/>
            </p:nvSpPr>
            <p:spPr>
              <a:xfrm>
                <a:off x="6545402" y="3345039"/>
                <a:ext cx="496126" cy="576064"/>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sp>
          <p:nvSpPr>
            <p:cNvPr id="25" name="Rectangle 24"/>
            <p:cNvSpPr/>
            <p:nvPr/>
          </p:nvSpPr>
          <p:spPr>
            <a:xfrm>
              <a:off x="7041528" y="2685055"/>
              <a:ext cx="338784" cy="31189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ítulo 1"/>
          <p:cNvSpPr>
            <a:spLocks noGrp="1"/>
          </p:cNvSpPr>
          <p:nvPr>
            <p:ph type="title"/>
          </p:nvPr>
        </p:nvSpPr>
        <p:spPr/>
        <p:txBody>
          <a:bodyPr>
            <a:normAutofit fontScale="90000"/>
          </a:bodyPr>
          <a:lstStyle/>
          <a:p>
            <a:r>
              <a:rPr lang="es-ES" dirty="0" err="1"/>
              <a:t>Basics</a:t>
            </a:r>
            <a:r>
              <a:rPr lang="es-ES" dirty="0"/>
              <a:t> of </a:t>
            </a:r>
            <a:r>
              <a:rPr lang="es-ES" dirty="0" err="1"/>
              <a:t>graph</a:t>
            </a:r>
            <a:r>
              <a:rPr lang="es-ES" dirty="0"/>
              <a:t> </a:t>
            </a:r>
            <a:r>
              <a:rPr lang="es-ES" dirty="0" err="1"/>
              <a:t>theory</a:t>
            </a:r>
            <a:r>
              <a:rPr lang="es-ES" dirty="0"/>
              <a:t>: a tale of bridges</a:t>
            </a:r>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22</a:t>
            </a:fld>
            <a:endParaRPr lang="en-US" dirty="0"/>
          </a:p>
        </p:txBody>
      </p:sp>
      <p:sp>
        <p:nvSpPr>
          <p:cNvPr id="3" name="Rectangle 2"/>
          <p:cNvSpPr/>
          <p:nvPr/>
        </p:nvSpPr>
        <p:spPr>
          <a:xfrm>
            <a:off x="21571" y="5931277"/>
            <a:ext cx="9144000" cy="600164"/>
          </a:xfrm>
          <a:prstGeom prst="rect">
            <a:avLst/>
          </a:prstGeom>
        </p:spPr>
        <p:txBody>
          <a:bodyPr wrap="square">
            <a:spAutoFit/>
          </a:bodyPr>
          <a:lstStyle/>
          <a:p>
            <a:pPr algn="r"/>
            <a:r>
              <a:rPr lang="en-US" sz="1100" dirty="0" err="1"/>
              <a:t>Compeau</a:t>
            </a:r>
            <a:r>
              <a:rPr lang="en-US" sz="1100" dirty="0"/>
              <a:t> et al., 2011. </a:t>
            </a:r>
            <a:r>
              <a:rPr lang="en-US" sz="1100" dirty="0">
                <a:hlinkClick r:id="rId4"/>
              </a:rPr>
              <a:t>http://www.nature.com/nbt/journal/v29/n11/full/nbt.2023.html</a:t>
            </a:r>
            <a:endParaRPr lang="en-US" sz="1100" dirty="0"/>
          </a:p>
          <a:p>
            <a:pPr algn="r"/>
            <a:r>
              <a:rPr lang="en-US" sz="1100" dirty="0">
                <a:hlinkClick r:id="rId5"/>
              </a:rPr>
              <a:t>https://en.wikipedia.org/wiki/Seven_Bridges_of_K%C3%B6nigsberg</a:t>
            </a:r>
            <a:endParaRPr lang="en-US" sz="1100" dirty="0"/>
          </a:p>
          <a:p>
            <a:pPr algn="r"/>
            <a:r>
              <a:rPr lang="en-US" sz="1100" dirty="0">
                <a:hlinkClick r:id="rId6"/>
              </a:rPr>
              <a:t>https://math.dartmouth.edu/~euler/docs/originals/E053.pdf</a:t>
            </a:r>
            <a:endParaRPr lang="en-US" sz="1100" dirty="0"/>
          </a:p>
        </p:txBody>
      </p:sp>
      <p:sp>
        <p:nvSpPr>
          <p:cNvPr id="18" name="Rectangle 17"/>
          <p:cNvSpPr/>
          <p:nvPr/>
        </p:nvSpPr>
        <p:spPr>
          <a:xfrm>
            <a:off x="179513" y="1988840"/>
            <a:ext cx="8678738" cy="1200328"/>
          </a:xfrm>
          <a:prstGeom prst="rect">
            <a:avLst/>
          </a:prstGeom>
        </p:spPr>
        <p:txBody>
          <a:bodyPr wrap="square">
            <a:spAutoFit/>
          </a:bodyPr>
          <a:lstStyle/>
          <a:p>
            <a:r>
              <a:rPr lang="en-US" sz="2400" b="1" dirty="0"/>
              <a:t>Seven Bridges of </a:t>
            </a:r>
            <a:r>
              <a:rPr lang="en-US" sz="2400" b="1" dirty="0" err="1"/>
              <a:t>Königsberg</a:t>
            </a:r>
            <a:r>
              <a:rPr lang="en-US" sz="2400" b="1" dirty="0"/>
              <a:t>: </a:t>
            </a:r>
            <a:r>
              <a:rPr lang="en-US" sz="2400" dirty="0"/>
              <a:t>Is there walk through the city that would cross each bridge once and only once?</a:t>
            </a:r>
          </a:p>
          <a:p>
            <a:endParaRPr lang="en-US" sz="2400" b="1" dirty="0"/>
          </a:p>
        </p:txBody>
      </p:sp>
      <p:grpSp>
        <p:nvGrpSpPr>
          <p:cNvPr id="28" name="Group 27"/>
          <p:cNvGrpSpPr/>
          <p:nvPr/>
        </p:nvGrpSpPr>
        <p:grpSpPr>
          <a:xfrm>
            <a:off x="284163" y="4615954"/>
            <a:ext cx="2928165" cy="1315323"/>
            <a:chOff x="284163" y="4615954"/>
            <a:chExt cx="2928165" cy="1315323"/>
          </a:xfrm>
        </p:grpSpPr>
        <p:pic>
          <p:nvPicPr>
            <p:cNvPr id="19" name="Picture 18"/>
            <p:cNvPicPr>
              <a:picLocks noChangeAspect="1"/>
            </p:cNvPicPr>
            <p:nvPr/>
          </p:nvPicPr>
          <p:blipFill>
            <a:blip r:embed="rId7"/>
            <a:stretch>
              <a:fillRect/>
            </a:stretch>
          </p:blipFill>
          <p:spPr>
            <a:xfrm>
              <a:off x="284163" y="4615954"/>
              <a:ext cx="1014789" cy="1315323"/>
            </a:xfrm>
            <a:prstGeom prst="rect">
              <a:avLst/>
            </a:prstGeom>
          </p:spPr>
        </p:pic>
        <p:sp>
          <p:nvSpPr>
            <p:cNvPr id="20" name="Rectangle 19"/>
            <p:cNvSpPr/>
            <p:nvPr/>
          </p:nvSpPr>
          <p:spPr>
            <a:xfrm>
              <a:off x="1298952" y="5013176"/>
              <a:ext cx="1331276" cy="369332"/>
            </a:xfrm>
            <a:prstGeom prst="rect">
              <a:avLst/>
            </a:prstGeom>
          </p:spPr>
          <p:txBody>
            <a:bodyPr wrap="none">
              <a:spAutoFit/>
            </a:bodyPr>
            <a:lstStyle/>
            <a:p>
              <a:r>
                <a:rPr lang="en-US" dirty="0"/>
                <a:t>(1707-1783)</a:t>
              </a:r>
            </a:p>
          </p:txBody>
        </p:sp>
        <p:sp>
          <p:nvSpPr>
            <p:cNvPr id="21" name="TextBox 20"/>
            <p:cNvSpPr txBox="1"/>
            <p:nvPr/>
          </p:nvSpPr>
          <p:spPr>
            <a:xfrm>
              <a:off x="1329669" y="4673727"/>
              <a:ext cx="1486367" cy="369332"/>
            </a:xfrm>
            <a:prstGeom prst="rect">
              <a:avLst/>
            </a:prstGeom>
            <a:noFill/>
          </p:spPr>
          <p:txBody>
            <a:bodyPr wrap="none" rtlCol="0">
              <a:spAutoFit/>
            </a:bodyPr>
            <a:lstStyle/>
            <a:p>
              <a:r>
                <a:rPr lang="en-US" dirty="0"/>
                <a:t>Leonard Euler</a:t>
              </a:r>
            </a:p>
          </p:txBody>
        </p:sp>
        <p:sp>
          <p:nvSpPr>
            <p:cNvPr id="23" name="Rectangle 22"/>
            <p:cNvSpPr/>
            <p:nvPr/>
          </p:nvSpPr>
          <p:spPr>
            <a:xfrm>
              <a:off x="1329669" y="5365879"/>
              <a:ext cx="1882659" cy="369332"/>
            </a:xfrm>
            <a:prstGeom prst="rect">
              <a:avLst/>
            </a:prstGeom>
          </p:spPr>
          <p:txBody>
            <a:bodyPr wrap="none">
              <a:spAutoFit/>
            </a:bodyPr>
            <a:lstStyle/>
            <a:p>
              <a:r>
                <a:rPr lang="en-US" dirty="0"/>
                <a:t>Basel, Switzerland</a:t>
              </a:r>
            </a:p>
          </p:txBody>
        </p:sp>
      </p:grpSp>
      <p:pic>
        <p:nvPicPr>
          <p:cNvPr id="24" name="Picture 23" descr="Screen Shot 2015-09-06 at 11.36.01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12862" y="2837036"/>
            <a:ext cx="2859138" cy="1528068"/>
          </a:xfrm>
          <a:prstGeom prst="rect">
            <a:avLst/>
          </a:prstGeom>
        </p:spPr>
      </p:pic>
      <p:sp>
        <p:nvSpPr>
          <p:cNvPr id="27" name="Rectangle 26"/>
          <p:cNvSpPr/>
          <p:nvPr/>
        </p:nvSpPr>
        <p:spPr>
          <a:xfrm>
            <a:off x="2286000" y="3105835"/>
            <a:ext cx="4572000" cy="369332"/>
          </a:xfrm>
          <a:prstGeom prst="rect">
            <a:avLst/>
          </a:prstGeom>
        </p:spPr>
        <p:txBody>
          <a:bodyPr>
            <a:spAutoFit/>
          </a:bodyPr>
          <a:lstStyle/>
          <a:p>
            <a:endParaRPr lang="en-US" dirty="0"/>
          </a:p>
        </p:txBody>
      </p:sp>
      <p:sp>
        <p:nvSpPr>
          <p:cNvPr id="30" name="TextBox 29"/>
          <p:cNvSpPr txBox="1"/>
          <p:nvPr/>
        </p:nvSpPr>
        <p:spPr>
          <a:xfrm>
            <a:off x="3148059" y="4365104"/>
            <a:ext cx="4880325" cy="1200329"/>
          </a:xfrm>
          <a:prstGeom prst="rect">
            <a:avLst/>
          </a:prstGeom>
          <a:noFill/>
        </p:spPr>
        <p:txBody>
          <a:bodyPr wrap="none" rtlCol="0">
            <a:spAutoFit/>
          </a:bodyPr>
          <a:lstStyle/>
          <a:p>
            <a:r>
              <a:rPr lang="en-US" b="1" dirty="0"/>
              <a:t>Euler’s insights (1735):</a:t>
            </a:r>
          </a:p>
          <a:p>
            <a:r>
              <a:rPr lang="en-US" dirty="0"/>
              <a:t>The route inside each island is irrelevant</a:t>
            </a:r>
          </a:p>
          <a:p>
            <a:r>
              <a:rPr lang="en-US" dirty="0"/>
              <a:t>Only the sequence of bridges crossed is important</a:t>
            </a:r>
          </a:p>
          <a:p>
            <a:endParaRPr lang="en-US" dirty="0"/>
          </a:p>
        </p:txBody>
      </p:sp>
      <p:grpSp>
        <p:nvGrpSpPr>
          <p:cNvPr id="33" name="Group 32"/>
          <p:cNvGrpSpPr/>
          <p:nvPr/>
        </p:nvGrpSpPr>
        <p:grpSpPr>
          <a:xfrm>
            <a:off x="4644008" y="5301208"/>
            <a:ext cx="2145051" cy="504056"/>
            <a:chOff x="4644008" y="5517232"/>
            <a:chExt cx="2145051" cy="504056"/>
          </a:xfrm>
        </p:grpSpPr>
        <p:sp>
          <p:nvSpPr>
            <p:cNvPr id="31" name="Down Arrow 30"/>
            <p:cNvSpPr/>
            <p:nvPr/>
          </p:nvSpPr>
          <p:spPr>
            <a:xfrm>
              <a:off x="5292080" y="5517232"/>
              <a:ext cx="576064" cy="21797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4644008" y="5651956"/>
              <a:ext cx="2145051" cy="369332"/>
            </a:xfrm>
            <a:prstGeom prst="rect">
              <a:avLst/>
            </a:prstGeom>
            <a:noFill/>
          </p:spPr>
          <p:txBody>
            <a:bodyPr wrap="none" rtlCol="0">
              <a:spAutoFit/>
            </a:bodyPr>
            <a:lstStyle/>
            <a:p>
              <a:r>
                <a:rPr lang="en-US" dirty="0"/>
                <a:t>Simplify the problem</a:t>
              </a:r>
            </a:p>
          </p:txBody>
        </p:sp>
      </p:grpSp>
      <p:grpSp>
        <p:nvGrpSpPr>
          <p:cNvPr id="38" name="Group 37"/>
          <p:cNvGrpSpPr/>
          <p:nvPr/>
        </p:nvGrpSpPr>
        <p:grpSpPr>
          <a:xfrm>
            <a:off x="2843808" y="2758906"/>
            <a:ext cx="1680260" cy="1579013"/>
            <a:chOff x="2843808" y="2758906"/>
            <a:chExt cx="1680260" cy="1579013"/>
          </a:xfrm>
        </p:grpSpPr>
        <p:sp>
          <p:nvSpPr>
            <p:cNvPr id="34" name="Oval 33"/>
            <p:cNvSpPr/>
            <p:nvPr/>
          </p:nvSpPr>
          <p:spPr>
            <a:xfrm>
              <a:off x="2960639" y="3505049"/>
              <a:ext cx="216024" cy="216024"/>
            </a:xfrm>
            <a:prstGeom prst="ellipse">
              <a:avLst/>
            </a:prstGeom>
            <a:solidFill>
              <a:schemeClr val="accent1">
                <a:alpha val="1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2966422" y="2758906"/>
              <a:ext cx="216024" cy="216024"/>
            </a:xfrm>
            <a:prstGeom prst="ellipse">
              <a:avLst/>
            </a:prstGeom>
            <a:solidFill>
              <a:srgbClr val="0000FF">
                <a:alpha val="19000"/>
              </a:srgb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2843808" y="4121895"/>
              <a:ext cx="216024" cy="216024"/>
            </a:xfrm>
            <a:prstGeom prst="ellipse">
              <a:avLst/>
            </a:prstGeom>
            <a:solidFill>
              <a:srgbClr val="FF0000">
                <a:alpha val="19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4308044" y="3447565"/>
              <a:ext cx="216024" cy="216024"/>
            </a:xfrm>
            <a:prstGeom prst="ellipse">
              <a:avLst/>
            </a:prstGeom>
            <a:solidFill>
              <a:schemeClr val="accent3">
                <a:alpha val="19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7236296" y="3663589"/>
            <a:ext cx="1565427" cy="781471"/>
            <a:chOff x="7236296" y="3663589"/>
            <a:chExt cx="1565427" cy="781471"/>
          </a:xfrm>
        </p:grpSpPr>
        <p:cxnSp>
          <p:nvCxnSpPr>
            <p:cNvPr id="41" name="Straight Arrow Connector 40"/>
            <p:cNvCxnSpPr>
              <a:stCxn id="43" idx="1"/>
            </p:cNvCxnSpPr>
            <p:nvPr/>
          </p:nvCxnSpPr>
          <p:spPr>
            <a:xfrm flipH="1" flipV="1">
              <a:off x="7236296" y="3663589"/>
              <a:ext cx="647237" cy="4583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7883533" y="3798729"/>
              <a:ext cx="918190" cy="646331"/>
            </a:xfrm>
            <a:prstGeom prst="rect">
              <a:avLst/>
            </a:prstGeom>
            <a:noFill/>
          </p:spPr>
          <p:txBody>
            <a:bodyPr wrap="none" rtlCol="0">
              <a:spAutoFit/>
            </a:bodyPr>
            <a:lstStyle/>
            <a:p>
              <a:r>
                <a:rPr lang="en-US" dirty="0"/>
                <a:t>Vertex </a:t>
              </a:r>
            </a:p>
            <a:p>
              <a:r>
                <a:rPr lang="en-US" dirty="0"/>
                <a:t>or node</a:t>
              </a:r>
            </a:p>
          </p:txBody>
        </p:sp>
      </p:grpSp>
      <p:grpSp>
        <p:nvGrpSpPr>
          <p:cNvPr id="45" name="Group 44"/>
          <p:cNvGrpSpPr/>
          <p:nvPr/>
        </p:nvGrpSpPr>
        <p:grpSpPr>
          <a:xfrm>
            <a:off x="6660232" y="3974369"/>
            <a:ext cx="1002200" cy="544043"/>
            <a:chOff x="7236296" y="3663590"/>
            <a:chExt cx="1002200" cy="544043"/>
          </a:xfrm>
        </p:grpSpPr>
        <p:cxnSp>
          <p:nvCxnSpPr>
            <p:cNvPr id="46" name="Straight Arrow Connector 45"/>
            <p:cNvCxnSpPr>
              <a:stCxn id="47" idx="1"/>
            </p:cNvCxnSpPr>
            <p:nvPr/>
          </p:nvCxnSpPr>
          <p:spPr>
            <a:xfrm flipH="1" flipV="1">
              <a:off x="7236296" y="3663590"/>
              <a:ext cx="360040" cy="3593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7596336" y="3838301"/>
              <a:ext cx="642160" cy="369332"/>
            </a:xfrm>
            <a:prstGeom prst="rect">
              <a:avLst/>
            </a:prstGeom>
            <a:noFill/>
          </p:spPr>
          <p:txBody>
            <a:bodyPr wrap="none" rtlCol="0">
              <a:spAutoFit/>
            </a:bodyPr>
            <a:lstStyle/>
            <a:p>
              <a:r>
                <a:rPr lang="en-US" dirty="0"/>
                <a:t>Edge</a:t>
              </a:r>
            </a:p>
          </p:txBody>
        </p:sp>
      </p:grpSp>
      <p:grpSp>
        <p:nvGrpSpPr>
          <p:cNvPr id="52" name="Group 51"/>
          <p:cNvGrpSpPr/>
          <p:nvPr/>
        </p:nvGrpSpPr>
        <p:grpSpPr>
          <a:xfrm>
            <a:off x="7020272" y="2624243"/>
            <a:ext cx="1509548" cy="966514"/>
            <a:chOff x="7020272" y="2624243"/>
            <a:chExt cx="1509548" cy="966514"/>
          </a:xfrm>
        </p:grpSpPr>
        <p:sp>
          <p:nvSpPr>
            <p:cNvPr id="39" name="TextBox 38"/>
            <p:cNvSpPr txBox="1"/>
            <p:nvPr/>
          </p:nvSpPr>
          <p:spPr>
            <a:xfrm>
              <a:off x="7020272" y="2624243"/>
              <a:ext cx="1509548" cy="584776"/>
            </a:xfrm>
            <a:prstGeom prst="rect">
              <a:avLst/>
            </a:prstGeom>
            <a:noFill/>
          </p:spPr>
          <p:txBody>
            <a:bodyPr wrap="none" rtlCol="0">
              <a:spAutoFit/>
            </a:bodyPr>
            <a:lstStyle/>
            <a:p>
              <a:r>
                <a:rPr lang="en-US" sz="3200" b="1" dirty="0"/>
                <a:t>A graph</a:t>
              </a:r>
            </a:p>
          </p:txBody>
        </p:sp>
        <p:sp>
          <p:nvSpPr>
            <p:cNvPr id="51" name="TextBox 50"/>
            <p:cNvSpPr txBox="1"/>
            <p:nvPr/>
          </p:nvSpPr>
          <p:spPr>
            <a:xfrm>
              <a:off x="7547635" y="3221425"/>
              <a:ext cx="915635" cy="369332"/>
            </a:xfrm>
            <a:prstGeom prst="rect">
              <a:avLst/>
            </a:prstGeom>
            <a:noFill/>
          </p:spPr>
          <p:txBody>
            <a:bodyPr wrap="none" rtlCol="0">
              <a:spAutoFit/>
            </a:bodyPr>
            <a:lstStyle/>
            <a:p>
              <a:r>
                <a:rPr lang="en-US" b="1" dirty="0"/>
                <a:t>G={V,E}</a:t>
              </a:r>
            </a:p>
          </p:txBody>
        </p:sp>
      </p:grpSp>
      <p:sp>
        <p:nvSpPr>
          <p:cNvPr id="53" name="Rectangle 52"/>
          <p:cNvSpPr/>
          <p:nvPr/>
        </p:nvSpPr>
        <p:spPr>
          <a:xfrm>
            <a:off x="1907704" y="1772816"/>
            <a:ext cx="2674793" cy="369332"/>
          </a:xfrm>
          <a:prstGeom prst="rect">
            <a:avLst/>
          </a:prstGeom>
        </p:spPr>
        <p:txBody>
          <a:bodyPr wrap="none">
            <a:spAutoFit/>
          </a:bodyPr>
          <a:lstStyle/>
          <a:p>
            <a:r>
              <a:rPr lang="en-US" dirty="0"/>
              <a:t>Today:  Kaliningrad, Russia</a:t>
            </a:r>
          </a:p>
        </p:txBody>
      </p:sp>
    </p:spTree>
    <p:extLst>
      <p:ext uri="{BB962C8B-B14F-4D97-AF65-F5344CB8AC3E}">
        <p14:creationId xmlns:p14="http://schemas.microsoft.com/office/powerpoint/2010/main" val="133961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linds(horizont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21571" y="3475167"/>
            <a:ext cx="2070261" cy="1705992"/>
            <a:chOff x="6876256" y="2685055"/>
            <a:chExt cx="2070261" cy="1705992"/>
          </a:xfrm>
        </p:grpSpPr>
        <p:pic>
          <p:nvPicPr>
            <p:cNvPr id="7" name="Picture 6" descr="Screen Shot 2015-09-06 at 10.1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2685055"/>
              <a:ext cx="2070261" cy="1705992"/>
            </a:xfrm>
            <a:prstGeom prst="rect">
              <a:avLst/>
            </a:prstGeom>
          </p:spPr>
        </p:pic>
        <p:sp>
          <p:nvSpPr>
            <p:cNvPr id="25" name="Rectangle 24"/>
            <p:cNvSpPr/>
            <p:nvPr/>
          </p:nvSpPr>
          <p:spPr>
            <a:xfrm>
              <a:off x="7041528" y="2685055"/>
              <a:ext cx="338784" cy="31189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ítulo 1"/>
          <p:cNvSpPr>
            <a:spLocks noGrp="1"/>
          </p:cNvSpPr>
          <p:nvPr>
            <p:ph type="title"/>
          </p:nvPr>
        </p:nvSpPr>
        <p:spPr/>
        <p:txBody>
          <a:bodyPr>
            <a:normAutofit fontScale="90000"/>
          </a:bodyPr>
          <a:lstStyle/>
          <a:p>
            <a:r>
              <a:rPr lang="es-ES" dirty="0" err="1"/>
              <a:t>Basics</a:t>
            </a:r>
            <a:r>
              <a:rPr lang="es-ES" dirty="0"/>
              <a:t> of </a:t>
            </a:r>
            <a:r>
              <a:rPr lang="es-ES" dirty="0" err="1"/>
              <a:t>graph</a:t>
            </a:r>
            <a:r>
              <a:rPr lang="es-ES" dirty="0"/>
              <a:t> </a:t>
            </a:r>
            <a:r>
              <a:rPr lang="es-ES" dirty="0" err="1"/>
              <a:t>theory</a:t>
            </a:r>
            <a:r>
              <a:rPr lang="es-ES" dirty="0"/>
              <a:t>: a tale of bridges</a:t>
            </a:r>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23</a:t>
            </a:fld>
            <a:endParaRPr lang="en-US" dirty="0"/>
          </a:p>
        </p:txBody>
      </p:sp>
      <p:sp>
        <p:nvSpPr>
          <p:cNvPr id="3" name="Rectangle 2"/>
          <p:cNvSpPr/>
          <p:nvPr/>
        </p:nvSpPr>
        <p:spPr>
          <a:xfrm>
            <a:off x="21571" y="6021288"/>
            <a:ext cx="9144000" cy="430887"/>
          </a:xfrm>
          <a:prstGeom prst="rect">
            <a:avLst/>
          </a:prstGeom>
        </p:spPr>
        <p:txBody>
          <a:bodyPr wrap="square">
            <a:spAutoFit/>
          </a:bodyPr>
          <a:lstStyle/>
          <a:p>
            <a:pPr algn="r"/>
            <a:r>
              <a:rPr lang="en-US" sz="1100" dirty="0">
                <a:hlinkClick r:id="rId4"/>
              </a:rPr>
              <a:t>https://en.wikipedia.org/wiki/Seven_Bridges_of_K%C3%B6nigsberg</a:t>
            </a:r>
            <a:endParaRPr lang="en-US" sz="1100" dirty="0"/>
          </a:p>
          <a:p>
            <a:pPr algn="r"/>
            <a:r>
              <a:rPr lang="en-US" sz="1100" dirty="0">
                <a:hlinkClick r:id="rId5"/>
              </a:rPr>
              <a:t>https://math.dartmouth.edu/~euler/docs/originals/E053.pdf</a:t>
            </a:r>
            <a:endParaRPr lang="en-US" sz="1100" dirty="0"/>
          </a:p>
        </p:txBody>
      </p:sp>
      <p:sp>
        <p:nvSpPr>
          <p:cNvPr id="18" name="Rectangle 17"/>
          <p:cNvSpPr/>
          <p:nvPr/>
        </p:nvSpPr>
        <p:spPr>
          <a:xfrm>
            <a:off x="179513" y="1988840"/>
            <a:ext cx="8678738" cy="461665"/>
          </a:xfrm>
          <a:prstGeom prst="rect">
            <a:avLst/>
          </a:prstGeom>
        </p:spPr>
        <p:txBody>
          <a:bodyPr wrap="square">
            <a:spAutoFit/>
          </a:bodyPr>
          <a:lstStyle/>
          <a:p>
            <a:r>
              <a:rPr lang="en-US" sz="2400" b="1" dirty="0"/>
              <a:t>Seven Bridges of </a:t>
            </a:r>
            <a:r>
              <a:rPr lang="en-US" sz="2400" b="1" dirty="0" err="1"/>
              <a:t>Königsberg</a:t>
            </a:r>
            <a:endParaRPr lang="en-US" sz="2400" b="1" dirty="0"/>
          </a:p>
        </p:txBody>
      </p:sp>
      <p:grpSp>
        <p:nvGrpSpPr>
          <p:cNvPr id="28" name="Group 27"/>
          <p:cNvGrpSpPr/>
          <p:nvPr/>
        </p:nvGrpSpPr>
        <p:grpSpPr>
          <a:xfrm>
            <a:off x="7679204" y="1896865"/>
            <a:ext cx="1486367" cy="1576379"/>
            <a:chOff x="126850" y="4615954"/>
            <a:chExt cx="1486367" cy="1576379"/>
          </a:xfrm>
        </p:grpSpPr>
        <p:pic>
          <p:nvPicPr>
            <p:cNvPr id="19" name="Picture 18"/>
            <p:cNvPicPr>
              <a:picLocks noChangeAspect="1"/>
            </p:cNvPicPr>
            <p:nvPr/>
          </p:nvPicPr>
          <p:blipFill>
            <a:blip r:embed="rId6"/>
            <a:stretch>
              <a:fillRect/>
            </a:stretch>
          </p:blipFill>
          <p:spPr>
            <a:xfrm>
              <a:off x="284163" y="4615954"/>
              <a:ext cx="1014789" cy="1315323"/>
            </a:xfrm>
            <a:prstGeom prst="rect">
              <a:avLst/>
            </a:prstGeom>
          </p:spPr>
        </p:pic>
        <p:sp>
          <p:nvSpPr>
            <p:cNvPr id="21" name="TextBox 20"/>
            <p:cNvSpPr txBox="1"/>
            <p:nvPr/>
          </p:nvSpPr>
          <p:spPr>
            <a:xfrm>
              <a:off x="126850" y="5823001"/>
              <a:ext cx="1486367" cy="369332"/>
            </a:xfrm>
            <a:prstGeom prst="rect">
              <a:avLst/>
            </a:prstGeom>
            <a:noFill/>
          </p:spPr>
          <p:txBody>
            <a:bodyPr wrap="none" rtlCol="0">
              <a:spAutoFit/>
            </a:bodyPr>
            <a:lstStyle/>
            <a:p>
              <a:r>
                <a:rPr lang="en-US" dirty="0"/>
                <a:t>Leonard Euler</a:t>
              </a:r>
            </a:p>
          </p:txBody>
        </p:sp>
      </p:grpSp>
      <p:sp>
        <p:nvSpPr>
          <p:cNvPr id="27" name="Rectangle 26"/>
          <p:cNvSpPr/>
          <p:nvPr/>
        </p:nvSpPr>
        <p:spPr>
          <a:xfrm>
            <a:off x="2286000" y="3105835"/>
            <a:ext cx="4572000" cy="369332"/>
          </a:xfrm>
          <a:prstGeom prst="rect">
            <a:avLst/>
          </a:prstGeom>
        </p:spPr>
        <p:txBody>
          <a:bodyPr>
            <a:spAutoFit/>
          </a:bodyPr>
          <a:lstStyle/>
          <a:p>
            <a:endParaRPr lang="en-US" dirty="0"/>
          </a:p>
        </p:txBody>
      </p:sp>
      <p:grpSp>
        <p:nvGrpSpPr>
          <p:cNvPr id="52" name="Group 51"/>
          <p:cNvGrpSpPr/>
          <p:nvPr/>
        </p:nvGrpSpPr>
        <p:grpSpPr>
          <a:xfrm>
            <a:off x="179513" y="2641467"/>
            <a:ext cx="1509548" cy="966514"/>
            <a:chOff x="7020272" y="2624243"/>
            <a:chExt cx="1509548" cy="966514"/>
          </a:xfrm>
        </p:grpSpPr>
        <p:sp>
          <p:nvSpPr>
            <p:cNvPr id="39" name="TextBox 38"/>
            <p:cNvSpPr txBox="1"/>
            <p:nvPr/>
          </p:nvSpPr>
          <p:spPr>
            <a:xfrm>
              <a:off x="7020272" y="2624243"/>
              <a:ext cx="1509548" cy="584776"/>
            </a:xfrm>
            <a:prstGeom prst="rect">
              <a:avLst/>
            </a:prstGeom>
            <a:noFill/>
          </p:spPr>
          <p:txBody>
            <a:bodyPr wrap="none" rtlCol="0">
              <a:spAutoFit/>
            </a:bodyPr>
            <a:lstStyle/>
            <a:p>
              <a:r>
                <a:rPr lang="en-US" sz="3200" b="1" dirty="0"/>
                <a:t>A graph</a:t>
              </a:r>
            </a:p>
          </p:txBody>
        </p:sp>
        <p:sp>
          <p:nvSpPr>
            <p:cNvPr id="51" name="TextBox 50"/>
            <p:cNvSpPr txBox="1"/>
            <p:nvPr/>
          </p:nvSpPr>
          <p:spPr>
            <a:xfrm>
              <a:off x="7547635" y="3221425"/>
              <a:ext cx="915635" cy="369332"/>
            </a:xfrm>
            <a:prstGeom prst="rect">
              <a:avLst/>
            </a:prstGeom>
            <a:noFill/>
          </p:spPr>
          <p:txBody>
            <a:bodyPr wrap="none" rtlCol="0">
              <a:spAutoFit/>
            </a:bodyPr>
            <a:lstStyle/>
            <a:p>
              <a:r>
                <a:rPr lang="en-US" b="1" dirty="0"/>
                <a:t>G={V,E}</a:t>
              </a:r>
            </a:p>
          </p:txBody>
        </p:sp>
      </p:grpSp>
      <p:sp>
        <p:nvSpPr>
          <p:cNvPr id="8" name="TextBox 7"/>
          <p:cNvSpPr txBox="1"/>
          <p:nvPr/>
        </p:nvSpPr>
        <p:spPr>
          <a:xfrm>
            <a:off x="2286000" y="2780928"/>
            <a:ext cx="5393204" cy="646331"/>
          </a:xfrm>
          <a:prstGeom prst="rect">
            <a:avLst/>
          </a:prstGeom>
          <a:noFill/>
        </p:spPr>
        <p:txBody>
          <a:bodyPr wrap="square" rtlCol="0">
            <a:spAutoFit/>
          </a:bodyPr>
          <a:lstStyle/>
          <a:p>
            <a:r>
              <a:rPr lang="en-US" dirty="0"/>
              <a:t>Except for the endpoints of the walk, each time one enters a node, one leaves that same node.</a:t>
            </a:r>
          </a:p>
        </p:txBody>
      </p:sp>
      <p:sp>
        <p:nvSpPr>
          <p:cNvPr id="9" name="Rectangle 8"/>
          <p:cNvSpPr/>
          <p:nvPr/>
        </p:nvSpPr>
        <p:spPr>
          <a:xfrm>
            <a:off x="2286000" y="3482540"/>
            <a:ext cx="6891209" cy="923330"/>
          </a:xfrm>
          <a:prstGeom prst="rect">
            <a:avLst/>
          </a:prstGeom>
        </p:spPr>
        <p:txBody>
          <a:bodyPr wrap="square">
            <a:spAutoFit/>
          </a:bodyPr>
          <a:lstStyle/>
          <a:p>
            <a:r>
              <a:rPr lang="en-US" dirty="0"/>
              <a:t>If one has to traverse each bridge exactly one, then it follows that, except for start and finish, the number of bridges (edges) touching the land (nodes) </a:t>
            </a:r>
            <a:r>
              <a:rPr lang="en-US" b="1" dirty="0"/>
              <a:t>must</a:t>
            </a:r>
            <a:r>
              <a:rPr lang="en-US" dirty="0"/>
              <a:t> be </a:t>
            </a:r>
            <a:r>
              <a:rPr lang="en-US" b="1" i="1" dirty="0"/>
              <a:t>even</a:t>
            </a:r>
            <a:r>
              <a:rPr lang="en-US" dirty="0"/>
              <a:t>.</a:t>
            </a:r>
          </a:p>
        </p:txBody>
      </p:sp>
      <p:sp>
        <p:nvSpPr>
          <p:cNvPr id="10" name="TextBox 9"/>
          <p:cNvSpPr txBox="1"/>
          <p:nvPr/>
        </p:nvSpPr>
        <p:spPr>
          <a:xfrm>
            <a:off x="179294" y="5251846"/>
            <a:ext cx="1912538" cy="1200329"/>
          </a:xfrm>
          <a:prstGeom prst="rect">
            <a:avLst/>
          </a:prstGeom>
          <a:noFill/>
        </p:spPr>
        <p:txBody>
          <a:bodyPr wrap="square" rtlCol="0">
            <a:spAutoFit/>
          </a:bodyPr>
          <a:lstStyle/>
          <a:p>
            <a:r>
              <a:rPr lang="en-US" dirty="0"/>
              <a:t>Degree of a node: number of edges connected to the node</a:t>
            </a:r>
          </a:p>
        </p:txBody>
      </p:sp>
      <p:grpSp>
        <p:nvGrpSpPr>
          <p:cNvPr id="13" name="Group 12"/>
          <p:cNvGrpSpPr/>
          <p:nvPr/>
        </p:nvGrpSpPr>
        <p:grpSpPr>
          <a:xfrm>
            <a:off x="21868" y="3861048"/>
            <a:ext cx="619517" cy="779710"/>
            <a:chOff x="21868" y="3861048"/>
            <a:chExt cx="619517" cy="779710"/>
          </a:xfrm>
        </p:grpSpPr>
        <p:sp>
          <p:nvSpPr>
            <p:cNvPr id="11" name="Oval 10"/>
            <p:cNvSpPr/>
            <p:nvPr/>
          </p:nvSpPr>
          <p:spPr>
            <a:xfrm>
              <a:off x="137385" y="4136836"/>
              <a:ext cx="504000" cy="503922"/>
            </a:xfrm>
            <a:prstGeom prst="ellipse">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1868" y="3861048"/>
              <a:ext cx="301660" cy="369332"/>
            </a:xfrm>
            <a:prstGeom prst="rect">
              <a:avLst/>
            </a:prstGeom>
            <a:noFill/>
          </p:spPr>
          <p:txBody>
            <a:bodyPr wrap="none" rtlCol="0">
              <a:spAutoFit/>
            </a:bodyPr>
            <a:lstStyle/>
            <a:p>
              <a:r>
                <a:rPr lang="en-US" dirty="0"/>
                <a:t>5</a:t>
              </a:r>
            </a:p>
          </p:txBody>
        </p:sp>
      </p:grpSp>
      <p:grpSp>
        <p:nvGrpSpPr>
          <p:cNvPr id="48" name="Group 47"/>
          <p:cNvGrpSpPr/>
          <p:nvPr/>
        </p:nvGrpSpPr>
        <p:grpSpPr>
          <a:xfrm>
            <a:off x="467544" y="3491716"/>
            <a:ext cx="720080" cy="625872"/>
            <a:chOff x="-78695" y="4014886"/>
            <a:chExt cx="720080" cy="625872"/>
          </a:xfrm>
        </p:grpSpPr>
        <p:sp>
          <p:nvSpPr>
            <p:cNvPr id="49" name="Oval 48"/>
            <p:cNvSpPr/>
            <p:nvPr/>
          </p:nvSpPr>
          <p:spPr>
            <a:xfrm>
              <a:off x="137385" y="4136836"/>
              <a:ext cx="504000" cy="503922"/>
            </a:xfrm>
            <a:prstGeom prst="ellipse">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78695" y="4014886"/>
              <a:ext cx="301660" cy="369332"/>
            </a:xfrm>
            <a:prstGeom prst="rect">
              <a:avLst/>
            </a:prstGeom>
            <a:noFill/>
          </p:spPr>
          <p:txBody>
            <a:bodyPr wrap="none" rtlCol="0">
              <a:spAutoFit/>
            </a:bodyPr>
            <a:lstStyle/>
            <a:p>
              <a:r>
                <a:rPr lang="en-US" dirty="0"/>
                <a:t>3</a:t>
              </a:r>
            </a:p>
          </p:txBody>
        </p:sp>
      </p:grpSp>
      <p:grpSp>
        <p:nvGrpSpPr>
          <p:cNvPr id="53" name="Group 52"/>
          <p:cNvGrpSpPr/>
          <p:nvPr/>
        </p:nvGrpSpPr>
        <p:grpSpPr>
          <a:xfrm>
            <a:off x="1676795" y="3861048"/>
            <a:ext cx="504000" cy="819273"/>
            <a:chOff x="137385" y="3821485"/>
            <a:chExt cx="504000" cy="819273"/>
          </a:xfrm>
        </p:grpSpPr>
        <p:sp>
          <p:nvSpPr>
            <p:cNvPr id="54" name="Oval 53"/>
            <p:cNvSpPr/>
            <p:nvPr/>
          </p:nvSpPr>
          <p:spPr>
            <a:xfrm>
              <a:off x="137385" y="4136836"/>
              <a:ext cx="504000" cy="503922"/>
            </a:xfrm>
            <a:prstGeom prst="ellipse">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210650" y="3821485"/>
              <a:ext cx="301660" cy="369332"/>
            </a:xfrm>
            <a:prstGeom prst="rect">
              <a:avLst/>
            </a:prstGeom>
            <a:noFill/>
          </p:spPr>
          <p:txBody>
            <a:bodyPr wrap="none" rtlCol="0">
              <a:spAutoFit/>
            </a:bodyPr>
            <a:lstStyle/>
            <a:p>
              <a:r>
                <a:rPr lang="en-US" dirty="0"/>
                <a:t>3</a:t>
              </a:r>
            </a:p>
          </p:txBody>
        </p:sp>
      </p:grpSp>
      <p:grpSp>
        <p:nvGrpSpPr>
          <p:cNvPr id="56" name="Group 55"/>
          <p:cNvGrpSpPr/>
          <p:nvPr/>
        </p:nvGrpSpPr>
        <p:grpSpPr>
          <a:xfrm>
            <a:off x="683624" y="4787860"/>
            <a:ext cx="792032" cy="513348"/>
            <a:chOff x="137385" y="4127410"/>
            <a:chExt cx="792032" cy="513348"/>
          </a:xfrm>
        </p:grpSpPr>
        <p:sp>
          <p:nvSpPr>
            <p:cNvPr id="57" name="Oval 56"/>
            <p:cNvSpPr/>
            <p:nvPr/>
          </p:nvSpPr>
          <p:spPr>
            <a:xfrm>
              <a:off x="137385" y="4136836"/>
              <a:ext cx="504000" cy="503922"/>
            </a:xfrm>
            <a:prstGeom prst="ellipse">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627757" y="4127410"/>
              <a:ext cx="301660" cy="369332"/>
            </a:xfrm>
            <a:prstGeom prst="rect">
              <a:avLst/>
            </a:prstGeom>
            <a:noFill/>
          </p:spPr>
          <p:txBody>
            <a:bodyPr wrap="none" rtlCol="0">
              <a:spAutoFit/>
            </a:bodyPr>
            <a:lstStyle/>
            <a:p>
              <a:r>
                <a:rPr lang="en-US" dirty="0"/>
                <a:t>3</a:t>
              </a:r>
            </a:p>
          </p:txBody>
        </p:sp>
      </p:grpSp>
      <p:sp>
        <p:nvSpPr>
          <p:cNvPr id="15" name="TextBox 14"/>
          <p:cNvSpPr txBox="1"/>
          <p:nvPr/>
        </p:nvSpPr>
        <p:spPr>
          <a:xfrm>
            <a:off x="2286000" y="4532513"/>
            <a:ext cx="6311306" cy="646331"/>
          </a:xfrm>
          <a:prstGeom prst="rect">
            <a:avLst/>
          </a:prstGeom>
          <a:noFill/>
        </p:spPr>
        <p:txBody>
          <a:bodyPr wrap="square" rtlCol="0">
            <a:spAutoFit/>
          </a:bodyPr>
          <a:lstStyle/>
          <a:p>
            <a:r>
              <a:rPr lang="en-US" dirty="0"/>
              <a:t>As all land masses have an odd degree, one cannot possibly traverse each bridge exactly once</a:t>
            </a:r>
          </a:p>
        </p:txBody>
      </p:sp>
      <p:sp>
        <p:nvSpPr>
          <p:cNvPr id="17" name="Rectangle 16"/>
          <p:cNvSpPr/>
          <p:nvPr/>
        </p:nvSpPr>
        <p:spPr>
          <a:xfrm>
            <a:off x="2286000" y="5229200"/>
            <a:ext cx="6858000" cy="646331"/>
          </a:xfrm>
          <a:prstGeom prst="rect">
            <a:avLst/>
          </a:prstGeom>
        </p:spPr>
        <p:txBody>
          <a:bodyPr wrap="square">
            <a:spAutoFit/>
          </a:bodyPr>
          <a:lstStyle/>
          <a:p>
            <a:r>
              <a:rPr lang="en-US" dirty="0"/>
              <a:t>A necessary condition for the walk is that the graph must have exactly zero or two nodes of odd degree</a:t>
            </a:r>
          </a:p>
        </p:txBody>
      </p:sp>
    </p:spTree>
    <p:extLst>
      <p:ext uri="{BB962C8B-B14F-4D97-AF65-F5344CB8AC3E}">
        <p14:creationId xmlns:p14="http://schemas.microsoft.com/office/powerpoint/2010/main" val="222888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5"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err="1"/>
              <a:t>Methods</a:t>
            </a:r>
            <a:r>
              <a:rPr lang="es-ES" dirty="0"/>
              <a:t> </a:t>
            </a:r>
            <a:r>
              <a:rPr lang="es-ES" dirty="0" err="1"/>
              <a:t>for</a:t>
            </a:r>
            <a:r>
              <a:rPr lang="es-ES" dirty="0"/>
              <a:t> </a:t>
            </a:r>
            <a:r>
              <a:rPr lang="es-ES" i="1" dirty="0"/>
              <a:t>de </a:t>
            </a:r>
            <a:r>
              <a:rPr lang="es-ES" i="1" dirty="0" err="1"/>
              <a:t>novo</a:t>
            </a:r>
            <a:r>
              <a:rPr lang="es-ES" i="1" dirty="0"/>
              <a:t> </a:t>
            </a:r>
            <a:r>
              <a:rPr lang="es-ES" dirty="0" err="1"/>
              <a:t>genome</a:t>
            </a:r>
            <a:r>
              <a:rPr lang="es-ES" dirty="0"/>
              <a:t> </a:t>
            </a:r>
            <a:r>
              <a:rPr lang="es-ES" dirty="0" err="1"/>
              <a:t>assembly</a:t>
            </a:r>
            <a:endParaRPr lang="es-ES" dirty="0"/>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24</a:t>
            </a:fld>
            <a:endParaRPr lang="en-US" dirty="0"/>
          </a:p>
        </p:txBody>
      </p:sp>
      <p:sp>
        <p:nvSpPr>
          <p:cNvPr id="4" name="TextBox 3"/>
          <p:cNvSpPr txBox="1"/>
          <p:nvPr/>
        </p:nvSpPr>
        <p:spPr>
          <a:xfrm>
            <a:off x="880912" y="2348880"/>
            <a:ext cx="6950090" cy="707886"/>
          </a:xfrm>
          <a:prstGeom prst="rect">
            <a:avLst/>
          </a:prstGeom>
          <a:noFill/>
        </p:spPr>
        <p:txBody>
          <a:bodyPr wrap="none" rtlCol="0">
            <a:spAutoFit/>
          </a:bodyPr>
          <a:lstStyle/>
          <a:p>
            <a:r>
              <a:rPr lang="en-US" sz="4000" dirty="0"/>
              <a:t>Overlap-Layout- Consensus: OLC</a:t>
            </a:r>
          </a:p>
        </p:txBody>
      </p:sp>
      <p:sp>
        <p:nvSpPr>
          <p:cNvPr id="8" name="TextBox 7"/>
          <p:cNvSpPr txBox="1"/>
          <p:nvPr/>
        </p:nvSpPr>
        <p:spPr>
          <a:xfrm>
            <a:off x="880912" y="3429000"/>
            <a:ext cx="3712525" cy="707886"/>
          </a:xfrm>
          <a:prstGeom prst="rect">
            <a:avLst/>
          </a:prstGeom>
          <a:noFill/>
        </p:spPr>
        <p:txBody>
          <a:bodyPr wrap="none" rtlCol="0">
            <a:spAutoFit/>
          </a:bodyPr>
          <a:lstStyle/>
          <a:p>
            <a:r>
              <a:rPr lang="en-US" sz="4000" dirty="0"/>
              <a:t>De </a:t>
            </a:r>
            <a:r>
              <a:rPr lang="en-US" sz="4000" dirty="0" err="1"/>
              <a:t>Bruijn</a:t>
            </a:r>
            <a:r>
              <a:rPr lang="en-US" sz="4000" dirty="0"/>
              <a:t> Graphs</a:t>
            </a:r>
          </a:p>
        </p:txBody>
      </p:sp>
      <p:sp>
        <p:nvSpPr>
          <p:cNvPr id="11" name="TextBox 10"/>
          <p:cNvSpPr txBox="1"/>
          <p:nvPr/>
        </p:nvSpPr>
        <p:spPr>
          <a:xfrm>
            <a:off x="2876454" y="4149080"/>
            <a:ext cx="6267546" cy="1384995"/>
          </a:xfrm>
          <a:prstGeom prst="rect">
            <a:avLst/>
          </a:prstGeom>
          <a:noFill/>
        </p:spPr>
        <p:txBody>
          <a:bodyPr wrap="square" rtlCol="0">
            <a:spAutoFit/>
          </a:bodyPr>
          <a:lstStyle/>
          <a:p>
            <a:r>
              <a:rPr lang="en-US" sz="2800" dirty="0"/>
              <a:t>These two use </a:t>
            </a:r>
            <a:r>
              <a:rPr lang="en-US" sz="2800" b="1" dirty="0"/>
              <a:t>graph theory </a:t>
            </a:r>
            <a:r>
              <a:rPr lang="en-US" sz="2800" dirty="0"/>
              <a:t>to face the problem of genome assembly. The difference in on how you build the graph.</a:t>
            </a:r>
          </a:p>
        </p:txBody>
      </p:sp>
      <p:sp>
        <p:nvSpPr>
          <p:cNvPr id="3" name="TextBox 2"/>
          <p:cNvSpPr txBox="1"/>
          <p:nvPr/>
        </p:nvSpPr>
        <p:spPr>
          <a:xfrm>
            <a:off x="1138205" y="5661248"/>
            <a:ext cx="7918404" cy="707886"/>
          </a:xfrm>
          <a:prstGeom prst="rect">
            <a:avLst/>
          </a:prstGeom>
          <a:noFill/>
        </p:spPr>
        <p:txBody>
          <a:bodyPr wrap="none" rtlCol="0">
            <a:spAutoFit/>
          </a:bodyPr>
          <a:lstStyle/>
          <a:p>
            <a:r>
              <a:rPr lang="en-US" sz="4000" b="1" dirty="0"/>
              <a:t>Problem abstraction/representation</a:t>
            </a:r>
          </a:p>
        </p:txBody>
      </p:sp>
    </p:spTree>
    <p:extLst>
      <p:ext uri="{BB962C8B-B14F-4D97-AF65-F5344CB8AC3E}">
        <p14:creationId xmlns:p14="http://schemas.microsoft.com/office/powerpoint/2010/main" val="63885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4400" dirty="0"/>
              <a:t>Overlap-Layout- Consensus: OLC</a:t>
            </a:r>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25</a:t>
            </a:fld>
            <a:endParaRPr lang="en-US" dirty="0"/>
          </a:p>
        </p:txBody>
      </p:sp>
      <p:sp>
        <p:nvSpPr>
          <p:cNvPr id="5" name="Rounded Rectangle 4"/>
          <p:cNvSpPr/>
          <p:nvPr/>
        </p:nvSpPr>
        <p:spPr>
          <a:xfrm>
            <a:off x="284163" y="2132856"/>
            <a:ext cx="3711773" cy="864096"/>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solidFill>
                  <a:schemeClr val="tx1"/>
                </a:solidFill>
              </a:rPr>
              <a:t>Overlap</a:t>
            </a:r>
          </a:p>
        </p:txBody>
      </p:sp>
      <p:sp>
        <p:nvSpPr>
          <p:cNvPr id="9" name="Rounded Rectangle 8"/>
          <p:cNvSpPr/>
          <p:nvPr/>
        </p:nvSpPr>
        <p:spPr>
          <a:xfrm>
            <a:off x="284163" y="3501008"/>
            <a:ext cx="3711773" cy="864096"/>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solidFill>
                  <a:schemeClr val="tx1"/>
                </a:solidFill>
              </a:rPr>
              <a:t>Layout</a:t>
            </a:r>
          </a:p>
        </p:txBody>
      </p:sp>
      <p:sp>
        <p:nvSpPr>
          <p:cNvPr id="10" name="Rounded Rectangle 9"/>
          <p:cNvSpPr/>
          <p:nvPr/>
        </p:nvSpPr>
        <p:spPr>
          <a:xfrm>
            <a:off x="284163" y="4869160"/>
            <a:ext cx="3711773" cy="864096"/>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solidFill>
                  <a:schemeClr val="tx1"/>
                </a:solidFill>
              </a:rPr>
              <a:t>Consensus</a:t>
            </a:r>
          </a:p>
        </p:txBody>
      </p:sp>
      <p:sp>
        <p:nvSpPr>
          <p:cNvPr id="7" name="Rectangle 6"/>
          <p:cNvSpPr/>
          <p:nvPr/>
        </p:nvSpPr>
        <p:spPr>
          <a:xfrm>
            <a:off x="3761656" y="6165304"/>
            <a:ext cx="5382344" cy="276999"/>
          </a:xfrm>
          <a:prstGeom prst="rect">
            <a:avLst/>
          </a:prstGeom>
        </p:spPr>
        <p:txBody>
          <a:bodyPr wrap="square">
            <a:spAutoFit/>
          </a:bodyPr>
          <a:lstStyle/>
          <a:p>
            <a:r>
              <a:rPr lang="en-US" sz="1200" dirty="0">
                <a:hlinkClick r:id="rId2"/>
              </a:rPr>
              <a:t>http://www.cs.jhu.edu/~langmea/resources/lecture_notes/assembly_olc.pdf</a:t>
            </a:r>
            <a:endParaRPr lang="en-US" sz="1200" dirty="0"/>
          </a:p>
        </p:txBody>
      </p:sp>
      <p:cxnSp>
        <p:nvCxnSpPr>
          <p:cNvPr id="13" name="Straight Arrow Connector 12"/>
          <p:cNvCxnSpPr>
            <a:stCxn id="5" idx="2"/>
            <a:endCxn id="9" idx="0"/>
          </p:cNvCxnSpPr>
          <p:nvPr/>
        </p:nvCxnSpPr>
        <p:spPr>
          <a:xfrm>
            <a:off x="2140050" y="2996952"/>
            <a:ext cx="0" cy="504056"/>
          </a:xfrm>
          <a:prstGeom prst="straightConnector1">
            <a:avLst/>
          </a:prstGeom>
          <a:ln w="66675">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9" idx="2"/>
            <a:endCxn id="10" idx="0"/>
          </p:cNvCxnSpPr>
          <p:nvPr/>
        </p:nvCxnSpPr>
        <p:spPr>
          <a:xfrm>
            <a:off x="2140050" y="4365104"/>
            <a:ext cx="0" cy="504056"/>
          </a:xfrm>
          <a:prstGeom prst="straightConnector1">
            <a:avLst/>
          </a:prstGeom>
          <a:ln w="66675">
            <a:solidFill>
              <a:srgbClr val="000000"/>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211960" y="2286048"/>
            <a:ext cx="3432350" cy="584776"/>
          </a:xfrm>
          <a:prstGeom prst="rect">
            <a:avLst/>
          </a:prstGeom>
          <a:noFill/>
        </p:spPr>
        <p:txBody>
          <a:bodyPr wrap="none" rtlCol="0">
            <a:spAutoFit/>
          </a:bodyPr>
          <a:lstStyle/>
          <a:p>
            <a:r>
              <a:rPr lang="en-US" sz="3200" dirty="0"/>
              <a:t>Build overlap graph</a:t>
            </a:r>
          </a:p>
        </p:txBody>
      </p:sp>
      <p:sp>
        <p:nvSpPr>
          <p:cNvPr id="19" name="TextBox 18"/>
          <p:cNvSpPr txBox="1"/>
          <p:nvPr/>
        </p:nvSpPr>
        <p:spPr>
          <a:xfrm>
            <a:off x="4211960" y="3645024"/>
            <a:ext cx="2308044" cy="584776"/>
          </a:xfrm>
          <a:prstGeom prst="rect">
            <a:avLst/>
          </a:prstGeom>
          <a:noFill/>
        </p:spPr>
        <p:txBody>
          <a:bodyPr wrap="none" rtlCol="0">
            <a:spAutoFit/>
          </a:bodyPr>
          <a:lstStyle/>
          <a:p>
            <a:r>
              <a:rPr lang="en-US" sz="3200" dirty="0"/>
              <a:t>Build </a:t>
            </a:r>
            <a:r>
              <a:rPr lang="en-US" sz="3200" dirty="0" err="1"/>
              <a:t>contigs</a:t>
            </a:r>
            <a:endParaRPr lang="en-US" sz="3200" dirty="0"/>
          </a:p>
        </p:txBody>
      </p:sp>
      <p:sp>
        <p:nvSpPr>
          <p:cNvPr id="20" name="TextBox 19"/>
          <p:cNvSpPr txBox="1"/>
          <p:nvPr/>
        </p:nvSpPr>
        <p:spPr>
          <a:xfrm>
            <a:off x="4211960" y="4728046"/>
            <a:ext cx="4392488" cy="1077218"/>
          </a:xfrm>
          <a:prstGeom prst="rect">
            <a:avLst/>
          </a:prstGeom>
          <a:noFill/>
        </p:spPr>
        <p:txBody>
          <a:bodyPr wrap="square" rtlCol="0">
            <a:spAutoFit/>
          </a:bodyPr>
          <a:lstStyle/>
          <a:p>
            <a:r>
              <a:rPr lang="en-US" sz="3200" dirty="0"/>
              <a:t>Select likely nucleotide sequence for each </a:t>
            </a:r>
            <a:r>
              <a:rPr lang="en-US" sz="3200" dirty="0" err="1"/>
              <a:t>contig</a:t>
            </a:r>
            <a:endParaRPr lang="en-US" sz="3200" dirty="0"/>
          </a:p>
        </p:txBody>
      </p:sp>
    </p:spTree>
    <p:extLst>
      <p:ext uri="{BB962C8B-B14F-4D97-AF65-F5344CB8AC3E}">
        <p14:creationId xmlns:p14="http://schemas.microsoft.com/office/powerpoint/2010/main" val="3293505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4400" dirty="0"/>
              <a:t>Overlap-Layout- Consensus: OLC</a:t>
            </a:r>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26</a:t>
            </a:fld>
            <a:endParaRPr lang="en-US" dirty="0"/>
          </a:p>
        </p:txBody>
      </p:sp>
      <p:sp>
        <p:nvSpPr>
          <p:cNvPr id="5" name="Rounded Rectangle 4"/>
          <p:cNvSpPr/>
          <p:nvPr/>
        </p:nvSpPr>
        <p:spPr>
          <a:xfrm>
            <a:off x="284163" y="1772816"/>
            <a:ext cx="3711773" cy="864096"/>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solidFill>
                  <a:schemeClr val="tx1"/>
                </a:solidFill>
              </a:rPr>
              <a:t>Overlap</a:t>
            </a:r>
          </a:p>
        </p:txBody>
      </p:sp>
      <p:sp>
        <p:nvSpPr>
          <p:cNvPr id="7" name="Rectangle 6"/>
          <p:cNvSpPr/>
          <p:nvPr/>
        </p:nvSpPr>
        <p:spPr>
          <a:xfrm>
            <a:off x="2483768" y="6021288"/>
            <a:ext cx="6768752" cy="646331"/>
          </a:xfrm>
          <a:prstGeom prst="rect">
            <a:avLst/>
          </a:prstGeom>
        </p:spPr>
        <p:txBody>
          <a:bodyPr wrap="square">
            <a:spAutoFit/>
          </a:bodyPr>
          <a:lstStyle/>
          <a:p>
            <a:r>
              <a:rPr lang="en-US" sz="1200" dirty="0">
                <a:hlinkClick r:id="rId2"/>
              </a:rPr>
              <a:t>http://www.cs.jhu.edu/~langmea/resources/lecture_notes/assembly_olc.pdf</a:t>
            </a:r>
            <a:endParaRPr lang="en-US" sz="1200" dirty="0"/>
          </a:p>
          <a:p>
            <a:r>
              <a:rPr lang="en-US" sz="1200" dirty="0"/>
              <a:t>El-</a:t>
            </a:r>
            <a:r>
              <a:rPr lang="en-US" sz="1200" dirty="0" err="1"/>
              <a:t>Metwally</a:t>
            </a:r>
            <a:r>
              <a:rPr lang="en-US" sz="1200" dirty="0"/>
              <a:t>, et al., 2013. </a:t>
            </a:r>
            <a:r>
              <a:rPr lang="en-US" sz="1200" dirty="0">
                <a:hlinkClick r:id="rId3"/>
              </a:rPr>
              <a:t>http://journals.plos.org/ploscompbiol/article?id=10.1371/journal.pcbi.1003345</a:t>
            </a:r>
            <a:endParaRPr lang="en-US" sz="1200" dirty="0"/>
          </a:p>
          <a:p>
            <a:endParaRPr lang="en-US" sz="1200" dirty="0"/>
          </a:p>
        </p:txBody>
      </p:sp>
      <p:sp>
        <p:nvSpPr>
          <p:cNvPr id="3" name="TextBox 2"/>
          <p:cNvSpPr txBox="1"/>
          <p:nvPr/>
        </p:nvSpPr>
        <p:spPr>
          <a:xfrm>
            <a:off x="284163" y="3033058"/>
            <a:ext cx="3711773" cy="1754327"/>
          </a:xfrm>
          <a:prstGeom prst="rect">
            <a:avLst/>
          </a:prstGeom>
          <a:noFill/>
        </p:spPr>
        <p:txBody>
          <a:bodyPr wrap="square" rtlCol="0">
            <a:spAutoFit/>
          </a:bodyPr>
          <a:lstStyle/>
          <a:p>
            <a:r>
              <a:rPr lang="en-US" dirty="0"/>
              <a:t>Very simple task:</a:t>
            </a:r>
          </a:p>
          <a:p>
            <a:r>
              <a:rPr lang="en-US" dirty="0"/>
              <a:t>For each pair of reads, find overlap.</a:t>
            </a:r>
          </a:p>
          <a:p>
            <a:endParaRPr lang="en-US" dirty="0"/>
          </a:p>
          <a:p>
            <a:r>
              <a:rPr lang="en-US" dirty="0"/>
              <a:t>But it is very computationally demanding for large number of reads.</a:t>
            </a:r>
          </a:p>
        </p:txBody>
      </p:sp>
      <p:pic>
        <p:nvPicPr>
          <p:cNvPr id="8" name="Picture 7"/>
          <p:cNvPicPr>
            <a:picLocks noChangeAspect="1"/>
          </p:cNvPicPr>
          <p:nvPr/>
        </p:nvPicPr>
        <p:blipFill>
          <a:blip r:embed="rId4"/>
          <a:stretch>
            <a:fillRect/>
          </a:stretch>
        </p:blipFill>
        <p:spPr>
          <a:xfrm>
            <a:off x="4675989" y="2000872"/>
            <a:ext cx="3712435" cy="4032448"/>
          </a:xfrm>
          <a:prstGeom prst="rect">
            <a:avLst/>
          </a:prstGeom>
        </p:spPr>
      </p:pic>
      <p:sp>
        <p:nvSpPr>
          <p:cNvPr id="11" name="TextBox 10"/>
          <p:cNvSpPr txBox="1"/>
          <p:nvPr/>
        </p:nvSpPr>
        <p:spPr>
          <a:xfrm>
            <a:off x="313765" y="5013176"/>
            <a:ext cx="3682171" cy="923330"/>
          </a:xfrm>
          <a:prstGeom prst="rect">
            <a:avLst/>
          </a:prstGeom>
          <a:noFill/>
        </p:spPr>
        <p:txBody>
          <a:bodyPr wrap="square" rtlCol="0">
            <a:spAutoFit/>
          </a:bodyPr>
          <a:lstStyle/>
          <a:p>
            <a:r>
              <a:rPr lang="en-US" dirty="0"/>
              <a:t>Reads are nodes, there is an edge between nodes if there is a </a:t>
            </a:r>
            <a:r>
              <a:rPr lang="en-US" b="1" dirty="0"/>
              <a:t>suffix-prefix</a:t>
            </a:r>
            <a:r>
              <a:rPr lang="en-US" dirty="0"/>
              <a:t> relationship among them </a:t>
            </a:r>
          </a:p>
        </p:txBody>
      </p:sp>
    </p:spTree>
    <p:extLst>
      <p:ext uri="{BB962C8B-B14F-4D97-AF65-F5344CB8AC3E}">
        <p14:creationId xmlns:p14="http://schemas.microsoft.com/office/powerpoint/2010/main" val="188418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4400" dirty="0"/>
              <a:t>Overlap-Layout- Consensus: OLC</a:t>
            </a:r>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27</a:t>
            </a:fld>
            <a:endParaRPr lang="en-US" dirty="0"/>
          </a:p>
        </p:txBody>
      </p:sp>
      <p:sp>
        <p:nvSpPr>
          <p:cNvPr id="5" name="Rounded Rectangle 4"/>
          <p:cNvSpPr/>
          <p:nvPr/>
        </p:nvSpPr>
        <p:spPr>
          <a:xfrm>
            <a:off x="284163" y="1772816"/>
            <a:ext cx="3711773" cy="864096"/>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solidFill>
                  <a:schemeClr val="tx1"/>
                </a:solidFill>
              </a:rPr>
              <a:t>Overlap</a:t>
            </a:r>
          </a:p>
        </p:txBody>
      </p:sp>
      <p:sp>
        <p:nvSpPr>
          <p:cNvPr id="7" name="Rectangle 6"/>
          <p:cNvSpPr/>
          <p:nvPr/>
        </p:nvSpPr>
        <p:spPr>
          <a:xfrm>
            <a:off x="3995936" y="6248345"/>
            <a:ext cx="5112568" cy="276999"/>
          </a:xfrm>
          <a:prstGeom prst="rect">
            <a:avLst/>
          </a:prstGeom>
        </p:spPr>
        <p:txBody>
          <a:bodyPr wrap="square">
            <a:spAutoFit/>
          </a:bodyPr>
          <a:lstStyle/>
          <a:p>
            <a:r>
              <a:rPr lang="en-US" sz="1200" dirty="0">
                <a:hlinkClick r:id="rId2"/>
              </a:rPr>
              <a:t>http://www.cs.jhu.edu/~langmea/resources/lecture_notes/assembly_olc.pdf</a:t>
            </a:r>
            <a:endParaRPr lang="en-US" sz="1200" dirty="0"/>
          </a:p>
        </p:txBody>
      </p:sp>
      <p:sp>
        <p:nvSpPr>
          <p:cNvPr id="3" name="TextBox 2"/>
          <p:cNvSpPr txBox="1"/>
          <p:nvPr/>
        </p:nvSpPr>
        <p:spPr>
          <a:xfrm>
            <a:off x="4244603" y="1916832"/>
            <a:ext cx="3711773" cy="369332"/>
          </a:xfrm>
          <a:prstGeom prst="rect">
            <a:avLst/>
          </a:prstGeom>
          <a:noFill/>
        </p:spPr>
        <p:txBody>
          <a:bodyPr wrap="square" rtlCol="0">
            <a:spAutoFit/>
          </a:bodyPr>
          <a:lstStyle/>
          <a:p>
            <a:r>
              <a:rPr lang="en-US" dirty="0"/>
              <a:t>How to compute the overlaps?</a:t>
            </a:r>
          </a:p>
        </p:txBody>
      </p:sp>
      <p:sp>
        <p:nvSpPr>
          <p:cNvPr id="8" name="Rectangle 7"/>
          <p:cNvSpPr/>
          <p:nvPr/>
        </p:nvSpPr>
        <p:spPr>
          <a:xfrm>
            <a:off x="5631326" y="2288239"/>
            <a:ext cx="2325050" cy="369332"/>
          </a:xfrm>
          <a:prstGeom prst="rect">
            <a:avLst/>
          </a:prstGeom>
        </p:spPr>
        <p:txBody>
          <a:bodyPr wrap="none">
            <a:spAutoFit/>
          </a:bodyPr>
          <a:lstStyle/>
          <a:p>
            <a:r>
              <a:rPr lang="en-US" dirty="0"/>
              <a:t>Dynamic programming </a:t>
            </a:r>
          </a:p>
        </p:txBody>
      </p:sp>
      <p:pic>
        <p:nvPicPr>
          <p:cNvPr id="9" name="Picture 8" descr="Screen Shot 2015-09-07 at 3.04.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2840310"/>
            <a:ext cx="5508104" cy="3308935"/>
          </a:xfrm>
          <a:prstGeom prst="rect">
            <a:avLst/>
          </a:prstGeom>
        </p:spPr>
      </p:pic>
    </p:spTree>
    <p:extLst>
      <p:ext uri="{BB962C8B-B14F-4D97-AF65-F5344CB8AC3E}">
        <p14:creationId xmlns:p14="http://schemas.microsoft.com/office/powerpoint/2010/main" val="686538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4400" dirty="0"/>
              <a:t>Overlap-Layout- Consensus: OLC</a:t>
            </a:r>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28</a:t>
            </a:fld>
            <a:endParaRPr lang="en-US" dirty="0"/>
          </a:p>
        </p:txBody>
      </p:sp>
      <p:sp>
        <p:nvSpPr>
          <p:cNvPr id="9" name="Rounded Rectangle 8"/>
          <p:cNvSpPr/>
          <p:nvPr/>
        </p:nvSpPr>
        <p:spPr>
          <a:xfrm>
            <a:off x="284163" y="1772816"/>
            <a:ext cx="3711773" cy="864096"/>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solidFill>
                  <a:schemeClr val="tx1"/>
                </a:solidFill>
              </a:rPr>
              <a:t>Layout</a:t>
            </a:r>
          </a:p>
        </p:txBody>
      </p:sp>
      <p:pic>
        <p:nvPicPr>
          <p:cNvPr id="10" name="Picture 9"/>
          <p:cNvPicPr>
            <a:picLocks noChangeAspect="1"/>
          </p:cNvPicPr>
          <p:nvPr/>
        </p:nvPicPr>
        <p:blipFill>
          <a:blip r:embed="rId2"/>
          <a:stretch>
            <a:fillRect/>
          </a:stretch>
        </p:blipFill>
        <p:spPr>
          <a:xfrm>
            <a:off x="4427984" y="2132856"/>
            <a:ext cx="3742804" cy="3657933"/>
          </a:xfrm>
          <a:prstGeom prst="rect">
            <a:avLst/>
          </a:prstGeom>
        </p:spPr>
      </p:pic>
      <p:sp>
        <p:nvSpPr>
          <p:cNvPr id="11" name="Rectangle 10"/>
          <p:cNvSpPr/>
          <p:nvPr/>
        </p:nvSpPr>
        <p:spPr>
          <a:xfrm>
            <a:off x="6588224" y="6191726"/>
            <a:ext cx="2510780" cy="261610"/>
          </a:xfrm>
          <a:prstGeom prst="rect">
            <a:avLst/>
          </a:prstGeom>
        </p:spPr>
        <p:txBody>
          <a:bodyPr wrap="none">
            <a:spAutoFit/>
          </a:bodyPr>
          <a:lstStyle/>
          <a:p>
            <a:r>
              <a:rPr lang="en-US" sz="1100" dirty="0">
                <a:hlinkClick r:id="rId3"/>
              </a:rPr>
              <a:t>http://gcat.davidson.edu/phast/olc.html</a:t>
            </a:r>
            <a:endParaRPr lang="en-US" sz="1100" dirty="0"/>
          </a:p>
        </p:txBody>
      </p:sp>
      <p:sp>
        <p:nvSpPr>
          <p:cNvPr id="12" name="TextBox 11"/>
          <p:cNvSpPr txBox="1"/>
          <p:nvPr/>
        </p:nvSpPr>
        <p:spPr>
          <a:xfrm>
            <a:off x="349385" y="3413318"/>
            <a:ext cx="3790567" cy="1815882"/>
          </a:xfrm>
          <a:prstGeom prst="rect">
            <a:avLst/>
          </a:prstGeom>
          <a:noFill/>
        </p:spPr>
        <p:txBody>
          <a:bodyPr wrap="square" rtlCol="0">
            <a:spAutoFit/>
          </a:bodyPr>
          <a:lstStyle/>
          <a:p>
            <a:r>
              <a:rPr lang="en-US" sz="2800" dirty="0"/>
              <a:t>Select the path that visits every node, i.e., look for a Hamiltonian path in the graph</a:t>
            </a:r>
          </a:p>
        </p:txBody>
      </p:sp>
    </p:spTree>
    <p:extLst>
      <p:ext uri="{BB962C8B-B14F-4D97-AF65-F5344CB8AC3E}">
        <p14:creationId xmlns:p14="http://schemas.microsoft.com/office/powerpoint/2010/main" val="3894901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4400" dirty="0"/>
              <a:t>Overlap-Layout- Consensus: OLC</a:t>
            </a:r>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29</a:t>
            </a:fld>
            <a:endParaRPr lang="en-US" dirty="0"/>
          </a:p>
        </p:txBody>
      </p:sp>
      <p:sp>
        <p:nvSpPr>
          <p:cNvPr id="9" name="Rounded Rectangle 8"/>
          <p:cNvSpPr/>
          <p:nvPr/>
        </p:nvSpPr>
        <p:spPr>
          <a:xfrm>
            <a:off x="284163" y="1772816"/>
            <a:ext cx="3711773" cy="864096"/>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solidFill>
                  <a:schemeClr val="tx1"/>
                </a:solidFill>
              </a:rPr>
              <a:t>Layout</a:t>
            </a:r>
          </a:p>
        </p:txBody>
      </p:sp>
      <p:sp>
        <p:nvSpPr>
          <p:cNvPr id="11" name="Rectangle 10"/>
          <p:cNvSpPr/>
          <p:nvPr/>
        </p:nvSpPr>
        <p:spPr>
          <a:xfrm>
            <a:off x="6588224" y="6191726"/>
            <a:ext cx="2510780" cy="261610"/>
          </a:xfrm>
          <a:prstGeom prst="rect">
            <a:avLst/>
          </a:prstGeom>
        </p:spPr>
        <p:txBody>
          <a:bodyPr wrap="none">
            <a:spAutoFit/>
          </a:bodyPr>
          <a:lstStyle/>
          <a:p>
            <a:r>
              <a:rPr lang="en-US" sz="1100" dirty="0">
                <a:hlinkClick r:id="rId2"/>
              </a:rPr>
              <a:t>http://gcat.davidson.edu/phast/olc.html</a:t>
            </a:r>
            <a:endParaRPr lang="en-US" sz="1100" dirty="0"/>
          </a:p>
        </p:txBody>
      </p:sp>
      <p:sp>
        <p:nvSpPr>
          <p:cNvPr id="12" name="TextBox 11"/>
          <p:cNvSpPr txBox="1"/>
          <p:nvPr/>
        </p:nvSpPr>
        <p:spPr>
          <a:xfrm>
            <a:off x="4211960" y="1844824"/>
            <a:ext cx="4730516" cy="1015663"/>
          </a:xfrm>
          <a:prstGeom prst="rect">
            <a:avLst/>
          </a:prstGeom>
          <a:noFill/>
        </p:spPr>
        <p:txBody>
          <a:bodyPr wrap="square" rtlCol="0">
            <a:spAutoFit/>
          </a:bodyPr>
          <a:lstStyle/>
          <a:p>
            <a:r>
              <a:rPr lang="en-US" sz="2000" dirty="0"/>
              <a:t>Select the path that visits every node exactly once, i.e., look for a Hamiltonian path in the graph</a:t>
            </a:r>
          </a:p>
        </p:txBody>
      </p:sp>
      <p:grpSp>
        <p:nvGrpSpPr>
          <p:cNvPr id="7" name="Group 6"/>
          <p:cNvGrpSpPr/>
          <p:nvPr/>
        </p:nvGrpSpPr>
        <p:grpSpPr>
          <a:xfrm>
            <a:off x="549272" y="3083484"/>
            <a:ext cx="8389918" cy="2718637"/>
            <a:chOff x="549272" y="3083484"/>
            <a:chExt cx="8389918" cy="2718637"/>
          </a:xfrm>
        </p:grpSpPr>
        <p:pic>
          <p:nvPicPr>
            <p:cNvPr id="3" name="Picture 2" descr="Screen Shot 2015-09-07 at 3.10.59 AM.png"/>
            <p:cNvPicPr>
              <a:picLocks noChangeAspect="1"/>
            </p:cNvPicPr>
            <p:nvPr/>
          </p:nvPicPr>
          <p:blipFill rotWithShape="1">
            <a:blip r:embed="rId3">
              <a:extLst>
                <a:ext uri="{28A0092B-C50C-407E-A947-70E740481C1C}">
                  <a14:useLocalDpi xmlns:a14="http://schemas.microsoft.com/office/drawing/2010/main" val="0"/>
                </a:ext>
              </a:extLst>
            </a:blip>
            <a:srcRect b="55015"/>
            <a:stretch/>
          </p:blipFill>
          <p:spPr>
            <a:xfrm>
              <a:off x="549272" y="3083484"/>
              <a:ext cx="7757187" cy="2291190"/>
            </a:xfrm>
            <a:prstGeom prst="rect">
              <a:avLst/>
            </a:prstGeom>
          </p:spPr>
        </p:pic>
        <p:sp>
          <p:nvSpPr>
            <p:cNvPr id="4" name="Isosceles Triangle 3"/>
            <p:cNvSpPr/>
            <p:nvPr/>
          </p:nvSpPr>
          <p:spPr>
            <a:xfrm rot="1296323">
              <a:off x="6512930" y="3637273"/>
              <a:ext cx="2426260" cy="2164848"/>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49272" y="4653136"/>
              <a:ext cx="4094736" cy="72153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p:cNvSpPr txBox="1"/>
          <p:nvPr/>
        </p:nvSpPr>
        <p:spPr>
          <a:xfrm>
            <a:off x="1763688" y="5408753"/>
            <a:ext cx="5420550" cy="369332"/>
          </a:xfrm>
          <a:prstGeom prst="rect">
            <a:avLst/>
          </a:prstGeom>
          <a:noFill/>
        </p:spPr>
        <p:txBody>
          <a:bodyPr wrap="none" rtlCol="0">
            <a:spAutoFit/>
          </a:bodyPr>
          <a:lstStyle/>
          <a:p>
            <a:r>
              <a:rPr lang="en-US" dirty="0"/>
              <a:t>Overlap graph: Edge represent overlaps of 2 or more </a:t>
            </a:r>
            <a:r>
              <a:rPr lang="en-US" dirty="0" err="1"/>
              <a:t>nt</a:t>
            </a:r>
            <a:endParaRPr lang="en-US" dirty="0"/>
          </a:p>
        </p:txBody>
      </p:sp>
      <p:sp>
        <p:nvSpPr>
          <p:cNvPr id="13" name="TextBox 12"/>
          <p:cNvSpPr txBox="1"/>
          <p:nvPr/>
        </p:nvSpPr>
        <p:spPr>
          <a:xfrm>
            <a:off x="3031470" y="5773547"/>
            <a:ext cx="3168130" cy="369332"/>
          </a:xfrm>
          <a:prstGeom prst="rect">
            <a:avLst/>
          </a:prstGeom>
          <a:noFill/>
        </p:spPr>
        <p:txBody>
          <a:bodyPr wrap="none" rtlCol="0">
            <a:spAutoFit/>
          </a:bodyPr>
          <a:lstStyle/>
          <a:p>
            <a:r>
              <a:rPr lang="en-US" dirty="0"/>
              <a:t>Search for the </a:t>
            </a:r>
            <a:r>
              <a:rPr lang="en-US" dirty="0" err="1"/>
              <a:t>hamiltonian</a:t>
            </a:r>
            <a:r>
              <a:rPr lang="en-US" dirty="0"/>
              <a:t> path</a:t>
            </a:r>
          </a:p>
        </p:txBody>
      </p:sp>
      <p:cxnSp>
        <p:nvCxnSpPr>
          <p:cNvPr id="15" name="Straight Arrow Connector 14"/>
          <p:cNvCxnSpPr/>
          <p:nvPr/>
        </p:nvCxnSpPr>
        <p:spPr>
          <a:xfrm flipV="1">
            <a:off x="5292080" y="4221088"/>
            <a:ext cx="72008" cy="576064"/>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5564505" y="3501008"/>
            <a:ext cx="635095" cy="303296"/>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6327377" y="3645024"/>
            <a:ext cx="0" cy="576064"/>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6444208" y="4005064"/>
            <a:ext cx="648072" cy="360040"/>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564505" y="4005064"/>
            <a:ext cx="519663" cy="360040"/>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6029798" y="3053602"/>
            <a:ext cx="648072" cy="64807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rgbClr val="FF0000"/>
                </a:solidFill>
              </a:rPr>
              <a:t>X</a:t>
            </a:r>
          </a:p>
        </p:txBody>
      </p:sp>
      <p:cxnSp>
        <p:nvCxnSpPr>
          <p:cNvPr id="33" name="Straight Arrow Connector 32"/>
          <p:cNvCxnSpPr/>
          <p:nvPr/>
        </p:nvCxnSpPr>
        <p:spPr>
          <a:xfrm flipV="1">
            <a:off x="6444208" y="4005064"/>
            <a:ext cx="648072" cy="360040"/>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960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nodeType="clickEffect">
                                  <p:stCondLst>
                                    <p:cond delay="0"/>
                                  </p:stCondLst>
                                  <p:childTnLst>
                                    <p:animEffect transition="out" filter="dissolve">
                                      <p:cBhvr>
                                        <p:cTn id="22" dur="500"/>
                                        <p:tgtEl>
                                          <p:spTgt spid="29"/>
                                        </p:tgtEl>
                                      </p:cBhvr>
                                    </p:animEffect>
                                    <p:set>
                                      <p:cBhvr>
                                        <p:cTn id="23" dur="1" fill="hold">
                                          <p:stCondLst>
                                            <p:cond delay="499"/>
                                          </p:stCondLst>
                                        </p:cTn>
                                        <p:tgtEl>
                                          <p:spTgt spid="29"/>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par>
                                <p:cTn id="27" presetID="9" presetClass="exit" presetSubtype="0" fill="hold" grpId="1" nodeType="withEffect">
                                  <p:stCondLst>
                                    <p:cond delay="0"/>
                                  </p:stCondLst>
                                  <p:childTnLst>
                                    <p:animEffect transition="out" filter="dissolve">
                                      <p:cBhvr>
                                        <p:cTn id="28" dur="500"/>
                                        <p:tgtEl>
                                          <p:spTgt spid="32"/>
                                        </p:tgtEl>
                                      </p:cBhvr>
                                    </p:animEffect>
                                    <p:set>
                                      <p:cBhvr>
                                        <p:cTn id="29" dur="1" fill="hold">
                                          <p:stCondLst>
                                            <p:cond delay="499"/>
                                          </p:stCondLst>
                                        </p:cTn>
                                        <p:tgtEl>
                                          <p:spTgt spid="3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B76065-02A8-2140-ABFF-467A450FC727}" type="slidenum">
              <a:rPr lang="en-US" smtClean="0"/>
              <a:pPr/>
              <a:t>3</a:t>
            </a:fld>
            <a:endParaRPr lang="en-US" dirty="0"/>
          </a:p>
        </p:txBody>
      </p:sp>
      <p:pic>
        <p:nvPicPr>
          <p:cNvPr id="5" name="Picture 4"/>
          <p:cNvPicPr>
            <a:picLocks noChangeAspect="1"/>
          </p:cNvPicPr>
          <p:nvPr/>
        </p:nvPicPr>
        <p:blipFill>
          <a:blip r:embed="rId2"/>
          <a:stretch>
            <a:fillRect/>
          </a:stretch>
        </p:blipFill>
        <p:spPr>
          <a:xfrm>
            <a:off x="0" y="812800"/>
            <a:ext cx="9144000" cy="5214938"/>
          </a:xfrm>
          <a:prstGeom prst="rect">
            <a:avLst/>
          </a:prstGeom>
        </p:spPr>
      </p:pic>
    </p:spTree>
    <p:extLst>
      <p:ext uri="{BB962C8B-B14F-4D97-AF65-F5344CB8AC3E}">
        <p14:creationId xmlns:p14="http://schemas.microsoft.com/office/powerpoint/2010/main" val="739555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84163" y="1772816"/>
            <a:ext cx="3711773" cy="864096"/>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solidFill>
                  <a:schemeClr val="tx1"/>
                </a:solidFill>
              </a:rPr>
              <a:t>Consensus</a:t>
            </a:r>
          </a:p>
        </p:txBody>
      </p:sp>
      <p:sp>
        <p:nvSpPr>
          <p:cNvPr id="2" name="Título 1"/>
          <p:cNvSpPr>
            <a:spLocks noGrp="1"/>
          </p:cNvSpPr>
          <p:nvPr>
            <p:ph type="title"/>
          </p:nvPr>
        </p:nvSpPr>
        <p:spPr/>
        <p:txBody>
          <a:bodyPr>
            <a:normAutofit/>
          </a:bodyPr>
          <a:lstStyle/>
          <a:p>
            <a:r>
              <a:rPr lang="en-US" sz="4400" dirty="0"/>
              <a:t>Overlap-Layout- Consensus: OLC</a:t>
            </a:r>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30</a:t>
            </a:fld>
            <a:endParaRPr lang="en-US" dirty="0"/>
          </a:p>
        </p:txBody>
      </p:sp>
      <p:sp>
        <p:nvSpPr>
          <p:cNvPr id="7" name="Rectangle 6"/>
          <p:cNvSpPr/>
          <p:nvPr/>
        </p:nvSpPr>
        <p:spPr>
          <a:xfrm>
            <a:off x="3995936" y="6248345"/>
            <a:ext cx="5112568" cy="276999"/>
          </a:xfrm>
          <a:prstGeom prst="rect">
            <a:avLst/>
          </a:prstGeom>
        </p:spPr>
        <p:txBody>
          <a:bodyPr wrap="square">
            <a:spAutoFit/>
          </a:bodyPr>
          <a:lstStyle/>
          <a:p>
            <a:r>
              <a:rPr lang="en-US" sz="1200" dirty="0">
                <a:hlinkClick r:id="rId2"/>
              </a:rPr>
              <a:t>http://www.cs.jhu.edu/~langmea/resources/lecture_notes/assembly_olc.pdf</a:t>
            </a:r>
            <a:endParaRPr lang="en-US" sz="1200" dirty="0"/>
          </a:p>
        </p:txBody>
      </p:sp>
      <p:pic>
        <p:nvPicPr>
          <p:cNvPr id="3" name="Picture 2" descr="Screen Shot 2015-09-07 at 3.20.3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88" y="2707118"/>
            <a:ext cx="7020272" cy="3530194"/>
          </a:xfrm>
          <a:prstGeom prst="rect">
            <a:avLst/>
          </a:prstGeom>
        </p:spPr>
      </p:pic>
    </p:spTree>
    <p:extLst>
      <p:ext uri="{BB962C8B-B14F-4D97-AF65-F5344CB8AC3E}">
        <p14:creationId xmlns:p14="http://schemas.microsoft.com/office/powerpoint/2010/main" val="815874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z="4400" dirty="0"/>
              <a:t>Overlap-Layout- Consensus: Drawbacks</a:t>
            </a:r>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31</a:t>
            </a:fld>
            <a:endParaRPr lang="en-US" dirty="0"/>
          </a:p>
        </p:txBody>
      </p:sp>
      <p:sp>
        <p:nvSpPr>
          <p:cNvPr id="7" name="Rectangle 6"/>
          <p:cNvSpPr/>
          <p:nvPr/>
        </p:nvSpPr>
        <p:spPr>
          <a:xfrm>
            <a:off x="3995936" y="6248345"/>
            <a:ext cx="5112568" cy="276999"/>
          </a:xfrm>
          <a:prstGeom prst="rect">
            <a:avLst/>
          </a:prstGeom>
        </p:spPr>
        <p:txBody>
          <a:bodyPr wrap="square">
            <a:spAutoFit/>
          </a:bodyPr>
          <a:lstStyle/>
          <a:p>
            <a:r>
              <a:rPr lang="en-US" sz="1200" dirty="0">
                <a:hlinkClick r:id="rId2"/>
              </a:rPr>
              <a:t>http://www.cs.jhu.edu/~langmea/resources/lecture_notes/assembly_olc.pdf</a:t>
            </a:r>
            <a:endParaRPr lang="en-US" sz="1200" dirty="0"/>
          </a:p>
        </p:txBody>
      </p:sp>
      <p:sp>
        <p:nvSpPr>
          <p:cNvPr id="4" name="TextBox 3"/>
          <p:cNvSpPr txBox="1"/>
          <p:nvPr/>
        </p:nvSpPr>
        <p:spPr>
          <a:xfrm>
            <a:off x="254075" y="2204864"/>
            <a:ext cx="8135876" cy="3108544"/>
          </a:xfrm>
          <a:prstGeom prst="rect">
            <a:avLst/>
          </a:prstGeom>
          <a:noFill/>
        </p:spPr>
        <p:txBody>
          <a:bodyPr wrap="square" rtlCol="0">
            <a:spAutoFit/>
          </a:bodyPr>
          <a:lstStyle/>
          <a:p>
            <a:pPr marL="514350" indent="-514350">
              <a:buFont typeface="+mj-lt"/>
              <a:buAutoNum type="arabicPeriod"/>
            </a:pPr>
            <a:r>
              <a:rPr lang="en-US" sz="2800" dirty="0" err="1"/>
              <a:t>Ovelap</a:t>
            </a:r>
            <a:r>
              <a:rPr lang="en-US" sz="2800" dirty="0"/>
              <a:t> step is very time consuming</a:t>
            </a:r>
          </a:p>
          <a:p>
            <a:pPr marL="514350" indent="-514350">
              <a:buFont typeface="+mj-lt"/>
              <a:buAutoNum type="arabicPeriod"/>
            </a:pPr>
            <a:r>
              <a:rPr lang="en-US" sz="2800" dirty="0"/>
              <a:t>Overlap graph is large, you need one node per read (consider sequencing errors) and the number of edges grows faster than the number of nodes</a:t>
            </a:r>
          </a:p>
          <a:p>
            <a:pPr marL="514350" indent="-514350">
              <a:buFont typeface="+mj-lt"/>
              <a:buAutoNum type="arabicPeriod"/>
            </a:pPr>
            <a:r>
              <a:rPr lang="en-US" sz="2800" dirty="0"/>
              <a:t>Not practical when you have hundreds of millions of reads, i.e., </a:t>
            </a:r>
            <a:r>
              <a:rPr lang="en-US" sz="2800" dirty="0" err="1"/>
              <a:t>Illumina</a:t>
            </a:r>
            <a:r>
              <a:rPr lang="en-US" sz="2800" dirty="0"/>
              <a:t>. But, good with datasets of long reads (e.g., Celera Assembler)</a:t>
            </a:r>
          </a:p>
        </p:txBody>
      </p:sp>
    </p:spTree>
    <p:extLst>
      <p:ext uri="{BB962C8B-B14F-4D97-AF65-F5344CB8AC3E}">
        <p14:creationId xmlns:p14="http://schemas.microsoft.com/office/powerpoint/2010/main" val="24085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z="4400" dirty="0"/>
              <a:t>Overlap-Layout- Consensus: Software</a:t>
            </a:r>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32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075666724"/>
              </p:ext>
            </p:extLst>
          </p:nvPr>
        </p:nvGraphicFramePr>
        <p:xfrm>
          <a:off x="37352" y="2222024"/>
          <a:ext cx="9013378" cy="3799264"/>
        </p:xfrm>
        <a:graphic>
          <a:graphicData uri="http://schemas.openxmlformats.org/drawingml/2006/table">
            <a:tbl>
              <a:tblPr firstRow="1" bandRow="1">
                <a:tableStyleId>{5C22544A-7EE6-4342-B048-85BDC9FD1C3A}</a:tableStyleId>
              </a:tblPr>
              <a:tblGrid>
                <a:gridCol w="1150272">
                  <a:extLst>
                    <a:ext uri="{9D8B030D-6E8A-4147-A177-3AD203B41FA5}">
                      <a16:colId xmlns:a16="http://schemas.microsoft.com/office/drawing/2014/main" val="20000"/>
                    </a:ext>
                  </a:extLst>
                </a:gridCol>
                <a:gridCol w="698818">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gridCol w="4355976">
                  <a:extLst>
                    <a:ext uri="{9D8B030D-6E8A-4147-A177-3AD203B41FA5}">
                      <a16:colId xmlns:a16="http://schemas.microsoft.com/office/drawing/2014/main" val="20003"/>
                    </a:ext>
                  </a:extLst>
                </a:gridCol>
              </a:tblGrid>
              <a:tr h="432048">
                <a:tc>
                  <a:txBody>
                    <a:bodyPr/>
                    <a:lstStyle/>
                    <a:p>
                      <a:r>
                        <a:rPr lang="en-US" dirty="0"/>
                        <a:t>Software</a:t>
                      </a:r>
                    </a:p>
                  </a:txBody>
                  <a:tcPr/>
                </a:tc>
                <a:tc>
                  <a:txBody>
                    <a:bodyPr/>
                    <a:lstStyle/>
                    <a:p>
                      <a:r>
                        <a:rPr lang="en-US" dirty="0"/>
                        <a:t>Year</a:t>
                      </a:r>
                    </a:p>
                  </a:txBody>
                  <a:tcPr/>
                </a:tc>
                <a:tc>
                  <a:txBody>
                    <a:bodyPr/>
                    <a:lstStyle/>
                    <a:p>
                      <a:r>
                        <a:rPr lang="en-US" dirty="0"/>
                        <a:t>Reference</a:t>
                      </a:r>
                    </a:p>
                  </a:txBody>
                  <a:tcPr/>
                </a:tc>
                <a:tc>
                  <a:txBody>
                    <a:bodyPr/>
                    <a:lstStyle/>
                    <a:p>
                      <a:r>
                        <a:rPr lang="en-US" dirty="0"/>
                        <a:t>Download</a:t>
                      </a:r>
                    </a:p>
                  </a:txBody>
                  <a:tcPr/>
                </a:tc>
                <a:extLst>
                  <a:ext uri="{0D108BD9-81ED-4DB2-BD59-A6C34878D82A}">
                    <a16:rowId xmlns:a16="http://schemas.microsoft.com/office/drawing/2014/main" val="10000"/>
                  </a:ext>
                </a:extLst>
              </a:tr>
              <a:tr h="360040">
                <a:tc>
                  <a:txBody>
                    <a:bodyPr/>
                    <a:lstStyle/>
                    <a:p>
                      <a:r>
                        <a:rPr lang="en-US" dirty="0"/>
                        <a:t>ARACHNE</a:t>
                      </a:r>
                    </a:p>
                  </a:txBody>
                  <a:tcPr/>
                </a:tc>
                <a:tc>
                  <a:txBody>
                    <a:bodyPr/>
                    <a:lstStyle/>
                    <a:p>
                      <a:r>
                        <a:rPr lang="en-US" dirty="0"/>
                        <a:t>2002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err="1"/>
                        <a:t>Genome</a:t>
                      </a:r>
                      <a:r>
                        <a:rPr lang="it-IT" sz="1400" dirty="0"/>
                        <a:t> Res. 2002. 12: 177-189</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http://</a:t>
                      </a:r>
                      <a:r>
                        <a:rPr lang="en-US" sz="1400" dirty="0" err="1"/>
                        <a:t>www.genome.wi.mit.edu</a:t>
                      </a:r>
                      <a:endParaRPr lang="en-US" sz="1400" dirty="0"/>
                    </a:p>
                  </a:txBody>
                  <a:tcPr/>
                </a:tc>
                <a:extLst>
                  <a:ext uri="{0D108BD9-81ED-4DB2-BD59-A6C34878D82A}">
                    <a16:rowId xmlns:a16="http://schemas.microsoft.com/office/drawing/2014/main" val="10001"/>
                  </a:ext>
                </a:extLst>
              </a:tr>
              <a:tr h="426328">
                <a:tc>
                  <a:txBody>
                    <a:bodyPr/>
                    <a:lstStyle/>
                    <a:p>
                      <a:r>
                        <a:rPr lang="en-US" dirty="0"/>
                        <a:t>PHRAP</a:t>
                      </a:r>
                    </a:p>
                  </a:txBody>
                  <a:tcPr/>
                </a:tc>
                <a:tc>
                  <a:txBody>
                    <a:bodyPr/>
                    <a:lstStyle/>
                    <a:p>
                      <a:r>
                        <a:rPr lang="en-US" dirty="0"/>
                        <a:t>1994</a:t>
                      </a:r>
                    </a:p>
                  </a:txBody>
                  <a:tcPr/>
                </a:tc>
                <a:tc>
                  <a:txBody>
                    <a:bodyPr/>
                    <a:lstStyle/>
                    <a:p>
                      <a:r>
                        <a:rPr lang="en-US" sz="1400" dirty="0"/>
                        <a:t>http://</a:t>
                      </a:r>
                      <a:r>
                        <a:rPr lang="en-US" sz="1400" dirty="0" err="1"/>
                        <a:t>www.phrap.org</a:t>
                      </a:r>
                      <a:r>
                        <a:rPr lang="en-US" sz="1400" dirty="0"/>
                        <a:t>/</a:t>
                      </a:r>
                      <a:r>
                        <a:rPr lang="en-US" sz="1400" dirty="0" err="1"/>
                        <a:t>phredphrap</a:t>
                      </a:r>
                      <a:r>
                        <a:rPr lang="en-US" sz="1400" dirty="0"/>
                        <a:t>/</a:t>
                      </a:r>
                      <a:r>
                        <a:rPr lang="en-US" sz="1400" dirty="0" err="1"/>
                        <a:t>phrap.html</a:t>
                      </a:r>
                      <a:endParaRPr lang="en-US" sz="1400" dirty="0"/>
                    </a:p>
                  </a:txBody>
                  <a:tcPr/>
                </a:tc>
                <a:tc>
                  <a:txBody>
                    <a:bodyPr/>
                    <a:lstStyle/>
                    <a:p>
                      <a:r>
                        <a:rPr lang="en-US" sz="1400" dirty="0"/>
                        <a:t>http://</a:t>
                      </a:r>
                      <a:r>
                        <a:rPr lang="en-US" sz="1400" dirty="0" err="1"/>
                        <a:t>www.phrap.org</a:t>
                      </a:r>
                      <a:r>
                        <a:rPr lang="en-US" sz="1400" dirty="0"/>
                        <a:t>/</a:t>
                      </a:r>
                    </a:p>
                  </a:txBody>
                  <a:tcPr/>
                </a:tc>
                <a:extLst>
                  <a:ext uri="{0D108BD9-81ED-4DB2-BD59-A6C34878D82A}">
                    <a16:rowId xmlns:a16="http://schemas.microsoft.com/office/drawing/2014/main" val="10002"/>
                  </a:ext>
                </a:extLst>
              </a:tr>
              <a:tr h="412224">
                <a:tc>
                  <a:txBody>
                    <a:bodyPr/>
                    <a:lstStyle/>
                    <a:p>
                      <a:r>
                        <a:rPr lang="en-US" dirty="0"/>
                        <a:t>CAP</a:t>
                      </a:r>
                    </a:p>
                  </a:txBody>
                  <a:tcPr/>
                </a:tc>
                <a:tc>
                  <a:txBody>
                    <a:bodyPr/>
                    <a:lstStyle/>
                    <a:p>
                      <a:r>
                        <a:rPr lang="en-US" dirty="0"/>
                        <a:t>1999</a:t>
                      </a:r>
                    </a:p>
                  </a:txBody>
                  <a:tcPr/>
                </a:tc>
                <a:tc>
                  <a:txBody>
                    <a:bodyPr/>
                    <a:lstStyle/>
                    <a:p>
                      <a:r>
                        <a:rPr lang="en-US" sz="1400" dirty="0"/>
                        <a:t>Genome Res. 1999.</a:t>
                      </a:r>
                      <a:r>
                        <a:rPr lang="en-US" sz="1400" baseline="0" dirty="0"/>
                        <a:t> </a:t>
                      </a:r>
                      <a:r>
                        <a:rPr lang="en-US" sz="1400" dirty="0"/>
                        <a:t>9: 868-877</a:t>
                      </a:r>
                    </a:p>
                  </a:txBody>
                  <a:tcPr/>
                </a:tc>
                <a:tc>
                  <a:txBody>
                    <a:bodyPr/>
                    <a:lstStyle/>
                    <a:p>
                      <a:r>
                        <a:rPr lang="en-US" sz="1400" dirty="0"/>
                        <a:t>http://</a:t>
                      </a:r>
                      <a:r>
                        <a:rPr lang="en-US" sz="1400" dirty="0" err="1"/>
                        <a:t>seq.cs.iastate.edu</a:t>
                      </a:r>
                      <a:r>
                        <a:rPr lang="en-US" sz="1400" dirty="0"/>
                        <a:t>/</a:t>
                      </a:r>
                    </a:p>
                  </a:txBody>
                  <a:tcPr/>
                </a:tc>
                <a:extLst>
                  <a:ext uri="{0D108BD9-81ED-4DB2-BD59-A6C34878D82A}">
                    <a16:rowId xmlns:a16="http://schemas.microsoft.com/office/drawing/2014/main" val="10003"/>
                  </a:ext>
                </a:extLst>
              </a:tr>
              <a:tr h="360040">
                <a:tc>
                  <a:txBody>
                    <a:bodyPr/>
                    <a:lstStyle/>
                    <a:p>
                      <a:r>
                        <a:rPr lang="en-US" dirty="0"/>
                        <a:t>TIGR</a:t>
                      </a:r>
                    </a:p>
                  </a:txBody>
                  <a:tcPr/>
                </a:tc>
                <a:tc>
                  <a:txBody>
                    <a:bodyPr/>
                    <a:lstStyle/>
                    <a:p>
                      <a:r>
                        <a:rPr lang="en-US" dirty="0"/>
                        <a:t>1995</a:t>
                      </a:r>
                    </a:p>
                  </a:txBody>
                  <a:tcPr/>
                </a:tc>
                <a:tc>
                  <a:txBody>
                    <a:bodyPr/>
                    <a:lstStyle/>
                    <a:p>
                      <a:r>
                        <a:rPr lang="en-US" sz="1400" dirty="0"/>
                        <a:t>Genome </a:t>
                      </a:r>
                      <a:r>
                        <a:rPr lang="en-US" sz="1400" dirty="0" err="1"/>
                        <a:t>Sci</a:t>
                      </a:r>
                      <a:r>
                        <a:rPr lang="en-US" sz="1400" dirty="0"/>
                        <a:t> Tech. 1995. 1:9-19</a:t>
                      </a:r>
                    </a:p>
                  </a:txBody>
                  <a:tcPr/>
                </a:tc>
                <a:tc>
                  <a:txBody>
                    <a:bodyPr/>
                    <a:lstStyle/>
                    <a:p>
                      <a:r>
                        <a:rPr lang="en-US" sz="1400" dirty="0"/>
                        <a:t>http://</a:t>
                      </a:r>
                      <a:r>
                        <a:rPr lang="en-US" sz="1400" dirty="0" err="1"/>
                        <a:t>www.jcvi.org</a:t>
                      </a:r>
                      <a:r>
                        <a:rPr lang="en-US" sz="1400" dirty="0"/>
                        <a:t>/</a:t>
                      </a:r>
                    </a:p>
                  </a:txBody>
                  <a:tcPr/>
                </a:tc>
                <a:extLst>
                  <a:ext uri="{0D108BD9-81ED-4DB2-BD59-A6C34878D82A}">
                    <a16:rowId xmlns:a16="http://schemas.microsoft.com/office/drawing/2014/main" val="10004"/>
                  </a:ext>
                </a:extLst>
              </a:tr>
              <a:tr h="426328">
                <a:tc>
                  <a:txBody>
                    <a:bodyPr/>
                    <a:lstStyle/>
                    <a:p>
                      <a:r>
                        <a:rPr lang="en-US" dirty="0"/>
                        <a:t>CELERA </a:t>
                      </a:r>
                    </a:p>
                  </a:txBody>
                  <a:tcPr/>
                </a:tc>
                <a:tc>
                  <a:txBody>
                    <a:bodyPr/>
                    <a:lstStyle/>
                    <a:p>
                      <a:r>
                        <a:rPr lang="en-US" dirty="0"/>
                        <a:t>2000</a:t>
                      </a:r>
                    </a:p>
                  </a:txBody>
                  <a:tcPr/>
                </a:tc>
                <a:tc>
                  <a:txBody>
                    <a:bodyPr/>
                    <a:lstStyle/>
                    <a:p>
                      <a:r>
                        <a:rPr lang="en-US" sz="1400" dirty="0"/>
                        <a:t>Science. 2000. 287:2196-2204</a:t>
                      </a:r>
                    </a:p>
                  </a:txBody>
                  <a:tcPr/>
                </a:tc>
                <a:tc>
                  <a:txBody>
                    <a:bodyPr/>
                    <a:lstStyle/>
                    <a:p>
                      <a:r>
                        <a:rPr lang="en-US" sz="1400" dirty="0"/>
                        <a:t>http://</a:t>
                      </a:r>
                      <a:r>
                        <a:rPr lang="en-US" sz="1400" dirty="0" err="1"/>
                        <a:t>wgs-assembler.sourceforge.net</a:t>
                      </a:r>
                      <a:endParaRPr lang="en-US" sz="1400" dirty="0"/>
                    </a:p>
                  </a:txBody>
                  <a:tcPr/>
                </a:tc>
                <a:extLst>
                  <a:ext uri="{0D108BD9-81ED-4DB2-BD59-A6C34878D82A}">
                    <a16:rowId xmlns:a16="http://schemas.microsoft.com/office/drawing/2014/main" val="10005"/>
                  </a:ext>
                </a:extLst>
              </a:tr>
              <a:tr h="426328">
                <a:tc>
                  <a:txBody>
                    <a:bodyPr/>
                    <a:lstStyle/>
                    <a:p>
                      <a:r>
                        <a:rPr lang="en-US" dirty="0" err="1"/>
                        <a:t>Newbler</a:t>
                      </a:r>
                      <a:endParaRPr lang="en-US" dirty="0"/>
                    </a:p>
                  </a:txBody>
                  <a:tcPr/>
                </a:tc>
                <a:tc>
                  <a:txBody>
                    <a:bodyPr/>
                    <a:lstStyle/>
                    <a:p>
                      <a:r>
                        <a:rPr lang="en-US" dirty="0"/>
                        <a:t>2005</a:t>
                      </a:r>
                    </a:p>
                  </a:txBody>
                  <a:tcPr/>
                </a:tc>
                <a:tc>
                  <a:txBody>
                    <a:bodyPr/>
                    <a:lstStyle/>
                    <a:p>
                      <a:r>
                        <a:rPr lang="en-US" sz="1400" dirty="0"/>
                        <a:t>Nature. 2005. 437:376-380</a:t>
                      </a:r>
                    </a:p>
                  </a:txBody>
                  <a:tcPr/>
                </a:tc>
                <a:tc>
                  <a:txBody>
                    <a:bodyPr/>
                    <a:lstStyle/>
                    <a:p>
                      <a:r>
                        <a:rPr lang="en-US" sz="1400" dirty="0"/>
                        <a:t>http://www.454.com/products/analysis-software/</a:t>
                      </a:r>
                    </a:p>
                  </a:txBody>
                  <a:tcPr/>
                </a:tc>
                <a:extLst>
                  <a:ext uri="{0D108BD9-81ED-4DB2-BD59-A6C34878D82A}">
                    <a16:rowId xmlns:a16="http://schemas.microsoft.com/office/drawing/2014/main" val="10006"/>
                  </a:ext>
                </a:extLst>
              </a:tr>
              <a:tr h="426328">
                <a:tc>
                  <a:txBody>
                    <a:bodyPr/>
                    <a:lstStyle/>
                    <a:p>
                      <a:r>
                        <a:rPr lang="en-US" dirty="0"/>
                        <a:t>CANU</a:t>
                      </a:r>
                    </a:p>
                  </a:txBody>
                  <a:tcPr/>
                </a:tc>
                <a:tc>
                  <a:txBody>
                    <a:bodyPr/>
                    <a:lstStyle/>
                    <a:p>
                      <a:r>
                        <a:rPr lang="en-US" dirty="0"/>
                        <a:t>2017</a:t>
                      </a:r>
                    </a:p>
                  </a:txBody>
                  <a:tcPr/>
                </a:tc>
                <a:tc>
                  <a:txBody>
                    <a:bodyPr/>
                    <a:lstStyle/>
                    <a:p>
                      <a:r>
                        <a:rPr lang="en-US" sz="1400" dirty="0"/>
                        <a:t>Genome Res. 2017. 27:722-736</a:t>
                      </a:r>
                    </a:p>
                  </a:txBody>
                  <a:tcPr/>
                </a:tc>
                <a:tc>
                  <a:txBody>
                    <a:bodyPr/>
                    <a:lstStyle/>
                    <a:p>
                      <a:r>
                        <a:rPr lang="en-US" sz="1400" dirty="0">
                          <a:hlinkClick r:id="rId2"/>
                        </a:rPr>
                        <a:t>https://github.com/marbl/canu</a:t>
                      </a:r>
                      <a:endParaRPr lang="en-US" sz="1400" dirty="0"/>
                    </a:p>
                  </a:txBody>
                  <a:tcPr/>
                </a:tc>
                <a:extLst>
                  <a:ext uri="{0D108BD9-81ED-4DB2-BD59-A6C34878D82A}">
                    <a16:rowId xmlns:a16="http://schemas.microsoft.com/office/drawing/2014/main" val="2472392088"/>
                  </a:ext>
                </a:extLst>
              </a:tr>
              <a:tr h="426328">
                <a:tc>
                  <a:txBody>
                    <a:bodyPr/>
                    <a:lstStyle/>
                    <a:p>
                      <a:r>
                        <a:rPr lang="en-US" dirty="0" err="1"/>
                        <a:t>Flye</a:t>
                      </a:r>
                      <a:endParaRPr lang="en-US" dirty="0"/>
                    </a:p>
                  </a:txBody>
                  <a:tcPr/>
                </a:tc>
                <a:tc>
                  <a:txBody>
                    <a:bodyPr/>
                    <a:lstStyle/>
                    <a:p>
                      <a:r>
                        <a:rPr lang="en-US" dirty="0"/>
                        <a:t>2019</a:t>
                      </a:r>
                    </a:p>
                  </a:txBody>
                  <a:tcPr/>
                </a:tc>
                <a:tc>
                  <a:txBody>
                    <a:bodyPr/>
                    <a:lstStyle/>
                    <a:p>
                      <a:r>
                        <a:rPr lang="en-US" sz="1400" dirty="0"/>
                        <a:t>Nature Biotech. 2019. 37:540-546</a:t>
                      </a:r>
                    </a:p>
                  </a:txBody>
                  <a:tcPr/>
                </a:tc>
                <a:tc>
                  <a:txBody>
                    <a:bodyPr/>
                    <a:lstStyle/>
                    <a:p>
                      <a:r>
                        <a:rPr lang="en-US" sz="1400" dirty="0">
                          <a:hlinkClick r:id="rId3"/>
                        </a:rPr>
                        <a:t>https://github.com/fenderglass/Flye</a:t>
                      </a:r>
                      <a:endParaRPr lang="en-US" sz="1400" dirty="0"/>
                    </a:p>
                  </a:txBody>
                  <a:tcPr/>
                </a:tc>
                <a:extLst>
                  <a:ext uri="{0D108BD9-81ED-4DB2-BD59-A6C34878D82A}">
                    <a16:rowId xmlns:a16="http://schemas.microsoft.com/office/drawing/2014/main" val="543732730"/>
                  </a:ext>
                </a:extLst>
              </a:tr>
            </a:tbl>
          </a:graphicData>
        </a:graphic>
      </p:graphicFrame>
    </p:spTree>
    <p:extLst>
      <p:ext uri="{BB962C8B-B14F-4D97-AF65-F5344CB8AC3E}">
        <p14:creationId xmlns:p14="http://schemas.microsoft.com/office/powerpoint/2010/main" val="3317041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4400" dirty="0"/>
              <a:t>De </a:t>
            </a:r>
            <a:r>
              <a:rPr lang="en-US" sz="4400" dirty="0" err="1"/>
              <a:t>Bruijn</a:t>
            </a:r>
            <a:r>
              <a:rPr lang="en-US" sz="4400" dirty="0"/>
              <a:t> graphs</a:t>
            </a:r>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33</a:t>
            </a:fld>
            <a:endParaRPr lang="en-US" dirty="0"/>
          </a:p>
        </p:txBody>
      </p:sp>
      <p:sp>
        <p:nvSpPr>
          <p:cNvPr id="7" name="Rectangle 6"/>
          <p:cNvSpPr/>
          <p:nvPr/>
        </p:nvSpPr>
        <p:spPr>
          <a:xfrm>
            <a:off x="3419872" y="6021288"/>
            <a:ext cx="5760640" cy="461665"/>
          </a:xfrm>
          <a:prstGeom prst="rect">
            <a:avLst/>
          </a:prstGeom>
        </p:spPr>
        <p:txBody>
          <a:bodyPr wrap="square">
            <a:spAutoFit/>
          </a:bodyPr>
          <a:lstStyle/>
          <a:p>
            <a:r>
              <a:rPr lang="en-US" sz="1200" dirty="0" err="1"/>
              <a:t>Compeau</a:t>
            </a:r>
            <a:r>
              <a:rPr lang="en-US" sz="1200" dirty="0"/>
              <a:t> et al., 2011. </a:t>
            </a:r>
            <a:r>
              <a:rPr lang="en-US" sz="1200" dirty="0">
                <a:hlinkClick r:id="rId2"/>
              </a:rPr>
              <a:t>http://www.nature.com/nbt/journal/v29/n11/pdf/nbt.2023.pdf</a:t>
            </a:r>
            <a:endParaRPr lang="en-US" sz="1200" dirty="0"/>
          </a:p>
          <a:p>
            <a:r>
              <a:rPr lang="en-US" sz="1200" dirty="0">
                <a:hlinkClick r:id="rId3"/>
              </a:rPr>
              <a:t>https://en.wikipedia.org/wiki/Nicolaas_Govert_de_Bruijn</a:t>
            </a:r>
            <a:endParaRPr lang="en-US" sz="1200" dirty="0"/>
          </a:p>
        </p:txBody>
      </p:sp>
      <p:pic>
        <p:nvPicPr>
          <p:cNvPr id="3" name="Picture 2"/>
          <p:cNvPicPr>
            <a:picLocks noChangeAspect="1"/>
          </p:cNvPicPr>
          <p:nvPr/>
        </p:nvPicPr>
        <p:blipFill>
          <a:blip r:embed="rId4"/>
          <a:stretch>
            <a:fillRect/>
          </a:stretch>
        </p:blipFill>
        <p:spPr>
          <a:xfrm>
            <a:off x="289354" y="1916832"/>
            <a:ext cx="1257282" cy="1800200"/>
          </a:xfrm>
          <a:prstGeom prst="rect">
            <a:avLst/>
          </a:prstGeom>
        </p:spPr>
      </p:pic>
      <p:sp>
        <p:nvSpPr>
          <p:cNvPr id="4" name="TextBox 3"/>
          <p:cNvSpPr txBox="1"/>
          <p:nvPr/>
        </p:nvSpPr>
        <p:spPr>
          <a:xfrm>
            <a:off x="1590765" y="1844824"/>
            <a:ext cx="1757099" cy="369332"/>
          </a:xfrm>
          <a:prstGeom prst="rect">
            <a:avLst/>
          </a:prstGeom>
          <a:noFill/>
        </p:spPr>
        <p:txBody>
          <a:bodyPr wrap="none" rtlCol="0">
            <a:spAutoFit/>
          </a:bodyPr>
          <a:lstStyle/>
          <a:p>
            <a:r>
              <a:rPr lang="en-US" dirty="0"/>
              <a:t>Nicolas de </a:t>
            </a:r>
            <a:r>
              <a:rPr lang="en-US" dirty="0" err="1"/>
              <a:t>Bruijn</a:t>
            </a:r>
            <a:endParaRPr lang="en-US" dirty="0"/>
          </a:p>
        </p:txBody>
      </p:sp>
      <p:sp>
        <p:nvSpPr>
          <p:cNvPr id="5" name="Rectangle 4"/>
          <p:cNvSpPr/>
          <p:nvPr/>
        </p:nvSpPr>
        <p:spPr>
          <a:xfrm>
            <a:off x="1553278" y="2214156"/>
            <a:ext cx="1427757" cy="369332"/>
          </a:xfrm>
          <a:prstGeom prst="rect">
            <a:avLst/>
          </a:prstGeom>
        </p:spPr>
        <p:txBody>
          <a:bodyPr wrap="none">
            <a:spAutoFit/>
          </a:bodyPr>
          <a:lstStyle/>
          <a:p>
            <a:r>
              <a:rPr lang="en-US" dirty="0"/>
              <a:t>(1918 –2012)</a:t>
            </a:r>
          </a:p>
        </p:txBody>
      </p:sp>
      <p:sp>
        <p:nvSpPr>
          <p:cNvPr id="8" name="Rectangle 7"/>
          <p:cNvSpPr/>
          <p:nvPr/>
        </p:nvSpPr>
        <p:spPr>
          <a:xfrm>
            <a:off x="1590765" y="2583488"/>
            <a:ext cx="1338828" cy="369332"/>
          </a:xfrm>
          <a:prstGeom prst="rect">
            <a:avLst/>
          </a:prstGeom>
        </p:spPr>
        <p:txBody>
          <a:bodyPr wrap="none">
            <a:spAutoFit/>
          </a:bodyPr>
          <a:lstStyle/>
          <a:p>
            <a:r>
              <a:rPr lang="en-US" dirty="0"/>
              <a:t>Netherlands</a:t>
            </a:r>
          </a:p>
        </p:txBody>
      </p:sp>
      <p:sp>
        <p:nvSpPr>
          <p:cNvPr id="11" name="Rectangle 10"/>
          <p:cNvSpPr/>
          <p:nvPr/>
        </p:nvSpPr>
        <p:spPr>
          <a:xfrm>
            <a:off x="3762890" y="1849778"/>
            <a:ext cx="5095360" cy="923330"/>
          </a:xfrm>
          <a:prstGeom prst="rect">
            <a:avLst/>
          </a:prstGeom>
        </p:spPr>
        <p:txBody>
          <a:bodyPr wrap="square">
            <a:spAutoFit/>
          </a:bodyPr>
          <a:lstStyle/>
          <a:p>
            <a:r>
              <a:rPr lang="en-US" dirty="0"/>
              <a:t>The Problem:  find a shortest circular “superstring” that contains all possible “substrings” of length k (</a:t>
            </a:r>
            <a:r>
              <a:rPr lang="en-US" b="1" dirty="0"/>
              <a:t>k-</a:t>
            </a:r>
            <a:r>
              <a:rPr lang="en-US" b="1" dirty="0" err="1"/>
              <a:t>mers</a:t>
            </a:r>
            <a:r>
              <a:rPr lang="en-US" dirty="0"/>
              <a:t>) over a given alphabet.</a:t>
            </a:r>
          </a:p>
        </p:txBody>
      </p:sp>
      <p:sp>
        <p:nvSpPr>
          <p:cNvPr id="12" name="TextBox 11"/>
          <p:cNvSpPr txBox="1"/>
          <p:nvPr/>
        </p:nvSpPr>
        <p:spPr>
          <a:xfrm>
            <a:off x="2722292" y="2978505"/>
            <a:ext cx="6366985" cy="369332"/>
          </a:xfrm>
          <a:prstGeom prst="rect">
            <a:avLst/>
          </a:prstGeom>
          <a:noFill/>
        </p:spPr>
        <p:txBody>
          <a:bodyPr wrap="none" rtlCol="0">
            <a:spAutoFit/>
          </a:bodyPr>
          <a:lstStyle/>
          <a:p>
            <a:r>
              <a:rPr lang="en-US" b="1" dirty="0"/>
              <a:t>How many </a:t>
            </a:r>
            <a:r>
              <a:rPr lang="en-US" b="1" i="1" dirty="0"/>
              <a:t>k-</a:t>
            </a:r>
            <a:r>
              <a:rPr lang="en-US" b="1" i="1" dirty="0" err="1"/>
              <a:t>mers</a:t>
            </a:r>
            <a:r>
              <a:rPr lang="en-US" b="1" i="1" dirty="0"/>
              <a:t> </a:t>
            </a:r>
            <a:r>
              <a:rPr lang="en-US" b="1" dirty="0"/>
              <a:t>of length </a:t>
            </a:r>
            <a:r>
              <a:rPr lang="en-US" b="1" i="1" dirty="0"/>
              <a:t>k</a:t>
            </a:r>
            <a:r>
              <a:rPr lang="en-US" b="1" dirty="0"/>
              <a:t> exist over an alphabet of length </a:t>
            </a:r>
            <a:r>
              <a:rPr lang="en-US" b="1" i="1" dirty="0"/>
              <a:t>n</a:t>
            </a:r>
            <a:r>
              <a:rPr lang="en-US" b="1" dirty="0"/>
              <a:t>?</a:t>
            </a:r>
          </a:p>
        </p:txBody>
      </p:sp>
      <p:pic>
        <p:nvPicPr>
          <p:cNvPr id="13" name="Picture 12"/>
          <p:cNvPicPr>
            <a:picLocks noChangeAspect="1"/>
          </p:cNvPicPr>
          <p:nvPr/>
        </p:nvPicPr>
        <p:blipFill rotWithShape="1">
          <a:blip r:embed="rId5"/>
          <a:srcRect l="34769" r="35705"/>
          <a:stretch/>
        </p:blipFill>
        <p:spPr>
          <a:xfrm>
            <a:off x="3435224" y="3358211"/>
            <a:ext cx="4411678" cy="720080"/>
          </a:xfrm>
          <a:prstGeom prst="rect">
            <a:avLst/>
          </a:prstGeom>
        </p:spPr>
      </p:pic>
      <p:sp>
        <p:nvSpPr>
          <p:cNvPr id="14" name="TextBox 13"/>
          <p:cNvSpPr txBox="1"/>
          <p:nvPr/>
        </p:nvSpPr>
        <p:spPr>
          <a:xfrm>
            <a:off x="86852" y="4039364"/>
            <a:ext cx="3477036" cy="1754327"/>
          </a:xfrm>
          <a:prstGeom prst="rect">
            <a:avLst/>
          </a:prstGeom>
          <a:noFill/>
        </p:spPr>
        <p:txBody>
          <a:bodyPr wrap="square" rtlCol="0">
            <a:spAutoFit/>
          </a:bodyPr>
          <a:lstStyle/>
          <a:p>
            <a:pPr marL="285750" indent="-285750">
              <a:buFont typeface="Arial"/>
              <a:buChar char="•"/>
            </a:pPr>
            <a:r>
              <a:rPr lang="en-US" dirty="0"/>
              <a:t>Build a graph, where every possible (k-1)-</a:t>
            </a:r>
            <a:r>
              <a:rPr lang="en-US" dirty="0" err="1"/>
              <a:t>mer</a:t>
            </a:r>
            <a:r>
              <a:rPr lang="en-US" dirty="0"/>
              <a:t> is a node</a:t>
            </a:r>
          </a:p>
          <a:p>
            <a:pPr marL="285750" indent="-285750">
              <a:buFont typeface="Arial"/>
              <a:buChar char="•"/>
            </a:pPr>
            <a:r>
              <a:rPr lang="en-US" dirty="0"/>
              <a:t>Draw an edge between two nodes if there is a k-</a:t>
            </a:r>
            <a:r>
              <a:rPr lang="en-US" dirty="0" err="1"/>
              <a:t>mer</a:t>
            </a:r>
            <a:r>
              <a:rPr lang="en-US" dirty="0"/>
              <a:t> whose prefix is the first node and suffix is the second node</a:t>
            </a:r>
          </a:p>
        </p:txBody>
      </p:sp>
      <p:sp>
        <p:nvSpPr>
          <p:cNvPr id="15" name="TextBox 14"/>
          <p:cNvSpPr txBox="1"/>
          <p:nvPr/>
        </p:nvSpPr>
        <p:spPr>
          <a:xfrm>
            <a:off x="3839882" y="4521636"/>
            <a:ext cx="5018368" cy="646331"/>
          </a:xfrm>
          <a:prstGeom prst="rect">
            <a:avLst/>
          </a:prstGeom>
          <a:noFill/>
        </p:spPr>
        <p:txBody>
          <a:bodyPr wrap="square" rtlCol="0">
            <a:spAutoFit/>
          </a:bodyPr>
          <a:lstStyle/>
          <a:p>
            <a:r>
              <a:rPr lang="en-US" dirty="0"/>
              <a:t>Example: Find the shortest circular superstring that contains all k-</a:t>
            </a:r>
            <a:r>
              <a:rPr lang="en-US" dirty="0" err="1"/>
              <a:t>mer</a:t>
            </a:r>
            <a:r>
              <a:rPr lang="en-US" dirty="0"/>
              <a:t> of length 4 on a binary alphabet</a:t>
            </a:r>
          </a:p>
        </p:txBody>
      </p:sp>
    </p:spTree>
    <p:extLst>
      <p:ext uri="{BB962C8B-B14F-4D97-AF65-F5344CB8AC3E}">
        <p14:creationId xmlns:p14="http://schemas.microsoft.com/office/powerpoint/2010/main" val="200361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4400" dirty="0"/>
              <a:t>Graphs for genome assembly</a:t>
            </a:r>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34</a:t>
            </a:fld>
            <a:endParaRPr lang="en-US" dirty="0"/>
          </a:p>
        </p:txBody>
      </p:sp>
      <p:sp>
        <p:nvSpPr>
          <p:cNvPr id="7" name="Rectangle 6"/>
          <p:cNvSpPr/>
          <p:nvPr/>
        </p:nvSpPr>
        <p:spPr>
          <a:xfrm>
            <a:off x="3419872" y="6165304"/>
            <a:ext cx="5760640" cy="276999"/>
          </a:xfrm>
          <a:prstGeom prst="rect">
            <a:avLst/>
          </a:prstGeom>
        </p:spPr>
        <p:txBody>
          <a:bodyPr wrap="square">
            <a:spAutoFit/>
          </a:bodyPr>
          <a:lstStyle/>
          <a:p>
            <a:r>
              <a:rPr lang="en-US" sz="1200" dirty="0" err="1"/>
              <a:t>Compeau</a:t>
            </a:r>
            <a:r>
              <a:rPr lang="en-US" sz="1200" dirty="0"/>
              <a:t> et al., 2011. </a:t>
            </a:r>
            <a:r>
              <a:rPr lang="en-US" sz="1200" dirty="0">
                <a:hlinkClick r:id="rId2"/>
              </a:rPr>
              <a:t>http://www.nature.com/nbt/journal/v29/n11/pdf/nbt.2023.pdf</a:t>
            </a:r>
            <a:endParaRPr lang="en-US" sz="1200" dirty="0"/>
          </a:p>
        </p:txBody>
      </p:sp>
      <p:pic>
        <p:nvPicPr>
          <p:cNvPr id="4" name="Picture 3" descr="Screen Shot 2015-09-07 at 5.25.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45" y="2784053"/>
            <a:ext cx="2152199" cy="2102912"/>
          </a:xfrm>
          <a:prstGeom prst="rect">
            <a:avLst/>
          </a:prstGeom>
        </p:spPr>
      </p:pic>
      <p:pic>
        <p:nvPicPr>
          <p:cNvPr id="5" name="Picture 4" descr="Screen Shot 2015-09-07 at 5.25.3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3878" y="2784053"/>
            <a:ext cx="6344586" cy="2235257"/>
          </a:xfrm>
          <a:prstGeom prst="rect">
            <a:avLst/>
          </a:prstGeom>
        </p:spPr>
      </p:pic>
      <p:sp>
        <p:nvSpPr>
          <p:cNvPr id="8" name="TextBox 7"/>
          <p:cNvSpPr txBox="1"/>
          <p:nvPr/>
        </p:nvSpPr>
        <p:spPr>
          <a:xfrm>
            <a:off x="4572000" y="2206605"/>
            <a:ext cx="2761017" cy="646331"/>
          </a:xfrm>
          <a:prstGeom prst="rect">
            <a:avLst/>
          </a:prstGeom>
          <a:noFill/>
        </p:spPr>
        <p:txBody>
          <a:bodyPr wrap="none" rtlCol="0">
            <a:spAutoFit/>
          </a:bodyPr>
          <a:lstStyle/>
          <a:p>
            <a:r>
              <a:rPr lang="en-US" sz="3600" dirty="0" err="1"/>
              <a:t>Ovelap</a:t>
            </a:r>
            <a:r>
              <a:rPr lang="en-US" sz="3600" dirty="0"/>
              <a:t> Graph</a:t>
            </a:r>
          </a:p>
        </p:txBody>
      </p:sp>
      <p:sp>
        <p:nvSpPr>
          <p:cNvPr id="9" name="TextBox 8"/>
          <p:cNvSpPr txBox="1"/>
          <p:nvPr/>
        </p:nvSpPr>
        <p:spPr>
          <a:xfrm>
            <a:off x="2627784" y="5324143"/>
            <a:ext cx="4142067" cy="369332"/>
          </a:xfrm>
          <a:prstGeom prst="rect">
            <a:avLst/>
          </a:prstGeom>
          <a:noFill/>
        </p:spPr>
        <p:txBody>
          <a:bodyPr wrap="none" rtlCol="0">
            <a:spAutoFit/>
          </a:bodyPr>
          <a:lstStyle/>
          <a:p>
            <a:r>
              <a:rPr lang="en-US" dirty="0"/>
              <a:t>But computing read overlaps is very costly</a:t>
            </a:r>
          </a:p>
        </p:txBody>
      </p:sp>
    </p:spTree>
    <p:extLst>
      <p:ext uri="{BB962C8B-B14F-4D97-AF65-F5344CB8AC3E}">
        <p14:creationId xmlns:p14="http://schemas.microsoft.com/office/powerpoint/2010/main" val="620510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4400" dirty="0"/>
              <a:t>Graphs for genome assembly</a:t>
            </a:r>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35</a:t>
            </a:fld>
            <a:endParaRPr lang="en-US" dirty="0"/>
          </a:p>
        </p:txBody>
      </p:sp>
      <p:sp>
        <p:nvSpPr>
          <p:cNvPr id="7" name="Rectangle 6"/>
          <p:cNvSpPr/>
          <p:nvPr/>
        </p:nvSpPr>
        <p:spPr>
          <a:xfrm>
            <a:off x="0" y="6294512"/>
            <a:ext cx="5760640" cy="230832"/>
          </a:xfrm>
          <a:prstGeom prst="rect">
            <a:avLst/>
          </a:prstGeom>
        </p:spPr>
        <p:txBody>
          <a:bodyPr wrap="square">
            <a:spAutoFit/>
          </a:bodyPr>
          <a:lstStyle/>
          <a:p>
            <a:r>
              <a:rPr lang="en-US" sz="900" dirty="0" err="1"/>
              <a:t>Compeau</a:t>
            </a:r>
            <a:r>
              <a:rPr lang="en-US" sz="900" dirty="0"/>
              <a:t> et al., 2011. </a:t>
            </a:r>
            <a:r>
              <a:rPr lang="en-US" sz="900" dirty="0">
                <a:hlinkClick r:id="rId2"/>
              </a:rPr>
              <a:t>http://www.nature.com/nbt/journal/v29/n11/pdf/nbt.2023.pdf</a:t>
            </a:r>
            <a:endParaRPr lang="en-US" sz="900" dirty="0"/>
          </a:p>
        </p:txBody>
      </p:sp>
      <p:sp>
        <p:nvSpPr>
          <p:cNvPr id="3" name="TextBox 2"/>
          <p:cNvSpPr txBox="1"/>
          <p:nvPr/>
        </p:nvSpPr>
        <p:spPr>
          <a:xfrm>
            <a:off x="0" y="1844824"/>
            <a:ext cx="9180512" cy="523220"/>
          </a:xfrm>
          <a:prstGeom prst="rect">
            <a:avLst/>
          </a:prstGeom>
          <a:noFill/>
        </p:spPr>
        <p:txBody>
          <a:bodyPr wrap="square" rtlCol="0">
            <a:spAutoFit/>
          </a:bodyPr>
          <a:lstStyle/>
          <a:p>
            <a:pPr algn="ctr"/>
            <a:r>
              <a:rPr lang="en-US" sz="2800" dirty="0"/>
              <a:t>Then, split the reads as </a:t>
            </a:r>
            <a:r>
              <a:rPr lang="en-US" sz="2800" i="1" dirty="0"/>
              <a:t>k</a:t>
            </a:r>
            <a:r>
              <a:rPr lang="en-US" sz="2800" dirty="0"/>
              <a:t>-</a:t>
            </a:r>
            <a:r>
              <a:rPr lang="en-US" sz="2800" dirty="0" err="1"/>
              <a:t>mers</a:t>
            </a:r>
            <a:r>
              <a:rPr lang="en-US" sz="2800" dirty="0"/>
              <a:t> (sub-strings of length </a:t>
            </a:r>
            <a:r>
              <a:rPr lang="en-US" sz="2800" i="1" dirty="0"/>
              <a:t>k</a:t>
            </a:r>
            <a:r>
              <a:rPr lang="en-US" sz="2800" dirty="0"/>
              <a:t>)</a:t>
            </a:r>
          </a:p>
        </p:txBody>
      </p:sp>
      <p:sp>
        <p:nvSpPr>
          <p:cNvPr id="10" name="TextBox 9"/>
          <p:cNvSpPr txBox="1"/>
          <p:nvPr/>
        </p:nvSpPr>
        <p:spPr>
          <a:xfrm>
            <a:off x="0" y="2448358"/>
            <a:ext cx="8848395" cy="461665"/>
          </a:xfrm>
          <a:prstGeom prst="rect">
            <a:avLst/>
          </a:prstGeom>
          <a:noFill/>
        </p:spPr>
        <p:txBody>
          <a:bodyPr wrap="none" rtlCol="0">
            <a:spAutoFit/>
          </a:bodyPr>
          <a:lstStyle/>
          <a:p>
            <a:r>
              <a:rPr lang="en-US" sz="2400" dirty="0"/>
              <a:t>Now, you have two options:</a:t>
            </a:r>
            <a:r>
              <a:rPr lang="en-US" sz="2400" dirty="0">
                <a:solidFill>
                  <a:srgbClr val="FF0000"/>
                </a:solidFill>
              </a:rPr>
              <a:t> </a:t>
            </a:r>
            <a:r>
              <a:rPr lang="en-US" sz="2400" b="1" dirty="0">
                <a:solidFill>
                  <a:srgbClr val="FF0000"/>
                </a:solidFill>
              </a:rPr>
              <a:t>1.- Let the </a:t>
            </a:r>
            <a:r>
              <a:rPr lang="en-US" sz="2400" b="1" i="1" dirty="0">
                <a:solidFill>
                  <a:srgbClr val="FF0000"/>
                </a:solidFill>
              </a:rPr>
              <a:t>k</a:t>
            </a:r>
            <a:r>
              <a:rPr lang="en-US" sz="2400" b="1" dirty="0">
                <a:solidFill>
                  <a:srgbClr val="FF0000"/>
                </a:solidFill>
              </a:rPr>
              <a:t>-</a:t>
            </a:r>
            <a:r>
              <a:rPr lang="en-US" sz="2400" b="1" dirty="0" err="1">
                <a:solidFill>
                  <a:srgbClr val="FF0000"/>
                </a:solidFill>
              </a:rPr>
              <a:t>mers</a:t>
            </a:r>
            <a:r>
              <a:rPr lang="en-US" sz="2400" b="1" dirty="0">
                <a:solidFill>
                  <a:srgbClr val="FF0000"/>
                </a:solidFill>
              </a:rPr>
              <a:t> be nodes in the graph</a:t>
            </a:r>
          </a:p>
        </p:txBody>
      </p:sp>
      <p:sp>
        <p:nvSpPr>
          <p:cNvPr id="11" name="TextBox 10"/>
          <p:cNvSpPr txBox="1"/>
          <p:nvPr/>
        </p:nvSpPr>
        <p:spPr>
          <a:xfrm>
            <a:off x="225919" y="2886166"/>
            <a:ext cx="858453" cy="646331"/>
          </a:xfrm>
          <a:prstGeom prst="rect">
            <a:avLst/>
          </a:prstGeom>
          <a:noFill/>
        </p:spPr>
        <p:txBody>
          <a:bodyPr wrap="none" rtlCol="0">
            <a:spAutoFit/>
          </a:bodyPr>
          <a:lstStyle/>
          <a:p>
            <a:r>
              <a:rPr lang="en-US" sz="3600" dirty="0"/>
              <a:t>k=3</a:t>
            </a:r>
          </a:p>
        </p:txBody>
      </p:sp>
      <p:sp>
        <p:nvSpPr>
          <p:cNvPr id="14" name="TextBox 13"/>
          <p:cNvSpPr txBox="1"/>
          <p:nvPr/>
        </p:nvSpPr>
        <p:spPr>
          <a:xfrm>
            <a:off x="4788024" y="2996952"/>
            <a:ext cx="2029672" cy="523220"/>
          </a:xfrm>
          <a:prstGeom prst="rect">
            <a:avLst/>
          </a:prstGeom>
          <a:noFill/>
        </p:spPr>
        <p:txBody>
          <a:bodyPr wrap="none" rtlCol="0">
            <a:spAutoFit/>
          </a:bodyPr>
          <a:lstStyle/>
          <a:p>
            <a:r>
              <a:rPr lang="en-US" sz="2800" b="1" i="1" dirty="0"/>
              <a:t>k</a:t>
            </a:r>
            <a:r>
              <a:rPr lang="en-US" sz="2800" b="1" dirty="0"/>
              <a:t>-</a:t>
            </a:r>
            <a:r>
              <a:rPr lang="en-US" sz="2800" b="1" dirty="0" err="1"/>
              <a:t>mer</a:t>
            </a:r>
            <a:r>
              <a:rPr lang="en-US" sz="2800" b="1" dirty="0"/>
              <a:t> graph</a:t>
            </a:r>
          </a:p>
        </p:txBody>
      </p:sp>
      <p:grpSp>
        <p:nvGrpSpPr>
          <p:cNvPr id="122" name="Group 121"/>
          <p:cNvGrpSpPr/>
          <p:nvPr/>
        </p:nvGrpSpPr>
        <p:grpSpPr>
          <a:xfrm>
            <a:off x="1043608" y="3625860"/>
            <a:ext cx="1204454" cy="2342004"/>
            <a:chOff x="1043608" y="3625860"/>
            <a:chExt cx="1204454" cy="2342004"/>
          </a:xfrm>
        </p:grpSpPr>
        <p:sp>
          <p:nvSpPr>
            <p:cNvPr id="12" name="Rectangle 11"/>
            <p:cNvSpPr/>
            <p:nvPr/>
          </p:nvSpPr>
          <p:spPr>
            <a:xfrm>
              <a:off x="1084372" y="4221088"/>
              <a:ext cx="1154320" cy="369332"/>
            </a:xfrm>
            <a:prstGeom prst="rect">
              <a:avLst/>
            </a:prstGeom>
          </p:spPr>
          <p:txBody>
            <a:bodyPr wrap="none">
              <a:spAutoFit/>
            </a:bodyPr>
            <a:lstStyle/>
            <a:p>
              <a:r>
                <a:rPr lang="en-US" dirty="0">
                  <a:latin typeface="Courier"/>
                  <a:cs typeface="Courier"/>
                </a:rPr>
                <a:t>ATGGCGT</a:t>
              </a:r>
            </a:p>
          </p:txBody>
        </p:sp>
        <p:sp>
          <p:nvSpPr>
            <p:cNvPr id="13" name="TextBox 12"/>
            <p:cNvSpPr txBox="1"/>
            <p:nvPr/>
          </p:nvSpPr>
          <p:spPr>
            <a:xfrm>
              <a:off x="1043608" y="3625860"/>
              <a:ext cx="1080770" cy="523220"/>
            </a:xfrm>
            <a:prstGeom prst="rect">
              <a:avLst/>
            </a:prstGeom>
            <a:noFill/>
          </p:spPr>
          <p:txBody>
            <a:bodyPr wrap="none" rtlCol="0">
              <a:spAutoFit/>
            </a:bodyPr>
            <a:lstStyle/>
            <a:p>
              <a:r>
                <a:rPr lang="en-US" sz="2800" b="1" dirty="0"/>
                <a:t>Reads</a:t>
              </a:r>
            </a:p>
          </p:txBody>
        </p:sp>
        <p:sp>
          <p:nvSpPr>
            <p:cNvPr id="15" name="Rectangle 14"/>
            <p:cNvSpPr/>
            <p:nvPr/>
          </p:nvSpPr>
          <p:spPr>
            <a:xfrm>
              <a:off x="1065816" y="4590420"/>
              <a:ext cx="1154320" cy="369332"/>
            </a:xfrm>
            <a:prstGeom prst="rect">
              <a:avLst/>
            </a:prstGeom>
          </p:spPr>
          <p:txBody>
            <a:bodyPr wrap="none">
              <a:spAutoFit/>
            </a:bodyPr>
            <a:lstStyle/>
            <a:p>
              <a:r>
                <a:rPr lang="en-US" dirty="0">
                  <a:latin typeface="Courier"/>
                  <a:cs typeface="Courier"/>
                </a:rPr>
                <a:t>GGCGTGC</a:t>
              </a:r>
            </a:p>
          </p:txBody>
        </p:sp>
        <p:sp>
          <p:nvSpPr>
            <p:cNvPr id="16" name="Rectangle 15"/>
            <p:cNvSpPr/>
            <p:nvPr/>
          </p:nvSpPr>
          <p:spPr>
            <a:xfrm>
              <a:off x="1088770" y="4919128"/>
              <a:ext cx="1159292" cy="369332"/>
            </a:xfrm>
            <a:prstGeom prst="rect">
              <a:avLst/>
            </a:prstGeom>
          </p:spPr>
          <p:txBody>
            <a:bodyPr wrap="none">
              <a:spAutoFit/>
            </a:bodyPr>
            <a:lstStyle/>
            <a:p>
              <a:r>
                <a:rPr lang="en-US" dirty="0">
                  <a:latin typeface="Courier"/>
                  <a:cs typeface="Courier"/>
                </a:rPr>
                <a:t>CGTGCAA</a:t>
              </a:r>
            </a:p>
          </p:txBody>
        </p:sp>
        <p:sp>
          <p:nvSpPr>
            <p:cNvPr id="17" name="Rectangle 16"/>
            <p:cNvSpPr/>
            <p:nvPr/>
          </p:nvSpPr>
          <p:spPr>
            <a:xfrm>
              <a:off x="1084372" y="5266548"/>
              <a:ext cx="1159292" cy="369332"/>
            </a:xfrm>
            <a:prstGeom prst="rect">
              <a:avLst/>
            </a:prstGeom>
          </p:spPr>
          <p:txBody>
            <a:bodyPr wrap="none">
              <a:spAutoFit/>
            </a:bodyPr>
            <a:lstStyle/>
            <a:p>
              <a:r>
                <a:rPr lang="en-US" dirty="0">
                  <a:latin typeface="Courier"/>
                  <a:cs typeface="Courier"/>
                </a:rPr>
                <a:t>TGCAATG</a:t>
              </a:r>
            </a:p>
          </p:txBody>
        </p:sp>
        <p:sp>
          <p:nvSpPr>
            <p:cNvPr id="18" name="Rectangle 17"/>
            <p:cNvSpPr/>
            <p:nvPr/>
          </p:nvSpPr>
          <p:spPr>
            <a:xfrm>
              <a:off x="1084372" y="5598532"/>
              <a:ext cx="1154320" cy="369332"/>
            </a:xfrm>
            <a:prstGeom prst="rect">
              <a:avLst/>
            </a:prstGeom>
          </p:spPr>
          <p:txBody>
            <a:bodyPr wrap="none">
              <a:spAutoFit/>
            </a:bodyPr>
            <a:lstStyle/>
            <a:p>
              <a:r>
                <a:rPr lang="en-US" dirty="0">
                  <a:latin typeface="Courier"/>
                  <a:cs typeface="Courier"/>
                </a:rPr>
                <a:t>CAATGGC</a:t>
              </a:r>
            </a:p>
          </p:txBody>
        </p:sp>
      </p:grpSp>
      <p:grpSp>
        <p:nvGrpSpPr>
          <p:cNvPr id="21" name="Group 20"/>
          <p:cNvGrpSpPr/>
          <p:nvPr/>
        </p:nvGrpSpPr>
        <p:grpSpPr>
          <a:xfrm>
            <a:off x="5652120" y="3532497"/>
            <a:ext cx="576337" cy="463044"/>
            <a:chOff x="4878708" y="4127376"/>
            <a:chExt cx="576337" cy="463044"/>
          </a:xfrm>
        </p:grpSpPr>
        <p:sp>
          <p:nvSpPr>
            <p:cNvPr id="19" name="Oval 18"/>
            <p:cNvSpPr/>
            <p:nvPr/>
          </p:nvSpPr>
          <p:spPr>
            <a:xfrm>
              <a:off x="4932040" y="4127376"/>
              <a:ext cx="463044" cy="46304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solidFill>
                  <a:srgbClr val="000000"/>
                </a:solidFill>
              </a:endParaRPr>
            </a:p>
          </p:txBody>
        </p:sp>
        <p:sp>
          <p:nvSpPr>
            <p:cNvPr id="20" name="TextBox 19"/>
            <p:cNvSpPr txBox="1"/>
            <p:nvPr/>
          </p:nvSpPr>
          <p:spPr>
            <a:xfrm>
              <a:off x="4878708" y="4149080"/>
              <a:ext cx="576337" cy="369332"/>
            </a:xfrm>
            <a:prstGeom prst="rect">
              <a:avLst/>
            </a:prstGeom>
            <a:noFill/>
          </p:spPr>
          <p:txBody>
            <a:bodyPr wrap="none" rtlCol="0">
              <a:spAutoFit/>
            </a:bodyPr>
            <a:lstStyle/>
            <a:p>
              <a:r>
                <a:rPr lang="en-US" dirty="0"/>
                <a:t>ATG</a:t>
              </a:r>
            </a:p>
          </p:txBody>
        </p:sp>
      </p:grpSp>
      <p:sp>
        <p:nvSpPr>
          <p:cNvPr id="22" name="Rectangle 21"/>
          <p:cNvSpPr/>
          <p:nvPr/>
        </p:nvSpPr>
        <p:spPr>
          <a:xfrm>
            <a:off x="1084372" y="4221088"/>
            <a:ext cx="535300" cy="369332"/>
          </a:xfrm>
          <a:prstGeom prst="rect">
            <a:avLst/>
          </a:prstGeom>
          <a:gradFill flip="none" rotWithShape="1">
            <a:gsLst>
              <a:gs pos="0">
                <a:schemeClr val="accent3">
                  <a:tint val="100000"/>
                  <a:shade val="70000"/>
                  <a:satMod val="150000"/>
                  <a:alpha val="48000"/>
                </a:schemeClr>
              </a:gs>
              <a:gs pos="100000">
                <a:schemeClr val="accent3">
                  <a:tint val="95000"/>
                  <a:satMod val="150000"/>
                  <a:alpha val="48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3" name="Rectangle 22"/>
          <p:cNvSpPr/>
          <p:nvPr/>
        </p:nvSpPr>
        <p:spPr>
          <a:xfrm>
            <a:off x="1296984" y="4221088"/>
            <a:ext cx="432048" cy="369332"/>
          </a:xfrm>
          <a:prstGeom prst="rect">
            <a:avLst/>
          </a:prstGeom>
          <a:gradFill flip="none" rotWithShape="1">
            <a:gsLst>
              <a:gs pos="0">
                <a:schemeClr val="accent3">
                  <a:tint val="100000"/>
                  <a:shade val="70000"/>
                  <a:satMod val="150000"/>
                  <a:alpha val="48000"/>
                </a:schemeClr>
              </a:gs>
              <a:gs pos="100000">
                <a:schemeClr val="accent3">
                  <a:tint val="95000"/>
                  <a:satMod val="150000"/>
                  <a:alpha val="48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24" name="Group 23"/>
          <p:cNvGrpSpPr/>
          <p:nvPr/>
        </p:nvGrpSpPr>
        <p:grpSpPr>
          <a:xfrm>
            <a:off x="5652120" y="6149806"/>
            <a:ext cx="588397" cy="463044"/>
            <a:chOff x="4878708" y="4127376"/>
            <a:chExt cx="588397" cy="463044"/>
          </a:xfrm>
        </p:grpSpPr>
        <p:sp>
          <p:nvSpPr>
            <p:cNvPr id="25" name="Oval 24"/>
            <p:cNvSpPr/>
            <p:nvPr/>
          </p:nvSpPr>
          <p:spPr>
            <a:xfrm>
              <a:off x="4932040" y="4127376"/>
              <a:ext cx="463044" cy="46304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solidFill>
                  <a:srgbClr val="000000"/>
                </a:solidFill>
              </a:endParaRPr>
            </a:p>
          </p:txBody>
        </p:sp>
        <p:sp>
          <p:nvSpPr>
            <p:cNvPr id="26" name="TextBox 25"/>
            <p:cNvSpPr txBox="1"/>
            <p:nvPr/>
          </p:nvSpPr>
          <p:spPr>
            <a:xfrm>
              <a:off x="4878708" y="4149080"/>
              <a:ext cx="588397" cy="369332"/>
            </a:xfrm>
            <a:prstGeom prst="rect">
              <a:avLst/>
            </a:prstGeom>
            <a:noFill/>
          </p:spPr>
          <p:txBody>
            <a:bodyPr wrap="none" rtlCol="0">
              <a:spAutoFit/>
            </a:bodyPr>
            <a:lstStyle/>
            <a:p>
              <a:r>
                <a:rPr lang="en-US" dirty="0"/>
                <a:t>GTG</a:t>
              </a:r>
            </a:p>
          </p:txBody>
        </p:sp>
      </p:grpSp>
      <p:grpSp>
        <p:nvGrpSpPr>
          <p:cNvPr id="28" name="Group 27"/>
          <p:cNvGrpSpPr/>
          <p:nvPr/>
        </p:nvGrpSpPr>
        <p:grpSpPr>
          <a:xfrm>
            <a:off x="6429713" y="3818751"/>
            <a:ext cx="588397" cy="463044"/>
            <a:chOff x="4878708" y="4127376"/>
            <a:chExt cx="588397" cy="463044"/>
          </a:xfrm>
        </p:grpSpPr>
        <p:sp>
          <p:nvSpPr>
            <p:cNvPr id="29" name="Oval 28"/>
            <p:cNvSpPr/>
            <p:nvPr/>
          </p:nvSpPr>
          <p:spPr>
            <a:xfrm>
              <a:off x="4932040" y="4127376"/>
              <a:ext cx="463044" cy="46304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solidFill>
                  <a:srgbClr val="000000"/>
                </a:solidFill>
              </a:endParaRPr>
            </a:p>
          </p:txBody>
        </p:sp>
        <p:sp>
          <p:nvSpPr>
            <p:cNvPr id="30" name="TextBox 29"/>
            <p:cNvSpPr txBox="1"/>
            <p:nvPr/>
          </p:nvSpPr>
          <p:spPr>
            <a:xfrm>
              <a:off x="4878708" y="4149080"/>
              <a:ext cx="588397" cy="369332"/>
            </a:xfrm>
            <a:prstGeom prst="rect">
              <a:avLst/>
            </a:prstGeom>
            <a:noFill/>
          </p:spPr>
          <p:txBody>
            <a:bodyPr wrap="none" rtlCol="0">
              <a:spAutoFit/>
            </a:bodyPr>
            <a:lstStyle/>
            <a:p>
              <a:r>
                <a:rPr lang="en-US" dirty="0"/>
                <a:t>TGG</a:t>
              </a:r>
            </a:p>
          </p:txBody>
        </p:sp>
      </p:grpSp>
      <p:grpSp>
        <p:nvGrpSpPr>
          <p:cNvPr id="31" name="Group 30"/>
          <p:cNvGrpSpPr/>
          <p:nvPr/>
        </p:nvGrpSpPr>
        <p:grpSpPr>
          <a:xfrm>
            <a:off x="6429713" y="5911114"/>
            <a:ext cx="569387" cy="463044"/>
            <a:chOff x="4878708" y="4127376"/>
            <a:chExt cx="569387" cy="463044"/>
          </a:xfrm>
        </p:grpSpPr>
        <p:sp>
          <p:nvSpPr>
            <p:cNvPr id="32" name="Oval 31"/>
            <p:cNvSpPr/>
            <p:nvPr/>
          </p:nvSpPr>
          <p:spPr>
            <a:xfrm>
              <a:off x="4932040" y="4127376"/>
              <a:ext cx="463044" cy="46304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solidFill>
                  <a:srgbClr val="000000"/>
                </a:solidFill>
              </a:endParaRPr>
            </a:p>
          </p:txBody>
        </p:sp>
        <p:sp>
          <p:nvSpPr>
            <p:cNvPr id="33" name="TextBox 32"/>
            <p:cNvSpPr txBox="1"/>
            <p:nvPr/>
          </p:nvSpPr>
          <p:spPr>
            <a:xfrm>
              <a:off x="4878708" y="4149080"/>
              <a:ext cx="569387" cy="369332"/>
            </a:xfrm>
            <a:prstGeom prst="rect">
              <a:avLst/>
            </a:prstGeom>
            <a:noFill/>
          </p:spPr>
          <p:txBody>
            <a:bodyPr wrap="none" rtlCol="0">
              <a:spAutoFit/>
            </a:bodyPr>
            <a:lstStyle/>
            <a:p>
              <a:r>
                <a:rPr lang="en-US" dirty="0"/>
                <a:t>CGT</a:t>
              </a:r>
            </a:p>
          </p:txBody>
        </p:sp>
      </p:grpSp>
      <p:grpSp>
        <p:nvGrpSpPr>
          <p:cNvPr id="34" name="Group 33"/>
          <p:cNvGrpSpPr/>
          <p:nvPr/>
        </p:nvGrpSpPr>
        <p:grpSpPr>
          <a:xfrm>
            <a:off x="6910134" y="5314257"/>
            <a:ext cx="598992" cy="463044"/>
            <a:chOff x="4878708" y="4127376"/>
            <a:chExt cx="598992" cy="463044"/>
          </a:xfrm>
        </p:grpSpPr>
        <p:sp>
          <p:nvSpPr>
            <p:cNvPr id="35" name="Oval 34"/>
            <p:cNvSpPr/>
            <p:nvPr/>
          </p:nvSpPr>
          <p:spPr>
            <a:xfrm>
              <a:off x="4932040" y="4127376"/>
              <a:ext cx="463044" cy="46304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solidFill>
                  <a:srgbClr val="000000"/>
                </a:solidFill>
              </a:endParaRPr>
            </a:p>
          </p:txBody>
        </p:sp>
        <p:sp>
          <p:nvSpPr>
            <p:cNvPr id="36" name="TextBox 35"/>
            <p:cNvSpPr txBox="1"/>
            <p:nvPr/>
          </p:nvSpPr>
          <p:spPr>
            <a:xfrm>
              <a:off x="4878708" y="4149080"/>
              <a:ext cx="598992" cy="369332"/>
            </a:xfrm>
            <a:prstGeom prst="rect">
              <a:avLst/>
            </a:prstGeom>
            <a:noFill/>
          </p:spPr>
          <p:txBody>
            <a:bodyPr wrap="none" rtlCol="0">
              <a:spAutoFit/>
            </a:bodyPr>
            <a:lstStyle/>
            <a:p>
              <a:r>
                <a:rPr lang="en-US" dirty="0"/>
                <a:t>GCG</a:t>
              </a:r>
            </a:p>
          </p:txBody>
        </p:sp>
      </p:grpSp>
      <p:grpSp>
        <p:nvGrpSpPr>
          <p:cNvPr id="37" name="Group 36"/>
          <p:cNvGrpSpPr/>
          <p:nvPr/>
        </p:nvGrpSpPr>
        <p:grpSpPr>
          <a:xfrm>
            <a:off x="6910134" y="4476260"/>
            <a:ext cx="607859" cy="463044"/>
            <a:chOff x="4878708" y="4127376"/>
            <a:chExt cx="607859" cy="463044"/>
          </a:xfrm>
        </p:grpSpPr>
        <p:sp>
          <p:nvSpPr>
            <p:cNvPr id="38" name="Oval 37"/>
            <p:cNvSpPr/>
            <p:nvPr/>
          </p:nvSpPr>
          <p:spPr>
            <a:xfrm>
              <a:off x="4932040" y="4127376"/>
              <a:ext cx="463044" cy="46304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solidFill>
                  <a:srgbClr val="000000"/>
                </a:solidFill>
              </a:endParaRPr>
            </a:p>
          </p:txBody>
        </p:sp>
        <p:sp>
          <p:nvSpPr>
            <p:cNvPr id="39" name="TextBox 38"/>
            <p:cNvSpPr txBox="1"/>
            <p:nvPr/>
          </p:nvSpPr>
          <p:spPr>
            <a:xfrm>
              <a:off x="4878708" y="4149080"/>
              <a:ext cx="607859" cy="369332"/>
            </a:xfrm>
            <a:prstGeom prst="rect">
              <a:avLst/>
            </a:prstGeom>
            <a:noFill/>
          </p:spPr>
          <p:txBody>
            <a:bodyPr wrap="none" rtlCol="0">
              <a:spAutoFit/>
            </a:bodyPr>
            <a:lstStyle/>
            <a:p>
              <a:r>
                <a:rPr lang="en-US" dirty="0"/>
                <a:t>GGC</a:t>
              </a:r>
            </a:p>
          </p:txBody>
        </p:sp>
      </p:grpSp>
      <p:grpSp>
        <p:nvGrpSpPr>
          <p:cNvPr id="60" name="Group 59"/>
          <p:cNvGrpSpPr/>
          <p:nvPr/>
        </p:nvGrpSpPr>
        <p:grpSpPr>
          <a:xfrm>
            <a:off x="4421149" y="3818751"/>
            <a:ext cx="1080278" cy="2577111"/>
            <a:chOff x="4421149" y="3818751"/>
            <a:chExt cx="1080278" cy="2577111"/>
          </a:xfrm>
        </p:grpSpPr>
        <p:grpSp>
          <p:nvGrpSpPr>
            <p:cNvPr id="40" name="Group 39"/>
            <p:cNvGrpSpPr/>
            <p:nvPr/>
          </p:nvGrpSpPr>
          <p:grpSpPr>
            <a:xfrm>
              <a:off x="4932040" y="5932818"/>
              <a:ext cx="569387" cy="463044"/>
              <a:chOff x="4878708" y="4127376"/>
              <a:chExt cx="569387" cy="463044"/>
            </a:xfrm>
          </p:grpSpPr>
          <p:sp>
            <p:nvSpPr>
              <p:cNvPr id="41" name="Oval 40"/>
              <p:cNvSpPr/>
              <p:nvPr/>
            </p:nvSpPr>
            <p:spPr>
              <a:xfrm>
                <a:off x="4932040" y="4127376"/>
                <a:ext cx="463044" cy="46304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solidFill>
                    <a:srgbClr val="000000"/>
                  </a:solidFill>
                </a:endParaRPr>
              </a:p>
            </p:txBody>
          </p:sp>
          <p:sp>
            <p:nvSpPr>
              <p:cNvPr id="42" name="TextBox 41"/>
              <p:cNvSpPr txBox="1"/>
              <p:nvPr/>
            </p:nvSpPr>
            <p:spPr>
              <a:xfrm>
                <a:off x="4878708" y="4149080"/>
                <a:ext cx="569387" cy="369332"/>
              </a:xfrm>
              <a:prstGeom prst="rect">
                <a:avLst/>
              </a:prstGeom>
              <a:noFill/>
            </p:spPr>
            <p:txBody>
              <a:bodyPr wrap="none" rtlCol="0">
                <a:spAutoFit/>
              </a:bodyPr>
              <a:lstStyle/>
              <a:p>
                <a:r>
                  <a:rPr lang="en-US" dirty="0"/>
                  <a:t>TGC</a:t>
                </a:r>
              </a:p>
            </p:txBody>
          </p:sp>
        </p:grpSp>
        <p:grpSp>
          <p:nvGrpSpPr>
            <p:cNvPr id="43" name="Group 42"/>
            <p:cNvGrpSpPr/>
            <p:nvPr/>
          </p:nvGrpSpPr>
          <p:grpSpPr>
            <a:xfrm>
              <a:off x="4421149" y="5314257"/>
              <a:ext cx="586932" cy="463044"/>
              <a:chOff x="4878708" y="4127376"/>
              <a:chExt cx="586932" cy="463044"/>
            </a:xfrm>
          </p:grpSpPr>
          <p:sp>
            <p:nvSpPr>
              <p:cNvPr id="44" name="Oval 43"/>
              <p:cNvSpPr/>
              <p:nvPr/>
            </p:nvSpPr>
            <p:spPr>
              <a:xfrm>
                <a:off x="4932040" y="4127376"/>
                <a:ext cx="463044" cy="46304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solidFill>
                    <a:srgbClr val="000000"/>
                  </a:solidFill>
                </a:endParaRPr>
              </a:p>
            </p:txBody>
          </p:sp>
          <p:sp>
            <p:nvSpPr>
              <p:cNvPr id="45" name="TextBox 44"/>
              <p:cNvSpPr txBox="1"/>
              <p:nvPr/>
            </p:nvSpPr>
            <p:spPr>
              <a:xfrm>
                <a:off x="4878708" y="4149080"/>
                <a:ext cx="586932" cy="369332"/>
              </a:xfrm>
              <a:prstGeom prst="rect">
                <a:avLst/>
              </a:prstGeom>
              <a:noFill/>
            </p:spPr>
            <p:txBody>
              <a:bodyPr wrap="none" rtlCol="0">
                <a:spAutoFit/>
              </a:bodyPr>
              <a:lstStyle/>
              <a:p>
                <a:r>
                  <a:rPr lang="en-US" dirty="0"/>
                  <a:t>GCA</a:t>
                </a:r>
              </a:p>
            </p:txBody>
          </p:sp>
        </p:grpSp>
        <p:grpSp>
          <p:nvGrpSpPr>
            <p:cNvPr id="46" name="Group 45"/>
            <p:cNvGrpSpPr/>
            <p:nvPr/>
          </p:nvGrpSpPr>
          <p:grpSpPr>
            <a:xfrm>
              <a:off x="4428247" y="4476260"/>
              <a:ext cx="574872" cy="463044"/>
              <a:chOff x="4878708" y="4127376"/>
              <a:chExt cx="574872" cy="463044"/>
            </a:xfrm>
          </p:grpSpPr>
          <p:sp>
            <p:nvSpPr>
              <p:cNvPr id="47" name="Oval 46"/>
              <p:cNvSpPr/>
              <p:nvPr/>
            </p:nvSpPr>
            <p:spPr>
              <a:xfrm>
                <a:off x="4932040" y="4127376"/>
                <a:ext cx="463044" cy="46304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solidFill>
                    <a:srgbClr val="000000"/>
                  </a:solidFill>
                </a:endParaRPr>
              </a:p>
            </p:txBody>
          </p:sp>
          <p:sp>
            <p:nvSpPr>
              <p:cNvPr id="48" name="TextBox 47"/>
              <p:cNvSpPr txBox="1"/>
              <p:nvPr/>
            </p:nvSpPr>
            <p:spPr>
              <a:xfrm>
                <a:off x="4878708" y="4149080"/>
                <a:ext cx="574872" cy="369332"/>
              </a:xfrm>
              <a:prstGeom prst="rect">
                <a:avLst/>
              </a:prstGeom>
              <a:noFill/>
            </p:spPr>
            <p:txBody>
              <a:bodyPr wrap="none" rtlCol="0">
                <a:spAutoFit/>
              </a:bodyPr>
              <a:lstStyle/>
              <a:p>
                <a:r>
                  <a:rPr lang="en-US" dirty="0"/>
                  <a:t>CAA</a:t>
                </a:r>
              </a:p>
            </p:txBody>
          </p:sp>
        </p:grpSp>
        <p:grpSp>
          <p:nvGrpSpPr>
            <p:cNvPr id="49" name="Group 48"/>
            <p:cNvGrpSpPr/>
            <p:nvPr/>
          </p:nvGrpSpPr>
          <p:grpSpPr>
            <a:xfrm>
              <a:off x="4932040" y="3818751"/>
              <a:ext cx="569387" cy="463044"/>
              <a:chOff x="4878708" y="4127376"/>
              <a:chExt cx="569387" cy="463044"/>
            </a:xfrm>
          </p:grpSpPr>
          <p:sp>
            <p:nvSpPr>
              <p:cNvPr id="50" name="Oval 49"/>
              <p:cNvSpPr/>
              <p:nvPr/>
            </p:nvSpPr>
            <p:spPr>
              <a:xfrm>
                <a:off x="4932040" y="4127376"/>
                <a:ext cx="463044" cy="46304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solidFill>
                    <a:srgbClr val="000000"/>
                  </a:solidFill>
                </a:endParaRPr>
              </a:p>
            </p:txBody>
          </p:sp>
          <p:sp>
            <p:nvSpPr>
              <p:cNvPr id="51" name="TextBox 50"/>
              <p:cNvSpPr txBox="1"/>
              <p:nvPr/>
            </p:nvSpPr>
            <p:spPr>
              <a:xfrm>
                <a:off x="4878708" y="4149080"/>
                <a:ext cx="569387" cy="369332"/>
              </a:xfrm>
              <a:prstGeom prst="rect">
                <a:avLst/>
              </a:prstGeom>
              <a:noFill/>
            </p:spPr>
            <p:txBody>
              <a:bodyPr wrap="none" rtlCol="0">
                <a:spAutoFit/>
              </a:bodyPr>
              <a:lstStyle/>
              <a:p>
                <a:r>
                  <a:rPr lang="en-US" dirty="0"/>
                  <a:t>AAT</a:t>
                </a:r>
              </a:p>
            </p:txBody>
          </p:sp>
        </p:grpSp>
      </p:grpSp>
      <p:sp>
        <p:nvSpPr>
          <p:cNvPr id="52" name="Rectangle 51"/>
          <p:cNvSpPr/>
          <p:nvPr/>
        </p:nvSpPr>
        <p:spPr>
          <a:xfrm>
            <a:off x="1422324" y="4217414"/>
            <a:ext cx="432048" cy="369332"/>
          </a:xfrm>
          <a:prstGeom prst="rect">
            <a:avLst/>
          </a:prstGeom>
          <a:gradFill flip="none" rotWithShape="1">
            <a:gsLst>
              <a:gs pos="0">
                <a:schemeClr val="accent3">
                  <a:tint val="100000"/>
                  <a:shade val="70000"/>
                  <a:satMod val="150000"/>
                  <a:alpha val="48000"/>
                </a:schemeClr>
              </a:gs>
              <a:gs pos="100000">
                <a:schemeClr val="accent3">
                  <a:tint val="95000"/>
                  <a:satMod val="150000"/>
                  <a:alpha val="48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3" name="Rectangle 52"/>
          <p:cNvSpPr/>
          <p:nvPr/>
        </p:nvSpPr>
        <p:spPr>
          <a:xfrm>
            <a:off x="1593400" y="4217414"/>
            <a:ext cx="432048" cy="369332"/>
          </a:xfrm>
          <a:prstGeom prst="rect">
            <a:avLst/>
          </a:prstGeom>
          <a:gradFill flip="none" rotWithShape="1">
            <a:gsLst>
              <a:gs pos="0">
                <a:schemeClr val="accent3">
                  <a:tint val="100000"/>
                  <a:shade val="70000"/>
                  <a:satMod val="150000"/>
                  <a:alpha val="48000"/>
                </a:schemeClr>
              </a:gs>
              <a:gs pos="100000">
                <a:schemeClr val="accent3">
                  <a:tint val="95000"/>
                  <a:satMod val="150000"/>
                  <a:alpha val="48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4" name="Rectangle 53"/>
          <p:cNvSpPr/>
          <p:nvPr/>
        </p:nvSpPr>
        <p:spPr>
          <a:xfrm>
            <a:off x="1745800" y="4216796"/>
            <a:ext cx="432048" cy="369332"/>
          </a:xfrm>
          <a:prstGeom prst="rect">
            <a:avLst/>
          </a:prstGeom>
          <a:gradFill flip="none" rotWithShape="1">
            <a:gsLst>
              <a:gs pos="0">
                <a:schemeClr val="accent3">
                  <a:tint val="100000"/>
                  <a:shade val="70000"/>
                  <a:satMod val="150000"/>
                  <a:alpha val="48000"/>
                </a:schemeClr>
              </a:gs>
              <a:gs pos="100000">
                <a:schemeClr val="accent3">
                  <a:tint val="95000"/>
                  <a:satMod val="150000"/>
                  <a:alpha val="48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6" name="Rectangle 55"/>
          <p:cNvSpPr/>
          <p:nvPr/>
        </p:nvSpPr>
        <p:spPr>
          <a:xfrm>
            <a:off x="1132127" y="4616632"/>
            <a:ext cx="432048" cy="369332"/>
          </a:xfrm>
          <a:prstGeom prst="rect">
            <a:avLst/>
          </a:prstGeom>
          <a:solidFill>
            <a:schemeClr val="accent4">
              <a:lumMod val="60000"/>
              <a:lumOff val="40000"/>
              <a:alpha val="48000"/>
            </a:schemeClr>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7" name="Rectangle 56"/>
          <p:cNvSpPr/>
          <p:nvPr/>
        </p:nvSpPr>
        <p:spPr>
          <a:xfrm>
            <a:off x="1284632" y="4616128"/>
            <a:ext cx="432048" cy="369332"/>
          </a:xfrm>
          <a:prstGeom prst="rect">
            <a:avLst/>
          </a:prstGeom>
          <a:solidFill>
            <a:schemeClr val="accent4">
              <a:lumMod val="60000"/>
              <a:lumOff val="40000"/>
              <a:alpha val="48000"/>
            </a:schemeClr>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9" name="Rectangle 58"/>
          <p:cNvSpPr/>
          <p:nvPr/>
        </p:nvSpPr>
        <p:spPr>
          <a:xfrm>
            <a:off x="1437032" y="4618844"/>
            <a:ext cx="432048" cy="369332"/>
          </a:xfrm>
          <a:prstGeom prst="rect">
            <a:avLst/>
          </a:prstGeom>
          <a:solidFill>
            <a:schemeClr val="accent4">
              <a:lumMod val="60000"/>
              <a:lumOff val="40000"/>
              <a:alpha val="48000"/>
            </a:schemeClr>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8" name="Rectangle 57"/>
          <p:cNvSpPr/>
          <p:nvPr/>
        </p:nvSpPr>
        <p:spPr>
          <a:xfrm>
            <a:off x="1547664" y="4616836"/>
            <a:ext cx="432048" cy="369332"/>
          </a:xfrm>
          <a:prstGeom prst="rect">
            <a:avLst/>
          </a:prstGeom>
          <a:gradFill flip="none" rotWithShape="1">
            <a:gsLst>
              <a:gs pos="0">
                <a:schemeClr val="accent3">
                  <a:tint val="100000"/>
                  <a:shade val="70000"/>
                  <a:satMod val="150000"/>
                  <a:alpha val="48000"/>
                </a:schemeClr>
              </a:gs>
              <a:gs pos="100000">
                <a:schemeClr val="accent3">
                  <a:tint val="95000"/>
                  <a:satMod val="150000"/>
                  <a:alpha val="48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3" name="TextBox 92"/>
          <p:cNvSpPr txBox="1"/>
          <p:nvPr/>
        </p:nvSpPr>
        <p:spPr>
          <a:xfrm>
            <a:off x="2483768" y="3323368"/>
            <a:ext cx="1997811" cy="923330"/>
          </a:xfrm>
          <a:prstGeom prst="rect">
            <a:avLst/>
          </a:prstGeom>
          <a:noFill/>
        </p:spPr>
        <p:txBody>
          <a:bodyPr wrap="square" rtlCol="0">
            <a:spAutoFit/>
          </a:bodyPr>
          <a:lstStyle/>
          <a:p>
            <a:r>
              <a:rPr lang="en-US" dirty="0"/>
              <a:t>Draw edges based on pairwise alignments</a:t>
            </a:r>
          </a:p>
        </p:txBody>
      </p:sp>
      <p:grpSp>
        <p:nvGrpSpPr>
          <p:cNvPr id="121" name="Group 120"/>
          <p:cNvGrpSpPr/>
          <p:nvPr/>
        </p:nvGrpSpPr>
        <p:grpSpPr>
          <a:xfrm>
            <a:off x="4706003" y="3625860"/>
            <a:ext cx="2498958" cy="2770002"/>
            <a:chOff x="4706003" y="3625860"/>
            <a:chExt cx="2498958" cy="2770002"/>
          </a:xfrm>
        </p:grpSpPr>
        <p:grpSp>
          <p:nvGrpSpPr>
            <p:cNvPr id="109" name="Group 108"/>
            <p:cNvGrpSpPr/>
            <p:nvPr/>
          </p:nvGrpSpPr>
          <p:grpSpPr>
            <a:xfrm>
              <a:off x="4706003" y="3625860"/>
              <a:ext cx="2498958" cy="2770002"/>
              <a:chOff x="4706003" y="3625860"/>
              <a:chExt cx="2498958" cy="2770002"/>
            </a:xfrm>
          </p:grpSpPr>
          <p:cxnSp>
            <p:nvCxnSpPr>
              <p:cNvPr id="62" name="Straight Arrow Connector 61"/>
              <p:cNvCxnSpPr/>
              <p:nvPr/>
            </p:nvCxnSpPr>
            <p:spPr>
              <a:xfrm>
                <a:off x="6178856" y="3727527"/>
                <a:ext cx="359767" cy="184666"/>
              </a:xfrm>
              <a:prstGeom prst="straightConnector1">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endCxn id="38" idx="0"/>
              </p:cNvCxnSpPr>
              <p:nvPr/>
            </p:nvCxnSpPr>
            <p:spPr>
              <a:xfrm>
                <a:off x="6910134" y="4189462"/>
                <a:ext cx="284854" cy="286798"/>
              </a:xfrm>
              <a:prstGeom prst="straightConnector1">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endCxn id="35" idx="0"/>
              </p:cNvCxnSpPr>
              <p:nvPr/>
            </p:nvCxnSpPr>
            <p:spPr>
              <a:xfrm flipH="1">
                <a:off x="7194988" y="4938680"/>
                <a:ext cx="9973" cy="375577"/>
              </a:xfrm>
              <a:prstGeom prst="straightConnector1">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35" idx="4"/>
              </p:cNvCxnSpPr>
              <p:nvPr/>
            </p:nvCxnSpPr>
            <p:spPr>
              <a:xfrm flipH="1">
                <a:off x="6910134" y="5777301"/>
                <a:ext cx="284854" cy="243987"/>
              </a:xfrm>
              <a:prstGeom prst="straightConnector1">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32" idx="3"/>
              </p:cNvCxnSpPr>
              <p:nvPr/>
            </p:nvCxnSpPr>
            <p:spPr>
              <a:xfrm flipH="1">
                <a:off x="6168496" y="6306347"/>
                <a:ext cx="382360" cy="89515"/>
              </a:xfrm>
              <a:prstGeom prst="straightConnector1">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endCxn id="41" idx="5"/>
              </p:cNvCxnSpPr>
              <p:nvPr/>
            </p:nvCxnSpPr>
            <p:spPr>
              <a:xfrm flipH="1" flipV="1">
                <a:off x="5380605" y="6328051"/>
                <a:ext cx="324847" cy="67811"/>
              </a:xfrm>
              <a:prstGeom prst="straightConnector1">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endCxn id="44" idx="4"/>
              </p:cNvCxnSpPr>
              <p:nvPr/>
            </p:nvCxnSpPr>
            <p:spPr>
              <a:xfrm flipH="1" flipV="1">
                <a:off x="4706003" y="5777301"/>
                <a:ext cx="302078" cy="243987"/>
              </a:xfrm>
              <a:prstGeom prst="straightConnector1">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44" idx="0"/>
                <a:endCxn id="47" idx="4"/>
              </p:cNvCxnSpPr>
              <p:nvPr/>
            </p:nvCxnSpPr>
            <p:spPr>
              <a:xfrm flipV="1">
                <a:off x="4706003" y="4939304"/>
                <a:ext cx="7098" cy="374953"/>
              </a:xfrm>
              <a:prstGeom prst="straightConnector1">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47" idx="0"/>
              </p:cNvCxnSpPr>
              <p:nvPr/>
            </p:nvCxnSpPr>
            <p:spPr>
              <a:xfrm flipV="1">
                <a:off x="4713101" y="4149080"/>
                <a:ext cx="294980" cy="327180"/>
              </a:xfrm>
              <a:prstGeom prst="straightConnector1">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V="1">
                <a:off x="5380605" y="3625860"/>
                <a:ext cx="380035" cy="286333"/>
              </a:xfrm>
              <a:prstGeom prst="straightConnector1">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grpSp>
        <p:cxnSp>
          <p:nvCxnSpPr>
            <p:cNvPr id="94" name="Straight Arrow Connector 93"/>
            <p:cNvCxnSpPr>
              <a:stCxn id="19" idx="4"/>
              <a:endCxn id="42" idx="0"/>
            </p:cNvCxnSpPr>
            <p:nvPr/>
          </p:nvCxnSpPr>
          <p:spPr>
            <a:xfrm flipH="1">
              <a:off x="5216734" y="3995541"/>
              <a:ext cx="720240" cy="1958981"/>
            </a:xfrm>
            <a:prstGeom prst="straightConnector1">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a:stCxn id="26" idx="0"/>
              <a:endCxn id="29" idx="4"/>
            </p:cNvCxnSpPr>
            <p:nvPr/>
          </p:nvCxnSpPr>
          <p:spPr>
            <a:xfrm flipV="1">
              <a:off x="5946319" y="4281795"/>
              <a:ext cx="768248" cy="1889715"/>
            </a:xfrm>
            <a:prstGeom prst="straightConnector1">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stCxn id="41" idx="6"/>
            </p:cNvCxnSpPr>
            <p:nvPr/>
          </p:nvCxnSpPr>
          <p:spPr>
            <a:xfrm flipV="1">
              <a:off x="5448416" y="5635880"/>
              <a:ext cx="1515050" cy="528460"/>
            </a:xfrm>
            <a:prstGeom prst="straightConnector1">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stCxn id="39" idx="1"/>
            </p:cNvCxnSpPr>
            <p:nvPr/>
          </p:nvCxnSpPr>
          <p:spPr>
            <a:xfrm flipH="1">
              <a:off x="4932040" y="4682630"/>
              <a:ext cx="1978094" cy="762594"/>
            </a:xfrm>
            <a:prstGeom prst="straightConnector1">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110" name="Group 109"/>
          <p:cNvGrpSpPr/>
          <p:nvPr/>
        </p:nvGrpSpPr>
        <p:grpSpPr>
          <a:xfrm>
            <a:off x="4703318" y="3625860"/>
            <a:ext cx="2498958" cy="2770002"/>
            <a:chOff x="5285405" y="3625860"/>
            <a:chExt cx="2498958" cy="2770002"/>
          </a:xfrm>
        </p:grpSpPr>
        <p:cxnSp>
          <p:nvCxnSpPr>
            <p:cNvPr id="111" name="Straight Arrow Connector 110"/>
            <p:cNvCxnSpPr/>
            <p:nvPr/>
          </p:nvCxnSpPr>
          <p:spPr>
            <a:xfrm>
              <a:off x="6758258" y="3727527"/>
              <a:ext cx="359767" cy="184666"/>
            </a:xfrm>
            <a:prstGeom prst="straightConnector1">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a:off x="7489536" y="4189462"/>
              <a:ext cx="284854" cy="286798"/>
            </a:xfrm>
            <a:prstGeom prst="straightConnector1">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flipH="1">
              <a:off x="7774390" y="4938680"/>
              <a:ext cx="9973" cy="375577"/>
            </a:xfrm>
            <a:prstGeom prst="straightConnector1">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flipH="1">
              <a:off x="7489536" y="5777301"/>
              <a:ext cx="284854" cy="243987"/>
            </a:xfrm>
            <a:prstGeom prst="straightConnector1">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flipH="1">
              <a:off x="6747898" y="6306347"/>
              <a:ext cx="382360" cy="89515"/>
            </a:xfrm>
            <a:prstGeom prst="straightConnector1">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flipH="1" flipV="1">
              <a:off x="5960007" y="6328051"/>
              <a:ext cx="324847" cy="67811"/>
            </a:xfrm>
            <a:prstGeom prst="straightConnector1">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flipH="1" flipV="1">
              <a:off x="5285405" y="5777301"/>
              <a:ext cx="302078" cy="243987"/>
            </a:xfrm>
            <a:prstGeom prst="straightConnector1">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flipV="1">
              <a:off x="5285405" y="4939304"/>
              <a:ext cx="7098" cy="374953"/>
            </a:xfrm>
            <a:prstGeom prst="straightConnector1">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flipV="1">
              <a:off x="5292503" y="4149080"/>
              <a:ext cx="294980" cy="327180"/>
            </a:xfrm>
            <a:prstGeom prst="straightConnector1">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flipV="1">
              <a:off x="5960007" y="3625860"/>
              <a:ext cx="380035" cy="286333"/>
            </a:xfrm>
            <a:prstGeom prst="straightConnector1">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123" name="TextBox 122"/>
          <p:cNvSpPr txBox="1"/>
          <p:nvPr/>
        </p:nvSpPr>
        <p:spPr>
          <a:xfrm>
            <a:off x="2510337" y="4653136"/>
            <a:ext cx="1971242" cy="1477328"/>
          </a:xfrm>
          <a:prstGeom prst="rect">
            <a:avLst/>
          </a:prstGeom>
          <a:noFill/>
        </p:spPr>
        <p:txBody>
          <a:bodyPr wrap="square" rtlCol="0">
            <a:spAutoFit/>
          </a:bodyPr>
          <a:lstStyle/>
          <a:p>
            <a:r>
              <a:rPr lang="en-US" dirty="0"/>
              <a:t>Look for a </a:t>
            </a:r>
            <a:r>
              <a:rPr lang="en-US" dirty="0" err="1"/>
              <a:t>hamiltonian</a:t>
            </a:r>
            <a:r>
              <a:rPr lang="en-US" dirty="0"/>
              <a:t> cycle: Visit each vertex once</a:t>
            </a:r>
          </a:p>
          <a:p>
            <a:r>
              <a:rPr lang="en-US" dirty="0"/>
              <a:t>(hard to solve)</a:t>
            </a:r>
          </a:p>
        </p:txBody>
      </p:sp>
      <p:grpSp>
        <p:nvGrpSpPr>
          <p:cNvPr id="132" name="Group 131"/>
          <p:cNvGrpSpPr/>
          <p:nvPr/>
        </p:nvGrpSpPr>
        <p:grpSpPr>
          <a:xfrm>
            <a:off x="7107958" y="3608164"/>
            <a:ext cx="2072554" cy="2654120"/>
            <a:chOff x="7107958" y="3608164"/>
            <a:chExt cx="2072554" cy="2654120"/>
          </a:xfrm>
        </p:grpSpPr>
        <p:grpSp>
          <p:nvGrpSpPr>
            <p:cNvPr id="130" name="Group 129"/>
            <p:cNvGrpSpPr/>
            <p:nvPr/>
          </p:nvGrpSpPr>
          <p:grpSpPr>
            <a:xfrm>
              <a:off x="7107958" y="3608164"/>
              <a:ext cx="2072554" cy="2654120"/>
              <a:chOff x="7107958" y="3608164"/>
              <a:chExt cx="2072554" cy="2654120"/>
            </a:xfrm>
          </p:grpSpPr>
          <p:grpSp>
            <p:nvGrpSpPr>
              <p:cNvPr id="128" name="Group 127"/>
              <p:cNvGrpSpPr/>
              <p:nvPr/>
            </p:nvGrpSpPr>
            <p:grpSpPr>
              <a:xfrm>
                <a:off x="8042739" y="3608164"/>
                <a:ext cx="1137773" cy="2629148"/>
                <a:chOff x="7682699" y="3528554"/>
                <a:chExt cx="1137773" cy="2629148"/>
              </a:xfrm>
            </p:grpSpPr>
            <p:pic>
              <p:nvPicPr>
                <p:cNvPr id="125" name="Picture 124" descr="Screen Shot 2015-09-07 at 6.04.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2699" y="3528554"/>
                  <a:ext cx="1094212" cy="2629148"/>
                </a:xfrm>
                <a:prstGeom prst="rect">
                  <a:avLst/>
                </a:prstGeom>
              </p:spPr>
            </p:pic>
            <p:sp>
              <p:nvSpPr>
                <p:cNvPr id="126" name="Rectangle 125"/>
                <p:cNvSpPr/>
                <p:nvPr/>
              </p:nvSpPr>
              <p:spPr>
                <a:xfrm>
                  <a:off x="7682699" y="4682630"/>
                  <a:ext cx="129661" cy="305546"/>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p:cNvSpPr/>
                <p:nvPr/>
              </p:nvSpPr>
              <p:spPr>
                <a:xfrm>
                  <a:off x="8690811" y="4653136"/>
                  <a:ext cx="129661" cy="305546"/>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9" name="TextBox 128"/>
              <p:cNvSpPr txBox="1"/>
              <p:nvPr/>
            </p:nvSpPr>
            <p:spPr>
              <a:xfrm>
                <a:off x="7107958" y="5892952"/>
                <a:ext cx="1049160" cy="369332"/>
              </a:xfrm>
              <a:prstGeom prst="rect">
                <a:avLst/>
              </a:prstGeom>
              <a:noFill/>
            </p:spPr>
            <p:txBody>
              <a:bodyPr wrap="none" rtlCol="0">
                <a:spAutoFit/>
              </a:bodyPr>
              <a:lstStyle/>
              <a:p>
                <a:r>
                  <a:rPr lang="en-US" dirty="0"/>
                  <a:t>Genome:</a:t>
                </a:r>
              </a:p>
            </p:txBody>
          </p:sp>
        </p:grpSp>
        <p:sp>
          <p:nvSpPr>
            <p:cNvPr id="131" name="Right Arrow 130"/>
            <p:cNvSpPr/>
            <p:nvPr/>
          </p:nvSpPr>
          <p:spPr>
            <a:xfrm>
              <a:off x="7517993" y="4762240"/>
              <a:ext cx="654407" cy="50430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011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22"/>
                                        </p:tgtEl>
                                        <p:attrNameLst>
                                          <p:attrName>style.visibility</p:attrName>
                                        </p:attrNameLst>
                                      </p:cBhvr>
                                      <p:to>
                                        <p:strVal val="visible"/>
                                      </p:to>
                                    </p:set>
                                    <p:animEffect transition="in" filter="blinds(horizontal)">
                                      <p:cBhvr>
                                        <p:cTn id="15" dur="500"/>
                                        <p:tgtEl>
                                          <p:spTgt spid="12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5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5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5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24"/>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6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93"/>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121"/>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123"/>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110"/>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22" grpId="0" animBg="1"/>
      <p:bldP spid="23" grpId="0" animBg="1"/>
      <p:bldP spid="52" grpId="0" animBg="1"/>
      <p:bldP spid="53" grpId="0" animBg="1"/>
      <p:bldP spid="54" grpId="0" animBg="1"/>
      <p:bldP spid="56" grpId="0" animBg="1"/>
      <p:bldP spid="57" grpId="0" animBg="1"/>
      <p:bldP spid="59" grpId="0" animBg="1"/>
      <p:bldP spid="58" grpId="0" animBg="1"/>
      <p:bldP spid="93" grpId="0"/>
      <p:bldP spid="1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z="4400" dirty="0"/>
              <a:t>De </a:t>
            </a:r>
            <a:r>
              <a:rPr lang="en-US" sz="4400" dirty="0" err="1"/>
              <a:t>Bruijn</a:t>
            </a:r>
            <a:r>
              <a:rPr lang="en-US" sz="4400" dirty="0"/>
              <a:t> graphs for genome assembly</a:t>
            </a:r>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36</a:t>
            </a:fld>
            <a:endParaRPr lang="en-US" dirty="0"/>
          </a:p>
        </p:txBody>
      </p:sp>
      <p:sp>
        <p:nvSpPr>
          <p:cNvPr id="7" name="Rectangle 6"/>
          <p:cNvSpPr/>
          <p:nvPr/>
        </p:nvSpPr>
        <p:spPr>
          <a:xfrm>
            <a:off x="0" y="6294512"/>
            <a:ext cx="5760640" cy="230832"/>
          </a:xfrm>
          <a:prstGeom prst="rect">
            <a:avLst/>
          </a:prstGeom>
        </p:spPr>
        <p:txBody>
          <a:bodyPr wrap="square">
            <a:spAutoFit/>
          </a:bodyPr>
          <a:lstStyle/>
          <a:p>
            <a:r>
              <a:rPr lang="en-US" sz="900" dirty="0" err="1"/>
              <a:t>Compeau</a:t>
            </a:r>
            <a:r>
              <a:rPr lang="en-US" sz="900" dirty="0"/>
              <a:t> et al., 2011. </a:t>
            </a:r>
            <a:r>
              <a:rPr lang="en-US" sz="900" dirty="0">
                <a:hlinkClick r:id="rId3"/>
              </a:rPr>
              <a:t>http://www.nature.com/nbt/journal/v29/n11/pdf/nbt.2023.pdf</a:t>
            </a:r>
            <a:endParaRPr lang="en-US" sz="900" dirty="0"/>
          </a:p>
        </p:txBody>
      </p:sp>
      <p:sp>
        <p:nvSpPr>
          <p:cNvPr id="3" name="TextBox 2"/>
          <p:cNvSpPr txBox="1"/>
          <p:nvPr/>
        </p:nvSpPr>
        <p:spPr>
          <a:xfrm>
            <a:off x="0" y="1700808"/>
            <a:ext cx="9180512" cy="523220"/>
          </a:xfrm>
          <a:prstGeom prst="rect">
            <a:avLst/>
          </a:prstGeom>
          <a:noFill/>
        </p:spPr>
        <p:txBody>
          <a:bodyPr wrap="square" rtlCol="0">
            <a:spAutoFit/>
          </a:bodyPr>
          <a:lstStyle/>
          <a:p>
            <a:pPr algn="ctr"/>
            <a:r>
              <a:rPr lang="en-US" sz="2800" dirty="0"/>
              <a:t>Then, split the reads as </a:t>
            </a:r>
            <a:r>
              <a:rPr lang="en-US" sz="2800" i="1" dirty="0"/>
              <a:t>k</a:t>
            </a:r>
            <a:r>
              <a:rPr lang="en-US" sz="2800" dirty="0"/>
              <a:t>-</a:t>
            </a:r>
            <a:r>
              <a:rPr lang="en-US" sz="2800" dirty="0" err="1"/>
              <a:t>mers</a:t>
            </a:r>
            <a:r>
              <a:rPr lang="en-US" sz="2800" dirty="0"/>
              <a:t> (sub-strings of length </a:t>
            </a:r>
            <a:r>
              <a:rPr lang="en-US" sz="2800" i="1" dirty="0"/>
              <a:t>k</a:t>
            </a:r>
            <a:r>
              <a:rPr lang="en-US" sz="2800" dirty="0"/>
              <a:t>)</a:t>
            </a:r>
          </a:p>
        </p:txBody>
      </p:sp>
      <p:sp>
        <p:nvSpPr>
          <p:cNvPr id="10" name="TextBox 9"/>
          <p:cNvSpPr txBox="1"/>
          <p:nvPr/>
        </p:nvSpPr>
        <p:spPr>
          <a:xfrm>
            <a:off x="0" y="2132856"/>
            <a:ext cx="9095308" cy="461665"/>
          </a:xfrm>
          <a:prstGeom prst="rect">
            <a:avLst/>
          </a:prstGeom>
          <a:noFill/>
        </p:spPr>
        <p:txBody>
          <a:bodyPr wrap="none" rtlCol="0">
            <a:spAutoFit/>
          </a:bodyPr>
          <a:lstStyle/>
          <a:p>
            <a:r>
              <a:rPr lang="en-US" sz="2400" dirty="0">
                <a:solidFill>
                  <a:srgbClr val="FF0000"/>
                </a:solidFill>
              </a:rPr>
              <a:t>2</a:t>
            </a:r>
            <a:r>
              <a:rPr lang="en-US" sz="2400" b="1" dirty="0">
                <a:solidFill>
                  <a:srgbClr val="FF0000"/>
                </a:solidFill>
              </a:rPr>
              <a:t>.- Let the </a:t>
            </a:r>
            <a:r>
              <a:rPr lang="en-US" sz="2400" b="1" i="1" dirty="0">
                <a:solidFill>
                  <a:srgbClr val="FF0000"/>
                </a:solidFill>
              </a:rPr>
              <a:t>k</a:t>
            </a:r>
            <a:r>
              <a:rPr lang="en-US" sz="2400" b="1" dirty="0">
                <a:solidFill>
                  <a:srgbClr val="FF0000"/>
                </a:solidFill>
              </a:rPr>
              <a:t>-mers-1 be nodes in the graph, i.e., suffixes and prefixes</a:t>
            </a:r>
          </a:p>
        </p:txBody>
      </p:sp>
      <p:sp>
        <p:nvSpPr>
          <p:cNvPr id="11" name="TextBox 10"/>
          <p:cNvSpPr txBox="1"/>
          <p:nvPr/>
        </p:nvSpPr>
        <p:spPr>
          <a:xfrm>
            <a:off x="101585" y="2564904"/>
            <a:ext cx="858453" cy="646331"/>
          </a:xfrm>
          <a:prstGeom prst="rect">
            <a:avLst/>
          </a:prstGeom>
          <a:noFill/>
        </p:spPr>
        <p:txBody>
          <a:bodyPr wrap="none" rtlCol="0">
            <a:spAutoFit/>
          </a:bodyPr>
          <a:lstStyle/>
          <a:p>
            <a:r>
              <a:rPr lang="en-US" sz="3600" dirty="0"/>
              <a:t>k=3</a:t>
            </a:r>
          </a:p>
        </p:txBody>
      </p:sp>
      <p:grpSp>
        <p:nvGrpSpPr>
          <p:cNvPr id="122" name="Group 121"/>
          <p:cNvGrpSpPr/>
          <p:nvPr/>
        </p:nvGrpSpPr>
        <p:grpSpPr>
          <a:xfrm>
            <a:off x="539552" y="3304598"/>
            <a:ext cx="1204454" cy="2342004"/>
            <a:chOff x="1043608" y="3625860"/>
            <a:chExt cx="1204454" cy="2342004"/>
          </a:xfrm>
        </p:grpSpPr>
        <p:sp>
          <p:nvSpPr>
            <p:cNvPr id="12" name="Rectangle 11"/>
            <p:cNvSpPr/>
            <p:nvPr/>
          </p:nvSpPr>
          <p:spPr>
            <a:xfrm>
              <a:off x="1084372" y="4221088"/>
              <a:ext cx="1154320" cy="369332"/>
            </a:xfrm>
            <a:prstGeom prst="rect">
              <a:avLst/>
            </a:prstGeom>
          </p:spPr>
          <p:txBody>
            <a:bodyPr wrap="none">
              <a:spAutoFit/>
            </a:bodyPr>
            <a:lstStyle/>
            <a:p>
              <a:r>
                <a:rPr lang="en-US" dirty="0">
                  <a:latin typeface="Courier"/>
                  <a:cs typeface="Courier"/>
                </a:rPr>
                <a:t>ATGGCGT</a:t>
              </a:r>
            </a:p>
          </p:txBody>
        </p:sp>
        <p:sp>
          <p:nvSpPr>
            <p:cNvPr id="13" name="TextBox 12"/>
            <p:cNvSpPr txBox="1"/>
            <p:nvPr/>
          </p:nvSpPr>
          <p:spPr>
            <a:xfrm>
              <a:off x="1043608" y="3625860"/>
              <a:ext cx="1080770" cy="523220"/>
            </a:xfrm>
            <a:prstGeom prst="rect">
              <a:avLst/>
            </a:prstGeom>
            <a:noFill/>
          </p:spPr>
          <p:txBody>
            <a:bodyPr wrap="none" rtlCol="0">
              <a:spAutoFit/>
            </a:bodyPr>
            <a:lstStyle/>
            <a:p>
              <a:r>
                <a:rPr lang="en-US" sz="2800" b="1" dirty="0"/>
                <a:t>Reads</a:t>
              </a:r>
            </a:p>
          </p:txBody>
        </p:sp>
        <p:sp>
          <p:nvSpPr>
            <p:cNvPr id="15" name="Rectangle 14"/>
            <p:cNvSpPr/>
            <p:nvPr/>
          </p:nvSpPr>
          <p:spPr>
            <a:xfrm>
              <a:off x="1065816" y="4590420"/>
              <a:ext cx="1154320" cy="369332"/>
            </a:xfrm>
            <a:prstGeom prst="rect">
              <a:avLst/>
            </a:prstGeom>
          </p:spPr>
          <p:txBody>
            <a:bodyPr wrap="none">
              <a:spAutoFit/>
            </a:bodyPr>
            <a:lstStyle/>
            <a:p>
              <a:r>
                <a:rPr lang="en-US" dirty="0">
                  <a:latin typeface="Courier"/>
                  <a:cs typeface="Courier"/>
                </a:rPr>
                <a:t>GGCGTGC</a:t>
              </a:r>
            </a:p>
          </p:txBody>
        </p:sp>
        <p:sp>
          <p:nvSpPr>
            <p:cNvPr id="16" name="Rectangle 15"/>
            <p:cNvSpPr/>
            <p:nvPr/>
          </p:nvSpPr>
          <p:spPr>
            <a:xfrm>
              <a:off x="1088770" y="4919128"/>
              <a:ext cx="1159292" cy="369332"/>
            </a:xfrm>
            <a:prstGeom prst="rect">
              <a:avLst/>
            </a:prstGeom>
          </p:spPr>
          <p:txBody>
            <a:bodyPr wrap="none">
              <a:spAutoFit/>
            </a:bodyPr>
            <a:lstStyle/>
            <a:p>
              <a:r>
                <a:rPr lang="en-US" dirty="0">
                  <a:latin typeface="Courier"/>
                  <a:cs typeface="Courier"/>
                </a:rPr>
                <a:t>CGTGCAA</a:t>
              </a:r>
            </a:p>
          </p:txBody>
        </p:sp>
        <p:sp>
          <p:nvSpPr>
            <p:cNvPr id="17" name="Rectangle 16"/>
            <p:cNvSpPr/>
            <p:nvPr/>
          </p:nvSpPr>
          <p:spPr>
            <a:xfrm>
              <a:off x="1084372" y="5266548"/>
              <a:ext cx="1159292" cy="369332"/>
            </a:xfrm>
            <a:prstGeom prst="rect">
              <a:avLst/>
            </a:prstGeom>
          </p:spPr>
          <p:txBody>
            <a:bodyPr wrap="none">
              <a:spAutoFit/>
            </a:bodyPr>
            <a:lstStyle/>
            <a:p>
              <a:r>
                <a:rPr lang="en-US" dirty="0">
                  <a:latin typeface="Courier"/>
                  <a:cs typeface="Courier"/>
                </a:rPr>
                <a:t>TGCAATG</a:t>
              </a:r>
            </a:p>
          </p:txBody>
        </p:sp>
        <p:sp>
          <p:nvSpPr>
            <p:cNvPr id="18" name="Rectangle 17"/>
            <p:cNvSpPr/>
            <p:nvPr/>
          </p:nvSpPr>
          <p:spPr>
            <a:xfrm>
              <a:off x="1084372" y="5598532"/>
              <a:ext cx="1154320" cy="369332"/>
            </a:xfrm>
            <a:prstGeom prst="rect">
              <a:avLst/>
            </a:prstGeom>
          </p:spPr>
          <p:txBody>
            <a:bodyPr wrap="none">
              <a:spAutoFit/>
            </a:bodyPr>
            <a:lstStyle/>
            <a:p>
              <a:r>
                <a:rPr lang="en-US" dirty="0">
                  <a:latin typeface="Courier"/>
                  <a:cs typeface="Courier"/>
                </a:rPr>
                <a:t>CAATGGC</a:t>
              </a:r>
            </a:p>
          </p:txBody>
        </p:sp>
      </p:grpSp>
      <p:sp>
        <p:nvSpPr>
          <p:cNvPr id="93" name="TextBox 92"/>
          <p:cNvSpPr txBox="1"/>
          <p:nvPr/>
        </p:nvSpPr>
        <p:spPr>
          <a:xfrm>
            <a:off x="2267744" y="3323368"/>
            <a:ext cx="1790353" cy="1200329"/>
          </a:xfrm>
          <a:prstGeom prst="rect">
            <a:avLst/>
          </a:prstGeom>
          <a:noFill/>
        </p:spPr>
        <p:txBody>
          <a:bodyPr wrap="square" rtlCol="0">
            <a:spAutoFit/>
          </a:bodyPr>
          <a:lstStyle/>
          <a:p>
            <a:r>
              <a:rPr lang="en-US" dirty="0"/>
              <a:t>Edges represent k-</a:t>
            </a:r>
            <a:r>
              <a:rPr lang="en-US" dirty="0" err="1"/>
              <a:t>mers</a:t>
            </a:r>
            <a:r>
              <a:rPr lang="en-US" dirty="0"/>
              <a:t> having a particular suffix and prefix</a:t>
            </a:r>
          </a:p>
        </p:txBody>
      </p:sp>
      <p:sp>
        <p:nvSpPr>
          <p:cNvPr id="123" name="TextBox 122"/>
          <p:cNvSpPr txBox="1"/>
          <p:nvPr/>
        </p:nvSpPr>
        <p:spPr>
          <a:xfrm>
            <a:off x="2294313" y="4653136"/>
            <a:ext cx="1971242" cy="1200329"/>
          </a:xfrm>
          <a:prstGeom prst="rect">
            <a:avLst/>
          </a:prstGeom>
          <a:noFill/>
        </p:spPr>
        <p:txBody>
          <a:bodyPr wrap="square" rtlCol="0">
            <a:spAutoFit/>
          </a:bodyPr>
          <a:lstStyle/>
          <a:p>
            <a:r>
              <a:rPr lang="en-US" dirty="0"/>
              <a:t>Look for an </a:t>
            </a:r>
            <a:r>
              <a:rPr lang="en-US" dirty="0" err="1"/>
              <a:t>Eulerian</a:t>
            </a:r>
            <a:r>
              <a:rPr lang="en-US" dirty="0"/>
              <a:t> cycle: Visit each edge once</a:t>
            </a:r>
          </a:p>
          <a:p>
            <a:r>
              <a:rPr lang="en-US" dirty="0"/>
              <a:t>(easier to solve)</a:t>
            </a:r>
          </a:p>
        </p:txBody>
      </p:sp>
      <p:grpSp>
        <p:nvGrpSpPr>
          <p:cNvPr id="5" name="Group 4"/>
          <p:cNvGrpSpPr/>
          <p:nvPr/>
        </p:nvGrpSpPr>
        <p:grpSpPr>
          <a:xfrm>
            <a:off x="4409171" y="2996952"/>
            <a:ext cx="3143343" cy="3605010"/>
            <a:chOff x="4409171" y="2996952"/>
            <a:chExt cx="3143343" cy="3605010"/>
          </a:xfrm>
        </p:grpSpPr>
        <p:sp>
          <p:nvSpPr>
            <p:cNvPr id="14" name="TextBox 13"/>
            <p:cNvSpPr txBox="1"/>
            <p:nvPr/>
          </p:nvSpPr>
          <p:spPr>
            <a:xfrm>
              <a:off x="4788024" y="2996952"/>
              <a:ext cx="2321594" cy="523220"/>
            </a:xfrm>
            <a:prstGeom prst="rect">
              <a:avLst/>
            </a:prstGeom>
            <a:noFill/>
          </p:spPr>
          <p:txBody>
            <a:bodyPr wrap="none" rtlCol="0">
              <a:spAutoFit/>
            </a:bodyPr>
            <a:lstStyle/>
            <a:p>
              <a:r>
                <a:rPr lang="en-US" sz="2800" b="1" i="1" dirty="0"/>
                <a:t>k</a:t>
              </a:r>
              <a:r>
                <a:rPr lang="en-US" sz="2800" b="1" dirty="0"/>
                <a:t>-mer-1 graph</a:t>
              </a:r>
            </a:p>
          </p:txBody>
        </p:sp>
        <p:grpSp>
          <p:nvGrpSpPr>
            <p:cNvPr id="21" name="Group 20"/>
            <p:cNvGrpSpPr/>
            <p:nvPr/>
          </p:nvGrpSpPr>
          <p:grpSpPr>
            <a:xfrm>
              <a:off x="5705452" y="3532497"/>
              <a:ext cx="463044" cy="463044"/>
              <a:chOff x="4932040" y="4127376"/>
              <a:chExt cx="463044" cy="463044"/>
            </a:xfrm>
          </p:grpSpPr>
          <p:sp>
            <p:nvSpPr>
              <p:cNvPr id="19" name="Oval 18"/>
              <p:cNvSpPr/>
              <p:nvPr/>
            </p:nvSpPr>
            <p:spPr>
              <a:xfrm>
                <a:off x="4932040" y="4127376"/>
                <a:ext cx="463044" cy="46304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solidFill>
                    <a:srgbClr val="000000"/>
                  </a:solidFill>
                </a:endParaRPr>
              </a:p>
            </p:txBody>
          </p:sp>
          <p:sp>
            <p:nvSpPr>
              <p:cNvPr id="20" name="TextBox 19"/>
              <p:cNvSpPr txBox="1"/>
              <p:nvPr/>
            </p:nvSpPr>
            <p:spPr>
              <a:xfrm>
                <a:off x="4952050" y="4149080"/>
                <a:ext cx="430714" cy="369332"/>
              </a:xfrm>
              <a:prstGeom prst="rect">
                <a:avLst/>
              </a:prstGeom>
              <a:noFill/>
            </p:spPr>
            <p:txBody>
              <a:bodyPr wrap="none" rtlCol="0">
                <a:spAutoFit/>
              </a:bodyPr>
              <a:lstStyle/>
              <a:p>
                <a:r>
                  <a:rPr lang="en-US" dirty="0"/>
                  <a:t>AT</a:t>
                </a:r>
              </a:p>
            </p:txBody>
          </p:sp>
        </p:grpSp>
        <p:grpSp>
          <p:nvGrpSpPr>
            <p:cNvPr id="92" name="Group 91"/>
            <p:cNvGrpSpPr/>
            <p:nvPr/>
          </p:nvGrpSpPr>
          <p:grpSpPr>
            <a:xfrm>
              <a:off x="5813972" y="6138918"/>
              <a:ext cx="476185" cy="463044"/>
              <a:chOff x="4932040" y="4127376"/>
              <a:chExt cx="476185" cy="463044"/>
            </a:xfrm>
          </p:grpSpPr>
          <p:sp>
            <p:nvSpPr>
              <p:cNvPr id="95" name="Oval 94"/>
              <p:cNvSpPr/>
              <p:nvPr/>
            </p:nvSpPr>
            <p:spPr>
              <a:xfrm>
                <a:off x="4932040" y="4127376"/>
                <a:ext cx="463044" cy="46304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solidFill>
                    <a:srgbClr val="000000"/>
                  </a:solidFill>
                </a:endParaRPr>
              </a:p>
            </p:txBody>
          </p:sp>
          <p:sp>
            <p:nvSpPr>
              <p:cNvPr id="96" name="TextBox 95"/>
              <p:cNvSpPr txBox="1"/>
              <p:nvPr/>
            </p:nvSpPr>
            <p:spPr>
              <a:xfrm>
                <a:off x="4954856" y="4149080"/>
                <a:ext cx="453369" cy="369332"/>
              </a:xfrm>
              <a:prstGeom prst="rect">
                <a:avLst/>
              </a:prstGeom>
              <a:noFill/>
            </p:spPr>
            <p:txBody>
              <a:bodyPr wrap="none" rtlCol="0">
                <a:spAutoFit/>
              </a:bodyPr>
              <a:lstStyle/>
              <a:p>
                <a:r>
                  <a:rPr lang="en-US" dirty="0"/>
                  <a:t>CG</a:t>
                </a:r>
              </a:p>
            </p:txBody>
          </p:sp>
        </p:grpSp>
        <p:grpSp>
          <p:nvGrpSpPr>
            <p:cNvPr id="97" name="Group 96"/>
            <p:cNvGrpSpPr/>
            <p:nvPr/>
          </p:nvGrpSpPr>
          <p:grpSpPr>
            <a:xfrm>
              <a:off x="7073467" y="4806770"/>
              <a:ext cx="479047" cy="463044"/>
              <a:chOff x="4932040" y="4127376"/>
              <a:chExt cx="479047" cy="463044"/>
            </a:xfrm>
          </p:grpSpPr>
          <p:sp>
            <p:nvSpPr>
              <p:cNvPr id="99" name="Oval 98"/>
              <p:cNvSpPr/>
              <p:nvPr/>
            </p:nvSpPr>
            <p:spPr>
              <a:xfrm>
                <a:off x="4932040" y="4127376"/>
                <a:ext cx="463044" cy="46304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solidFill>
                    <a:srgbClr val="000000"/>
                  </a:solidFill>
                </a:endParaRPr>
              </a:p>
            </p:txBody>
          </p:sp>
          <p:sp>
            <p:nvSpPr>
              <p:cNvPr id="100" name="TextBox 99"/>
              <p:cNvSpPr txBox="1"/>
              <p:nvPr/>
            </p:nvSpPr>
            <p:spPr>
              <a:xfrm>
                <a:off x="4935175" y="4149080"/>
                <a:ext cx="475912" cy="369332"/>
              </a:xfrm>
              <a:prstGeom prst="rect">
                <a:avLst/>
              </a:prstGeom>
              <a:noFill/>
            </p:spPr>
            <p:txBody>
              <a:bodyPr wrap="none" rtlCol="0">
                <a:spAutoFit/>
              </a:bodyPr>
              <a:lstStyle/>
              <a:p>
                <a:r>
                  <a:rPr lang="en-US" dirty="0"/>
                  <a:t>GG</a:t>
                </a:r>
              </a:p>
            </p:txBody>
          </p:sp>
        </p:grpSp>
        <p:grpSp>
          <p:nvGrpSpPr>
            <p:cNvPr id="101" name="Group 100"/>
            <p:cNvGrpSpPr/>
            <p:nvPr/>
          </p:nvGrpSpPr>
          <p:grpSpPr>
            <a:xfrm>
              <a:off x="4409171" y="4836264"/>
              <a:ext cx="463044" cy="463044"/>
              <a:chOff x="4932040" y="4127376"/>
              <a:chExt cx="463044" cy="463044"/>
            </a:xfrm>
          </p:grpSpPr>
          <p:sp>
            <p:nvSpPr>
              <p:cNvPr id="103" name="Oval 102"/>
              <p:cNvSpPr/>
              <p:nvPr/>
            </p:nvSpPr>
            <p:spPr>
              <a:xfrm>
                <a:off x="4932040" y="4127376"/>
                <a:ext cx="463044" cy="46304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solidFill>
                    <a:srgbClr val="000000"/>
                  </a:solidFill>
                </a:endParaRPr>
              </a:p>
            </p:txBody>
          </p:sp>
          <p:sp>
            <p:nvSpPr>
              <p:cNvPr id="104" name="TextBox 103"/>
              <p:cNvSpPr txBox="1"/>
              <p:nvPr/>
            </p:nvSpPr>
            <p:spPr>
              <a:xfrm>
                <a:off x="4935175" y="4149080"/>
                <a:ext cx="441309" cy="369332"/>
              </a:xfrm>
              <a:prstGeom prst="rect">
                <a:avLst/>
              </a:prstGeom>
              <a:noFill/>
            </p:spPr>
            <p:txBody>
              <a:bodyPr wrap="none" rtlCol="0">
                <a:spAutoFit/>
              </a:bodyPr>
              <a:lstStyle/>
              <a:p>
                <a:r>
                  <a:rPr lang="en-US" dirty="0"/>
                  <a:t>CA</a:t>
                </a:r>
              </a:p>
            </p:txBody>
          </p:sp>
        </p:grpSp>
        <p:grpSp>
          <p:nvGrpSpPr>
            <p:cNvPr id="106" name="Group 105"/>
            <p:cNvGrpSpPr/>
            <p:nvPr/>
          </p:nvGrpSpPr>
          <p:grpSpPr>
            <a:xfrm>
              <a:off x="4787537" y="3901746"/>
              <a:ext cx="469342" cy="463044"/>
              <a:chOff x="4925742" y="4127376"/>
              <a:chExt cx="469342" cy="463044"/>
            </a:xfrm>
          </p:grpSpPr>
          <p:sp>
            <p:nvSpPr>
              <p:cNvPr id="107" name="Oval 106"/>
              <p:cNvSpPr/>
              <p:nvPr/>
            </p:nvSpPr>
            <p:spPr>
              <a:xfrm>
                <a:off x="4932040" y="4127376"/>
                <a:ext cx="463044" cy="46304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solidFill>
                    <a:srgbClr val="000000"/>
                  </a:solidFill>
                </a:endParaRPr>
              </a:p>
            </p:txBody>
          </p:sp>
          <p:sp>
            <p:nvSpPr>
              <p:cNvPr id="108" name="TextBox 107"/>
              <p:cNvSpPr txBox="1"/>
              <p:nvPr/>
            </p:nvSpPr>
            <p:spPr>
              <a:xfrm>
                <a:off x="4925742" y="4149080"/>
                <a:ext cx="451791" cy="369332"/>
              </a:xfrm>
              <a:prstGeom prst="rect">
                <a:avLst/>
              </a:prstGeom>
              <a:noFill/>
            </p:spPr>
            <p:txBody>
              <a:bodyPr wrap="none" rtlCol="0">
                <a:spAutoFit/>
              </a:bodyPr>
              <a:lstStyle/>
              <a:p>
                <a:r>
                  <a:rPr lang="en-US" dirty="0"/>
                  <a:t>AA</a:t>
                </a:r>
              </a:p>
            </p:txBody>
          </p:sp>
        </p:grpSp>
        <p:grpSp>
          <p:nvGrpSpPr>
            <p:cNvPr id="124" name="Group 123"/>
            <p:cNvGrpSpPr/>
            <p:nvPr/>
          </p:nvGrpSpPr>
          <p:grpSpPr>
            <a:xfrm>
              <a:off x="4787537" y="5697578"/>
              <a:ext cx="469342" cy="463044"/>
              <a:chOff x="4925742" y="4127376"/>
              <a:chExt cx="469342" cy="463044"/>
            </a:xfrm>
          </p:grpSpPr>
          <p:sp>
            <p:nvSpPr>
              <p:cNvPr id="131" name="Oval 130"/>
              <p:cNvSpPr/>
              <p:nvPr/>
            </p:nvSpPr>
            <p:spPr>
              <a:xfrm>
                <a:off x="4932040" y="4127376"/>
                <a:ext cx="463044" cy="46304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solidFill>
                    <a:srgbClr val="000000"/>
                  </a:solidFill>
                </a:endParaRPr>
              </a:p>
            </p:txBody>
          </p:sp>
          <p:sp>
            <p:nvSpPr>
              <p:cNvPr id="132" name="TextBox 131"/>
              <p:cNvSpPr txBox="1"/>
              <p:nvPr/>
            </p:nvSpPr>
            <p:spPr>
              <a:xfrm>
                <a:off x="4925742" y="4149080"/>
                <a:ext cx="442774" cy="369332"/>
              </a:xfrm>
              <a:prstGeom prst="rect">
                <a:avLst/>
              </a:prstGeom>
              <a:noFill/>
            </p:spPr>
            <p:txBody>
              <a:bodyPr wrap="none" rtlCol="0">
                <a:spAutoFit/>
              </a:bodyPr>
              <a:lstStyle/>
              <a:p>
                <a:r>
                  <a:rPr lang="en-US" dirty="0"/>
                  <a:t>GT</a:t>
                </a:r>
              </a:p>
            </p:txBody>
          </p:sp>
        </p:grpSp>
        <p:grpSp>
          <p:nvGrpSpPr>
            <p:cNvPr id="133" name="Group 132"/>
            <p:cNvGrpSpPr/>
            <p:nvPr/>
          </p:nvGrpSpPr>
          <p:grpSpPr>
            <a:xfrm>
              <a:off x="6703361" y="5695996"/>
              <a:ext cx="485020" cy="463044"/>
              <a:chOff x="4910064" y="4127376"/>
              <a:chExt cx="485020" cy="463044"/>
            </a:xfrm>
          </p:grpSpPr>
          <p:sp>
            <p:nvSpPr>
              <p:cNvPr id="134" name="Oval 133"/>
              <p:cNvSpPr/>
              <p:nvPr/>
            </p:nvSpPr>
            <p:spPr>
              <a:xfrm>
                <a:off x="4932040" y="4127376"/>
                <a:ext cx="463044" cy="46304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solidFill>
                    <a:srgbClr val="000000"/>
                  </a:solidFill>
                </a:endParaRPr>
              </a:p>
            </p:txBody>
          </p:sp>
          <p:sp>
            <p:nvSpPr>
              <p:cNvPr id="135" name="TextBox 134"/>
              <p:cNvSpPr txBox="1"/>
              <p:nvPr/>
            </p:nvSpPr>
            <p:spPr>
              <a:xfrm>
                <a:off x="4910064" y="4149080"/>
                <a:ext cx="453970" cy="369332"/>
              </a:xfrm>
              <a:prstGeom prst="rect">
                <a:avLst/>
              </a:prstGeom>
              <a:noFill/>
            </p:spPr>
            <p:txBody>
              <a:bodyPr wrap="none" rtlCol="0">
                <a:spAutoFit/>
              </a:bodyPr>
              <a:lstStyle/>
              <a:p>
                <a:r>
                  <a:rPr lang="en-US" dirty="0"/>
                  <a:t>GC</a:t>
                </a:r>
              </a:p>
            </p:txBody>
          </p:sp>
        </p:grpSp>
        <p:grpSp>
          <p:nvGrpSpPr>
            <p:cNvPr id="136" name="Group 135"/>
            <p:cNvGrpSpPr/>
            <p:nvPr/>
          </p:nvGrpSpPr>
          <p:grpSpPr>
            <a:xfrm>
              <a:off x="6725337" y="3901746"/>
              <a:ext cx="463044" cy="463044"/>
              <a:chOff x="4932040" y="4127376"/>
              <a:chExt cx="463044" cy="463044"/>
            </a:xfrm>
          </p:grpSpPr>
          <p:sp>
            <p:nvSpPr>
              <p:cNvPr id="137" name="Oval 136"/>
              <p:cNvSpPr/>
              <p:nvPr/>
            </p:nvSpPr>
            <p:spPr>
              <a:xfrm>
                <a:off x="4932040" y="4127376"/>
                <a:ext cx="463044" cy="46304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solidFill>
                    <a:srgbClr val="000000"/>
                  </a:solidFill>
                </a:endParaRPr>
              </a:p>
            </p:txBody>
          </p:sp>
          <p:sp>
            <p:nvSpPr>
              <p:cNvPr id="138" name="TextBox 137"/>
              <p:cNvSpPr txBox="1"/>
              <p:nvPr/>
            </p:nvSpPr>
            <p:spPr>
              <a:xfrm>
                <a:off x="4938943" y="4149080"/>
                <a:ext cx="435953" cy="369332"/>
              </a:xfrm>
              <a:prstGeom prst="rect">
                <a:avLst/>
              </a:prstGeom>
              <a:noFill/>
            </p:spPr>
            <p:txBody>
              <a:bodyPr wrap="square" rtlCol="0">
                <a:spAutoFit/>
              </a:bodyPr>
              <a:lstStyle/>
              <a:p>
                <a:r>
                  <a:rPr lang="en-US" dirty="0"/>
                  <a:t>TG</a:t>
                </a:r>
              </a:p>
            </p:txBody>
          </p:sp>
        </p:grpSp>
      </p:grpSp>
      <p:grpSp>
        <p:nvGrpSpPr>
          <p:cNvPr id="139" name="Group 138"/>
          <p:cNvGrpSpPr/>
          <p:nvPr/>
        </p:nvGrpSpPr>
        <p:grpSpPr>
          <a:xfrm>
            <a:off x="7107958" y="3608164"/>
            <a:ext cx="2072554" cy="2654120"/>
            <a:chOff x="7107958" y="3608164"/>
            <a:chExt cx="2072554" cy="2654120"/>
          </a:xfrm>
        </p:grpSpPr>
        <p:grpSp>
          <p:nvGrpSpPr>
            <p:cNvPr id="140" name="Group 139"/>
            <p:cNvGrpSpPr/>
            <p:nvPr/>
          </p:nvGrpSpPr>
          <p:grpSpPr>
            <a:xfrm>
              <a:off x="7107958" y="3608164"/>
              <a:ext cx="2072554" cy="2654120"/>
              <a:chOff x="7107958" y="3608164"/>
              <a:chExt cx="2072554" cy="2654120"/>
            </a:xfrm>
          </p:grpSpPr>
          <p:grpSp>
            <p:nvGrpSpPr>
              <p:cNvPr id="142" name="Group 141"/>
              <p:cNvGrpSpPr/>
              <p:nvPr/>
            </p:nvGrpSpPr>
            <p:grpSpPr>
              <a:xfrm>
                <a:off x="8042739" y="3608164"/>
                <a:ext cx="1137773" cy="2629148"/>
                <a:chOff x="7682699" y="3528554"/>
                <a:chExt cx="1137773" cy="2629148"/>
              </a:xfrm>
            </p:grpSpPr>
            <p:pic>
              <p:nvPicPr>
                <p:cNvPr id="144" name="Picture 143" descr="Screen Shot 2015-09-07 at 6.04.1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2699" y="3528554"/>
                  <a:ext cx="1094212" cy="2629148"/>
                </a:xfrm>
                <a:prstGeom prst="rect">
                  <a:avLst/>
                </a:prstGeom>
              </p:spPr>
            </p:pic>
            <p:sp>
              <p:nvSpPr>
                <p:cNvPr id="145" name="Rectangle 144"/>
                <p:cNvSpPr/>
                <p:nvPr/>
              </p:nvSpPr>
              <p:spPr>
                <a:xfrm>
                  <a:off x="7682699" y="4682630"/>
                  <a:ext cx="129661" cy="305546"/>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p:cNvSpPr/>
                <p:nvPr/>
              </p:nvSpPr>
              <p:spPr>
                <a:xfrm>
                  <a:off x="8690811" y="4653136"/>
                  <a:ext cx="129661" cy="305546"/>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3" name="TextBox 142"/>
              <p:cNvSpPr txBox="1"/>
              <p:nvPr/>
            </p:nvSpPr>
            <p:spPr>
              <a:xfrm>
                <a:off x="7107958" y="5892952"/>
                <a:ext cx="1049160" cy="369332"/>
              </a:xfrm>
              <a:prstGeom prst="rect">
                <a:avLst/>
              </a:prstGeom>
              <a:noFill/>
            </p:spPr>
            <p:txBody>
              <a:bodyPr wrap="none" rtlCol="0">
                <a:spAutoFit/>
              </a:bodyPr>
              <a:lstStyle/>
              <a:p>
                <a:r>
                  <a:rPr lang="en-US" dirty="0"/>
                  <a:t>Genome:</a:t>
                </a:r>
              </a:p>
            </p:txBody>
          </p:sp>
        </p:grpSp>
        <p:sp>
          <p:nvSpPr>
            <p:cNvPr id="141" name="Right Arrow 140"/>
            <p:cNvSpPr/>
            <p:nvPr/>
          </p:nvSpPr>
          <p:spPr>
            <a:xfrm>
              <a:off x="7734017" y="4762240"/>
              <a:ext cx="654407" cy="50430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651751" y="3923533"/>
            <a:ext cx="986289" cy="1781859"/>
            <a:chOff x="651751" y="3923533"/>
            <a:chExt cx="986289" cy="1781859"/>
          </a:xfrm>
        </p:grpSpPr>
        <p:sp>
          <p:nvSpPr>
            <p:cNvPr id="147" name="Rectangle 146"/>
            <p:cNvSpPr/>
            <p:nvPr/>
          </p:nvSpPr>
          <p:spPr>
            <a:xfrm>
              <a:off x="651751" y="3923533"/>
              <a:ext cx="432048" cy="369332"/>
            </a:xfrm>
            <a:prstGeom prst="rect">
              <a:avLst/>
            </a:prstGeom>
            <a:gradFill flip="none" rotWithShape="1">
              <a:gsLst>
                <a:gs pos="0">
                  <a:schemeClr val="accent3">
                    <a:tint val="100000"/>
                    <a:shade val="70000"/>
                    <a:satMod val="150000"/>
                    <a:alpha val="48000"/>
                  </a:schemeClr>
                </a:gs>
                <a:gs pos="100000">
                  <a:schemeClr val="accent3">
                    <a:tint val="95000"/>
                    <a:satMod val="150000"/>
                    <a:alpha val="48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8" name="Rectangle 147"/>
            <p:cNvSpPr/>
            <p:nvPr/>
          </p:nvSpPr>
          <p:spPr>
            <a:xfrm>
              <a:off x="1205992" y="4945656"/>
              <a:ext cx="432048" cy="369332"/>
            </a:xfrm>
            <a:prstGeom prst="rect">
              <a:avLst/>
            </a:prstGeom>
            <a:gradFill flip="none" rotWithShape="1">
              <a:gsLst>
                <a:gs pos="0">
                  <a:schemeClr val="accent3">
                    <a:tint val="100000"/>
                    <a:shade val="70000"/>
                    <a:satMod val="150000"/>
                    <a:alpha val="48000"/>
                  </a:schemeClr>
                </a:gs>
                <a:gs pos="100000">
                  <a:schemeClr val="accent3">
                    <a:tint val="95000"/>
                    <a:satMod val="150000"/>
                    <a:alpha val="48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9" name="Rectangle 148"/>
            <p:cNvSpPr/>
            <p:nvPr/>
          </p:nvSpPr>
          <p:spPr>
            <a:xfrm>
              <a:off x="930948" y="5336060"/>
              <a:ext cx="432048" cy="369332"/>
            </a:xfrm>
            <a:prstGeom prst="rect">
              <a:avLst/>
            </a:prstGeom>
            <a:gradFill flip="none" rotWithShape="1">
              <a:gsLst>
                <a:gs pos="0">
                  <a:schemeClr val="accent3">
                    <a:tint val="100000"/>
                    <a:shade val="70000"/>
                    <a:satMod val="150000"/>
                    <a:alpha val="48000"/>
                  </a:schemeClr>
                </a:gs>
                <a:gs pos="100000">
                  <a:schemeClr val="accent3">
                    <a:tint val="95000"/>
                    <a:satMod val="150000"/>
                    <a:alpha val="48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nvGrpSpPr>
          <p:cNvPr id="63" name="Group 62"/>
          <p:cNvGrpSpPr/>
          <p:nvPr/>
        </p:nvGrpSpPr>
        <p:grpSpPr>
          <a:xfrm>
            <a:off x="6156176" y="3479810"/>
            <a:ext cx="648836" cy="489747"/>
            <a:chOff x="6156176" y="3479810"/>
            <a:chExt cx="648836" cy="489747"/>
          </a:xfrm>
        </p:grpSpPr>
        <p:cxnSp>
          <p:nvCxnSpPr>
            <p:cNvPr id="9" name="Straight Arrow Connector 8"/>
            <p:cNvCxnSpPr>
              <a:stCxn id="20" idx="3"/>
              <a:endCxn id="137" idx="1"/>
            </p:cNvCxnSpPr>
            <p:nvPr/>
          </p:nvCxnSpPr>
          <p:spPr>
            <a:xfrm>
              <a:off x="6156176" y="3738867"/>
              <a:ext cx="636972" cy="230690"/>
            </a:xfrm>
            <a:prstGeom prst="straightConnector1">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6228675" y="3479810"/>
              <a:ext cx="576337" cy="369332"/>
            </a:xfrm>
            <a:prstGeom prst="rect">
              <a:avLst/>
            </a:prstGeom>
            <a:noFill/>
          </p:spPr>
          <p:txBody>
            <a:bodyPr wrap="none" rtlCol="0">
              <a:spAutoFit/>
            </a:bodyPr>
            <a:lstStyle/>
            <a:p>
              <a:r>
                <a:rPr lang="en-US" dirty="0"/>
                <a:t>ATG</a:t>
              </a:r>
            </a:p>
          </p:txBody>
        </p:sp>
      </p:grpSp>
      <p:grpSp>
        <p:nvGrpSpPr>
          <p:cNvPr id="168" name="Group 167"/>
          <p:cNvGrpSpPr/>
          <p:nvPr/>
        </p:nvGrpSpPr>
        <p:grpSpPr>
          <a:xfrm>
            <a:off x="4273100" y="3501008"/>
            <a:ext cx="3551320" cy="3007242"/>
            <a:chOff x="4273100" y="3501008"/>
            <a:chExt cx="3551320" cy="3007242"/>
          </a:xfrm>
        </p:grpSpPr>
        <p:cxnSp>
          <p:nvCxnSpPr>
            <p:cNvPr id="150" name="Straight Arrow Connector 149"/>
            <p:cNvCxnSpPr>
              <a:stCxn id="137" idx="5"/>
              <a:endCxn id="100" idx="0"/>
            </p:cNvCxnSpPr>
            <p:nvPr/>
          </p:nvCxnSpPr>
          <p:spPr>
            <a:xfrm>
              <a:off x="7120570" y="4296979"/>
              <a:ext cx="193988" cy="531495"/>
            </a:xfrm>
            <a:prstGeom prst="straightConnector1">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stCxn id="99" idx="4"/>
            </p:cNvCxnSpPr>
            <p:nvPr/>
          </p:nvCxnSpPr>
          <p:spPr>
            <a:xfrm flipH="1">
              <a:off x="7073467" y="5269814"/>
              <a:ext cx="231522" cy="449468"/>
            </a:xfrm>
            <a:prstGeom prst="straightConnector1">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a:stCxn id="134" idx="3"/>
              <a:endCxn id="95" idx="6"/>
            </p:cNvCxnSpPr>
            <p:nvPr/>
          </p:nvCxnSpPr>
          <p:spPr>
            <a:xfrm flipH="1">
              <a:off x="6277016" y="6091229"/>
              <a:ext cx="516132" cy="279211"/>
            </a:xfrm>
            <a:prstGeom prst="straightConnector1">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stCxn id="96" idx="1"/>
              <a:endCxn id="131" idx="5"/>
            </p:cNvCxnSpPr>
            <p:nvPr/>
          </p:nvCxnSpPr>
          <p:spPr>
            <a:xfrm flipH="1" flipV="1">
              <a:off x="5189068" y="6092811"/>
              <a:ext cx="647720" cy="252477"/>
            </a:xfrm>
            <a:prstGeom prst="straightConnector1">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stCxn id="131" idx="7"/>
              <a:endCxn id="138" idx="1"/>
            </p:cNvCxnSpPr>
            <p:nvPr/>
          </p:nvCxnSpPr>
          <p:spPr>
            <a:xfrm flipV="1">
              <a:off x="5189068" y="4108116"/>
              <a:ext cx="1543172" cy="1657273"/>
            </a:xfrm>
            <a:prstGeom prst="straightConnector1">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a:stCxn id="137" idx="4"/>
              <a:endCxn id="134" idx="0"/>
            </p:cNvCxnSpPr>
            <p:nvPr/>
          </p:nvCxnSpPr>
          <p:spPr>
            <a:xfrm>
              <a:off x="6956859" y="4364790"/>
              <a:ext cx="0" cy="1331206"/>
            </a:xfrm>
            <a:prstGeom prst="straightConnector1">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a:stCxn id="135" idx="1"/>
              <a:endCxn id="103" idx="6"/>
            </p:cNvCxnSpPr>
            <p:nvPr/>
          </p:nvCxnSpPr>
          <p:spPr>
            <a:xfrm flipH="1" flipV="1">
              <a:off x="4872215" y="5067786"/>
              <a:ext cx="1831146" cy="834580"/>
            </a:xfrm>
            <a:prstGeom prst="straightConnector1">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a:stCxn id="104" idx="0"/>
              <a:endCxn id="107" idx="3"/>
            </p:cNvCxnSpPr>
            <p:nvPr/>
          </p:nvCxnSpPr>
          <p:spPr>
            <a:xfrm flipV="1">
              <a:off x="4632961" y="4296979"/>
              <a:ext cx="228685" cy="560989"/>
            </a:xfrm>
            <a:prstGeom prst="straightConnector1">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58" name="Straight Arrow Connector 157"/>
            <p:cNvCxnSpPr>
              <a:endCxn id="19" idx="2"/>
            </p:cNvCxnSpPr>
            <p:nvPr/>
          </p:nvCxnSpPr>
          <p:spPr>
            <a:xfrm flipV="1">
              <a:off x="5189068" y="3764019"/>
              <a:ext cx="516384" cy="205538"/>
            </a:xfrm>
            <a:prstGeom prst="straightConnector1">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59" name="TextBox 158"/>
            <p:cNvSpPr txBox="1"/>
            <p:nvPr/>
          </p:nvSpPr>
          <p:spPr>
            <a:xfrm>
              <a:off x="7236023" y="4364790"/>
              <a:ext cx="588397" cy="369332"/>
            </a:xfrm>
            <a:prstGeom prst="rect">
              <a:avLst/>
            </a:prstGeom>
            <a:noFill/>
          </p:spPr>
          <p:txBody>
            <a:bodyPr wrap="none" rtlCol="0">
              <a:spAutoFit/>
            </a:bodyPr>
            <a:lstStyle/>
            <a:p>
              <a:r>
                <a:rPr lang="en-US" dirty="0"/>
                <a:t>TGG</a:t>
              </a:r>
            </a:p>
          </p:txBody>
        </p:sp>
        <p:sp>
          <p:nvSpPr>
            <p:cNvPr id="160" name="TextBox 159"/>
            <p:cNvSpPr txBox="1"/>
            <p:nvPr/>
          </p:nvSpPr>
          <p:spPr>
            <a:xfrm>
              <a:off x="7123636" y="5287340"/>
              <a:ext cx="607859" cy="369332"/>
            </a:xfrm>
            <a:prstGeom prst="rect">
              <a:avLst/>
            </a:prstGeom>
            <a:noFill/>
          </p:spPr>
          <p:txBody>
            <a:bodyPr wrap="none" rtlCol="0">
              <a:spAutoFit/>
            </a:bodyPr>
            <a:lstStyle/>
            <a:p>
              <a:r>
                <a:rPr lang="en-US" dirty="0"/>
                <a:t>GGC</a:t>
              </a:r>
            </a:p>
          </p:txBody>
        </p:sp>
        <p:sp>
          <p:nvSpPr>
            <p:cNvPr id="161" name="TextBox 160"/>
            <p:cNvSpPr txBox="1"/>
            <p:nvPr/>
          </p:nvSpPr>
          <p:spPr>
            <a:xfrm>
              <a:off x="6322571" y="6138918"/>
              <a:ext cx="598992" cy="369332"/>
            </a:xfrm>
            <a:prstGeom prst="rect">
              <a:avLst/>
            </a:prstGeom>
            <a:noFill/>
          </p:spPr>
          <p:txBody>
            <a:bodyPr wrap="none" rtlCol="0">
              <a:spAutoFit/>
            </a:bodyPr>
            <a:lstStyle/>
            <a:p>
              <a:r>
                <a:rPr lang="en-US" dirty="0"/>
                <a:t>GCG</a:t>
              </a:r>
            </a:p>
          </p:txBody>
        </p:sp>
        <p:sp>
          <p:nvSpPr>
            <p:cNvPr id="162" name="TextBox 161"/>
            <p:cNvSpPr txBox="1"/>
            <p:nvPr/>
          </p:nvSpPr>
          <p:spPr>
            <a:xfrm>
              <a:off x="5106460" y="6119278"/>
              <a:ext cx="569387" cy="369332"/>
            </a:xfrm>
            <a:prstGeom prst="rect">
              <a:avLst/>
            </a:prstGeom>
            <a:noFill/>
          </p:spPr>
          <p:txBody>
            <a:bodyPr wrap="none" rtlCol="0">
              <a:spAutoFit/>
            </a:bodyPr>
            <a:lstStyle/>
            <a:p>
              <a:r>
                <a:rPr lang="en-US" dirty="0"/>
                <a:t>CGT</a:t>
              </a:r>
            </a:p>
          </p:txBody>
        </p:sp>
        <p:sp>
          <p:nvSpPr>
            <p:cNvPr id="163" name="TextBox 162"/>
            <p:cNvSpPr txBox="1"/>
            <p:nvPr/>
          </p:nvSpPr>
          <p:spPr>
            <a:xfrm>
              <a:off x="5586789" y="4581128"/>
              <a:ext cx="588397" cy="369332"/>
            </a:xfrm>
            <a:prstGeom prst="rect">
              <a:avLst/>
            </a:prstGeom>
            <a:noFill/>
          </p:spPr>
          <p:txBody>
            <a:bodyPr wrap="none" rtlCol="0">
              <a:spAutoFit/>
            </a:bodyPr>
            <a:lstStyle/>
            <a:p>
              <a:r>
                <a:rPr lang="en-US" dirty="0"/>
                <a:t>GTG</a:t>
              </a:r>
            </a:p>
          </p:txBody>
        </p:sp>
        <p:sp>
          <p:nvSpPr>
            <p:cNvPr id="164" name="TextBox 163"/>
            <p:cNvSpPr txBox="1"/>
            <p:nvPr/>
          </p:nvSpPr>
          <p:spPr>
            <a:xfrm>
              <a:off x="6488205" y="4530587"/>
              <a:ext cx="569387" cy="369332"/>
            </a:xfrm>
            <a:prstGeom prst="rect">
              <a:avLst/>
            </a:prstGeom>
            <a:noFill/>
          </p:spPr>
          <p:txBody>
            <a:bodyPr wrap="none" rtlCol="0">
              <a:spAutoFit/>
            </a:bodyPr>
            <a:lstStyle/>
            <a:p>
              <a:r>
                <a:rPr lang="en-US" dirty="0"/>
                <a:t>TGC</a:t>
              </a:r>
            </a:p>
          </p:txBody>
        </p:sp>
        <p:sp>
          <p:nvSpPr>
            <p:cNvPr id="165" name="TextBox 164"/>
            <p:cNvSpPr txBox="1"/>
            <p:nvPr/>
          </p:nvSpPr>
          <p:spPr>
            <a:xfrm>
              <a:off x="5890492" y="5290516"/>
              <a:ext cx="586932" cy="369332"/>
            </a:xfrm>
            <a:prstGeom prst="rect">
              <a:avLst/>
            </a:prstGeom>
            <a:noFill/>
          </p:spPr>
          <p:txBody>
            <a:bodyPr wrap="none" rtlCol="0">
              <a:spAutoFit/>
            </a:bodyPr>
            <a:lstStyle/>
            <a:p>
              <a:r>
                <a:rPr lang="en-US" dirty="0"/>
                <a:t>GCA</a:t>
              </a:r>
            </a:p>
          </p:txBody>
        </p:sp>
        <p:sp>
          <p:nvSpPr>
            <p:cNvPr id="166" name="TextBox 165"/>
            <p:cNvSpPr txBox="1"/>
            <p:nvPr/>
          </p:nvSpPr>
          <p:spPr>
            <a:xfrm>
              <a:off x="4273100" y="4355812"/>
              <a:ext cx="574872" cy="369332"/>
            </a:xfrm>
            <a:prstGeom prst="rect">
              <a:avLst/>
            </a:prstGeom>
            <a:noFill/>
          </p:spPr>
          <p:txBody>
            <a:bodyPr wrap="none" rtlCol="0">
              <a:spAutoFit/>
            </a:bodyPr>
            <a:lstStyle/>
            <a:p>
              <a:r>
                <a:rPr lang="en-US" dirty="0"/>
                <a:t>CAA</a:t>
              </a:r>
            </a:p>
          </p:txBody>
        </p:sp>
        <p:sp>
          <p:nvSpPr>
            <p:cNvPr id="167" name="TextBox 166"/>
            <p:cNvSpPr txBox="1"/>
            <p:nvPr/>
          </p:nvSpPr>
          <p:spPr>
            <a:xfrm>
              <a:off x="5004048" y="3501008"/>
              <a:ext cx="569387" cy="369332"/>
            </a:xfrm>
            <a:prstGeom prst="rect">
              <a:avLst/>
            </a:prstGeom>
            <a:noFill/>
          </p:spPr>
          <p:txBody>
            <a:bodyPr wrap="none" rtlCol="0">
              <a:spAutoFit/>
            </a:bodyPr>
            <a:lstStyle/>
            <a:p>
              <a:r>
                <a:rPr lang="en-US" dirty="0"/>
                <a:t>AAT</a:t>
              </a:r>
            </a:p>
          </p:txBody>
        </p:sp>
      </p:grpSp>
    </p:spTree>
    <p:extLst>
      <p:ext uri="{BB962C8B-B14F-4D97-AF65-F5344CB8AC3E}">
        <p14:creationId xmlns:p14="http://schemas.microsoft.com/office/powerpoint/2010/main" val="269391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4400" dirty="0"/>
              <a:t>De </a:t>
            </a:r>
            <a:r>
              <a:rPr lang="en-US" sz="4400" dirty="0" err="1"/>
              <a:t>Bruijn</a:t>
            </a:r>
            <a:r>
              <a:rPr lang="en-US" sz="4400" dirty="0"/>
              <a:t> graph: Assumptions so far</a:t>
            </a:r>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37</a:t>
            </a:fld>
            <a:endParaRPr lang="en-US" dirty="0"/>
          </a:p>
        </p:txBody>
      </p:sp>
      <p:sp>
        <p:nvSpPr>
          <p:cNvPr id="7" name="Rectangle 6"/>
          <p:cNvSpPr/>
          <p:nvPr/>
        </p:nvSpPr>
        <p:spPr>
          <a:xfrm>
            <a:off x="4293925" y="6248345"/>
            <a:ext cx="4886587" cy="261610"/>
          </a:xfrm>
          <a:prstGeom prst="rect">
            <a:avLst/>
          </a:prstGeom>
        </p:spPr>
        <p:txBody>
          <a:bodyPr wrap="square">
            <a:spAutoFit/>
          </a:bodyPr>
          <a:lstStyle/>
          <a:p>
            <a:r>
              <a:rPr lang="en-US" sz="1050" dirty="0" err="1"/>
              <a:t>Compeau</a:t>
            </a:r>
            <a:r>
              <a:rPr lang="en-US" sz="1050" dirty="0"/>
              <a:t> et al., 2011. </a:t>
            </a:r>
            <a:r>
              <a:rPr lang="en-US" sz="1050" dirty="0">
                <a:hlinkClick r:id="rId3"/>
              </a:rPr>
              <a:t>http://www.nature.com/nbt/journal/v29/n11/pdf/nbt.2023.pdf</a:t>
            </a:r>
            <a:endParaRPr lang="en-US" sz="1050" dirty="0"/>
          </a:p>
        </p:txBody>
      </p:sp>
      <p:sp>
        <p:nvSpPr>
          <p:cNvPr id="4" name="TextBox 3"/>
          <p:cNvSpPr txBox="1"/>
          <p:nvPr/>
        </p:nvSpPr>
        <p:spPr>
          <a:xfrm>
            <a:off x="35496" y="2060848"/>
            <a:ext cx="5455340" cy="1323439"/>
          </a:xfrm>
          <a:prstGeom prst="rect">
            <a:avLst/>
          </a:prstGeom>
          <a:noFill/>
        </p:spPr>
        <p:txBody>
          <a:bodyPr wrap="none" rtlCol="0">
            <a:spAutoFit/>
          </a:bodyPr>
          <a:lstStyle/>
          <a:p>
            <a:pPr marL="342900" indent="-342900">
              <a:buFont typeface="+mj-lt"/>
              <a:buAutoNum type="arabicPeriod"/>
            </a:pPr>
            <a:r>
              <a:rPr lang="en-US" sz="2000" dirty="0"/>
              <a:t>All k-</a:t>
            </a:r>
            <a:r>
              <a:rPr lang="en-US" sz="2000" dirty="0" err="1"/>
              <a:t>mers</a:t>
            </a:r>
            <a:r>
              <a:rPr lang="en-US" sz="2000" dirty="0"/>
              <a:t> present in the genome are available</a:t>
            </a:r>
          </a:p>
          <a:p>
            <a:pPr marL="342900" indent="-342900">
              <a:buFont typeface="+mj-lt"/>
              <a:buAutoNum type="arabicPeriod"/>
            </a:pPr>
            <a:r>
              <a:rPr lang="en-US" sz="2000" dirty="0"/>
              <a:t>K-</a:t>
            </a:r>
            <a:r>
              <a:rPr lang="en-US" sz="2000" dirty="0" err="1"/>
              <a:t>mers</a:t>
            </a:r>
            <a:r>
              <a:rPr lang="en-US" sz="2000" dirty="0"/>
              <a:t> are error free</a:t>
            </a:r>
          </a:p>
          <a:p>
            <a:pPr marL="342900" indent="-342900">
              <a:buFont typeface="+mj-lt"/>
              <a:buAutoNum type="arabicPeriod"/>
            </a:pPr>
            <a:r>
              <a:rPr lang="en-US" sz="2000" dirty="0"/>
              <a:t>Each k-</a:t>
            </a:r>
            <a:r>
              <a:rPr lang="en-US" sz="2000" dirty="0" err="1"/>
              <a:t>mer</a:t>
            </a:r>
            <a:r>
              <a:rPr lang="en-US" sz="2000" dirty="0"/>
              <a:t> appear at most once in the genome</a:t>
            </a:r>
          </a:p>
          <a:p>
            <a:pPr marL="342900" indent="-342900">
              <a:buFont typeface="+mj-lt"/>
              <a:buAutoNum type="arabicPeriod"/>
            </a:pPr>
            <a:r>
              <a:rPr lang="en-US" sz="2000" dirty="0"/>
              <a:t>The genome is a single circular chromosome</a:t>
            </a:r>
          </a:p>
        </p:txBody>
      </p:sp>
      <p:grpSp>
        <p:nvGrpSpPr>
          <p:cNvPr id="8" name="Group 7"/>
          <p:cNvGrpSpPr/>
          <p:nvPr/>
        </p:nvGrpSpPr>
        <p:grpSpPr>
          <a:xfrm>
            <a:off x="5346029" y="2060848"/>
            <a:ext cx="3512221" cy="1368152"/>
            <a:chOff x="5130005" y="2060848"/>
            <a:chExt cx="3512221" cy="1368152"/>
          </a:xfrm>
        </p:grpSpPr>
        <p:sp>
          <p:nvSpPr>
            <p:cNvPr id="3" name="TextBox 2"/>
            <p:cNvSpPr txBox="1"/>
            <p:nvPr/>
          </p:nvSpPr>
          <p:spPr>
            <a:xfrm>
              <a:off x="5402839" y="2189695"/>
              <a:ext cx="3239387" cy="1077218"/>
            </a:xfrm>
            <a:prstGeom prst="rect">
              <a:avLst/>
            </a:prstGeom>
            <a:noFill/>
          </p:spPr>
          <p:txBody>
            <a:bodyPr wrap="square" rtlCol="0">
              <a:spAutoFit/>
            </a:bodyPr>
            <a:lstStyle/>
            <a:p>
              <a:r>
                <a:rPr lang="en-US" sz="3200" dirty="0"/>
                <a:t>Does not apply in NGS datasets!</a:t>
              </a:r>
            </a:p>
          </p:txBody>
        </p:sp>
        <p:sp>
          <p:nvSpPr>
            <p:cNvPr id="5" name="Right Brace 4"/>
            <p:cNvSpPr/>
            <p:nvPr/>
          </p:nvSpPr>
          <p:spPr>
            <a:xfrm>
              <a:off x="5130005" y="2060848"/>
              <a:ext cx="234083" cy="1368152"/>
            </a:xfrm>
            <a:prstGeom prst="rightBrace">
              <a:avLst/>
            </a:prstGeom>
            <a:ln>
              <a:solidFill>
                <a:srgbClr val="FE863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9" name="Rectangle 8"/>
          <p:cNvSpPr/>
          <p:nvPr/>
        </p:nvSpPr>
        <p:spPr>
          <a:xfrm>
            <a:off x="47665" y="3567500"/>
            <a:ext cx="6016029" cy="369332"/>
          </a:xfrm>
          <a:prstGeom prst="rect">
            <a:avLst/>
          </a:prstGeom>
        </p:spPr>
        <p:txBody>
          <a:bodyPr wrap="square">
            <a:spAutoFit/>
          </a:bodyPr>
          <a:lstStyle/>
          <a:p>
            <a:r>
              <a:rPr lang="en-US" b="1" dirty="0"/>
              <a:t>1. Generating (nearly) all k-</a:t>
            </a:r>
            <a:r>
              <a:rPr lang="en-US" b="1" dirty="0" err="1"/>
              <a:t>mers</a:t>
            </a:r>
            <a:r>
              <a:rPr lang="en-US" b="1" dirty="0"/>
              <a:t> present in the genome</a:t>
            </a:r>
          </a:p>
        </p:txBody>
      </p:sp>
      <p:sp>
        <p:nvSpPr>
          <p:cNvPr id="10" name="TextBox 9"/>
          <p:cNvSpPr txBox="1"/>
          <p:nvPr/>
        </p:nvSpPr>
        <p:spPr>
          <a:xfrm>
            <a:off x="284163" y="3933056"/>
            <a:ext cx="8859837" cy="646331"/>
          </a:xfrm>
          <a:prstGeom prst="rect">
            <a:avLst/>
          </a:prstGeom>
          <a:noFill/>
        </p:spPr>
        <p:txBody>
          <a:bodyPr wrap="square" rtlCol="0">
            <a:spAutoFit/>
          </a:bodyPr>
          <a:lstStyle/>
          <a:p>
            <a:r>
              <a:rPr lang="en-US" dirty="0"/>
              <a:t>Reads of length </a:t>
            </a:r>
            <a:r>
              <a:rPr lang="en-US" i="1" dirty="0"/>
              <a:t>k</a:t>
            </a:r>
            <a:r>
              <a:rPr lang="en-US" dirty="0"/>
              <a:t>, only capture a small fraction of the </a:t>
            </a:r>
            <a:r>
              <a:rPr lang="en-US" i="1" dirty="0"/>
              <a:t>k</a:t>
            </a:r>
            <a:r>
              <a:rPr lang="en-US" dirty="0"/>
              <a:t>-</a:t>
            </a:r>
            <a:r>
              <a:rPr lang="en-US" dirty="0" err="1"/>
              <a:t>mers</a:t>
            </a:r>
            <a:r>
              <a:rPr lang="en-US" dirty="0"/>
              <a:t> from the genome, e.g., due to difficulties in sequencing some genomic regions. </a:t>
            </a:r>
          </a:p>
        </p:txBody>
      </p:sp>
      <p:sp>
        <p:nvSpPr>
          <p:cNvPr id="11" name="TextBox 10"/>
          <p:cNvSpPr txBox="1"/>
          <p:nvPr/>
        </p:nvSpPr>
        <p:spPr>
          <a:xfrm>
            <a:off x="75327" y="4555287"/>
            <a:ext cx="4121641" cy="369332"/>
          </a:xfrm>
          <a:prstGeom prst="rect">
            <a:avLst/>
          </a:prstGeom>
          <a:noFill/>
        </p:spPr>
        <p:txBody>
          <a:bodyPr wrap="none" rtlCol="0">
            <a:spAutoFit/>
          </a:bodyPr>
          <a:lstStyle/>
          <a:p>
            <a:r>
              <a:rPr lang="en-US" b="1" dirty="0"/>
              <a:t>For the genome sequence: ATGGCGTGCA </a:t>
            </a:r>
          </a:p>
        </p:txBody>
      </p:sp>
      <p:grpSp>
        <p:nvGrpSpPr>
          <p:cNvPr id="20" name="Group 19"/>
          <p:cNvGrpSpPr/>
          <p:nvPr/>
        </p:nvGrpSpPr>
        <p:grpSpPr>
          <a:xfrm>
            <a:off x="75327" y="4943034"/>
            <a:ext cx="4468918" cy="738664"/>
            <a:chOff x="75327" y="5529826"/>
            <a:chExt cx="4468918" cy="738664"/>
          </a:xfrm>
        </p:grpSpPr>
        <p:sp>
          <p:nvSpPr>
            <p:cNvPr id="13" name="Rectangle 12"/>
            <p:cNvSpPr/>
            <p:nvPr/>
          </p:nvSpPr>
          <p:spPr>
            <a:xfrm>
              <a:off x="884075" y="5529826"/>
              <a:ext cx="1154320" cy="369332"/>
            </a:xfrm>
            <a:prstGeom prst="rect">
              <a:avLst/>
            </a:prstGeom>
          </p:spPr>
          <p:txBody>
            <a:bodyPr wrap="none">
              <a:spAutoFit/>
            </a:bodyPr>
            <a:lstStyle/>
            <a:p>
              <a:r>
                <a:rPr lang="en-US" dirty="0">
                  <a:latin typeface="Courier"/>
                  <a:cs typeface="Courier"/>
                </a:rPr>
                <a:t>ATGGCGT</a:t>
              </a:r>
            </a:p>
          </p:txBody>
        </p:sp>
        <p:sp>
          <p:nvSpPr>
            <p:cNvPr id="14" name="Rectangle 13"/>
            <p:cNvSpPr/>
            <p:nvPr/>
          </p:nvSpPr>
          <p:spPr>
            <a:xfrm>
              <a:off x="2066187" y="5529826"/>
              <a:ext cx="1154320" cy="369332"/>
            </a:xfrm>
            <a:prstGeom prst="rect">
              <a:avLst/>
            </a:prstGeom>
          </p:spPr>
          <p:txBody>
            <a:bodyPr wrap="none">
              <a:spAutoFit/>
            </a:bodyPr>
            <a:lstStyle/>
            <a:p>
              <a:r>
                <a:rPr lang="en-US" dirty="0">
                  <a:latin typeface="Courier"/>
                  <a:cs typeface="Courier"/>
                </a:rPr>
                <a:t>GGCGTGC</a:t>
              </a:r>
            </a:p>
          </p:txBody>
        </p:sp>
        <p:sp>
          <p:nvSpPr>
            <p:cNvPr id="15" name="Rectangle 14"/>
            <p:cNvSpPr/>
            <p:nvPr/>
          </p:nvSpPr>
          <p:spPr>
            <a:xfrm>
              <a:off x="3384953" y="5529826"/>
              <a:ext cx="1159292" cy="369332"/>
            </a:xfrm>
            <a:prstGeom prst="rect">
              <a:avLst/>
            </a:prstGeom>
          </p:spPr>
          <p:txBody>
            <a:bodyPr wrap="none">
              <a:spAutoFit/>
            </a:bodyPr>
            <a:lstStyle/>
            <a:p>
              <a:r>
                <a:rPr lang="en-US" dirty="0">
                  <a:latin typeface="Courier"/>
                  <a:cs typeface="Courier"/>
                </a:rPr>
                <a:t>CGTGCAA</a:t>
              </a:r>
            </a:p>
          </p:txBody>
        </p:sp>
        <p:sp>
          <p:nvSpPr>
            <p:cNvPr id="16" name="Rectangle 15"/>
            <p:cNvSpPr/>
            <p:nvPr/>
          </p:nvSpPr>
          <p:spPr>
            <a:xfrm>
              <a:off x="879103" y="5899158"/>
              <a:ext cx="1159292" cy="369332"/>
            </a:xfrm>
            <a:prstGeom prst="rect">
              <a:avLst/>
            </a:prstGeom>
          </p:spPr>
          <p:txBody>
            <a:bodyPr wrap="none">
              <a:spAutoFit/>
            </a:bodyPr>
            <a:lstStyle/>
            <a:p>
              <a:r>
                <a:rPr lang="en-US" dirty="0">
                  <a:latin typeface="Courier"/>
                  <a:cs typeface="Courier"/>
                </a:rPr>
                <a:t>TGCAATG</a:t>
              </a:r>
            </a:p>
          </p:txBody>
        </p:sp>
        <p:sp>
          <p:nvSpPr>
            <p:cNvPr id="17" name="Rectangle 16"/>
            <p:cNvSpPr/>
            <p:nvPr/>
          </p:nvSpPr>
          <p:spPr>
            <a:xfrm>
              <a:off x="2133003" y="5899158"/>
              <a:ext cx="1154320" cy="369332"/>
            </a:xfrm>
            <a:prstGeom prst="rect">
              <a:avLst/>
            </a:prstGeom>
          </p:spPr>
          <p:txBody>
            <a:bodyPr wrap="none">
              <a:spAutoFit/>
            </a:bodyPr>
            <a:lstStyle/>
            <a:p>
              <a:r>
                <a:rPr lang="en-US" dirty="0">
                  <a:latin typeface="Courier"/>
                  <a:cs typeface="Courier"/>
                </a:rPr>
                <a:t>CAATGGC</a:t>
              </a:r>
            </a:p>
          </p:txBody>
        </p:sp>
        <p:sp>
          <p:nvSpPr>
            <p:cNvPr id="18" name="TextBox 17"/>
            <p:cNvSpPr txBox="1"/>
            <p:nvPr/>
          </p:nvSpPr>
          <p:spPr>
            <a:xfrm>
              <a:off x="75327" y="5529826"/>
              <a:ext cx="822498" cy="369332"/>
            </a:xfrm>
            <a:prstGeom prst="rect">
              <a:avLst/>
            </a:prstGeom>
            <a:noFill/>
          </p:spPr>
          <p:txBody>
            <a:bodyPr wrap="none" rtlCol="0">
              <a:spAutoFit/>
            </a:bodyPr>
            <a:lstStyle/>
            <a:p>
              <a:r>
                <a:rPr lang="en-US" b="1" dirty="0"/>
                <a:t>Reads</a:t>
              </a:r>
              <a:r>
                <a:rPr lang="en-US" dirty="0"/>
                <a:t>: </a:t>
              </a:r>
            </a:p>
          </p:txBody>
        </p:sp>
      </p:grpSp>
      <p:sp>
        <p:nvSpPr>
          <p:cNvPr id="19" name="TextBox 18"/>
          <p:cNvSpPr txBox="1"/>
          <p:nvPr/>
        </p:nvSpPr>
        <p:spPr>
          <a:xfrm>
            <a:off x="4544245" y="4665910"/>
            <a:ext cx="4599755" cy="923330"/>
          </a:xfrm>
          <a:prstGeom prst="rect">
            <a:avLst/>
          </a:prstGeom>
          <a:noFill/>
        </p:spPr>
        <p:txBody>
          <a:bodyPr wrap="square" rtlCol="0">
            <a:spAutoFit/>
          </a:bodyPr>
          <a:lstStyle/>
          <a:p>
            <a:r>
              <a:rPr lang="en-US" dirty="0"/>
              <a:t>Do the reads represent all the 7-mers from the genome?</a:t>
            </a:r>
          </a:p>
          <a:p>
            <a:r>
              <a:rPr lang="en-US" dirty="0"/>
              <a:t>What happens if brake your reads into </a:t>
            </a:r>
            <a:r>
              <a:rPr lang="en-US" i="1" dirty="0"/>
              <a:t>3</a:t>
            </a:r>
            <a:r>
              <a:rPr lang="en-US" dirty="0"/>
              <a:t>-mers?</a:t>
            </a:r>
          </a:p>
        </p:txBody>
      </p:sp>
      <p:sp>
        <p:nvSpPr>
          <p:cNvPr id="21" name="Rectangle 20"/>
          <p:cNvSpPr/>
          <p:nvPr/>
        </p:nvSpPr>
        <p:spPr>
          <a:xfrm>
            <a:off x="183980" y="5662989"/>
            <a:ext cx="8753100" cy="646331"/>
          </a:xfrm>
          <a:prstGeom prst="rect">
            <a:avLst/>
          </a:prstGeom>
        </p:spPr>
        <p:txBody>
          <a:bodyPr wrap="square">
            <a:spAutoFit/>
          </a:bodyPr>
          <a:lstStyle/>
          <a:p>
            <a:r>
              <a:rPr lang="en-US" dirty="0">
                <a:solidFill>
                  <a:srgbClr val="FF0000"/>
                </a:solidFill>
              </a:rPr>
              <a:t>That is why we do not use </a:t>
            </a:r>
            <a:r>
              <a:rPr lang="en-US" i="1" dirty="0">
                <a:solidFill>
                  <a:srgbClr val="FF0000"/>
                </a:solidFill>
              </a:rPr>
              <a:t>k </a:t>
            </a:r>
            <a:r>
              <a:rPr lang="en-US" dirty="0">
                <a:solidFill>
                  <a:srgbClr val="FF0000"/>
                </a:solidFill>
              </a:rPr>
              <a:t>= length of the read. When using </a:t>
            </a:r>
            <a:r>
              <a:rPr lang="en-US" i="1" dirty="0">
                <a:solidFill>
                  <a:srgbClr val="FF0000"/>
                </a:solidFill>
              </a:rPr>
              <a:t>k</a:t>
            </a:r>
            <a:r>
              <a:rPr lang="en-US" dirty="0">
                <a:solidFill>
                  <a:srgbClr val="FF0000"/>
                </a:solidFill>
              </a:rPr>
              <a:t>-</a:t>
            </a:r>
            <a:r>
              <a:rPr lang="en-US" dirty="0" err="1">
                <a:solidFill>
                  <a:srgbClr val="FF0000"/>
                </a:solidFill>
              </a:rPr>
              <a:t>mers</a:t>
            </a:r>
            <a:r>
              <a:rPr lang="en-US" dirty="0">
                <a:solidFill>
                  <a:srgbClr val="FF0000"/>
                </a:solidFill>
              </a:rPr>
              <a:t> smaller than the read length, the resulting </a:t>
            </a:r>
            <a:r>
              <a:rPr lang="en-US" i="1" dirty="0">
                <a:solidFill>
                  <a:srgbClr val="FF0000"/>
                </a:solidFill>
              </a:rPr>
              <a:t>k</a:t>
            </a:r>
            <a:r>
              <a:rPr lang="en-US" dirty="0">
                <a:solidFill>
                  <a:srgbClr val="FF0000"/>
                </a:solidFill>
              </a:rPr>
              <a:t>-</a:t>
            </a:r>
            <a:r>
              <a:rPr lang="en-US" dirty="0" err="1">
                <a:solidFill>
                  <a:srgbClr val="FF0000"/>
                </a:solidFill>
              </a:rPr>
              <a:t>mers</a:t>
            </a:r>
            <a:r>
              <a:rPr lang="en-US" dirty="0">
                <a:solidFill>
                  <a:srgbClr val="FF0000"/>
                </a:solidFill>
              </a:rPr>
              <a:t> represent nearly all the </a:t>
            </a:r>
            <a:r>
              <a:rPr lang="en-US" i="1" dirty="0">
                <a:solidFill>
                  <a:srgbClr val="FF0000"/>
                </a:solidFill>
              </a:rPr>
              <a:t>k-</a:t>
            </a:r>
            <a:r>
              <a:rPr lang="en-US" dirty="0" err="1">
                <a:solidFill>
                  <a:srgbClr val="FF0000"/>
                </a:solidFill>
              </a:rPr>
              <a:t>mers</a:t>
            </a:r>
            <a:r>
              <a:rPr lang="en-US" dirty="0">
                <a:solidFill>
                  <a:srgbClr val="FF0000"/>
                </a:solidFill>
              </a:rPr>
              <a:t> in the genome.</a:t>
            </a:r>
          </a:p>
        </p:txBody>
      </p:sp>
    </p:spTree>
    <p:extLst>
      <p:ext uri="{BB962C8B-B14F-4D97-AF65-F5344CB8AC3E}">
        <p14:creationId xmlns:p14="http://schemas.microsoft.com/office/powerpoint/2010/main" val="187391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linds(horizontal)">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9" grpId="0" build="p"/>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4400" dirty="0"/>
              <a:t>De </a:t>
            </a:r>
            <a:r>
              <a:rPr lang="en-US" sz="4400" dirty="0" err="1"/>
              <a:t>Bruijn</a:t>
            </a:r>
            <a:r>
              <a:rPr lang="en-US" sz="4400" dirty="0"/>
              <a:t> graph: Assumptions so far</a:t>
            </a:r>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38</a:t>
            </a:fld>
            <a:endParaRPr lang="en-US" dirty="0"/>
          </a:p>
        </p:txBody>
      </p:sp>
      <p:sp>
        <p:nvSpPr>
          <p:cNvPr id="7" name="Rectangle 6"/>
          <p:cNvSpPr/>
          <p:nvPr/>
        </p:nvSpPr>
        <p:spPr>
          <a:xfrm>
            <a:off x="4293925" y="6248345"/>
            <a:ext cx="4886587" cy="261610"/>
          </a:xfrm>
          <a:prstGeom prst="rect">
            <a:avLst/>
          </a:prstGeom>
        </p:spPr>
        <p:txBody>
          <a:bodyPr wrap="square">
            <a:spAutoFit/>
          </a:bodyPr>
          <a:lstStyle/>
          <a:p>
            <a:r>
              <a:rPr lang="en-US" sz="1050" dirty="0" err="1"/>
              <a:t>Compeau</a:t>
            </a:r>
            <a:r>
              <a:rPr lang="en-US" sz="1050" dirty="0"/>
              <a:t> et al., 2011. </a:t>
            </a:r>
            <a:r>
              <a:rPr lang="en-US" sz="1050" dirty="0">
                <a:hlinkClick r:id="rId3"/>
              </a:rPr>
              <a:t>http://www.nature.com/nbt/journal/v29/n11/pdf/nbt.2023.pdf</a:t>
            </a:r>
            <a:endParaRPr lang="en-US" sz="1050" dirty="0"/>
          </a:p>
        </p:txBody>
      </p:sp>
      <p:sp>
        <p:nvSpPr>
          <p:cNvPr id="4" name="TextBox 3"/>
          <p:cNvSpPr txBox="1"/>
          <p:nvPr/>
        </p:nvSpPr>
        <p:spPr>
          <a:xfrm>
            <a:off x="35496" y="2060848"/>
            <a:ext cx="5455340" cy="1323439"/>
          </a:xfrm>
          <a:prstGeom prst="rect">
            <a:avLst/>
          </a:prstGeom>
          <a:noFill/>
        </p:spPr>
        <p:txBody>
          <a:bodyPr wrap="none" rtlCol="0">
            <a:spAutoFit/>
          </a:bodyPr>
          <a:lstStyle/>
          <a:p>
            <a:pPr marL="342900" indent="-342900">
              <a:buFont typeface="+mj-lt"/>
              <a:buAutoNum type="arabicPeriod"/>
            </a:pPr>
            <a:r>
              <a:rPr lang="en-US" sz="2000" dirty="0">
                <a:solidFill>
                  <a:schemeClr val="bg1">
                    <a:lumMod val="75000"/>
                  </a:schemeClr>
                </a:solidFill>
              </a:rPr>
              <a:t>All k-</a:t>
            </a:r>
            <a:r>
              <a:rPr lang="en-US" sz="2000" dirty="0" err="1">
                <a:solidFill>
                  <a:schemeClr val="bg1">
                    <a:lumMod val="75000"/>
                  </a:schemeClr>
                </a:solidFill>
              </a:rPr>
              <a:t>mers</a:t>
            </a:r>
            <a:r>
              <a:rPr lang="en-US" sz="2000" dirty="0">
                <a:solidFill>
                  <a:schemeClr val="bg1">
                    <a:lumMod val="75000"/>
                  </a:schemeClr>
                </a:solidFill>
              </a:rPr>
              <a:t> present in the genome are available</a:t>
            </a:r>
          </a:p>
          <a:p>
            <a:pPr marL="342900" indent="-342900">
              <a:buFont typeface="+mj-lt"/>
              <a:buAutoNum type="arabicPeriod"/>
            </a:pPr>
            <a:r>
              <a:rPr lang="en-US" sz="2000" dirty="0"/>
              <a:t>K-</a:t>
            </a:r>
            <a:r>
              <a:rPr lang="en-US" sz="2000" dirty="0" err="1"/>
              <a:t>mers</a:t>
            </a:r>
            <a:r>
              <a:rPr lang="en-US" sz="2000" dirty="0"/>
              <a:t> are error free</a:t>
            </a:r>
          </a:p>
          <a:p>
            <a:pPr marL="342900" indent="-342900">
              <a:buFont typeface="+mj-lt"/>
              <a:buAutoNum type="arabicPeriod"/>
            </a:pPr>
            <a:r>
              <a:rPr lang="en-US" sz="2000" dirty="0"/>
              <a:t>Each k-</a:t>
            </a:r>
            <a:r>
              <a:rPr lang="en-US" sz="2000" dirty="0" err="1"/>
              <a:t>mer</a:t>
            </a:r>
            <a:r>
              <a:rPr lang="en-US" sz="2000" dirty="0"/>
              <a:t> appear at most once in the genome</a:t>
            </a:r>
          </a:p>
          <a:p>
            <a:pPr marL="342900" indent="-342900">
              <a:buFont typeface="+mj-lt"/>
              <a:buAutoNum type="arabicPeriod"/>
            </a:pPr>
            <a:r>
              <a:rPr lang="en-US" sz="2000" dirty="0"/>
              <a:t>The genome is a single circular chromosome</a:t>
            </a:r>
          </a:p>
        </p:txBody>
      </p:sp>
      <p:grpSp>
        <p:nvGrpSpPr>
          <p:cNvPr id="8" name="Group 7"/>
          <p:cNvGrpSpPr/>
          <p:nvPr/>
        </p:nvGrpSpPr>
        <p:grpSpPr>
          <a:xfrm>
            <a:off x="5346029" y="2060848"/>
            <a:ext cx="3512221" cy="1368152"/>
            <a:chOff x="5130005" y="2060848"/>
            <a:chExt cx="3512221" cy="1368152"/>
          </a:xfrm>
        </p:grpSpPr>
        <p:sp>
          <p:nvSpPr>
            <p:cNvPr id="3" name="TextBox 2"/>
            <p:cNvSpPr txBox="1"/>
            <p:nvPr/>
          </p:nvSpPr>
          <p:spPr>
            <a:xfrm>
              <a:off x="5402839" y="2189695"/>
              <a:ext cx="3239387" cy="1077218"/>
            </a:xfrm>
            <a:prstGeom prst="rect">
              <a:avLst/>
            </a:prstGeom>
            <a:noFill/>
          </p:spPr>
          <p:txBody>
            <a:bodyPr wrap="square" rtlCol="0">
              <a:spAutoFit/>
            </a:bodyPr>
            <a:lstStyle/>
            <a:p>
              <a:r>
                <a:rPr lang="en-US" sz="3200" dirty="0"/>
                <a:t>Does not apply in NGS datasets!</a:t>
              </a:r>
            </a:p>
          </p:txBody>
        </p:sp>
        <p:sp>
          <p:nvSpPr>
            <p:cNvPr id="5" name="Right Brace 4"/>
            <p:cNvSpPr/>
            <p:nvPr/>
          </p:nvSpPr>
          <p:spPr>
            <a:xfrm>
              <a:off x="5130005" y="2060848"/>
              <a:ext cx="234083" cy="1368152"/>
            </a:xfrm>
            <a:prstGeom prst="rightBrace">
              <a:avLst/>
            </a:prstGeom>
            <a:ln>
              <a:solidFill>
                <a:srgbClr val="FE863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9" name="Rectangle 8"/>
          <p:cNvSpPr/>
          <p:nvPr/>
        </p:nvSpPr>
        <p:spPr>
          <a:xfrm>
            <a:off x="47665" y="3567500"/>
            <a:ext cx="6016029" cy="369332"/>
          </a:xfrm>
          <a:prstGeom prst="rect">
            <a:avLst/>
          </a:prstGeom>
        </p:spPr>
        <p:txBody>
          <a:bodyPr wrap="square">
            <a:spAutoFit/>
          </a:bodyPr>
          <a:lstStyle/>
          <a:p>
            <a:r>
              <a:rPr lang="en-US" b="1" dirty="0"/>
              <a:t>2. Handling errors in reads. </a:t>
            </a:r>
          </a:p>
        </p:txBody>
      </p:sp>
      <p:sp>
        <p:nvSpPr>
          <p:cNvPr id="22" name="TextBox 21"/>
          <p:cNvSpPr txBox="1"/>
          <p:nvPr/>
        </p:nvSpPr>
        <p:spPr>
          <a:xfrm>
            <a:off x="35497" y="3933056"/>
            <a:ext cx="9108504" cy="646331"/>
          </a:xfrm>
          <a:prstGeom prst="rect">
            <a:avLst/>
          </a:prstGeom>
          <a:noFill/>
        </p:spPr>
        <p:txBody>
          <a:bodyPr wrap="square" rtlCol="0">
            <a:spAutoFit/>
          </a:bodyPr>
          <a:lstStyle/>
          <a:p>
            <a:r>
              <a:rPr lang="en-US" dirty="0"/>
              <a:t>Errors create bulges in the de </a:t>
            </a:r>
            <a:r>
              <a:rPr lang="en-US" dirty="0" err="1"/>
              <a:t>Bruijn</a:t>
            </a:r>
            <a:r>
              <a:rPr lang="en-US" dirty="0"/>
              <a:t> graph. The same happens with in-exact repeats or polymorphisms</a:t>
            </a:r>
          </a:p>
        </p:txBody>
      </p:sp>
      <p:pic>
        <p:nvPicPr>
          <p:cNvPr id="23" name="Picture 22" descr="Screen Shot 2015-09-07 at 7.01.2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4723403"/>
            <a:ext cx="4383881" cy="937845"/>
          </a:xfrm>
          <a:prstGeom prst="rect">
            <a:avLst/>
          </a:prstGeom>
        </p:spPr>
      </p:pic>
      <p:sp>
        <p:nvSpPr>
          <p:cNvPr id="24" name="TextBox 23"/>
          <p:cNvSpPr txBox="1"/>
          <p:nvPr/>
        </p:nvSpPr>
        <p:spPr>
          <a:xfrm>
            <a:off x="6444208" y="4410977"/>
            <a:ext cx="2699792" cy="1754327"/>
          </a:xfrm>
          <a:prstGeom prst="rect">
            <a:avLst/>
          </a:prstGeom>
          <a:noFill/>
        </p:spPr>
        <p:txBody>
          <a:bodyPr wrap="square" rtlCol="0">
            <a:spAutoFit/>
          </a:bodyPr>
          <a:lstStyle/>
          <a:p>
            <a:r>
              <a:rPr lang="en-US" dirty="0"/>
              <a:t>Deal with the bulges, different packages deal in different ways. As an alternative, error-correct the reads prior to the assembly.</a:t>
            </a:r>
          </a:p>
        </p:txBody>
      </p:sp>
      <p:sp>
        <p:nvSpPr>
          <p:cNvPr id="25" name="TextBox 24"/>
          <p:cNvSpPr txBox="1"/>
          <p:nvPr/>
        </p:nvSpPr>
        <p:spPr>
          <a:xfrm>
            <a:off x="179512" y="5698793"/>
            <a:ext cx="6016029" cy="307777"/>
          </a:xfrm>
          <a:prstGeom prst="rect">
            <a:avLst/>
          </a:prstGeom>
          <a:noFill/>
        </p:spPr>
        <p:txBody>
          <a:bodyPr wrap="square" rtlCol="0">
            <a:spAutoFit/>
          </a:bodyPr>
          <a:lstStyle/>
          <a:p>
            <a:r>
              <a:rPr lang="en-US" sz="1400" dirty="0"/>
              <a:t>A single sequencing </a:t>
            </a:r>
            <a:r>
              <a:rPr lang="en-US" sz="1400" b="1" dirty="0">
                <a:solidFill>
                  <a:srgbClr val="FF0000"/>
                </a:solidFill>
              </a:rPr>
              <a:t>error</a:t>
            </a:r>
            <a:r>
              <a:rPr lang="en-US" sz="1400" dirty="0"/>
              <a:t>, creates a bulge and increases the size of the graph</a:t>
            </a:r>
          </a:p>
        </p:txBody>
      </p:sp>
      <p:pic>
        <p:nvPicPr>
          <p:cNvPr id="26" name="Picture 25" descr="Screen Shot 2015-09-07 at 7.08.2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9787" y="4634269"/>
            <a:ext cx="1599952" cy="954971"/>
          </a:xfrm>
          <a:prstGeom prst="rect">
            <a:avLst/>
          </a:prstGeom>
        </p:spPr>
      </p:pic>
    </p:spTree>
    <p:extLst>
      <p:ext uri="{BB962C8B-B14F-4D97-AF65-F5344CB8AC3E}">
        <p14:creationId xmlns:p14="http://schemas.microsoft.com/office/powerpoint/2010/main" val="54917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4" grpId="0"/>
      <p:bldP spid="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4400" dirty="0"/>
              <a:t>De </a:t>
            </a:r>
            <a:r>
              <a:rPr lang="en-US" sz="4400" dirty="0" err="1"/>
              <a:t>Bruijn</a:t>
            </a:r>
            <a:r>
              <a:rPr lang="en-US" sz="4400" dirty="0"/>
              <a:t> graph: Assumptions so far</a:t>
            </a:r>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39</a:t>
            </a:fld>
            <a:endParaRPr lang="en-US" dirty="0"/>
          </a:p>
        </p:txBody>
      </p:sp>
      <p:sp>
        <p:nvSpPr>
          <p:cNvPr id="7" name="Rectangle 6"/>
          <p:cNvSpPr/>
          <p:nvPr/>
        </p:nvSpPr>
        <p:spPr>
          <a:xfrm>
            <a:off x="4293925" y="6248345"/>
            <a:ext cx="4886587" cy="261610"/>
          </a:xfrm>
          <a:prstGeom prst="rect">
            <a:avLst/>
          </a:prstGeom>
        </p:spPr>
        <p:txBody>
          <a:bodyPr wrap="square">
            <a:spAutoFit/>
          </a:bodyPr>
          <a:lstStyle/>
          <a:p>
            <a:r>
              <a:rPr lang="en-US" sz="1050" dirty="0" err="1"/>
              <a:t>Compeau</a:t>
            </a:r>
            <a:r>
              <a:rPr lang="en-US" sz="1050" dirty="0"/>
              <a:t> et al., 2011. </a:t>
            </a:r>
            <a:r>
              <a:rPr lang="en-US" sz="1050" dirty="0">
                <a:hlinkClick r:id="rId3"/>
              </a:rPr>
              <a:t>http://www.nature.com/nbt/journal/v29/n11/pdf/nbt.2023.pdf</a:t>
            </a:r>
            <a:endParaRPr lang="en-US" sz="1050" dirty="0"/>
          </a:p>
        </p:txBody>
      </p:sp>
      <p:sp>
        <p:nvSpPr>
          <p:cNvPr id="4" name="TextBox 3"/>
          <p:cNvSpPr txBox="1"/>
          <p:nvPr/>
        </p:nvSpPr>
        <p:spPr>
          <a:xfrm>
            <a:off x="35496" y="2060848"/>
            <a:ext cx="5455340" cy="1323439"/>
          </a:xfrm>
          <a:prstGeom prst="rect">
            <a:avLst/>
          </a:prstGeom>
          <a:noFill/>
        </p:spPr>
        <p:txBody>
          <a:bodyPr wrap="none" rtlCol="0">
            <a:spAutoFit/>
          </a:bodyPr>
          <a:lstStyle/>
          <a:p>
            <a:pPr marL="342900" indent="-342900">
              <a:buFont typeface="+mj-lt"/>
              <a:buAutoNum type="arabicPeriod"/>
            </a:pPr>
            <a:r>
              <a:rPr lang="en-US" sz="2000" dirty="0">
                <a:solidFill>
                  <a:schemeClr val="bg1">
                    <a:lumMod val="75000"/>
                  </a:schemeClr>
                </a:solidFill>
              </a:rPr>
              <a:t>All k-</a:t>
            </a:r>
            <a:r>
              <a:rPr lang="en-US" sz="2000" dirty="0" err="1">
                <a:solidFill>
                  <a:schemeClr val="bg1">
                    <a:lumMod val="75000"/>
                  </a:schemeClr>
                </a:solidFill>
              </a:rPr>
              <a:t>mers</a:t>
            </a:r>
            <a:r>
              <a:rPr lang="en-US" sz="2000" dirty="0">
                <a:solidFill>
                  <a:schemeClr val="bg1">
                    <a:lumMod val="75000"/>
                  </a:schemeClr>
                </a:solidFill>
              </a:rPr>
              <a:t> present in the genome are available</a:t>
            </a:r>
          </a:p>
          <a:p>
            <a:pPr marL="342900" indent="-342900">
              <a:buFont typeface="+mj-lt"/>
              <a:buAutoNum type="arabicPeriod"/>
            </a:pPr>
            <a:r>
              <a:rPr lang="en-US" sz="2000" dirty="0">
                <a:solidFill>
                  <a:schemeClr val="bg1">
                    <a:lumMod val="75000"/>
                  </a:schemeClr>
                </a:solidFill>
              </a:rPr>
              <a:t>K-</a:t>
            </a:r>
            <a:r>
              <a:rPr lang="en-US" sz="2000" dirty="0" err="1">
                <a:solidFill>
                  <a:schemeClr val="bg1">
                    <a:lumMod val="75000"/>
                  </a:schemeClr>
                </a:solidFill>
              </a:rPr>
              <a:t>mers</a:t>
            </a:r>
            <a:r>
              <a:rPr lang="en-US" sz="2000" dirty="0">
                <a:solidFill>
                  <a:schemeClr val="bg1">
                    <a:lumMod val="75000"/>
                  </a:schemeClr>
                </a:solidFill>
              </a:rPr>
              <a:t> are error free</a:t>
            </a:r>
          </a:p>
          <a:p>
            <a:pPr marL="342900" indent="-342900">
              <a:buFont typeface="+mj-lt"/>
              <a:buAutoNum type="arabicPeriod"/>
            </a:pPr>
            <a:r>
              <a:rPr lang="en-US" sz="2000" dirty="0"/>
              <a:t>Each k-</a:t>
            </a:r>
            <a:r>
              <a:rPr lang="en-US" sz="2000" dirty="0" err="1"/>
              <a:t>mer</a:t>
            </a:r>
            <a:r>
              <a:rPr lang="en-US" sz="2000" dirty="0"/>
              <a:t> appear at most once in the genome</a:t>
            </a:r>
          </a:p>
          <a:p>
            <a:pPr marL="342900" indent="-342900">
              <a:buFont typeface="+mj-lt"/>
              <a:buAutoNum type="arabicPeriod"/>
            </a:pPr>
            <a:r>
              <a:rPr lang="en-US" sz="2000" dirty="0"/>
              <a:t>The genome is a single circular chromosome</a:t>
            </a:r>
          </a:p>
        </p:txBody>
      </p:sp>
      <p:grpSp>
        <p:nvGrpSpPr>
          <p:cNvPr id="8" name="Group 7"/>
          <p:cNvGrpSpPr/>
          <p:nvPr/>
        </p:nvGrpSpPr>
        <p:grpSpPr>
          <a:xfrm>
            <a:off x="5346029" y="2060848"/>
            <a:ext cx="3512221" cy="1368152"/>
            <a:chOff x="5130005" y="2060848"/>
            <a:chExt cx="3512221" cy="1368152"/>
          </a:xfrm>
        </p:grpSpPr>
        <p:sp>
          <p:nvSpPr>
            <p:cNvPr id="3" name="TextBox 2"/>
            <p:cNvSpPr txBox="1"/>
            <p:nvPr/>
          </p:nvSpPr>
          <p:spPr>
            <a:xfrm>
              <a:off x="5402839" y="2189695"/>
              <a:ext cx="3239387" cy="1077218"/>
            </a:xfrm>
            <a:prstGeom prst="rect">
              <a:avLst/>
            </a:prstGeom>
            <a:noFill/>
          </p:spPr>
          <p:txBody>
            <a:bodyPr wrap="square" rtlCol="0">
              <a:spAutoFit/>
            </a:bodyPr>
            <a:lstStyle/>
            <a:p>
              <a:r>
                <a:rPr lang="en-US" sz="3200" dirty="0"/>
                <a:t>Does not apply in NGS datasets!</a:t>
              </a:r>
            </a:p>
          </p:txBody>
        </p:sp>
        <p:sp>
          <p:nvSpPr>
            <p:cNvPr id="5" name="Right Brace 4"/>
            <p:cNvSpPr/>
            <p:nvPr/>
          </p:nvSpPr>
          <p:spPr>
            <a:xfrm>
              <a:off x="5130005" y="2060848"/>
              <a:ext cx="234083" cy="1368152"/>
            </a:xfrm>
            <a:prstGeom prst="rightBrace">
              <a:avLst/>
            </a:prstGeom>
            <a:ln>
              <a:solidFill>
                <a:srgbClr val="FE863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9" name="Rectangle 8"/>
          <p:cNvSpPr/>
          <p:nvPr/>
        </p:nvSpPr>
        <p:spPr>
          <a:xfrm>
            <a:off x="47665" y="3567500"/>
            <a:ext cx="6016029" cy="369332"/>
          </a:xfrm>
          <a:prstGeom prst="rect">
            <a:avLst/>
          </a:prstGeom>
        </p:spPr>
        <p:txBody>
          <a:bodyPr wrap="square">
            <a:spAutoFit/>
          </a:bodyPr>
          <a:lstStyle/>
          <a:p>
            <a:r>
              <a:rPr lang="en-US" b="1" dirty="0"/>
              <a:t>3. Handling DNA repeats.</a:t>
            </a:r>
          </a:p>
        </p:txBody>
      </p:sp>
      <p:sp>
        <p:nvSpPr>
          <p:cNvPr id="10" name="TextBox 9"/>
          <p:cNvSpPr txBox="1"/>
          <p:nvPr/>
        </p:nvSpPr>
        <p:spPr>
          <a:xfrm>
            <a:off x="266977" y="3998378"/>
            <a:ext cx="3954929" cy="369332"/>
          </a:xfrm>
          <a:prstGeom prst="rect">
            <a:avLst/>
          </a:prstGeom>
          <a:noFill/>
        </p:spPr>
        <p:txBody>
          <a:bodyPr wrap="none" rtlCol="0">
            <a:spAutoFit/>
          </a:bodyPr>
          <a:lstStyle/>
          <a:p>
            <a:r>
              <a:rPr lang="en-US" dirty="0"/>
              <a:t>Let’s have the cyclic genome ATGCATGC</a:t>
            </a:r>
          </a:p>
        </p:txBody>
      </p:sp>
      <p:sp>
        <p:nvSpPr>
          <p:cNvPr id="16" name="TextBox 15"/>
          <p:cNvSpPr txBox="1"/>
          <p:nvPr/>
        </p:nvSpPr>
        <p:spPr>
          <a:xfrm>
            <a:off x="284163" y="4431233"/>
            <a:ext cx="4108817" cy="369332"/>
          </a:xfrm>
          <a:prstGeom prst="rect">
            <a:avLst/>
          </a:prstGeom>
          <a:noFill/>
        </p:spPr>
        <p:txBody>
          <a:bodyPr wrap="none" rtlCol="0">
            <a:spAutoFit/>
          </a:bodyPr>
          <a:lstStyle/>
          <a:p>
            <a:r>
              <a:rPr lang="en-US" dirty="0"/>
              <a:t>And the 3-mer reads: ATG, TGC, GCA, CAT</a:t>
            </a:r>
          </a:p>
        </p:txBody>
      </p:sp>
      <p:sp>
        <p:nvSpPr>
          <p:cNvPr id="17" name="TextBox 16"/>
          <p:cNvSpPr txBox="1"/>
          <p:nvPr/>
        </p:nvSpPr>
        <p:spPr>
          <a:xfrm>
            <a:off x="1" y="4952965"/>
            <a:ext cx="9144000" cy="954107"/>
          </a:xfrm>
          <a:prstGeom prst="rect">
            <a:avLst/>
          </a:prstGeom>
          <a:noFill/>
        </p:spPr>
        <p:txBody>
          <a:bodyPr wrap="square" rtlCol="0">
            <a:spAutoFit/>
          </a:bodyPr>
          <a:lstStyle/>
          <a:p>
            <a:pPr algn="ctr"/>
            <a:r>
              <a:rPr lang="en-US" sz="2800" b="1" dirty="0"/>
              <a:t>Obtain the genome sequence from the reads using de </a:t>
            </a:r>
            <a:r>
              <a:rPr lang="en-US" sz="2800" b="1" dirty="0" err="1"/>
              <a:t>Bruijn</a:t>
            </a:r>
            <a:r>
              <a:rPr lang="en-US" sz="2800" b="1" dirty="0"/>
              <a:t> graphs, with a k=3!</a:t>
            </a:r>
          </a:p>
        </p:txBody>
      </p:sp>
      <p:sp>
        <p:nvSpPr>
          <p:cNvPr id="11" name="TextBox 10"/>
          <p:cNvSpPr txBox="1"/>
          <p:nvPr/>
        </p:nvSpPr>
        <p:spPr>
          <a:xfrm>
            <a:off x="2123728" y="5867779"/>
            <a:ext cx="5318433" cy="369332"/>
          </a:xfrm>
          <a:prstGeom prst="rect">
            <a:avLst/>
          </a:prstGeom>
          <a:noFill/>
        </p:spPr>
        <p:txBody>
          <a:bodyPr wrap="none" rtlCol="0">
            <a:spAutoFit/>
          </a:bodyPr>
          <a:lstStyle/>
          <a:p>
            <a:r>
              <a:rPr lang="en-US" dirty="0"/>
              <a:t>Check whether all </a:t>
            </a:r>
            <a:r>
              <a:rPr lang="en-US" i="1" dirty="0"/>
              <a:t>k</a:t>
            </a:r>
            <a:r>
              <a:rPr lang="en-US" dirty="0"/>
              <a:t>-</a:t>
            </a:r>
            <a:r>
              <a:rPr lang="en-US" dirty="0" err="1"/>
              <a:t>mers</a:t>
            </a:r>
            <a:r>
              <a:rPr lang="en-US" dirty="0"/>
              <a:t> in the genome are available?</a:t>
            </a:r>
          </a:p>
        </p:txBody>
      </p:sp>
    </p:spTree>
    <p:extLst>
      <p:ext uri="{BB962C8B-B14F-4D97-AF65-F5344CB8AC3E}">
        <p14:creationId xmlns:p14="http://schemas.microsoft.com/office/powerpoint/2010/main" val="199360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108520" y="0"/>
            <a:ext cx="9361040" cy="6858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14" name="Título 1"/>
          <p:cNvSpPr>
            <a:spLocks noGrp="1"/>
          </p:cNvSpPr>
          <p:nvPr>
            <p:ph type="title"/>
          </p:nvPr>
        </p:nvSpPr>
        <p:spPr>
          <a:xfrm>
            <a:off x="457200" y="44624"/>
            <a:ext cx="8077200" cy="566936"/>
          </a:xfrm>
        </p:spPr>
        <p:txBody>
          <a:bodyPr>
            <a:normAutofit fontScale="90000"/>
          </a:bodyPr>
          <a:lstStyle/>
          <a:p>
            <a:r>
              <a:rPr lang="es-ES" dirty="0"/>
              <a:t>La avalancha de dados: </a:t>
            </a:r>
            <a:r>
              <a:rPr lang="es-ES" dirty="0" err="1"/>
              <a:t>Custos</a:t>
            </a:r>
            <a:endParaRPr lang="es-ES" dirty="0"/>
          </a:p>
        </p:txBody>
      </p:sp>
      <p:sp>
        <p:nvSpPr>
          <p:cNvPr id="5" name="Marcador de número de diapositiva 4"/>
          <p:cNvSpPr>
            <a:spLocks noGrp="1"/>
          </p:cNvSpPr>
          <p:nvPr>
            <p:ph type="sldNum" sz="quarter" idx="12"/>
          </p:nvPr>
        </p:nvSpPr>
        <p:spPr/>
        <p:txBody>
          <a:bodyPr/>
          <a:lstStyle/>
          <a:p>
            <a:fld id="{F9B76065-02A8-2140-ABFF-467A450FC727}" type="slidenum">
              <a:rPr lang="en-US" smtClean="0"/>
              <a:pPr/>
              <a:t>4</a:t>
            </a:fld>
            <a:endParaRPr lang="en-US"/>
          </a:p>
        </p:txBody>
      </p:sp>
      <p:sp>
        <p:nvSpPr>
          <p:cNvPr id="8" name="Rectángulo 7"/>
          <p:cNvSpPr/>
          <p:nvPr/>
        </p:nvSpPr>
        <p:spPr>
          <a:xfrm>
            <a:off x="2286000" y="3105835"/>
            <a:ext cx="4572000" cy="369332"/>
          </a:xfrm>
          <a:prstGeom prst="rect">
            <a:avLst/>
          </a:prstGeom>
        </p:spPr>
        <p:txBody>
          <a:bodyPr>
            <a:spAutoFit/>
          </a:bodyPr>
          <a:lstStyle/>
          <a:p>
            <a:endParaRPr lang="es-ES" dirty="0"/>
          </a:p>
        </p:txBody>
      </p:sp>
      <p:pic>
        <p:nvPicPr>
          <p:cNvPr id="13" name="Imagen 12" descr="gb-2010-11-5-207-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6726"/>
            <a:ext cx="9252520" cy="5928658"/>
          </a:xfrm>
          <a:prstGeom prst="rect">
            <a:avLst/>
          </a:prstGeom>
        </p:spPr>
      </p:pic>
      <p:sp>
        <p:nvSpPr>
          <p:cNvPr id="16" name="Rectángulo 15"/>
          <p:cNvSpPr/>
          <p:nvPr/>
        </p:nvSpPr>
        <p:spPr>
          <a:xfrm>
            <a:off x="1187624" y="2060848"/>
            <a:ext cx="3008906" cy="261610"/>
          </a:xfrm>
          <a:prstGeom prst="rect">
            <a:avLst/>
          </a:prstGeom>
        </p:spPr>
        <p:txBody>
          <a:bodyPr wrap="square">
            <a:spAutoFit/>
          </a:bodyPr>
          <a:lstStyle/>
          <a:p>
            <a:r>
              <a:rPr lang="en-US" sz="1100" dirty="0"/>
              <a:t>Stein, 2010. Genome Biology, 11:207</a:t>
            </a:r>
            <a:endParaRPr lang="es-ES" sz="1100" dirty="0"/>
          </a:p>
        </p:txBody>
      </p:sp>
      <p:sp>
        <p:nvSpPr>
          <p:cNvPr id="18" name="Rectángulo 17"/>
          <p:cNvSpPr/>
          <p:nvPr/>
        </p:nvSpPr>
        <p:spPr>
          <a:xfrm>
            <a:off x="1187624" y="1196752"/>
            <a:ext cx="4032448" cy="830997"/>
          </a:xfrm>
          <a:prstGeom prst="rect">
            <a:avLst/>
          </a:prstGeom>
        </p:spPr>
        <p:txBody>
          <a:bodyPr wrap="square">
            <a:spAutoFit/>
          </a:bodyPr>
          <a:lstStyle/>
          <a:p>
            <a:r>
              <a:rPr lang="es-ES" sz="1600" dirty="0"/>
              <a:t>“in </a:t>
            </a:r>
            <a:r>
              <a:rPr lang="es-ES" sz="1600" dirty="0" err="1"/>
              <a:t>the</a:t>
            </a:r>
            <a:r>
              <a:rPr lang="es-ES" sz="1600" dirty="0"/>
              <a:t> </a:t>
            </a:r>
            <a:r>
              <a:rPr lang="es-ES" sz="1600" dirty="0" err="1"/>
              <a:t>not</a:t>
            </a:r>
            <a:r>
              <a:rPr lang="es-ES" sz="1600" dirty="0"/>
              <a:t> </a:t>
            </a:r>
            <a:r>
              <a:rPr lang="es-ES" sz="1600" dirty="0" err="1"/>
              <a:t>too</a:t>
            </a:r>
            <a:r>
              <a:rPr lang="es-ES" sz="1600" dirty="0"/>
              <a:t> </a:t>
            </a:r>
            <a:r>
              <a:rPr lang="es-ES" sz="1600" dirty="0" err="1"/>
              <a:t>distant</a:t>
            </a:r>
            <a:r>
              <a:rPr lang="es-ES" sz="1600" dirty="0"/>
              <a:t> </a:t>
            </a:r>
            <a:r>
              <a:rPr lang="es-ES" sz="1600" dirty="0" err="1"/>
              <a:t>future</a:t>
            </a:r>
            <a:r>
              <a:rPr lang="es-ES" sz="1600" dirty="0"/>
              <a:t> </a:t>
            </a:r>
            <a:r>
              <a:rPr lang="es-ES" sz="1600" dirty="0" err="1"/>
              <a:t>it</a:t>
            </a:r>
            <a:r>
              <a:rPr lang="es-ES" sz="1600" dirty="0"/>
              <a:t> </a:t>
            </a:r>
            <a:r>
              <a:rPr lang="es-ES" sz="1600" dirty="0" err="1"/>
              <a:t>will</a:t>
            </a:r>
            <a:r>
              <a:rPr lang="es-ES" sz="1600" dirty="0"/>
              <a:t> </a:t>
            </a:r>
            <a:r>
              <a:rPr lang="es-ES" sz="1600" dirty="0" err="1"/>
              <a:t>cost</a:t>
            </a:r>
            <a:r>
              <a:rPr lang="es-ES" sz="1600" dirty="0"/>
              <a:t> </a:t>
            </a:r>
            <a:r>
              <a:rPr lang="es-ES" sz="1600" dirty="0" err="1"/>
              <a:t>less</a:t>
            </a:r>
            <a:r>
              <a:rPr lang="es-ES" sz="1600" dirty="0"/>
              <a:t> </a:t>
            </a:r>
            <a:r>
              <a:rPr lang="es-ES" sz="1600" dirty="0" err="1"/>
              <a:t>to</a:t>
            </a:r>
            <a:r>
              <a:rPr lang="es-ES" sz="1600" dirty="0"/>
              <a:t> </a:t>
            </a:r>
            <a:r>
              <a:rPr lang="es-ES" sz="1600" dirty="0" err="1"/>
              <a:t>sequence</a:t>
            </a:r>
            <a:r>
              <a:rPr lang="es-ES" sz="1600" dirty="0"/>
              <a:t> a base of DNA </a:t>
            </a:r>
            <a:r>
              <a:rPr lang="es-ES" sz="1600" dirty="0" err="1"/>
              <a:t>than</a:t>
            </a:r>
            <a:r>
              <a:rPr lang="es-ES" sz="1600" dirty="0"/>
              <a:t> </a:t>
            </a:r>
            <a:r>
              <a:rPr lang="es-ES" sz="1600" dirty="0" err="1"/>
              <a:t>to</a:t>
            </a:r>
            <a:r>
              <a:rPr lang="es-ES" sz="1600" dirty="0"/>
              <a:t> </a:t>
            </a:r>
            <a:r>
              <a:rPr lang="es-ES" sz="1600" dirty="0" err="1"/>
              <a:t>store</a:t>
            </a:r>
            <a:r>
              <a:rPr lang="es-ES" sz="1600" dirty="0"/>
              <a:t> </a:t>
            </a:r>
            <a:r>
              <a:rPr lang="es-ES" sz="1600" dirty="0" err="1"/>
              <a:t>it</a:t>
            </a:r>
            <a:r>
              <a:rPr lang="es-ES" sz="1600" dirty="0"/>
              <a:t> </a:t>
            </a:r>
            <a:r>
              <a:rPr lang="es-ES" sz="1600" dirty="0" err="1"/>
              <a:t>on</a:t>
            </a:r>
            <a:r>
              <a:rPr lang="es-ES" sz="1600" dirty="0"/>
              <a:t> a </a:t>
            </a:r>
            <a:r>
              <a:rPr lang="es-ES" sz="1600" dirty="0" err="1"/>
              <a:t>hard</a:t>
            </a:r>
            <a:r>
              <a:rPr lang="es-ES" sz="1600" dirty="0"/>
              <a:t> disk”</a:t>
            </a:r>
          </a:p>
        </p:txBody>
      </p:sp>
      <p:sp>
        <p:nvSpPr>
          <p:cNvPr id="2" name="TextBox 1"/>
          <p:cNvSpPr txBox="1"/>
          <p:nvPr/>
        </p:nvSpPr>
        <p:spPr>
          <a:xfrm>
            <a:off x="3470399" y="4739660"/>
            <a:ext cx="4750018" cy="1569660"/>
          </a:xfrm>
          <a:prstGeom prst="rect">
            <a:avLst/>
          </a:prstGeom>
          <a:noFill/>
        </p:spPr>
        <p:txBody>
          <a:bodyPr wrap="none" rtlCol="0">
            <a:spAutoFit/>
          </a:bodyPr>
          <a:lstStyle/>
          <a:p>
            <a:r>
              <a:rPr lang="en-US" sz="1600" b="1" dirty="0"/>
              <a:t>Data 07-2015</a:t>
            </a:r>
          </a:p>
          <a:p>
            <a:r>
              <a:rPr lang="en-US" sz="1600" dirty="0" err="1"/>
              <a:t>HiSeq</a:t>
            </a:r>
            <a:r>
              <a:rPr lang="en-US" sz="1600" dirty="0"/>
              <a:t> 2500 (v4) Cost one </a:t>
            </a:r>
            <a:r>
              <a:rPr lang="en-US" sz="1600" dirty="0" err="1"/>
              <a:t>flowcell</a:t>
            </a:r>
            <a:r>
              <a:rPr lang="en-US" sz="1600" dirty="0"/>
              <a:t>: US$20.000</a:t>
            </a:r>
          </a:p>
          <a:p>
            <a:r>
              <a:rPr lang="en-US" sz="1600" dirty="0"/>
              <a:t>Yield: 500 </a:t>
            </a:r>
            <a:r>
              <a:rPr lang="en-US" sz="1600" dirty="0" err="1"/>
              <a:t>Gbp</a:t>
            </a:r>
            <a:endParaRPr lang="en-US" sz="1600" dirty="0"/>
          </a:p>
          <a:p>
            <a:r>
              <a:rPr lang="en-US" sz="1600" dirty="0"/>
              <a:t>Cost per </a:t>
            </a:r>
            <a:r>
              <a:rPr lang="en-US" sz="1600" dirty="0" err="1"/>
              <a:t>bp</a:t>
            </a:r>
            <a:r>
              <a:rPr lang="en-US" sz="1600" dirty="0"/>
              <a:t>: US$4x10</a:t>
            </a:r>
            <a:r>
              <a:rPr lang="en-US" sz="1600" baseline="30000" dirty="0"/>
              <a:t>-6</a:t>
            </a:r>
          </a:p>
          <a:p>
            <a:r>
              <a:rPr lang="en-US" sz="1600" dirty="0"/>
              <a:t>Cost to store 1 TB: US$900</a:t>
            </a:r>
          </a:p>
          <a:p>
            <a:r>
              <a:rPr lang="en-US" sz="1600" dirty="0"/>
              <a:t>Cost to store 1bp (</a:t>
            </a:r>
            <a:r>
              <a:rPr lang="en-US" sz="1600" dirty="0" err="1"/>
              <a:t>FastQ</a:t>
            </a:r>
            <a:r>
              <a:rPr lang="en-US" sz="1600" dirty="0"/>
              <a:t> format ~5bytes):  US$4.5x10</a:t>
            </a:r>
            <a:r>
              <a:rPr lang="en-US" sz="1600" baseline="30000" dirty="0"/>
              <a:t>-4</a:t>
            </a:r>
            <a:r>
              <a:rPr lang="en-US" sz="1600" dirty="0"/>
              <a:t>  </a:t>
            </a:r>
          </a:p>
        </p:txBody>
      </p:sp>
      <p:sp>
        <p:nvSpPr>
          <p:cNvPr id="3" name="TextBox 2"/>
          <p:cNvSpPr txBox="1"/>
          <p:nvPr/>
        </p:nvSpPr>
        <p:spPr>
          <a:xfrm>
            <a:off x="519513" y="2492896"/>
            <a:ext cx="8698832" cy="2246769"/>
          </a:xfrm>
          <a:prstGeom prst="rect">
            <a:avLst/>
          </a:prstGeom>
          <a:solidFill>
            <a:schemeClr val="bg1">
              <a:alpha val="87000"/>
            </a:schemeClr>
          </a:solidFill>
        </p:spPr>
        <p:txBody>
          <a:bodyPr wrap="square" rtlCol="0">
            <a:spAutoFit/>
          </a:bodyPr>
          <a:lstStyle/>
          <a:p>
            <a:r>
              <a:rPr lang="en-US" sz="2800" b="1" dirty="0"/>
              <a:t>There is not enough </a:t>
            </a:r>
            <a:r>
              <a:rPr lang="en-US" sz="2800" b="1" dirty="0" err="1"/>
              <a:t>bioinformaticians</a:t>
            </a:r>
            <a:r>
              <a:rPr lang="en-US" sz="2800" b="1" dirty="0"/>
              <a:t> to cope with the speed for data generation.</a:t>
            </a:r>
          </a:p>
          <a:p>
            <a:endParaRPr lang="en-US" sz="2800" b="1" dirty="0"/>
          </a:p>
          <a:p>
            <a:r>
              <a:rPr lang="en-US" sz="2800" b="1" dirty="0"/>
              <a:t>Biologist should become </a:t>
            </a:r>
            <a:r>
              <a:rPr lang="en-US" sz="2800" b="1" dirty="0" err="1"/>
              <a:t>savy</a:t>
            </a:r>
            <a:r>
              <a:rPr lang="en-US" sz="2800" b="1" dirty="0"/>
              <a:t> on genome assembly and annotation.</a:t>
            </a:r>
          </a:p>
        </p:txBody>
      </p:sp>
    </p:spTree>
    <p:extLst>
      <p:ext uri="{BB962C8B-B14F-4D97-AF65-F5344CB8AC3E}">
        <p14:creationId xmlns:p14="http://schemas.microsoft.com/office/powerpoint/2010/main" val="86187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4400" dirty="0"/>
              <a:t>De </a:t>
            </a:r>
            <a:r>
              <a:rPr lang="en-US" sz="4400" dirty="0" err="1"/>
              <a:t>Bruijn</a:t>
            </a:r>
            <a:r>
              <a:rPr lang="en-US" sz="4400" dirty="0"/>
              <a:t> graph: Assumptions so far</a:t>
            </a:r>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40</a:t>
            </a:fld>
            <a:endParaRPr lang="en-US" dirty="0"/>
          </a:p>
        </p:txBody>
      </p:sp>
      <p:sp>
        <p:nvSpPr>
          <p:cNvPr id="7" name="Rectangle 6"/>
          <p:cNvSpPr/>
          <p:nvPr/>
        </p:nvSpPr>
        <p:spPr>
          <a:xfrm>
            <a:off x="4293925" y="6248345"/>
            <a:ext cx="4886587" cy="261610"/>
          </a:xfrm>
          <a:prstGeom prst="rect">
            <a:avLst/>
          </a:prstGeom>
        </p:spPr>
        <p:txBody>
          <a:bodyPr wrap="square">
            <a:spAutoFit/>
          </a:bodyPr>
          <a:lstStyle/>
          <a:p>
            <a:r>
              <a:rPr lang="en-US" sz="1050" dirty="0" err="1"/>
              <a:t>Compeau</a:t>
            </a:r>
            <a:r>
              <a:rPr lang="en-US" sz="1050" dirty="0"/>
              <a:t> et al., 2011. </a:t>
            </a:r>
            <a:r>
              <a:rPr lang="en-US" sz="1050" dirty="0">
                <a:hlinkClick r:id="rId3"/>
              </a:rPr>
              <a:t>http://www.nature.com/nbt/journal/v29/n11/pdf/nbt.2023.pdf</a:t>
            </a:r>
            <a:endParaRPr lang="en-US" sz="1050" dirty="0"/>
          </a:p>
        </p:txBody>
      </p:sp>
      <p:sp>
        <p:nvSpPr>
          <p:cNvPr id="4" name="TextBox 3"/>
          <p:cNvSpPr txBox="1"/>
          <p:nvPr/>
        </p:nvSpPr>
        <p:spPr>
          <a:xfrm>
            <a:off x="35496" y="2060848"/>
            <a:ext cx="5455340" cy="1323439"/>
          </a:xfrm>
          <a:prstGeom prst="rect">
            <a:avLst/>
          </a:prstGeom>
          <a:noFill/>
        </p:spPr>
        <p:txBody>
          <a:bodyPr wrap="none" rtlCol="0">
            <a:spAutoFit/>
          </a:bodyPr>
          <a:lstStyle/>
          <a:p>
            <a:pPr marL="342900" indent="-342900">
              <a:buFont typeface="+mj-lt"/>
              <a:buAutoNum type="arabicPeriod"/>
            </a:pPr>
            <a:r>
              <a:rPr lang="en-US" sz="2000" dirty="0">
                <a:solidFill>
                  <a:schemeClr val="bg1">
                    <a:lumMod val="75000"/>
                  </a:schemeClr>
                </a:solidFill>
              </a:rPr>
              <a:t>All k-</a:t>
            </a:r>
            <a:r>
              <a:rPr lang="en-US" sz="2000" dirty="0" err="1">
                <a:solidFill>
                  <a:schemeClr val="bg1">
                    <a:lumMod val="75000"/>
                  </a:schemeClr>
                </a:solidFill>
              </a:rPr>
              <a:t>mers</a:t>
            </a:r>
            <a:r>
              <a:rPr lang="en-US" sz="2000" dirty="0">
                <a:solidFill>
                  <a:schemeClr val="bg1">
                    <a:lumMod val="75000"/>
                  </a:schemeClr>
                </a:solidFill>
              </a:rPr>
              <a:t> present in the genome are available</a:t>
            </a:r>
          </a:p>
          <a:p>
            <a:pPr marL="342900" indent="-342900">
              <a:buFont typeface="+mj-lt"/>
              <a:buAutoNum type="arabicPeriod"/>
            </a:pPr>
            <a:r>
              <a:rPr lang="en-US" sz="2000" dirty="0">
                <a:solidFill>
                  <a:schemeClr val="bg1">
                    <a:lumMod val="75000"/>
                  </a:schemeClr>
                </a:solidFill>
              </a:rPr>
              <a:t>K-</a:t>
            </a:r>
            <a:r>
              <a:rPr lang="en-US" sz="2000" dirty="0" err="1">
                <a:solidFill>
                  <a:schemeClr val="bg1">
                    <a:lumMod val="75000"/>
                  </a:schemeClr>
                </a:solidFill>
              </a:rPr>
              <a:t>mers</a:t>
            </a:r>
            <a:r>
              <a:rPr lang="en-US" sz="2000" dirty="0">
                <a:solidFill>
                  <a:schemeClr val="bg1">
                    <a:lumMod val="75000"/>
                  </a:schemeClr>
                </a:solidFill>
              </a:rPr>
              <a:t> are error free</a:t>
            </a:r>
          </a:p>
          <a:p>
            <a:pPr marL="342900" indent="-342900">
              <a:buFont typeface="+mj-lt"/>
              <a:buAutoNum type="arabicPeriod"/>
            </a:pPr>
            <a:r>
              <a:rPr lang="en-US" sz="2000" dirty="0"/>
              <a:t>Each k-</a:t>
            </a:r>
            <a:r>
              <a:rPr lang="en-US" sz="2000" dirty="0" err="1"/>
              <a:t>mer</a:t>
            </a:r>
            <a:r>
              <a:rPr lang="en-US" sz="2000" dirty="0"/>
              <a:t> appear at most once in the genome</a:t>
            </a:r>
          </a:p>
          <a:p>
            <a:pPr marL="342900" indent="-342900">
              <a:buFont typeface="+mj-lt"/>
              <a:buAutoNum type="arabicPeriod"/>
            </a:pPr>
            <a:r>
              <a:rPr lang="en-US" sz="2000" dirty="0"/>
              <a:t>The genome is a single circular chromosome</a:t>
            </a:r>
          </a:p>
        </p:txBody>
      </p:sp>
      <p:grpSp>
        <p:nvGrpSpPr>
          <p:cNvPr id="8" name="Group 7"/>
          <p:cNvGrpSpPr/>
          <p:nvPr/>
        </p:nvGrpSpPr>
        <p:grpSpPr>
          <a:xfrm>
            <a:off x="5346029" y="2060848"/>
            <a:ext cx="3512221" cy="1368152"/>
            <a:chOff x="5130005" y="2060848"/>
            <a:chExt cx="3512221" cy="1368152"/>
          </a:xfrm>
        </p:grpSpPr>
        <p:sp>
          <p:nvSpPr>
            <p:cNvPr id="3" name="TextBox 2"/>
            <p:cNvSpPr txBox="1"/>
            <p:nvPr/>
          </p:nvSpPr>
          <p:spPr>
            <a:xfrm>
              <a:off x="5402839" y="2189695"/>
              <a:ext cx="3239387" cy="1077218"/>
            </a:xfrm>
            <a:prstGeom prst="rect">
              <a:avLst/>
            </a:prstGeom>
            <a:noFill/>
          </p:spPr>
          <p:txBody>
            <a:bodyPr wrap="square" rtlCol="0">
              <a:spAutoFit/>
            </a:bodyPr>
            <a:lstStyle/>
            <a:p>
              <a:r>
                <a:rPr lang="en-US" sz="3200" dirty="0"/>
                <a:t>Does not apply in NGS datasets!</a:t>
              </a:r>
            </a:p>
          </p:txBody>
        </p:sp>
        <p:sp>
          <p:nvSpPr>
            <p:cNvPr id="5" name="Right Brace 4"/>
            <p:cNvSpPr/>
            <p:nvPr/>
          </p:nvSpPr>
          <p:spPr>
            <a:xfrm>
              <a:off x="5130005" y="2060848"/>
              <a:ext cx="234083" cy="1368152"/>
            </a:xfrm>
            <a:prstGeom prst="rightBrace">
              <a:avLst/>
            </a:prstGeom>
            <a:ln>
              <a:solidFill>
                <a:srgbClr val="FE863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9" name="Rectangle 8"/>
          <p:cNvSpPr/>
          <p:nvPr/>
        </p:nvSpPr>
        <p:spPr>
          <a:xfrm>
            <a:off x="47665" y="3567500"/>
            <a:ext cx="6016029" cy="369332"/>
          </a:xfrm>
          <a:prstGeom prst="rect">
            <a:avLst/>
          </a:prstGeom>
        </p:spPr>
        <p:txBody>
          <a:bodyPr wrap="square">
            <a:spAutoFit/>
          </a:bodyPr>
          <a:lstStyle/>
          <a:p>
            <a:r>
              <a:rPr lang="en-US" b="1" dirty="0"/>
              <a:t>3. Handling DNA repeats.</a:t>
            </a:r>
          </a:p>
        </p:txBody>
      </p:sp>
      <p:sp>
        <p:nvSpPr>
          <p:cNvPr id="10" name="TextBox 9"/>
          <p:cNvSpPr txBox="1"/>
          <p:nvPr/>
        </p:nvSpPr>
        <p:spPr>
          <a:xfrm>
            <a:off x="107504" y="3861048"/>
            <a:ext cx="3954929" cy="369332"/>
          </a:xfrm>
          <a:prstGeom prst="rect">
            <a:avLst/>
          </a:prstGeom>
          <a:noFill/>
        </p:spPr>
        <p:txBody>
          <a:bodyPr wrap="none" rtlCol="0">
            <a:spAutoFit/>
          </a:bodyPr>
          <a:lstStyle/>
          <a:p>
            <a:r>
              <a:rPr lang="en-US" dirty="0"/>
              <a:t>Let’s have the cyclic genome ATGCATGC</a:t>
            </a:r>
          </a:p>
        </p:txBody>
      </p:sp>
      <p:sp>
        <p:nvSpPr>
          <p:cNvPr id="16" name="TextBox 15"/>
          <p:cNvSpPr txBox="1"/>
          <p:nvPr/>
        </p:nvSpPr>
        <p:spPr>
          <a:xfrm>
            <a:off x="81206" y="4139788"/>
            <a:ext cx="4108817" cy="369332"/>
          </a:xfrm>
          <a:prstGeom prst="rect">
            <a:avLst/>
          </a:prstGeom>
          <a:noFill/>
        </p:spPr>
        <p:txBody>
          <a:bodyPr wrap="none" rtlCol="0">
            <a:spAutoFit/>
          </a:bodyPr>
          <a:lstStyle/>
          <a:p>
            <a:r>
              <a:rPr lang="en-US" dirty="0"/>
              <a:t>And the 3-mer reads: ATG, TGC, GCA, CAT</a:t>
            </a:r>
          </a:p>
        </p:txBody>
      </p:sp>
      <p:sp>
        <p:nvSpPr>
          <p:cNvPr id="12" name="TextBox 11"/>
          <p:cNvSpPr txBox="1"/>
          <p:nvPr/>
        </p:nvSpPr>
        <p:spPr>
          <a:xfrm>
            <a:off x="-91333" y="4582869"/>
            <a:ext cx="9235334" cy="646331"/>
          </a:xfrm>
          <a:prstGeom prst="rect">
            <a:avLst/>
          </a:prstGeom>
          <a:noFill/>
        </p:spPr>
        <p:txBody>
          <a:bodyPr wrap="square" rtlCol="0">
            <a:spAutoFit/>
          </a:bodyPr>
          <a:lstStyle/>
          <a:p>
            <a:pPr algn="ctr"/>
            <a:r>
              <a:rPr lang="en-US" dirty="0"/>
              <a:t>One solution, will be to record how many times each </a:t>
            </a:r>
            <a:r>
              <a:rPr lang="en-US" i="1" dirty="0"/>
              <a:t>k</a:t>
            </a:r>
            <a:r>
              <a:rPr lang="en-US" dirty="0"/>
              <a:t>-</a:t>
            </a:r>
            <a:r>
              <a:rPr lang="en-US" dirty="0" err="1"/>
              <a:t>mer</a:t>
            </a:r>
            <a:r>
              <a:rPr lang="en-US" dirty="0"/>
              <a:t> appears (</a:t>
            </a:r>
            <a:r>
              <a:rPr lang="en-US" i="1" dirty="0"/>
              <a:t>m</a:t>
            </a:r>
            <a:r>
              <a:rPr lang="en-US" dirty="0"/>
              <a:t>=</a:t>
            </a:r>
            <a:r>
              <a:rPr lang="en-US" i="1" dirty="0"/>
              <a:t>k</a:t>
            </a:r>
            <a:r>
              <a:rPr lang="en-US" dirty="0"/>
              <a:t>-</a:t>
            </a:r>
            <a:r>
              <a:rPr lang="en-US" dirty="0" err="1"/>
              <a:t>mer</a:t>
            </a:r>
            <a:r>
              <a:rPr lang="en-US" dirty="0"/>
              <a:t> multiplicity), drawing </a:t>
            </a:r>
            <a:r>
              <a:rPr lang="en-US" i="1" dirty="0"/>
              <a:t>m</a:t>
            </a:r>
            <a:r>
              <a:rPr lang="en-US" dirty="0"/>
              <a:t> edges between its suffix and prefix</a:t>
            </a:r>
          </a:p>
        </p:txBody>
      </p:sp>
      <p:sp>
        <p:nvSpPr>
          <p:cNvPr id="15" name="TextBox 14"/>
          <p:cNvSpPr txBox="1"/>
          <p:nvPr/>
        </p:nvSpPr>
        <p:spPr>
          <a:xfrm>
            <a:off x="1" y="5139189"/>
            <a:ext cx="9144000" cy="954107"/>
          </a:xfrm>
          <a:prstGeom prst="rect">
            <a:avLst/>
          </a:prstGeom>
          <a:noFill/>
        </p:spPr>
        <p:txBody>
          <a:bodyPr wrap="square" rtlCol="0">
            <a:spAutoFit/>
          </a:bodyPr>
          <a:lstStyle/>
          <a:p>
            <a:pPr algn="ctr"/>
            <a:r>
              <a:rPr lang="en-US" sz="2800" b="1" dirty="0"/>
              <a:t>Obtain the genome sequence from the reads using de </a:t>
            </a:r>
            <a:r>
              <a:rPr lang="en-US" sz="2800" b="1" dirty="0" err="1"/>
              <a:t>Bruijn</a:t>
            </a:r>
            <a:r>
              <a:rPr lang="en-US" sz="2800" b="1" dirty="0"/>
              <a:t> graphs, with a k=3, and assuming k-</a:t>
            </a:r>
            <a:r>
              <a:rPr lang="en-US" sz="2800" b="1" dirty="0" err="1"/>
              <a:t>mer</a:t>
            </a:r>
            <a:r>
              <a:rPr lang="en-US" sz="2800" b="1" dirty="0"/>
              <a:t> multiplicity = 2</a:t>
            </a:r>
          </a:p>
        </p:txBody>
      </p:sp>
    </p:spTree>
    <p:extLst>
      <p:ext uri="{BB962C8B-B14F-4D97-AF65-F5344CB8AC3E}">
        <p14:creationId xmlns:p14="http://schemas.microsoft.com/office/powerpoint/2010/main" val="34026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4400" dirty="0"/>
              <a:t>De </a:t>
            </a:r>
            <a:r>
              <a:rPr lang="en-US" sz="4400" dirty="0" err="1"/>
              <a:t>Bruijn</a:t>
            </a:r>
            <a:r>
              <a:rPr lang="en-US" sz="4400" dirty="0"/>
              <a:t> graph: Assumptions so far</a:t>
            </a:r>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41</a:t>
            </a:fld>
            <a:endParaRPr lang="en-US" dirty="0"/>
          </a:p>
        </p:txBody>
      </p:sp>
      <p:sp>
        <p:nvSpPr>
          <p:cNvPr id="7" name="Rectangle 6"/>
          <p:cNvSpPr/>
          <p:nvPr/>
        </p:nvSpPr>
        <p:spPr>
          <a:xfrm>
            <a:off x="4293925" y="6248345"/>
            <a:ext cx="4886587" cy="261610"/>
          </a:xfrm>
          <a:prstGeom prst="rect">
            <a:avLst/>
          </a:prstGeom>
        </p:spPr>
        <p:txBody>
          <a:bodyPr wrap="square">
            <a:spAutoFit/>
          </a:bodyPr>
          <a:lstStyle/>
          <a:p>
            <a:r>
              <a:rPr lang="en-US" sz="1050" dirty="0" err="1"/>
              <a:t>Compeau</a:t>
            </a:r>
            <a:r>
              <a:rPr lang="en-US" sz="1050" dirty="0"/>
              <a:t> et al., 2011. </a:t>
            </a:r>
            <a:r>
              <a:rPr lang="en-US" sz="1050" dirty="0">
                <a:hlinkClick r:id="rId3"/>
              </a:rPr>
              <a:t>http://www.nature.com/nbt/journal/v29/n11/pdf/nbt.2023.pdf</a:t>
            </a:r>
            <a:endParaRPr lang="en-US" sz="1050" dirty="0"/>
          </a:p>
        </p:txBody>
      </p:sp>
      <p:sp>
        <p:nvSpPr>
          <p:cNvPr id="4" name="TextBox 3"/>
          <p:cNvSpPr txBox="1"/>
          <p:nvPr/>
        </p:nvSpPr>
        <p:spPr>
          <a:xfrm>
            <a:off x="35496" y="2060848"/>
            <a:ext cx="5455340" cy="1323439"/>
          </a:xfrm>
          <a:prstGeom prst="rect">
            <a:avLst/>
          </a:prstGeom>
          <a:noFill/>
        </p:spPr>
        <p:txBody>
          <a:bodyPr wrap="none" rtlCol="0">
            <a:spAutoFit/>
          </a:bodyPr>
          <a:lstStyle/>
          <a:p>
            <a:pPr marL="342900" indent="-342900">
              <a:buFont typeface="+mj-lt"/>
              <a:buAutoNum type="arabicPeriod"/>
            </a:pPr>
            <a:r>
              <a:rPr lang="en-US" sz="2000" dirty="0">
                <a:solidFill>
                  <a:schemeClr val="bg1">
                    <a:lumMod val="75000"/>
                  </a:schemeClr>
                </a:solidFill>
              </a:rPr>
              <a:t>All k-</a:t>
            </a:r>
            <a:r>
              <a:rPr lang="en-US" sz="2000" dirty="0" err="1">
                <a:solidFill>
                  <a:schemeClr val="bg1">
                    <a:lumMod val="75000"/>
                  </a:schemeClr>
                </a:solidFill>
              </a:rPr>
              <a:t>mers</a:t>
            </a:r>
            <a:r>
              <a:rPr lang="en-US" sz="2000" dirty="0">
                <a:solidFill>
                  <a:schemeClr val="bg1">
                    <a:lumMod val="75000"/>
                  </a:schemeClr>
                </a:solidFill>
              </a:rPr>
              <a:t> present in the genome are available</a:t>
            </a:r>
          </a:p>
          <a:p>
            <a:pPr marL="342900" indent="-342900">
              <a:buFont typeface="+mj-lt"/>
              <a:buAutoNum type="arabicPeriod"/>
            </a:pPr>
            <a:r>
              <a:rPr lang="en-US" sz="2000" dirty="0">
                <a:solidFill>
                  <a:schemeClr val="bg1">
                    <a:lumMod val="75000"/>
                  </a:schemeClr>
                </a:solidFill>
              </a:rPr>
              <a:t>K-</a:t>
            </a:r>
            <a:r>
              <a:rPr lang="en-US" sz="2000" dirty="0" err="1">
                <a:solidFill>
                  <a:schemeClr val="bg1">
                    <a:lumMod val="75000"/>
                  </a:schemeClr>
                </a:solidFill>
              </a:rPr>
              <a:t>mers</a:t>
            </a:r>
            <a:r>
              <a:rPr lang="en-US" sz="2000" dirty="0">
                <a:solidFill>
                  <a:schemeClr val="bg1">
                    <a:lumMod val="75000"/>
                  </a:schemeClr>
                </a:solidFill>
              </a:rPr>
              <a:t> are error free</a:t>
            </a:r>
          </a:p>
          <a:p>
            <a:pPr marL="342900" indent="-342900">
              <a:buFont typeface="+mj-lt"/>
              <a:buAutoNum type="arabicPeriod"/>
            </a:pPr>
            <a:r>
              <a:rPr lang="en-US" sz="2000" dirty="0"/>
              <a:t>Each k-</a:t>
            </a:r>
            <a:r>
              <a:rPr lang="en-US" sz="2000" dirty="0" err="1"/>
              <a:t>mer</a:t>
            </a:r>
            <a:r>
              <a:rPr lang="en-US" sz="2000" dirty="0"/>
              <a:t> appear at most once in the genome</a:t>
            </a:r>
          </a:p>
          <a:p>
            <a:pPr marL="342900" indent="-342900">
              <a:buFont typeface="+mj-lt"/>
              <a:buAutoNum type="arabicPeriod"/>
            </a:pPr>
            <a:r>
              <a:rPr lang="en-US" sz="2000" dirty="0"/>
              <a:t>The genome is a single circular chromosome</a:t>
            </a:r>
          </a:p>
        </p:txBody>
      </p:sp>
      <p:grpSp>
        <p:nvGrpSpPr>
          <p:cNvPr id="8" name="Group 7"/>
          <p:cNvGrpSpPr/>
          <p:nvPr/>
        </p:nvGrpSpPr>
        <p:grpSpPr>
          <a:xfrm>
            <a:off x="5346029" y="2060848"/>
            <a:ext cx="3512221" cy="1368152"/>
            <a:chOff x="5130005" y="2060848"/>
            <a:chExt cx="3512221" cy="1368152"/>
          </a:xfrm>
        </p:grpSpPr>
        <p:sp>
          <p:nvSpPr>
            <p:cNvPr id="3" name="TextBox 2"/>
            <p:cNvSpPr txBox="1"/>
            <p:nvPr/>
          </p:nvSpPr>
          <p:spPr>
            <a:xfrm>
              <a:off x="5402839" y="2189695"/>
              <a:ext cx="3239387" cy="1077218"/>
            </a:xfrm>
            <a:prstGeom prst="rect">
              <a:avLst/>
            </a:prstGeom>
            <a:noFill/>
          </p:spPr>
          <p:txBody>
            <a:bodyPr wrap="square" rtlCol="0">
              <a:spAutoFit/>
            </a:bodyPr>
            <a:lstStyle/>
            <a:p>
              <a:r>
                <a:rPr lang="en-US" sz="3200" dirty="0"/>
                <a:t>Does not apply in NGS datasets!</a:t>
              </a:r>
            </a:p>
          </p:txBody>
        </p:sp>
        <p:sp>
          <p:nvSpPr>
            <p:cNvPr id="5" name="Right Brace 4"/>
            <p:cNvSpPr/>
            <p:nvPr/>
          </p:nvSpPr>
          <p:spPr>
            <a:xfrm>
              <a:off x="5130005" y="2060848"/>
              <a:ext cx="234083" cy="1368152"/>
            </a:xfrm>
            <a:prstGeom prst="rightBrace">
              <a:avLst/>
            </a:prstGeom>
            <a:ln>
              <a:solidFill>
                <a:srgbClr val="FE863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9" name="Rectangle 8"/>
          <p:cNvSpPr/>
          <p:nvPr/>
        </p:nvSpPr>
        <p:spPr>
          <a:xfrm>
            <a:off x="47665" y="3567500"/>
            <a:ext cx="6016029" cy="369332"/>
          </a:xfrm>
          <a:prstGeom prst="rect">
            <a:avLst/>
          </a:prstGeom>
        </p:spPr>
        <p:txBody>
          <a:bodyPr wrap="square">
            <a:spAutoFit/>
          </a:bodyPr>
          <a:lstStyle/>
          <a:p>
            <a:r>
              <a:rPr lang="en-US" b="1" dirty="0"/>
              <a:t>3. Handling DNA repeats.</a:t>
            </a:r>
          </a:p>
        </p:txBody>
      </p:sp>
      <p:sp>
        <p:nvSpPr>
          <p:cNvPr id="10" name="TextBox 9"/>
          <p:cNvSpPr txBox="1"/>
          <p:nvPr/>
        </p:nvSpPr>
        <p:spPr>
          <a:xfrm>
            <a:off x="107504" y="3861048"/>
            <a:ext cx="3954929" cy="369332"/>
          </a:xfrm>
          <a:prstGeom prst="rect">
            <a:avLst/>
          </a:prstGeom>
          <a:noFill/>
        </p:spPr>
        <p:txBody>
          <a:bodyPr wrap="none" rtlCol="0">
            <a:spAutoFit/>
          </a:bodyPr>
          <a:lstStyle/>
          <a:p>
            <a:r>
              <a:rPr lang="en-US" dirty="0"/>
              <a:t>Let’s have the cyclic genome ATGCATGC</a:t>
            </a:r>
          </a:p>
        </p:txBody>
      </p:sp>
      <p:sp>
        <p:nvSpPr>
          <p:cNvPr id="16" name="TextBox 15"/>
          <p:cNvSpPr txBox="1"/>
          <p:nvPr/>
        </p:nvSpPr>
        <p:spPr>
          <a:xfrm>
            <a:off x="81206" y="4139788"/>
            <a:ext cx="4108817" cy="369332"/>
          </a:xfrm>
          <a:prstGeom prst="rect">
            <a:avLst/>
          </a:prstGeom>
          <a:noFill/>
        </p:spPr>
        <p:txBody>
          <a:bodyPr wrap="none" rtlCol="0">
            <a:spAutoFit/>
          </a:bodyPr>
          <a:lstStyle/>
          <a:p>
            <a:r>
              <a:rPr lang="en-US" dirty="0"/>
              <a:t>And the 3-mer reads: ATG, TGC, GCA, CAT</a:t>
            </a:r>
          </a:p>
        </p:txBody>
      </p:sp>
      <p:sp>
        <p:nvSpPr>
          <p:cNvPr id="12" name="TextBox 11"/>
          <p:cNvSpPr txBox="1"/>
          <p:nvPr/>
        </p:nvSpPr>
        <p:spPr>
          <a:xfrm>
            <a:off x="-91333" y="4582869"/>
            <a:ext cx="9235334" cy="646331"/>
          </a:xfrm>
          <a:prstGeom prst="rect">
            <a:avLst/>
          </a:prstGeom>
          <a:noFill/>
        </p:spPr>
        <p:txBody>
          <a:bodyPr wrap="square" rtlCol="0">
            <a:spAutoFit/>
          </a:bodyPr>
          <a:lstStyle/>
          <a:p>
            <a:pPr algn="ctr"/>
            <a:r>
              <a:rPr lang="en-US" dirty="0"/>
              <a:t>One solution, will be to record how many times each </a:t>
            </a:r>
            <a:r>
              <a:rPr lang="en-US" i="1" dirty="0"/>
              <a:t>k</a:t>
            </a:r>
            <a:r>
              <a:rPr lang="en-US" dirty="0"/>
              <a:t>-</a:t>
            </a:r>
            <a:r>
              <a:rPr lang="en-US" dirty="0" err="1"/>
              <a:t>mer</a:t>
            </a:r>
            <a:r>
              <a:rPr lang="en-US" dirty="0"/>
              <a:t> appears (</a:t>
            </a:r>
            <a:r>
              <a:rPr lang="en-US" i="1" dirty="0"/>
              <a:t>m</a:t>
            </a:r>
            <a:r>
              <a:rPr lang="en-US" dirty="0"/>
              <a:t>=</a:t>
            </a:r>
            <a:r>
              <a:rPr lang="en-US" i="1" dirty="0"/>
              <a:t>k</a:t>
            </a:r>
            <a:r>
              <a:rPr lang="en-US" dirty="0"/>
              <a:t>-</a:t>
            </a:r>
            <a:r>
              <a:rPr lang="en-US" dirty="0" err="1"/>
              <a:t>mer</a:t>
            </a:r>
            <a:r>
              <a:rPr lang="en-US" dirty="0"/>
              <a:t> multiplicity), drawing </a:t>
            </a:r>
            <a:r>
              <a:rPr lang="en-US" i="1" dirty="0"/>
              <a:t>m</a:t>
            </a:r>
            <a:r>
              <a:rPr lang="en-US" dirty="0"/>
              <a:t> edges between its suffix and prefix</a:t>
            </a:r>
          </a:p>
        </p:txBody>
      </p:sp>
      <p:sp>
        <p:nvSpPr>
          <p:cNvPr id="14" name="TextBox 13"/>
          <p:cNvSpPr txBox="1"/>
          <p:nvPr/>
        </p:nvSpPr>
        <p:spPr>
          <a:xfrm>
            <a:off x="-108520" y="5374957"/>
            <a:ext cx="9235334" cy="646331"/>
          </a:xfrm>
          <a:prstGeom prst="rect">
            <a:avLst/>
          </a:prstGeom>
          <a:noFill/>
        </p:spPr>
        <p:txBody>
          <a:bodyPr wrap="square" rtlCol="0">
            <a:spAutoFit/>
          </a:bodyPr>
          <a:lstStyle/>
          <a:p>
            <a:pPr algn="ctr"/>
            <a:r>
              <a:rPr lang="en-US" dirty="0"/>
              <a:t>With current data, instead of relying on multiplicity, the best approach is to exploit paired-end reads. </a:t>
            </a:r>
            <a:r>
              <a:rPr lang="en-US" b="1" dirty="0"/>
              <a:t>How?</a:t>
            </a:r>
          </a:p>
        </p:txBody>
      </p:sp>
    </p:spTree>
    <p:extLst>
      <p:ext uri="{BB962C8B-B14F-4D97-AF65-F5344CB8AC3E}">
        <p14:creationId xmlns:p14="http://schemas.microsoft.com/office/powerpoint/2010/main" val="369620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4400" dirty="0"/>
              <a:t>De </a:t>
            </a:r>
            <a:r>
              <a:rPr lang="en-US" sz="4400" dirty="0" err="1"/>
              <a:t>Bruijn</a:t>
            </a:r>
            <a:r>
              <a:rPr lang="en-US" sz="4400" dirty="0"/>
              <a:t> graph: Assumptions so far</a:t>
            </a:r>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42</a:t>
            </a:fld>
            <a:endParaRPr lang="en-US" dirty="0"/>
          </a:p>
        </p:txBody>
      </p:sp>
      <p:sp>
        <p:nvSpPr>
          <p:cNvPr id="7" name="Rectangle 6"/>
          <p:cNvSpPr/>
          <p:nvPr/>
        </p:nvSpPr>
        <p:spPr>
          <a:xfrm>
            <a:off x="4293925" y="6248345"/>
            <a:ext cx="4886587" cy="261610"/>
          </a:xfrm>
          <a:prstGeom prst="rect">
            <a:avLst/>
          </a:prstGeom>
        </p:spPr>
        <p:txBody>
          <a:bodyPr wrap="square">
            <a:spAutoFit/>
          </a:bodyPr>
          <a:lstStyle/>
          <a:p>
            <a:r>
              <a:rPr lang="en-US" sz="1050" dirty="0" err="1"/>
              <a:t>Compeau</a:t>
            </a:r>
            <a:r>
              <a:rPr lang="en-US" sz="1050" dirty="0"/>
              <a:t> et al., 2011. </a:t>
            </a:r>
            <a:r>
              <a:rPr lang="en-US" sz="1050" dirty="0">
                <a:hlinkClick r:id="rId3"/>
              </a:rPr>
              <a:t>http://www.nature.com/nbt/journal/v29/n11/pdf/nbt.2023.pdf</a:t>
            </a:r>
            <a:endParaRPr lang="en-US" sz="1050" dirty="0"/>
          </a:p>
        </p:txBody>
      </p:sp>
      <p:sp>
        <p:nvSpPr>
          <p:cNvPr id="4" name="TextBox 3"/>
          <p:cNvSpPr txBox="1"/>
          <p:nvPr/>
        </p:nvSpPr>
        <p:spPr>
          <a:xfrm>
            <a:off x="35496" y="2060848"/>
            <a:ext cx="5455340" cy="1323439"/>
          </a:xfrm>
          <a:prstGeom prst="rect">
            <a:avLst/>
          </a:prstGeom>
          <a:noFill/>
        </p:spPr>
        <p:txBody>
          <a:bodyPr wrap="none" rtlCol="0">
            <a:spAutoFit/>
          </a:bodyPr>
          <a:lstStyle/>
          <a:p>
            <a:pPr marL="342900" indent="-342900">
              <a:buFont typeface="+mj-lt"/>
              <a:buAutoNum type="arabicPeriod"/>
            </a:pPr>
            <a:r>
              <a:rPr lang="en-US" sz="2000" dirty="0">
                <a:solidFill>
                  <a:schemeClr val="bg1">
                    <a:lumMod val="75000"/>
                  </a:schemeClr>
                </a:solidFill>
              </a:rPr>
              <a:t>All k-</a:t>
            </a:r>
            <a:r>
              <a:rPr lang="en-US" sz="2000" dirty="0" err="1">
                <a:solidFill>
                  <a:schemeClr val="bg1">
                    <a:lumMod val="75000"/>
                  </a:schemeClr>
                </a:solidFill>
              </a:rPr>
              <a:t>mers</a:t>
            </a:r>
            <a:r>
              <a:rPr lang="en-US" sz="2000" dirty="0">
                <a:solidFill>
                  <a:schemeClr val="bg1">
                    <a:lumMod val="75000"/>
                  </a:schemeClr>
                </a:solidFill>
              </a:rPr>
              <a:t> present in the genome are available</a:t>
            </a:r>
          </a:p>
          <a:p>
            <a:pPr marL="342900" indent="-342900">
              <a:buFont typeface="+mj-lt"/>
              <a:buAutoNum type="arabicPeriod"/>
            </a:pPr>
            <a:r>
              <a:rPr lang="en-US" sz="2000" dirty="0">
                <a:solidFill>
                  <a:schemeClr val="bg1">
                    <a:lumMod val="75000"/>
                  </a:schemeClr>
                </a:solidFill>
              </a:rPr>
              <a:t>K-</a:t>
            </a:r>
            <a:r>
              <a:rPr lang="en-US" sz="2000" dirty="0" err="1">
                <a:solidFill>
                  <a:schemeClr val="bg1">
                    <a:lumMod val="75000"/>
                  </a:schemeClr>
                </a:solidFill>
              </a:rPr>
              <a:t>mers</a:t>
            </a:r>
            <a:r>
              <a:rPr lang="en-US" sz="2000" dirty="0">
                <a:solidFill>
                  <a:schemeClr val="bg1">
                    <a:lumMod val="75000"/>
                  </a:schemeClr>
                </a:solidFill>
              </a:rPr>
              <a:t> are error free</a:t>
            </a:r>
          </a:p>
          <a:p>
            <a:pPr marL="342900" indent="-342900">
              <a:buFont typeface="+mj-lt"/>
              <a:buAutoNum type="arabicPeriod"/>
            </a:pPr>
            <a:r>
              <a:rPr lang="en-US" sz="2000" dirty="0">
                <a:solidFill>
                  <a:srgbClr val="BFBFBF"/>
                </a:solidFill>
              </a:rPr>
              <a:t>Each k-</a:t>
            </a:r>
            <a:r>
              <a:rPr lang="en-US" sz="2000" dirty="0" err="1">
                <a:solidFill>
                  <a:srgbClr val="BFBFBF"/>
                </a:solidFill>
              </a:rPr>
              <a:t>mer</a:t>
            </a:r>
            <a:r>
              <a:rPr lang="en-US" sz="2000" dirty="0">
                <a:solidFill>
                  <a:srgbClr val="BFBFBF"/>
                </a:solidFill>
              </a:rPr>
              <a:t> appear at most once in the genome</a:t>
            </a:r>
          </a:p>
          <a:p>
            <a:pPr marL="342900" indent="-342900">
              <a:buFont typeface="+mj-lt"/>
              <a:buAutoNum type="arabicPeriod"/>
            </a:pPr>
            <a:r>
              <a:rPr lang="en-US" sz="2000" dirty="0"/>
              <a:t>The genome is a single circular chromosome</a:t>
            </a:r>
          </a:p>
        </p:txBody>
      </p:sp>
      <p:grpSp>
        <p:nvGrpSpPr>
          <p:cNvPr id="8" name="Group 7"/>
          <p:cNvGrpSpPr/>
          <p:nvPr/>
        </p:nvGrpSpPr>
        <p:grpSpPr>
          <a:xfrm>
            <a:off x="5346029" y="2060848"/>
            <a:ext cx="3512221" cy="1368152"/>
            <a:chOff x="5130005" y="2060848"/>
            <a:chExt cx="3512221" cy="1368152"/>
          </a:xfrm>
        </p:grpSpPr>
        <p:sp>
          <p:nvSpPr>
            <p:cNvPr id="3" name="TextBox 2"/>
            <p:cNvSpPr txBox="1"/>
            <p:nvPr/>
          </p:nvSpPr>
          <p:spPr>
            <a:xfrm>
              <a:off x="5402839" y="2189695"/>
              <a:ext cx="3239387" cy="1077218"/>
            </a:xfrm>
            <a:prstGeom prst="rect">
              <a:avLst/>
            </a:prstGeom>
            <a:noFill/>
          </p:spPr>
          <p:txBody>
            <a:bodyPr wrap="square" rtlCol="0">
              <a:spAutoFit/>
            </a:bodyPr>
            <a:lstStyle/>
            <a:p>
              <a:r>
                <a:rPr lang="en-US" sz="3200" dirty="0"/>
                <a:t>Does not apply in NGS datasets!</a:t>
              </a:r>
            </a:p>
          </p:txBody>
        </p:sp>
        <p:sp>
          <p:nvSpPr>
            <p:cNvPr id="5" name="Right Brace 4"/>
            <p:cNvSpPr/>
            <p:nvPr/>
          </p:nvSpPr>
          <p:spPr>
            <a:xfrm>
              <a:off x="5130005" y="2060848"/>
              <a:ext cx="234083" cy="1368152"/>
            </a:xfrm>
            <a:prstGeom prst="rightBrace">
              <a:avLst/>
            </a:prstGeom>
            <a:ln>
              <a:solidFill>
                <a:srgbClr val="FE863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9" name="Rectangle 8"/>
          <p:cNvSpPr/>
          <p:nvPr/>
        </p:nvSpPr>
        <p:spPr>
          <a:xfrm>
            <a:off x="47665" y="3567500"/>
            <a:ext cx="6016029" cy="369332"/>
          </a:xfrm>
          <a:prstGeom prst="rect">
            <a:avLst/>
          </a:prstGeom>
        </p:spPr>
        <p:txBody>
          <a:bodyPr wrap="square">
            <a:spAutoFit/>
          </a:bodyPr>
          <a:lstStyle/>
          <a:p>
            <a:r>
              <a:rPr lang="en-US" b="1" dirty="0"/>
              <a:t>4. Handling multiple and linear chromosomes.</a:t>
            </a:r>
          </a:p>
        </p:txBody>
      </p:sp>
      <p:sp>
        <p:nvSpPr>
          <p:cNvPr id="13" name="TextBox 12"/>
          <p:cNvSpPr txBox="1"/>
          <p:nvPr/>
        </p:nvSpPr>
        <p:spPr>
          <a:xfrm>
            <a:off x="423298" y="4149080"/>
            <a:ext cx="7883162" cy="646331"/>
          </a:xfrm>
          <a:prstGeom prst="rect">
            <a:avLst/>
          </a:prstGeom>
          <a:noFill/>
        </p:spPr>
        <p:txBody>
          <a:bodyPr wrap="square" rtlCol="0">
            <a:spAutoFit/>
          </a:bodyPr>
          <a:lstStyle/>
          <a:p>
            <a:r>
              <a:rPr lang="en-US" dirty="0"/>
              <a:t>Single linear chromosome: Look for an </a:t>
            </a:r>
            <a:r>
              <a:rPr lang="en-US" dirty="0" err="1"/>
              <a:t>Eulerian</a:t>
            </a:r>
            <a:r>
              <a:rPr lang="en-US" dirty="0"/>
              <a:t> path instead of an </a:t>
            </a:r>
            <a:r>
              <a:rPr lang="en-US" dirty="0" err="1"/>
              <a:t>Eulerian</a:t>
            </a:r>
            <a:r>
              <a:rPr lang="en-US" dirty="0"/>
              <a:t> cycle. Visit each edge, but no need to finish in the starting node.</a:t>
            </a:r>
          </a:p>
        </p:txBody>
      </p:sp>
      <p:sp>
        <p:nvSpPr>
          <p:cNvPr id="17" name="TextBox 16"/>
          <p:cNvSpPr txBox="1"/>
          <p:nvPr/>
        </p:nvSpPr>
        <p:spPr>
          <a:xfrm>
            <a:off x="395536" y="4942909"/>
            <a:ext cx="7883162" cy="646331"/>
          </a:xfrm>
          <a:prstGeom prst="rect">
            <a:avLst/>
          </a:prstGeom>
          <a:noFill/>
        </p:spPr>
        <p:txBody>
          <a:bodyPr wrap="square" rtlCol="0">
            <a:spAutoFit/>
          </a:bodyPr>
          <a:lstStyle/>
          <a:p>
            <a:r>
              <a:rPr lang="en-US" dirty="0"/>
              <a:t>Several linear chromosome: Search for multiple </a:t>
            </a:r>
            <a:r>
              <a:rPr lang="en-US" dirty="0" err="1"/>
              <a:t>Eulerian</a:t>
            </a:r>
            <a:r>
              <a:rPr lang="en-US" dirty="0"/>
              <a:t> paths, each would be a “chromosome”</a:t>
            </a:r>
          </a:p>
        </p:txBody>
      </p:sp>
    </p:spTree>
    <p:extLst>
      <p:ext uri="{BB962C8B-B14F-4D97-AF65-F5344CB8AC3E}">
        <p14:creationId xmlns:p14="http://schemas.microsoft.com/office/powerpoint/2010/main" val="54753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z="4400" dirty="0"/>
              <a:t>De </a:t>
            </a:r>
            <a:r>
              <a:rPr lang="en-US" sz="4400" dirty="0" err="1"/>
              <a:t>Bruijn</a:t>
            </a:r>
            <a:r>
              <a:rPr lang="en-US" sz="4400" dirty="0"/>
              <a:t> graph assemblers: Software</a:t>
            </a:r>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43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63171993"/>
              </p:ext>
            </p:extLst>
          </p:nvPr>
        </p:nvGraphicFramePr>
        <p:xfrm>
          <a:off x="17534" y="2282593"/>
          <a:ext cx="9106648" cy="2954228"/>
        </p:xfrm>
        <a:graphic>
          <a:graphicData uri="http://schemas.openxmlformats.org/drawingml/2006/table">
            <a:tbl>
              <a:tblPr firstRow="1" bandRow="1">
                <a:tableStyleId>{5C22544A-7EE6-4342-B048-85BDC9FD1C3A}</a:tableStyleId>
              </a:tblPr>
              <a:tblGrid>
                <a:gridCol w="1150272">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gridCol w="4355976">
                  <a:extLst>
                    <a:ext uri="{9D8B030D-6E8A-4147-A177-3AD203B41FA5}">
                      <a16:colId xmlns:a16="http://schemas.microsoft.com/office/drawing/2014/main" val="20003"/>
                    </a:ext>
                  </a:extLst>
                </a:gridCol>
              </a:tblGrid>
              <a:tr h="432048">
                <a:tc>
                  <a:txBody>
                    <a:bodyPr/>
                    <a:lstStyle/>
                    <a:p>
                      <a:r>
                        <a:rPr lang="en-US" dirty="0"/>
                        <a:t>Software</a:t>
                      </a:r>
                    </a:p>
                  </a:txBody>
                  <a:tcPr/>
                </a:tc>
                <a:tc>
                  <a:txBody>
                    <a:bodyPr/>
                    <a:lstStyle/>
                    <a:p>
                      <a:r>
                        <a:rPr lang="en-US" dirty="0"/>
                        <a:t>Year</a:t>
                      </a:r>
                    </a:p>
                  </a:txBody>
                  <a:tcPr/>
                </a:tc>
                <a:tc>
                  <a:txBody>
                    <a:bodyPr/>
                    <a:lstStyle/>
                    <a:p>
                      <a:r>
                        <a:rPr lang="en-US" dirty="0"/>
                        <a:t>Reference</a:t>
                      </a:r>
                    </a:p>
                  </a:txBody>
                  <a:tcPr/>
                </a:tc>
                <a:tc>
                  <a:txBody>
                    <a:bodyPr/>
                    <a:lstStyle/>
                    <a:p>
                      <a:r>
                        <a:rPr lang="en-US" dirty="0"/>
                        <a:t>Download</a:t>
                      </a:r>
                    </a:p>
                  </a:txBody>
                  <a:tcPr/>
                </a:tc>
                <a:extLst>
                  <a:ext uri="{0D108BD9-81ED-4DB2-BD59-A6C34878D82A}">
                    <a16:rowId xmlns:a16="http://schemas.microsoft.com/office/drawing/2014/main" val="10000"/>
                  </a:ext>
                </a:extLst>
              </a:tr>
              <a:tr h="360040">
                <a:tc>
                  <a:txBody>
                    <a:bodyPr/>
                    <a:lstStyle/>
                    <a:p>
                      <a:r>
                        <a:rPr lang="en-US" dirty="0"/>
                        <a:t>Euler</a:t>
                      </a:r>
                    </a:p>
                  </a:txBody>
                  <a:tcPr/>
                </a:tc>
                <a:tc>
                  <a:txBody>
                    <a:bodyPr/>
                    <a:lstStyle/>
                    <a:p>
                      <a:r>
                        <a:rPr lang="en-US" dirty="0"/>
                        <a:t>2001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a:t>PNAS. 2001. 98:9748-9753</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http://</a:t>
                      </a:r>
                      <a:r>
                        <a:rPr lang="en-US" sz="1400" dirty="0" err="1"/>
                        <a:t>cseweb.ucsd.edu</a:t>
                      </a:r>
                      <a:r>
                        <a:rPr lang="en-US" sz="1400" dirty="0"/>
                        <a:t>/~</a:t>
                      </a:r>
                      <a:r>
                        <a:rPr lang="en-US" sz="1400" dirty="0" err="1"/>
                        <a:t>ppevzner</a:t>
                      </a:r>
                      <a:r>
                        <a:rPr lang="en-US" sz="1400" dirty="0"/>
                        <a:t>/</a:t>
                      </a:r>
                      <a:r>
                        <a:rPr lang="en-US" sz="1400" dirty="0" err="1"/>
                        <a:t>software.html</a:t>
                      </a:r>
                      <a:endParaRPr lang="en-US" sz="1400" dirty="0"/>
                    </a:p>
                  </a:txBody>
                  <a:tcPr/>
                </a:tc>
                <a:extLst>
                  <a:ext uri="{0D108BD9-81ED-4DB2-BD59-A6C34878D82A}">
                    <a16:rowId xmlns:a16="http://schemas.microsoft.com/office/drawing/2014/main" val="10001"/>
                  </a:ext>
                </a:extLst>
              </a:tr>
              <a:tr h="426328">
                <a:tc>
                  <a:txBody>
                    <a:bodyPr/>
                    <a:lstStyle/>
                    <a:p>
                      <a:r>
                        <a:rPr lang="en-US" dirty="0"/>
                        <a:t>Velvet</a:t>
                      </a:r>
                    </a:p>
                  </a:txBody>
                  <a:tcPr/>
                </a:tc>
                <a:tc>
                  <a:txBody>
                    <a:bodyPr/>
                    <a:lstStyle/>
                    <a:p>
                      <a:r>
                        <a:rPr lang="en-US" dirty="0"/>
                        <a:t>2007</a:t>
                      </a:r>
                    </a:p>
                  </a:txBody>
                  <a:tcPr/>
                </a:tc>
                <a:tc>
                  <a:txBody>
                    <a:bodyPr/>
                    <a:lstStyle/>
                    <a:p>
                      <a:r>
                        <a:rPr lang="en-US" sz="1400" dirty="0"/>
                        <a:t>Genome Res. 2008. 18:821-829</a:t>
                      </a:r>
                    </a:p>
                  </a:txBody>
                  <a:tcPr/>
                </a:tc>
                <a:tc>
                  <a:txBody>
                    <a:bodyPr/>
                    <a:lstStyle/>
                    <a:p>
                      <a:r>
                        <a:rPr lang="en-US" sz="1400" dirty="0"/>
                        <a:t>https://</a:t>
                      </a:r>
                      <a:r>
                        <a:rPr lang="en-US" sz="1400" dirty="0" err="1"/>
                        <a:t>www.ebi.ac.uk</a:t>
                      </a:r>
                      <a:r>
                        <a:rPr lang="en-US" sz="1400" dirty="0"/>
                        <a:t>/~</a:t>
                      </a:r>
                      <a:r>
                        <a:rPr lang="en-US" sz="1400" dirty="0" err="1"/>
                        <a:t>zerbino</a:t>
                      </a:r>
                      <a:r>
                        <a:rPr lang="en-US" sz="1400" dirty="0"/>
                        <a:t>/velvet/</a:t>
                      </a:r>
                    </a:p>
                  </a:txBody>
                  <a:tcPr/>
                </a:tc>
                <a:extLst>
                  <a:ext uri="{0D108BD9-81ED-4DB2-BD59-A6C34878D82A}">
                    <a16:rowId xmlns:a16="http://schemas.microsoft.com/office/drawing/2014/main" val="10002"/>
                  </a:ext>
                </a:extLst>
              </a:tr>
              <a:tr h="412224">
                <a:tc>
                  <a:txBody>
                    <a:bodyPr/>
                    <a:lstStyle/>
                    <a:p>
                      <a:r>
                        <a:rPr lang="en-US" dirty="0" err="1"/>
                        <a:t>AllPaths</a:t>
                      </a:r>
                      <a:endParaRPr lang="en-US" dirty="0"/>
                    </a:p>
                  </a:txBody>
                  <a:tcPr/>
                </a:tc>
                <a:tc>
                  <a:txBody>
                    <a:bodyPr/>
                    <a:lstStyle/>
                    <a:p>
                      <a:r>
                        <a:rPr lang="en-US" dirty="0"/>
                        <a:t>2010</a:t>
                      </a:r>
                    </a:p>
                  </a:txBody>
                  <a:tcPr/>
                </a:tc>
                <a:tc>
                  <a:txBody>
                    <a:bodyPr/>
                    <a:lstStyle/>
                    <a:p>
                      <a:r>
                        <a:rPr lang="en-US" sz="1400" dirty="0"/>
                        <a:t>PNAS. 2011. 108:1513-1518</a:t>
                      </a:r>
                    </a:p>
                  </a:txBody>
                  <a:tcPr/>
                </a:tc>
                <a:tc>
                  <a:txBody>
                    <a:bodyPr/>
                    <a:lstStyle/>
                    <a:p>
                      <a:r>
                        <a:rPr lang="en-US" sz="1400" dirty="0"/>
                        <a:t>http://</a:t>
                      </a:r>
                      <a:r>
                        <a:rPr lang="en-US" sz="1400" dirty="0" err="1"/>
                        <a:t>www.broadinstitute.org</a:t>
                      </a:r>
                      <a:r>
                        <a:rPr lang="en-US" sz="1400" dirty="0"/>
                        <a:t>/software/</a:t>
                      </a:r>
                      <a:r>
                        <a:rPr lang="en-US" sz="1400" dirty="0" err="1"/>
                        <a:t>allpaths-lg</a:t>
                      </a:r>
                      <a:r>
                        <a:rPr lang="en-US" sz="1400" dirty="0"/>
                        <a:t>/</a:t>
                      </a:r>
                    </a:p>
                  </a:txBody>
                  <a:tcPr/>
                </a:tc>
                <a:extLst>
                  <a:ext uri="{0D108BD9-81ED-4DB2-BD59-A6C34878D82A}">
                    <a16:rowId xmlns:a16="http://schemas.microsoft.com/office/drawing/2014/main" val="10003"/>
                  </a:ext>
                </a:extLst>
              </a:tr>
              <a:tr h="360040">
                <a:tc>
                  <a:txBody>
                    <a:bodyPr/>
                    <a:lstStyle/>
                    <a:p>
                      <a:r>
                        <a:rPr lang="en-US" dirty="0" err="1"/>
                        <a:t>SPAdes</a:t>
                      </a:r>
                      <a:endParaRPr lang="en-US" dirty="0"/>
                    </a:p>
                  </a:txBody>
                  <a:tcPr/>
                </a:tc>
                <a:tc>
                  <a:txBody>
                    <a:bodyPr/>
                    <a:lstStyle/>
                    <a:p>
                      <a:r>
                        <a:rPr lang="en-US" dirty="0"/>
                        <a:t>1995</a:t>
                      </a:r>
                    </a:p>
                  </a:txBody>
                  <a:tcPr/>
                </a:tc>
                <a:tc>
                  <a:txBody>
                    <a:bodyPr/>
                    <a:lstStyle/>
                    <a:p>
                      <a:r>
                        <a:rPr lang="en-US" sz="1400" dirty="0"/>
                        <a:t>J </a:t>
                      </a:r>
                      <a:r>
                        <a:rPr lang="en-US" sz="1400" dirty="0" err="1"/>
                        <a:t>Comput</a:t>
                      </a:r>
                      <a:r>
                        <a:rPr lang="en-US" sz="1400" baseline="0" dirty="0"/>
                        <a:t> Biol. 2012. 19:455-477</a:t>
                      </a:r>
                      <a:endParaRPr lang="en-US" sz="1400" dirty="0"/>
                    </a:p>
                  </a:txBody>
                  <a:tcPr/>
                </a:tc>
                <a:tc>
                  <a:txBody>
                    <a:bodyPr/>
                    <a:lstStyle/>
                    <a:p>
                      <a:r>
                        <a:rPr lang="en-US" sz="1400" dirty="0"/>
                        <a:t>http://</a:t>
                      </a:r>
                      <a:r>
                        <a:rPr lang="en-US" sz="1400" dirty="0" err="1"/>
                        <a:t>bioinf.spbau.ru</a:t>
                      </a:r>
                      <a:r>
                        <a:rPr lang="en-US" sz="1400" dirty="0"/>
                        <a:t>/spades</a:t>
                      </a:r>
                    </a:p>
                  </a:txBody>
                  <a:tcPr/>
                </a:tc>
                <a:extLst>
                  <a:ext uri="{0D108BD9-81ED-4DB2-BD59-A6C34878D82A}">
                    <a16:rowId xmlns:a16="http://schemas.microsoft.com/office/drawing/2014/main" val="10004"/>
                  </a:ext>
                </a:extLst>
              </a:tr>
              <a:tr h="426328">
                <a:tc>
                  <a:txBody>
                    <a:bodyPr/>
                    <a:lstStyle/>
                    <a:p>
                      <a:r>
                        <a:rPr lang="en-US" dirty="0"/>
                        <a:t>IDBA </a:t>
                      </a:r>
                    </a:p>
                  </a:txBody>
                  <a:tcPr/>
                </a:tc>
                <a:tc>
                  <a:txBody>
                    <a:bodyPr/>
                    <a:lstStyle/>
                    <a:p>
                      <a:r>
                        <a:rPr lang="en-US" dirty="0"/>
                        <a:t>2010</a:t>
                      </a:r>
                    </a:p>
                  </a:txBody>
                  <a:tcPr/>
                </a:tc>
                <a:tc>
                  <a:txBody>
                    <a:bodyPr/>
                    <a:lstStyle/>
                    <a:p>
                      <a:r>
                        <a:rPr lang="en-US" sz="1400" dirty="0"/>
                        <a:t>RECOMB.</a:t>
                      </a:r>
                      <a:r>
                        <a:rPr lang="en-US" sz="1400" baseline="0" dirty="0"/>
                        <a:t> 2010</a:t>
                      </a:r>
                      <a:endParaRPr lang="en-US" sz="1400" dirty="0"/>
                    </a:p>
                  </a:txBody>
                  <a:tcPr/>
                </a:tc>
                <a:tc>
                  <a:txBody>
                    <a:bodyPr/>
                    <a:lstStyle/>
                    <a:p>
                      <a:r>
                        <a:rPr lang="en-US" sz="1400" dirty="0"/>
                        <a:t>http://</a:t>
                      </a:r>
                      <a:r>
                        <a:rPr lang="en-US" sz="1400" dirty="0" err="1"/>
                        <a:t>i.cs.hku.hk</a:t>
                      </a:r>
                      <a:r>
                        <a:rPr lang="en-US" sz="1400" dirty="0"/>
                        <a:t>/~</a:t>
                      </a:r>
                      <a:r>
                        <a:rPr lang="en-US" sz="1400" dirty="0" err="1"/>
                        <a:t>alse</a:t>
                      </a:r>
                      <a:r>
                        <a:rPr lang="en-US" sz="1400" dirty="0"/>
                        <a:t>/</a:t>
                      </a:r>
                      <a:r>
                        <a:rPr lang="en-US" sz="1400" dirty="0" err="1"/>
                        <a:t>idba</a:t>
                      </a:r>
                      <a:r>
                        <a:rPr lang="en-US" sz="1400" dirty="0"/>
                        <a:t>/</a:t>
                      </a:r>
                    </a:p>
                  </a:txBody>
                  <a:tcPr/>
                </a:tc>
                <a:extLst>
                  <a:ext uri="{0D108BD9-81ED-4DB2-BD59-A6C34878D82A}">
                    <a16:rowId xmlns:a16="http://schemas.microsoft.com/office/drawing/2014/main" val="10005"/>
                  </a:ext>
                </a:extLst>
              </a:tr>
              <a:tr h="426328">
                <a:tc>
                  <a:txBody>
                    <a:bodyPr/>
                    <a:lstStyle/>
                    <a:p>
                      <a:r>
                        <a:rPr lang="en-US" dirty="0"/>
                        <a:t>Trinity </a:t>
                      </a:r>
                      <a:r>
                        <a:rPr lang="en-US" sz="1050" dirty="0"/>
                        <a:t>(Transcriptomics)</a:t>
                      </a:r>
                    </a:p>
                  </a:txBody>
                  <a:tcPr/>
                </a:tc>
                <a:tc>
                  <a:txBody>
                    <a:bodyPr/>
                    <a:lstStyle/>
                    <a:p>
                      <a:r>
                        <a:rPr lang="en-US" dirty="0"/>
                        <a:t>2011</a:t>
                      </a:r>
                    </a:p>
                  </a:txBody>
                  <a:tcPr/>
                </a:tc>
                <a:tc>
                  <a:txBody>
                    <a:bodyPr/>
                    <a:lstStyle/>
                    <a:p>
                      <a:r>
                        <a:rPr lang="en-US" sz="1400" dirty="0"/>
                        <a:t>Nat</a:t>
                      </a:r>
                      <a:r>
                        <a:rPr lang="en-US" sz="1400" baseline="0" dirty="0"/>
                        <a:t> </a:t>
                      </a:r>
                      <a:r>
                        <a:rPr lang="en-US" sz="1400" baseline="0" dirty="0" err="1"/>
                        <a:t>Biotechnol</a:t>
                      </a:r>
                      <a:r>
                        <a:rPr lang="en-US" sz="1400" baseline="0" dirty="0"/>
                        <a:t>. 2011. 29:644-652</a:t>
                      </a:r>
                      <a:endParaRPr lang="en-US" sz="1400" dirty="0"/>
                    </a:p>
                  </a:txBody>
                  <a:tcPr/>
                </a:tc>
                <a:tc>
                  <a:txBody>
                    <a:bodyPr/>
                    <a:lstStyle/>
                    <a:p>
                      <a:r>
                        <a:rPr lang="en-US" sz="1400" dirty="0"/>
                        <a:t>http://</a:t>
                      </a:r>
                      <a:r>
                        <a:rPr lang="en-US" sz="1400" dirty="0" err="1"/>
                        <a:t>trinityrnaseq.github.io</a:t>
                      </a:r>
                      <a:r>
                        <a:rPr lang="en-US" sz="1400" dirty="0"/>
                        <a:t>/</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07282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2876" y="548680"/>
            <a:ext cx="8574087" cy="967840"/>
          </a:xfrm>
        </p:spPr>
        <p:txBody>
          <a:bodyPr/>
          <a:lstStyle/>
          <a:p>
            <a:r>
              <a:rPr lang="es-ES" dirty="0" err="1"/>
              <a:t>Selecting</a:t>
            </a:r>
            <a:r>
              <a:rPr lang="es-ES" dirty="0"/>
              <a:t> </a:t>
            </a:r>
            <a:r>
              <a:rPr lang="es-ES" dirty="0" err="1"/>
              <a:t>the</a:t>
            </a:r>
            <a:r>
              <a:rPr lang="es-ES" dirty="0"/>
              <a:t> </a:t>
            </a:r>
            <a:r>
              <a:rPr lang="es-ES" dirty="0" err="1"/>
              <a:t>best</a:t>
            </a:r>
            <a:r>
              <a:rPr lang="es-ES" dirty="0"/>
              <a:t> </a:t>
            </a:r>
            <a:r>
              <a:rPr lang="es-ES" i="1" dirty="0"/>
              <a:t>k</a:t>
            </a:r>
            <a:r>
              <a:rPr lang="es-ES" dirty="0"/>
              <a:t>-</a:t>
            </a:r>
            <a:r>
              <a:rPr lang="es-ES" dirty="0" err="1"/>
              <a:t>mer</a:t>
            </a:r>
            <a:r>
              <a:rPr lang="es-ES" dirty="0"/>
              <a:t> </a:t>
            </a:r>
            <a:r>
              <a:rPr lang="es-ES" dirty="0" err="1"/>
              <a:t>for</a:t>
            </a:r>
            <a:r>
              <a:rPr lang="es-ES" dirty="0"/>
              <a:t> </a:t>
            </a:r>
            <a:r>
              <a:rPr lang="es-ES" dirty="0" err="1"/>
              <a:t>assembly</a:t>
            </a:r>
            <a:endParaRPr lang="es-ES" dirty="0"/>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44</a:t>
            </a:fld>
            <a:endParaRPr lang="en-US" dirty="0"/>
          </a:p>
        </p:txBody>
      </p:sp>
      <p:sp>
        <p:nvSpPr>
          <p:cNvPr id="4" name="TextBox 3"/>
          <p:cNvSpPr txBox="1"/>
          <p:nvPr/>
        </p:nvSpPr>
        <p:spPr>
          <a:xfrm>
            <a:off x="282876" y="1898829"/>
            <a:ext cx="8574087" cy="954107"/>
          </a:xfrm>
          <a:prstGeom prst="rect">
            <a:avLst/>
          </a:prstGeom>
          <a:noFill/>
        </p:spPr>
        <p:txBody>
          <a:bodyPr wrap="square" rtlCol="0">
            <a:spAutoFit/>
          </a:bodyPr>
          <a:lstStyle/>
          <a:p>
            <a:pPr algn="ctr"/>
            <a:r>
              <a:rPr lang="en-US" sz="2800" dirty="0"/>
              <a:t>The quality of the assembly strongly depends on the value of </a:t>
            </a:r>
            <a:r>
              <a:rPr lang="en-US" sz="2800" i="1" dirty="0"/>
              <a:t>k</a:t>
            </a:r>
            <a:r>
              <a:rPr lang="en-US" sz="2800" dirty="0"/>
              <a:t>-</a:t>
            </a:r>
            <a:r>
              <a:rPr lang="en-US" sz="2800" dirty="0" err="1"/>
              <a:t>mer</a:t>
            </a:r>
            <a:r>
              <a:rPr lang="en-US" sz="2800" dirty="0"/>
              <a:t> for de </a:t>
            </a:r>
            <a:r>
              <a:rPr lang="en-US" sz="2800" dirty="0" err="1"/>
              <a:t>Bruijn</a:t>
            </a:r>
            <a:r>
              <a:rPr lang="en-US" sz="2800" dirty="0"/>
              <a:t> graph assemblers</a:t>
            </a:r>
          </a:p>
        </p:txBody>
      </p:sp>
      <p:sp>
        <p:nvSpPr>
          <p:cNvPr id="5" name="TextBox 4"/>
          <p:cNvSpPr txBox="1"/>
          <p:nvPr/>
        </p:nvSpPr>
        <p:spPr>
          <a:xfrm>
            <a:off x="282876" y="3068960"/>
            <a:ext cx="4346087" cy="523220"/>
          </a:xfrm>
          <a:prstGeom prst="rect">
            <a:avLst/>
          </a:prstGeom>
          <a:noFill/>
        </p:spPr>
        <p:txBody>
          <a:bodyPr wrap="none" rtlCol="0">
            <a:spAutoFit/>
          </a:bodyPr>
          <a:lstStyle/>
          <a:p>
            <a:r>
              <a:rPr lang="en-US" sz="2800" dirty="0"/>
              <a:t>The ideal k-</a:t>
            </a:r>
            <a:r>
              <a:rPr lang="en-US" sz="2800" dirty="0" err="1"/>
              <a:t>mer</a:t>
            </a:r>
            <a:r>
              <a:rPr lang="en-US" sz="2800" dirty="0"/>
              <a:t> depends on:</a:t>
            </a:r>
          </a:p>
        </p:txBody>
      </p:sp>
      <p:sp>
        <p:nvSpPr>
          <p:cNvPr id="10" name="TextBox 9"/>
          <p:cNvSpPr txBox="1"/>
          <p:nvPr/>
        </p:nvSpPr>
        <p:spPr>
          <a:xfrm>
            <a:off x="2123728" y="3485059"/>
            <a:ext cx="3424560" cy="1384995"/>
          </a:xfrm>
          <a:prstGeom prst="rect">
            <a:avLst/>
          </a:prstGeom>
          <a:noFill/>
        </p:spPr>
        <p:txBody>
          <a:bodyPr wrap="none" rtlCol="0">
            <a:spAutoFit/>
          </a:bodyPr>
          <a:lstStyle/>
          <a:p>
            <a:r>
              <a:rPr lang="en-US" sz="2800" b="1" dirty="0"/>
              <a:t>Sequencing coverage</a:t>
            </a:r>
          </a:p>
          <a:p>
            <a:r>
              <a:rPr lang="en-US" sz="2800" b="1" dirty="0"/>
              <a:t>Sequencing error rate</a:t>
            </a:r>
          </a:p>
          <a:p>
            <a:r>
              <a:rPr lang="en-US" sz="2800" b="1" dirty="0"/>
              <a:t>Genome complexity</a:t>
            </a:r>
          </a:p>
        </p:txBody>
      </p:sp>
      <p:sp>
        <p:nvSpPr>
          <p:cNvPr id="12" name="TextBox 11"/>
          <p:cNvSpPr txBox="1"/>
          <p:nvPr/>
        </p:nvSpPr>
        <p:spPr>
          <a:xfrm>
            <a:off x="539552" y="4869160"/>
            <a:ext cx="7766501" cy="461665"/>
          </a:xfrm>
          <a:prstGeom prst="rect">
            <a:avLst/>
          </a:prstGeom>
          <a:noFill/>
        </p:spPr>
        <p:txBody>
          <a:bodyPr wrap="square" rtlCol="0">
            <a:spAutoFit/>
          </a:bodyPr>
          <a:lstStyle/>
          <a:p>
            <a:r>
              <a:rPr lang="en-US" sz="2400" dirty="0"/>
              <a:t>Too small </a:t>
            </a:r>
            <a:r>
              <a:rPr lang="en-US" sz="2400" i="1" dirty="0"/>
              <a:t>k</a:t>
            </a:r>
            <a:r>
              <a:rPr lang="en-US" sz="2400" dirty="0"/>
              <a:t>: the assembly fragments in repeats longer than </a:t>
            </a:r>
            <a:r>
              <a:rPr lang="en-US" sz="2400" i="1" dirty="0"/>
              <a:t>k</a:t>
            </a:r>
          </a:p>
        </p:txBody>
      </p:sp>
      <p:sp>
        <p:nvSpPr>
          <p:cNvPr id="13" name="TextBox 12"/>
          <p:cNvSpPr txBox="1"/>
          <p:nvPr/>
        </p:nvSpPr>
        <p:spPr>
          <a:xfrm>
            <a:off x="529848" y="5522432"/>
            <a:ext cx="7766501" cy="830997"/>
          </a:xfrm>
          <a:prstGeom prst="rect">
            <a:avLst/>
          </a:prstGeom>
          <a:noFill/>
        </p:spPr>
        <p:txBody>
          <a:bodyPr wrap="square" rtlCol="0">
            <a:spAutoFit/>
          </a:bodyPr>
          <a:lstStyle/>
          <a:p>
            <a:r>
              <a:rPr lang="en-US" sz="2400" dirty="0"/>
              <a:t>Too large </a:t>
            </a:r>
            <a:r>
              <a:rPr lang="en-US" sz="2400" i="1" dirty="0"/>
              <a:t>k</a:t>
            </a:r>
            <a:r>
              <a:rPr lang="en-US" sz="2400" dirty="0"/>
              <a:t>: higher chances that the </a:t>
            </a:r>
            <a:r>
              <a:rPr lang="en-US" sz="2400" i="1" dirty="0"/>
              <a:t>k</a:t>
            </a:r>
            <a:r>
              <a:rPr lang="en-US" sz="2400" dirty="0"/>
              <a:t>-</a:t>
            </a:r>
            <a:r>
              <a:rPr lang="en-US" sz="2400" dirty="0" err="1"/>
              <a:t>mer</a:t>
            </a:r>
            <a:r>
              <a:rPr lang="en-US" sz="2400" dirty="0"/>
              <a:t> will have errors, bulges/bubbles</a:t>
            </a:r>
            <a:endParaRPr lang="en-US" sz="2400" i="1" dirty="0"/>
          </a:p>
        </p:txBody>
      </p:sp>
    </p:spTree>
    <p:extLst>
      <p:ext uri="{BB962C8B-B14F-4D97-AF65-F5344CB8AC3E}">
        <p14:creationId xmlns:p14="http://schemas.microsoft.com/office/powerpoint/2010/main" val="157060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2876" y="548680"/>
            <a:ext cx="8574087" cy="967840"/>
          </a:xfrm>
        </p:spPr>
        <p:txBody>
          <a:bodyPr/>
          <a:lstStyle/>
          <a:p>
            <a:r>
              <a:rPr lang="es-ES" dirty="0" err="1"/>
              <a:t>Selecting</a:t>
            </a:r>
            <a:r>
              <a:rPr lang="es-ES" dirty="0"/>
              <a:t> </a:t>
            </a:r>
            <a:r>
              <a:rPr lang="es-ES" dirty="0" err="1"/>
              <a:t>the</a:t>
            </a:r>
            <a:r>
              <a:rPr lang="es-ES" dirty="0"/>
              <a:t> </a:t>
            </a:r>
            <a:r>
              <a:rPr lang="es-ES" i="1" dirty="0" err="1"/>
              <a:t>k</a:t>
            </a:r>
            <a:r>
              <a:rPr lang="es-ES" dirty="0" err="1"/>
              <a:t>-mer:KMERGENIE</a:t>
            </a:r>
            <a:endParaRPr lang="es-ES" dirty="0"/>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45</a:t>
            </a:fld>
            <a:endParaRPr lang="en-US" dirty="0"/>
          </a:p>
        </p:txBody>
      </p:sp>
      <p:sp>
        <p:nvSpPr>
          <p:cNvPr id="3" name="Rectangle 2"/>
          <p:cNvSpPr/>
          <p:nvPr/>
        </p:nvSpPr>
        <p:spPr>
          <a:xfrm>
            <a:off x="4086693" y="6020127"/>
            <a:ext cx="5057307" cy="430887"/>
          </a:xfrm>
          <a:prstGeom prst="rect">
            <a:avLst/>
          </a:prstGeom>
        </p:spPr>
        <p:txBody>
          <a:bodyPr wrap="none">
            <a:spAutoFit/>
          </a:bodyPr>
          <a:lstStyle/>
          <a:p>
            <a:pPr algn="r"/>
            <a:r>
              <a:rPr lang="en-US" sz="1100" dirty="0">
                <a:hlinkClick r:id="rId2"/>
              </a:rPr>
              <a:t>http://kmergenie.bx.psu.edu/</a:t>
            </a:r>
            <a:endParaRPr lang="en-US" sz="1100" dirty="0"/>
          </a:p>
          <a:p>
            <a:pPr algn="r"/>
            <a:r>
              <a:rPr lang="en-US" sz="1100" dirty="0" err="1"/>
              <a:t>Chikhi</a:t>
            </a:r>
            <a:r>
              <a:rPr lang="en-US" sz="1100" dirty="0"/>
              <a:t> &amp; </a:t>
            </a:r>
            <a:r>
              <a:rPr lang="en-US" sz="1100" dirty="0" err="1"/>
              <a:t>Medvedev</a:t>
            </a:r>
            <a:r>
              <a:rPr lang="en-US" sz="1100" dirty="0"/>
              <a:t>. 2014. http://</a:t>
            </a:r>
            <a:r>
              <a:rPr lang="en-US" sz="1100" dirty="0" err="1"/>
              <a:t>bioinformatics.oxfordjournals.org</a:t>
            </a:r>
            <a:r>
              <a:rPr lang="en-US" sz="1100" dirty="0"/>
              <a:t>/content/30/1/31</a:t>
            </a:r>
          </a:p>
        </p:txBody>
      </p:sp>
      <p:sp>
        <p:nvSpPr>
          <p:cNvPr id="8" name="TextBox 7"/>
          <p:cNvSpPr txBox="1"/>
          <p:nvPr/>
        </p:nvSpPr>
        <p:spPr>
          <a:xfrm>
            <a:off x="35496" y="1772816"/>
            <a:ext cx="9123010" cy="461665"/>
          </a:xfrm>
          <a:prstGeom prst="rect">
            <a:avLst/>
          </a:prstGeom>
          <a:noFill/>
        </p:spPr>
        <p:txBody>
          <a:bodyPr wrap="none" rtlCol="0">
            <a:spAutoFit/>
          </a:bodyPr>
          <a:lstStyle/>
          <a:p>
            <a:r>
              <a:rPr lang="en-US" sz="2400" dirty="0"/>
              <a:t>A fast and efficient way to compute best </a:t>
            </a:r>
            <a:r>
              <a:rPr lang="en-US" sz="2400" i="1" dirty="0"/>
              <a:t>k</a:t>
            </a:r>
            <a:r>
              <a:rPr lang="en-US" sz="2400" dirty="0"/>
              <a:t>-</a:t>
            </a:r>
            <a:r>
              <a:rPr lang="en-US" sz="2400" dirty="0" err="1"/>
              <a:t>mer</a:t>
            </a:r>
            <a:r>
              <a:rPr lang="en-US" sz="2400" dirty="0"/>
              <a:t> for a de </a:t>
            </a:r>
            <a:r>
              <a:rPr lang="en-US" sz="2400" dirty="0" err="1"/>
              <a:t>Bruijn</a:t>
            </a:r>
            <a:r>
              <a:rPr lang="en-US" sz="2400" dirty="0"/>
              <a:t> assembly</a:t>
            </a:r>
          </a:p>
        </p:txBody>
      </p:sp>
      <p:sp>
        <p:nvSpPr>
          <p:cNvPr id="9" name="TextBox 8"/>
          <p:cNvSpPr txBox="1"/>
          <p:nvPr/>
        </p:nvSpPr>
        <p:spPr>
          <a:xfrm>
            <a:off x="387441" y="2204864"/>
            <a:ext cx="7382838" cy="461665"/>
          </a:xfrm>
          <a:prstGeom prst="rect">
            <a:avLst/>
          </a:prstGeom>
          <a:noFill/>
        </p:spPr>
        <p:txBody>
          <a:bodyPr wrap="none" rtlCol="0">
            <a:spAutoFit/>
          </a:bodyPr>
          <a:lstStyle/>
          <a:p>
            <a:r>
              <a:rPr lang="en-US" sz="2400" dirty="0"/>
              <a:t>1. Compute multiplicity histogram, for various values of </a:t>
            </a:r>
            <a:r>
              <a:rPr lang="en-US" sz="2400" i="1" dirty="0"/>
              <a:t>k</a:t>
            </a:r>
          </a:p>
        </p:txBody>
      </p:sp>
      <p:pic>
        <p:nvPicPr>
          <p:cNvPr id="11" name="Picture 10" descr="Screen Shot 2015-09-07 at 9.58.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 y="2780928"/>
            <a:ext cx="9144000" cy="2460061"/>
          </a:xfrm>
          <a:prstGeom prst="rect">
            <a:avLst/>
          </a:prstGeom>
        </p:spPr>
      </p:pic>
      <p:grpSp>
        <p:nvGrpSpPr>
          <p:cNvPr id="19" name="Group 18"/>
          <p:cNvGrpSpPr/>
          <p:nvPr/>
        </p:nvGrpSpPr>
        <p:grpSpPr>
          <a:xfrm>
            <a:off x="1115616" y="2588711"/>
            <a:ext cx="1770615" cy="2064425"/>
            <a:chOff x="1115616" y="2948751"/>
            <a:chExt cx="1770615" cy="2064425"/>
          </a:xfrm>
        </p:grpSpPr>
        <p:cxnSp>
          <p:nvCxnSpPr>
            <p:cNvPr id="15" name="Straight Connector 14"/>
            <p:cNvCxnSpPr/>
            <p:nvPr/>
          </p:nvCxnSpPr>
          <p:spPr>
            <a:xfrm flipV="1">
              <a:off x="1763688" y="4149080"/>
              <a:ext cx="0" cy="864096"/>
            </a:xfrm>
            <a:prstGeom prst="line">
              <a:avLst/>
            </a:prstGeom>
            <a:ln w="38100" cmpd="sng">
              <a:solidFill>
                <a:srgbClr val="3366FF"/>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115616" y="2948751"/>
              <a:ext cx="1770615" cy="1200329"/>
            </a:xfrm>
            <a:prstGeom prst="rect">
              <a:avLst/>
            </a:prstGeom>
            <a:solidFill>
              <a:srgbClr val="FFFFFF">
                <a:alpha val="50000"/>
              </a:srgbClr>
            </a:solidFill>
            <a:ln>
              <a:solidFill>
                <a:srgbClr val="3366FF"/>
              </a:solidFill>
            </a:ln>
          </p:spPr>
          <p:txBody>
            <a:bodyPr wrap="square" rtlCol="0">
              <a:spAutoFit/>
            </a:bodyPr>
            <a:lstStyle/>
            <a:p>
              <a:r>
                <a:rPr lang="en-US" dirty="0">
                  <a:solidFill>
                    <a:srgbClr val="3366FF"/>
                  </a:solidFill>
                </a:rPr>
                <a:t>Number of distinct </a:t>
              </a:r>
              <a:r>
                <a:rPr lang="en-US" i="1" dirty="0">
                  <a:solidFill>
                    <a:srgbClr val="3366FF"/>
                  </a:solidFill>
                </a:rPr>
                <a:t>k</a:t>
              </a:r>
              <a:r>
                <a:rPr lang="en-US" dirty="0">
                  <a:solidFill>
                    <a:srgbClr val="3366FF"/>
                  </a:solidFill>
                </a:rPr>
                <a:t>-</a:t>
              </a:r>
              <a:r>
                <a:rPr lang="en-US" dirty="0" err="1">
                  <a:solidFill>
                    <a:srgbClr val="3366FF"/>
                  </a:solidFill>
                </a:rPr>
                <a:t>mers</a:t>
              </a:r>
              <a:r>
                <a:rPr lang="en-US" dirty="0">
                  <a:solidFill>
                    <a:srgbClr val="3366FF"/>
                  </a:solidFill>
                </a:rPr>
                <a:t> with multiplicity 60</a:t>
              </a:r>
            </a:p>
          </p:txBody>
        </p:sp>
      </p:grpSp>
      <p:grpSp>
        <p:nvGrpSpPr>
          <p:cNvPr id="24" name="Group 23"/>
          <p:cNvGrpSpPr/>
          <p:nvPr/>
        </p:nvGrpSpPr>
        <p:grpSpPr>
          <a:xfrm>
            <a:off x="3714477" y="2636912"/>
            <a:ext cx="713507" cy="2016224"/>
            <a:chOff x="3714477" y="2996952"/>
            <a:chExt cx="713507" cy="2016224"/>
          </a:xfrm>
        </p:grpSpPr>
        <p:sp>
          <p:nvSpPr>
            <p:cNvPr id="21" name="Oval 20"/>
            <p:cNvSpPr/>
            <p:nvPr/>
          </p:nvSpPr>
          <p:spPr>
            <a:xfrm>
              <a:off x="3779912" y="3284984"/>
              <a:ext cx="378789" cy="1728192"/>
            </a:xfrm>
            <a:prstGeom prst="ellipse">
              <a:avLst/>
            </a:prstGeom>
            <a:solidFill>
              <a:schemeClr val="bg1">
                <a:lumMod val="65000"/>
                <a:alpha val="47000"/>
              </a:schemeClr>
            </a:solid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714477" y="2996952"/>
              <a:ext cx="713507" cy="369332"/>
            </a:xfrm>
            <a:prstGeom prst="rect">
              <a:avLst/>
            </a:prstGeom>
            <a:noFill/>
          </p:spPr>
          <p:txBody>
            <a:bodyPr wrap="none" rtlCol="0">
              <a:spAutoFit/>
            </a:bodyPr>
            <a:lstStyle/>
            <a:p>
              <a:r>
                <a:rPr lang="en-US" dirty="0"/>
                <a:t>Noise</a:t>
              </a:r>
            </a:p>
          </p:txBody>
        </p:sp>
      </p:grpSp>
      <p:grpSp>
        <p:nvGrpSpPr>
          <p:cNvPr id="26" name="Group 25"/>
          <p:cNvGrpSpPr/>
          <p:nvPr/>
        </p:nvGrpSpPr>
        <p:grpSpPr>
          <a:xfrm>
            <a:off x="4086695" y="3419708"/>
            <a:ext cx="1133378" cy="1089412"/>
            <a:chOff x="4107480" y="3779748"/>
            <a:chExt cx="806216" cy="1089412"/>
          </a:xfrm>
        </p:grpSpPr>
        <p:sp>
          <p:nvSpPr>
            <p:cNvPr id="22" name="Oval 21"/>
            <p:cNvSpPr/>
            <p:nvPr/>
          </p:nvSpPr>
          <p:spPr>
            <a:xfrm>
              <a:off x="4107480" y="4149080"/>
              <a:ext cx="806216" cy="720080"/>
            </a:xfrm>
            <a:prstGeom prst="ellipse">
              <a:avLst/>
            </a:prstGeom>
            <a:solidFill>
              <a:srgbClr val="008000">
                <a:alpha val="47000"/>
              </a:srgbClr>
            </a:solidFill>
            <a:ln>
              <a:solidFill>
                <a:srgbClr val="008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176520" y="3779748"/>
              <a:ext cx="737176" cy="369332"/>
            </a:xfrm>
            <a:prstGeom prst="rect">
              <a:avLst/>
            </a:prstGeom>
            <a:noFill/>
          </p:spPr>
          <p:txBody>
            <a:bodyPr wrap="none" rtlCol="0">
              <a:spAutoFit/>
            </a:bodyPr>
            <a:lstStyle/>
            <a:p>
              <a:r>
                <a:rPr lang="en-US" dirty="0">
                  <a:solidFill>
                    <a:srgbClr val="008000"/>
                  </a:solidFill>
                </a:rPr>
                <a:t>Signal</a:t>
              </a:r>
            </a:p>
          </p:txBody>
        </p:sp>
      </p:grpSp>
      <p:sp>
        <p:nvSpPr>
          <p:cNvPr id="27" name="TextBox 26"/>
          <p:cNvSpPr txBox="1"/>
          <p:nvPr/>
        </p:nvSpPr>
        <p:spPr>
          <a:xfrm>
            <a:off x="395274" y="5085184"/>
            <a:ext cx="6553434" cy="461665"/>
          </a:xfrm>
          <a:prstGeom prst="rect">
            <a:avLst/>
          </a:prstGeom>
          <a:noFill/>
        </p:spPr>
        <p:txBody>
          <a:bodyPr wrap="none" rtlCol="0">
            <a:spAutoFit/>
          </a:bodyPr>
          <a:lstStyle/>
          <a:p>
            <a:r>
              <a:rPr lang="en-US" sz="2400" dirty="0"/>
              <a:t>2. Estimate the number of genomic </a:t>
            </a:r>
            <a:r>
              <a:rPr lang="en-US" sz="2400" i="1" dirty="0"/>
              <a:t>k</a:t>
            </a:r>
            <a:r>
              <a:rPr lang="en-US" sz="2400" dirty="0"/>
              <a:t>-</a:t>
            </a:r>
            <a:r>
              <a:rPr lang="en-US" sz="2400" dirty="0" err="1"/>
              <a:t>mers</a:t>
            </a:r>
            <a:r>
              <a:rPr lang="en-US" sz="2400" dirty="0"/>
              <a:t> (signal)</a:t>
            </a:r>
            <a:endParaRPr lang="en-US" sz="2400" i="1" dirty="0"/>
          </a:p>
        </p:txBody>
      </p:sp>
      <p:sp>
        <p:nvSpPr>
          <p:cNvPr id="28" name="Rectangle 27"/>
          <p:cNvSpPr/>
          <p:nvPr/>
        </p:nvSpPr>
        <p:spPr>
          <a:xfrm>
            <a:off x="350936" y="5517232"/>
            <a:ext cx="8613552" cy="830997"/>
          </a:xfrm>
          <a:prstGeom prst="rect">
            <a:avLst/>
          </a:prstGeom>
        </p:spPr>
        <p:txBody>
          <a:bodyPr wrap="square">
            <a:spAutoFit/>
          </a:bodyPr>
          <a:lstStyle/>
          <a:p>
            <a:r>
              <a:rPr lang="en-US" sz="2400" dirty="0"/>
              <a:t> 3. The</a:t>
            </a:r>
            <a:r>
              <a:rPr lang="en-US" dirty="0"/>
              <a:t> </a:t>
            </a:r>
            <a:r>
              <a:rPr lang="en-US" sz="2400" dirty="0"/>
              <a:t>best k for assembly is the one which provides the most distinct genomic k-</a:t>
            </a:r>
            <a:r>
              <a:rPr lang="en-US" sz="2400" dirty="0" err="1"/>
              <a:t>mers</a:t>
            </a:r>
            <a:r>
              <a:rPr lang="en-US" sz="2400" dirty="0"/>
              <a:t>.</a:t>
            </a:r>
          </a:p>
        </p:txBody>
      </p:sp>
    </p:spTree>
    <p:extLst>
      <p:ext uri="{BB962C8B-B14F-4D97-AF65-F5344CB8AC3E}">
        <p14:creationId xmlns:p14="http://schemas.microsoft.com/office/powerpoint/2010/main" val="72865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9715" y="557154"/>
            <a:ext cx="8574087" cy="967840"/>
          </a:xfrm>
        </p:spPr>
        <p:txBody>
          <a:bodyPr/>
          <a:lstStyle/>
          <a:p>
            <a:r>
              <a:rPr lang="es-ES" dirty="0" err="1"/>
              <a:t>Comparing</a:t>
            </a:r>
            <a:r>
              <a:rPr lang="es-ES" dirty="0"/>
              <a:t> </a:t>
            </a:r>
            <a:r>
              <a:rPr lang="es-ES" dirty="0" err="1"/>
              <a:t>assemblers</a:t>
            </a:r>
            <a:endParaRPr lang="es-ES" dirty="0"/>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46</a:t>
            </a:fld>
            <a:endParaRPr lang="en-US" dirty="0"/>
          </a:p>
        </p:txBody>
      </p:sp>
      <p:sp>
        <p:nvSpPr>
          <p:cNvPr id="8" name="Rectangle 7"/>
          <p:cNvSpPr/>
          <p:nvPr/>
        </p:nvSpPr>
        <p:spPr>
          <a:xfrm>
            <a:off x="297532" y="2060848"/>
            <a:ext cx="8571947" cy="646331"/>
          </a:xfrm>
          <a:prstGeom prst="rect">
            <a:avLst/>
          </a:prstGeom>
        </p:spPr>
        <p:txBody>
          <a:bodyPr wrap="square">
            <a:spAutoFit/>
          </a:bodyPr>
          <a:lstStyle/>
          <a:p>
            <a:r>
              <a:rPr lang="en-US" dirty="0"/>
              <a:t>Development of software for genome assembly is a very dynamic area, and this is related to the continuous changes in the sequencing technologies,</a:t>
            </a:r>
          </a:p>
        </p:txBody>
      </p:sp>
      <p:sp>
        <p:nvSpPr>
          <p:cNvPr id="3" name="TextBox 2"/>
          <p:cNvSpPr txBox="1"/>
          <p:nvPr/>
        </p:nvSpPr>
        <p:spPr>
          <a:xfrm>
            <a:off x="297532" y="3135982"/>
            <a:ext cx="8410704" cy="653058"/>
          </a:xfrm>
          <a:prstGeom prst="rect">
            <a:avLst/>
          </a:prstGeom>
          <a:noFill/>
        </p:spPr>
        <p:txBody>
          <a:bodyPr wrap="square" rtlCol="0">
            <a:spAutoFit/>
          </a:bodyPr>
          <a:lstStyle/>
          <a:p>
            <a:r>
              <a:rPr lang="en-US" dirty="0"/>
              <a:t>For you project, it is always advisable to use more than a single assembler, and then compare results, or even merge results</a:t>
            </a:r>
          </a:p>
        </p:txBody>
      </p:sp>
      <p:sp>
        <p:nvSpPr>
          <p:cNvPr id="10" name="TextBox 9"/>
          <p:cNvSpPr txBox="1"/>
          <p:nvPr/>
        </p:nvSpPr>
        <p:spPr>
          <a:xfrm>
            <a:off x="306404" y="3995772"/>
            <a:ext cx="8410704" cy="369332"/>
          </a:xfrm>
          <a:prstGeom prst="rect">
            <a:avLst/>
          </a:prstGeom>
          <a:noFill/>
        </p:spPr>
        <p:txBody>
          <a:bodyPr wrap="square" rtlCol="0">
            <a:spAutoFit/>
          </a:bodyPr>
          <a:lstStyle/>
          <a:p>
            <a:r>
              <a:rPr lang="en-US" dirty="0"/>
              <a:t>A good starting point, is to check the results of comparison of different assemblers:</a:t>
            </a:r>
          </a:p>
        </p:txBody>
      </p:sp>
      <p:sp>
        <p:nvSpPr>
          <p:cNvPr id="5" name="TextBox 4"/>
          <p:cNvSpPr txBox="1"/>
          <p:nvPr/>
        </p:nvSpPr>
        <p:spPr>
          <a:xfrm>
            <a:off x="306404" y="4676106"/>
            <a:ext cx="4596130" cy="923330"/>
          </a:xfrm>
          <a:prstGeom prst="rect">
            <a:avLst/>
          </a:prstGeom>
          <a:noFill/>
        </p:spPr>
        <p:txBody>
          <a:bodyPr wrap="none" rtlCol="0">
            <a:spAutoFit/>
          </a:bodyPr>
          <a:lstStyle/>
          <a:p>
            <a:r>
              <a:rPr lang="en-US" dirty="0"/>
              <a:t>GAGE: 			</a:t>
            </a:r>
            <a:r>
              <a:rPr lang="en-US" dirty="0">
                <a:hlinkClick r:id="rId2"/>
              </a:rPr>
              <a:t>http://gage.cbcb.umd.edu/</a:t>
            </a:r>
            <a:endParaRPr lang="en-US" dirty="0"/>
          </a:p>
          <a:p>
            <a:r>
              <a:rPr lang="en-US" dirty="0" err="1"/>
              <a:t>Assemblathon</a:t>
            </a:r>
            <a:r>
              <a:rPr lang="en-US" dirty="0"/>
              <a:t>: 	</a:t>
            </a:r>
            <a:r>
              <a:rPr lang="en-US" dirty="0">
                <a:hlinkClick r:id="rId3"/>
              </a:rPr>
              <a:t>http://assemblathon.org/</a:t>
            </a:r>
            <a:endParaRPr lang="en-US" dirty="0"/>
          </a:p>
          <a:p>
            <a:endParaRPr lang="en-US" dirty="0"/>
          </a:p>
        </p:txBody>
      </p:sp>
    </p:spTree>
    <p:extLst>
      <p:ext uri="{BB962C8B-B14F-4D97-AF65-F5344CB8AC3E}">
        <p14:creationId xmlns:p14="http://schemas.microsoft.com/office/powerpoint/2010/main" val="3721802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UniAndes_logo.jpg"/>
          <p:cNvPicPr>
            <a:picLocks noChangeAspect="1"/>
          </p:cNvPicPr>
          <p:nvPr/>
        </p:nvPicPr>
        <p:blipFill>
          <a:blip r:embed="rId3"/>
          <a:stretch>
            <a:fillRect/>
          </a:stretch>
        </p:blipFill>
        <p:spPr>
          <a:xfrm>
            <a:off x="0" y="6460458"/>
            <a:ext cx="1043608" cy="417087"/>
          </a:xfrm>
          <a:prstGeom prst="rect">
            <a:avLst/>
          </a:prstGeom>
        </p:spPr>
      </p:pic>
      <p:sp>
        <p:nvSpPr>
          <p:cNvPr id="4" name="TextBox 3"/>
          <p:cNvSpPr txBox="1"/>
          <p:nvPr/>
        </p:nvSpPr>
        <p:spPr>
          <a:xfrm>
            <a:off x="0" y="3277433"/>
            <a:ext cx="9144000" cy="1200329"/>
          </a:xfrm>
          <a:prstGeom prst="rect">
            <a:avLst/>
          </a:prstGeom>
          <a:noFill/>
        </p:spPr>
        <p:txBody>
          <a:bodyPr wrap="square" rtlCol="0">
            <a:spAutoFit/>
          </a:bodyPr>
          <a:lstStyle/>
          <a:p>
            <a:pPr algn="ctr"/>
            <a:r>
              <a:rPr lang="en-US" sz="7200" b="1" dirty="0"/>
              <a:t>Evaluating assemblies</a:t>
            </a:r>
          </a:p>
        </p:txBody>
      </p:sp>
      <p:sp>
        <p:nvSpPr>
          <p:cNvPr id="5" name="Title 4"/>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576357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Best</a:t>
            </a:r>
            <a:r>
              <a:rPr lang="es-ES" dirty="0"/>
              <a:t> </a:t>
            </a:r>
            <a:r>
              <a:rPr lang="es-ES" dirty="0" err="1"/>
              <a:t>assembly</a:t>
            </a:r>
            <a:endParaRPr lang="es-ES" dirty="0"/>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48</a:t>
            </a:fld>
            <a:endParaRPr lang="en-US" dirty="0"/>
          </a:p>
        </p:txBody>
      </p:sp>
      <p:sp>
        <p:nvSpPr>
          <p:cNvPr id="3" name="TextBox 2"/>
          <p:cNvSpPr txBox="1"/>
          <p:nvPr/>
        </p:nvSpPr>
        <p:spPr>
          <a:xfrm>
            <a:off x="0" y="2708920"/>
            <a:ext cx="9144000" cy="2123658"/>
          </a:xfrm>
          <a:prstGeom prst="rect">
            <a:avLst/>
          </a:prstGeom>
          <a:noFill/>
        </p:spPr>
        <p:txBody>
          <a:bodyPr wrap="square" rtlCol="0">
            <a:spAutoFit/>
          </a:bodyPr>
          <a:lstStyle/>
          <a:p>
            <a:pPr algn="ctr"/>
            <a:r>
              <a:rPr lang="en-US" sz="6600" dirty="0"/>
              <a:t>What is the best assembly?</a:t>
            </a:r>
          </a:p>
        </p:txBody>
      </p:sp>
    </p:spTree>
    <p:extLst>
      <p:ext uri="{BB962C8B-B14F-4D97-AF65-F5344CB8AC3E}">
        <p14:creationId xmlns:p14="http://schemas.microsoft.com/office/powerpoint/2010/main" val="3701743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err="1"/>
              <a:t>Assembly</a:t>
            </a:r>
            <a:r>
              <a:rPr lang="es-ES" dirty="0"/>
              <a:t> </a:t>
            </a:r>
            <a:r>
              <a:rPr lang="es-ES" dirty="0" err="1"/>
              <a:t>statistics</a:t>
            </a:r>
            <a:endParaRPr lang="es-ES" dirty="0"/>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49</a:t>
            </a:fld>
            <a:endParaRPr lang="en-US" dirty="0"/>
          </a:p>
        </p:txBody>
      </p:sp>
      <p:sp>
        <p:nvSpPr>
          <p:cNvPr id="5" name="Rectangle 4"/>
          <p:cNvSpPr/>
          <p:nvPr/>
        </p:nvSpPr>
        <p:spPr>
          <a:xfrm>
            <a:off x="284163" y="1772816"/>
            <a:ext cx="1205979" cy="830997"/>
          </a:xfrm>
          <a:prstGeom prst="rect">
            <a:avLst/>
          </a:prstGeom>
        </p:spPr>
        <p:txBody>
          <a:bodyPr wrap="none">
            <a:spAutoFit/>
          </a:bodyPr>
          <a:lstStyle/>
          <a:p>
            <a:r>
              <a:rPr lang="en-US" sz="4800" b="1" dirty="0"/>
              <a:t>N50</a:t>
            </a:r>
          </a:p>
        </p:txBody>
      </p:sp>
      <p:pic>
        <p:nvPicPr>
          <p:cNvPr id="3" name="Picture 2"/>
          <p:cNvPicPr>
            <a:picLocks noChangeAspect="1"/>
          </p:cNvPicPr>
          <p:nvPr/>
        </p:nvPicPr>
        <p:blipFill>
          <a:blip r:embed="rId3"/>
          <a:stretch>
            <a:fillRect/>
          </a:stretch>
        </p:blipFill>
        <p:spPr>
          <a:xfrm>
            <a:off x="2664296" y="2074106"/>
            <a:ext cx="5940152" cy="3731158"/>
          </a:xfrm>
          <a:prstGeom prst="rect">
            <a:avLst/>
          </a:prstGeom>
        </p:spPr>
      </p:pic>
      <p:sp>
        <p:nvSpPr>
          <p:cNvPr id="4" name="Rectangle 3"/>
          <p:cNvSpPr/>
          <p:nvPr/>
        </p:nvSpPr>
        <p:spPr>
          <a:xfrm>
            <a:off x="16598" y="6165304"/>
            <a:ext cx="7939777" cy="261610"/>
          </a:xfrm>
          <a:prstGeom prst="rect">
            <a:avLst/>
          </a:prstGeom>
        </p:spPr>
        <p:txBody>
          <a:bodyPr wrap="square">
            <a:spAutoFit/>
          </a:bodyPr>
          <a:lstStyle/>
          <a:p>
            <a:r>
              <a:rPr lang="en-US" sz="1100" dirty="0"/>
              <a:t>El-</a:t>
            </a:r>
            <a:r>
              <a:rPr lang="en-US" sz="1100" dirty="0" err="1"/>
              <a:t>Metwally</a:t>
            </a:r>
            <a:r>
              <a:rPr lang="en-US" sz="1100" dirty="0"/>
              <a:t>, et al., 2013. </a:t>
            </a:r>
            <a:r>
              <a:rPr lang="en-US" sz="1100" dirty="0">
                <a:hlinkClick r:id="rId4"/>
              </a:rPr>
              <a:t>http://journals.plos.org/ploscompbiol/article?id=10.1371/journal.pcbi.1003345</a:t>
            </a:r>
            <a:endParaRPr lang="en-US" sz="1100" dirty="0"/>
          </a:p>
        </p:txBody>
      </p:sp>
    </p:spTree>
    <p:extLst>
      <p:ext uri="{BB962C8B-B14F-4D97-AF65-F5344CB8AC3E}">
        <p14:creationId xmlns:p14="http://schemas.microsoft.com/office/powerpoint/2010/main" val="1175690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Montagem</a:t>
            </a:r>
            <a:r>
              <a:rPr lang="es-ES" dirty="0"/>
              <a:t> de genomas</a:t>
            </a:r>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5</a:t>
            </a:fld>
            <a:endParaRPr lang="en-US" dirty="0"/>
          </a:p>
        </p:txBody>
      </p:sp>
      <p:pic>
        <p:nvPicPr>
          <p:cNvPr id="3" name="Picture 2"/>
          <p:cNvPicPr>
            <a:picLocks noChangeAspect="1"/>
          </p:cNvPicPr>
          <p:nvPr/>
        </p:nvPicPr>
        <p:blipFill>
          <a:blip r:embed="rId2"/>
          <a:stretch>
            <a:fillRect/>
          </a:stretch>
        </p:blipFill>
        <p:spPr>
          <a:xfrm>
            <a:off x="551897" y="2420888"/>
            <a:ext cx="5028215" cy="3384376"/>
          </a:xfrm>
          <a:prstGeom prst="rect">
            <a:avLst/>
          </a:prstGeom>
        </p:spPr>
      </p:pic>
      <p:pic>
        <p:nvPicPr>
          <p:cNvPr id="4" name="Picture 3"/>
          <p:cNvPicPr>
            <a:picLocks noChangeAspect="1"/>
          </p:cNvPicPr>
          <p:nvPr/>
        </p:nvPicPr>
        <p:blipFill>
          <a:blip r:embed="rId3"/>
          <a:stretch>
            <a:fillRect/>
          </a:stretch>
        </p:blipFill>
        <p:spPr>
          <a:xfrm>
            <a:off x="5950702" y="1988840"/>
            <a:ext cx="2994827" cy="4309104"/>
          </a:xfrm>
          <a:prstGeom prst="rect">
            <a:avLst/>
          </a:prstGeom>
        </p:spPr>
      </p:pic>
      <p:sp>
        <p:nvSpPr>
          <p:cNvPr id="5" name="TextBox 4"/>
          <p:cNvSpPr txBox="1"/>
          <p:nvPr/>
        </p:nvSpPr>
        <p:spPr>
          <a:xfrm>
            <a:off x="2195736" y="2479679"/>
            <a:ext cx="1590249" cy="3154710"/>
          </a:xfrm>
          <a:prstGeom prst="rect">
            <a:avLst/>
          </a:prstGeom>
          <a:noFill/>
        </p:spPr>
        <p:txBody>
          <a:bodyPr wrap="none" rtlCol="0">
            <a:spAutoFit/>
          </a:bodyPr>
          <a:lstStyle/>
          <a:p>
            <a:r>
              <a:rPr lang="en-US" sz="19900" b="1" dirty="0">
                <a:solidFill>
                  <a:srgbClr val="FF0000"/>
                </a:solidFill>
              </a:rPr>
              <a:t>X</a:t>
            </a:r>
          </a:p>
        </p:txBody>
      </p:sp>
    </p:spTree>
    <p:extLst>
      <p:ext uri="{BB962C8B-B14F-4D97-AF65-F5344CB8AC3E}">
        <p14:creationId xmlns:p14="http://schemas.microsoft.com/office/powerpoint/2010/main" val="365201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4400" dirty="0"/>
              <a:t>Comparing assemblers</a:t>
            </a:r>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50</a:t>
            </a:fld>
            <a:endParaRPr lang="en-US" dirty="0"/>
          </a:p>
        </p:txBody>
      </p:sp>
      <p:pic>
        <p:nvPicPr>
          <p:cNvPr id="5" name="Picture 4" descr="Screen Shot 2015-09-07 at 8.49.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204864"/>
            <a:ext cx="7022757" cy="2167430"/>
          </a:xfrm>
          <a:prstGeom prst="rect">
            <a:avLst/>
          </a:prstGeom>
        </p:spPr>
      </p:pic>
      <p:sp>
        <p:nvSpPr>
          <p:cNvPr id="7" name="Rectangle 6"/>
          <p:cNvSpPr/>
          <p:nvPr/>
        </p:nvSpPr>
        <p:spPr>
          <a:xfrm>
            <a:off x="0" y="1732166"/>
            <a:ext cx="2980303" cy="369332"/>
          </a:xfrm>
          <a:prstGeom prst="rect">
            <a:avLst/>
          </a:prstGeom>
        </p:spPr>
        <p:txBody>
          <a:bodyPr wrap="none">
            <a:spAutoFit/>
          </a:bodyPr>
          <a:lstStyle/>
          <a:p>
            <a:r>
              <a:rPr lang="en-US" dirty="0">
                <a:hlinkClick r:id="rId4"/>
              </a:rPr>
              <a:t>http://bioinf.spbau.ru/spades</a:t>
            </a:r>
            <a:endParaRPr lang="en-US" dirty="0"/>
          </a:p>
        </p:txBody>
      </p:sp>
      <p:sp>
        <p:nvSpPr>
          <p:cNvPr id="8" name="TextBox 7"/>
          <p:cNvSpPr txBox="1"/>
          <p:nvPr/>
        </p:nvSpPr>
        <p:spPr>
          <a:xfrm>
            <a:off x="5326506" y="1988840"/>
            <a:ext cx="901678" cy="230832"/>
          </a:xfrm>
          <a:prstGeom prst="rect">
            <a:avLst/>
          </a:prstGeom>
          <a:noFill/>
        </p:spPr>
        <p:txBody>
          <a:bodyPr wrap="none" rtlCol="0">
            <a:spAutoFit/>
          </a:bodyPr>
          <a:lstStyle/>
          <a:p>
            <a:r>
              <a:rPr lang="en-US" sz="900" dirty="0" err="1"/>
              <a:t>Mis</a:t>
            </a:r>
            <a:r>
              <a:rPr lang="en-US" sz="900" dirty="0"/>
              <a:t>-assemblies</a:t>
            </a:r>
          </a:p>
        </p:txBody>
      </p:sp>
      <p:sp>
        <p:nvSpPr>
          <p:cNvPr id="9" name="TextBox 8"/>
          <p:cNvSpPr txBox="1"/>
          <p:nvPr/>
        </p:nvSpPr>
        <p:spPr>
          <a:xfrm>
            <a:off x="6084168" y="1916832"/>
            <a:ext cx="650557" cy="369332"/>
          </a:xfrm>
          <a:prstGeom prst="rect">
            <a:avLst/>
          </a:prstGeom>
          <a:noFill/>
        </p:spPr>
        <p:txBody>
          <a:bodyPr wrap="none" rtlCol="0">
            <a:spAutoFit/>
          </a:bodyPr>
          <a:lstStyle/>
          <a:p>
            <a:r>
              <a:rPr lang="en-US" sz="900" dirty="0"/>
              <a:t>Mismatch </a:t>
            </a:r>
          </a:p>
          <a:p>
            <a:r>
              <a:rPr lang="en-US" sz="900" dirty="0"/>
              <a:t>error rate</a:t>
            </a:r>
          </a:p>
        </p:txBody>
      </p:sp>
      <p:sp>
        <p:nvSpPr>
          <p:cNvPr id="10" name="TextBox 9"/>
          <p:cNvSpPr txBox="1"/>
          <p:nvPr/>
        </p:nvSpPr>
        <p:spPr>
          <a:xfrm>
            <a:off x="6486779" y="1772816"/>
            <a:ext cx="461485" cy="230832"/>
          </a:xfrm>
          <a:prstGeom prst="rect">
            <a:avLst/>
          </a:prstGeom>
          <a:noFill/>
        </p:spPr>
        <p:txBody>
          <a:bodyPr wrap="none" rtlCol="0">
            <a:spAutoFit/>
          </a:bodyPr>
          <a:lstStyle/>
          <a:p>
            <a:r>
              <a:rPr lang="en-US" sz="900" dirty="0" err="1"/>
              <a:t>indels</a:t>
            </a:r>
            <a:endParaRPr lang="en-US" sz="900" dirty="0"/>
          </a:p>
        </p:txBody>
      </p:sp>
      <p:sp>
        <p:nvSpPr>
          <p:cNvPr id="11" name="TextBox 10"/>
          <p:cNvSpPr txBox="1"/>
          <p:nvPr/>
        </p:nvSpPr>
        <p:spPr>
          <a:xfrm>
            <a:off x="6938298" y="1916832"/>
            <a:ext cx="586030" cy="369332"/>
          </a:xfrm>
          <a:prstGeom prst="rect">
            <a:avLst/>
          </a:prstGeom>
          <a:noFill/>
        </p:spPr>
        <p:txBody>
          <a:bodyPr wrap="none" rtlCol="0">
            <a:spAutoFit/>
          </a:bodyPr>
          <a:lstStyle/>
          <a:p>
            <a:r>
              <a:rPr lang="en-US" sz="900" dirty="0"/>
              <a:t>Genome </a:t>
            </a:r>
          </a:p>
          <a:p>
            <a:r>
              <a:rPr lang="en-US" sz="900" dirty="0"/>
              <a:t>Fraction</a:t>
            </a:r>
          </a:p>
        </p:txBody>
      </p:sp>
      <p:pic>
        <p:nvPicPr>
          <p:cNvPr id="12" name="Picture 11" descr="Screen Shot 2015-09-07 at 8.53.1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5616" y="4365104"/>
            <a:ext cx="7022757" cy="1981882"/>
          </a:xfrm>
          <a:prstGeom prst="rect">
            <a:avLst/>
          </a:prstGeom>
        </p:spPr>
      </p:pic>
    </p:spTree>
    <p:extLst>
      <p:ext uri="{BB962C8B-B14F-4D97-AF65-F5344CB8AC3E}">
        <p14:creationId xmlns:p14="http://schemas.microsoft.com/office/powerpoint/2010/main" val="1694935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err="1"/>
              <a:t>Assembly</a:t>
            </a:r>
            <a:r>
              <a:rPr lang="es-ES" dirty="0"/>
              <a:t> </a:t>
            </a:r>
            <a:r>
              <a:rPr lang="es-ES" dirty="0" err="1"/>
              <a:t>statistics</a:t>
            </a:r>
            <a:endParaRPr lang="es-ES" dirty="0"/>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51</a:t>
            </a:fld>
            <a:endParaRPr lang="en-US" dirty="0"/>
          </a:p>
        </p:txBody>
      </p:sp>
      <p:sp>
        <p:nvSpPr>
          <p:cNvPr id="3" name="Rectangle 2"/>
          <p:cNvSpPr/>
          <p:nvPr/>
        </p:nvSpPr>
        <p:spPr>
          <a:xfrm>
            <a:off x="0" y="6217567"/>
            <a:ext cx="9144000" cy="307777"/>
          </a:xfrm>
          <a:prstGeom prst="rect">
            <a:avLst/>
          </a:prstGeom>
        </p:spPr>
        <p:txBody>
          <a:bodyPr wrap="square">
            <a:spAutoFit/>
          </a:bodyPr>
          <a:lstStyle/>
          <a:p>
            <a:r>
              <a:rPr lang="en-US" sz="1400" dirty="0">
                <a:hlinkClick r:id="rId3"/>
              </a:rPr>
              <a:t>https://www.illumina.com/Documents/products/technotes/technote_denovo_assembly_ecoli.pdf</a:t>
            </a:r>
            <a:endParaRPr lang="en-US" sz="1400" dirty="0"/>
          </a:p>
        </p:txBody>
      </p:sp>
      <p:pic>
        <p:nvPicPr>
          <p:cNvPr id="4" name="Picture 3" descr="Screen Shot 2015-09-06 at 9.35.1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2022212"/>
            <a:ext cx="3912183" cy="4149080"/>
          </a:xfrm>
          <a:prstGeom prst="rect">
            <a:avLst/>
          </a:prstGeom>
        </p:spPr>
      </p:pic>
      <p:sp>
        <p:nvSpPr>
          <p:cNvPr id="7" name="TextBox 6"/>
          <p:cNvSpPr txBox="1"/>
          <p:nvPr/>
        </p:nvSpPr>
        <p:spPr>
          <a:xfrm>
            <a:off x="4860032" y="1847334"/>
            <a:ext cx="2023886" cy="369332"/>
          </a:xfrm>
          <a:prstGeom prst="rect">
            <a:avLst/>
          </a:prstGeom>
          <a:noFill/>
        </p:spPr>
        <p:txBody>
          <a:bodyPr wrap="none" rtlCol="0">
            <a:spAutoFit/>
          </a:bodyPr>
          <a:lstStyle/>
          <a:p>
            <a:r>
              <a:rPr lang="en-US" dirty="0"/>
              <a:t>Diminishing returns</a:t>
            </a:r>
          </a:p>
        </p:txBody>
      </p:sp>
      <p:pic>
        <p:nvPicPr>
          <p:cNvPr id="8" name="Picture 7" descr="Screen Shot 2015-09-06 at 9.36.0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0930" y="2245925"/>
            <a:ext cx="4192557" cy="2121024"/>
          </a:xfrm>
          <a:prstGeom prst="rect">
            <a:avLst/>
          </a:prstGeom>
        </p:spPr>
      </p:pic>
    </p:spTree>
    <p:extLst>
      <p:ext uri="{BB962C8B-B14F-4D97-AF65-F5344CB8AC3E}">
        <p14:creationId xmlns:p14="http://schemas.microsoft.com/office/powerpoint/2010/main" val="33805509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err="1"/>
              <a:t>Assembly</a:t>
            </a:r>
            <a:r>
              <a:rPr lang="es-ES" dirty="0"/>
              <a:t> </a:t>
            </a:r>
            <a:r>
              <a:rPr lang="es-ES" dirty="0" err="1"/>
              <a:t>statistics</a:t>
            </a:r>
            <a:endParaRPr lang="es-ES" dirty="0"/>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52</a:t>
            </a:fld>
            <a:endParaRPr lang="en-US" dirty="0"/>
          </a:p>
        </p:txBody>
      </p:sp>
      <p:sp>
        <p:nvSpPr>
          <p:cNvPr id="3" name="Rectangle 2"/>
          <p:cNvSpPr/>
          <p:nvPr/>
        </p:nvSpPr>
        <p:spPr>
          <a:xfrm>
            <a:off x="0" y="6217567"/>
            <a:ext cx="9144000" cy="307777"/>
          </a:xfrm>
          <a:prstGeom prst="rect">
            <a:avLst/>
          </a:prstGeom>
        </p:spPr>
        <p:txBody>
          <a:bodyPr wrap="square">
            <a:spAutoFit/>
          </a:bodyPr>
          <a:lstStyle/>
          <a:p>
            <a:r>
              <a:rPr lang="en-US" sz="1400" dirty="0">
                <a:hlinkClick r:id="rId3"/>
              </a:rPr>
              <a:t>https://www.illumina.com/Documents/products/technotes/technote_denovo_assembly_ecoli.pdf</a:t>
            </a:r>
            <a:endParaRPr lang="en-US" sz="1400" dirty="0"/>
          </a:p>
        </p:txBody>
      </p:sp>
      <p:pic>
        <p:nvPicPr>
          <p:cNvPr id="9" name="Picture 8" descr="Screen Shot 2015-09-06 at 9.37.0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2479" y="2492896"/>
            <a:ext cx="6199041" cy="2823536"/>
          </a:xfrm>
          <a:prstGeom prst="rect">
            <a:avLst/>
          </a:prstGeom>
        </p:spPr>
      </p:pic>
    </p:spTree>
    <p:extLst>
      <p:ext uri="{BB962C8B-B14F-4D97-AF65-F5344CB8AC3E}">
        <p14:creationId xmlns:p14="http://schemas.microsoft.com/office/powerpoint/2010/main" val="17915584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BUSCO</a:t>
            </a:r>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53</a:t>
            </a:fld>
            <a:endParaRPr lang="en-US" dirty="0"/>
          </a:p>
        </p:txBody>
      </p:sp>
      <p:pic>
        <p:nvPicPr>
          <p:cNvPr id="5" name="Picture 4"/>
          <p:cNvPicPr>
            <a:picLocks noChangeAspect="1"/>
          </p:cNvPicPr>
          <p:nvPr/>
        </p:nvPicPr>
        <p:blipFill>
          <a:blip r:embed="rId3"/>
          <a:stretch>
            <a:fillRect/>
          </a:stretch>
        </p:blipFill>
        <p:spPr>
          <a:xfrm>
            <a:off x="1028700" y="1706364"/>
            <a:ext cx="7086600" cy="2298700"/>
          </a:xfrm>
          <a:prstGeom prst="rect">
            <a:avLst/>
          </a:prstGeom>
        </p:spPr>
      </p:pic>
      <p:pic>
        <p:nvPicPr>
          <p:cNvPr id="7" name="Picture 6"/>
          <p:cNvPicPr>
            <a:picLocks noChangeAspect="1"/>
          </p:cNvPicPr>
          <p:nvPr/>
        </p:nvPicPr>
        <p:blipFill>
          <a:blip r:embed="rId4"/>
          <a:stretch>
            <a:fillRect/>
          </a:stretch>
        </p:blipFill>
        <p:spPr>
          <a:xfrm>
            <a:off x="2195736" y="3871394"/>
            <a:ext cx="4899164" cy="2484955"/>
          </a:xfrm>
          <a:prstGeom prst="rect">
            <a:avLst/>
          </a:prstGeom>
        </p:spPr>
      </p:pic>
      <p:sp>
        <p:nvSpPr>
          <p:cNvPr id="8" name="Rectangle 7"/>
          <p:cNvSpPr/>
          <p:nvPr/>
        </p:nvSpPr>
        <p:spPr>
          <a:xfrm>
            <a:off x="395536" y="1628800"/>
            <a:ext cx="3595856" cy="523220"/>
          </a:xfrm>
          <a:prstGeom prst="rect">
            <a:avLst/>
          </a:prstGeom>
        </p:spPr>
        <p:txBody>
          <a:bodyPr wrap="none">
            <a:spAutoFit/>
          </a:bodyPr>
          <a:lstStyle/>
          <a:p>
            <a:r>
              <a:rPr lang="en-US" sz="2800" dirty="0"/>
              <a:t>http://</a:t>
            </a:r>
            <a:r>
              <a:rPr lang="en-US" sz="2800" dirty="0" err="1"/>
              <a:t>busco.ezlab.org</a:t>
            </a:r>
            <a:r>
              <a:rPr lang="en-US" sz="2800" dirty="0"/>
              <a:t>/</a:t>
            </a:r>
          </a:p>
        </p:txBody>
      </p:sp>
    </p:spTree>
    <p:extLst>
      <p:ext uri="{BB962C8B-B14F-4D97-AF65-F5344CB8AC3E}">
        <p14:creationId xmlns:p14="http://schemas.microsoft.com/office/powerpoint/2010/main" val="34198524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1B9B55-4AFD-46DA-8D0E-8360854D2A88}"/>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10565C8D-5770-4D04-88BE-50A4B420AEE1}"/>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9BE55DDC-2E9C-4978-BDC6-F987C66B064F}"/>
              </a:ext>
            </a:extLst>
          </p:cNvPr>
          <p:cNvSpPr>
            <a:spLocks noGrp="1"/>
          </p:cNvSpPr>
          <p:nvPr>
            <p:ph type="sldNum" sz="quarter" idx="12"/>
          </p:nvPr>
        </p:nvSpPr>
        <p:spPr/>
        <p:txBody>
          <a:bodyPr/>
          <a:lstStyle/>
          <a:p>
            <a:fld id="{F9B76065-02A8-2140-ABFF-467A450FC727}" type="slidenum">
              <a:rPr lang="en-US" smtClean="0"/>
              <a:pPr/>
              <a:t>54</a:t>
            </a:fld>
            <a:endParaRPr lang="en-US" dirty="0"/>
          </a:p>
        </p:txBody>
      </p:sp>
      <p:pic>
        <p:nvPicPr>
          <p:cNvPr id="3074" name="Picture 2" descr="http://ecogenomics.github.io/CheckM/img/checkm.png">
            <a:extLst>
              <a:ext uri="{FF2B5EF4-FFF2-40B4-BE49-F238E27FC236}">
                <a16:creationId xmlns:a16="http://schemas.microsoft.com/office/drawing/2014/main" id="{64D68B26-29F9-48E5-8D5D-C885326D7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54275"/>
            <a:ext cx="9144000" cy="194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6331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F9B76065-02A8-2140-ABFF-467A450FC727}" type="slidenum">
              <a:rPr lang="en-US" smtClean="0"/>
              <a:pPr/>
              <a:t>55</a:t>
            </a:fld>
            <a:endParaRPr lang="en-US" dirty="0"/>
          </a:p>
        </p:txBody>
      </p:sp>
      <p:sp>
        <p:nvSpPr>
          <p:cNvPr id="8" name="Rectangle 7"/>
          <p:cNvSpPr/>
          <p:nvPr/>
        </p:nvSpPr>
        <p:spPr>
          <a:xfrm>
            <a:off x="395536" y="980728"/>
            <a:ext cx="2447004" cy="369332"/>
          </a:xfrm>
          <a:prstGeom prst="rect">
            <a:avLst/>
          </a:prstGeom>
        </p:spPr>
        <p:txBody>
          <a:bodyPr wrap="none">
            <a:spAutoFit/>
          </a:bodyPr>
          <a:lstStyle/>
          <a:p>
            <a:r>
              <a:rPr lang="en-US" b="1" dirty="0">
                <a:solidFill>
                  <a:schemeClr val="bg1"/>
                </a:solidFill>
              </a:rPr>
              <a:t>http://</a:t>
            </a:r>
            <a:r>
              <a:rPr lang="en-US" b="1" dirty="0" err="1">
                <a:solidFill>
                  <a:schemeClr val="bg1"/>
                </a:solidFill>
              </a:rPr>
              <a:t>busco.ezlab.org</a:t>
            </a:r>
            <a:r>
              <a:rPr lang="en-US" b="1" dirty="0">
                <a:solidFill>
                  <a:schemeClr val="bg1"/>
                </a:solidFill>
              </a:rPr>
              <a:t>/</a:t>
            </a:r>
          </a:p>
        </p:txBody>
      </p:sp>
      <p:pic>
        <p:nvPicPr>
          <p:cNvPr id="5" name="Picture 4"/>
          <p:cNvPicPr>
            <a:picLocks noChangeAspect="1"/>
          </p:cNvPicPr>
          <p:nvPr/>
        </p:nvPicPr>
        <p:blipFill>
          <a:blip r:embed="rId3"/>
          <a:stretch>
            <a:fillRect/>
          </a:stretch>
        </p:blipFill>
        <p:spPr>
          <a:xfrm>
            <a:off x="5580112" y="510114"/>
            <a:ext cx="3130177" cy="1015344"/>
          </a:xfrm>
          <a:prstGeom prst="rect">
            <a:avLst/>
          </a:prstGeom>
        </p:spPr>
      </p:pic>
      <p:pic>
        <p:nvPicPr>
          <p:cNvPr id="4" name="Picture 3" descr="Screen Shot 2015-11-30 at 6.20.3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321" y="1844824"/>
            <a:ext cx="6489700" cy="1282700"/>
          </a:xfrm>
          <a:prstGeom prst="rect">
            <a:avLst/>
          </a:prstGeom>
        </p:spPr>
      </p:pic>
      <p:pic>
        <p:nvPicPr>
          <p:cNvPr id="9" name="Picture 8" descr="Screen Shot 2015-11-30 at 6.20.3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2700" y="2996952"/>
            <a:ext cx="6578600" cy="1371600"/>
          </a:xfrm>
          <a:prstGeom prst="rect">
            <a:avLst/>
          </a:prstGeom>
        </p:spPr>
      </p:pic>
      <p:pic>
        <p:nvPicPr>
          <p:cNvPr id="10" name="Picture 9" descr="Screen Shot 2015-11-30 at 6.20.43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2700" y="4221088"/>
            <a:ext cx="6477000" cy="1206500"/>
          </a:xfrm>
          <a:prstGeom prst="rect">
            <a:avLst/>
          </a:prstGeom>
        </p:spPr>
      </p:pic>
      <p:pic>
        <p:nvPicPr>
          <p:cNvPr id="11" name="Picture 10" descr="Screen Shot 2015-11-30 at 6.20.59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7300" y="5415517"/>
            <a:ext cx="6616700" cy="1143000"/>
          </a:xfrm>
          <a:prstGeom prst="rect">
            <a:avLst/>
          </a:prstGeom>
        </p:spPr>
      </p:pic>
    </p:spTree>
    <p:extLst>
      <p:ext uri="{BB962C8B-B14F-4D97-AF65-F5344CB8AC3E}">
        <p14:creationId xmlns:p14="http://schemas.microsoft.com/office/powerpoint/2010/main" val="383075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F9B76065-02A8-2140-ABFF-467A450FC727}" type="slidenum">
              <a:rPr lang="en-US" smtClean="0"/>
              <a:pPr/>
              <a:t>56</a:t>
            </a:fld>
            <a:endParaRPr lang="en-US" dirty="0"/>
          </a:p>
        </p:txBody>
      </p:sp>
      <p:sp>
        <p:nvSpPr>
          <p:cNvPr id="8" name="Rectangle 7"/>
          <p:cNvSpPr/>
          <p:nvPr/>
        </p:nvSpPr>
        <p:spPr>
          <a:xfrm>
            <a:off x="395536" y="980728"/>
            <a:ext cx="2447004" cy="369332"/>
          </a:xfrm>
          <a:prstGeom prst="rect">
            <a:avLst/>
          </a:prstGeom>
        </p:spPr>
        <p:txBody>
          <a:bodyPr wrap="none">
            <a:spAutoFit/>
          </a:bodyPr>
          <a:lstStyle/>
          <a:p>
            <a:r>
              <a:rPr lang="en-US" b="1" dirty="0">
                <a:solidFill>
                  <a:schemeClr val="bg1"/>
                </a:solidFill>
              </a:rPr>
              <a:t>http://</a:t>
            </a:r>
            <a:r>
              <a:rPr lang="en-US" b="1" dirty="0" err="1">
                <a:solidFill>
                  <a:schemeClr val="bg1"/>
                </a:solidFill>
              </a:rPr>
              <a:t>busco.ezlab.org</a:t>
            </a:r>
            <a:r>
              <a:rPr lang="en-US" b="1" dirty="0">
                <a:solidFill>
                  <a:schemeClr val="bg1"/>
                </a:solidFill>
              </a:rPr>
              <a:t>/</a:t>
            </a:r>
          </a:p>
        </p:txBody>
      </p:sp>
      <p:pic>
        <p:nvPicPr>
          <p:cNvPr id="5" name="Picture 4"/>
          <p:cNvPicPr>
            <a:picLocks noChangeAspect="1"/>
          </p:cNvPicPr>
          <p:nvPr/>
        </p:nvPicPr>
        <p:blipFill>
          <a:blip r:embed="rId3"/>
          <a:stretch>
            <a:fillRect/>
          </a:stretch>
        </p:blipFill>
        <p:spPr>
          <a:xfrm>
            <a:off x="5580112" y="510114"/>
            <a:ext cx="3130177" cy="1015344"/>
          </a:xfrm>
          <a:prstGeom prst="rect">
            <a:avLst/>
          </a:prstGeom>
        </p:spPr>
      </p:pic>
      <p:pic>
        <p:nvPicPr>
          <p:cNvPr id="2" name="Picture 1" descr="Screen Shot 2015-11-30 at 6.31.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400" y="2708920"/>
            <a:ext cx="6807200" cy="3060700"/>
          </a:xfrm>
          <a:prstGeom prst="rect">
            <a:avLst/>
          </a:prstGeom>
        </p:spPr>
      </p:pic>
      <p:sp>
        <p:nvSpPr>
          <p:cNvPr id="3" name="TextBox 2"/>
          <p:cNvSpPr txBox="1"/>
          <p:nvPr/>
        </p:nvSpPr>
        <p:spPr>
          <a:xfrm>
            <a:off x="721173" y="2116789"/>
            <a:ext cx="1722835" cy="369332"/>
          </a:xfrm>
          <a:prstGeom prst="rect">
            <a:avLst/>
          </a:prstGeom>
          <a:noFill/>
        </p:spPr>
        <p:txBody>
          <a:bodyPr wrap="none" rtlCol="0">
            <a:spAutoFit/>
          </a:bodyPr>
          <a:lstStyle/>
          <a:p>
            <a:r>
              <a:rPr lang="en-US" dirty="0"/>
              <a:t>Example results:</a:t>
            </a:r>
          </a:p>
        </p:txBody>
      </p:sp>
    </p:spTree>
    <p:extLst>
      <p:ext uri="{BB962C8B-B14F-4D97-AF65-F5344CB8AC3E}">
        <p14:creationId xmlns:p14="http://schemas.microsoft.com/office/powerpoint/2010/main" val="310720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DA9F63-903E-4673-8C8F-7E3509C6638D}"/>
              </a:ext>
            </a:extLst>
          </p:cNvPr>
          <p:cNvSpPr>
            <a:spLocks noGrp="1"/>
          </p:cNvSpPr>
          <p:nvPr>
            <p:ph type="title"/>
          </p:nvPr>
        </p:nvSpPr>
        <p:spPr/>
        <p:txBody>
          <a:bodyPr>
            <a:normAutofit fontScale="90000"/>
          </a:bodyPr>
          <a:lstStyle/>
          <a:p>
            <a:r>
              <a:rPr lang="en-US"/>
              <a:t>How well the assembly representes the data: completness</a:t>
            </a:r>
          </a:p>
        </p:txBody>
      </p:sp>
      <p:sp>
        <p:nvSpPr>
          <p:cNvPr id="3" name="Espaço Reservado para Conteúdo 2">
            <a:extLst>
              <a:ext uri="{FF2B5EF4-FFF2-40B4-BE49-F238E27FC236}">
                <a16:creationId xmlns:a16="http://schemas.microsoft.com/office/drawing/2014/main" id="{7C302E86-63D9-4598-B7C7-EAA79DFA1C89}"/>
              </a:ext>
            </a:extLst>
          </p:cNvPr>
          <p:cNvSpPr>
            <a:spLocks noGrp="1"/>
          </p:cNvSpPr>
          <p:nvPr>
            <p:ph idx="1"/>
          </p:nvPr>
        </p:nvSpPr>
        <p:spPr>
          <a:xfrm>
            <a:off x="276026" y="1708585"/>
            <a:ext cx="8661054" cy="3992563"/>
          </a:xfrm>
        </p:spPr>
        <p:txBody>
          <a:bodyPr/>
          <a:lstStyle/>
          <a:p>
            <a:r>
              <a:rPr lang="en-US" dirty="0"/>
              <a:t>K-MER SPECTRA: Compute all </a:t>
            </a:r>
            <a:r>
              <a:rPr lang="en-US" dirty="0" err="1"/>
              <a:t>kmers</a:t>
            </a:r>
            <a:r>
              <a:rPr lang="en-US" dirty="0"/>
              <a:t> in the </a:t>
            </a:r>
            <a:r>
              <a:rPr lang="en-US" dirty="0">
                <a:highlight>
                  <a:srgbClr val="FF0000"/>
                </a:highlight>
              </a:rPr>
              <a:t>data</a:t>
            </a:r>
            <a:r>
              <a:rPr lang="en-US" dirty="0"/>
              <a:t> with their multiplicities. Like the graph created by </a:t>
            </a:r>
            <a:r>
              <a:rPr lang="en-US" dirty="0" err="1"/>
              <a:t>kmergenie</a:t>
            </a:r>
            <a:r>
              <a:rPr lang="en-US" dirty="0"/>
              <a:t>.</a:t>
            </a:r>
          </a:p>
        </p:txBody>
      </p:sp>
      <p:sp>
        <p:nvSpPr>
          <p:cNvPr id="4" name="Espaço Reservado para Número de Slide 3">
            <a:extLst>
              <a:ext uri="{FF2B5EF4-FFF2-40B4-BE49-F238E27FC236}">
                <a16:creationId xmlns:a16="http://schemas.microsoft.com/office/drawing/2014/main" id="{6BF71A10-3A53-42FA-B721-5154A9334A39}"/>
              </a:ext>
            </a:extLst>
          </p:cNvPr>
          <p:cNvSpPr>
            <a:spLocks noGrp="1"/>
          </p:cNvSpPr>
          <p:nvPr>
            <p:ph type="sldNum" sz="quarter" idx="12"/>
          </p:nvPr>
        </p:nvSpPr>
        <p:spPr/>
        <p:txBody>
          <a:bodyPr/>
          <a:lstStyle/>
          <a:p>
            <a:fld id="{F9B76065-02A8-2140-ABFF-467A450FC727}" type="slidenum">
              <a:rPr lang="en-US" smtClean="0"/>
              <a:pPr/>
              <a:t>57</a:t>
            </a:fld>
            <a:endParaRPr lang="en-US" dirty="0"/>
          </a:p>
        </p:txBody>
      </p:sp>
      <p:sp>
        <p:nvSpPr>
          <p:cNvPr id="6" name="CaixaDeTexto 5">
            <a:extLst>
              <a:ext uri="{FF2B5EF4-FFF2-40B4-BE49-F238E27FC236}">
                <a16:creationId xmlns:a16="http://schemas.microsoft.com/office/drawing/2014/main" id="{B69F157F-BB64-4F4D-BE8A-D1A9A6169D88}"/>
              </a:ext>
            </a:extLst>
          </p:cNvPr>
          <p:cNvSpPr txBox="1"/>
          <p:nvPr/>
        </p:nvSpPr>
        <p:spPr>
          <a:xfrm>
            <a:off x="-108520" y="6551026"/>
            <a:ext cx="7179886" cy="307777"/>
          </a:xfrm>
          <a:prstGeom prst="rect">
            <a:avLst/>
          </a:prstGeom>
          <a:noFill/>
        </p:spPr>
        <p:txBody>
          <a:bodyPr wrap="square">
            <a:spAutoFit/>
          </a:bodyPr>
          <a:lstStyle/>
          <a:p>
            <a:r>
              <a:rPr lang="pt-BR" sz="1400" dirty="0">
                <a:solidFill>
                  <a:schemeClr val="bg1">
                    <a:lumMod val="50000"/>
                  </a:schemeClr>
                </a:solidFill>
              </a:rPr>
              <a:t>https://genomebiology.biomedcentral.com/articles/10.1186/s13059-020-02134-9</a:t>
            </a:r>
          </a:p>
        </p:txBody>
      </p:sp>
      <p:pic>
        <p:nvPicPr>
          <p:cNvPr id="8" name="Imagem 7">
            <a:extLst>
              <a:ext uri="{FF2B5EF4-FFF2-40B4-BE49-F238E27FC236}">
                <a16:creationId xmlns:a16="http://schemas.microsoft.com/office/drawing/2014/main" id="{EA080CFA-A7FA-4620-8120-681C86C035EB}"/>
              </a:ext>
            </a:extLst>
          </p:cNvPr>
          <p:cNvPicPr>
            <a:picLocks noChangeAspect="1"/>
          </p:cNvPicPr>
          <p:nvPr/>
        </p:nvPicPr>
        <p:blipFill>
          <a:blip r:embed="rId2"/>
          <a:stretch>
            <a:fillRect/>
          </a:stretch>
        </p:blipFill>
        <p:spPr>
          <a:xfrm>
            <a:off x="2856496" y="2820188"/>
            <a:ext cx="3429419" cy="3387080"/>
          </a:xfrm>
          <a:prstGeom prst="rect">
            <a:avLst/>
          </a:prstGeom>
        </p:spPr>
      </p:pic>
      <p:sp>
        <p:nvSpPr>
          <p:cNvPr id="9" name="CaixaDeTexto 8">
            <a:extLst>
              <a:ext uri="{FF2B5EF4-FFF2-40B4-BE49-F238E27FC236}">
                <a16:creationId xmlns:a16="http://schemas.microsoft.com/office/drawing/2014/main" id="{3F1C36F1-6315-476D-AC89-D07FA11D38A2}"/>
              </a:ext>
            </a:extLst>
          </p:cNvPr>
          <p:cNvSpPr txBox="1"/>
          <p:nvPr/>
        </p:nvSpPr>
        <p:spPr>
          <a:xfrm>
            <a:off x="6508984" y="3933056"/>
            <a:ext cx="2195736" cy="646331"/>
          </a:xfrm>
          <a:prstGeom prst="rect">
            <a:avLst/>
          </a:prstGeom>
          <a:noFill/>
        </p:spPr>
        <p:txBody>
          <a:bodyPr wrap="square" rtlCol="0">
            <a:spAutoFit/>
          </a:bodyPr>
          <a:lstStyle/>
          <a:p>
            <a:r>
              <a:rPr lang="en-US"/>
              <a:t>Look this is a diploid assembly!!!!</a:t>
            </a:r>
          </a:p>
        </p:txBody>
      </p:sp>
    </p:spTree>
    <p:extLst>
      <p:ext uri="{BB962C8B-B14F-4D97-AF65-F5344CB8AC3E}">
        <p14:creationId xmlns:p14="http://schemas.microsoft.com/office/powerpoint/2010/main" val="23551985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DA9F63-903E-4673-8C8F-7E3509C6638D}"/>
              </a:ext>
            </a:extLst>
          </p:cNvPr>
          <p:cNvSpPr>
            <a:spLocks noGrp="1"/>
          </p:cNvSpPr>
          <p:nvPr>
            <p:ph type="title"/>
          </p:nvPr>
        </p:nvSpPr>
        <p:spPr/>
        <p:txBody>
          <a:bodyPr>
            <a:normAutofit fontScale="90000"/>
          </a:bodyPr>
          <a:lstStyle/>
          <a:p>
            <a:r>
              <a:rPr lang="en-US"/>
              <a:t>How well the assembly representes the data: completness</a:t>
            </a:r>
          </a:p>
        </p:txBody>
      </p:sp>
      <p:sp>
        <p:nvSpPr>
          <p:cNvPr id="3" name="Espaço Reservado para Conteúdo 2">
            <a:extLst>
              <a:ext uri="{FF2B5EF4-FFF2-40B4-BE49-F238E27FC236}">
                <a16:creationId xmlns:a16="http://schemas.microsoft.com/office/drawing/2014/main" id="{7C302E86-63D9-4598-B7C7-EAA79DFA1C89}"/>
              </a:ext>
            </a:extLst>
          </p:cNvPr>
          <p:cNvSpPr>
            <a:spLocks noGrp="1"/>
          </p:cNvSpPr>
          <p:nvPr>
            <p:ph idx="1"/>
          </p:nvPr>
        </p:nvSpPr>
        <p:spPr>
          <a:xfrm>
            <a:off x="276026" y="1708585"/>
            <a:ext cx="8661054" cy="3992563"/>
          </a:xfrm>
        </p:spPr>
        <p:txBody>
          <a:bodyPr/>
          <a:lstStyle/>
          <a:p>
            <a:r>
              <a:rPr lang="en-US" dirty="0"/>
              <a:t>K-MER SPECTRA: Compute all </a:t>
            </a:r>
            <a:r>
              <a:rPr lang="en-US" dirty="0" err="1"/>
              <a:t>kmers</a:t>
            </a:r>
            <a:r>
              <a:rPr lang="en-US" dirty="0"/>
              <a:t> in the </a:t>
            </a:r>
            <a:r>
              <a:rPr lang="en-US" dirty="0">
                <a:highlight>
                  <a:srgbClr val="FF0000"/>
                </a:highlight>
              </a:rPr>
              <a:t>assembly</a:t>
            </a:r>
            <a:r>
              <a:rPr lang="en-US" dirty="0"/>
              <a:t> with their multiplicities, and look how many different times appears in the assembly.</a:t>
            </a:r>
          </a:p>
        </p:txBody>
      </p:sp>
      <p:sp>
        <p:nvSpPr>
          <p:cNvPr id="4" name="Espaço Reservado para Número de Slide 3">
            <a:extLst>
              <a:ext uri="{FF2B5EF4-FFF2-40B4-BE49-F238E27FC236}">
                <a16:creationId xmlns:a16="http://schemas.microsoft.com/office/drawing/2014/main" id="{6BF71A10-3A53-42FA-B721-5154A9334A39}"/>
              </a:ext>
            </a:extLst>
          </p:cNvPr>
          <p:cNvSpPr>
            <a:spLocks noGrp="1"/>
          </p:cNvSpPr>
          <p:nvPr>
            <p:ph type="sldNum" sz="quarter" idx="12"/>
          </p:nvPr>
        </p:nvSpPr>
        <p:spPr/>
        <p:txBody>
          <a:bodyPr/>
          <a:lstStyle/>
          <a:p>
            <a:fld id="{F9B76065-02A8-2140-ABFF-467A450FC727}" type="slidenum">
              <a:rPr lang="en-US" smtClean="0"/>
              <a:pPr/>
              <a:t>58</a:t>
            </a:fld>
            <a:endParaRPr lang="en-US" dirty="0"/>
          </a:p>
        </p:txBody>
      </p:sp>
      <p:sp>
        <p:nvSpPr>
          <p:cNvPr id="6" name="CaixaDeTexto 5">
            <a:extLst>
              <a:ext uri="{FF2B5EF4-FFF2-40B4-BE49-F238E27FC236}">
                <a16:creationId xmlns:a16="http://schemas.microsoft.com/office/drawing/2014/main" id="{B69F157F-BB64-4F4D-BE8A-D1A9A6169D88}"/>
              </a:ext>
            </a:extLst>
          </p:cNvPr>
          <p:cNvSpPr txBox="1"/>
          <p:nvPr/>
        </p:nvSpPr>
        <p:spPr>
          <a:xfrm>
            <a:off x="-108520" y="6551026"/>
            <a:ext cx="7179886" cy="307777"/>
          </a:xfrm>
          <a:prstGeom prst="rect">
            <a:avLst/>
          </a:prstGeom>
          <a:noFill/>
        </p:spPr>
        <p:txBody>
          <a:bodyPr wrap="square">
            <a:spAutoFit/>
          </a:bodyPr>
          <a:lstStyle/>
          <a:p>
            <a:r>
              <a:rPr lang="pt-BR" sz="1400" dirty="0">
                <a:solidFill>
                  <a:schemeClr val="bg1">
                    <a:lumMod val="50000"/>
                  </a:schemeClr>
                </a:solidFill>
              </a:rPr>
              <a:t>https://genomebiology.biomedcentral.com/articles/10.1186/s13059-020-02134-9</a:t>
            </a:r>
          </a:p>
        </p:txBody>
      </p:sp>
      <p:pic>
        <p:nvPicPr>
          <p:cNvPr id="7" name="Imagem 6">
            <a:extLst>
              <a:ext uri="{FF2B5EF4-FFF2-40B4-BE49-F238E27FC236}">
                <a16:creationId xmlns:a16="http://schemas.microsoft.com/office/drawing/2014/main" id="{AB43085B-B388-4119-8B01-71A2C6E6AE1C}"/>
              </a:ext>
            </a:extLst>
          </p:cNvPr>
          <p:cNvPicPr>
            <a:picLocks noChangeAspect="1"/>
          </p:cNvPicPr>
          <p:nvPr/>
        </p:nvPicPr>
        <p:blipFill>
          <a:blip r:embed="rId2"/>
          <a:stretch>
            <a:fillRect/>
          </a:stretch>
        </p:blipFill>
        <p:spPr>
          <a:xfrm>
            <a:off x="2284959" y="2768077"/>
            <a:ext cx="4796011" cy="3568232"/>
          </a:xfrm>
          <a:prstGeom prst="rect">
            <a:avLst/>
          </a:prstGeom>
        </p:spPr>
      </p:pic>
    </p:spTree>
    <p:extLst>
      <p:ext uri="{BB962C8B-B14F-4D97-AF65-F5344CB8AC3E}">
        <p14:creationId xmlns:p14="http://schemas.microsoft.com/office/powerpoint/2010/main" val="32349395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A4806B-0251-426E-B719-1766BF93A382}"/>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E9E71947-8BFC-4000-8D3E-65B065770F09}"/>
              </a:ext>
            </a:extLst>
          </p:cNvPr>
          <p:cNvSpPr>
            <a:spLocks noGrp="1"/>
          </p:cNvSpPr>
          <p:nvPr>
            <p:ph idx="1"/>
          </p:nvPr>
        </p:nvSpPr>
        <p:spPr>
          <a:xfrm>
            <a:off x="587023" y="2133600"/>
            <a:ext cx="8271228" cy="3992563"/>
          </a:xfrm>
        </p:spPr>
        <p:txBody>
          <a:bodyPr>
            <a:normAutofit/>
          </a:bodyPr>
          <a:lstStyle/>
          <a:p>
            <a:pPr algn="ctr"/>
            <a:r>
              <a:rPr lang="pt-BR" sz="4800" dirty="0" err="1"/>
              <a:t>Let´s</a:t>
            </a:r>
            <a:r>
              <a:rPr lang="pt-BR" sz="4800" dirty="0"/>
              <a:t> </a:t>
            </a:r>
            <a:r>
              <a:rPr lang="pt-BR" sz="4800" dirty="0" err="1"/>
              <a:t>talk</a:t>
            </a:r>
            <a:r>
              <a:rPr lang="pt-BR" sz="4800" dirty="0"/>
              <a:t> </a:t>
            </a:r>
            <a:r>
              <a:rPr lang="pt-BR" sz="4800" dirty="0" err="1"/>
              <a:t>about</a:t>
            </a:r>
            <a:r>
              <a:rPr lang="pt-BR" sz="4800" dirty="0"/>
              <a:t> some </a:t>
            </a:r>
            <a:r>
              <a:rPr lang="pt-BR" sz="4800" dirty="0" err="1"/>
              <a:t>key</a:t>
            </a:r>
            <a:r>
              <a:rPr lang="pt-BR" sz="4800" dirty="0"/>
              <a:t> point </a:t>
            </a:r>
            <a:r>
              <a:rPr lang="pt-BR" sz="4800" dirty="0" err="1"/>
              <a:t>on</a:t>
            </a:r>
            <a:r>
              <a:rPr lang="pt-BR" sz="4800" dirty="0"/>
              <a:t> </a:t>
            </a:r>
            <a:r>
              <a:rPr lang="pt-BR" sz="4800" dirty="0" err="1"/>
              <a:t>using</a:t>
            </a:r>
            <a:r>
              <a:rPr lang="pt-BR" sz="4800" dirty="0"/>
              <a:t> </a:t>
            </a:r>
            <a:r>
              <a:rPr lang="pt-BR" sz="4800" dirty="0" err="1"/>
              <a:t>the</a:t>
            </a:r>
            <a:r>
              <a:rPr lang="pt-BR" sz="4800" dirty="0"/>
              <a:t> </a:t>
            </a:r>
            <a:r>
              <a:rPr lang="pt-BR" sz="4800" dirty="0" err="1"/>
              <a:t>newest</a:t>
            </a:r>
            <a:r>
              <a:rPr lang="pt-BR" sz="4800" dirty="0"/>
              <a:t> (</a:t>
            </a:r>
            <a:r>
              <a:rPr lang="pt-BR" sz="4800" dirty="0" err="1"/>
              <a:t>third</a:t>
            </a:r>
            <a:r>
              <a:rPr lang="pt-BR" sz="4800" dirty="0"/>
              <a:t> </a:t>
            </a:r>
            <a:r>
              <a:rPr lang="pt-BR" sz="4800" dirty="0" err="1"/>
              <a:t>generation</a:t>
            </a:r>
            <a:r>
              <a:rPr lang="pt-BR" sz="4800" dirty="0"/>
              <a:t>) </a:t>
            </a:r>
            <a:r>
              <a:rPr lang="pt-BR" sz="4800" dirty="0" err="1"/>
              <a:t>sequencing</a:t>
            </a:r>
            <a:r>
              <a:rPr lang="pt-BR" sz="4800" dirty="0"/>
              <a:t> </a:t>
            </a:r>
            <a:r>
              <a:rPr lang="pt-BR" sz="4800" dirty="0" err="1"/>
              <a:t>technologies</a:t>
            </a:r>
            <a:endParaRPr lang="pt-BR" sz="4800" dirty="0"/>
          </a:p>
        </p:txBody>
      </p:sp>
      <p:sp>
        <p:nvSpPr>
          <p:cNvPr id="4" name="Espaço Reservado para Número de Slide 3">
            <a:extLst>
              <a:ext uri="{FF2B5EF4-FFF2-40B4-BE49-F238E27FC236}">
                <a16:creationId xmlns:a16="http://schemas.microsoft.com/office/drawing/2014/main" id="{0157F754-DE75-4F97-B895-B70278BBAF14}"/>
              </a:ext>
            </a:extLst>
          </p:cNvPr>
          <p:cNvSpPr>
            <a:spLocks noGrp="1"/>
          </p:cNvSpPr>
          <p:nvPr>
            <p:ph type="sldNum" sz="quarter" idx="12"/>
          </p:nvPr>
        </p:nvSpPr>
        <p:spPr/>
        <p:txBody>
          <a:bodyPr/>
          <a:lstStyle/>
          <a:p>
            <a:fld id="{F9B76065-02A8-2140-ABFF-467A450FC727}" type="slidenum">
              <a:rPr lang="en-US" smtClean="0"/>
              <a:pPr/>
              <a:t>59</a:t>
            </a:fld>
            <a:endParaRPr lang="en-US"/>
          </a:p>
        </p:txBody>
      </p:sp>
    </p:spTree>
    <p:extLst>
      <p:ext uri="{BB962C8B-B14F-4D97-AF65-F5344CB8AC3E}">
        <p14:creationId xmlns:p14="http://schemas.microsoft.com/office/powerpoint/2010/main" val="707430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i="1" dirty="0"/>
              <a:t>de </a:t>
            </a:r>
            <a:r>
              <a:rPr lang="es-ES" i="1" dirty="0" err="1"/>
              <a:t>novo</a:t>
            </a:r>
            <a:r>
              <a:rPr lang="es-ES" i="1" dirty="0"/>
              <a:t> </a:t>
            </a:r>
            <a:r>
              <a:rPr lang="es-ES" dirty="0" err="1"/>
              <a:t>Genome</a:t>
            </a:r>
            <a:r>
              <a:rPr lang="es-ES" dirty="0"/>
              <a:t> </a:t>
            </a:r>
            <a:r>
              <a:rPr lang="es-ES" dirty="0" err="1"/>
              <a:t>assembly</a:t>
            </a:r>
            <a:endParaRPr lang="es-ES" dirty="0"/>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6</a:t>
            </a:fld>
            <a:endParaRPr lang="en-US" dirty="0"/>
          </a:p>
        </p:txBody>
      </p:sp>
      <p:sp>
        <p:nvSpPr>
          <p:cNvPr id="3" name="TextBox 2"/>
          <p:cNvSpPr txBox="1"/>
          <p:nvPr/>
        </p:nvSpPr>
        <p:spPr>
          <a:xfrm>
            <a:off x="3347864" y="1916832"/>
            <a:ext cx="2382082" cy="1200329"/>
          </a:xfrm>
          <a:prstGeom prst="rect">
            <a:avLst/>
          </a:prstGeom>
          <a:noFill/>
        </p:spPr>
        <p:txBody>
          <a:bodyPr wrap="none" rtlCol="0">
            <a:spAutoFit/>
          </a:bodyPr>
          <a:lstStyle/>
          <a:p>
            <a:r>
              <a:rPr lang="en-US" sz="7200" b="1" dirty="0"/>
              <a:t>Why?</a:t>
            </a:r>
          </a:p>
        </p:txBody>
      </p:sp>
      <p:sp>
        <p:nvSpPr>
          <p:cNvPr id="4" name="TextBox 3"/>
          <p:cNvSpPr txBox="1"/>
          <p:nvPr/>
        </p:nvSpPr>
        <p:spPr>
          <a:xfrm>
            <a:off x="284162" y="3076443"/>
            <a:ext cx="8652917" cy="1569660"/>
          </a:xfrm>
          <a:prstGeom prst="rect">
            <a:avLst/>
          </a:prstGeom>
          <a:noFill/>
        </p:spPr>
        <p:txBody>
          <a:bodyPr wrap="square" rtlCol="0">
            <a:spAutoFit/>
          </a:bodyPr>
          <a:lstStyle/>
          <a:p>
            <a:r>
              <a:rPr lang="en-US" sz="3200" dirty="0"/>
              <a:t>No references available. You are the only one studying that bug!</a:t>
            </a:r>
          </a:p>
          <a:p>
            <a:r>
              <a:rPr lang="en-US" sz="3200" dirty="0"/>
              <a:t>The references available might not be the best one</a:t>
            </a:r>
          </a:p>
        </p:txBody>
      </p:sp>
      <p:sp>
        <p:nvSpPr>
          <p:cNvPr id="5" name="Rectangle 4"/>
          <p:cNvSpPr/>
          <p:nvPr/>
        </p:nvSpPr>
        <p:spPr>
          <a:xfrm>
            <a:off x="1763688" y="4869160"/>
            <a:ext cx="5832648" cy="1077218"/>
          </a:xfrm>
          <a:prstGeom prst="rect">
            <a:avLst/>
          </a:prstGeom>
        </p:spPr>
        <p:txBody>
          <a:bodyPr wrap="square">
            <a:spAutoFit/>
          </a:bodyPr>
          <a:lstStyle/>
          <a:p>
            <a:r>
              <a:rPr lang="en-US" sz="3200" b="1" dirty="0"/>
              <a:t>pan genome </a:t>
            </a:r>
            <a:r>
              <a:rPr lang="en-US" sz="3200" b="1" dirty="0" err="1"/>
              <a:t>vs</a:t>
            </a:r>
            <a:r>
              <a:rPr lang="en-US" sz="3200" b="1" dirty="0"/>
              <a:t> core genome</a:t>
            </a:r>
          </a:p>
          <a:p>
            <a:r>
              <a:rPr lang="en-US" sz="3200" b="1" dirty="0"/>
              <a:t>species definition</a:t>
            </a:r>
          </a:p>
        </p:txBody>
      </p:sp>
    </p:spTree>
    <p:extLst>
      <p:ext uri="{BB962C8B-B14F-4D97-AF65-F5344CB8AC3E}">
        <p14:creationId xmlns:p14="http://schemas.microsoft.com/office/powerpoint/2010/main" val="69736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81ABFB-6877-4E19-93B8-212022EB843D}"/>
              </a:ext>
            </a:extLst>
          </p:cNvPr>
          <p:cNvSpPr>
            <a:spLocks noGrp="1"/>
          </p:cNvSpPr>
          <p:nvPr>
            <p:ph type="title"/>
          </p:nvPr>
        </p:nvSpPr>
        <p:spPr/>
        <p:txBody>
          <a:bodyPr/>
          <a:lstStyle/>
          <a:p>
            <a:r>
              <a:rPr lang="pt-BR" dirty="0"/>
              <a:t>Use </a:t>
            </a:r>
            <a:r>
              <a:rPr lang="pt-BR" dirty="0" err="1"/>
              <a:t>long</a:t>
            </a:r>
            <a:r>
              <a:rPr lang="pt-BR" dirty="0"/>
              <a:t> </a:t>
            </a:r>
            <a:r>
              <a:rPr lang="pt-BR" dirty="0" err="1"/>
              <a:t>reads</a:t>
            </a:r>
            <a:endParaRPr lang="pt-BR" dirty="0"/>
          </a:p>
        </p:txBody>
      </p:sp>
      <p:sp>
        <p:nvSpPr>
          <p:cNvPr id="3" name="Espaço Reservado para Conteúdo 2">
            <a:extLst>
              <a:ext uri="{FF2B5EF4-FFF2-40B4-BE49-F238E27FC236}">
                <a16:creationId xmlns:a16="http://schemas.microsoft.com/office/drawing/2014/main" id="{43FD3B0F-D863-4329-B7BD-9B16AEC9EE8C}"/>
              </a:ext>
            </a:extLst>
          </p:cNvPr>
          <p:cNvSpPr>
            <a:spLocks noGrp="1"/>
          </p:cNvSpPr>
          <p:nvPr>
            <p:ph idx="1"/>
          </p:nvPr>
        </p:nvSpPr>
        <p:spPr>
          <a:xfrm>
            <a:off x="397548" y="1886464"/>
            <a:ext cx="2839238" cy="4823255"/>
          </a:xfrm>
        </p:spPr>
        <p:txBody>
          <a:bodyPr>
            <a:normAutofit/>
          </a:bodyPr>
          <a:lstStyle/>
          <a:p>
            <a:r>
              <a:rPr lang="pt-BR" dirty="0" err="1"/>
              <a:t>Two</a:t>
            </a:r>
            <a:r>
              <a:rPr lang="pt-BR" dirty="0"/>
              <a:t> (</a:t>
            </a:r>
            <a:r>
              <a:rPr lang="pt-BR" dirty="0" err="1"/>
              <a:t>three</a:t>
            </a:r>
            <a:r>
              <a:rPr lang="pt-BR" dirty="0"/>
              <a:t>) </a:t>
            </a:r>
            <a:r>
              <a:rPr lang="pt-BR" dirty="0" err="1"/>
              <a:t>tecnologies</a:t>
            </a:r>
            <a:r>
              <a:rPr lang="pt-BR" dirty="0"/>
              <a:t> </a:t>
            </a:r>
            <a:r>
              <a:rPr lang="pt-BR" dirty="0" err="1"/>
              <a:t>readily</a:t>
            </a:r>
            <a:r>
              <a:rPr lang="pt-BR" dirty="0"/>
              <a:t> </a:t>
            </a:r>
            <a:r>
              <a:rPr lang="pt-BR" dirty="0" err="1"/>
              <a:t>available</a:t>
            </a:r>
            <a:r>
              <a:rPr lang="pt-BR" dirty="0"/>
              <a:t>:</a:t>
            </a:r>
          </a:p>
          <a:p>
            <a:pPr lvl="1"/>
            <a:r>
              <a:rPr lang="pt-BR" dirty="0" err="1"/>
              <a:t>PacBio</a:t>
            </a:r>
            <a:r>
              <a:rPr lang="pt-BR" dirty="0"/>
              <a:t> CLR (</a:t>
            </a:r>
            <a:r>
              <a:rPr lang="pt-BR" dirty="0" err="1"/>
              <a:t>Continuous</a:t>
            </a:r>
            <a:r>
              <a:rPr lang="pt-BR" dirty="0"/>
              <a:t> </a:t>
            </a:r>
            <a:r>
              <a:rPr lang="pt-BR" dirty="0" err="1"/>
              <a:t>Long</a:t>
            </a:r>
            <a:r>
              <a:rPr lang="pt-BR" dirty="0"/>
              <a:t> </a:t>
            </a:r>
            <a:r>
              <a:rPr lang="pt-BR" dirty="0" err="1"/>
              <a:t>Reads</a:t>
            </a:r>
            <a:r>
              <a:rPr lang="pt-BR" dirty="0"/>
              <a:t>)</a:t>
            </a:r>
          </a:p>
          <a:p>
            <a:pPr lvl="1"/>
            <a:r>
              <a:rPr lang="pt-BR" dirty="0" err="1"/>
              <a:t>PacBio</a:t>
            </a:r>
            <a:r>
              <a:rPr lang="pt-BR" dirty="0"/>
              <a:t> CCS (</a:t>
            </a:r>
            <a:r>
              <a:rPr lang="pt-BR" dirty="0" err="1"/>
              <a:t>HiFi</a:t>
            </a:r>
            <a:r>
              <a:rPr lang="pt-BR" dirty="0"/>
              <a:t>) (Circular Consensus </a:t>
            </a:r>
            <a:r>
              <a:rPr lang="pt-BR" dirty="0" err="1"/>
              <a:t>Sequences</a:t>
            </a:r>
            <a:r>
              <a:rPr lang="pt-BR" dirty="0"/>
              <a:t>)</a:t>
            </a:r>
          </a:p>
          <a:p>
            <a:pPr lvl="1"/>
            <a:r>
              <a:rPr lang="pt-BR" dirty="0"/>
              <a:t>Oxford </a:t>
            </a:r>
            <a:r>
              <a:rPr lang="pt-BR" dirty="0" err="1"/>
              <a:t>Nanopore</a:t>
            </a:r>
            <a:r>
              <a:rPr lang="pt-BR" dirty="0"/>
              <a:t> Technologies</a:t>
            </a:r>
          </a:p>
        </p:txBody>
      </p:sp>
      <p:sp>
        <p:nvSpPr>
          <p:cNvPr id="4" name="Espaço Reservado para Número de Slide 3">
            <a:extLst>
              <a:ext uri="{FF2B5EF4-FFF2-40B4-BE49-F238E27FC236}">
                <a16:creationId xmlns:a16="http://schemas.microsoft.com/office/drawing/2014/main" id="{8D639DB8-6801-4F6F-A539-61A4D2172F4C}"/>
              </a:ext>
            </a:extLst>
          </p:cNvPr>
          <p:cNvSpPr>
            <a:spLocks noGrp="1"/>
          </p:cNvSpPr>
          <p:nvPr>
            <p:ph type="sldNum" sz="quarter" idx="12"/>
          </p:nvPr>
        </p:nvSpPr>
        <p:spPr/>
        <p:txBody>
          <a:bodyPr/>
          <a:lstStyle/>
          <a:p>
            <a:fld id="{F9B76065-02A8-2140-ABFF-467A450FC727}" type="slidenum">
              <a:rPr lang="en-US" smtClean="0"/>
              <a:pPr/>
              <a:t>60</a:t>
            </a:fld>
            <a:endParaRPr lang="en-US"/>
          </a:p>
        </p:txBody>
      </p:sp>
      <p:pic>
        <p:nvPicPr>
          <p:cNvPr id="6" name="Imagem 5">
            <a:extLst>
              <a:ext uri="{FF2B5EF4-FFF2-40B4-BE49-F238E27FC236}">
                <a16:creationId xmlns:a16="http://schemas.microsoft.com/office/drawing/2014/main" id="{DE9BF585-66A8-4E96-9186-2FD14D4C3B0C}"/>
              </a:ext>
            </a:extLst>
          </p:cNvPr>
          <p:cNvPicPr>
            <a:picLocks noChangeAspect="1"/>
          </p:cNvPicPr>
          <p:nvPr/>
        </p:nvPicPr>
        <p:blipFill>
          <a:blip r:embed="rId2"/>
          <a:stretch>
            <a:fillRect/>
          </a:stretch>
        </p:blipFill>
        <p:spPr>
          <a:xfrm>
            <a:off x="3236786" y="2255010"/>
            <a:ext cx="5700294" cy="2347979"/>
          </a:xfrm>
          <a:prstGeom prst="rect">
            <a:avLst/>
          </a:prstGeom>
        </p:spPr>
      </p:pic>
      <p:pic>
        <p:nvPicPr>
          <p:cNvPr id="8" name="Imagem 7">
            <a:extLst>
              <a:ext uri="{FF2B5EF4-FFF2-40B4-BE49-F238E27FC236}">
                <a16:creationId xmlns:a16="http://schemas.microsoft.com/office/drawing/2014/main" id="{67EB7929-CDDD-4EFF-A547-E0E6079EFDBC}"/>
              </a:ext>
            </a:extLst>
          </p:cNvPr>
          <p:cNvPicPr>
            <a:picLocks noChangeAspect="1"/>
          </p:cNvPicPr>
          <p:nvPr/>
        </p:nvPicPr>
        <p:blipFill>
          <a:blip r:embed="rId3"/>
          <a:stretch>
            <a:fillRect/>
          </a:stretch>
        </p:blipFill>
        <p:spPr>
          <a:xfrm>
            <a:off x="4571206" y="4698215"/>
            <a:ext cx="3312501" cy="2011504"/>
          </a:xfrm>
          <a:prstGeom prst="rect">
            <a:avLst/>
          </a:prstGeom>
        </p:spPr>
      </p:pic>
    </p:spTree>
    <p:extLst>
      <p:ext uri="{BB962C8B-B14F-4D97-AF65-F5344CB8AC3E}">
        <p14:creationId xmlns:p14="http://schemas.microsoft.com/office/powerpoint/2010/main" val="21311833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6859E3-01B7-4B9C-B471-1719048F70C2}"/>
              </a:ext>
            </a:extLst>
          </p:cNvPr>
          <p:cNvSpPr>
            <a:spLocks noGrp="1"/>
          </p:cNvSpPr>
          <p:nvPr>
            <p:ph type="title"/>
          </p:nvPr>
        </p:nvSpPr>
        <p:spPr/>
        <p:txBody>
          <a:bodyPr/>
          <a:lstStyle/>
          <a:p>
            <a:r>
              <a:rPr lang="pt-BR" dirty="0"/>
              <a:t>Key points for </a:t>
            </a:r>
            <a:r>
              <a:rPr lang="pt-BR" dirty="0" err="1"/>
              <a:t>long</a:t>
            </a:r>
            <a:r>
              <a:rPr lang="pt-BR" dirty="0"/>
              <a:t> </a:t>
            </a:r>
            <a:r>
              <a:rPr lang="pt-BR" dirty="0" err="1"/>
              <a:t>read</a:t>
            </a:r>
            <a:r>
              <a:rPr lang="pt-BR" dirty="0"/>
              <a:t> </a:t>
            </a:r>
            <a:r>
              <a:rPr lang="pt-BR" dirty="0" err="1"/>
              <a:t>sequencing</a:t>
            </a:r>
            <a:endParaRPr lang="pt-BR" dirty="0"/>
          </a:p>
        </p:txBody>
      </p:sp>
      <p:sp>
        <p:nvSpPr>
          <p:cNvPr id="3" name="Espaço Reservado para Conteúdo 2">
            <a:extLst>
              <a:ext uri="{FF2B5EF4-FFF2-40B4-BE49-F238E27FC236}">
                <a16:creationId xmlns:a16="http://schemas.microsoft.com/office/drawing/2014/main" id="{CCA97BB1-5930-4217-A1E9-830EE938C4C0}"/>
              </a:ext>
            </a:extLst>
          </p:cNvPr>
          <p:cNvSpPr>
            <a:spLocks noGrp="1"/>
          </p:cNvSpPr>
          <p:nvPr>
            <p:ph idx="1"/>
          </p:nvPr>
        </p:nvSpPr>
        <p:spPr>
          <a:xfrm>
            <a:off x="848442" y="1918996"/>
            <a:ext cx="8196704" cy="4617728"/>
          </a:xfrm>
        </p:spPr>
        <p:txBody>
          <a:bodyPr>
            <a:normAutofit fontScale="85000" lnSpcReduction="20000"/>
          </a:bodyPr>
          <a:lstStyle/>
          <a:p>
            <a:r>
              <a:rPr lang="pt-BR" dirty="0" err="1"/>
              <a:t>Fresh</a:t>
            </a:r>
            <a:r>
              <a:rPr lang="pt-BR" dirty="0"/>
              <a:t> material. </a:t>
            </a:r>
            <a:r>
              <a:rPr lang="pt-BR" dirty="0" err="1"/>
              <a:t>Or</a:t>
            </a:r>
            <a:r>
              <a:rPr lang="pt-BR" dirty="0"/>
              <a:t> </a:t>
            </a:r>
            <a:r>
              <a:rPr lang="pt-BR" dirty="0" err="1"/>
              <a:t>collect</a:t>
            </a:r>
            <a:r>
              <a:rPr lang="pt-BR" dirty="0"/>
              <a:t> and </a:t>
            </a:r>
            <a:r>
              <a:rPr lang="pt-BR" dirty="0" err="1"/>
              <a:t>freeze</a:t>
            </a:r>
            <a:r>
              <a:rPr lang="pt-BR" dirty="0"/>
              <a:t> it</a:t>
            </a:r>
          </a:p>
          <a:p>
            <a:r>
              <a:rPr lang="pt-BR" dirty="0" err="1"/>
              <a:t>Extraction</a:t>
            </a:r>
            <a:r>
              <a:rPr lang="pt-BR" dirty="0"/>
              <a:t> </a:t>
            </a:r>
            <a:r>
              <a:rPr lang="pt-BR" dirty="0" err="1"/>
              <a:t>of</a:t>
            </a:r>
            <a:r>
              <a:rPr lang="pt-BR" dirty="0"/>
              <a:t> HMW DNA</a:t>
            </a:r>
          </a:p>
          <a:p>
            <a:r>
              <a:rPr lang="pt-BR" dirty="0"/>
              <a:t>For ONT </a:t>
            </a:r>
            <a:r>
              <a:rPr lang="pt-BR" dirty="0" err="1"/>
              <a:t>eliminate</a:t>
            </a:r>
            <a:r>
              <a:rPr lang="pt-BR" dirty="0"/>
              <a:t> short </a:t>
            </a:r>
            <a:r>
              <a:rPr lang="pt-BR" dirty="0" err="1"/>
              <a:t>reads</a:t>
            </a:r>
            <a:r>
              <a:rPr lang="pt-BR" dirty="0"/>
              <a:t> </a:t>
            </a:r>
            <a:r>
              <a:rPr lang="pt-BR" dirty="0" err="1"/>
              <a:t>with</a:t>
            </a:r>
            <a:r>
              <a:rPr lang="pt-BR" dirty="0"/>
              <a:t> </a:t>
            </a:r>
            <a:r>
              <a:rPr lang="pt-BR" dirty="0" err="1"/>
              <a:t>circulomics</a:t>
            </a:r>
            <a:endParaRPr lang="pt-BR" dirty="0"/>
          </a:p>
          <a:p>
            <a:r>
              <a:rPr lang="pt-BR" dirty="0" err="1"/>
              <a:t>If</a:t>
            </a:r>
            <a:r>
              <a:rPr lang="pt-BR" dirty="0"/>
              <a:t> </a:t>
            </a:r>
            <a:r>
              <a:rPr lang="pt-BR" dirty="0" err="1"/>
              <a:t>doing</a:t>
            </a:r>
            <a:r>
              <a:rPr lang="pt-BR" dirty="0"/>
              <a:t> </a:t>
            </a:r>
            <a:r>
              <a:rPr lang="pt-BR" dirty="0" err="1"/>
              <a:t>the</a:t>
            </a:r>
            <a:r>
              <a:rPr lang="pt-BR" dirty="0"/>
              <a:t> </a:t>
            </a:r>
            <a:r>
              <a:rPr lang="pt-BR" dirty="0" err="1"/>
              <a:t>sequencing</a:t>
            </a:r>
            <a:r>
              <a:rPr lang="pt-BR" dirty="0"/>
              <a:t> </a:t>
            </a:r>
            <a:r>
              <a:rPr lang="pt-BR" dirty="0" err="1"/>
              <a:t>yourself</a:t>
            </a:r>
            <a:r>
              <a:rPr lang="pt-BR" dirty="0"/>
              <a:t> </a:t>
            </a:r>
            <a:r>
              <a:rPr lang="pt-BR" dirty="0" err="1"/>
              <a:t>with</a:t>
            </a:r>
            <a:r>
              <a:rPr lang="pt-BR" dirty="0"/>
              <a:t> ONT </a:t>
            </a:r>
            <a:r>
              <a:rPr lang="pt-BR" dirty="0" err="1"/>
              <a:t>get</a:t>
            </a:r>
            <a:r>
              <a:rPr lang="pt-BR" dirty="0"/>
              <a:t> </a:t>
            </a:r>
            <a:r>
              <a:rPr lang="pt-BR" dirty="0" err="1"/>
              <a:t>used</a:t>
            </a:r>
            <a:r>
              <a:rPr lang="pt-BR" dirty="0"/>
              <a:t> </a:t>
            </a:r>
            <a:r>
              <a:rPr lang="pt-BR" dirty="0" err="1"/>
              <a:t>to</a:t>
            </a:r>
            <a:r>
              <a:rPr lang="pt-BR" dirty="0"/>
              <a:t> </a:t>
            </a:r>
            <a:r>
              <a:rPr lang="pt-BR" dirty="0" err="1"/>
              <a:t>nanopore</a:t>
            </a:r>
            <a:r>
              <a:rPr lang="pt-BR" dirty="0"/>
              <a:t> </a:t>
            </a:r>
            <a:r>
              <a:rPr lang="pt-BR" dirty="0" err="1"/>
              <a:t>problems</a:t>
            </a:r>
            <a:endParaRPr lang="pt-BR" dirty="0"/>
          </a:p>
          <a:p>
            <a:r>
              <a:rPr lang="pt-BR" dirty="0"/>
              <a:t>Server, </a:t>
            </a:r>
            <a:r>
              <a:rPr lang="pt-BR" dirty="0" err="1"/>
              <a:t>plenty</a:t>
            </a:r>
            <a:r>
              <a:rPr lang="pt-BR" dirty="0"/>
              <a:t> </a:t>
            </a:r>
            <a:r>
              <a:rPr lang="pt-BR" dirty="0" err="1"/>
              <a:t>of</a:t>
            </a:r>
            <a:r>
              <a:rPr lang="pt-BR" dirty="0"/>
              <a:t> RAM and CPU. GPU in </a:t>
            </a:r>
            <a:r>
              <a:rPr lang="pt-BR" dirty="0" err="1"/>
              <a:t>nanopore</a:t>
            </a:r>
            <a:r>
              <a:rPr lang="pt-BR" dirty="0"/>
              <a:t>, </a:t>
            </a:r>
            <a:r>
              <a:rPr lang="pt-BR" dirty="0" err="1"/>
              <a:t>required</a:t>
            </a:r>
            <a:r>
              <a:rPr lang="pt-BR" dirty="0"/>
              <a:t> for </a:t>
            </a:r>
            <a:r>
              <a:rPr lang="pt-BR" dirty="0" err="1"/>
              <a:t>basecalling</a:t>
            </a:r>
            <a:endParaRPr lang="pt-BR" dirty="0"/>
          </a:p>
          <a:p>
            <a:r>
              <a:rPr lang="pt-BR" dirty="0" err="1"/>
              <a:t>Try</a:t>
            </a:r>
            <a:r>
              <a:rPr lang="pt-BR" dirty="0"/>
              <a:t> </a:t>
            </a:r>
            <a:r>
              <a:rPr lang="pt-BR" dirty="0" err="1"/>
              <a:t>diferent</a:t>
            </a:r>
            <a:r>
              <a:rPr lang="pt-BR" dirty="0"/>
              <a:t> </a:t>
            </a:r>
            <a:r>
              <a:rPr lang="pt-BR" dirty="0" err="1"/>
              <a:t>assemblers</a:t>
            </a:r>
            <a:r>
              <a:rPr lang="pt-BR" dirty="0"/>
              <a:t>.</a:t>
            </a:r>
          </a:p>
          <a:p>
            <a:r>
              <a:rPr lang="pt-BR" dirty="0" err="1"/>
              <a:t>Polish</a:t>
            </a:r>
            <a:r>
              <a:rPr lang="pt-BR" dirty="0"/>
              <a:t> </a:t>
            </a:r>
            <a:r>
              <a:rPr lang="pt-BR" dirty="0" err="1"/>
              <a:t>your</a:t>
            </a:r>
            <a:r>
              <a:rPr lang="pt-BR" dirty="0"/>
              <a:t> </a:t>
            </a:r>
            <a:r>
              <a:rPr lang="pt-BR" dirty="0" err="1"/>
              <a:t>assemblies</a:t>
            </a:r>
            <a:r>
              <a:rPr lang="pt-BR" dirty="0"/>
              <a:t>, Always. </a:t>
            </a:r>
            <a:r>
              <a:rPr lang="pt-BR" dirty="0" err="1"/>
              <a:t>Speciallly</a:t>
            </a:r>
            <a:r>
              <a:rPr lang="pt-BR" dirty="0"/>
              <a:t> </a:t>
            </a:r>
            <a:r>
              <a:rPr lang="pt-BR" dirty="0" err="1"/>
              <a:t>if</a:t>
            </a:r>
            <a:r>
              <a:rPr lang="pt-BR" dirty="0"/>
              <a:t> </a:t>
            </a:r>
            <a:r>
              <a:rPr lang="pt-BR" dirty="0" err="1"/>
              <a:t>only</a:t>
            </a:r>
            <a:r>
              <a:rPr lang="pt-BR" dirty="0"/>
              <a:t> </a:t>
            </a:r>
            <a:r>
              <a:rPr lang="pt-BR" dirty="0" err="1"/>
              <a:t>using</a:t>
            </a:r>
            <a:r>
              <a:rPr lang="pt-BR" dirty="0"/>
              <a:t> </a:t>
            </a:r>
            <a:r>
              <a:rPr lang="pt-BR" dirty="0" err="1"/>
              <a:t>long</a:t>
            </a:r>
            <a:r>
              <a:rPr lang="pt-BR" dirty="0"/>
              <a:t> </a:t>
            </a:r>
            <a:r>
              <a:rPr lang="pt-BR" dirty="0" err="1"/>
              <a:t>reads</a:t>
            </a:r>
            <a:r>
              <a:rPr lang="pt-BR" dirty="0"/>
              <a:t> </a:t>
            </a:r>
            <a:r>
              <a:rPr lang="pt-BR" dirty="0" err="1"/>
              <a:t>of</a:t>
            </a:r>
            <a:r>
              <a:rPr lang="pt-BR" dirty="0"/>
              <a:t> high </a:t>
            </a:r>
            <a:r>
              <a:rPr lang="pt-BR" dirty="0" err="1"/>
              <a:t>error</a:t>
            </a:r>
            <a:r>
              <a:rPr lang="pt-BR" dirty="0"/>
              <a:t> rate.</a:t>
            </a:r>
          </a:p>
          <a:p>
            <a:r>
              <a:rPr lang="pt-BR" dirty="0" err="1"/>
              <a:t>Scaffold</a:t>
            </a:r>
            <a:r>
              <a:rPr lang="pt-BR" dirty="0"/>
              <a:t> </a:t>
            </a:r>
            <a:r>
              <a:rPr lang="pt-BR" dirty="0" err="1"/>
              <a:t>genome</a:t>
            </a:r>
            <a:r>
              <a:rPr lang="pt-BR" dirty="0"/>
              <a:t> </a:t>
            </a:r>
            <a:r>
              <a:rPr lang="pt-BR" dirty="0" err="1"/>
              <a:t>using</a:t>
            </a:r>
            <a:r>
              <a:rPr lang="pt-BR" dirty="0"/>
              <a:t> </a:t>
            </a:r>
            <a:r>
              <a:rPr lang="pt-BR" dirty="0" err="1"/>
              <a:t>HiC</a:t>
            </a:r>
            <a:r>
              <a:rPr lang="pt-BR" dirty="0"/>
              <a:t> </a:t>
            </a:r>
            <a:r>
              <a:rPr lang="pt-BR" dirty="0" err="1"/>
              <a:t>or</a:t>
            </a:r>
            <a:r>
              <a:rPr lang="pt-BR" dirty="0"/>
              <a:t> </a:t>
            </a:r>
            <a:r>
              <a:rPr lang="pt-BR" dirty="0" err="1"/>
              <a:t>genetic</a:t>
            </a:r>
            <a:r>
              <a:rPr lang="pt-BR" dirty="0"/>
              <a:t>/</a:t>
            </a:r>
            <a:r>
              <a:rPr lang="pt-BR" dirty="0" err="1"/>
              <a:t>physical</a:t>
            </a:r>
            <a:r>
              <a:rPr lang="pt-BR" dirty="0"/>
              <a:t> (</a:t>
            </a:r>
            <a:r>
              <a:rPr lang="pt-BR" dirty="0" err="1"/>
              <a:t>bionano</a:t>
            </a:r>
            <a:r>
              <a:rPr lang="pt-BR" dirty="0"/>
              <a:t>) </a:t>
            </a:r>
            <a:r>
              <a:rPr lang="pt-BR" dirty="0" err="1"/>
              <a:t>maps</a:t>
            </a:r>
            <a:endParaRPr lang="pt-BR" dirty="0"/>
          </a:p>
        </p:txBody>
      </p:sp>
      <p:sp>
        <p:nvSpPr>
          <p:cNvPr id="4" name="Espaço Reservado para Número de Slide 3">
            <a:extLst>
              <a:ext uri="{FF2B5EF4-FFF2-40B4-BE49-F238E27FC236}">
                <a16:creationId xmlns:a16="http://schemas.microsoft.com/office/drawing/2014/main" id="{AE138417-988B-4FE7-9519-369E1D08CAD6}"/>
              </a:ext>
            </a:extLst>
          </p:cNvPr>
          <p:cNvSpPr>
            <a:spLocks noGrp="1"/>
          </p:cNvSpPr>
          <p:nvPr>
            <p:ph type="sldNum" sz="quarter" idx="12"/>
          </p:nvPr>
        </p:nvSpPr>
        <p:spPr/>
        <p:txBody>
          <a:bodyPr/>
          <a:lstStyle/>
          <a:p>
            <a:fld id="{F9B76065-02A8-2140-ABFF-467A450FC727}" type="slidenum">
              <a:rPr lang="en-US" smtClean="0"/>
              <a:pPr/>
              <a:t>61</a:t>
            </a:fld>
            <a:endParaRPr lang="en-US"/>
          </a:p>
        </p:txBody>
      </p:sp>
    </p:spTree>
    <p:extLst>
      <p:ext uri="{BB962C8B-B14F-4D97-AF65-F5344CB8AC3E}">
        <p14:creationId xmlns:p14="http://schemas.microsoft.com/office/powerpoint/2010/main" val="36108967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A5DFBB-3BC1-4089-98F3-E2BB9ACCE92F}"/>
              </a:ext>
            </a:extLst>
          </p:cNvPr>
          <p:cNvSpPr>
            <a:spLocks noGrp="1"/>
          </p:cNvSpPr>
          <p:nvPr>
            <p:ph type="title"/>
          </p:nvPr>
        </p:nvSpPr>
        <p:spPr/>
        <p:txBody>
          <a:bodyPr>
            <a:normAutofit fontScale="90000"/>
          </a:bodyPr>
          <a:lstStyle/>
          <a:p>
            <a:r>
              <a:rPr lang="pt-BR" dirty="0"/>
              <a:t>Some </a:t>
            </a:r>
            <a:r>
              <a:rPr lang="pt-BR" dirty="0" err="1"/>
              <a:t>problems</a:t>
            </a:r>
            <a:r>
              <a:rPr lang="pt-BR" dirty="0"/>
              <a:t> </a:t>
            </a:r>
            <a:r>
              <a:rPr lang="pt-BR" dirty="0" err="1"/>
              <a:t>when</a:t>
            </a:r>
            <a:r>
              <a:rPr lang="pt-BR" dirty="0"/>
              <a:t> </a:t>
            </a:r>
            <a:r>
              <a:rPr lang="pt-BR" dirty="0" err="1"/>
              <a:t>assemblying</a:t>
            </a:r>
            <a:r>
              <a:rPr lang="pt-BR" dirty="0"/>
              <a:t> a </a:t>
            </a:r>
            <a:r>
              <a:rPr lang="pt-BR" dirty="0" err="1"/>
              <a:t>genome</a:t>
            </a:r>
            <a:endParaRPr lang="pt-BR" dirty="0"/>
          </a:p>
        </p:txBody>
      </p:sp>
      <p:sp>
        <p:nvSpPr>
          <p:cNvPr id="3" name="Espaço Reservado para Conteúdo 2">
            <a:extLst>
              <a:ext uri="{FF2B5EF4-FFF2-40B4-BE49-F238E27FC236}">
                <a16:creationId xmlns:a16="http://schemas.microsoft.com/office/drawing/2014/main" id="{874D6518-0FF6-4419-ADE2-AEB1899AA74D}"/>
              </a:ext>
            </a:extLst>
          </p:cNvPr>
          <p:cNvSpPr>
            <a:spLocks noGrp="1"/>
          </p:cNvSpPr>
          <p:nvPr>
            <p:ph idx="1"/>
          </p:nvPr>
        </p:nvSpPr>
        <p:spPr>
          <a:xfrm>
            <a:off x="1147022" y="2021633"/>
            <a:ext cx="7076747" cy="3992563"/>
          </a:xfrm>
        </p:spPr>
        <p:txBody>
          <a:bodyPr>
            <a:normAutofit fontScale="92500"/>
          </a:bodyPr>
          <a:lstStyle/>
          <a:p>
            <a:r>
              <a:rPr lang="pt-BR" dirty="0" err="1"/>
              <a:t>Genome</a:t>
            </a:r>
            <a:r>
              <a:rPr lang="pt-BR" dirty="0"/>
              <a:t> </a:t>
            </a:r>
            <a:r>
              <a:rPr lang="pt-BR" dirty="0" err="1"/>
              <a:t>Size</a:t>
            </a:r>
            <a:r>
              <a:rPr lang="pt-BR" dirty="0"/>
              <a:t> (</a:t>
            </a:r>
            <a:r>
              <a:rPr lang="pt-BR" dirty="0" err="1"/>
              <a:t>get</a:t>
            </a:r>
            <a:r>
              <a:rPr lang="pt-BR" dirty="0"/>
              <a:t> </a:t>
            </a:r>
            <a:r>
              <a:rPr lang="pt-BR" dirty="0" err="1"/>
              <a:t>an</a:t>
            </a:r>
            <a:r>
              <a:rPr lang="pt-BR" dirty="0"/>
              <a:t> </a:t>
            </a:r>
            <a:r>
              <a:rPr lang="pt-BR" dirty="0" err="1"/>
              <a:t>idea</a:t>
            </a:r>
            <a:r>
              <a:rPr lang="pt-BR" dirty="0"/>
              <a:t> </a:t>
            </a:r>
            <a:r>
              <a:rPr lang="pt-BR" dirty="0" err="1"/>
              <a:t>of</a:t>
            </a:r>
            <a:r>
              <a:rPr lang="pt-BR" dirty="0"/>
              <a:t> </a:t>
            </a:r>
            <a:r>
              <a:rPr lang="pt-BR" dirty="0" err="1"/>
              <a:t>the</a:t>
            </a:r>
            <a:r>
              <a:rPr lang="pt-BR" dirty="0"/>
              <a:t> </a:t>
            </a:r>
            <a:r>
              <a:rPr lang="pt-BR" dirty="0" err="1"/>
              <a:t>size</a:t>
            </a:r>
            <a:r>
              <a:rPr lang="pt-BR" dirty="0"/>
              <a:t> </a:t>
            </a:r>
            <a:r>
              <a:rPr lang="pt-BR" dirty="0" err="1"/>
              <a:t>of</a:t>
            </a:r>
            <a:r>
              <a:rPr lang="pt-BR" dirty="0"/>
              <a:t> </a:t>
            </a:r>
            <a:r>
              <a:rPr lang="pt-BR" dirty="0" err="1"/>
              <a:t>your</a:t>
            </a:r>
            <a:r>
              <a:rPr lang="pt-BR" dirty="0"/>
              <a:t> </a:t>
            </a:r>
            <a:r>
              <a:rPr lang="pt-BR" dirty="0" err="1"/>
              <a:t>genome</a:t>
            </a:r>
            <a:r>
              <a:rPr lang="pt-BR" dirty="0"/>
              <a:t>!)</a:t>
            </a:r>
          </a:p>
          <a:p>
            <a:pPr lvl="1"/>
            <a:r>
              <a:rPr lang="pt-BR" dirty="0" err="1"/>
              <a:t>Feulgen</a:t>
            </a:r>
            <a:r>
              <a:rPr lang="pt-BR" dirty="0"/>
              <a:t> </a:t>
            </a:r>
            <a:r>
              <a:rPr lang="pt-BR" dirty="0" err="1"/>
              <a:t>Image</a:t>
            </a:r>
            <a:r>
              <a:rPr lang="pt-BR" dirty="0"/>
              <a:t> </a:t>
            </a:r>
            <a:r>
              <a:rPr lang="pt-BR" dirty="0" err="1"/>
              <a:t>Analysis</a:t>
            </a:r>
            <a:r>
              <a:rPr lang="pt-BR" dirty="0"/>
              <a:t> </a:t>
            </a:r>
            <a:r>
              <a:rPr lang="pt-BR" dirty="0" err="1"/>
              <a:t>Densitometry</a:t>
            </a:r>
            <a:r>
              <a:rPr lang="pt-BR" dirty="0"/>
              <a:t> (</a:t>
            </a:r>
            <a:r>
              <a:rPr lang="pt-BR" dirty="0">
                <a:hlinkClick r:id="rId2"/>
              </a:rPr>
              <a:t>https://pubmed.ncbi.nlm.nih.gov/12019291/</a:t>
            </a:r>
            <a:r>
              <a:rPr lang="pt-BR" dirty="0"/>
              <a:t>)</a:t>
            </a:r>
          </a:p>
          <a:p>
            <a:pPr lvl="1"/>
            <a:r>
              <a:rPr lang="pt-BR" dirty="0"/>
              <a:t>Real-time PCR (</a:t>
            </a:r>
            <a:r>
              <a:rPr lang="pt-BR" dirty="0">
                <a:hlinkClick r:id="rId3"/>
              </a:rPr>
              <a:t>https://pubmed.ncbi.nlm.nih.gov/12736322/</a:t>
            </a:r>
            <a:r>
              <a:rPr lang="pt-BR" dirty="0"/>
              <a:t>)</a:t>
            </a:r>
          </a:p>
          <a:p>
            <a:r>
              <a:rPr lang="pt-BR" dirty="0" err="1"/>
              <a:t>Ploidy</a:t>
            </a:r>
            <a:endParaRPr lang="pt-BR" dirty="0"/>
          </a:p>
          <a:p>
            <a:r>
              <a:rPr lang="pt-BR" dirty="0" err="1"/>
              <a:t>Heterozigozity</a:t>
            </a:r>
            <a:r>
              <a:rPr lang="pt-BR" dirty="0"/>
              <a:t> (out/</a:t>
            </a:r>
            <a:r>
              <a:rPr lang="pt-BR" dirty="0" err="1"/>
              <a:t>in-breeder</a:t>
            </a:r>
            <a:r>
              <a:rPr lang="pt-BR" dirty="0"/>
              <a:t>), </a:t>
            </a:r>
            <a:r>
              <a:rPr lang="pt-BR" dirty="0" err="1"/>
              <a:t>phasing</a:t>
            </a:r>
            <a:endParaRPr lang="pt-BR" dirty="0"/>
          </a:p>
          <a:p>
            <a:r>
              <a:rPr lang="pt-BR" dirty="0" err="1"/>
              <a:t>Repeats</a:t>
            </a:r>
            <a:r>
              <a:rPr lang="pt-BR" dirty="0"/>
              <a:t>! </a:t>
            </a:r>
            <a:r>
              <a:rPr lang="pt-BR" dirty="0" err="1"/>
              <a:t>Plants</a:t>
            </a:r>
            <a:r>
              <a:rPr lang="pt-BR" dirty="0"/>
              <a:t> and </a:t>
            </a:r>
            <a:r>
              <a:rPr lang="pt-BR" dirty="0" err="1"/>
              <a:t>animals</a:t>
            </a:r>
            <a:r>
              <a:rPr lang="pt-BR" dirty="0"/>
              <a:t> </a:t>
            </a:r>
            <a:r>
              <a:rPr lang="pt-BR" dirty="0" err="1"/>
              <a:t>usualy</a:t>
            </a:r>
            <a:r>
              <a:rPr lang="pt-BR" dirty="0"/>
              <a:t> </a:t>
            </a:r>
            <a:r>
              <a:rPr lang="pt-BR" dirty="0" err="1"/>
              <a:t>have</a:t>
            </a:r>
            <a:r>
              <a:rPr lang="pt-BR" dirty="0"/>
              <a:t> </a:t>
            </a:r>
            <a:r>
              <a:rPr lang="pt-BR" dirty="0" err="1"/>
              <a:t>lots</a:t>
            </a:r>
            <a:r>
              <a:rPr lang="pt-BR" dirty="0"/>
              <a:t> </a:t>
            </a:r>
            <a:r>
              <a:rPr lang="pt-BR" dirty="0" err="1"/>
              <a:t>of</a:t>
            </a:r>
            <a:r>
              <a:rPr lang="pt-BR" dirty="0"/>
              <a:t> </a:t>
            </a:r>
            <a:r>
              <a:rPr lang="pt-BR" dirty="0" err="1"/>
              <a:t>TEs</a:t>
            </a:r>
            <a:r>
              <a:rPr lang="pt-BR" dirty="0"/>
              <a:t>, </a:t>
            </a:r>
            <a:r>
              <a:rPr lang="pt-BR" dirty="0" err="1"/>
              <a:t>read</a:t>
            </a:r>
            <a:r>
              <a:rPr lang="pt-BR" dirty="0"/>
              <a:t> </a:t>
            </a:r>
            <a:r>
              <a:rPr lang="pt-BR" dirty="0" err="1"/>
              <a:t>length</a:t>
            </a:r>
            <a:r>
              <a:rPr lang="pt-BR" dirty="0"/>
              <a:t> </a:t>
            </a:r>
            <a:r>
              <a:rPr lang="pt-BR" dirty="0" err="1"/>
              <a:t>important</a:t>
            </a:r>
            <a:r>
              <a:rPr lang="pt-BR" dirty="0"/>
              <a:t> </a:t>
            </a:r>
            <a:r>
              <a:rPr lang="pt-BR" dirty="0" err="1"/>
              <a:t>to</a:t>
            </a:r>
            <a:r>
              <a:rPr lang="pt-BR" dirty="0"/>
              <a:t> resolve </a:t>
            </a:r>
            <a:r>
              <a:rPr lang="pt-BR" dirty="0" err="1"/>
              <a:t>repeats</a:t>
            </a:r>
            <a:endParaRPr lang="pt-BR" dirty="0"/>
          </a:p>
          <a:p>
            <a:endParaRPr lang="pt-BR" dirty="0"/>
          </a:p>
        </p:txBody>
      </p:sp>
      <p:sp>
        <p:nvSpPr>
          <p:cNvPr id="4" name="Espaço Reservado para Número de Slide 3">
            <a:extLst>
              <a:ext uri="{FF2B5EF4-FFF2-40B4-BE49-F238E27FC236}">
                <a16:creationId xmlns:a16="http://schemas.microsoft.com/office/drawing/2014/main" id="{F3996646-F387-41B9-956D-6FFD1BE87788}"/>
              </a:ext>
            </a:extLst>
          </p:cNvPr>
          <p:cNvSpPr>
            <a:spLocks noGrp="1"/>
          </p:cNvSpPr>
          <p:nvPr>
            <p:ph type="sldNum" sz="quarter" idx="12"/>
          </p:nvPr>
        </p:nvSpPr>
        <p:spPr/>
        <p:txBody>
          <a:bodyPr/>
          <a:lstStyle/>
          <a:p>
            <a:fld id="{F9B76065-02A8-2140-ABFF-467A450FC727}" type="slidenum">
              <a:rPr lang="en-US" smtClean="0"/>
              <a:pPr/>
              <a:t>62</a:t>
            </a:fld>
            <a:endParaRPr lang="en-US"/>
          </a:p>
        </p:txBody>
      </p:sp>
    </p:spTree>
    <p:extLst>
      <p:ext uri="{BB962C8B-B14F-4D97-AF65-F5344CB8AC3E}">
        <p14:creationId xmlns:p14="http://schemas.microsoft.com/office/powerpoint/2010/main" val="7315712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6A25D-4FE8-4CF7-A745-50C14C113B83}"/>
              </a:ext>
            </a:extLst>
          </p:cNvPr>
          <p:cNvSpPr>
            <a:spLocks noGrp="1"/>
          </p:cNvSpPr>
          <p:nvPr>
            <p:ph type="title"/>
          </p:nvPr>
        </p:nvSpPr>
        <p:spPr/>
        <p:txBody>
          <a:bodyPr>
            <a:normAutofit/>
          </a:bodyPr>
          <a:lstStyle/>
          <a:p>
            <a:r>
              <a:rPr lang="pt-BR" dirty="0"/>
              <a:t>Assembler: No </a:t>
            </a:r>
            <a:r>
              <a:rPr lang="pt-BR" dirty="0" err="1"/>
              <a:t>size</a:t>
            </a:r>
            <a:r>
              <a:rPr lang="pt-BR" dirty="0"/>
              <a:t> </a:t>
            </a:r>
            <a:r>
              <a:rPr lang="pt-BR" dirty="0" err="1"/>
              <a:t>fits</a:t>
            </a:r>
            <a:r>
              <a:rPr lang="pt-BR" dirty="0"/>
              <a:t> </a:t>
            </a:r>
            <a:r>
              <a:rPr lang="pt-BR" dirty="0" err="1"/>
              <a:t>all</a:t>
            </a:r>
            <a:r>
              <a:rPr lang="pt-BR" dirty="0"/>
              <a:t>!</a:t>
            </a:r>
          </a:p>
        </p:txBody>
      </p:sp>
      <p:sp>
        <p:nvSpPr>
          <p:cNvPr id="3" name="Espaço Reservado para Conteúdo 2">
            <a:extLst>
              <a:ext uri="{FF2B5EF4-FFF2-40B4-BE49-F238E27FC236}">
                <a16:creationId xmlns:a16="http://schemas.microsoft.com/office/drawing/2014/main" id="{90B81D30-ED7E-4C04-AC3C-D93EB3D6AE79}"/>
              </a:ext>
            </a:extLst>
          </p:cNvPr>
          <p:cNvSpPr>
            <a:spLocks noGrp="1"/>
          </p:cNvSpPr>
          <p:nvPr>
            <p:ph idx="1"/>
          </p:nvPr>
        </p:nvSpPr>
        <p:spPr>
          <a:xfrm>
            <a:off x="284163" y="1872343"/>
            <a:ext cx="7076747" cy="3992563"/>
          </a:xfrm>
        </p:spPr>
        <p:txBody>
          <a:bodyPr>
            <a:normAutofit fontScale="85000" lnSpcReduction="20000"/>
          </a:bodyPr>
          <a:lstStyle/>
          <a:p>
            <a:pPr marL="0" indent="0">
              <a:buNone/>
            </a:pPr>
            <a:r>
              <a:rPr lang="pt-BR" dirty="0" err="1"/>
              <a:t>Everything</a:t>
            </a:r>
            <a:r>
              <a:rPr lang="pt-BR" dirty="0"/>
              <a:t> </a:t>
            </a:r>
            <a:r>
              <a:rPr lang="pt-BR" dirty="0" err="1"/>
              <a:t>on</a:t>
            </a:r>
            <a:r>
              <a:rPr lang="pt-BR" dirty="0"/>
              <a:t> </a:t>
            </a:r>
            <a:r>
              <a:rPr lang="pt-BR" dirty="0" err="1"/>
              <a:t>the</a:t>
            </a:r>
            <a:r>
              <a:rPr lang="pt-BR" dirty="0"/>
              <a:t> </a:t>
            </a:r>
            <a:r>
              <a:rPr lang="pt-BR" dirty="0" err="1"/>
              <a:t>market</a:t>
            </a:r>
            <a:r>
              <a:rPr lang="pt-BR" dirty="0"/>
              <a:t>: OLC, de </a:t>
            </a:r>
            <a:r>
              <a:rPr lang="pt-BR" dirty="0" err="1"/>
              <a:t>Bruiijn</a:t>
            </a:r>
            <a:r>
              <a:rPr lang="pt-BR" dirty="0"/>
              <a:t>, </a:t>
            </a:r>
            <a:r>
              <a:rPr lang="pt-BR" dirty="0" err="1"/>
              <a:t>Greedy</a:t>
            </a:r>
            <a:endParaRPr lang="pt-BR" dirty="0"/>
          </a:p>
          <a:p>
            <a:r>
              <a:rPr lang="pt-BR" dirty="0"/>
              <a:t>Minimap2/</a:t>
            </a:r>
            <a:r>
              <a:rPr lang="pt-BR" dirty="0" err="1"/>
              <a:t>miniasm</a:t>
            </a:r>
            <a:endParaRPr lang="pt-BR" dirty="0"/>
          </a:p>
          <a:p>
            <a:r>
              <a:rPr lang="pt-BR" dirty="0"/>
              <a:t>WTDBJ2</a:t>
            </a:r>
          </a:p>
          <a:p>
            <a:r>
              <a:rPr lang="pt-BR" dirty="0" err="1"/>
              <a:t>FlyE</a:t>
            </a:r>
            <a:endParaRPr lang="pt-BR" dirty="0"/>
          </a:p>
          <a:p>
            <a:r>
              <a:rPr lang="pt-BR" dirty="0" err="1"/>
              <a:t>Shasta</a:t>
            </a:r>
            <a:endParaRPr lang="pt-BR" dirty="0"/>
          </a:p>
          <a:p>
            <a:r>
              <a:rPr lang="pt-BR" dirty="0"/>
              <a:t>CANU</a:t>
            </a:r>
          </a:p>
          <a:p>
            <a:r>
              <a:rPr lang="pt-BR" dirty="0"/>
              <a:t>FALCON</a:t>
            </a:r>
          </a:p>
          <a:p>
            <a:r>
              <a:rPr lang="pt-BR" dirty="0" err="1"/>
              <a:t>MaSurCA</a:t>
            </a:r>
            <a:endParaRPr lang="pt-BR" dirty="0"/>
          </a:p>
        </p:txBody>
      </p:sp>
      <p:sp>
        <p:nvSpPr>
          <p:cNvPr id="4" name="Espaço Reservado para Número de Slide 3">
            <a:extLst>
              <a:ext uri="{FF2B5EF4-FFF2-40B4-BE49-F238E27FC236}">
                <a16:creationId xmlns:a16="http://schemas.microsoft.com/office/drawing/2014/main" id="{2320FC79-3831-4AB1-8D3A-99F177903B15}"/>
              </a:ext>
            </a:extLst>
          </p:cNvPr>
          <p:cNvSpPr>
            <a:spLocks noGrp="1"/>
          </p:cNvSpPr>
          <p:nvPr>
            <p:ph type="sldNum" sz="quarter" idx="12"/>
          </p:nvPr>
        </p:nvSpPr>
        <p:spPr/>
        <p:txBody>
          <a:bodyPr/>
          <a:lstStyle/>
          <a:p>
            <a:fld id="{F9B76065-02A8-2140-ABFF-467A450FC727}" type="slidenum">
              <a:rPr lang="en-US" smtClean="0"/>
              <a:pPr/>
              <a:t>63</a:t>
            </a:fld>
            <a:endParaRPr lang="en-US"/>
          </a:p>
        </p:txBody>
      </p:sp>
    </p:spTree>
    <p:extLst>
      <p:ext uri="{BB962C8B-B14F-4D97-AF65-F5344CB8AC3E}">
        <p14:creationId xmlns:p14="http://schemas.microsoft.com/office/powerpoint/2010/main" val="3565033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30EA9-C452-4E1C-A424-D194B20D1313}"/>
              </a:ext>
            </a:extLst>
          </p:cNvPr>
          <p:cNvSpPr>
            <a:spLocks noGrp="1"/>
          </p:cNvSpPr>
          <p:nvPr>
            <p:ph type="title"/>
          </p:nvPr>
        </p:nvSpPr>
        <p:spPr/>
        <p:txBody>
          <a:bodyPr/>
          <a:lstStyle/>
          <a:p>
            <a:r>
              <a:rPr lang="pt-BR" dirty="0"/>
              <a:t> </a:t>
            </a:r>
            <a:r>
              <a:rPr lang="pt-BR" dirty="0" err="1"/>
              <a:t>Advances</a:t>
            </a:r>
            <a:r>
              <a:rPr lang="pt-BR" dirty="0"/>
              <a:t> in </a:t>
            </a:r>
            <a:r>
              <a:rPr lang="pt-BR" dirty="0" err="1"/>
              <a:t>sequencing</a:t>
            </a:r>
            <a:r>
              <a:rPr lang="pt-BR" dirty="0"/>
              <a:t> </a:t>
            </a:r>
            <a:r>
              <a:rPr lang="pt-BR" dirty="0" err="1"/>
              <a:t>technology</a:t>
            </a:r>
            <a:r>
              <a:rPr lang="pt-BR" dirty="0"/>
              <a:t> </a:t>
            </a:r>
          </a:p>
        </p:txBody>
      </p:sp>
      <p:sp>
        <p:nvSpPr>
          <p:cNvPr id="4" name="Espaço Reservado para Número de Slide 3">
            <a:extLst>
              <a:ext uri="{FF2B5EF4-FFF2-40B4-BE49-F238E27FC236}">
                <a16:creationId xmlns:a16="http://schemas.microsoft.com/office/drawing/2014/main" id="{3451B76F-ACFD-4071-85A0-6D8BCB02C974}"/>
              </a:ext>
            </a:extLst>
          </p:cNvPr>
          <p:cNvSpPr>
            <a:spLocks noGrp="1"/>
          </p:cNvSpPr>
          <p:nvPr>
            <p:ph type="sldNum" sz="quarter" idx="12"/>
          </p:nvPr>
        </p:nvSpPr>
        <p:spPr/>
        <p:txBody>
          <a:bodyPr/>
          <a:lstStyle/>
          <a:p>
            <a:fld id="{F9B76065-02A8-2140-ABFF-467A450FC727}" type="slidenum">
              <a:rPr lang="en-US" smtClean="0"/>
              <a:pPr/>
              <a:t>64</a:t>
            </a:fld>
            <a:endParaRPr lang="en-US"/>
          </a:p>
        </p:txBody>
      </p:sp>
      <p:sp>
        <p:nvSpPr>
          <p:cNvPr id="5" name="Retângulo 4">
            <a:extLst>
              <a:ext uri="{FF2B5EF4-FFF2-40B4-BE49-F238E27FC236}">
                <a16:creationId xmlns:a16="http://schemas.microsoft.com/office/drawing/2014/main" id="{6D352EE3-EDF0-4A0B-83E0-2E86C45CCDDC}"/>
              </a:ext>
            </a:extLst>
          </p:cNvPr>
          <p:cNvSpPr/>
          <p:nvPr/>
        </p:nvSpPr>
        <p:spPr>
          <a:xfrm>
            <a:off x="485192" y="6554191"/>
            <a:ext cx="4572000" cy="261610"/>
          </a:xfrm>
          <a:prstGeom prst="rect">
            <a:avLst/>
          </a:prstGeom>
        </p:spPr>
        <p:txBody>
          <a:bodyPr>
            <a:spAutoFit/>
          </a:bodyPr>
          <a:lstStyle/>
          <a:p>
            <a:r>
              <a:rPr lang="pt-BR" sz="1100" dirty="0">
                <a:hlinkClick r:id="rId3"/>
              </a:rPr>
              <a:t>https://www.sciencedirect.com/science/article/pii/S1369526619301244</a:t>
            </a:r>
            <a:endParaRPr lang="pt-BR" sz="1100" dirty="0"/>
          </a:p>
        </p:txBody>
      </p:sp>
      <p:pic>
        <p:nvPicPr>
          <p:cNvPr id="10242" name="Picture 2">
            <a:extLst>
              <a:ext uri="{FF2B5EF4-FFF2-40B4-BE49-F238E27FC236}">
                <a16:creationId xmlns:a16="http://schemas.microsoft.com/office/drawing/2014/main" id="{F0A8278C-CEAB-4D6B-9259-60FEF4CDAD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52481"/>
            <a:ext cx="9144000" cy="4275137"/>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A0E32D8C-9020-4FB0-A0FA-62455EEBDD28}"/>
              </a:ext>
            </a:extLst>
          </p:cNvPr>
          <p:cNvSpPr txBox="1"/>
          <p:nvPr/>
        </p:nvSpPr>
        <p:spPr>
          <a:xfrm>
            <a:off x="2224229" y="2051222"/>
            <a:ext cx="2187133" cy="1101929"/>
          </a:xfrm>
          <a:prstGeom prst="rect">
            <a:avLst/>
          </a:prstGeom>
          <a:noFill/>
        </p:spPr>
        <p:txBody>
          <a:bodyPr wrap="square" rtlCol="0">
            <a:spAutoFit/>
          </a:bodyPr>
          <a:lstStyle/>
          <a:p>
            <a:r>
              <a:rPr lang="pt-BR" sz="3200" dirty="0" err="1">
                <a:effectLst>
                  <a:outerShdw blurRad="38100" dist="38100" dir="2700000" algn="tl">
                    <a:srgbClr val="000000">
                      <a:alpha val="43137"/>
                    </a:srgbClr>
                  </a:outerShdw>
                </a:effectLst>
              </a:rPr>
              <a:t>Read</a:t>
            </a:r>
            <a:r>
              <a:rPr lang="pt-BR" sz="3200" dirty="0">
                <a:effectLst>
                  <a:outerShdw blurRad="38100" dist="38100" dir="2700000" algn="tl">
                    <a:srgbClr val="000000">
                      <a:alpha val="43137"/>
                    </a:srgbClr>
                  </a:outerShdw>
                </a:effectLst>
              </a:rPr>
              <a:t> </a:t>
            </a:r>
            <a:r>
              <a:rPr lang="pt-BR" sz="3200" dirty="0" err="1">
                <a:effectLst>
                  <a:outerShdw blurRad="38100" dist="38100" dir="2700000" algn="tl">
                    <a:srgbClr val="000000">
                      <a:alpha val="43137"/>
                    </a:srgbClr>
                  </a:outerShdw>
                </a:effectLst>
              </a:rPr>
              <a:t>length</a:t>
            </a:r>
            <a:r>
              <a:rPr lang="pt-BR" sz="3200" dirty="0">
                <a:effectLst>
                  <a:outerShdw blurRad="38100" dist="38100" dir="2700000" algn="tl">
                    <a:srgbClr val="000000">
                      <a:alpha val="43137"/>
                    </a:srgbClr>
                  </a:outerShdw>
                </a:effectLst>
              </a:rPr>
              <a:t> </a:t>
            </a:r>
            <a:r>
              <a:rPr lang="pt-BR" sz="3200" dirty="0" err="1">
                <a:effectLst>
                  <a:outerShdw blurRad="38100" dist="38100" dir="2700000" algn="tl">
                    <a:srgbClr val="000000">
                      <a:alpha val="43137"/>
                    </a:srgbClr>
                  </a:outerShdw>
                </a:effectLst>
              </a:rPr>
              <a:t>vs</a:t>
            </a:r>
            <a:r>
              <a:rPr lang="pt-BR" sz="3200" dirty="0">
                <a:effectLst>
                  <a:outerShdw blurRad="38100" dist="38100" dir="2700000" algn="tl">
                    <a:srgbClr val="000000">
                      <a:alpha val="43137"/>
                    </a:srgbClr>
                  </a:outerShdw>
                </a:effectLst>
              </a:rPr>
              <a:t> </a:t>
            </a:r>
            <a:r>
              <a:rPr lang="pt-BR" sz="3200" dirty="0" err="1">
                <a:effectLst>
                  <a:outerShdw blurRad="38100" dist="38100" dir="2700000" algn="tl">
                    <a:srgbClr val="000000">
                      <a:alpha val="43137"/>
                    </a:srgbClr>
                  </a:outerShdw>
                </a:effectLst>
              </a:rPr>
              <a:t>quality</a:t>
            </a:r>
            <a:endParaRPr lang="pt-BR" sz="3200" dirty="0">
              <a:effectLst>
                <a:outerShdw blurRad="38100" dist="38100" dir="2700000" algn="tl">
                  <a:srgbClr val="000000">
                    <a:alpha val="43137"/>
                  </a:srgbClr>
                </a:outerShdw>
              </a:effectLst>
            </a:endParaRPr>
          </a:p>
        </p:txBody>
      </p:sp>
      <p:sp>
        <p:nvSpPr>
          <p:cNvPr id="8" name="CaixaDeTexto 7">
            <a:extLst>
              <a:ext uri="{FF2B5EF4-FFF2-40B4-BE49-F238E27FC236}">
                <a16:creationId xmlns:a16="http://schemas.microsoft.com/office/drawing/2014/main" id="{499194DE-4326-48B3-B7D4-C809A97FF5CF}"/>
              </a:ext>
            </a:extLst>
          </p:cNvPr>
          <p:cNvSpPr txBox="1"/>
          <p:nvPr/>
        </p:nvSpPr>
        <p:spPr>
          <a:xfrm>
            <a:off x="5057192" y="2614542"/>
            <a:ext cx="2380723" cy="584775"/>
          </a:xfrm>
          <a:prstGeom prst="rect">
            <a:avLst/>
          </a:prstGeom>
          <a:noFill/>
        </p:spPr>
        <p:txBody>
          <a:bodyPr wrap="square" rtlCol="0">
            <a:spAutoFit/>
          </a:bodyPr>
          <a:lstStyle/>
          <a:p>
            <a:r>
              <a:rPr lang="pt-BR" sz="3200" dirty="0" err="1">
                <a:effectLst>
                  <a:outerShdw blurRad="38100" dist="38100" dir="2700000" algn="tl">
                    <a:srgbClr val="000000">
                      <a:alpha val="43137"/>
                    </a:srgbClr>
                  </a:outerShdw>
                </a:effectLst>
              </a:rPr>
              <a:t>Contiguity</a:t>
            </a:r>
            <a:endParaRPr lang="pt-BR"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166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30EA9-C452-4E1C-A424-D194B20D1313}"/>
              </a:ext>
            </a:extLst>
          </p:cNvPr>
          <p:cNvSpPr>
            <a:spLocks noGrp="1"/>
          </p:cNvSpPr>
          <p:nvPr>
            <p:ph type="title"/>
          </p:nvPr>
        </p:nvSpPr>
        <p:spPr/>
        <p:txBody>
          <a:bodyPr>
            <a:normAutofit fontScale="90000"/>
          </a:bodyPr>
          <a:lstStyle/>
          <a:p>
            <a:r>
              <a:rPr lang="pt-BR" dirty="0"/>
              <a:t> </a:t>
            </a:r>
            <a:r>
              <a:rPr lang="pt-BR" dirty="0" err="1"/>
              <a:t>Genome</a:t>
            </a:r>
            <a:r>
              <a:rPr lang="pt-BR" dirty="0"/>
              <a:t> </a:t>
            </a:r>
            <a:r>
              <a:rPr lang="pt-BR" dirty="0" err="1"/>
              <a:t>size</a:t>
            </a:r>
            <a:r>
              <a:rPr lang="pt-BR" dirty="0"/>
              <a:t> &amp; </a:t>
            </a:r>
            <a:r>
              <a:rPr lang="pt-BR" dirty="0" err="1"/>
              <a:t>Heterozygosity</a:t>
            </a:r>
            <a:r>
              <a:rPr lang="pt-BR" dirty="0"/>
              <a:t> et al.:</a:t>
            </a:r>
            <a:r>
              <a:rPr lang="pt-BR" dirty="0" err="1"/>
              <a:t>GenomeScope</a:t>
            </a:r>
            <a:endParaRPr lang="pt-BR" dirty="0"/>
          </a:p>
        </p:txBody>
      </p:sp>
      <p:sp>
        <p:nvSpPr>
          <p:cNvPr id="4" name="Espaço Reservado para Número de Slide 3">
            <a:extLst>
              <a:ext uri="{FF2B5EF4-FFF2-40B4-BE49-F238E27FC236}">
                <a16:creationId xmlns:a16="http://schemas.microsoft.com/office/drawing/2014/main" id="{3451B76F-ACFD-4071-85A0-6D8BCB02C974}"/>
              </a:ext>
            </a:extLst>
          </p:cNvPr>
          <p:cNvSpPr>
            <a:spLocks noGrp="1"/>
          </p:cNvSpPr>
          <p:nvPr>
            <p:ph type="sldNum" sz="quarter" idx="12"/>
          </p:nvPr>
        </p:nvSpPr>
        <p:spPr/>
        <p:txBody>
          <a:bodyPr/>
          <a:lstStyle/>
          <a:p>
            <a:fld id="{F9B76065-02A8-2140-ABFF-467A450FC727}" type="slidenum">
              <a:rPr lang="en-US" smtClean="0"/>
              <a:pPr/>
              <a:t>65</a:t>
            </a:fld>
            <a:endParaRPr lang="en-US"/>
          </a:p>
        </p:txBody>
      </p:sp>
      <p:pic>
        <p:nvPicPr>
          <p:cNvPr id="12290" name="Picture 2" descr="Fig. 1">
            <a:extLst>
              <a:ext uri="{FF2B5EF4-FFF2-40B4-BE49-F238E27FC236}">
                <a16:creationId xmlns:a16="http://schemas.microsoft.com/office/drawing/2014/main" id="{DD25297B-1B4C-4F56-8484-AFCE87619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08252"/>
            <a:ext cx="9144000" cy="4378325"/>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78B4AAE7-BEEB-44CE-A577-DCE3D3082086}"/>
              </a:ext>
            </a:extLst>
          </p:cNvPr>
          <p:cNvSpPr/>
          <p:nvPr/>
        </p:nvSpPr>
        <p:spPr>
          <a:xfrm>
            <a:off x="729046" y="6578093"/>
            <a:ext cx="4572000" cy="261610"/>
          </a:xfrm>
          <a:prstGeom prst="rect">
            <a:avLst/>
          </a:prstGeom>
        </p:spPr>
        <p:txBody>
          <a:bodyPr>
            <a:spAutoFit/>
          </a:bodyPr>
          <a:lstStyle/>
          <a:p>
            <a:r>
              <a:rPr lang="pt-BR" sz="1100" dirty="0">
                <a:hlinkClick r:id="rId4"/>
              </a:rPr>
              <a:t>https://www.nature.com/articles/s41467-020-14998-3</a:t>
            </a:r>
            <a:endParaRPr lang="pt-BR" sz="1100" dirty="0"/>
          </a:p>
        </p:txBody>
      </p:sp>
      <p:sp>
        <p:nvSpPr>
          <p:cNvPr id="5" name="CaixaDeTexto 4">
            <a:extLst>
              <a:ext uri="{FF2B5EF4-FFF2-40B4-BE49-F238E27FC236}">
                <a16:creationId xmlns:a16="http://schemas.microsoft.com/office/drawing/2014/main" id="{2E397DE1-631F-4270-AEC9-07E5D59B2D42}"/>
              </a:ext>
            </a:extLst>
          </p:cNvPr>
          <p:cNvSpPr txBox="1"/>
          <p:nvPr/>
        </p:nvSpPr>
        <p:spPr>
          <a:xfrm>
            <a:off x="0" y="6240126"/>
            <a:ext cx="7711791" cy="307777"/>
          </a:xfrm>
          <a:prstGeom prst="rect">
            <a:avLst/>
          </a:prstGeom>
          <a:noFill/>
        </p:spPr>
        <p:txBody>
          <a:bodyPr wrap="none" rtlCol="0">
            <a:spAutoFit/>
          </a:bodyPr>
          <a:lstStyle/>
          <a:p>
            <a:r>
              <a:rPr lang="pt-BR" sz="1400" b="1" dirty="0">
                <a:solidFill>
                  <a:srgbClr val="FF0000"/>
                </a:solidFill>
              </a:rPr>
              <a:t>GenomeScope2.0 </a:t>
            </a:r>
            <a:r>
              <a:rPr lang="pt-BR" sz="1400" b="1" dirty="0" err="1">
                <a:solidFill>
                  <a:srgbClr val="FF0000"/>
                </a:solidFill>
              </a:rPr>
              <a:t>can</a:t>
            </a:r>
            <a:r>
              <a:rPr lang="pt-BR" sz="1400" b="1" dirty="0">
                <a:solidFill>
                  <a:srgbClr val="FF0000"/>
                </a:solidFill>
              </a:rPr>
              <a:t> </a:t>
            </a:r>
            <a:r>
              <a:rPr lang="pt-BR" sz="1400" b="1" dirty="0" err="1">
                <a:solidFill>
                  <a:srgbClr val="FF0000"/>
                </a:solidFill>
              </a:rPr>
              <a:t>deal</a:t>
            </a:r>
            <a:r>
              <a:rPr lang="pt-BR" sz="1400" b="1" dirty="0">
                <a:solidFill>
                  <a:srgbClr val="FF0000"/>
                </a:solidFill>
              </a:rPr>
              <a:t> </a:t>
            </a:r>
            <a:r>
              <a:rPr lang="pt-BR" sz="1400" b="1" dirty="0" err="1">
                <a:solidFill>
                  <a:srgbClr val="FF0000"/>
                </a:solidFill>
              </a:rPr>
              <a:t>with</a:t>
            </a:r>
            <a:r>
              <a:rPr lang="pt-BR" sz="1400" b="1" dirty="0">
                <a:solidFill>
                  <a:srgbClr val="FF0000"/>
                </a:solidFill>
              </a:rPr>
              <a:t> </a:t>
            </a:r>
            <a:r>
              <a:rPr lang="pt-BR" sz="1400" b="1" dirty="0" err="1">
                <a:solidFill>
                  <a:srgbClr val="FF0000"/>
                </a:solidFill>
              </a:rPr>
              <a:t>different</a:t>
            </a:r>
            <a:r>
              <a:rPr lang="pt-BR" sz="1400" b="1" dirty="0">
                <a:solidFill>
                  <a:srgbClr val="FF0000"/>
                </a:solidFill>
              </a:rPr>
              <a:t> </a:t>
            </a:r>
            <a:r>
              <a:rPr lang="pt-BR" sz="1400" b="1" dirty="0" err="1">
                <a:solidFill>
                  <a:srgbClr val="FF0000"/>
                </a:solidFill>
              </a:rPr>
              <a:t>values</a:t>
            </a:r>
            <a:r>
              <a:rPr lang="pt-BR" sz="1400" b="1" dirty="0">
                <a:solidFill>
                  <a:srgbClr val="FF0000"/>
                </a:solidFill>
              </a:rPr>
              <a:t> </a:t>
            </a:r>
            <a:r>
              <a:rPr lang="pt-BR" sz="1400" b="1" dirty="0" err="1">
                <a:solidFill>
                  <a:srgbClr val="FF0000"/>
                </a:solidFill>
              </a:rPr>
              <a:t>of</a:t>
            </a:r>
            <a:r>
              <a:rPr lang="pt-BR" sz="1400" b="1" dirty="0">
                <a:solidFill>
                  <a:srgbClr val="FF0000"/>
                </a:solidFill>
              </a:rPr>
              <a:t> </a:t>
            </a:r>
            <a:r>
              <a:rPr lang="pt-BR" sz="1400" b="1" dirty="0" err="1">
                <a:solidFill>
                  <a:srgbClr val="FF0000"/>
                </a:solidFill>
              </a:rPr>
              <a:t>ploidy</a:t>
            </a:r>
            <a:r>
              <a:rPr lang="pt-BR" sz="1400" b="1" dirty="0">
                <a:solidFill>
                  <a:srgbClr val="FF0000"/>
                </a:solidFill>
              </a:rPr>
              <a:t> , </a:t>
            </a:r>
            <a:r>
              <a:rPr lang="pt-BR" sz="1400" b="1" dirty="0" err="1">
                <a:solidFill>
                  <a:srgbClr val="FF0000"/>
                </a:solidFill>
              </a:rPr>
              <a:t>but</a:t>
            </a:r>
            <a:r>
              <a:rPr lang="pt-BR" sz="1400" b="1" dirty="0">
                <a:solidFill>
                  <a:srgbClr val="FF0000"/>
                </a:solidFill>
              </a:rPr>
              <a:t> </a:t>
            </a:r>
            <a:r>
              <a:rPr lang="pt-BR" sz="1400" b="1" dirty="0" err="1">
                <a:solidFill>
                  <a:srgbClr val="FF0000"/>
                </a:solidFill>
              </a:rPr>
              <a:t>you</a:t>
            </a:r>
            <a:r>
              <a:rPr lang="pt-BR" sz="1400" b="1" dirty="0">
                <a:solidFill>
                  <a:srgbClr val="FF0000"/>
                </a:solidFill>
              </a:rPr>
              <a:t> must </a:t>
            </a:r>
            <a:r>
              <a:rPr lang="pt-BR" sz="1400" b="1" dirty="0" err="1">
                <a:solidFill>
                  <a:srgbClr val="FF0000"/>
                </a:solidFill>
              </a:rPr>
              <a:t>know</a:t>
            </a:r>
            <a:r>
              <a:rPr lang="pt-BR" sz="1400" b="1" dirty="0">
                <a:solidFill>
                  <a:srgbClr val="FF0000"/>
                </a:solidFill>
              </a:rPr>
              <a:t> </a:t>
            </a:r>
            <a:r>
              <a:rPr lang="pt-BR" sz="1400" b="1" dirty="0" err="1">
                <a:solidFill>
                  <a:srgbClr val="FF0000"/>
                </a:solidFill>
              </a:rPr>
              <a:t>the</a:t>
            </a:r>
            <a:r>
              <a:rPr lang="pt-BR" sz="1400" b="1" dirty="0">
                <a:solidFill>
                  <a:srgbClr val="FF0000"/>
                </a:solidFill>
              </a:rPr>
              <a:t> </a:t>
            </a:r>
            <a:r>
              <a:rPr lang="pt-BR" sz="1400" b="1" dirty="0" err="1">
                <a:solidFill>
                  <a:srgbClr val="FF0000"/>
                </a:solidFill>
              </a:rPr>
              <a:t>ploidy</a:t>
            </a:r>
            <a:r>
              <a:rPr lang="pt-BR" sz="1400" b="1" dirty="0">
                <a:solidFill>
                  <a:srgbClr val="FF0000"/>
                </a:solidFill>
              </a:rPr>
              <a:t> in </a:t>
            </a:r>
            <a:r>
              <a:rPr lang="pt-BR" sz="1400" b="1" dirty="0" err="1">
                <a:solidFill>
                  <a:srgbClr val="FF0000"/>
                </a:solidFill>
              </a:rPr>
              <a:t>advance</a:t>
            </a:r>
            <a:r>
              <a:rPr lang="pt-BR" sz="1400" b="1" dirty="0">
                <a:solidFill>
                  <a:srgbClr val="FF0000"/>
                </a:solidFill>
              </a:rPr>
              <a:t>! </a:t>
            </a:r>
          </a:p>
        </p:txBody>
      </p:sp>
    </p:spTree>
    <p:extLst>
      <p:ext uri="{BB962C8B-B14F-4D97-AF65-F5344CB8AC3E}">
        <p14:creationId xmlns:p14="http://schemas.microsoft.com/office/powerpoint/2010/main" val="92875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8640960" cy="1323439"/>
          </a:xfrm>
          <a:prstGeom prst="rect">
            <a:avLst/>
          </a:prstGeom>
          <a:noFill/>
        </p:spPr>
        <p:txBody>
          <a:bodyPr wrap="square" rtlCol="0">
            <a:spAutoFit/>
          </a:bodyPr>
          <a:lstStyle/>
          <a:p>
            <a:pPr algn="r"/>
            <a:r>
              <a:rPr lang="es-ES_tradnl" sz="4000" b="1" dirty="0" err="1">
                <a:solidFill>
                  <a:schemeClr val="bg1"/>
                </a:solidFill>
              </a:rPr>
              <a:t>About</a:t>
            </a:r>
            <a:r>
              <a:rPr lang="es-ES_tradnl" sz="4000" b="1" dirty="0">
                <a:solidFill>
                  <a:schemeClr val="bg1"/>
                </a:solidFill>
              </a:rPr>
              <a:t> </a:t>
            </a:r>
            <a:r>
              <a:rPr lang="es-ES_tradnl" sz="4000" b="1" dirty="0" err="1">
                <a:solidFill>
                  <a:schemeClr val="bg1"/>
                </a:solidFill>
              </a:rPr>
              <a:t>Ploidy</a:t>
            </a:r>
            <a:endParaRPr lang="en-US" sz="4000" dirty="0">
              <a:solidFill>
                <a:schemeClr val="bg1"/>
              </a:solidFill>
            </a:endParaRPr>
          </a:p>
          <a:p>
            <a:pPr algn="r"/>
            <a:r>
              <a:rPr lang="en-GB" sz="4000" b="1" dirty="0">
                <a:solidFill>
                  <a:srgbClr val="FFFFFF"/>
                </a:solidFill>
              </a:rPr>
              <a:t> </a:t>
            </a:r>
            <a:endParaRPr lang="en-US" sz="2400" dirty="0">
              <a:solidFill>
                <a:srgbClr val="FFFFFF"/>
              </a:solidFill>
            </a:endParaRPr>
          </a:p>
        </p:txBody>
      </p:sp>
      <p:grpSp>
        <p:nvGrpSpPr>
          <p:cNvPr id="3" name="Group 2"/>
          <p:cNvGrpSpPr/>
          <p:nvPr/>
        </p:nvGrpSpPr>
        <p:grpSpPr>
          <a:xfrm>
            <a:off x="262264" y="1791177"/>
            <a:ext cx="3593071" cy="4182039"/>
            <a:chOff x="262264" y="1791177"/>
            <a:chExt cx="3593071" cy="4182039"/>
          </a:xfrm>
        </p:grpSpPr>
        <p:pic>
          <p:nvPicPr>
            <p:cNvPr id="11" name="Picture 10"/>
            <p:cNvPicPr>
              <a:picLocks noChangeAspect="1"/>
            </p:cNvPicPr>
            <p:nvPr/>
          </p:nvPicPr>
          <p:blipFill>
            <a:blip r:embed="rId4"/>
            <a:stretch>
              <a:fillRect/>
            </a:stretch>
          </p:blipFill>
          <p:spPr>
            <a:xfrm>
              <a:off x="262264" y="1935193"/>
              <a:ext cx="3581395" cy="4038023"/>
            </a:xfrm>
            <a:prstGeom prst="rect">
              <a:avLst/>
            </a:prstGeom>
          </p:spPr>
        </p:pic>
        <p:sp>
          <p:nvSpPr>
            <p:cNvPr id="12" name="TextBox 11"/>
            <p:cNvSpPr txBox="1"/>
            <p:nvPr/>
          </p:nvSpPr>
          <p:spPr>
            <a:xfrm>
              <a:off x="564054" y="1791177"/>
              <a:ext cx="1250462" cy="369332"/>
            </a:xfrm>
            <a:prstGeom prst="rect">
              <a:avLst/>
            </a:prstGeom>
            <a:noFill/>
          </p:spPr>
          <p:txBody>
            <a:bodyPr wrap="none" rtlCol="0">
              <a:spAutoFit/>
            </a:bodyPr>
            <a:lstStyle/>
            <a:p>
              <a:r>
                <a:rPr lang="en-US" dirty="0">
                  <a:solidFill>
                    <a:srgbClr val="FFFFFF"/>
                  </a:solidFill>
                </a:rPr>
                <a:t>Haploid (N)</a:t>
              </a:r>
            </a:p>
          </p:txBody>
        </p:sp>
        <p:sp>
          <p:nvSpPr>
            <p:cNvPr id="13" name="TextBox 12"/>
            <p:cNvSpPr txBox="1"/>
            <p:nvPr/>
          </p:nvSpPr>
          <p:spPr>
            <a:xfrm>
              <a:off x="2318572" y="1791177"/>
              <a:ext cx="1308058" cy="369332"/>
            </a:xfrm>
            <a:prstGeom prst="rect">
              <a:avLst/>
            </a:prstGeom>
            <a:noFill/>
          </p:spPr>
          <p:txBody>
            <a:bodyPr wrap="none" rtlCol="0">
              <a:spAutoFit/>
            </a:bodyPr>
            <a:lstStyle/>
            <a:p>
              <a:r>
                <a:rPr lang="en-US" dirty="0">
                  <a:solidFill>
                    <a:srgbClr val="FFFFFF"/>
                  </a:solidFill>
                </a:rPr>
                <a:t>Diploid (2N)</a:t>
              </a:r>
            </a:p>
          </p:txBody>
        </p:sp>
        <p:sp>
          <p:nvSpPr>
            <p:cNvPr id="14" name="TextBox 13"/>
            <p:cNvSpPr txBox="1"/>
            <p:nvPr/>
          </p:nvSpPr>
          <p:spPr>
            <a:xfrm>
              <a:off x="506458" y="3807401"/>
              <a:ext cx="1359003" cy="369332"/>
            </a:xfrm>
            <a:prstGeom prst="rect">
              <a:avLst/>
            </a:prstGeom>
            <a:noFill/>
          </p:spPr>
          <p:txBody>
            <a:bodyPr wrap="none" rtlCol="0">
              <a:spAutoFit/>
            </a:bodyPr>
            <a:lstStyle/>
            <a:p>
              <a:r>
                <a:rPr lang="en-US" dirty="0">
                  <a:solidFill>
                    <a:srgbClr val="FFFFFF"/>
                  </a:solidFill>
                </a:rPr>
                <a:t>Triploid (3N)</a:t>
              </a:r>
            </a:p>
          </p:txBody>
        </p:sp>
        <p:sp>
          <p:nvSpPr>
            <p:cNvPr id="15" name="TextBox 14"/>
            <p:cNvSpPr txBox="1"/>
            <p:nvPr/>
          </p:nvSpPr>
          <p:spPr>
            <a:xfrm>
              <a:off x="2246564" y="3807401"/>
              <a:ext cx="1608771" cy="369332"/>
            </a:xfrm>
            <a:prstGeom prst="rect">
              <a:avLst/>
            </a:prstGeom>
            <a:noFill/>
          </p:spPr>
          <p:txBody>
            <a:bodyPr wrap="none" rtlCol="0">
              <a:spAutoFit/>
            </a:bodyPr>
            <a:lstStyle/>
            <a:p>
              <a:r>
                <a:rPr lang="en-US" dirty="0" err="1">
                  <a:solidFill>
                    <a:srgbClr val="FFFFFF"/>
                  </a:solidFill>
                </a:rPr>
                <a:t>Tetraploid</a:t>
              </a:r>
              <a:r>
                <a:rPr lang="en-US" dirty="0">
                  <a:solidFill>
                    <a:srgbClr val="FFFFFF"/>
                  </a:solidFill>
                </a:rPr>
                <a:t> (3N)</a:t>
              </a:r>
            </a:p>
          </p:txBody>
        </p:sp>
      </p:grpSp>
      <p:sp>
        <p:nvSpPr>
          <p:cNvPr id="2" name="CaixaDeTexto 1">
            <a:extLst>
              <a:ext uri="{FF2B5EF4-FFF2-40B4-BE49-F238E27FC236}">
                <a16:creationId xmlns:a16="http://schemas.microsoft.com/office/drawing/2014/main" id="{585A3DD9-E4FA-4940-89C5-4383E59272C0}"/>
              </a:ext>
            </a:extLst>
          </p:cNvPr>
          <p:cNvSpPr txBox="1"/>
          <p:nvPr/>
        </p:nvSpPr>
        <p:spPr>
          <a:xfrm>
            <a:off x="4236438" y="1762077"/>
            <a:ext cx="4406045" cy="3046988"/>
          </a:xfrm>
          <a:prstGeom prst="rect">
            <a:avLst/>
          </a:prstGeom>
          <a:noFill/>
        </p:spPr>
        <p:txBody>
          <a:bodyPr wrap="square" rtlCol="0">
            <a:spAutoFit/>
          </a:bodyPr>
          <a:lstStyle/>
          <a:p>
            <a:pPr algn="ctr"/>
            <a:r>
              <a:rPr lang="pt-BR" sz="4800" b="1" dirty="0" err="1">
                <a:solidFill>
                  <a:srgbClr val="FF0000"/>
                </a:solidFill>
              </a:rPr>
              <a:t>Polyploid</a:t>
            </a:r>
            <a:endParaRPr lang="pt-BR" sz="4800" b="1" dirty="0">
              <a:solidFill>
                <a:srgbClr val="FF0000"/>
              </a:solidFill>
            </a:endParaRPr>
          </a:p>
          <a:p>
            <a:pPr algn="ctr"/>
            <a:r>
              <a:rPr lang="pt-BR" sz="4800" b="1" dirty="0">
                <a:solidFill>
                  <a:srgbClr val="FF0000"/>
                </a:solidFill>
              </a:rPr>
              <a:t> </a:t>
            </a:r>
            <a:r>
              <a:rPr lang="pt-BR" sz="4800" b="1" dirty="0" err="1">
                <a:solidFill>
                  <a:srgbClr val="FF0000"/>
                </a:solidFill>
              </a:rPr>
              <a:t>Diploid</a:t>
            </a:r>
            <a:r>
              <a:rPr lang="pt-BR" sz="4800" b="1" dirty="0">
                <a:solidFill>
                  <a:srgbClr val="FF0000"/>
                </a:solidFill>
              </a:rPr>
              <a:t> </a:t>
            </a:r>
          </a:p>
          <a:p>
            <a:pPr algn="ctr"/>
            <a:r>
              <a:rPr lang="pt-BR" sz="4800" b="1" dirty="0" err="1">
                <a:solidFill>
                  <a:srgbClr val="FF0000"/>
                </a:solidFill>
              </a:rPr>
              <a:t>Haploid</a:t>
            </a:r>
            <a:endParaRPr lang="pt-BR" sz="4800" b="1" dirty="0">
              <a:solidFill>
                <a:srgbClr val="FF0000"/>
              </a:solidFill>
            </a:endParaRPr>
          </a:p>
          <a:p>
            <a:pPr algn="ctr"/>
            <a:r>
              <a:rPr lang="pt-BR" sz="4800" b="1" dirty="0">
                <a:solidFill>
                  <a:srgbClr val="FF0000"/>
                </a:solidFill>
              </a:rPr>
              <a:t> </a:t>
            </a:r>
            <a:r>
              <a:rPr lang="pt-BR" sz="4800" b="1" dirty="0" err="1">
                <a:solidFill>
                  <a:srgbClr val="FF0000"/>
                </a:solidFill>
              </a:rPr>
              <a:t>Monoploid</a:t>
            </a:r>
            <a:endParaRPr lang="pt-BR" sz="4800" b="1" dirty="0">
              <a:solidFill>
                <a:srgbClr val="FF0000"/>
              </a:solidFill>
            </a:endParaRPr>
          </a:p>
        </p:txBody>
      </p:sp>
      <p:sp>
        <p:nvSpPr>
          <p:cNvPr id="5" name="TextBox 20">
            <a:extLst>
              <a:ext uri="{FF2B5EF4-FFF2-40B4-BE49-F238E27FC236}">
                <a16:creationId xmlns:a16="http://schemas.microsoft.com/office/drawing/2014/main" id="{1D56A263-FE64-4A6E-9AAB-120904651780}"/>
              </a:ext>
            </a:extLst>
          </p:cNvPr>
          <p:cNvSpPr txBox="1"/>
          <p:nvPr/>
        </p:nvSpPr>
        <p:spPr>
          <a:xfrm>
            <a:off x="4572000" y="4630994"/>
            <a:ext cx="4170071" cy="1754326"/>
          </a:xfrm>
          <a:prstGeom prst="rect">
            <a:avLst/>
          </a:prstGeom>
          <a:noFill/>
        </p:spPr>
        <p:txBody>
          <a:bodyPr wrap="square" rtlCol="0">
            <a:spAutoFit/>
          </a:bodyPr>
          <a:lstStyle/>
          <a:p>
            <a:pPr algn="ctr"/>
            <a:r>
              <a:rPr lang="en-US" sz="3600" dirty="0">
                <a:solidFill>
                  <a:srgbClr val="FFFFFF"/>
                </a:solidFill>
              </a:rPr>
              <a:t>We have NGS genomic data, let’s the data speak!</a:t>
            </a:r>
          </a:p>
        </p:txBody>
      </p:sp>
    </p:spTree>
    <p:custDataLst>
      <p:tags r:id="rId1"/>
    </p:custDataLst>
    <p:extLst>
      <p:ext uri="{BB962C8B-B14F-4D97-AF65-F5344CB8AC3E}">
        <p14:creationId xmlns:p14="http://schemas.microsoft.com/office/powerpoint/2010/main" val="25215948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1033EE4-CB45-44F5-96C4-977D32DC5160}"/>
              </a:ext>
            </a:extLst>
          </p:cNvPr>
          <p:cNvSpPr>
            <a:spLocks noGrp="1"/>
          </p:cNvSpPr>
          <p:nvPr>
            <p:ph type="sldNum" sz="quarter" idx="12"/>
          </p:nvPr>
        </p:nvSpPr>
        <p:spPr/>
        <p:txBody>
          <a:bodyPr/>
          <a:lstStyle/>
          <a:p>
            <a:fld id="{F9B76065-02A8-2140-ABFF-467A450FC727}" type="slidenum">
              <a:rPr lang="en-US" smtClean="0"/>
              <a:pPr/>
              <a:t>67</a:t>
            </a:fld>
            <a:endParaRPr lang="en-US"/>
          </a:p>
        </p:txBody>
      </p:sp>
      <p:sp>
        <p:nvSpPr>
          <p:cNvPr id="3" name="Espaço Reservado para Conteúdo 2">
            <a:extLst>
              <a:ext uri="{FF2B5EF4-FFF2-40B4-BE49-F238E27FC236}">
                <a16:creationId xmlns:a16="http://schemas.microsoft.com/office/drawing/2014/main" id="{0FC94EC0-5A86-42B2-85B2-25F847C8AFEC}"/>
              </a:ext>
            </a:extLst>
          </p:cNvPr>
          <p:cNvSpPr>
            <a:spLocks noGrp="1"/>
          </p:cNvSpPr>
          <p:nvPr>
            <p:ph idx="4294967295"/>
          </p:nvPr>
        </p:nvSpPr>
        <p:spPr>
          <a:xfrm>
            <a:off x="829649" y="1275940"/>
            <a:ext cx="7075487" cy="3992563"/>
          </a:xfrm>
        </p:spPr>
        <p:txBody>
          <a:bodyPr>
            <a:normAutofit/>
          </a:bodyPr>
          <a:lstStyle/>
          <a:p>
            <a:pPr marL="0" indent="0" algn="ctr">
              <a:buNone/>
            </a:pPr>
            <a:r>
              <a:rPr lang="pt-BR" sz="6000" dirty="0" err="1">
                <a:solidFill>
                  <a:schemeClr val="bg1"/>
                </a:solidFill>
              </a:rPr>
              <a:t>If</a:t>
            </a:r>
            <a:r>
              <a:rPr lang="pt-BR" sz="6000" dirty="0">
                <a:solidFill>
                  <a:schemeClr val="bg1"/>
                </a:solidFill>
              </a:rPr>
              <a:t> </a:t>
            </a:r>
            <a:r>
              <a:rPr lang="pt-BR" sz="6000" dirty="0" err="1">
                <a:solidFill>
                  <a:schemeClr val="bg1"/>
                </a:solidFill>
              </a:rPr>
              <a:t>you</a:t>
            </a:r>
            <a:r>
              <a:rPr lang="pt-BR" sz="6000" dirty="0">
                <a:solidFill>
                  <a:schemeClr val="bg1"/>
                </a:solidFill>
              </a:rPr>
              <a:t> </a:t>
            </a:r>
            <a:r>
              <a:rPr lang="pt-BR" sz="6000" dirty="0" err="1">
                <a:solidFill>
                  <a:schemeClr val="bg1"/>
                </a:solidFill>
              </a:rPr>
              <a:t>have</a:t>
            </a:r>
            <a:r>
              <a:rPr lang="pt-BR" sz="6000" dirty="0">
                <a:solidFill>
                  <a:schemeClr val="bg1"/>
                </a:solidFill>
              </a:rPr>
              <a:t> a </a:t>
            </a:r>
            <a:r>
              <a:rPr lang="pt-BR" sz="6000" dirty="0" err="1">
                <a:solidFill>
                  <a:schemeClr val="bg1"/>
                </a:solidFill>
              </a:rPr>
              <a:t>monoploid</a:t>
            </a:r>
            <a:r>
              <a:rPr lang="pt-BR" sz="6000" dirty="0">
                <a:solidFill>
                  <a:schemeClr val="bg1"/>
                </a:solidFill>
              </a:rPr>
              <a:t> </a:t>
            </a:r>
            <a:r>
              <a:rPr lang="pt-BR" sz="6000" dirty="0" err="1">
                <a:solidFill>
                  <a:schemeClr val="bg1"/>
                </a:solidFill>
              </a:rPr>
              <a:t>reference</a:t>
            </a:r>
            <a:r>
              <a:rPr lang="pt-BR" sz="6000" dirty="0">
                <a:solidFill>
                  <a:schemeClr val="bg1"/>
                </a:solidFill>
              </a:rPr>
              <a:t> </a:t>
            </a:r>
            <a:r>
              <a:rPr lang="pt-BR" sz="6000" dirty="0" err="1">
                <a:solidFill>
                  <a:schemeClr val="bg1"/>
                </a:solidFill>
              </a:rPr>
              <a:t>genome</a:t>
            </a:r>
            <a:r>
              <a:rPr lang="pt-BR" sz="6000" dirty="0">
                <a:solidFill>
                  <a:schemeClr val="bg1"/>
                </a:solidFill>
              </a:rPr>
              <a:t> </a:t>
            </a:r>
            <a:r>
              <a:rPr lang="pt-BR" sz="6000" dirty="0" err="1">
                <a:solidFill>
                  <a:schemeClr val="bg1"/>
                </a:solidFill>
              </a:rPr>
              <a:t>you</a:t>
            </a:r>
            <a:r>
              <a:rPr lang="pt-BR" sz="6000" dirty="0">
                <a:solidFill>
                  <a:schemeClr val="bg1"/>
                </a:solidFill>
              </a:rPr>
              <a:t> </a:t>
            </a:r>
            <a:r>
              <a:rPr lang="pt-BR" sz="6000" dirty="0" err="1">
                <a:solidFill>
                  <a:schemeClr val="bg1"/>
                </a:solidFill>
              </a:rPr>
              <a:t>can</a:t>
            </a:r>
            <a:r>
              <a:rPr lang="pt-BR" sz="6000" dirty="0">
                <a:solidFill>
                  <a:schemeClr val="bg1"/>
                </a:solidFill>
              </a:rPr>
              <a:t> use </a:t>
            </a:r>
            <a:r>
              <a:rPr lang="pt-BR" sz="6000" dirty="0" err="1">
                <a:solidFill>
                  <a:schemeClr val="bg1"/>
                </a:solidFill>
              </a:rPr>
              <a:t>ploidyNGS</a:t>
            </a:r>
            <a:endParaRPr lang="pt-BR" sz="6000" dirty="0">
              <a:solidFill>
                <a:schemeClr val="bg1"/>
              </a:solidFill>
            </a:endParaRPr>
          </a:p>
        </p:txBody>
      </p:sp>
    </p:spTree>
    <p:extLst>
      <p:ext uri="{BB962C8B-B14F-4D97-AF65-F5344CB8AC3E}">
        <p14:creationId xmlns:p14="http://schemas.microsoft.com/office/powerpoint/2010/main" val="11817474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51520" y="332656"/>
            <a:ext cx="8640960" cy="1938992"/>
          </a:xfrm>
          <a:prstGeom prst="rect">
            <a:avLst/>
          </a:prstGeom>
          <a:noFill/>
        </p:spPr>
        <p:txBody>
          <a:bodyPr wrap="square" rtlCol="0">
            <a:spAutoFit/>
          </a:bodyPr>
          <a:lstStyle/>
          <a:p>
            <a:pPr algn="r"/>
            <a:r>
              <a:rPr lang="en-GB" sz="4000" b="1" dirty="0">
                <a:solidFill>
                  <a:schemeClr val="bg1"/>
                </a:solidFill>
              </a:rPr>
              <a:t>ploidyNGS: </a:t>
            </a:r>
            <a:r>
              <a:rPr lang="en-US" sz="4000" dirty="0">
                <a:solidFill>
                  <a:schemeClr val="bg1"/>
                </a:solidFill>
              </a:rPr>
              <a:t>Let the data tell you about the ploidy of your organism</a:t>
            </a:r>
          </a:p>
          <a:p>
            <a:pPr algn="r"/>
            <a:r>
              <a:rPr lang="en-GB" sz="4000" b="1" dirty="0">
                <a:solidFill>
                  <a:srgbClr val="FFFFFF"/>
                </a:solidFill>
              </a:rPr>
              <a:t> </a:t>
            </a:r>
            <a:endParaRPr lang="en-US" sz="2400" dirty="0">
              <a:solidFill>
                <a:srgbClr val="FFFFFF"/>
              </a:solidFill>
            </a:endParaRPr>
          </a:p>
        </p:txBody>
      </p:sp>
      <p:sp>
        <p:nvSpPr>
          <p:cNvPr id="5" name="TextBox 4"/>
          <p:cNvSpPr txBox="1"/>
          <p:nvPr/>
        </p:nvSpPr>
        <p:spPr>
          <a:xfrm rot="16200000">
            <a:off x="8557266" y="226532"/>
            <a:ext cx="877163" cy="369332"/>
          </a:xfrm>
          <a:prstGeom prst="rect">
            <a:avLst/>
          </a:prstGeom>
          <a:solidFill>
            <a:srgbClr val="000000"/>
          </a:solidFill>
          <a:ln>
            <a:noFill/>
          </a:ln>
        </p:spPr>
        <p:txBody>
          <a:bodyPr wrap="none" rtlCol="0">
            <a:spAutoFit/>
          </a:bodyPr>
          <a:lstStyle/>
          <a:p>
            <a:r>
              <a:rPr lang="en-US" b="1" dirty="0">
                <a:solidFill>
                  <a:schemeClr val="bg1"/>
                </a:solidFill>
              </a:rPr>
              <a:t>Results</a:t>
            </a:r>
          </a:p>
        </p:txBody>
      </p:sp>
      <p:sp>
        <p:nvSpPr>
          <p:cNvPr id="2" name="TextBox 1"/>
          <p:cNvSpPr txBox="1"/>
          <p:nvPr/>
        </p:nvSpPr>
        <p:spPr>
          <a:xfrm>
            <a:off x="251521" y="1885605"/>
            <a:ext cx="8640960" cy="954107"/>
          </a:xfrm>
          <a:prstGeom prst="rect">
            <a:avLst/>
          </a:prstGeom>
          <a:noFill/>
        </p:spPr>
        <p:txBody>
          <a:bodyPr wrap="square" rtlCol="0">
            <a:spAutoFit/>
          </a:bodyPr>
          <a:lstStyle/>
          <a:p>
            <a:r>
              <a:rPr lang="en-US" sz="2800" dirty="0">
                <a:solidFill>
                  <a:srgbClr val="FFFFFF"/>
                </a:solidFill>
              </a:rPr>
              <a:t>We need the alignment of the genomic NGS reads to the genome sequence in BAM format</a:t>
            </a:r>
          </a:p>
        </p:txBody>
      </p:sp>
      <p:pic>
        <p:nvPicPr>
          <p:cNvPr id="6" name="Picture 5"/>
          <p:cNvPicPr>
            <a:picLocks noChangeAspect="1"/>
          </p:cNvPicPr>
          <p:nvPr/>
        </p:nvPicPr>
        <p:blipFill>
          <a:blip r:embed="rId4"/>
          <a:stretch>
            <a:fillRect/>
          </a:stretch>
        </p:blipFill>
        <p:spPr>
          <a:xfrm>
            <a:off x="469236" y="2924945"/>
            <a:ext cx="5638355" cy="2376264"/>
          </a:xfrm>
          <a:prstGeom prst="rect">
            <a:avLst/>
          </a:prstGeom>
        </p:spPr>
      </p:pic>
      <p:sp>
        <p:nvSpPr>
          <p:cNvPr id="7" name="TextBox 6"/>
          <p:cNvSpPr txBox="1"/>
          <p:nvPr/>
        </p:nvSpPr>
        <p:spPr>
          <a:xfrm>
            <a:off x="6250277" y="2708920"/>
            <a:ext cx="2999389" cy="523220"/>
          </a:xfrm>
          <a:prstGeom prst="rect">
            <a:avLst/>
          </a:prstGeom>
          <a:noFill/>
        </p:spPr>
        <p:txBody>
          <a:bodyPr wrap="none" rtlCol="0">
            <a:spAutoFit/>
          </a:bodyPr>
          <a:lstStyle/>
          <a:p>
            <a:r>
              <a:rPr lang="en-US" sz="2800" dirty="0">
                <a:solidFill>
                  <a:srgbClr val="FFFFFF"/>
                </a:solidFill>
              </a:rPr>
              <a:t>Reference Genome</a:t>
            </a:r>
          </a:p>
        </p:txBody>
      </p:sp>
      <p:sp>
        <p:nvSpPr>
          <p:cNvPr id="8" name="TextBox 7"/>
          <p:cNvSpPr txBox="1"/>
          <p:nvPr/>
        </p:nvSpPr>
        <p:spPr>
          <a:xfrm>
            <a:off x="6505872" y="3933056"/>
            <a:ext cx="1763849" cy="523220"/>
          </a:xfrm>
          <a:prstGeom prst="rect">
            <a:avLst/>
          </a:prstGeom>
          <a:noFill/>
        </p:spPr>
        <p:txBody>
          <a:bodyPr wrap="none" rtlCol="0">
            <a:spAutoFit/>
          </a:bodyPr>
          <a:lstStyle/>
          <a:p>
            <a:r>
              <a:rPr lang="en-US" sz="2800" dirty="0">
                <a:solidFill>
                  <a:srgbClr val="FFFFFF"/>
                </a:solidFill>
              </a:rPr>
              <a:t>NGS Reads</a:t>
            </a:r>
          </a:p>
        </p:txBody>
      </p:sp>
      <p:sp>
        <p:nvSpPr>
          <p:cNvPr id="9" name="Right Brace 8"/>
          <p:cNvSpPr/>
          <p:nvPr/>
        </p:nvSpPr>
        <p:spPr>
          <a:xfrm>
            <a:off x="6250277" y="3212976"/>
            <a:ext cx="265939" cy="2088233"/>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153793" y="5406315"/>
            <a:ext cx="8882703" cy="830997"/>
          </a:xfrm>
          <a:prstGeom prst="rect">
            <a:avLst/>
          </a:prstGeom>
          <a:noFill/>
        </p:spPr>
        <p:txBody>
          <a:bodyPr wrap="square" rtlCol="0">
            <a:spAutoFit/>
          </a:bodyPr>
          <a:lstStyle/>
          <a:p>
            <a:pPr algn="ctr"/>
            <a:r>
              <a:rPr lang="en-US" sz="2400" dirty="0">
                <a:solidFill>
                  <a:srgbClr val="FFFFFF"/>
                </a:solidFill>
              </a:rPr>
              <a:t>Then we count the fraction of reads supporting each base (“allele”) at every position in the alignment file (BAM)</a:t>
            </a:r>
          </a:p>
        </p:txBody>
      </p:sp>
    </p:spTree>
    <p:custDataLst>
      <p:tags r:id="rId1"/>
    </p:custDataLst>
    <p:extLst>
      <p:ext uri="{BB962C8B-B14F-4D97-AF65-F5344CB8AC3E}">
        <p14:creationId xmlns:p14="http://schemas.microsoft.com/office/powerpoint/2010/main" val="36831422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51520" y="332656"/>
            <a:ext cx="8640960" cy="1323439"/>
          </a:xfrm>
          <a:prstGeom prst="rect">
            <a:avLst/>
          </a:prstGeom>
          <a:noFill/>
        </p:spPr>
        <p:txBody>
          <a:bodyPr wrap="square" rtlCol="0">
            <a:spAutoFit/>
          </a:bodyPr>
          <a:lstStyle/>
          <a:p>
            <a:pPr algn="r"/>
            <a:r>
              <a:rPr lang="en-GB" sz="4000" b="1" dirty="0">
                <a:solidFill>
                  <a:schemeClr val="bg1"/>
                </a:solidFill>
              </a:rPr>
              <a:t>ploidyNGS: </a:t>
            </a:r>
            <a:r>
              <a:rPr lang="en-US" sz="4000" dirty="0">
                <a:solidFill>
                  <a:schemeClr val="bg1"/>
                </a:solidFill>
              </a:rPr>
              <a:t>Haploid case</a:t>
            </a:r>
          </a:p>
          <a:p>
            <a:pPr algn="r"/>
            <a:r>
              <a:rPr lang="en-GB" sz="4000" b="1" dirty="0">
                <a:solidFill>
                  <a:srgbClr val="FFFFFF"/>
                </a:solidFill>
              </a:rPr>
              <a:t> </a:t>
            </a:r>
            <a:endParaRPr lang="en-US" sz="2400" dirty="0">
              <a:solidFill>
                <a:srgbClr val="FFFFFF"/>
              </a:solidFill>
            </a:endParaRPr>
          </a:p>
        </p:txBody>
      </p:sp>
      <p:pic>
        <p:nvPicPr>
          <p:cNvPr id="3" name="Picture 2"/>
          <p:cNvPicPr>
            <a:picLocks noChangeAspect="1"/>
          </p:cNvPicPr>
          <p:nvPr/>
        </p:nvPicPr>
        <p:blipFill>
          <a:blip r:embed="rId4"/>
          <a:stretch>
            <a:fillRect/>
          </a:stretch>
        </p:blipFill>
        <p:spPr>
          <a:xfrm>
            <a:off x="251520" y="2060848"/>
            <a:ext cx="4320480" cy="1820851"/>
          </a:xfrm>
          <a:prstGeom prst="rect">
            <a:avLst/>
          </a:prstGeom>
        </p:spPr>
      </p:pic>
      <p:sp>
        <p:nvSpPr>
          <p:cNvPr id="5" name="TextBox 4"/>
          <p:cNvSpPr txBox="1"/>
          <p:nvPr/>
        </p:nvSpPr>
        <p:spPr>
          <a:xfrm rot="16200000">
            <a:off x="8557266" y="226532"/>
            <a:ext cx="877163" cy="369332"/>
          </a:xfrm>
          <a:prstGeom prst="rect">
            <a:avLst/>
          </a:prstGeom>
          <a:solidFill>
            <a:srgbClr val="000000"/>
          </a:solidFill>
          <a:ln>
            <a:noFill/>
          </a:ln>
        </p:spPr>
        <p:txBody>
          <a:bodyPr wrap="none" rtlCol="0">
            <a:spAutoFit/>
          </a:bodyPr>
          <a:lstStyle/>
          <a:p>
            <a:r>
              <a:rPr lang="en-US" b="1" dirty="0">
                <a:solidFill>
                  <a:schemeClr val="bg1"/>
                </a:solidFill>
              </a:rPr>
              <a:t>Results</a:t>
            </a:r>
          </a:p>
        </p:txBody>
      </p:sp>
      <p:grpSp>
        <p:nvGrpSpPr>
          <p:cNvPr id="42" name="Group 41"/>
          <p:cNvGrpSpPr/>
          <p:nvPr/>
        </p:nvGrpSpPr>
        <p:grpSpPr>
          <a:xfrm>
            <a:off x="334718" y="3933056"/>
            <a:ext cx="4165274" cy="729372"/>
            <a:chOff x="334718" y="3933056"/>
            <a:chExt cx="4165274" cy="729372"/>
          </a:xfrm>
        </p:grpSpPr>
        <p:grpSp>
          <p:nvGrpSpPr>
            <p:cNvPr id="40" name="Group 39"/>
            <p:cNvGrpSpPr/>
            <p:nvPr/>
          </p:nvGrpSpPr>
          <p:grpSpPr>
            <a:xfrm>
              <a:off x="334718" y="3933056"/>
              <a:ext cx="4165274" cy="288032"/>
              <a:chOff x="334718" y="3933056"/>
              <a:chExt cx="4165274" cy="288032"/>
            </a:xfrm>
          </p:grpSpPr>
          <p:cxnSp>
            <p:nvCxnSpPr>
              <p:cNvPr id="7" name="Straight Arrow Connector 6"/>
              <p:cNvCxnSpPr/>
              <p:nvPr/>
            </p:nvCxnSpPr>
            <p:spPr>
              <a:xfrm flipV="1">
                <a:off x="334718"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470333"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605965"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738791"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855559"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991174"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1259632"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376400"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512015"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1647647"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1907704"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2178951"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2311777"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580945"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2716577"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2849403"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2988551"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3124166"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3392624"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3531045"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3666660"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3802292"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4231534"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4367166"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4499992"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grpSp>
        <p:sp>
          <p:nvSpPr>
            <p:cNvPr id="41" name="TextBox 40"/>
            <p:cNvSpPr txBox="1"/>
            <p:nvPr/>
          </p:nvSpPr>
          <p:spPr>
            <a:xfrm>
              <a:off x="334718" y="4293096"/>
              <a:ext cx="4165274" cy="369332"/>
            </a:xfrm>
            <a:prstGeom prst="rect">
              <a:avLst/>
            </a:prstGeom>
            <a:noFill/>
          </p:spPr>
          <p:txBody>
            <a:bodyPr wrap="square" rtlCol="0">
              <a:spAutoFit/>
            </a:bodyPr>
            <a:lstStyle/>
            <a:p>
              <a:pPr algn="ctr"/>
              <a:r>
                <a:rPr lang="en-US" dirty="0">
                  <a:solidFill>
                    <a:srgbClr val="FFFFFF"/>
                  </a:solidFill>
                </a:rPr>
                <a:t>Monomorphic positions</a:t>
              </a:r>
            </a:p>
          </p:txBody>
        </p:sp>
      </p:grpSp>
      <p:grpSp>
        <p:nvGrpSpPr>
          <p:cNvPr id="55" name="Group 54"/>
          <p:cNvGrpSpPr/>
          <p:nvPr/>
        </p:nvGrpSpPr>
        <p:grpSpPr>
          <a:xfrm>
            <a:off x="4762261" y="1828273"/>
            <a:ext cx="4106851" cy="4106851"/>
            <a:chOff x="4762261" y="1828273"/>
            <a:chExt cx="4106851" cy="4106851"/>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2261" y="1828273"/>
              <a:ext cx="4106851" cy="4106851"/>
            </a:xfrm>
            <a:prstGeom prst="rect">
              <a:avLst/>
            </a:prstGeom>
          </p:spPr>
        </p:pic>
        <p:sp>
          <p:nvSpPr>
            <p:cNvPr id="54" name="TextBox 53"/>
            <p:cNvSpPr txBox="1"/>
            <p:nvPr/>
          </p:nvSpPr>
          <p:spPr>
            <a:xfrm>
              <a:off x="5747532" y="5638857"/>
              <a:ext cx="2729609" cy="276999"/>
            </a:xfrm>
            <a:prstGeom prst="rect">
              <a:avLst/>
            </a:prstGeom>
            <a:noFill/>
          </p:spPr>
          <p:txBody>
            <a:bodyPr wrap="none" rtlCol="0">
              <a:spAutoFit/>
            </a:bodyPr>
            <a:lstStyle/>
            <a:p>
              <a:r>
                <a:rPr lang="en-US" sz="1200" dirty="0">
                  <a:solidFill>
                    <a:schemeClr val="bg1"/>
                  </a:solidFill>
                </a:rPr>
                <a:t>Abundance of the most frequent “allele”</a:t>
              </a:r>
            </a:p>
          </p:txBody>
        </p:sp>
      </p:grpSp>
      <p:sp>
        <p:nvSpPr>
          <p:cNvPr id="53" name="TextBox 52"/>
          <p:cNvSpPr txBox="1"/>
          <p:nvPr/>
        </p:nvSpPr>
        <p:spPr>
          <a:xfrm>
            <a:off x="251520" y="5036983"/>
            <a:ext cx="4968552" cy="1200329"/>
          </a:xfrm>
          <a:prstGeom prst="rect">
            <a:avLst/>
          </a:prstGeom>
          <a:noFill/>
        </p:spPr>
        <p:txBody>
          <a:bodyPr wrap="square" rtlCol="0">
            <a:spAutoFit/>
          </a:bodyPr>
          <a:lstStyle/>
          <a:p>
            <a:pPr algn="ctr"/>
            <a:r>
              <a:rPr lang="en-US" dirty="0">
                <a:solidFill>
                  <a:schemeClr val="bg1"/>
                </a:solidFill>
              </a:rPr>
              <a:t>In the haploid case we expect most positions in the alignment to be monomorphic </a:t>
            </a:r>
            <a:r>
              <a:rPr lang="en-US" dirty="0"/>
              <a:t>or have a low frequency of other bases (“Alleles”), that mostly arise form sequencing errors or mapping errors</a:t>
            </a:r>
          </a:p>
        </p:txBody>
      </p:sp>
    </p:spTree>
    <p:custDataLst>
      <p:tags r:id="rId1"/>
    </p:custDataLst>
    <p:extLst>
      <p:ext uri="{BB962C8B-B14F-4D97-AF65-F5344CB8AC3E}">
        <p14:creationId xmlns:p14="http://schemas.microsoft.com/office/powerpoint/2010/main" val="264910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287036" y="588417"/>
            <a:ext cx="8574088" cy="968375"/>
          </a:xfrm>
        </p:spPr>
        <p:txBody>
          <a:bodyPr>
            <a:noAutofit/>
          </a:bodyPr>
          <a:lstStyle/>
          <a:p>
            <a:pPr eaLnBrk="1" hangingPunct="1"/>
            <a:r>
              <a:rPr lang="en-US" sz="3600" dirty="0">
                <a:latin typeface="Arial" charset="0"/>
                <a:ea typeface="ＭＳ Ｐゴシック" charset="0"/>
                <a:cs typeface="ＭＳ Ｐゴシック" charset="0"/>
              </a:rPr>
              <a:t>¿How do you get the genome sequence of an organism?</a:t>
            </a:r>
          </a:p>
        </p:txBody>
      </p:sp>
      <p:sp>
        <p:nvSpPr>
          <p:cNvPr id="18434" name="Rectangle 3"/>
          <p:cNvSpPr>
            <a:spLocks noGrp="1" noChangeArrowheads="1"/>
          </p:cNvSpPr>
          <p:nvPr>
            <p:ph type="body" idx="4294967295"/>
          </p:nvPr>
        </p:nvSpPr>
        <p:spPr>
          <a:xfrm>
            <a:off x="576064" y="1939925"/>
            <a:ext cx="7656513" cy="3576638"/>
          </a:xfrm>
        </p:spPr>
        <p:txBody>
          <a:bodyPr>
            <a:normAutofit fontScale="92500"/>
          </a:bodyPr>
          <a:lstStyle/>
          <a:p>
            <a:pPr eaLnBrk="1" hangingPunct="1">
              <a:buFontTx/>
              <a:buNone/>
            </a:pPr>
            <a:r>
              <a:rPr lang="en-US" dirty="0">
                <a:latin typeface="Arial" charset="0"/>
                <a:ea typeface="ＭＳ Ｐゴシック" charset="0"/>
                <a:cs typeface="ＭＳ Ｐゴシック" charset="0"/>
              </a:rPr>
              <a:t>Example: imagine a genome of size 10bp, you have three copies, each copy get fragmented in the following way, you do not know the order of the fragments:</a:t>
            </a:r>
            <a:endParaRPr lang="en-US" dirty="0">
              <a:latin typeface="Arial Unicode MS" charset="0"/>
              <a:ea typeface="ＭＳ Ｐゴシック" charset="0"/>
              <a:cs typeface="Arial Unicode MS" charset="0"/>
            </a:endParaRPr>
          </a:p>
          <a:p>
            <a:pPr eaLnBrk="1" hangingPunct="1">
              <a:buFontTx/>
              <a:buNone/>
            </a:pPr>
            <a:r>
              <a:rPr lang="en-US" dirty="0">
                <a:latin typeface="Arial" charset="0"/>
                <a:ea typeface="ＭＳ Ｐゴシック" charset="0"/>
                <a:cs typeface="ＭＳ Ｐゴシック" charset="0"/>
              </a:rPr>
              <a:t>		</a:t>
            </a:r>
            <a:r>
              <a:rPr lang="en-US" sz="2600" dirty="0">
                <a:latin typeface="Arial" charset="0"/>
                <a:ea typeface="ＭＳ Ｐゴシック" charset="0"/>
                <a:cs typeface="ＭＳ Ｐゴシック" charset="0"/>
              </a:rPr>
              <a:t>TG, ATG y CCTAC</a:t>
            </a:r>
          </a:p>
          <a:p>
            <a:pPr eaLnBrk="1" hangingPunct="1">
              <a:buFontTx/>
              <a:buNone/>
            </a:pPr>
            <a:r>
              <a:rPr lang="en-US" sz="2600" dirty="0">
                <a:latin typeface="Arial" charset="0"/>
                <a:ea typeface="ＭＳ Ｐゴシック" charset="0"/>
                <a:cs typeface="ＭＳ Ｐゴシック" charset="0"/>
              </a:rPr>
              <a:t>		AT, GCC y TACTG</a:t>
            </a:r>
          </a:p>
          <a:p>
            <a:pPr eaLnBrk="1" hangingPunct="1">
              <a:buFontTx/>
              <a:buNone/>
            </a:pPr>
            <a:r>
              <a:rPr lang="en-US" sz="2600" dirty="0">
                <a:latin typeface="Arial" charset="0"/>
                <a:ea typeface="ＭＳ Ｐゴシック" charset="0"/>
                <a:cs typeface="ＭＳ Ｐゴシック" charset="0"/>
              </a:rPr>
              <a:t>		CTG, CTA y ATGC</a:t>
            </a:r>
          </a:p>
          <a:p>
            <a:pPr eaLnBrk="1" hangingPunct="1">
              <a:buFontTx/>
              <a:buNone/>
            </a:pPr>
            <a:r>
              <a:rPr lang="en-US" dirty="0">
                <a:latin typeface="Arial" charset="0"/>
                <a:ea typeface="ＭＳ Ｐゴシック" charset="0"/>
                <a:cs typeface="ＭＳ Ｐゴシック" charset="0"/>
              </a:rPr>
              <a:t>¿Which is the original genome sequence?</a:t>
            </a:r>
          </a:p>
        </p:txBody>
      </p:sp>
      <p:sp>
        <p:nvSpPr>
          <p:cNvPr id="2" name="Rectángulo 1"/>
          <p:cNvSpPr/>
          <p:nvPr/>
        </p:nvSpPr>
        <p:spPr>
          <a:xfrm>
            <a:off x="2990051" y="3183359"/>
            <a:ext cx="1221909" cy="461665"/>
          </a:xfrm>
          <a:prstGeom prst="rect">
            <a:avLst/>
          </a:prstGeom>
        </p:spPr>
        <p:txBody>
          <a:bodyPr wrap="none">
            <a:spAutoFit/>
          </a:bodyPr>
          <a:lstStyle/>
          <a:p>
            <a:pPr marL="454025" indent="-454025" defTabSz="914400">
              <a:spcBef>
                <a:spcPts val="2000"/>
              </a:spcBef>
              <a:buClr>
                <a:schemeClr val="bg1">
                  <a:lumMod val="65000"/>
                </a:schemeClr>
              </a:buClr>
              <a:buSzPct val="90000"/>
            </a:pPr>
            <a:r>
              <a:rPr lang="en-US" sz="2400" dirty="0">
                <a:solidFill>
                  <a:srgbClr val="FF0000"/>
                </a:solidFill>
                <a:latin typeface="Arial" charset="0"/>
                <a:ea typeface="ＭＳ Ｐゴシック" charset="0"/>
                <a:cs typeface="ＭＳ Ｐゴシック" charset="0"/>
              </a:rPr>
              <a:t>CCTAC</a:t>
            </a:r>
            <a:endParaRPr lang="es-ES" sz="2400" dirty="0">
              <a:solidFill>
                <a:srgbClr val="FF0000"/>
              </a:solidFill>
              <a:latin typeface="Arial" charset="0"/>
              <a:ea typeface="ＭＳ Ｐゴシック" charset="0"/>
              <a:cs typeface="ＭＳ Ｐゴシック" charset="0"/>
            </a:endParaRPr>
          </a:p>
        </p:txBody>
      </p:sp>
      <p:sp>
        <p:nvSpPr>
          <p:cNvPr id="6" name="Rectángulo 5"/>
          <p:cNvSpPr/>
          <p:nvPr/>
        </p:nvSpPr>
        <p:spPr>
          <a:xfrm>
            <a:off x="2195736" y="3831431"/>
            <a:ext cx="629199" cy="461665"/>
          </a:xfrm>
          <a:prstGeom prst="rect">
            <a:avLst/>
          </a:prstGeom>
        </p:spPr>
        <p:txBody>
          <a:bodyPr wrap="none">
            <a:spAutoFit/>
          </a:bodyPr>
          <a:lstStyle/>
          <a:p>
            <a:pPr marL="454025" indent="-454025" defTabSz="914400">
              <a:spcBef>
                <a:spcPts val="2000"/>
              </a:spcBef>
              <a:buClr>
                <a:schemeClr val="bg1">
                  <a:lumMod val="65000"/>
                </a:schemeClr>
              </a:buClr>
              <a:buSzPct val="90000"/>
            </a:pPr>
            <a:r>
              <a:rPr lang="en-US" sz="2400" dirty="0">
                <a:solidFill>
                  <a:srgbClr val="FF0000"/>
                </a:solidFill>
                <a:latin typeface="Arial" charset="0"/>
                <a:ea typeface="ＭＳ Ｐゴシック" charset="0"/>
                <a:cs typeface="ＭＳ Ｐゴシック" charset="0"/>
              </a:rPr>
              <a:t>CC</a:t>
            </a:r>
            <a:endParaRPr lang="es-ES" sz="2400" dirty="0">
              <a:solidFill>
                <a:srgbClr val="FF0000"/>
              </a:solidFill>
              <a:latin typeface="Arial" charset="0"/>
              <a:ea typeface="ＭＳ Ｐゴシック" charset="0"/>
              <a:cs typeface="ＭＳ Ｐゴシック" charset="0"/>
            </a:endParaRPr>
          </a:p>
        </p:txBody>
      </p:sp>
      <p:sp>
        <p:nvSpPr>
          <p:cNvPr id="7" name="Rectángulo 6"/>
          <p:cNvSpPr/>
          <p:nvPr/>
        </p:nvSpPr>
        <p:spPr>
          <a:xfrm>
            <a:off x="2299100" y="4407495"/>
            <a:ext cx="774571" cy="461665"/>
          </a:xfrm>
          <a:prstGeom prst="rect">
            <a:avLst/>
          </a:prstGeom>
        </p:spPr>
        <p:txBody>
          <a:bodyPr wrap="none">
            <a:spAutoFit/>
          </a:bodyPr>
          <a:lstStyle/>
          <a:p>
            <a:pPr marL="454025" indent="-454025" defTabSz="914400">
              <a:spcBef>
                <a:spcPts val="2000"/>
              </a:spcBef>
              <a:buClr>
                <a:schemeClr val="bg1">
                  <a:lumMod val="65000"/>
                </a:schemeClr>
              </a:buClr>
              <a:buSzPct val="90000"/>
            </a:pPr>
            <a:r>
              <a:rPr lang="en-US" sz="2400" dirty="0">
                <a:solidFill>
                  <a:srgbClr val="FF0000"/>
                </a:solidFill>
                <a:latin typeface="Arial" charset="0"/>
                <a:ea typeface="ＭＳ Ｐゴシック" charset="0"/>
                <a:cs typeface="ＭＳ Ｐゴシック" charset="0"/>
              </a:rPr>
              <a:t>CTA</a:t>
            </a:r>
            <a:endParaRPr lang="es-ES" sz="2400" dirty="0">
              <a:solidFill>
                <a:srgbClr val="FF0000"/>
              </a:solidFill>
              <a:latin typeface="Arial" charset="0"/>
              <a:ea typeface="ＭＳ Ｐゴシック" charset="0"/>
              <a:cs typeface="ＭＳ Ｐゴシック" charset="0"/>
            </a:endParaRPr>
          </a:p>
        </p:txBody>
      </p:sp>
      <p:sp>
        <p:nvSpPr>
          <p:cNvPr id="3" name="Rectángulo 2"/>
          <p:cNvSpPr/>
          <p:nvPr/>
        </p:nvSpPr>
        <p:spPr>
          <a:xfrm>
            <a:off x="3203848" y="5517232"/>
            <a:ext cx="4572000" cy="830997"/>
          </a:xfrm>
          <a:prstGeom prst="rect">
            <a:avLst/>
          </a:prstGeom>
        </p:spPr>
        <p:txBody>
          <a:bodyPr>
            <a:spAutoFit/>
          </a:bodyPr>
          <a:lstStyle/>
          <a:p>
            <a:r>
              <a:rPr lang="en-US" sz="4800" dirty="0">
                <a:ea typeface="ＭＳ Ｐゴシック" charset="0"/>
                <a:cs typeface="ＭＳ Ｐゴシック" charset="0"/>
              </a:rPr>
              <a:t>ATGCCTACTG</a:t>
            </a:r>
            <a:endParaRPr lang="en-US" sz="4800" dirty="0">
              <a:latin typeface="Arial" charset="0"/>
              <a:ea typeface="ＭＳ Ｐゴシック" charset="0"/>
              <a:cs typeface="ＭＳ Ｐゴシック" charset="0"/>
            </a:endParaRPr>
          </a:p>
        </p:txBody>
      </p:sp>
      <p:sp>
        <p:nvSpPr>
          <p:cNvPr id="11" name="Rectángulo 10"/>
          <p:cNvSpPr/>
          <p:nvPr/>
        </p:nvSpPr>
        <p:spPr>
          <a:xfrm>
            <a:off x="2947172" y="3831431"/>
            <a:ext cx="777376" cy="461665"/>
          </a:xfrm>
          <a:prstGeom prst="rect">
            <a:avLst/>
          </a:prstGeom>
        </p:spPr>
        <p:txBody>
          <a:bodyPr wrap="none">
            <a:spAutoFit/>
          </a:bodyPr>
          <a:lstStyle/>
          <a:p>
            <a:pPr marL="454025" indent="-454025" defTabSz="914400">
              <a:spcBef>
                <a:spcPts val="2000"/>
              </a:spcBef>
              <a:buClr>
                <a:schemeClr val="bg1">
                  <a:lumMod val="65000"/>
                </a:schemeClr>
              </a:buClr>
              <a:buSzPct val="90000"/>
            </a:pPr>
            <a:r>
              <a:rPr lang="en-US" sz="2400" dirty="0">
                <a:solidFill>
                  <a:srgbClr val="FF0000"/>
                </a:solidFill>
                <a:latin typeface="Arial" charset="0"/>
                <a:ea typeface="ＭＳ Ｐゴシック" charset="0"/>
                <a:cs typeface="ＭＳ Ｐゴシック" charset="0"/>
              </a:rPr>
              <a:t>TAC</a:t>
            </a:r>
            <a:endParaRPr lang="es-ES" sz="2400" dirty="0">
              <a:solidFill>
                <a:srgbClr val="FF0000"/>
              </a:solidFill>
              <a:latin typeface="Arial" charset="0"/>
              <a:ea typeface="ＭＳ Ｐゴシック" charset="0"/>
              <a:cs typeface="ＭＳ Ｐゴシック" charset="0"/>
            </a:endParaRPr>
          </a:p>
        </p:txBody>
      </p:sp>
      <p:sp>
        <p:nvSpPr>
          <p:cNvPr id="12" name="Rectángulo 11"/>
          <p:cNvSpPr/>
          <p:nvPr/>
        </p:nvSpPr>
        <p:spPr>
          <a:xfrm>
            <a:off x="1491334" y="4402846"/>
            <a:ext cx="406932" cy="461665"/>
          </a:xfrm>
          <a:prstGeom prst="rect">
            <a:avLst/>
          </a:prstGeom>
        </p:spPr>
        <p:txBody>
          <a:bodyPr wrap="none">
            <a:spAutoFit/>
          </a:bodyPr>
          <a:lstStyle/>
          <a:p>
            <a:pPr marL="454025" indent="-454025" defTabSz="914400">
              <a:spcBef>
                <a:spcPts val="2000"/>
              </a:spcBef>
              <a:buClr>
                <a:schemeClr val="bg1">
                  <a:lumMod val="65000"/>
                </a:schemeClr>
              </a:buClr>
              <a:buSzPct val="90000"/>
            </a:pPr>
            <a:r>
              <a:rPr lang="en-US" sz="2400" dirty="0">
                <a:solidFill>
                  <a:srgbClr val="FF0000"/>
                </a:solidFill>
                <a:latin typeface="Arial" charset="0"/>
                <a:ea typeface="ＭＳ Ｐゴシック" charset="0"/>
                <a:cs typeface="ＭＳ Ｐゴシック" charset="0"/>
              </a:rPr>
              <a:t>C</a:t>
            </a:r>
            <a:endParaRPr lang="es-ES" sz="2400" dirty="0">
              <a:solidFill>
                <a:srgbClr val="FF0000"/>
              </a:solidFill>
              <a:latin typeface="Arial" charset="0"/>
              <a:ea typeface="ＭＳ Ｐゴシック" charset="0"/>
              <a:cs typeface="ＭＳ Ｐゴシック" charset="0"/>
            </a:endParaRPr>
          </a:p>
        </p:txBody>
      </p:sp>
      <p:sp>
        <p:nvSpPr>
          <p:cNvPr id="5" name="Rectángulo 4"/>
          <p:cNvSpPr/>
          <p:nvPr/>
        </p:nvSpPr>
        <p:spPr>
          <a:xfrm>
            <a:off x="5868144" y="3068960"/>
            <a:ext cx="2520280" cy="1723549"/>
          </a:xfrm>
          <a:prstGeom prst="rect">
            <a:avLst/>
          </a:prstGeom>
        </p:spPr>
        <p:txBody>
          <a:bodyPr wrap="square">
            <a:spAutoFit/>
          </a:bodyPr>
          <a:lstStyle/>
          <a:p>
            <a:pPr>
              <a:lnSpc>
                <a:spcPct val="150000"/>
              </a:lnSpc>
            </a:pPr>
            <a:r>
              <a:rPr lang="en-US" sz="2400" dirty="0">
                <a:solidFill>
                  <a:schemeClr val="tx1">
                    <a:lumMod val="85000"/>
                    <a:lumOff val="15000"/>
                  </a:schemeClr>
                </a:solidFill>
                <a:latin typeface="Arial" charset="0"/>
                <a:ea typeface="ＭＳ Ｐゴシック" charset="0"/>
                <a:cs typeface="ＭＳ Ｐゴシック" charset="0"/>
              </a:rPr>
              <a:t>   </a:t>
            </a:r>
            <a:r>
              <a:rPr lang="en-US" sz="2400" b="1" dirty="0">
                <a:solidFill>
                  <a:srgbClr val="008000"/>
                </a:solidFill>
                <a:latin typeface="Arial" charset="0"/>
                <a:ea typeface="ＭＳ Ｐゴシック" charset="0"/>
                <a:cs typeface="ＭＳ Ｐゴシック" charset="0"/>
              </a:rPr>
              <a:t>CCTAC</a:t>
            </a:r>
          </a:p>
          <a:p>
            <a:pPr>
              <a:lnSpc>
                <a:spcPct val="150000"/>
              </a:lnSpc>
            </a:pPr>
            <a:r>
              <a:rPr lang="en-US" sz="2400" b="1" dirty="0">
                <a:solidFill>
                  <a:srgbClr val="008000"/>
                </a:solidFill>
                <a:latin typeface="Arial" charset="0"/>
                <a:ea typeface="ＭＳ Ｐゴシック" charset="0"/>
                <a:cs typeface="ＭＳ Ｐゴシック" charset="0"/>
              </a:rPr>
              <a:t>GCCTACTG</a:t>
            </a:r>
          </a:p>
          <a:p>
            <a:pPr>
              <a:lnSpc>
                <a:spcPct val="150000"/>
              </a:lnSpc>
            </a:pPr>
            <a:r>
              <a:rPr lang="en-US" sz="2400" b="1" dirty="0">
                <a:solidFill>
                  <a:srgbClr val="008000"/>
                </a:solidFill>
                <a:latin typeface="Arial" charset="0"/>
                <a:ea typeface="ＭＳ Ｐゴシック" charset="0"/>
                <a:cs typeface="ＭＳ Ｐゴシック" charset="0"/>
              </a:rPr>
              <a:t>     CTACTG</a:t>
            </a:r>
          </a:p>
        </p:txBody>
      </p:sp>
    </p:spTree>
    <p:extLst>
      <p:ext uri="{BB962C8B-B14F-4D97-AF65-F5344CB8AC3E}">
        <p14:creationId xmlns:p14="http://schemas.microsoft.com/office/powerpoint/2010/main" val="404315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3" grpId="0"/>
      <p:bldP spid="11" grpId="0"/>
      <p:bldP spid="1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51520" y="332656"/>
            <a:ext cx="8640960" cy="1323439"/>
          </a:xfrm>
          <a:prstGeom prst="rect">
            <a:avLst/>
          </a:prstGeom>
          <a:noFill/>
        </p:spPr>
        <p:txBody>
          <a:bodyPr wrap="square" rtlCol="0">
            <a:spAutoFit/>
          </a:bodyPr>
          <a:lstStyle/>
          <a:p>
            <a:pPr algn="r"/>
            <a:r>
              <a:rPr lang="en-GB" sz="4000" b="1" dirty="0">
                <a:solidFill>
                  <a:schemeClr val="bg1"/>
                </a:solidFill>
              </a:rPr>
              <a:t>ploidyNGS: </a:t>
            </a:r>
            <a:r>
              <a:rPr lang="en-US" sz="4000" dirty="0">
                <a:solidFill>
                  <a:schemeClr val="bg1"/>
                </a:solidFill>
              </a:rPr>
              <a:t>Haploid case</a:t>
            </a:r>
          </a:p>
          <a:p>
            <a:pPr algn="r"/>
            <a:r>
              <a:rPr lang="en-GB" sz="4000" b="1" dirty="0">
                <a:solidFill>
                  <a:srgbClr val="FFFFFF"/>
                </a:solidFill>
              </a:rPr>
              <a:t> </a:t>
            </a:r>
            <a:endParaRPr lang="en-US" sz="2400" dirty="0">
              <a:solidFill>
                <a:srgbClr val="FFFFFF"/>
              </a:solidFill>
            </a:endParaRPr>
          </a:p>
        </p:txBody>
      </p:sp>
      <p:pic>
        <p:nvPicPr>
          <p:cNvPr id="3" name="Picture 2"/>
          <p:cNvPicPr>
            <a:picLocks noChangeAspect="1"/>
          </p:cNvPicPr>
          <p:nvPr/>
        </p:nvPicPr>
        <p:blipFill>
          <a:blip r:embed="rId4"/>
          <a:stretch>
            <a:fillRect/>
          </a:stretch>
        </p:blipFill>
        <p:spPr>
          <a:xfrm>
            <a:off x="251520" y="2060848"/>
            <a:ext cx="4320480" cy="1820851"/>
          </a:xfrm>
          <a:prstGeom prst="rect">
            <a:avLst/>
          </a:prstGeom>
        </p:spPr>
      </p:pic>
      <p:sp>
        <p:nvSpPr>
          <p:cNvPr id="5" name="TextBox 4"/>
          <p:cNvSpPr txBox="1"/>
          <p:nvPr/>
        </p:nvSpPr>
        <p:spPr>
          <a:xfrm rot="16200000">
            <a:off x="8557266" y="226532"/>
            <a:ext cx="877163" cy="369332"/>
          </a:xfrm>
          <a:prstGeom prst="rect">
            <a:avLst/>
          </a:prstGeom>
          <a:solidFill>
            <a:srgbClr val="000000"/>
          </a:solidFill>
          <a:ln>
            <a:noFill/>
          </a:ln>
        </p:spPr>
        <p:txBody>
          <a:bodyPr wrap="none" rtlCol="0">
            <a:spAutoFit/>
          </a:bodyPr>
          <a:lstStyle/>
          <a:p>
            <a:r>
              <a:rPr lang="en-US" b="1" dirty="0">
                <a:solidFill>
                  <a:schemeClr val="bg1"/>
                </a:solidFill>
              </a:rPr>
              <a:t>Results</a:t>
            </a:r>
          </a:p>
        </p:txBody>
      </p:sp>
      <p:grpSp>
        <p:nvGrpSpPr>
          <p:cNvPr id="6" name="Group 5"/>
          <p:cNvGrpSpPr/>
          <p:nvPr/>
        </p:nvGrpSpPr>
        <p:grpSpPr>
          <a:xfrm>
            <a:off x="334718" y="3933056"/>
            <a:ext cx="4165274" cy="729372"/>
            <a:chOff x="334718" y="3933056"/>
            <a:chExt cx="4165274" cy="729372"/>
          </a:xfrm>
        </p:grpSpPr>
        <p:grpSp>
          <p:nvGrpSpPr>
            <p:cNvPr id="7" name="Group 6"/>
            <p:cNvGrpSpPr/>
            <p:nvPr/>
          </p:nvGrpSpPr>
          <p:grpSpPr>
            <a:xfrm>
              <a:off x="334718" y="3933056"/>
              <a:ext cx="4165274" cy="288032"/>
              <a:chOff x="334718" y="3933056"/>
              <a:chExt cx="4165274" cy="288032"/>
            </a:xfrm>
          </p:grpSpPr>
          <p:cxnSp>
            <p:nvCxnSpPr>
              <p:cNvPr id="9" name="Straight Arrow Connector 8"/>
              <p:cNvCxnSpPr/>
              <p:nvPr/>
            </p:nvCxnSpPr>
            <p:spPr>
              <a:xfrm flipV="1">
                <a:off x="334718"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470333"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605965"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738791"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855559"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991174"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1259632"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376400"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512015"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1647647"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1907704"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178951"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2311777"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2580945"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2716577"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849403"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988551"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3124166"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3392624"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3531045"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3666660"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3802292"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4231534"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4367166"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4499992"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334718" y="4293096"/>
              <a:ext cx="4165274" cy="369332"/>
            </a:xfrm>
            <a:prstGeom prst="rect">
              <a:avLst/>
            </a:prstGeom>
            <a:noFill/>
          </p:spPr>
          <p:txBody>
            <a:bodyPr wrap="square" rtlCol="0">
              <a:spAutoFit/>
            </a:bodyPr>
            <a:lstStyle/>
            <a:p>
              <a:pPr algn="ctr"/>
              <a:r>
                <a:rPr lang="en-US" dirty="0">
                  <a:solidFill>
                    <a:srgbClr val="FFFFFF"/>
                  </a:solidFill>
                </a:rPr>
                <a:t>Monomorphic positions</a:t>
              </a:r>
            </a:p>
          </p:txBody>
        </p:sp>
      </p:grpSp>
      <p:grpSp>
        <p:nvGrpSpPr>
          <p:cNvPr id="34" name="Group 33"/>
          <p:cNvGrpSpPr/>
          <p:nvPr/>
        </p:nvGrpSpPr>
        <p:grpSpPr>
          <a:xfrm>
            <a:off x="334718" y="3933056"/>
            <a:ext cx="4165274" cy="1066438"/>
            <a:chOff x="334718" y="3933056"/>
            <a:chExt cx="4165274" cy="1066438"/>
          </a:xfrm>
        </p:grpSpPr>
        <p:grpSp>
          <p:nvGrpSpPr>
            <p:cNvPr id="35" name="Group 34"/>
            <p:cNvGrpSpPr/>
            <p:nvPr/>
          </p:nvGrpSpPr>
          <p:grpSpPr>
            <a:xfrm>
              <a:off x="1129024" y="3933056"/>
              <a:ext cx="2938920" cy="288032"/>
              <a:chOff x="1129024" y="3933056"/>
              <a:chExt cx="2938920" cy="288032"/>
            </a:xfrm>
          </p:grpSpPr>
          <p:cxnSp>
            <p:nvCxnSpPr>
              <p:cNvPr id="37" name="Straight Arrow Connector 36"/>
              <p:cNvCxnSpPr/>
              <p:nvPr/>
            </p:nvCxnSpPr>
            <p:spPr>
              <a:xfrm flipV="1">
                <a:off x="1129024"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1786068"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2051720"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V="1">
                <a:off x="2450925"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3265393"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3957498"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4067944"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36" name="TextBox 35"/>
            <p:cNvSpPr txBox="1"/>
            <p:nvPr/>
          </p:nvSpPr>
          <p:spPr>
            <a:xfrm>
              <a:off x="334718" y="4630162"/>
              <a:ext cx="4165274" cy="369332"/>
            </a:xfrm>
            <a:prstGeom prst="rect">
              <a:avLst/>
            </a:prstGeom>
            <a:noFill/>
          </p:spPr>
          <p:txBody>
            <a:bodyPr wrap="square" rtlCol="0">
              <a:spAutoFit/>
            </a:bodyPr>
            <a:lstStyle/>
            <a:p>
              <a:pPr algn="ctr"/>
              <a:r>
                <a:rPr lang="en-US" dirty="0">
                  <a:solidFill>
                    <a:schemeClr val="accent6">
                      <a:lumMod val="50000"/>
                    </a:schemeClr>
                  </a:solidFill>
                </a:rPr>
                <a:t>Sequencing errors </a:t>
              </a:r>
            </a:p>
          </p:txBody>
        </p:sp>
      </p:grpSp>
      <p:grpSp>
        <p:nvGrpSpPr>
          <p:cNvPr id="47" name="Group 46"/>
          <p:cNvGrpSpPr/>
          <p:nvPr/>
        </p:nvGrpSpPr>
        <p:grpSpPr>
          <a:xfrm>
            <a:off x="4762261" y="1828273"/>
            <a:ext cx="4106851" cy="4256695"/>
            <a:chOff x="4762261" y="1828273"/>
            <a:chExt cx="4106851" cy="4256695"/>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2261" y="1828273"/>
              <a:ext cx="4106851" cy="4106851"/>
            </a:xfrm>
            <a:prstGeom prst="rect">
              <a:avLst/>
            </a:prstGeom>
          </p:spPr>
        </p:pic>
        <p:sp>
          <p:nvSpPr>
            <p:cNvPr id="45" name="TextBox 44"/>
            <p:cNvSpPr txBox="1"/>
            <p:nvPr/>
          </p:nvSpPr>
          <p:spPr>
            <a:xfrm>
              <a:off x="5747532" y="5638857"/>
              <a:ext cx="2729609" cy="276999"/>
            </a:xfrm>
            <a:prstGeom prst="rect">
              <a:avLst/>
            </a:prstGeom>
            <a:noFill/>
          </p:spPr>
          <p:txBody>
            <a:bodyPr wrap="none" rtlCol="0">
              <a:spAutoFit/>
            </a:bodyPr>
            <a:lstStyle/>
            <a:p>
              <a:r>
                <a:rPr lang="en-US" sz="1200" dirty="0">
                  <a:solidFill>
                    <a:schemeClr val="bg1"/>
                  </a:solidFill>
                </a:rPr>
                <a:t>Abundance of the most frequent “allele”</a:t>
              </a:r>
            </a:p>
          </p:txBody>
        </p:sp>
        <p:sp>
          <p:nvSpPr>
            <p:cNvPr id="46" name="TextBox 45"/>
            <p:cNvSpPr txBox="1"/>
            <p:nvPr/>
          </p:nvSpPr>
          <p:spPr>
            <a:xfrm>
              <a:off x="5537329" y="5807969"/>
              <a:ext cx="3211135" cy="276999"/>
            </a:xfrm>
            <a:prstGeom prst="rect">
              <a:avLst/>
            </a:prstGeom>
            <a:noFill/>
          </p:spPr>
          <p:txBody>
            <a:bodyPr wrap="none" rtlCol="0">
              <a:spAutoFit/>
            </a:bodyPr>
            <a:lstStyle/>
            <a:p>
              <a:r>
                <a:rPr lang="en-US" sz="1200" dirty="0">
                  <a:solidFill>
                    <a:srgbClr val="008000"/>
                  </a:solidFill>
                </a:rPr>
                <a:t>Abundance of the second most frequent “allele”</a:t>
              </a:r>
            </a:p>
          </p:txBody>
        </p:sp>
      </p:grpSp>
      <p:sp>
        <p:nvSpPr>
          <p:cNvPr id="44" name="TextBox 43"/>
          <p:cNvSpPr txBox="1"/>
          <p:nvPr/>
        </p:nvSpPr>
        <p:spPr>
          <a:xfrm>
            <a:off x="251520" y="5036983"/>
            <a:ext cx="4968552" cy="1200329"/>
          </a:xfrm>
          <a:prstGeom prst="rect">
            <a:avLst/>
          </a:prstGeom>
          <a:noFill/>
        </p:spPr>
        <p:txBody>
          <a:bodyPr wrap="square" rtlCol="0">
            <a:spAutoFit/>
          </a:bodyPr>
          <a:lstStyle/>
          <a:p>
            <a:pPr algn="ctr"/>
            <a:r>
              <a:rPr lang="en-US" dirty="0">
                <a:solidFill>
                  <a:schemeClr val="bg1"/>
                </a:solidFill>
              </a:rPr>
              <a:t>In the haploid case we expect most positions in the alignment to be monomorphic or have a low frequency of other bases (“Alleles”), that mostly arise form sequencing errors or mapping errors</a:t>
            </a:r>
          </a:p>
        </p:txBody>
      </p:sp>
    </p:spTree>
    <p:custDataLst>
      <p:tags r:id="rId1"/>
    </p:custDataLst>
    <p:extLst>
      <p:ext uri="{BB962C8B-B14F-4D97-AF65-F5344CB8AC3E}">
        <p14:creationId xmlns:p14="http://schemas.microsoft.com/office/powerpoint/2010/main" val="17466487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51520" y="332656"/>
            <a:ext cx="8640960" cy="1323439"/>
          </a:xfrm>
          <a:prstGeom prst="rect">
            <a:avLst/>
          </a:prstGeom>
          <a:noFill/>
        </p:spPr>
        <p:txBody>
          <a:bodyPr wrap="square" rtlCol="0">
            <a:spAutoFit/>
          </a:bodyPr>
          <a:lstStyle/>
          <a:p>
            <a:pPr algn="r"/>
            <a:r>
              <a:rPr lang="en-GB" sz="4000" b="1" dirty="0">
                <a:solidFill>
                  <a:schemeClr val="bg1"/>
                </a:solidFill>
              </a:rPr>
              <a:t>ploidyNGS: </a:t>
            </a:r>
            <a:r>
              <a:rPr lang="en-US" sz="4000" dirty="0">
                <a:solidFill>
                  <a:schemeClr val="bg1"/>
                </a:solidFill>
              </a:rPr>
              <a:t>Haploid case</a:t>
            </a:r>
          </a:p>
          <a:p>
            <a:pPr algn="r"/>
            <a:r>
              <a:rPr lang="en-GB" sz="4000" b="1" dirty="0">
                <a:solidFill>
                  <a:srgbClr val="FFFFFF"/>
                </a:solidFill>
              </a:rPr>
              <a:t> </a:t>
            </a:r>
            <a:endParaRPr lang="en-US" sz="2400" dirty="0">
              <a:solidFill>
                <a:srgbClr val="FFFFFF"/>
              </a:solidFill>
            </a:endParaRPr>
          </a:p>
        </p:txBody>
      </p:sp>
      <p:pic>
        <p:nvPicPr>
          <p:cNvPr id="3" name="Picture 2"/>
          <p:cNvPicPr>
            <a:picLocks noChangeAspect="1"/>
          </p:cNvPicPr>
          <p:nvPr/>
        </p:nvPicPr>
        <p:blipFill>
          <a:blip r:embed="rId4"/>
          <a:stretch>
            <a:fillRect/>
          </a:stretch>
        </p:blipFill>
        <p:spPr>
          <a:xfrm>
            <a:off x="251520" y="2060848"/>
            <a:ext cx="4320480" cy="1820851"/>
          </a:xfrm>
          <a:prstGeom prst="rect">
            <a:avLst/>
          </a:prstGeom>
        </p:spPr>
      </p:pic>
      <p:sp>
        <p:nvSpPr>
          <p:cNvPr id="5" name="TextBox 4"/>
          <p:cNvSpPr txBox="1"/>
          <p:nvPr/>
        </p:nvSpPr>
        <p:spPr>
          <a:xfrm rot="16200000">
            <a:off x="8557266" y="226532"/>
            <a:ext cx="877163" cy="369332"/>
          </a:xfrm>
          <a:prstGeom prst="rect">
            <a:avLst/>
          </a:prstGeom>
          <a:solidFill>
            <a:srgbClr val="000000"/>
          </a:solidFill>
          <a:ln>
            <a:noFill/>
          </a:ln>
        </p:spPr>
        <p:txBody>
          <a:bodyPr wrap="none" rtlCol="0">
            <a:spAutoFit/>
          </a:bodyPr>
          <a:lstStyle/>
          <a:p>
            <a:r>
              <a:rPr lang="en-US" b="1" dirty="0">
                <a:solidFill>
                  <a:schemeClr val="bg1"/>
                </a:solidFill>
              </a:rPr>
              <a:t>Results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2261" y="1828273"/>
            <a:ext cx="4106851" cy="4106851"/>
          </a:xfrm>
          <a:prstGeom prst="rect">
            <a:avLst/>
          </a:prstGeom>
        </p:spPr>
      </p:pic>
      <p:sp>
        <p:nvSpPr>
          <p:cNvPr id="6" name="TextBox 5"/>
          <p:cNvSpPr txBox="1"/>
          <p:nvPr/>
        </p:nvSpPr>
        <p:spPr>
          <a:xfrm>
            <a:off x="251520" y="5036983"/>
            <a:ext cx="4968552" cy="1200329"/>
          </a:xfrm>
          <a:prstGeom prst="rect">
            <a:avLst/>
          </a:prstGeom>
          <a:noFill/>
        </p:spPr>
        <p:txBody>
          <a:bodyPr wrap="square" rtlCol="0">
            <a:spAutoFit/>
          </a:bodyPr>
          <a:lstStyle/>
          <a:p>
            <a:pPr algn="ctr"/>
            <a:r>
              <a:rPr lang="en-US" dirty="0">
                <a:solidFill>
                  <a:schemeClr val="bg1"/>
                </a:solidFill>
              </a:rPr>
              <a:t>In the haploid case we expect most positions in the alignment to be monomorphic or have a low frequency of other bases (“Alleles”), that mostly arise form sequencing errors or mapping errors</a:t>
            </a:r>
          </a:p>
        </p:txBody>
      </p:sp>
      <p:grpSp>
        <p:nvGrpSpPr>
          <p:cNvPr id="7" name="Group 6"/>
          <p:cNvGrpSpPr/>
          <p:nvPr/>
        </p:nvGrpSpPr>
        <p:grpSpPr>
          <a:xfrm>
            <a:off x="334718" y="3933056"/>
            <a:ext cx="4165274" cy="729372"/>
            <a:chOff x="334718" y="3933056"/>
            <a:chExt cx="4165274" cy="729372"/>
          </a:xfrm>
        </p:grpSpPr>
        <p:grpSp>
          <p:nvGrpSpPr>
            <p:cNvPr id="8" name="Group 7"/>
            <p:cNvGrpSpPr/>
            <p:nvPr/>
          </p:nvGrpSpPr>
          <p:grpSpPr>
            <a:xfrm>
              <a:off x="334718" y="3933056"/>
              <a:ext cx="4165274" cy="288032"/>
              <a:chOff x="334718" y="3933056"/>
              <a:chExt cx="4165274" cy="288032"/>
            </a:xfrm>
          </p:grpSpPr>
          <p:cxnSp>
            <p:nvCxnSpPr>
              <p:cNvPr id="10" name="Straight Arrow Connector 9"/>
              <p:cNvCxnSpPr/>
              <p:nvPr/>
            </p:nvCxnSpPr>
            <p:spPr>
              <a:xfrm flipV="1">
                <a:off x="334718"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470333"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605965"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738791"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855559"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991174"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259632"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376400"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1512015"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1647647"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1907704"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2178951"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2311777"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2580945"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716577"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849403"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2988551"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3124166"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3392624"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3531045"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3666660"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3802292"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4231534"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4367166"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4499992"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334718" y="4293096"/>
              <a:ext cx="4165274" cy="369332"/>
            </a:xfrm>
            <a:prstGeom prst="rect">
              <a:avLst/>
            </a:prstGeom>
            <a:noFill/>
          </p:spPr>
          <p:txBody>
            <a:bodyPr wrap="square" rtlCol="0">
              <a:spAutoFit/>
            </a:bodyPr>
            <a:lstStyle/>
            <a:p>
              <a:pPr algn="ctr"/>
              <a:r>
                <a:rPr lang="en-US" dirty="0">
                  <a:solidFill>
                    <a:srgbClr val="FFFFFF"/>
                  </a:solidFill>
                </a:rPr>
                <a:t>Monomorphic positions</a:t>
              </a:r>
            </a:p>
          </p:txBody>
        </p:sp>
      </p:grpSp>
      <p:grpSp>
        <p:nvGrpSpPr>
          <p:cNvPr id="35" name="Group 34"/>
          <p:cNvGrpSpPr/>
          <p:nvPr/>
        </p:nvGrpSpPr>
        <p:grpSpPr>
          <a:xfrm>
            <a:off x="334718" y="3933056"/>
            <a:ext cx="4165274" cy="1066438"/>
            <a:chOff x="334718" y="3933056"/>
            <a:chExt cx="4165274" cy="1066438"/>
          </a:xfrm>
        </p:grpSpPr>
        <p:grpSp>
          <p:nvGrpSpPr>
            <p:cNvPr id="36" name="Group 35"/>
            <p:cNvGrpSpPr/>
            <p:nvPr/>
          </p:nvGrpSpPr>
          <p:grpSpPr>
            <a:xfrm>
              <a:off x="1129024" y="3933056"/>
              <a:ext cx="2938920" cy="288032"/>
              <a:chOff x="1129024" y="3933056"/>
              <a:chExt cx="2938920" cy="288032"/>
            </a:xfrm>
          </p:grpSpPr>
          <p:cxnSp>
            <p:nvCxnSpPr>
              <p:cNvPr id="38" name="Straight Arrow Connector 37"/>
              <p:cNvCxnSpPr/>
              <p:nvPr/>
            </p:nvCxnSpPr>
            <p:spPr>
              <a:xfrm flipV="1">
                <a:off x="1129024"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1786068"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V="1">
                <a:off x="2051720"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2450925"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3265393"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3957498"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4067944"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37" name="TextBox 36"/>
            <p:cNvSpPr txBox="1"/>
            <p:nvPr/>
          </p:nvSpPr>
          <p:spPr>
            <a:xfrm>
              <a:off x="334718" y="4630162"/>
              <a:ext cx="4165274" cy="369332"/>
            </a:xfrm>
            <a:prstGeom prst="rect">
              <a:avLst/>
            </a:prstGeom>
            <a:noFill/>
          </p:spPr>
          <p:txBody>
            <a:bodyPr wrap="square" rtlCol="0">
              <a:spAutoFit/>
            </a:bodyPr>
            <a:lstStyle/>
            <a:p>
              <a:pPr algn="ctr"/>
              <a:r>
                <a:rPr lang="en-US" dirty="0">
                  <a:solidFill>
                    <a:schemeClr val="accent6">
                      <a:lumMod val="50000"/>
                    </a:schemeClr>
                  </a:solidFill>
                </a:rPr>
                <a:t>Sequencing errors </a:t>
              </a:r>
            </a:p>
          </p:txBody>
        </p:sp>
      </p:grpSp>
    </p:spTree>
    <p:custDataLst>
      <p:tags r:id="rId1"/>
    </p:custDataLst>
    <p:extLst>
      <p:ext uri="{BB962C8B-B14F-4D97-AF65-F5344CB8AC3E}">
        <p14:creationId xmlns:p14="http://schemas.microsoft.com/office/powerpoint/2010/main" val="30801687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251520" y="2060849"/>
            <a:ext cx="4320480" cy="1820850"/>
          </a:xfrm>
          <a:prstGeom prst="rect">
            <a:avLst/>
          </a:prstGeom>
        </p:spPr>
      </p:pic>
      <p:sp>
        <p:nvSpPr>
          <p:cNvPr id="4" name="TextBox 3"/>
          <p:cNvSpPr txBox="1"/>
          <p:nvPr/>
        </p:nvSpPr>
        <p:spPr>
          <a:xfrm>
            <a:off x="251520" y="332656"/>
            <a:ext cx="8640960" cy="1323439"/>
          </a:xfrm>
          <a:prstGeom prst="rect">
            <a:avLst/>
          </a:prstGeom>
          <a:noFill/>
        </p:spPr>
        <p:txBody>
          <a:bodyPr wrap="square" rtlCol="0">
            <a:spAutoFit/>
          </a:bodyPr>
          <a:lstStyle/>
          <a:p>
            <a:pPr algn="r"/>
            <a:r>
              <a:rPr lang="en-GB" sz="4000" b="1" dirty="0">
                <a:solidFill>
                  <a:schemeClr val="bg1"/>
                </a:solidFill>
              </a:rPr>
              <a:t>ploidyNGS: </a:t>
            </a:r>
            <a:r>
              <a:rPr lang="en-US" sz="4000" dirty="0">
                <a:solidFill>
                  <a:schemeClr val="bg1"/>
                </a:solidFill>
              </a:rPr>
              <a:t>Diploid case</a:t>
            </a:r>
          </a:p>
          <a:p>
            <a:pPr algn="r"/>
            <a:r>
              <a:rPr lang="en-GB" sz="4000" b="1" dirty="0">
                <a:solidFill>
                  <a:srgbClr val="FFFFFF"/>
                </a:solidFill>
              </a:rPr>
              <a:t> </a:t>
            </a:r>
            <a:endParaRPr lang="en-US" sz="2400" dirty="0">
              <a:solidFill>
                <a:srgbClr val="FFFFFF"/>
              </a:solidFill>
            </a:endParaRPr>
          </a:p>
        </p:txBody>
      </p:sp>
      <p:sp>
        <p:nvSpPr>
          <p:cNvPr id="5" name="TextBox 4"/>
          <p:cNvSpPr txBox="1"/>
          <p:nvPr/>
        </p:nvSpPr>
        <p:spPr>
          <a:xfrm rot="16200000">
            <a:off x="8557266" y="226532"/>
            <a:ext cx="877163" cy="369332"/>
          </a:xfrm>
          <a:prstGeom prst="rect">
            <a:avLst/>
          </a:prstGeom>
          <a:solidFill>
            <a:srgbClr val="000000"/>
          </a:solidFill>
          <a:ln>
            <a:noFill/>
          </a:ln>
        </p:spPr>
        <p:txBody>
          <a:bodyPr wrap="none" rtlCol="0">
            <a:spAutoFit/>
          </a:bodyPr>
          <a:lstStyle/>
          <a:p>
            <a:r>
              <a:rPr lang="en-US" b="1" dirty="0">
                <a:solidFill>
                  <a:schemeClr val="bg1"/>
                </a:solidFill>
              </a:rPr>
              <a:t>Results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2261" y="1828273"/>
            <a:ext cx="4106851" cy="4106851"/>
          </a:xfrm>
          <a:prstGeom prst="rect">
            <a:avLst/>
          </a:prstGeom>
        </p:spPr>
      </p:pic>
      <p:grpSp>
        <p:nvGrpSpPr>
          <p:cNvPr id="7" name="Group 6"/>
          <p:cNvGrpSpPr/>
          <p:nvPr/>
        </p:nvGrpSpPr>
        <p:grpSpPr>
          <a:xfrm>
            <a:off x="334718" y="3933056"/>
            <a:ext cx="4165274" cy="801380"/>
            <a:chOff x="334718" y="3933056"/>
            <a:chExt cx="4165274" cy="801380"/>
          </a:xfrm>
        </p:grpSpPr>
        <p:grpSp>
          <p:nvGrpSpPr>
            <p:cNvPr id="8" name="Group 7"/>
            <p:cNvGrpSpPr/>
            <p:nvPr/>
          </p:nvGrpSpPr>
          <p:grpSpPr>
            <a:xfrm>
              <a:off x="1381931" y="3933056"/>
              <a:ext cx="2575567" cy="288032"/>
              <a:chOff x="1381931" y="3933056"/>
              <a:chExt cx="2575567" cy="288032"/>
            </a:xfrm>
          </p:grpSpPr>
          <p:cxnSp>
            <p:nvCxnSpPr>
              <p:cNvPr id="10" name="Straight Arrow Connector 9"/>
              <p:cNvCxnSpPr/>
              <p:nvPr/>
            </p:nvCxnSpPr>
            <p:spPr>
              <a:xfrm flipV="1">
                <a:off x="1381931"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1656924"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2051720"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2725356"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394537"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3957498"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334718" y="4365104"/>
              <a:ext cx="4165274" cy="369332"/>
            </a:xfrm>
            <a:prstGeom prst="rect">
              <a:avLst/>
            </a:prstGeom>
            <a:noFill/>
          </p:spPr>
          <p:txBody>
            <a:bodyPr wrap="square" rtlCol="0">
              <a:spAutoFit/>
            </a:bodyPr>
            <a:lstStyle/>
            <a:p>
              <a:pPr algn="ctr"/>
              <a:r>
                <a:rPr lang="en-US" dirty="0">
                  <a:solidFill>
                    <a:schemeClr val="accent6">
                      <a:lumMod val="50000"/>
                    </a:schemeClr>
                  </a:solidFill>
                </a:rPr>
                <a:t>Polymorphic positions</a:t>
              </a:r>
            </a:p>
          </p:txBody>
        </p:sp>
      </p:grpSp>
      <p:sp>
        <p:nvSpPr>
          <p:cNvPr id="17" name="TextBox 16"/>
          <p:cNvSpPr txBox="1"/>
          <p:nvPr/>
        </p:nvSpPr>
        <p:spPr>
          <a:xfrm>
            <a:off x="251520" y="5036983"/>
            <a:ext cx="4968552" cy="1200329"/>
          </a:xfrm>
          <a:prstGeom prst="rect">
            <a:avLst/>
          </a:prstGeom>
          <a:noFill/>
        </p:spPr>
        <p:txBody>
          <a:bodyPr wrap="square" rtlCol="0">
            <a:spAutoFit/>
          </a:bodyPr>
          <a:lstStyle/>
          <a:p>
            <a:pPr algn="ctr"/>
            <a:r>
              <a:rPr lang="en-US" dirty="0">
                <a:solidFill>
                  <a:schemeClr val="bg1"/>
                </a:solidFill>
              </a:rPr>
              <a:t>In the diploid case we expect that in the polymorphic positions that both, the most frequent and second most frequent, “alleles” appear each with 50% of the reads in that position.</a:t>
            </a:r>
          </a:p>
        </p:txBody>
      </p:sp>
    </p:spTree>
    <p:custDataLst>
      <p:tags r:id="rId1"/>
    </p:custDataLst>
    <p:extLst>
      <p:ext uri="{BB962C8B-B14F-4D97-AF65-F5344CB8AC3E}">
        <p14:creationId xmlns:p14="http://schemas.microsoft.com/office/powerpoint/2010/main" val="15875377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251219" y="2060849"/>
            <a:ext cx="4320781" cy="1820977"/>
          </a:xfrm>
          <a:prstGeom prst="rect">
            <a:avLst/>
          </a:prstGeom>
        </p:spPr>
      </p:pic>
      <p:sp>
        <p:nvSpPr>
          <p:cNvPr id="4" name="TextBox 3"/>
          <p:cNvSpPr txBox="1"/>
          <p:nvPr/>
        </p:nvSpPr>
        <p:spPr>
          <a:xfrm>
            <a:off x="251520" y="332656"/>
            <a:ext cx="8640960" cy="1323439"/>
          </a:xfrm>
          <a:prstGeom prst="rect">
            <a:avLst/>
          </a:prstGeom>
          <a:noFill/>
        </p:spPr>
        <p:txBody>
          <a:bodyPr wrap="square" rtlCol="0">
            <a:spAutoFit/>
          </a:bodyPr>
          <a:lstStyle/>
          <a:p>
            <a:pPr algn="r"/>
            <a:r>
              <a:rPr lang="en-GB" sz="4000" b="1" dirty="0">
                <a:solidFill>
                  <a:schemeClr val="bg1"/>
                </a:solidFill>
              </a:rPr>
              <a:t>ploidyNGS: </a:t>
            </a:r>
            <a:r>
              <a:rPr lang="en-US" sz="4000" dirty="0">
                <a:solidFill>
                  <a:schemeClr val="bg1"/>
                </a:solidFill>
              </a:rPr>
              <a:t>Triploid case</a:t>
            </a:r>
          </a:p>
          <a:p>
            <a:pPr algn="r"/>
            <a:r>
              <a:rPr lang="en-GB" sz="4000" b="1" dirty="0">
                <a:solidFill>
                  <a:srgbClr val="FFFFFF"/>
                </a:solidFill>
              </a:rPr>
              <a:t> </a:t>
            </a:r>
            <a:endParaRPr lang="en-US" sz="2400" dirty="0">
              <a:solidFill>
                <a:srgbClr val="FFFFFF"/>
              </a:solidFill>
            </a:endParaRPr>
          </a:p>
        </p:txBody>
      </p:sp>
      <p:sp>
        <p:nvSpPr>
          <p:cNvPr id="5" name="TextBox 4"/>
          <p:cNvSpPr txBox="1"/>
          <p:nvPr/>
        </p:nvSpPr>
        <p:spPr>
          <a:xfrm rot="16200000">
            <a:off x="8557266" y="226532"/>
            <a:ext cx="877163" cy="369332"/>
          </a:xfrm>
          <a:prstGeom prst="rect">
            <a:avLst/>
          </a:prstGeom>
          <a:solidFill>
            <a:srgbClr val="000000"/>
          </a:solidFill>
          <a:ln>
            <a:noFill/>
          </a:ln>
        </p:spPr>
        <p:txBody>
          <a:bodyPr wrap="none" rtlCol="0">
            <a:spAutoFit/>
          </a:bodyPr>
          <a:lstStyle/>
          <a:p>
            <a:r>
              <a:rPr lang="en-US" b="1" dirty="0">
                <a:solidFill>
                  <a:schemeClr val="bg1"/>
                </a:solidFill>
              </a:rPr>
              <a:t>Results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2261" y="1828273"/>
            <a:ext cx="4106851" cy="4106851"/>
          </a:xfrm>
          <a:prstGeom prst="rect">
            <a:avLst/>
          </a:prstGeom>
        </p:spPr>
      </p:pic>
      <p:grpSp>
        <p:nvGrpSpPr>
          <p:cNvPr id="3" name="Group 2"/>
          <p:cNvGrpSpPr/>
          <p:nvPr/>
        </p:nvGrpSpPr>
        <p:grpSpPr>
          <a:xfrm>
            <a:off x="334718" y="3933056"/>
            <a:ext cx="4165274" cy="801380"/>
            <a:chOff x="334718" y="3933056"/>
            <a:chExt cx="4165274" cy="801380"/>
          </a:xfrm>
        </p:grpSpPr>
        <p:grpSp>
          <p:nvGrpSpPr>
            <p:cNvPr id="8" name="Group 7"/>
            <p:cNvGrpSpPr/>
            <p:nvPr/>
          </p:nvGrpSpPr>
          <p:grpSpPr>
            <a:xfrm>
              <a:off x="334718" y="3933056"/>
              <a:ext cx="4165274" cy="801380"/>
              <a:chOff x="334718" y="3933056"/>
              <a:chExt cx="4165274" cy="801380"/>
            </a:xfrm>
          </p:grpSpPr>
          <p:grpSp>
            <p:nvGrpSpPr>
              <p:cNvPr id="9" name="Group 8"/>
              <p:cNvGrpSpPr/>
              <p:nvPr/>
            </p:nvGrpSpPr>
            <p:grpSpPr>
              <a:xfrm>
                <a:off x="611560" y="3933056"/>
                <a:ext cx="2115137" cy="288032"/>
                <a:chOff x="611560" y="3933056"/>
                <a:chExt cx="2115137" cy="288032"/>
              </a:xfrm>
            </p:grpSpPr>
            <p:cxnSp>
              <p:nvCxnSpPr>
                <p:cNvPr id="11" name="Straight Arrow Connector 10"/>
                <p:cNvCxnSpPr/>
                <p:nvPr/>
              </p:nvCxnSpPr>
              <p:spPr>
                <a:xfrm flipV="1">
                  <a:off x="611560"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1259632"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1403648"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1659394"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2051720"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726697"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10" name="TextBox 9"/>
              <p:cNvSpPr txBox="1"/>
              <p:nvPr/>
            </p:nvSpPr>
            <p:spPr>
              <a:xfrm>
                <a:off x="334718" y="4365104"/>
                <a:ext cx="4165274" cy="369332"/>
              </a:xfrm>
              <a:prstGeom prst="rect">
                <a:avLst/>
              </a:prstGeom>
              <a:noFill/>
            </p:spPr>
            <p:txBody>
              <a:bodyPr wrap="square" rtlCol="0">
                <a:spAutoFit/>
              </a:bodyPr>
              <a:lstStyle/>
              <a:p>
                <a:pPr algn="ctr"/>
                <a:r>
                  <a:rPr lang="en-US" dirty="0">
                    <a:solidFill>
                      <a:schemeClr val="accent6">
                        <a:lumMod val="50000"/>
                      </a:schemeClr>
                    </a:solidFill>
                  </a:rPr>
                  <a:t>Polymorphic positions</a:t>
                </a:r>
              </a:p>
            </p:txBody>
          </p:sp>
        </p:grpSp>
        <p:cxnSp>
          <p:nvCxnSpPr>
            <p:cNvPr id="17" name="Straight Arrow Connector 16"/>
            <p:cNvCxnSpPr/>
            <p:nvPr/>
          </p:nvCxnSpPr>
          <p:spPr>
            <a:xfrm flipV="1">
              <a:off x="3392967"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251520" y="4797152"/>
            <a:ext cx="4968552" cy="1477328"/>
          </a:xfrm>
          <a:prstGeom prst="rect">
            <a:avLst/>
          </a:prstGeom>
          <a:noFill/>
        </p:spPr>
        <p:txBody>
          <a:bodyPr wrap="square" rtlCol="0">
            <a:spAutoFit/>
          </a:bodyPr>
          <a:lstStyle/>
          <a:p>
            <a:pPr algn="ctr"/>
            <a:r>
              <a:rPr lang="en-US" dirty="0">
                <a:solidFill>
                  <a:schemeClr val="bg1"/>
                </a:solidFill>
              </a:rPr>
              <a:t>In the triploid case we have two possible options for the polymorphic positions:</a:t>
            </a:r>
          </a:p>
          <a:p>
            <a:pPr marL="342900" indent="-342900" algn="ctr">
              <a:buAutoNum type="arabicParenR"/>
            </a:pPr>
            <a:r>
              <a:rPr lang="en-US" dirty="0">
                <a:solidFill>
                  <a:schemeClr val="bg1"/>
                </a:solidFill>
              </a:rPr>
              <a:t>3 “alleles” present each with 33% of the reads</a:t>
            </a:r>
          </a:p>
          <a:p>
            <a:pPr marL="342900" indent="-342900" algn="ctr">
              <a:buAutoNum type="arabicParenR"/>
            </a:pPr>
            <a:r>
              <a:rPr lang="en-US" dirty="0">
                <a:solidFill>
                  <a:schemeClr val="bg1"/>
                </a:solidFill>
              </a:rPr>
              <a:t>2 “alleles” present one with 66% and 33% of the reads</a:t>
            </a:r>
          </a:p>
        </p:txBody>
      </p:sp>
    </p:spTree>
    <p:custDataLst>
      <p:tags r:id="rId1"/>
    </p:custDataLst>
    <p:extLst>
      <p:ext uri="{BB962C8B-B14F-4D97-AF65-F5344CB8AC3E}">
        <p14:creationId xmlns:p14="http://schemas.microsoft.com/office/powerpoint/2010/main" val="37060829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1033EE4-CB45-44F5-96C4-977D32DC5160}"/>
              </a:ext>
            </a:extLst>
          </p:cNvPr>
          <p:cNvSpPr>
            <a:spLocks noGrp="1"/>
          </p:cNvSpPr>
          <p:nvPr>
            <p:ph type="sldNum" sz="quarter" idx="12"/>
          </p:nvPr>
        </p:nvSpPr>
        <p:spPr/>
        <p:txBody>
          <a:bodyPr/>
          <a:lstStyle/>
          <a:p>
            <a:fld id="{F9B76065-02A8-2140-ABFF-467A450FC727}" type="slidenum">
              <a:rPr lang="en-US" smtClean="0"/>
              <a:pPr/>
              <a:t>74</a:t>
            </a:fld>
            <a:endParaRPr lang="en-US"/>
          </a:p>
        </p:txBody>
      </p:sp>
      <p:sp>
        <p:nvSpPr>
          <p:cNvPr id="3" name="Espaço Reservado para Conteúdo 2">
            <a:extLst>
              <a:ext uri="{FF2B5EF4-FFF2-40B4-BE49-F238E27FC236}">
                <a16:creationId xmlns:a16="http://schemas.microsoft.com/office/drawing/2014/main" id="{0FC94EC0-5A86-42B2-85B2-25F847C8AFEC}"/>
              </a:ext>
            </a:extLst>
          </p:cNvPr>
          <p:cNvSpPr>
            <a:spLocks noGrp="1"/>
          </p:cNvSpPr>
          <p:nvPr>
            <p:ph idx="4294967295"/>
          </p:nvPr>
        </p:nvSpPr>
        <p:spPr>
          <a:xfrm>
            <a:off x="829649" y="1275940"/>
            <a:ext cx="7075487" cy="3992563"/>
          </a:xfrm>
        </p:spPr>
        <p:txBody>
          <a:bodyPr>
            <a:normAutofit fontScale="85000" lnSpcReduction="20000"/>
          </a:bodyPr>
          <a:lstStyle/>
          <a:p>
            <a:pPr marL="0" indent="0" algn="ctr">
              <a:buNone/>
            </a:pPr>
            <a:r>
              <a:rPr lang="pt-BR" sz="6000" dirty="0" err="1">
                <a:solidFill>
                  <a:schemeClr val="bg1"/>
                </a:solidFill>
              </a:rPr>
              <a:t>If</a:t>
            </a:r>
            <a:r>
              <a:rPr lang="pt-BR" sz="6000" dirty="0">
                <a:solidFill>
                  <a:schemeClr val="bg1"/>
                </a:solidFill>
              </a:rPr>
              <a:t> </a:t>
            </a:r>
            <a:r>
              <a:rPr lang="pt-BR" sz="6000" dirty="0" err="1">
                <a:solidFill>
                  <a:schemeClr val="bg1"/>
                </a:solidFill>
              </a:rPr>
              <a:t>you</a:t>
            </a:r>
            <a:r>
              <a:rPr lang="pt-BR" sz="6000" dirty="0">
                <a:solidFill>
                  <a:schemeClr val="bg1"/>
                </a:solidFill>
              </a:rPr>
              <a:t> DO NOT </a:t>
            </a:r>
            <a:r>
              <a:rPr lang="pt-BR" sz="6000" dirty="0" err="1">
                <a:solidFill>
                  <a:schemeClr val="bg1"/>
                </a:solidFill>
              </a:rPr>
              <a:t>have</a:t>
            </a:r>
            <a:r>
              <a:rPr lang="pt-BR" sz="6000" dirty="0">
                <a:solidFill>
                  <a:schemeClr val="bg1"/>
                </a:solidFill>
              </a:rPr>
              <a:t> a </a:t>
            </a:r>
            <a:r>
              <a:rPr lang="pt-BR" sz="6000" dirty="0" err="1">
                <a:solidFill>
                  <a:schemeClr val="bg1"/>
                </a:solidFill>
              </a:rPr>
              <a:t>reference</a:t>
            </a:r>
            <a:r>
              <a:rPr lang="pt-BR" sz="6000" dirty="0">
                <a:solidFill>
                  <a:schemeClr val="bg1"/>
                </a:solidFill>
              </a:rPr>
              <a:t> </a:t>
            </a:r>
            <a:r>
              <a:rPr lang="pt-BR" sz="6000" dirty="0" err="1">
                <a:solidFill>
                  <a:schemeClr val="bg1"/>
                </a:solidFill>
              </a:rPr>
              <a:t>genome</a:t>
            </a:r>
            <a:r>
              <a:rPr lang="pt-BR" sz="6000" dirty="0">
                <a:solidFill>
                  <a:schemeClr val="bg1"/>
                </a:solidFill>
              </a:rPr>
              <a:t>, </a:t>
            </a:r>
            <a:r>
              <a:rPr lang="pt-BR" sz="6000" dirty="0" err="1">
                <a:solidFill>
                  <a:schemeClr val="bg1"/>
                </a:solidFill>
              </a:rPr>
              <a:t>try</a:t>
            </a:r>
            <a:r>
              <a:rPr lang="pt-BR" sz="6000" dirty="0">
                <a:solidFill>
                  <a:schemeClr val="bg1"/>
                </a:solidFill>
              </a:rPr>
              <a:t> </a:t>
            </a:r>
            <a:r>
              <a:rPr lang="pt-BR" sz="6000" dirty="0" err="1">
                <a:solidFill>
                  <a:schemeClr val="bg1"/>
                </a:solidFill>
              </a:rPr>
              <a:t>to</a:t>
            </a:r>
            <a:r>
              <a:rPr lang="pt-BR" sz="6000" dirty="0">
                <a:solidFill>
                  <a:schemeClr val="bg1"/>
                </a:solidFill>
              </a:rPr>
              <a:t> </a:t>
            </a:r>
            <a:r>
              <a:rPr lang="pt-BR" sz="6000" dirty="0" err="1">
                <a:solidFill>
                  <a:schemeClr val="bg1"/>
                </a:solidFill>
              </a:rPr>
              <a:t>infer</a:t>
            </a:r>
            <a:r>
              <a:rPr lang="pt-BR" sz="6000" dirty="0">
                <a:solidFill>
                  <a:schemeClr val="bg1"/>
                </a:solidFill>
              </a:rPr>
              <a:t> </a:t>
            </a:r>
            <a:r>
              <a:rPr lang="pt-BR" sz="6000" dirty="0" err="1">
                <a:solidFill>
                  <a:schemeClr val="bg1"/>
                </a:solidFill>
              </a:rPr>
              <a:t>ploidy</a:t>
            </a:r>
            <a:r>
              <a:rPr lang="pt-BR" sz="6000" dirty="0">
                <a:solidFill>
                  <a:schemeClr val="bg1"/>
                </a:solidFill>
              </a:rPr>
              <a:t> </a:t>
            </a:r>
            <a:r>
              <a:rPr lang="pt-BR" sz="6000" dirty="0" err="1">
                <a:solidFill>
                  <a:schemeClr val="bg1"/>
                </a:solidFill>
              </a:rPr>
              <a:t>directly</a:t>
            </a:r>
            <a:r>
              <a:rPr lang="pt-BR" sz="6000" dirty="0">
                <a:solidFill>
                  <a:schemeClr val="bg1"/>
                </a:solidFill>
              </a:rPr>
              <a:t> </a:t>
            </a:r>
            <a:r>
              <a:rPr lang="pt-BR" sz="6000" dirty="0" err="1">
                <a:solidFill>
                  <a:schemeClr val="bg1"/>
                </a:solidFill>
              </a:rPr>
              <a:t>from</a:t>
            </a:r>
            <a:r>
              <a:rPr lang="pt-BR" sz="6000" dirty="0">
                <a:solidFill>
                  <a:schemeClr val="bg1"/>
                </a:solidFill>
              </a:rPr>
              <a:t> </a:t>
            </a:r>
            <a:r>
              <a:rPr lang="pt-BR" sz="6000" dirty="0" err="1">
                <a:solidFill>
                  <a:schemeClr val="bg1"/>
                </a:solidFill>
              </a:rPr>
              <a:t>your</a:t>
            </a:r>
            <a:r>
              <a:rPr lang="pt-BR" sz="6000" dirty="0">
                <a:solidFill>
                  <a:schemeClr val="bg1"/>
                </a:solidFill>
              </a:rPr>
              <a:t> </a:t>
            </a:r>
            <a:r>
              <a:rPr lang="pt-BR" sz="6000" dirty="0" err="1">
                <a:solidFill>
                  <a:schemeClr val="bg1"/>
                </a:solidFill>
              </a:rPr>
              <a:t>reads</a:t>
            </a:r>
            <a:r>
              <a:rPr lang="pt-BR" sz="6000" dirty="0">
                <a:solidFill>
                  <a:schemeClr val="bg1"/>
                </a:solidFill>
              </a:rPr>
              <a:t> </a:t>
            </a:r>
            <a:r>
              <a:rPr lang="pt-BR" sz="6000" dirty="0" err="1">
                <a:solidFill>
                  <a:schemeClr val="bg1"/>
                </a:solidFill>
              </a:rPr>
              <a:t>using</a:t>
            </a:r>
            <a:r>
              <a:rPr lang="pt-BR" sz="6000" dirty="0">
                <a:solidFill>
                  <a:schemeClr val="bg1"/>
                </a:solidFill>
              </a:rPr>
              <a:t> </a:t>
            </a:r>
            <a:r>
              <a:rPr lang="pt-BR" sz="6000" dirty="0" err="1">
                <a:solidFill>
                  <a:schemeClr val="bg1"/>
                </a:solidFill>
              </a:rPr>
              <a:t>kmer</a:t>
            </a:r>
            <a:r>
              <a:rPr lang="pt-BR" sz="6000" dirty="0">
                <a:solidFill>
                  <a:schemeClr val="bg1"/>
                </a:solidFill>
              </a:rPr>
              <a:t> </a:t>
            </a:r>
            <a:r>
              <a:rPr lang="pt-BR" sz="6000" dirty="0" err="1">
                <a:solidFill>
                  <a:schemeClr val="bg1"/>
                </a:solidFill>
              </a:rPr>
              <a:t>statistics</a:t>
            </a:r>
            <a:r>
              <a:rPr lang="pt-BR" sz="6000" dirty="0">
                <a:solidFill>
                  <a:schemeClr val="bg1"/>
                </a:solidFill>
              </a:rPr>
              <a:t> </a:t>
            </a:r>
            <a:r>
              <a:rPr lang="pt-BR" sz="6000" dirty="0" err="1">
                <a:solidFill>
                  <a:schemeClr val="bg1"/>
                </a:solidFill>
              </a:rPr>
              <a:t>with</a:t>
            </a:r>
            <a:r>
              <a:rPr lang="pt-BR" sz="6000" dirty="0">
                <a:solidFill>
                  <a:schemeClr val="bg1"/>
                </a:solidFill>
              </a:rPr>
              <a:t> </a:t>
            </a:r>
            <a:r>
              <a:rPr lang="pt-BR" sz="6000" dirty="0" err="1">
                <a:solidFill>
                  <a:schemeClr val="bg1"/>
                </a:solidFill>
              </a:rPr>
              <a:t>SmudgePlots</a:t>
            </a:r>
            <a:endParaRPr lang="pt-BR" sz="6000" dirty="0">
              <a:solidFill>
                <a:schemeClr val="bg1"/>
              </a:solidFill>
            </a:endParaRPr>
          </a:p>
        </p:txBody>
      </p:sp>
    </p:spTree>
    <p:extLst>
      <p:ext uri="{BB962C8B-B14F-4D97-AF65-F5344CB8AC3E}">
        <p14:creationId xmlns:p14="http://schemas.microsoft.com/office/powerpoint/2010/main" val="29807448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30EA9-C452-4E1C-A424-D194B20D1313}"/>
              </a:ext>
            </a:extLst>
          </p:cNvPr>
          <p:cNvSpPr>
            <a:spLocks noGrp="1"/>
          </p:cNvSpPr>
          <p:nvPr>
            <p:ph type="title"/>
          </p:nvPr>
        </p:nvSpPr>
        <p:spPr/>
        <p:txBody>
          <a:bodyPr>
            <a:normAutofit/>
          </a:bodyPr>
          <a:lstStyle/>
          <a:p>
            <a:r>
              <a:rPr lang="pt-BR" dirty="0"/>
              <a:t> </a:t>
            </a:r>
            <a:r>
              <a:rPr lang="pt-BR" dirty="0" err="1"/>
              <a:t>Ploidy</a:t>
            </a:r>
            <a:r>
              <a:rPr lang="pt-BR" dirty="0"/>
              <a:t>: </a:t>
            </a:r>
            <a:r>
              <a:rPr lang="pt-BR" dirty="0" err="1"/>
              <a:t>Smudgeplots</a:t>
            </a:r>
            <a:endParaRPr lang="pt-BR" dirty="0"/>
          </a:p>
        </p:txBody>
      </p:sp>
      <p:sp>
        <p:nvSpPr>
          <p:cNvPr id="4" name="Espaço Reservado para Número de Slide 3">
            <a:extLst>
              <a:ext uri="{FF2B5EF4-FFF2-40B4-BE49-F238E27FC236}">
                <a16:creationId xmlns:a16="http://schemas.microsoft.com/office/drawing/2014/main" id="{3451B76F-ACFD-4071-85A0-6D8BCB02C974}"/>
              </a:ext>
            </a:extLst>
          </p:cNvPr>
          <p:cNvSpPr>
            <a:spLocks noGrp="1"/>
          </p:cNvSpPr>
          <p:nvPr>
            <p:ph type="sldNum" sz="quarter" idx="12"/>
          </p:nvPr>
        </p:nvSpPr>
        <p:spPr/>
        <p:txBody>
          <a:bodyPr/>
          <a:lstStyle/>
          <a:p>
            <a:fld id="{F9B76065-02A8-2140-ABFF-467A450FC727}" type="slidenum">
              <a:rPr lang="en-US" smtClean="0"/>
              <a:pPr/>
              <a:t>75</a:t>
            </a:fld>
            <a:endParaRPr lang="en-US"/>
          </a:p>
        </p:txBody>
      </p:sp>
      <p:sp>
        <p:nvSpPr>
          <p:cNvPr id="5" name="Retângulo 4">
            <a:extLst>
              <a:ext uri="{FF2B5EF4-FFF2-40B4-BE49-F238E27FC236}">
                <a16:creationId xmlns:a16="http://schemas.microsoft.com/office/drawing/2014/main" id="{95702AC3-0EBE-49E9-9E5A-EF2085F58E94}"/>
              </a:ext>
            </a:extLst>
          </p:cNvPr>
          <p:cNvSpPr/>
          <p:nvPr/>
        </p:nvSpPr>
        <p:spPr>
          <a:xfrm>
            <a:off x="729046" y="6578093"/>
            <a:ext cx="4572000" cy="261610"/>
          </a:xfrm>
          <a:prstGeom prst="rect">
            <a:avLst/>
          </a:prstGeom>
        </p:spPr>
        <p:txBody>
          <a:bodyPr>
            <a:spAutoFit/>
          </a:bodyPr>
          <a:lstStyle/>
          <a:p>
            <a:r>
              <a:rPr lang="pt-BR" sz="1100" dirty="0">
                <a:hlinkClick r:id="rId3"/>
              </a:rPr>
              <a:t>https://www.nature.com/articles/s41467-020-14998-3</a:t>
            </a:r>
            <a:endParaRPr lang="pt-BR" sz="1100" dirty="0"/>
          </a:p>
        </p:txBody>
      </p:sp>
      <p:pic>
        <p:nvPicPr>
          <p:cNvPr id="15362" name="Picture 2" descr="Fig. 8">
            <a:extLst>
              <a:ext uri="{FF2B5EF4-FFF2-40B4-BE49-F238E27FC236}">
                <a16:creationId xmlns:a16="http://schemas.microsoft.com/office/drawing/2014/main" id="{D7319CF8-95A3-446C-B6EA-6614CE9FEE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85340"/>
            <a:ext cx="9144000" cy="447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3384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30EA9-C452-4E1C-A424-D194B20D1313}"/>
              </a:ext>
            </a:extLst>
          </p:cNvPr>
          <p:cNvSpPr>
            <a:spLocks noGrp="1"/>
          </p:cNvSpPr>
          <p:nvPr>
            <p:ph type="title"/>
          </p:nvPr>
        </p:nvSpPr>
        <p:spPr/>
        <p:txBody>
          <a:bodyPr/>
          <a:lstStyle/>
          <a:p>
            <a:r>
              <a:rPr lang="pt-BR" dirty="0" err="1"/>
              <a:t>Scaffolding</a:t>
            </a:r>
            <a:endParaRPr lang="pt-BR" dirty="0"/>
          </a:p>
        </p:txBody>
      </p:sp>
      <p:sp>
        <p:nvSpPr>
          <p:cNvPr id="4" name="Espaço Reservado para Número de Slide 3">
            <a:extLst>
              <a:ext uri="{FF2B5EF4-FFF2-40B4-BE49-F238E27FC236}">
                <a16:creationId xmlns:a16="http://schemas.microsoft.com/office/drawing/2014/main" id="{3451B76F-ACFD-4071-85A0-6D8BCB02C974}"/>
              </a:ext>
            </a:extLst>
          </p:cNvPr>
          <p:cNvSpPr>
            <a:spLocks noGrp="1"/>
          </p:cNvSpPr>
          <p:nvPr>
            <p:ph type="sldNum" sz="quarter" idx="12"/>
          </p:nvPr>
        </p:nvSpPr>
        <p:spPr/>
        <p:txBody>
          <a:bodyPr/>
          <a:lstStyle/>
          <a:p>
            <a:fld id="{F9B76065-02A8-2140-ABFF-467A450FC727}" type="slidenum">
              <a:rPr lang="en-US" smtClean="0"/>
              <a:pPr/>
              <a:t>76</a:t>
            </a:fld>
            <a:endParaRPr lang="en-US"/>
          </a:p>
        </p:txBody>
      </p:sp>
      <p:pic>
        <p:nvPicPr>
          <p:cNvPr id="11266" name="Picture 2">
            <a:extLst>
              <a:ext uri="{FF2B5EF4-FFF2-40B4-BE49-F238E27FC236}">
                <a16:creationId xmlns:a16="http://schemas.microsoft.com/office/drawing/2014/main" id="{C66D7298-D98C-422A-B54B-FB782449A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116" y="1701497"/>
            <a:ext cx="5646180" cy="5022961"/>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6D352EE3-EDF0-4A0B-83E0-2E86C45CCDDC}"/>
              </a:ext>
            </a:extLst>
          </p:cNvPr>
          <p:cNvSpPr/>
          <p:nvPr/>
        </p:nvSpPr>
        <p:spPr>
          <a:xfrm>
            <a:off x="485192" y="6554191"/>
            <a:ext cx="4572000" cy="261610"/>
          </a:xfrm>
          <a:prstGeom prst="rect">
            <a:avLst/>
          </a:prstGeom>
        </p:spPr>
        <p:txBody>
          <a:bodyPr>
            <a:spAutoFit/>
          </a:bodyPr>
          <a:lstStyle/>
          <a:p>
            <a:r>
              <a:rPr lang="pt-BR" sz="1100" dirty="0">
                <a:hlinkClick r:id="rId4"/>
              </a:rPr>
              <a:t>https://www.sciencedirect.com/science/article/pii/S1369526619301244</a:t>
            </a:r>
            <a:endParaRPr lang="pt-BR" sz="1100" dirty="0"/>
          </a:p>
        </p:txBody>
      </p:sp>
    </p:spTree>
    <p:extLst>
      <p:ext uri="{BB962C8B-B14F-4D97-AF65-F5344CB8AC3E}">
        <p14:creationId xmlns:p14="http://schemas.microsoft.com/office/powerpoint/2010/main" val="2663552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30EA9-C452-4E1C-A424-D194B20D1313}"/>
              </a:ext>
            </a:extLst>
          </p:cNvPr>
          <p:cNvSpPr>
            <a:spLocks noGrp="1"/>
          </p:cNvSpPr>
          <p:nvPr>
            <p:ph type="title"/>
          </p:nvPr>
        </p:nvSpPr>
        <p:spPr/>
        <p:txBody>
          <a:bodyPr/>
          <a:lstStyle/>
          <a:p>
            <a:r>
              <a:rPr lang="pt-BR" dirty="0"/>
              <a:t>Assembly </a:t>
            </a:r>
            <a:r>
              <a:rPr lang="pt-BR" dirty="0" err="1"/>
              <a:t>of</a:t>
            </a:r>
            <a:r>
              <a:rPr lang="pt-BR" dirty="0"/>
              <a:t> </a:t>
            </a:r>
            <a:r>
              <a:rPr lang="pt-BR" dirty="0" err="1"/>
              <a:t>haplotypes</a:t>
            </a:r>
            <a:endParaRPr lang="pt-BR" dirty="0"/>
          </a:p>
        </p:txBody>
      </p:sp>
      <p:sp>
        <p:nvSpPr>
          <p:cNvPr id="4" name="Espaço Reservado para Número de Slide 3">
            <a:extLst>
              <a:ext uri="{FF2B5EF4-FFF2-40B4-BE49-F238E27FC236}">
                <a16:creationId xmlns:a16="http://schemas.microsoft.com/office/drawing/2014/main" id="{3451B76F-ACFD-4071-85A0-6D8BCB02C974}"/>
              </a:ext>
            </a:extLst>
          </p:cNvPr>
          <p:cNvSpPr>
            <a:spLocks noGrp="1"/>
          </p:cNvSpPr>
          <p:nvPr>
            <p:ph type="sldNum" sz="quarter" idx="12"/>
          </p:nvPr>
        </p:nvSpPr>
        <p:spPr/>
        <p:txBody>
          <a:bodyPr/>
          <a:lstStyle/>
          <a:p>
            <a:fld id="{F9B76065-02A8-2140-ABFF-467A450FC727}" type="slidenum">
              <a:rPr lang="en-US" smtClean="0"/>
              <a:pPr/>
              <a:t>77</a:t>
            </a:fld>
            <a:endParaRPr lang="en-US"/>
          </a:p>
        </p:txBody>
      </p:sp>
      <p:pic>
        <p:nvPicPr>
          <p:cNvPr id="13314" name="Picture 2">
            <a:extLst>
              <a:ext uri="{FF2B5EF4-FFF2-40B4-BE49-F238E27FC236}">
                <a16:creationId xmlns:a16="http://schemas.microsoft.com/office/drawing/2014/main" id="{970CC0B9-9AA8-4944-AC1F-644D90F62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693" y="1701497"/>
            <a:ext cx="5662613" cy="5064697"/>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6D352EE3-EDF0-4A0B-83E0-2E86C45CCDDC}"/>
              </a:ext>
            </a:extLst>
          </p:cNvPr>
          <p:cNvSpPr/>
          <p:nvPr/>
        </p:nvSpPr>
        <p:spPr>
          <a:xfrm>
            <a:off x="485192" y="6554191"/>
            <a:ext cx="4572000" cy="261610"/>
          </a:xfrm>
          <a:prstGeom prst="rect">
            <a:avLst/>
          </a:prstGeom>
        </p:spPr>
        <p:txBody>
          <a:bodyPr>
            <a:spAutoFit/>
          </a:bodyPr>
          <a:lstStyle/>
          <a:p>
            <a:r>
              <a:rPr lang="pt-BR" sz="1100" dirty="0">
                <a:hlinkClick r:id="rId4"/>
              </a:rPr>
              <a:t>https://www.sciencedirect.com/science/article/pii/S1369526619301244</a:t>
            </a:r>
            <a:endParaRPr lang="pt-BR" sz="1100" dirty="0"/>
          </a:p>
        </p:txBody>
      </p:sp>
    </p:spTree>
    <p:extLst>
      <p:ext uri="{BB962C8B-B14F-4D97-AF65-F5344CB8AC3E}">
        <p14:creationId xmlns:p14="http://schemas.microsoft.com/office/powerpoint/2010/main" val="1591045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30EA9-C452-4E1C-A424-D194B20D1313}"/>
              </a:ext>
            </a:extLst>
          </p:cNvPr>
          <p:cNvSpPr>
            <a:spLocks noGrp="1"/>
          </p:cNvSpPr>
          <p:nvPr>
            <p:ph type="title"/>
          </p:nvPr>
        </p:nvSpPr>
        <p:spPr/>
        <p:txBody>
          <a:bodyPr/>
          <a:lstStyle/>
          <a:p>
            <a:r>
              <a:rPr lang="pt-BR" dirty="0" err="1"/>
              <a:t>Repeats</a:t>
            </a:r>
            <a:r>
              <a:rPr lang="pt-BR" dirty="0"/>
              <a:t> and </a:t>
            </a:r>
            <a:r>
              <a:rPr lang="pt-BR" dirty="0" err="1"/>
              <a:t>heterozygosity</a:t>
            </a:r>
            <a:endParaRPr lang="pt-BR" dirty="0"/>
          </a:p>
        </p:txBody>
      </p:sp>
      <p:sp>
        <p:nvSpPr>
          <p:cNvPr id="4" name="Espaço Reservado para Número de Slide 3">
            <a:extLst>
              <a:ext uri="{FF2B5EF4-FFF2-40B4-BE49-F238E27FC236}">
                <a16:creationId xmlns:a16="http://schemas.microsoft.com/office/drawing/2014/main" id="{3451B76F-ACFD-4071-85A0-6D8BCB02C974}"/>
              </a:ext>
            </a:extLst>
          </p:cNvPr>
          <p:cNvSpPr>
            <a:spLocks noGrp="1"/>
          </p:cNvSpPr>
          <p:nvPr>
            <p:ph type="sldNum" sz="quarter" idx="12"/>
          </p:nvPr>
        </p:nvSpPr>
        <p:spPr/>
        <p:txBody>
          <a:bodyPr/>
          <a:lstStyle/>
          <a:p>
            <a:fld id="{F9B76065-02A8-2140-ABFF-467A450FC727}" type="slidenum">
              <a:rPr lang="en-US" smtClean="0"/>
              <a:pPr/>
              <a:t>78</a:t>
            </a:fld>
            <a:endParaRPr lang="en-US"/>
          </a:p>
        </p:txBody>
      </p:sp>
      <p:pic>
        <p:nvPicPr>
          <p:cNvPr id="14338" name="Picture 2">
            <a:extLst>
              <a:ext uri="{FF2B5EF4-FFF2-40B4-BE49-F238E27FC236}">
                <a16:creationId xmlns:a16="http://schemas.microsoft.com/office/drawing/2014/main" id="{5B2DC3BA-6526-4D4F-A7E0-3BA4D1262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241" y="1701496"/>
            <a:ext cx="4597882" cy="5156503"/>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6D352EE3-EDF0-4A0B-83E0-2E86C45CCDDC}"/>
              </a:ext>
            </a:extLst>
          </p:cNvPr>
          <p:cNvSpPr/>
          <p:nvPr/>
        </p:nvSpPr>
        <p:spPr>
          <a:xfrm>
            <a:off x="485192" y="6554191"/>
            <a:ext cx="4572000" cy="261610"/>
          </a:xfrm>
          <a:prstGeom prst="rect">
            <a:avLst/>
          </a:prstGeom>
        </p:spPr>
        <p:txBody>
          <a:bodyPr>
            <a:spAutoFit/>
          </a:bodyPr>
          <a:lstStyle/>
          <a:p>
            <a:r>
              <a:rPr lang="pt-BR" sz="1100" dirty="0">
                <a:hlinkClick r:id="rId4"/>
              </a:rPr>
              <a:t>https://www.sciencedirect.com/science/article/pii/S1369526619301244</a:t>
            </a:r>
            <a:endParaRPr lang="pt-BR" sz="1100" dirty="0"/>
          </a:p>
        </p:txBody>
      </p:sp>
    </p:spTree>
    <p:extLst>
      <p:ext uri="{BB962C8B-B14F-4D97-AF65-F5344CB8AC3E}">
        <p14:creationId xmlns:p14="http://schemas.microsoft.com/office/powerpoint/2010/main" val="6107773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7142E217-0400-4FB0-97EF-A56293CEBF2B}"/>
              </a:ext>
            </a:extLst>
          </p:cNvPr>
          <p:cNvSpPr>
            <a:spLocks noGrp="1"/>
          </p:cNvSpPr>
          <p:nvPr>
            <p:ph type="sldNum" sz="quarter" idx="12"/>
          </p:nvPr>
        </p:nvSpPr>
        <p:spPr/>
        <p:txBody>
          <a:bodyPr/>
          <a:lstStyle/>
          <a:p>
            <a:fld id="{CF40B41D-FD10-4A38-B39B-626510BD49B7}" type="slidenum">
              <a:rPr lang="en-US" smtClean="0"/>
              <a:pPr/>
              <a:t>79</a:t>
            </a:fld>
            <a:endParaRPr lang="en-US"/>
          </a:p>
        </p:txBody>
      </p:sp>
      <p:sp>
        <p:nvSpPr>
          <p:cNvPr id="3" name="Título 2">
            <a:extLst>
              <a:ext uri="{FF2B5EF4-FFF2-40B4-BE49-F238E27FC236}">
                <a16:creationId xmlns:a16="http://schemas.microsoft.com/office/drawing/2014/main" id="{06679E2C-84F8-4E34-8163-2F585436752A}"/>
              </a:ext>
            </a:extLst>
          </p:cNvPr>
          <p:cNvSpPr>
            <a:spLocks noGrp="1"/>
          </p:cNvSpPr>
          <p:nvPr>
            <p:ph type="ctrTitle"/>
          </p:nvPr>
        </p:nvSpPr>
        <p:spPr/>
        <p:txBody>
          <a:bodyPr/>
          <a:lstStyle/>
          <a:p>
            <a:r>
              <a:rPr lang="pt-BR" dirty="0" err="1"/>
              <a:t>Re-sequencing</a:t>
            </a:r>
            <a:r>
              <a:rPr lang="pt-BR" dirty="0"/>
              <a:t> </a:t>
            </a:r>
            <a:r>
              <a:rPr lang="pt-BR" dirty="0" err="1"/>
              <a:t>vs</a:t>
            </a:r>
            <a:r>
              <a:rPr lang="pt-BR" dirty="0"/>
              <a:t> de novo</a:t>
            </a:r>
          </a:p>
        </p:txBody>
      </p:sp>
      <p:sp>
        <p:nvSpPr>
          <p:cNvPr id="4" name="Subtítulo 3">
            <a:extLst>
              <a:ext uri="{FF2B5EF4-FFF2-40B4-BE49-F238E27FC236}">
                <a16:creationId xmlns:a16="http://schemas.microsoft.com/office/drawing/2014/main" id="{A44A12D5-2BA4-42F7-994C-C587AD2F45AD}"/>
              </a:ext>
            </a:extLst>
          </p:cNvPr>
          <p:cNvSpPr>
            <a:spLocks noGrp="1"/>
          </p:cNvSpPr>
          <p:nvPr>
            <p:ph type="subTitle" idx="1"/>
          </p:nvPr>
        </p:nvSpPr>
        <p:spPr/>
        <p:txBody>
          <a:bodyPr/>
          <a:lstStyle/>
          <a:p>
            <a:endParaRPr lang="pt-BR"/>
          </a:p>
        </p:txBody>
      </p:sp>
      <p:sp>
        <p:nvSpPr>
          <p:cNvPr id="5" name="CaixaDeTexto 4">
            <a:extLst>
              <a:ext uri="{FF2B5EF4-FFF2-40B4-BE49-F238E27FC236}">
                <a16:creationId xmlns:a16="http://schemas.microsoft.com/office/drawing/2014/main" id="{C1418B57-36FF-4C20-A748-2BE30F55C75C}"/>
              </a:ext>
            </a:extLst>
          </p:cNvPr>
          <p:cNvSpPr txBox="1"/>
          <p:nvPr/>
        </p:nvSpPr>
        <p:spPr>
          <a:xfrm flipH="1">
            <a:off x="712983" y="2594917"/>
            <a:ext cx="7808975" cy="3539430"/>
          </a:xfrm>
          <a:prstGeom prst="rect">
            <a:avLst/>
          </a:prstGeom>
          <a:noFill/>
        </p:spPr>
        <p:txBody>
          <a:bodyPr wrap="square" rtlCol="0">
            <a:spAutoFit/>
          </a:bodyPr>
          <a:lstStyle/>
          <a:p>
            <a:r>
              <a:rPr lang="en-US" sz="2800" dirty="0"/>
              <a:t>In most cases re-sequencing is not Worth the loss of information and incorrect conclusions (think re-arrangements)</a:t>
            </a:r>
          </a:p>
          <a:p>
            <a:r>
              <a:rPr lang="en-US" sz="2800" dirty="0"/>
              <a:t>As costs continue to decrease, and algorithms for de novo assembly improve, de novo assembly is the best path in most cases. With a combination of 2nd and 3rd NGS Technologies and the use of long-range information (</a:t>
            </a:r>
            <a:r>
              <a:rPr lang="en-US" sz="2800" dirty="0" err="1"/>
              <a:t>bionano</a:t>
            </a:r>
            <a:r>
              <a:rPr lang="en-US" sz="2800" dirty="0"/>
              <a:t>/</a:t>
            </a:r>
            <a:r>
              <a:rPr lang="en-US" sz="2800" dirty="0" err="1"/>
              <a:t>HiC</a:t>
            </a:r>
            <a:r>
              <a:rPr lang="en-US" sz="2800" dirty="0"/>
              <a:t>) </a:t>
            </a:r>
          </a:p>
        </p:txBody>
      </p:sp>
    </p:spTree>
    <p:extLst>
      <p:ext uri="{BB962C8B-B14F-4D97-AF65-F5344CB8AC3E}">
        <p14:creationId xmlns:p14="http://schemas.microsoft.com/office/powerpoint/2010/main" val="312687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i="1" dirty="0"/>
              <a:t>de </a:t>
            </a:r>
            <a:r>
              <a:rPr lang="es-ES" i="1" dirty="0" err="1"/>
              <a:t>novo</a:t>
            </a:r>
            <a:r>
              <a:rPr lang="es-ES" i="1" dirty="0"/>
              <a:t> </a:t>
            </a:r>
            <a:r>
              <a:rPr lang="es-ES" dirty="0" err="1"/>
              <a:t>Genome</a:t>
            </a:r>
            <a:r>
              <a:rPr lang="es-ES" dirty="0"/>
              <a:t> </a:t>
            </a:r>
            <a:r>
              <a:rPr lang="es-ES" dirty="0" err="1"/>
              <a:t>assembly</a:t>
            </a:r>
            <a:r>
              <a:rPr lang="es-ES" dirty="0"/>
              <a:t>: </a:t>
            </a:r>
            <a:r>
              <a:rPr lang="es-ES" dirty="0" err="1"/>
              <a:t>concepts</a:t>
            </a:r>
            <a:endParaRPr lang="es-ES" dirty="0"/>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8</a:t>
            </a:fld>
            <a:endParaRPr lang="en-US" dirty="0"/>
          </a:p>
        </p:txBody>
      </p:sp>
      <p:pic>
        <p:nvPicPr>
          <p:cNvPr id="7" name="Picture 6"/>
          <p:cNvPicPr>
            <a:picLocks noChangeAspect="1"/>
          </p:cNvPicPr>
          <p:nvPr/>
        </p:nvPicPr>
        <p:blipFill>
          <a:blip r:embed="rId2"/>
          <a:stretch>
            <a:fillRect/>
          </a:stretch>
        </p:blipFill>
        <p:spPr>
          <a:xfrm>
            <a:off x="179512" y="2819187"/>
            <a:ext cx="4118223" cy="3418125"/>
          </a:xfrm>
          <a:prstGeom prst="rect">
            <a:avLst/>
          </a:prstGeom>
        </p:spPr>
      </p:pic>
      <p:pic>
        <p:nvPicPr>
          <p:cNvPr id="8" name="Picture 7"/>
          <p:cNvPicPr>
            <a:picLocks noChangeAspect="1"/>
          </p:cNvPicPr>
          <p:nvPr/>
        </p:nvPicPr>
        <p:blipFill rotWithShape="1">
          <a:blip r:embed="rId3"/>
          <a:srcRect b="26615"/>
          <a:stretch/>
        </p:blipFill>
        <p:spPr>
          <a:xfrm>
            <a:off x="4385247" y="2564904"/>
            <a:ext cx="4178300" cy="1425938"/>
          </a:xfrm>
          <a:prstGeom prst="rect">
            <a:avLst/>
          </a:prstGeom>
        </p:spPr>
      </p:pic>
      <p:sp>
        <p:nvSpPr>
          <p:cNvPr id="9" name="TextBox 8"/>
          <p:cNvSpPr txBox="1"/>
          <p:nvPr/>
        </p:nvSpPr>
        <p:spPr>
          <a:xfrm>
            <a:off x="4362813" y="1772816"/>
            <a:ext cx="4495437" cy="923330"/>
          </a:xfrm>
          <a:prstGeom prst="rect">
            <a:avLst/>
          </a:prstGeom>
          <a:noFill/>
        </p:spPr>
        <p:txBody>
          <a:bodyPr wrap="square" rtlCol="0">
            <a:spAutoFit/>
          </a:bodyPr>
          <a:lstStyle/>
          <a:p>
            <a:r>
              <a:rPr lang="en-US" dirty="0"/>
              <a:t>Each fragment can be sequence form any end. Preferentially from both: paired-end sequencing</a:t>
            </a:r>
          </a:p>
        </p:txBody>
      </p:sp>
      <p:sp>
        <p:nvSpPr>
          <p:cNvPr id="11" name="Right Brace 10"/>
          <p:cNvSpPr/>
          <p:nvPr/>
        </p:nvSpPr>
        <p:spPr>
          <a:xfrm rot="5400000">
            <a:off x="5291820" y="3357252"/>
            <a:ext cx="216543" cy="122413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a:off x="5004048" y="4467376"/>
            <a:ext cx="2969775" cy="1877664"/>
          </a:xfrm>
          <a:prstGeom prst="rect">
            <a:avLst/>
          </a:prstGeom>
        </p:spPr>
      </p:pic>
      <p:grpSp>
        <p:nvGrpSpPr>
          <p:cNvPr id="20" name="Group 19"/>
          <p:cNvGrpSpPr/>
          <p:nvPr/>
        </p:nvGrpSpPr>
        <p:grpSpPr>
          <a:xfrm>
            <a:off x="6948264" y="4438374"/>
            <a:ext cx="2093474" cy="790826"/>
            <a:chOff x="6948264" y="4438374"/>
            <a:chExt cx="2093474" cy="790826"/>
          </a:xfrm>
        </p:grpSpPr>
        <p:sp>
          <p:nvSpPr>
            <p:cNvPr id="14" name="TextBox 13"/>
            <p:cNvSpPr txBox="1"/>
            <p:nvPr/>
          </p:nvSpPr>
          <p:spPr>
            <a:xfrm>
              <a:off x="7739316" y="4438374"/>
              <a:ext cx="1302422" cy="369332"/>
            </a:xfrm>
            <a:prstGeom prst="rect">
              <a:avLst/>
            </a:prstGeom>
            <a:noFill/>
          </p:spPr>
          <p:txBody>
            <a:bodyPr wrap="none" rtlCol="0">
              <a:spAutoFit/>
            </a:bodyPr>
            <a:lstStyle/>
            <a:p>
              <a:r>
                <a:rPr lang="en-US" dirty="0"/>
                <a:t>Paired-ends</a:t>
              </a:r>
            </a:p>
          </p:txBody>
        </p:sp>
        <p:cxnSp>
          <p:nvCxnSpPr>
            <p:cNvPr id="16" name="Straight Arrow Connector 15"/>
            <p:cNvCxnSpPr/>
            <p:nvPr/>
          </p:nvCxnSpPr>
          <p:spPr>
            <a:xfrm flipH="1">
              <a:off x="6948264" y="4807706"/>
              <a:ext cx="1224136" cy="4214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7739316" y="4807706"/>
              <a:ext cx="433084" cy="4214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5652121" y="5733256"/>
            <a:ext cx="3284959" cy="792088"/>
            <a:chOff x="5652121" y="5733256"/>
            <a:chExt cx="3284959" cy="792088"/>
          </a:xfrm>
        </p:grpSpPr>
        <p:sp>
          <p:nvSpPr>
            <p:cNvPr id="13" name="TextBox 12"/>
            <p:cNvSpPr txBox="1"/>
            <p:nvPr/>
          </p:nvSpPr>
          <p:spPr>
            <a:xfrm>
              <a:off x="7739316" y="6156012"/>
              <a:ext cx="1197764" cy="369332"/>
            </a:xfrm>
            <a:prstGeom prst="rect">
              <a:avLst/>
            </a:prstGeom>
            <a:noFill/>
          </p:spPr>
          <p:txBody>
            <a:bodyPr wrap="none" rtlCol="0">
              <a:spAutoFit/>
            </a:bodyPr>
            <a:lstStyle/>
            <a:p>
              <a:r>
                <a:rPr lang="en-US" dirty="0"/>
                <a:t>Mate pairs</a:t>
              </a:r>
            </a:p>
          </p:txBody>
        </p:sp>
        <p:cxnSp>
          <p:nvCxnSpPr>
            <p:cNvPr id="22" name="Straight Arrow Connector 21"/>
            <p:cNvCxnSpPr/>
            <p:nvPr/>
          </p:nvCxnSpPr>
          <p:spPr>
            <a:xfrm flipH="1" flipV="1">
              <a:off x="5652121" y="5733257"/>
              <a:ext cx="2321702" cy="422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7308304" y="5733256"/>
              <a:ext cx="665519" cy="4227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8" name="TextBox 27"/>
          <p:cNvSpPr txBox="1"/>
          <p:nvPr/>
        </p:nvSpPr>
        <p:spPr>
          <a:xfrm>
            <a:off x="162927" y="1844824"/>
            <a:ext cx="4199886" cy="923330"/>
          </a:xfrm>
          <a:prstGeom prst="rect">
            <a:avLst/>
          </a:prstGeom>
          <a:noFill/>
        </p:spPr>
        <p:txBody>
          <a:bodyPr wrap="square" rtlCol="0">
            <a:spAutoFit/>
          </a:bodyPr>
          <a:lstStyle/>
          <a:p>
            <a:r>
              <a:rPr lang="en-US" dirty="0"/>
              <a:t>Yesterday we talked about types of reads, let’s see how they work to get a genome assembly</a:t>
            </a:r>
          </a:p>
        </p:txBody>
      </p:sp>
    </p:spTree>
    <p:extLst>
      <p:ext uri="{BB962C8B-B14F-4D97-AF65-F5344CB8AC3E}">
        <p14:creationId xmlns:p14="http://schemas.microsoft.com/office/powerpoint/2010/main" val="199160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endParaRPr lang="pt-BR"/>
          </a:p>
        </p:txBody>
      </p:sp>
      <p:sp>
        <p:nvSpPr>
          <p:cNvPr id="5" name="Slide Number Placeholder 4"/>
          <p:cNvSpPr>
            <a:spLocks noGrp="1"/>
          </p:cNvSpPr>
          <p:nvPr>
            <p:ph type="sldNum" sz="quarter" idx="15"/>
          </p:nvPr>
        </p:nvSpPr>
        <p:spPr>
          <a:xfrm>
            <a:off x="8129016" y="5734050"/>
            <a:ext cx="609600" cy="521208"/>
          </a:xfrm>
          <a:prstGeom prst="rect">
            <a:avLst/>
          </a:prstGeom>
        </p:spPr>
        <p:txBody>
          <a:bodyPr vert="horz" rtlCol="0" anchor="ctr"/>
          <a:lstStyle>
            <a:defPPr>
              <a:defRPr lang="en-US"/>
            </a:defPPr>
            <a:lvl1pPr marL="0" algn="ctr" defTabSz="457200" rtl="0" eaLnBrk="1" latinLnBrk="0" hangingPunct="1">
              <a:defRPr kumimoji="0" sz="1400" b="1"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B76065-02A8-2140-ABFF-467A450FC727}" type="slidenum">
              <a:rPr lang="pt-BR" smtClean="0"/>
              <a:pPr/>
              <a:t>80</a:t>
            </a:fld>
            <a:endParaRPr lang="pt-BR"/>
          </a:p>
        </p:txBody>
      </p:sp>
      <p:sp>
        <p:nvSpPr>
          <p:cNvPr id="18" name="WordArt 7"/>
          <p:cNvSpPr>
            <a:spLocks noChangeArrowheads="1" noChangeShapeType="1" noTextEdit="1"/>
          </p:cNvSpPr>
          <p:nvPr/>
        </p:nvSpPr>
        <p:spPr bwMode="auto">
          <a:xfrm>
            <a:off x="1443038" y="5029200"/>
            <a:ext cx="6443662" cy="939800"/>
          </a:xfrm>
          <a:prstGeom prst="rect">
            <a:avLst/>
          </a:prstGeom>
        </p:spPr>
        <p:txBody>
          <a:bodyPr wrap="none" fromWordArt="1">
            <a:prstTxWarp prst="textPlain">
              <a:avLst>
                <a:gd name="adj" fmla="val 50000"/>
              </a:avLst>
            </a:prstTxWarp>
          </a:bodyPr>
          <a:lstStyle/>
          <a:p>
            <a:pPr algn="ctr"/>
            <a:r>
              <a:rPr lang="pt-BR" sz="3600" kern="10">
                <a:ln w="9525">
                  <a:noFill/>
                  <a:round/>
                  <a:headEnd/>
                  <a:tailEnd/>
                </a:ln>
                <a:solidFill>
                  <a:srgbClr val="336699"/>
                </a:solidFill>
                <a:effectLst>
                  <a:outerShdw blurRad="63500" dist="45791" dir="2021404" algn="ctr" rotWithShape="0">
                    <a:srgbClr val="C0C0C0"/>
                  </a:outerShdw>
                </a:effectLst>
                <a:latin typeface="Times New Roman"/>
                <a:ea typeface="Times New Roman"/>
                <a:cs typeface="Times New Roman"/>
              </a:rPr>
              <a:t>Isso é tudo por hoje</a:t>
            </a:r>
          </a:p>
        </p:txBody>
      </p:sp>
      <p:pic>
        <p:nvPicPr>
          <p:cNvPr id="20" name="Picture 9" descr="backup"/>
          <p:cNvPicPr>
            <a:picLocks noChangeAspect="1" noChangeArrowheads="1"/>
          </p:cNvPicPr>
          <p:nvPr/>
        </p:nvPicPr>
        <p:blipFill>
          <a:blip r:embed="rId3"/>
          <a:srcRect/>
          <a:stretch>
            <a:fillRect/>
          </a:stretch>
        </p:blipFill>
        <p:spPr bwMode="auto">
          <a:xfrm>
            <a:off x="2895600" y="2057400"/>
            <a:ext cx="3733800" cy="2378075"/>
          </a:xfrm>
          <a:prstGeom prst="rect">
            <a:avLst/>
          </a:prstGeom>
          <a:noFill/>
        </p:spPr>
      </p:pic>
    </p:spTree>
    <p:extLst>
      <p:ext uri="{BB962C8B-B14F-4D97-AF65-F5344CB8AC3E}">
        <p14:creationId xmlns:p14="http://schemas.microsoft.com/office/powerpoint/2010/main" val="939038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i="1" dirty="0"/>
              <a:t>de </a:t>
            </a:r>
            <a:r>
              <a:rPr lang="es-ES" i="1" dirty="0" err="1"/>
              <a:t>novo</a:t>
            </a:r>
            <a:r>
              <a:rPr lang="es-ES" i="1" dirty="0"/>
              <a:t> </a:t>
            </a:r>
            <a:r>
              <a:rPr lang="es-ES" dirty="0" err="1"/>
              <a:t>Genome</a:t>
            </a:r>
            <a:r>
              <a:rPr lang="es-ES" dirty="0"/>
              <a:t> </a:t>
            </a:r>
            <a:r>
              <a:rPr lang="es-ES" dirty="0" err="1"/>
              <a:t>assembly</a:t>
            </a:r>
            <a:r>
              <a:rPr lang="es-ES" dirty="0"/>
              <a:t>: </a:t>
            </a:r>
            <a:r>
              <a:rPr lang="es-ES" dirty="0" err="1"/>
              <a:t>concepts</a:t>
            </a:r>
            <a:endParaRPr lang="es-ES" dirty="0"/>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9</a:t>
            </a:fld>
            <a:endParaRPr lang="en-US" dirty="0"/>
          </a:p>
        </p:txBody>
      </p:sp>
      <p:pic>
        <p:nvPicPr>
          <p:cNvPr id="3" name="Picture 2"/>
          <p:cNvPicPr>
            <a:picLocks noChangeAspect="1"/>
          </p:cNvPicPr>
          <p:nvPr/>
        </p:nvPicPr>
        <p:blipFill>
          <a:blip r:embed="rId2"/>
          <a:stretch>
            <a:fillRect/>
          </a:stretch>
        </p:blipFill>
        <p:spPr>
          <a:xfrm>
            <a:off x="2743200" y="1864726"/>
            <a:ext cx="3085665" cy="4300578"/>
          </a:xfrm>
          <a:prstGeom prst="rect">
            <a:avLst/>
          </a:prstGeom>
        </p:spPr>
      </p:pic>
      <p:sp>
        <p:nvSpPr>
          <p:cNvPr id="4" name="TextBox 3"/>
          <p:cNvSpPr txBox="1"/>
          <p:nvPr/>
        </p:nvSpPr>
        <p:spPr>
          <a:xfrm>
            <a:off x="6516216" y="1934955"/>
            <a:ext cx="2061870" cy="646331"/>
          </a:xfrm>
          <a:prstGeom prst="rect">
            <a:avLst/>
          </a:prstGeom>
          <a:noFill/>
        </p:spPr>
        <p:txBody>
          <a:bodyPr wrap="none" rtlCol="0">
            <a:spAutoFit/>
          </a:bodyPr>
          <a:lstStyle/>
          <a:p>
            <a:r>
              <a:rPr lang="en-US" dirty="0"/>
              <a:t>Typically 200-400bp</a:t>
            </a:r>
          </a:p>
          <a:p>
            <a:r>
              <a:rPr lang="en-US" dirty="0"/>
              <a:t>How?</a:t>
            </a:r>
          </a:p>
        </p:txBody>
      </p:sp>
      <p:sp>
        <p:nvSpPr>
          <p:cNvPr id="5" name="TextBox 4"/>
          <p:cNvSpPr txBox="1"/>
          <p:nvPr/>
        </p:nvSpPr>
        <p:spPr>
          <a:xfrm>
            <a:off x="6516216" y="3436694"/>
            <a:ext cx="1333080" cy="369332"/>
          </a:xfrm>
          <a:prstGeom prst="rect">
            <a:avLst/>
          </a:prstGeom>
          <a:noFill/>
        </p:spPr>
        <p:txBody>
          <a:bodyPr wrap="none" rtlCol="0">
            <a:spAutoFit/>
          </a:bodyPr>
          <a:lstStyle/>
          <a:p>
            <a:r>
              <a:rPr lang="en-US" dirty="0"/>
              <a:t>Assemblers!</a:t>
            </a:r>
          </a:p>
        </p:txBody>
      </p:sp>
      <p:sp>
        <p:nvSpPr>
          <p:cNvPr id="10" name="TextBox 9"/>
          <p:cNvSpPr txBox="1"/>
          <p:nvPr/>
        </p:nvSpPr>
        <p:spPr>
          <a:xfrm>
            <a:off x="6517736" y="5497438"/>
            <a:ext cx="2123805" cy="923330"/>
          </a:xfrm>
          <a:prstGeom prst="rect">
            <a:avLst/>
          </a:prstGeom>
          <a:noFill/>
        </p:spPr>
        <p:txBody>
          <a:bodyPr wrap="square" rtlCol="0">
            <a:spAutoFit/>
          </a:bodyPr>
          <a:lstStyle/>
          <a:p>
            <a:r>
              <a:rPr lang="en-US" dirty="0"/>
              <a:t>Scaffoldings: use reference, use mate-pairs</a:t>
            </a:r>
          </a:p>
        </p:txBody>
      </p:sp>
      <p:sp>
        <p:nvSpPr>
          <p:cNvPr id="15" name="Rectangle 14"/>
          <p:cNvSpPr/>
          <p:nvPr/>
        </p:nvSpPr>
        <p:spPr>
          <a:xfrm>
            <a:off x="0" y="6165304"/>
            <a:ext cx="7542584" cy="276999"/>
          </a:xfrm>
          <a:prstGeom prst="rect">
            <a:avLst/>
          </a:prstGeom>
        </p:spPr>
        <p:txBody>
          <a:bodyPr wrap="square">
            <a:spAutoFit/>
          </a:bodyPr>
          <a:lstStyle/>
          <a:p>
            <a:r>
              <a:rPr lang="en-US" sz="1200" dirty="0">
                <a:solidFill>
                  <a:schemeClr val="bg1">
                    <a:lumMod val="65000"/>
                  </a:schemeClr>
                </a:solidFill>
              </a:rPr>
              <a:t>http://</a:t>
            </a:r>
            <a:r>
              <a:rPr lang="en-US" sz="1200" dirty="0" err="1">
                <a:solidFill>
                  <a:schemeClr val="bg1">
                    <a:lumMod val="65000"/>
                  </a:schemeClr>
                </a:solidFill>
              </a:rPr>
              <a:t>www.nature.com</a:t>
            </a:r>
            <a:r>
              <a:rPr lang="en-US" sz="1200" dirty="0">
                <a:solidFill>
                  <a:schemeClr val="bg1">
                    <a:lumMod val="65000"/>
                  </a:schemeClr>
                </a:solidFill>
              </a:rPr>
              <a:t>/</a:t>
            </a:r>
            <a:r>
              <a:rPr lang="en-US" sz="1200" dirty="0" err="1">
                <a:solidFill>
                  <a:schemeClr val="bg1">
                    <a:lumMod val="65000"/>
                  </a:schemeClr>
                </a:solidFill>
              </a:rPr>
              <a:t>nmeth</a:t>
            </a:r>
            <a:r>
              <a:rPr lang="en-US" sz="1200" dirty="0">
                <a:solidFill>
                  <a:schemeClr val="bg1">
                    <a:lumMod val="65000"/>
                  </a:schemeClr>
                </a:solidFill>
              </a:rPr>
              <a:t>/journal/v9/n4/full/nmeth.1935.html</a:t>
            </a:r>
          </a:p>
        </p:txBody>
      </p:sp>
    </p:spTree>
    <p:extLst>
      <p:ext uri="{BB962C8B-B14F-4D97-AF65-F5344CB8AC3E}">
        <p14:creationId xmlns:p14="http://schemas.microsoft.com/office/powerpoint/2010/main" val="126699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al">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Metal">
      <a:majorFont>
        <a:latin typeface="Eurostile"/>
        <a:ea typeface=""/>
        <a:cs typeface=""/>
        <a:font script="Jpan" typeface="ＭＳ Ｐゴシック"/>
      </a:majorFont>
      <a:minorFont>
        <a:latin typeface="Eurostile"/>
        <a:ea typeface=""/>
        <a:cs typeface=""/>
        <a:font script="Jpan" typeface="ＭＳ Ｐゴシック"/>
      </a:minorFont>
    </a:fontScheme>
    <a:fmtScheme name="Metal">
      <a:fillStyleLst>
        <a:solidFill>
          <a:schemeClr val="phClr"/>
        </a:solidFill>
        <a:gradFill rotWithShape="1">
          <a:gsLst>
            <a:gs pos="0">
              <a:schemeClr val="phClr">
                <a:tint val="100000"/>
                <a:shade val="60000"/>
                <a:satMod val="130000"/>
              </a:schemeClr>
            </a:gs>
            <a:gs pos="100000">
              <a:schemeClr val="phClr">
                <a:tint val="70000"/>
                <a:shade val="94000"/>
                <a:satMod val="135000"/>
              </a:schemeClr>
            </a:gs>
          </a:gsLst>
          <a:lin ang="16200000" scaled="1"/>
        </a:gradFill>
        <a:gradFill rotWithShape="1">
          <a:gsLst>
            <a:gs pos="0">
              <a:schemeClr val="phClr">
                <a:shade val="60000"/>
                <a:satMod val="130000"/>
              </a:schemeClr>
            </a:gs>
            <a:gs pos="100000">
              <a:schemeClr val="phClr">
                <a:tint val="70000"/>
                <a:shade val="94000"/>
                <a:satMod val="135000"/>
              </a:schemeClr>
            </a:gs>
          </a:gsLst>
          <a:lin ang="16200000" scaled="1"/>
        </a:grad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50800" dist="25400" dir="13500000">
              <a:srgbClr val="808080">
                <a:alpha val="75000"/>
              </a:srgbClr>
            </a:innerShdw>
            <a:outerShdw blurRad="38100" dist="12700" dir="5400000" rotWithShape="0">
              <a:srgbClr val="FFFFFF">
                <a:alpha val="35000"/>
              </a:srgbClr>
            </a:outerShdw>
          </a:effectLst>
        </a:effectStyle>
        <a:effectStyle>
          <a:effectLst>
            <a:outerShdw blurRad="50800" dist="25400" dir="5400000" rotWithShape="0">
              <a:srgbClr val="000000">
                <a:alpha val="35000"/>
              </a:srgbClr>
            </a:outerShdw>
          </a:effectLst>
          <a:scene3d>
            <a:camera prst="orthographicFront">
              <a:rot lat="0" lon="0" rev="0"/>
            </a:camera>
            <a:lightRig rig="twoPt" dir="t">
              <a:rot lat="0" lon="0" rev="3000000"/>
            </a:lightRig>
          </a:scene3d>
          <a:sp3d contourW="15875" prstMaterial="matte">
            <a:bevelT w="63500" h="50800" prst="angle"/>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pectro">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Espectro">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Espectro">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41058</TotalTime>
  <Words>6500</Words>
  <Application>Microsoft Office PowerPoint</Application>
  <PresentationFormat>Apresentação na tela (4:3)</PresentationFormat>
  <Paragraphs>754</Paragraphs>
  <Slides>80</Slides>
  <Notes>38</Notes>
  <HiddenSlides>0</HiddenSlides>
  <MMClips>0</MMClips>
  <ScaleCrop>false</ScaleCrop>
  <HeadingPairs>
    <vt:vector size="8" baseType="variant">
      <vt:variant>
        <vt:lpstr>Fontes usadas</vt:lpstr>
      </vt:variant>
      <vt:variant>
        <vt:i4>10</vt:i4>
      </vt:variant>
      <vt:variant>
        <vt:lpstr>Tema</vt:lpstr>
      </vt:variant>
      <vt:variant>
        <vt:i4>2</vt:i4>
      </vt:variant>
      <vt:variant>
        <vt:lpstr>Servidores OLE inseridos</vt:lpstr>
      </vt:variant>
      <vt:variant>
        <vt:i4>1</vt:i4>
      </vt:variant>
      <vt:variant>
        <vt:lpstr>Títulos de slides</vt:lpstr>
      </vt:variant>
      <vt:variant>
        <vt:i4>80</vt:i4>
      </vt:variant>
    </vt:vector>
  </HeadingPairs>
  <TitlesOfParts>
    <vt:vector size="93" baseType="lpstr">
      <vt:lpstr>ＭＳ Ｐゴシック</vt:lpstr>
      <vt:lpstr>Arial</vt:lpstr>
      <vt:lpstr>Arial Unicode MS</vt:lpstr>
      <vt:lpstr>Calibri</vt:lpstr>
      <vt:lpstr>Corbel</vt:lpstr>
      <vt:lpstr>Courier</vt:lpstr>
      <vt:lpstr>Eurostile</vt:lpstr>
      <vt:lpstr>Times New Roman</vt:lpstr>
      <vt:lpstr>Wingdings</vt:lpstr>
      <vt:lpstr>Wingdings 2</vt:lpstr>
      <vt:lpstr>Metal</vt:lpstr>
      <vt:lpstr>Espectro</vt:lpstr>
      <vt:lpstr>Document</vt:lpstr>
      <vt:lpstr>Apresentação do PowerPoint</vt:lpstr>
      <vt:lpstr>Sequenciamento de genomas. Antes e agora</vt:lpstr>
      <vt:lpstr>Apresentação do PowerPoint</vt:lpstr>
      <vt:lpstr>La avalancha de dados: Custos</vt:lpstr>
      <vt:lpstr>Montagem de genomas</vt:lpstr>
      <vt:lpstr>de novo Genome assembly</vt:lpstr>
      <vt:lpstr>¿How do you get the genome sequence of an organism?</vt:lpstr>
      <vt:lpstr>de novo Genome assembly: concepts</vt:lpstr>
      <vt:lpstr>de novo Genome assembly: concepts</vt:lpstr>
      <vt:lpstr>de novo Genome assembly: Overview</vt:lpstr>
      <vt:lpstr>de novo Genome assembly: Overview</vt:lpstr>
      <vt:lpstr>de novo Genome assembly: Wet-lab Effort</vt:lpstr>
      <vt:lpstr>de novo Genome assembly: Wet-lab Effort</vt:lpstr>
      <vt:lpstr>de novo Genome assembly: Concepts</vt:lpstr>
      <vt:lpstr>de novo Genome assembly: Coverage Sanger vs NGS</vt:lpstr>
      <vt:lpstr>de novo Genome assembly: Coverage NGS</vt:lpstr>
      <vt:lpstr>de novo Genome assembly: Coverage Illumina</vt:lpstr>
      <vt:lpstr>Read quality: Sanger and Illumina</vt:lpstr>
      <vt:lpstr>Apresentação do PowerPoint</vt:lpstr>
      <vt:lpstr>de novo CONTIG assembly: Overview</vt:lpstr>
      <vt:lpstr>Methods for de novo genome assembly</vt:lpstr>
      <vt:lpstr>Basics of graph theory: a tale of bridges</vt:lpstr>
      <vt:lpstr>Basics of graph theory: a tale of bridges</vt:lpstr>
      <vt:lpstr>Methods for de novo genome assembly</vt:lpstr>
      <vt:lpstr>Overlap-Layout- Consensus: OLC</vt:lpstr>
      <vt:lpstr>Overlap-Layout- Consensus: OLC</vt:lpstr>
      <vt:lpstr>Overlap-Layout- Consensus: OLC</vt:lpstr>
      <vt:lpstr>Overlap-Layout- Consensus: OLC</vt:lpstr>
      <vt:lpstr>Overlap-Layout- Consensus: OLC</vt:lpstr>
      <vt:lpstr>Overlap-Layout- Consensus: OLC</vt:lpstr>
      <vt:lpstr>Overlap-Layout- Consensus: Drawbacks</vt:lpstr>
      <vt:lpstr>Overlap-Layout- Consensus: Software</vt:lpstr>
      <vt:lpstr>De Bruijn graphs</vt:lpstr>
      <vt:lpstr>Graphs for genome assembly</vt:lpstr>
      <vt:lpstr>Graphs for genome assembly</vt:lpstr>
      <vt:lpstr>De Bruijn graphs for genome assembly</vt:lpstr>
      <vt:lpstr>De Bruijn graph: Assumptions so far</vt:lpstr>
      <vt:lpstr>De Bruijn graph: Assumptions so far</vt:lpstr>
      <vt:lpstr>De Bruijn graph: Assumptions so far</vt:lpstr>
      <vt:lpstr>De Bruijn graph: Assumptions so far</vt:lpstr>
      <vt:lpstr>De Bruijn graph: Assumptions so far</vt:lpstr>
      <vt:lpstr>De Bruijn graph: Assumptions so far</vt:lpstr>
      <vt:lpstr>De Bruijn graph assemblers: Software</vt:lpstr>
      <vt:lpstr>Selecting the best k-mer for assembly</vt:lpstr>
      <vt:lpstr>Selecting the k-mer:KMERGENIE</vt:lpstr>
      <vt:lpstr>Comparing assemblers</vt:lpstr>
      <vt:lpstr>Apresentação do PowerPoint</vt:lpstr>
      <vt:lpstr>Best assembly</vt:lpstr>
      <vt:lpstr>Assembly statistics</vt:lpstr>
      <vt:lpstr>Comparing assemblers</vt:lpstr>
      <vt:lpstr>Assembly statistics</vt:lpstr>
      <vt:lpstr>Assembly statistics</vt:lpstr>
      <vt:lpstr>BUSCO</vt:lpstr>
      <vt:lpstr>Apresentação do PowerPoint</vt:lpstr>
      <vt:lpstr>Apresentação do PowerPoint</vt:lpstr>
      <vt:lpstr>Apresentação do PowerPoint</vt:lpstr>
      <vt:lpstr>How well the assembly representes the data: completness</vt:lpstr>
      <vt:lpstr>How well the assembly representes the data: completness</vt:lpstr>
      <vt:lpstr>Apresentação do PowerPoint</vt:lpstr>
      <vt:lpstr>Use long reads</vt:lpstr>
      <vt:lpstr>Key points for long read sequencing</vt:lpstr>
      <vt:lpstr>Some problems when assemblying a genome</vt:lpstr>
      <vt:lpstr>Assembler: No size fits all!</vt:lpstr>
      <vt:lpstr> Advances in sequencing technology </vt:lpstr>
      <vt:lpstr> Genome size &amp; Heterozygosity et al.:GenomeScope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Ploidy: Smudgeplots</vt:lpstr>
      <vt:lpstr>Scaffolding</vt:lpstr>
      <vt:lpstr>Assembly of haplotypes</vt:lpstr>
      <vt:lpstr>Repeats and heterozygosity</vt:lpstr>
      <vt:lpstr>Re-sequencing vs de novo</vt:lpstr>
      <vt:lpstr>Apresentação do PowerPoint</vt:lpstr>
    </vt:vector>
  </TitlesOfParts>
  <Manager/>
  <Company>Universidad de los Andes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Semana 1 - Bioinformática CBIO 4404</dc:title>
  <dc:subject/>
  <dc:creator>Diego Mauricio Riaño Pachón</dc:creator>
  <cp:keywords/>
  <dc:description/>
  <cp:lastModifiedBy>Diego Mauricio Riaño Pachón</cp:lastModifiedBy>
  <cp:revision>877</cp:revision>
  <cp:lastPrinted>2009-09-17T09:44:54Z</cp:lastPrinted>
  <dcterms:created xsi:type="dcterms:W3CDTF">2011-03-21T00:06:24Z</dcterms:created>
  <dcterms:modified xsi:type="dcterms:W3CDTF">2024-10-15T00:04:42Z</dcterms:modified>
  <cp:category/>
</cp:coreProperties>
</file>