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7" r:id="rId10"/>
    <p:sldId id="268" r:id="rId11"/>
    <p:sldId id="270" r:id="rId12"/>
    <p:sldId id="271" r:id="rId13"/>
    <p:sldId id="273" r:id="rId14"/>
    <p:sldId id="276" r:id="rId15"/>
    <p:sldId id="277" r:id="rId16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o Libonati" initials="FL" lastIdx="2" clrIdx="0">
    <p:extLst>
      <p:ext uri="{19B8F6BF-5375-455C-9EA6-DF929625EA0E}">
        <p15:presenceInfo xmlns:p15="http://schemas.microsoft.com/office/powerpoint/2012/main" userId="a1dc3f69ddb6d7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1012" y="398525"/>
            <a:ext cx="818997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017" y="1649729"/>
            <a:ext cx="10062210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lanalto.gov.br/ccivil_03/leis/2002/L10406.htm" TargetMode="External"/><Relationship Id="rId3" Type="http://schemas.openxmlformats.org/officeDocument/2006/relationships/hyperlink" Target="http://www.ambito-juridico.com.br/site/?n_link=revista_artigos_leitura&amp;amp;artigo_id=6132" TargetMode="External"/><Relationship Id="rId7" Type="http://schemas.openxmlformats.org/officeDocument/2006/relationships/hyperlink" Target="http://legislacao.planalto.gov.br/legisla/legislacao.nsf/Viw_Identificacao/lei%2010.406-2002?OpenDocument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lanalto.gov.br/ccivil_03/leis/L3071.htm" TargetMode="External"/><Relationship Id="rId5" Type="http://schemas.openxmlformats.org/officeDocument/2006/relationships/hyperlink" Target="http://legislacao.planalto.gov.br/legisla/legislacao.nsf/Viw_Identificacao/lei%203.071-1916?OpenDocument" TargetMode="External"/><Relationship Id="rId4" Type="http://schemas.openxmlformats.org/officeDocument/2006/relationships/hyperlink" Target="http://bdjur.stj.jus.br/dspace/handle/2011/3109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0"/>
            <a:ext cx="0" cy="3526154"/>
          </a:xfrm>
          <a:custGeom>
            <a:avLst/>
            <a:gdLst/>
            <a:ahLst/>
            <a:cxnLst/>
            <a:rect l="l" t="t" r="r" b="b"/>
            <a:pathLst>
              <a:path h="3526154">
                <a:moveTo>
                  <a:pt x="0" y="0"/>
                </a:moveTo>
                <a:lnTo>
                  <a:pt x="0" y="35259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551815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3526154"/>
          </a:xfrm>
          <a:custGeom>
            <a:avLst/>
            <a:gdLst/>
            <a:ahLst/>
            <a:cxnLst/>
            <a:rect l="l" t="t" r="r" b="b"/>
            <a:pathLst>
              <a:path h="3526154">
                <a:moveTo>
                  <a:pt x="0" y="0"/>
                </a:moveTo>
                <a:lnTo>
                  <a:pt x="0" y="35259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551815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8136" y="4060825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386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4060825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7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08136" y="5284851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386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5284851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7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08136" y="5294376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>
                <a:moveTo>
                  <a:pt x="0" y="0"/>
                </a:moveTo>
                <a:lnTo>
                  <a:pt x="8788463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1125118" y="303987"/>
            <a:ext cx="1053719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0" spc="-10" dirty="0">
                <a:solidFill>
                  <a:srgbClr val="2C2D2C"/>
                </a:solidFill>
                <a:latin typeface="Verdana"/>
                <a:cs typeface="Verdana"/>
              </a:rPr>
              <a:t>Responsabilidade </a:t>
            </a:r>
            <a:r>
              <a:rPr sz="4900" b="0" spc="-5" dirty="0">
                <a:solidFill>
                  <a:srgbClr val="2C2D2C"/>
                </a:solidFill>
                <a:latin typeface="Verdana"/>
                <a:cs typeface="Verdana"/>
              </a:rPr>
              <a:t>Civil do</a:t>
            </a:r>
            <a:r>
              <a:rPr sz="4900" b="0" spc="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900" b="0" spc="-10" dirty="0">
                <a:solidFill>
                  <a:srgbClr val="2C2D2C"/>
                </a:solidFill>
                <a:latin typeface="Verdana"/>
                <a:cs typeface="Verdana"/>
              </a:rPr>
              <a:t>Estado:</a:t>
            </a:r>
            <a:endParaRPr sz="4900" dirty="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85697" y="1453337"/>
            <a:ext cx="10017760" cy="2206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780"/>
              </a:lnSpc>
              <a:spcBef>
                <a:spcPts val="100"/>
              </a:spcBef>
            </a:pPr>
            <a:r>
              <a:rPr sz="4500" b="1" dirty="0">
                <a:solidFill>
                  <a:srgbClr val="2C2D2C"/>
                </a:solidFill>
                <a:latin typeface="Verdana"/>
                <a:cs typeface="Verdana"/>
              </a:rPr>
              <a:t>Tema: </a:t>
            </a:r>
            <a:r>
              <a:rPr sz="4300" spc="-5" dirty="0">
                <a:solidFill>
                  <a:srgbClr val="2C2D2C"/>
                </a:solidFill>
                <a:latin typeface="Verdana"/>
                <a:cs typeface="Verdana"/>
              </a:rPr>
              <a:t>A RCE no Direito </a:t>
            </a:r>
            <a:r>
              <a:rPr sz="4300" spc="-10" dirty="0">
                <a:solidFill>
                  <a:srgbClr val="2C2D2C"/>
                </a:solidFill>
                <a:latin typeface="Verdana"/>
                <a:cs typeface="Verdana"/>
              </a:rPr>
              <a:t>brasileiro</a:t>
            </a:r>
            <a:r>
              <a:rPr sz="43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300" spc="-5" dirty="0">
                <a:solidFill>
                  <a:srgbClr val="2C2D2C"/>
                </a:solidFill>
                <a:latin typeface="Verdana"/>
                <a:cs typeface="Verdana"/>
              </a:rPr>
              <a:t>–</a:t>
            </a:r>
            <a:endParaRPr sz="4300" dirty="0">
              <a:latin typeface="Verdana"/>
              <a:cs typeface="Verdana"/>
            </a:endParaRPr>
          </a:p>
          <a:p>
            <a:pPr algn="ctr">
              <a:lnSpc>
                <a:spcPts val="3920"/>
              </a:lnSpc>
            </a:pPr>
            <a:r>
              <a:rPr sz="4300" spc="-5" dirty="0">
                <a:solidFill>
                  <a:srgbClr val="2C2D2C"/>
                </a:solidFill>
                <a:latin typeface="Verdana"/>
                <a:cs typeface="Verdana"/>
              </a:rPr>
              <a:t>histórico constitucional e</a:t>
            </a:r>
            <a:r>
              <a:rPr sz="43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300" spc="-15" dirty="0">
                <a:solidFill>
                  <a:srgbClr val="2C2D2C"/>
                </a:solidFill>
                <a:latin typeface="Verdana"/>
                <a:cs typeface="Verdana"/>
              </a:rPr>
              <a:t>legislativo.</a:t>
            </a:r>
            <a:endParaRPr sz="4300" dirty="0">
              <a:latin typeface="Verdana"/>
              <a:cs typeface="Verdana"/>
            </a:endParaRPr>
          </a:p>
          <a:p>
            <a:pPr algn="ctr">
              <a:lnSpc>
                <a:spcPts val="3925"/>
              </a:lnSpc>
            </a:pPr>
            <a:r>
              <a:rPr sz="4300" spc="-5" dirty="0">
                <a:solidFill>
                  <a:srgbClr val="2C2D2C"/>
                </a:solidFill>
                <a:latin typeface="Verdana"/>
                <a:cs typeface="Verdana"/>
              </a:rPr>
              <a:t>A importância da </a:t>
            </a:r>
            <a:r>
              <a:rPr sz="4300" spc="-10" dirty="0">
                <a:solidFill>
                  <a:srgbClr val="2C2D2C"/>
                </a:solidFill>
                <a:latin typeface="Verdana"/>
                <a:cs typeface="Verdana"/>
              </a:rPr>
              <a:t>jurisprudência</a:t>
            </a:r>
            <a:r>
              <a:rPr sz="43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300" spc="-5" dirty="0">
                <a:solidFill>
                  <a:srgbClr val="2C2D2C"/>
                </a:solidFill>
                <a:latin typeface="Verdana"/>
                <a:cs typeface="Verdana"/>
              </a:rPr>
              <a:t>no</a:t>
            </a:r>
            <a:endParaRPr sz="4300" dirty="0">
              <a:latin typeface="Verdana"/>
              <a:cs typeface="Verdana"/>
            </a:endParaRPr>
          </a:p>
          <a:p>
            <a:pPr marL="1270" algn="ctr">
              <a:lnSpc>
                <a:spcPts val="4545"/>
              </a:lnSpc>
            </a:pPr>
            <a:r>
              <a:rPr sz="4300" spc="-20" dirty="0">
                <a:solidFill>
                  <a:srgbClr val="2C2D2C"/>
                </a:solidFill>
                <a:latin typeface="Verdana"/>
                <a:cs typeface="Verdana"/>
              </a:rPr>
              <a:t>Brasil</a:t>
            </a:r>
            <a:endParaRPr sz="4300" dirty="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53000" y="5562600"/>
            <a:ext cx="6633209" cy="579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95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Faculdade de Direito da Universidade de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São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Paulo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(USP)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São 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Paulo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(SP), primeiro semestre de</a:t>
            </a:r>
            <a:r>
              <a:rPr sz="1800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spc="-5" dirty="0" smtClean="0">
                <a:solidFill>
                  <a:srgbClr val="FF0000"/>
                </a:solidFill>
                <a:latin typeface="Verdana"/>
                <a:cs typeface="Verdana"/>
              </a:rPr>
              <a:t>201</a:t>
            </a:r>
            <a:r>
              <a:rPr lang="pt-BR" sz="1800" spc="-5" dirty="0" smtClean="0">
                <a:solidFill>
                  <a:srgbClr val="FF0000"/>
                </a:solidFill>
                <a:latin typeface="Verdana"/>
                <a:cs typeface="Verdana"/>
              </a:rPr>
              <a:t>8</a:t>
            </a:r>
            <a:r>
              <a:rPr sz="1800" spc="-5" dirty="0" smtClean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75303" y="4474209"/>
            <a:ext cx="7460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ROF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. D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. G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USTAVO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J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USTINO DE</a:t>
            </a:r>
            <a:r>
              <a:rPr sz="2250" b="1" spc="5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LIVEIRA</a:t>
            </a:r>
            <a:endParaRPr sz="2250">
              <a:latin typeface="Verdana"/>
              <a:cs typeface="Verdan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93801" y="4343400"/>
            <a:ext cx="1973199" cy="19922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465201"/>
            <a:ext cx="12192000" cy="907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345440" y="685800"/>
            <a:ext cx="45313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/>
                <a:cs typeface="Verdana"/>
              </a:rPr>
              <a:t>3.3 </a:t>
            </a:r>
            <a:r>
              <a:rPr sz="2400" spc="-5" dirty="0">
                <a:latin typeface="Verdana"/>
                <a:cs typeface="Verdana"/>
              </a:rPr>
              <a:t>Constituição de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1988</a:t>
            </a:r>
          </a:p>
        </p:txBody>
      </p:sp>
      <p:sp>
        <p:nvSpPr>
          <p:cNvPr id="52" name="object 52"/>
          <p:cNvSpPr/>
          <p:nvPr/>
        </p:nvSpPr>
        <p:spPr>
          <a:xfrm>
            <a:off x="152400" y="1524000"/>
            <a:ext cx="11814175" cy="4509135"/>
          </a:xfrm>
          <a:custGeom>
            <a:avLst/>
            <a:gdLst/>
            <a:ahLst/>
            <a:cxnLst/>
            <a:rect l="l" t="t" r="r" b="b"/>
            <a:pathLst>
              <a:path w="11958955" h="4509135">
                <a:moveTo>
                  <a:pt x="11507505" y="0"/>
                </a:moveTo>
                <a:lnTo>
                  <a:pt x="450859" y="0"/>
                </a:lnTo>
                <a:lnTo>
                  <a:pt x="401734" y="2644"/>
                </a:lnTo>
                <a:lnTo>
                  <a:pt x="354141" y="10396"/>
                </a:lnTo>
                <a:lnTo>
                  <a:pt x="308355" y="22979"/>
                </a:lnTo>
                <a:lnTo>
                  <a:pt x="264651" y="40120"/>
                </a:lnTo>
                <a:lnTo>
                  <a:pt x="223305" y="61543"/>
                </a:lnTo>
                <a:lnTo>
                  <a:pt x="184590" y="86973"/>
                </a:lnTo>
                <a:lnTo>
                  <a:pt x="148783" y="116136"/>
                </a:lnTo>
                <a:lnTo>
                  <a:pt x="116158" y="148758"/>
                </a:lnTo>
                <a:lnTo>
                  <a:pt x="86991" y="184562"/>
                </a:lnTo>
                <a:lnTo>
                  <a:pt x="61557" y="223275"/>
                </a:lnTo>
                <a:lnTo>
                  <a:pt x="40130" y="264622"/>
                </a:lnTo>
                <a:lnTo>
                  <a:pt x="22985" y="308327"/>
                </a:lnTo>
                <a:lnTo>
                  <a:pt x="10399" y="354117"/>
                </a:lnTo>
                <a:lnTo>
                  <a:pt x="2645" y="401716"/>
                </a:lnTo>
                <a:lnTo>
                  <a:pt x="0" y="450850"/>
                </a:lnTo>
                <a:lnTo>
                  <a:pt x="0" y="4057764"/>
                </a:lnTo>
                <a:lnTo>
                  <a:pt x="2646" y="4106891"/>
                </a:lnTo>
                <a:lnTo>
                  <a:pt x="10400" y="4154486"/>
                </a:lnTo>
                <a:lnTo>
                  <a:pt x="22987" y="4200273"/>
                </a:lnTo>
                <a:lnTo>
                  <a:pt x="40132" y="4243978"/>
                </a:lnTo>
                <a:lnTo>
                  <a:pt x="61560" y="4285325"/>
                </a:lnTo>
                <a:lnTo>
                  <a:pt x="86996" y="4324039"/>
                </a:lnTo>
                <a:lnTo>
                  <a:pt x="116163" y="4359846"/>
                </a:lnTo>
                <a:lnTo>
                  <a:pt x="148788" y="4392471"/>
                </a:lnTo>
                <a:lnTo>
                  <a:pt x="184596" y="4421637"/>
                </a:lnTo>
                <a:lnTo>
                  <a:pt x="223310" y="4447071"/>
                </a:lnTo>
                <a:lnTo>
                  <a:pt x="264656" y="4468498"/>
                </a:lnTo>
                <a:lnTo>
                  <a:pt x="308360" y="4485642"/>
                </a:lnTo>
                <a:lnTo>
                  <a:pt x="354145" y="4498228"/>
                </a:lnTo>
                <a:lnTo>
                  <a:pt x="401737" y="4505981"/>
                </a:lnTo>
                <a:lnTo>
                  <a:pt x="450859" y="4508627"/>
                </a:lnTo>
                <a:lnTo>
                  <a:pt x="11507505" y="4508627"/>
                </a:lnTo>
                <a:lnTo>
                  <a:pt x="11556641" y="4505981"/>
                </a:lnTo>
                <a:lnTo>
                  <a:pt x="11604246" y="4498227"/>
                </a:lnTo>
                <a:lnTo>
                  <a:pt x="11650043" y="4485640"/>
                </a:lnTo>
                <a:lnTo>
                  <a:pt x="11693759" y="4468496"/>
                </a:lnTo>
                <a:lnTo>
                  <a:pt x="11735116" y="4447069"/>
                </a:lnTo>
                <a:lnTo>
                  <a:pt x="11773841" y="4421634"/>
                </a:lnTo>
                <a:lnTo>
                  <a:pt x="11809658" y="4392466"/>
                </a:lnTo>
                <a:lnTo>
                  <a:pt x="11842292" y="4359841"/>
                </a:lnTo>
                <a:lnTo>
                  <a:pt x="11871467" y="4324034"/>
                </a:lnTo>
                <a:lnTo>
                  <a:pt x="11896908" y="4285319"/>
                </a:lnTo>
                <a:lnTo>
                  <a:pt x="11918341" y="4243972"/>
                </a:lnTo>
                <a:lnTo>
                  <a:pt x="11935490" y="4200268"/>
                </a:lnTo>
                <a:lnTo>
                  <a:pt x="11948079" y="4154482"/>
                </a:lnTo>
                <a:lnTo>
                  <a:pt x="11955835" y="4106889"/>
                </a:lnTo>
                <a:lnTo>
                  <a:pt x="11958482" y="4057764"/>
                </a:lnTo>
                <a:lnTo>
                  <a:pt x="11958482" y="450850"/>
                </a:lnTo>
                <a:lnTo>
                  <a:pt x="11955835" y="401716"/>
                </a:lnTo>
                <a:lnTo>
                  <a:pt x="11948079" y="354117"/>
                </a:lnTo>
                <a:lnTo>
                  <a:pt x="11935488" y="308327"/>
                </a:lnTo>
                <a:lnTo>
                  <a:pt x="11918339" y="264622"/>
                </a:lnTo>
                <a:lnTo>
                  <a:pt x="11896905" y="223275"/>
                </a:lnTo>
                <a:lnTo>
                  <a:pt x="11871463" y="184562"/>
                </a:lnTo>
                <a:lnTo>
                  <a:pt x="11842287" y="148758"/>
                </a:lnTo>
                <a:lnTo>
                  <a:pt x="11809654" y="116136"/>
                </a:lnTo>
                <a:lnTo>
                  <a:pt x="11773837" y="86973"/>
                </a:lnTo>
                <a:lnTo>
                  <a:pt x="11735112" y="61543"/>
                </a:lnTo>
                <a:lnTo>
                  <a:pt x="11693755" y="40120"/>
                </a:lnTo>
                <a:lnTo>
                  <a:pt x="11650040" y="22979"/>
                </a:lnTo>
                <a:lnTo>
                  <a:pt x="11604243" y="10396"/>
                </a:lnTo>
                <a:lnTo>
                  <a:pt x="11556640" y="2644"/>
                </a:lnTo>
                <a:lnTo>
                  <a:pt x="11507505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90207" y="1560659"/>
            <a:ext cx="11411585" cy="364907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715" algn="just">
              <a:lnSpc>
                <a:spcPts val="3310"/>
              </a:lnSpc>
              <a:spcBef>
                <a:spcPts val="655"/>
              </a:spcBef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atual Carta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Magna Brasileira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consagrou a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responsabilidade  objetiva do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Estado, em termos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 pouco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distintos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Carta  </a:t>
            </a:r>
            <a:r>
              <a:rPr sz="20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anterior,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sz="20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§6º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art.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37(OLIVEIRA,</a:t>
            </a:r>
            <a:r>
              <a:rPr sz="2000" spc="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</a:t>
            </a:r>
            <a:r>
              <a:rPr sz="2000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t-BR" sz="2000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2700" marR="5715" algn="just">
              <a:lnSpc>
                <a:spcPts val="3310"/>
              </a:lnSpc>
              <a:spcBef>
                <a:spcPts val="655"/>
              </a:spcBef>
            </a:pPr>
            <a:r>
              <a:rPr lang="pt-BR" sz="2000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Constituição Federal acolhe a doutrina objetiva, trazendo também como inovação a </a:t>
            </a:r>
            <a:r>
              <a:rPr lang="pt-BR" sz="2000" b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Responsabilidade objetiva das pessoas jurídicas de direito privado prestadoras de serviço público.</a:t>
            </a:r>
          </a:p>
          <a:p>
            <a:pPr marL="12700" marR="5715" algn="just">
              <a:lnSpc>
                <a:spcPts val="3310"/>
              </a:lnSpc>
              <a:spcBef>
                <a:spcPts val="655"/>
              </a:spcBef>
            </a:pPr>
            <a:r>
              <a:rPr lang="pt-BR" sz="2000" b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Outra inovação refere-se ao tratamento da RCE por danos nucleares (art. 21, inc. XXIII, alínea c – para tais casos, não se admite excludentes de responsabilidade.</a:t>
            </a:r>
            <a:endParaRPr lang="pt-BR" sz="2000" spc="-10" dirty="0" smtClean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56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632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632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82400" y="0"/>
            <a:ext cx="0" cy="1230630"/>
          </a:xfrm>
          <a:custGeom>
            <a:avLst/>
            <a:gdLst/>
            <a:ahLst/>
            <a:cxnLst/>
            <a:rect l="l" t="t" r="r" b="b"/>
            <a:pathLst>
              <a:path h="1230630">
                <a:moveTo>
                  <a:pt x="0" y="0"/>
                </a:moveTo>
                <a:lnTo>
                  <a:pt x="0" y="123037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582400" y="4019550"/>
            <a:ext cx="0" cy="2838450"/>
          </a:xfrm>
          <a:custGeom>
            <a:avLst/>
            <a:gdLst/>
            <a:ahLst/>
            <a:cxnLst/>
            <a:rect l="l" t="t" r="r" b="b"/>
            <a:pathLst>
              <a:path h="2838450">
                <a:moveTo>
                  <a:pt x="0" y="0"/>
                </a:moveTo>
                <a:lnTo>
                  <a:pt x="0" y="28384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892026" y="1611375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>
                <a:moveTo>
                  <a:pt x="0" y="0"/>
                </a:moveTo>
                <a:lnTo>
                  <a:pt x="2999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1611375"/>
            <a:ext cx="3559175" cy="0"/>
          </a:xfrm>
          <a:custGeom>
            <a:avLst/>
            <a:gdLst/>
            <a:ahLst/>
            <a:cxnLst/>
            <a:rect l="l" t="t" r="r" b="b"/>
            <a:pathLst>
              <a:path w="3559175">
                <a:moveTo>
                  <a:pt x="0" y="0"/>
                </a:moveTo>
                <a:lnTo>
                  <a:pt x="35591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892026" y="2835275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>
                <a:moveTo>
                  <a:pt x="0" y="0"/>
                </a:moveTo>
                <a:lnTo>
                  <a:pt x="2999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2835275"/>
            <a:ext cx="3559175" cy="0"/>
          </a:xfrm>
          <a:custGeom>
            <a:avLst/>
            <a:gdLst/>
            <a:ahLst/>
            <a:cxnLst/>
            <a:rect l="l" t="t" r="r" b="b"/>
            <a:pathLst>
              <a:path w="3559175">
                <a:moveTo>
                  <a:pt x="0" y="0"/>
                </a:moveTo>
                <a:lnTo>
                  <a:pt x="35591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335978"/>
            <a:ext cx="12192000" cy="629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405003" y="456044"/>
            <a:ext cx="56909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3.3 </a:t>
            </a:r>
            <a:r>
              <a:rPr sz="2400" b="1" spc="-5" dirty="0">
                <a:solidFill>
                  <a:srgbClr val="FFFFFF"/>
                </a:solidFill>
                <a:latin typeface="Verdana"/>
                <a:cs typeface="Verdana"/>
              </a:rPr>
              <a:t>Constituição de</a:t>
            </a:r>
            <a:r>
              <a:rPr sz="24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1988</a:t>
            </a:r>
            <a:endParaRPr sz="2400" b="1" dirty="0">
              <a:latin typeface="Verdana"/>
              <a:cs typeface="Verdan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76339" y="4177919"/>
            <a:ext cx="11826875" cy="2523490"/>
          </a:xfrm>
          <a:custGeom>
            <a:avLst/>
            <a:gdLst/>
            <a:ahLst/>
            <a:cxnLst/>
            <a:rect l="l" t="t" r="r" b="b"/>
            <a:pathLst>
              <a:path w="11826875" h="2523490">
                <a:moveTo>
                  <a:pt x="11574081" y="0"/>
                </a:moveTo>
                <a:lnTo>
                  <a:pt x="252336" y="0"/>
                </a:lnTo>
                <a:lnTo>
                  <a:pt x="206979" y="4063"/>
                </a:lnTo>
                <a:lnTo>
                  <a:pt x="164289" y="15778"/>
                </a:lnTo>
                <a:lnTo>
                  <a:pt x="124979" y="34435"/>
                </a:lnTo>
                <a:lnTo>
                  <a:pt x="89761" y="59323"/>
                </a:lnTo>
                <a:lnTo>
                  <a:pt x="59347" y="89731"/>
                </a:lnTo>
                <a:lnTo>
                  <a:pt x="34452" y="124949"/>
                </a:lnTo>
                <a:lnTo>
                  <a:pt x="15787" y="164265"/>
                </a:lnTo>
                <a:lnTo>
                  <a:pt x="4065" y="206968"/>
                </a:lnTo>
                <a:lnTo>
                  <a:pt x="0" y="252348"/>
                </a:lnTo>
                <a:lnTo>
                  <a:pt x="0" y="2271026"/>
                </a:lnTo>
                <a:lnTo>
                  <a:pt x="4065" y="2316387"/>
                </a:lnTo>
                <a:lnTo>
                  <a:pt x="15787" y="2359079"/>
                </a:lnTo>
                <a:lnTo>
                  <a:pt x="34452" y="2398392"/>
                </a:lnTo>
                <a:lnTo>
                  <a:pt x="59347" y="2433612"/>
                </a:lnTo>
                <a:lnTo>
                  <a:pt x="89761" y="2464026"/>
                </a:lnTo>
                <a:lnTo>
                  <a:pt x="124979" y="2488922"/>
                </a:lnTo>
                <a:lnTo>
                  <a:pt x="164289" y="2507588"/>
                </a:lnTo>
                <a:lnTo>
                  <a:pt x="206979" y="2519310"/>
                </a:lnTo>
                <a:lnTo>
                  <a:pt x="252336" y="2523375"/>
                </a:lnTo>
                <a:lnTo>
                  <a:pt x="11574081" y="2523375"/>
                </a:lnTo>
                <a:lnTo>
                  <a:pt x="11619461" y="2519310"/>
                </a:lnTo>
                <a:lnTo>
                  <a:pt x="11662165" y="2507588"/>
                </a:lnTo>
                <a:lnTo>
                  <a:pt x="11701481" y="2488922"/>
                </a:lnTo>
                <a:lnTo>
                  <a:pt x="11736698" y="2464026"/>
                </a:lnTo>
                <a:lnTo>
                  <a:pt x="11767106" y="2433612"/>
                </a:lnTo>
                <a:lnTo>
                  <a:pt x="11791994" y="2398392"/>
                </a:lnTo>
                <a:lnTo>
                  <a:pt x="11810651" y="2359079"/>
                </a:lnTo>
                <a:lnTo>
                  <a:pt x="11822367" y="2316387"/>
                </a:lnTo>
                <a:lnTo>
                  <a:pt x="11826430" y="2271026"/>
                </a:lnTo>
                <a:lnTo>
                  <a:pt x="11826430" y="252348"/>
                </a:lnTo>
                <a:lnTo>
                  <a:pt x="11822367" y="206968"/>
                </a:lnTo>
                <a:lnTo>
                  <a:pt x="11810651" y="164265"/>
                </a:lnTo>
                <a:lnTo>
                  <a:pt x="11791994" y="124949"/>
                </a:lnTo>
                <a:lnTo>
                  <a:pt x="11767106" y="89731"/>
                </a:lnTo>
                <a:lnTo>
                  <a:pt x="11736698" y="59323"/>
                </a:lnTo>
                <a:lnTo>
                  <a:pt x="11701481" y="34435"/>
                </a:lnTo>
                <a:lnTo>
                  <a:pt x="11662165" y="15778"/>
                </a:lnTo>
                <a:lnTo>
                  <a:pt x="11619461" y="4063"/>
                </a:lnTo>
                <a:lnTo>
                  <a:pt x="11574081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76339" y="4177919"/>
            <a:ext cx="11826875" cy="2523490"/>
          </a:xfrm>
          <a:custGeom>
            <a:avLst/>
            <a:gdLst/>
            <a:ahLst/>
            <a:cxnLst/>
            <a:rect l="l" t="t" r="r" b="b"/>
            <a:pathLst>
              <a:path w="11826875" h="2523490">
                <a:moveTo>
                  <a:pt x="0" y="252348"/>
                </a:moveTo>
                <a:lnTo>
                  <a:pt x="4065" y="206968"/>
                </a:lnTo>
                <a:lnTo>
                  <a:pt x="15787" y="164265"/>
                </a:lnTo>
                <a:lnTo>
                  <a:pt x="34452" y="124949"/>
                </a:lnTo>
                <a:lnTo>
                  <a:pt x="59347" y="89731"/>
                </a:lnTo>
                <a:lnTo>
                  <a:pt x="89761" y="59323"/>
                </a:lnTo>
                <a:lnTo>
                  <a:pt x="124979" y="34435"/>
                </a:lnTo>
                <a:lnTo>
                  <a:pt x="164289" y="15778"/>
                </a:lnTo>
                <a:lnTo>
                  <a:pt x="206979" y="4063"/>
                </a:lnTo>
                <a:lnTo>
                  <a:pt x="252336" y="0"/>
                </a:lnTo>
                <a:lnTo>
                  <a:pt x="11574081" y="0"/>
                </a:lnTo>
                <a:lnTo>
                  <a:pt x="11619461" y="4063"/>
                </a:lnTo>
                <a:lnTo>
                  <a:pt x="11662165" y="15778"/>
                </a:lnTo>
                <a:lnTo>
                  <a:pt x="11701481" y="34435"/>
                </a:lnTo>
                <a:lnTo>
                  <a:pt x="11736698" y="59323"/>
                </a:lnTo>
                <a:lnTo>
                  <a:pt x="11767106" y="89731"/>
                </a:lnTo>
                <a:lnTo>
                  <a:pt x="11791994" y="124949"/>
                </a:lnTo>
                <a:lnTo>
                  <a:pt x="11810651" y="164265"/>
                </a:lnTo>
                <a:lnTo>
                  <a:pt x="11822367" y="206968"/>
                </a:lnTo>
                <a:lnTo>
                  <a:pt x="11826430" y="252348"/>
                </a:lnTo>
                <a:lnTo>
                  <a:pt x="11826430" y="2271026"/>
                </a:lnTo>
                <a:lnTo>
                  <a:pt x="11822367" y="2316387"/>
                </a:lnTo>
                <a:lnTo>
                  <a:pt x="11810651" y="2359079"/>
                </a:lnTo>
                <a:lnTo>
                  <a:pt x="11791994" y="2398392"/>
                </a:lnTo>
                <a:lnTo>
                  <a:pt x="11767106" y="2433612"/>
                </a:lnTo>
                <a:lnTo>
                  <a:pt x="11736698" y="2464026"/>
                </a:lnTo>
                <a:lnTo>
                  <a:pt x="11701481" y="2488922"/>
                </a:lnTo>
                <a:lnTo>
                  <a:pt x="11662165" y="2507588"/>
                </a:lnTo>
                <a:lnTo>
                  <a:pt x="11619461" y="2519310"/>
                </a:lnTo>
                <a:lnTo>
                  <a:pt x="11574081" y="2523375"/>
                </a:lnTo>
                <a:lnTo>
                  <a:pt x="252336" y="2523375"/>
                </a:lnTo>
                <a:lnTo>
                  <a:pt x="206979" y="2519310"/>
                </a:lnTo>
                <a:lnTo>
                  <a:pt x="164289" y="2507588"/>
                </a:lnTo>
                <a:lnTo>
                  <a:pt x="124979" y="2488922"/>
                </a:lnTo>
                <a:lnTo>
                  <a:pt x="89761" y="2464026"/>
                </a:lnTo>
                <a:lnTo>
                  <a:pt x="59347" y="2433612"/>
                </a:lnTo>
                <a:lnTo>
                  <a:pt x="34452" y="2398392"/>
                </a:lnTo>
                <a:lnTo>
                  <a:pt x="15787" y="2359079"/>
                </a:lnTo>
                <a:lnTo>
                  <a:pt x="4065" y="2316387"/>
                </a:lnTo>
                <a:lnTo>
                  <a:pt x="0" y="2271026"/>
                </a:lnTo>
                <a:lnTo>
                  <a:pt x="0" y="252348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09600" y="4648200"/>
            <a:ext cx="11028235" cy="1413206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algn="just">
              <a:lnSpc>
                <a:spcPct val="87500"/>
              </a:lnSpc>
              <a:spcBef>
                <a:spcPts val="459"/>
              </a:spcBef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Estado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responde sempre que de sua atividade decorrer prejuízo para o terceiro,  independentemente de se questionar sobre a existência de culpa, bastando a  existência do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serviço, porém,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haverá exoneração total ou parcial se o órgão público  demonstrar que 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deu </a:t>
            </a:r>
            <a:r>
              <a:rPr sz="20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culpa do lesado, exclusiva ou  concorrente.(D'ANDREA,2009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73037" y="1230375"/>
            <a:ext cx="3216910" cy="2600325"/>
          </a:xfrm>
          <a:custGeom>
            <a:avLst/>
            <a:gdLst/>
            <a:ahLst/>
            <a:cxnLst/>
            <a:rect l="l" t="t" r="r" b="b"/>
            <a:pathLst>
              <a:path w="3216910" h="2600325">
                <a:moveTo>
                  <a:pt x="1916112" y="0"/>
                </a:moveTo>
                <a:lnTo>
                  <a:pt x="0" y="0"/>
                </a:lnTo>
                <a:lnTo>
                  <a:pt x="0" y="2600198"/>
                </a:lnTo>
                <a:lnTo>
                  <a:pt x="1916112" y="2600198"/>
                </a:lnTo>
                <a:lnTo>
                  <a:pt x="3216338" y="1300099"/>
                </a:lnTo>
                <a:lnTo>
                  <a:pt x="1916112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3037" y="1230375"/>
            <a:ext cx="3216910" cy="2600325"/>
          </a:xfrm>
          <a:custGeom>
            <a:avLst/>
            <a:gdLst/>
            <a:ahLst/>
            <a:cxnLst/>
            <a:rect l="l" t="t" r="r" b="b"/>
            <a:pathLst>
              <a:path w="3216910" h="2600325">
                <a:moveTo>
                  <a:pt x="0" y="0"/>
                </a:moveTo>
                <a:lnTo>
                  <a:pt x="1916112" y="0"/>
                </a:lnTo>
                <a:lnTo>
                  <a:pt x="3216338" y="1300099"/>
                </a:lnTo>
                <a:lnTo>
                  <a:pt x="1916112" y="2600198"/>
                </a:lnTo>
                <a:lnTo>
                  <a:pt x="0" y="2600198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20700" y="2082545"/>
            <a:ext cx="23749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</a:t>
            </a:r>
            <a:r>
              <a:rPr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supostos  para a</a:t>
            </a:r>
            <a:r>
              <a:rPr sz="2000" b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RCE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562350" y="1230375"/>
            <a:ext cx="8329930" cy="2789555"/>
          </a:xfrm>
          <a:custGeom>
            <a:avLst/>
            <a:gdLst/>
            <a:ahLst/>
            <a:cxnLst/>
            <a:rect l="l" t="t" r="r" b="b"/>
            <a:pathLst>
              <a:path w="8329930" h="2789554">
                <a:moveTo>
                  <a:pt x="0" y="2789174"/>
                </a:moveTo>
                <a:lnTo>
                  <a:pt x="8329676" y="2789174"/>
                </a:lnTo>
                <a:lnTo>
                  <a:pt x="8329676" y="0"/>
                </a:lnTo>
                <a:lnTo>
                  <a:pt x="0" y="0"/>
                </a:lnTo>
                <a:lnTo>
                  <a:pt x="0" y="27891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62350" y="1230375"/>
            <a:ext cx="8329930" cy="2789555"/>
          </a:xfrm>
          <a:custGeom>
            <a:avLst/>
            <a:gdLst/>
            <a:ahLst/>
            <a:cxnLst/>
            <a:rect l="l" t="t" r="r" b="b"/>
            <a:pathLst>
              <a:path w="8329930" h="2789554">
                <a:moveTo>
                  <a:pt x="0" y="2789174"/>
                </a:moveTo>
                <a:lnTo>
                  <a:pt x="8329676" y="2789174"/>
                </a:lnTo>
                <a:lnTo>
                  <a:pt x="8329676" y="0"/>
                </a:lnTo>
                <a:lnTo>
                  <a:pt x="0" y="0"/>
                </a:lnTo>
                <a:lnTo>
                  <a:pt x="0" y="2789174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84"/>
          <p:cNvSpPr txBox="1"/>
          <p:nvPr/>
        </p:nvSpPr>
        <p:spPr>
          <a:xfrm>
            <a:off x="3809014" y="1632240"/>
            <a:ext cx="8111841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4350" indent="-514350">
              <a:lnSpc>
                <a:spcPct val="100000"/>
              </a:lnSpc>
              <a:buAutoNum type="alphaLcParenR"/>
            </a:pPr>
            <a:r>
              <a:rPr lang="pt-BR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Fato ou ato, lícito ou ilícito, de agente público que age nesta qualidade;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pt-BR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Dano material ou moral;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pt-BR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Nexo de causalidade entre o ato ou fato e o dano sofrido pelo indivíduo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0" y="2004441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0"/>
                </a:moveTo>
                <a:lnTo>
                  <a:pt x="0" y="55625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2614041"/>
            <a:ext cx="0" cy="4244340"/>
          </a:xfrm>
          <a:custGeom>
            <a:avLst/>
            <a:gdLst/>
            <a:ahLst/>
            <a:cxnLst/>
            <a:rect l="l" t="t" r="r" b="b"/>
            <a:pathLst>
              <a:path h="4244340">
                <a:moveTo>
                  <a:pt x="0" y="0"/>
                </a:moveTo>
                <a:lnTo>
                  <a:pt x="0" y="42439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2004441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0"/>
                </a:moveTo>
                <a:lnTo>
                  <a:pt x="0" y="55625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2614041"/>
            <a:ext cx="0" cy="4244340"/>
          </a:xfrm>
          <a:custGeom>
            <a:avLst/>
            <a:gdLst/>
            <a:ahLst/>
            <a:cxnLst/>
            <a:rect l="l" t="t" r="r" b="b"/>
            <a:pathLst>
              <a:path h="4244340">
                <a:moveTo>
                  <a:pt x="0" y="0"/>
                </a:moveTo>
                <a:lnTo>
                  <a:pt x="0" y="42439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2004441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0"/>
                </a:moveTo>
                <a:lnTo>
                  <a:pt x="0" y="55625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6400" y="2614041"/>
            <a:ext cx="0" cy="4244340"/>
          </a:xfrm>
          <a:custGeom>
            <a:avLst/>
            <a:gdLst/>
            <a:ahLst/>
            <a:cxnLst/>
            <a:rect l="l" t="t" r="r" b="b"/>
            <a:pathLst>
              <a:path h="4244340">
                <a:moveTo>
                  <a:pt x="0" y="0"/>
                </a:moveTo>
                <a:lnTo>
                  <a:pt x="0" y="42439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05600" y="2004441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0"/>
                </a:moveTo>
                <a:lnTo>
                  <a:pt x="0" y="55625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05600" y="2614041"/>
            <a:ext cx="0" cy="4244340"/>
          </a:xfrm>
          <a:custGeom>
            <a:avLst/>
            <a:gdLst/>
            <a:ahLst/>
            <a:cxnLst/>
            <a:rect l="l" t="t" r="r" b="b"/>
            <a:pathLst>
              <a:path h="4244340">
                <a:moveTo>
                  <a:pt x="0" y="0"/>
                </a:moveTo>
                <a:lnTo>
                  <a:pt x="0" y="42439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248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24800" y="2004441"/>
            <a:ext cx="0" cy="4853940"/>
          </a:xfrm>
          <a:custGeom>
            <a:avLst/>
            <a:gdLst/>
            <a:ahLst/>
            <a:cxnLst/>
            <a:rect l="l" t="t" r="r" b="b"/>
            <a:pathLst>
              <a:path h="4853940">
                <a:moveTo>
                  <a:pt x="0" y="0"/>
                </a:moveTo>
                <a:lnTo>
                  <a:pt x="0" y="48535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44000" y="0"/>
            <a:ext cx="0" cy="1951355"/>
          </a:xfrm>
          <a:custGeom>
            <a:avLst/>
            <a:gdLst/>
            <a:ahLst/>
            <a:cxnLst/>
            <a:rect l="l" t="t" r="r" b="b"/>
            <a:pathLst>
              <a:path h="1951355">
                <a:moveTo>
                  <a:pt x="0" y="0"/>
                </a:moveTo>
                <a:lnTo>
                  <a:pt x="0" y="1951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44000" y="2004441"/>
            <a:ext cx="0" cy="4853940"/>
          </a:xfrm>
          <a:custGeom>
            <a:avLst/>
            <a:gdLst/>
            <a:ahLst/>
            <a:cxnLst/>
            <a:rect l="l" t="t" r="r" b="b"/>
            <a:pathLst>
              <a:path h="4853940">
                <a:moveTo>
                  <a:pt x="0" y="0"/>
                </a:moveTo>
                <a:lnTo>
                  <a:pt x="0" y="485355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300100"/>
            <a:ext cx="12192000" cy="7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300100"/>
            <a:ext cx="12192000" cy="708025"/>
          </a:xfrm>
          <a:custGeom>
            <a:avLst/>
            <a:gdLst/>
            <a:ahLst/>
            <a:cxnLst/>
            <a:rect l="l" t="t" r="r" b="b"/>
            <a:pathLst>
              <a:path w="12192000" h="708025">
                <a:moveTo>
                  <a:pt x="0" y="708025"/>
                </a:moveTo>
                <a:lnTo>
                  <a:pt x="12192000" y="708025"/>
                </a:lnTo>
                <a:lnTo>
                  <a:pt x="12192000" y="0"/>
                </a:lnTo>
                <a:lnTo>
                  <a:pt x="0" y="0"/>
                </a:lnTo>
                <a:lnTo>
                  <a:pt x="0" y="708025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249555" y="457200"/>
            <a:ext cx="1247584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33085" algn="l"/>
              </a:tabLst>
            </a:pPr>
            <a:r>
              <a:rPr sz="2200" spc="-5" dirty="0"/>
              <a:t>3.3.1</a:t>
            </a:r>
            <a:r>
              <a:rPr sz="2200" spc="-10" dirty="0"/>
              <a:t> </a:t>
            </a:r>
            <a:r>
              <a:rPr sz="2200" spc="-10" dirty="0" err="1"/>
              <a:t>Constitui</a:t>
            </a:r>
            <a:r>
              <a:rPr sz="2200" spc="-20" dirty="0" err="1"/>
              <a:t>ç</a:t>
            </a:r>
            <a:r>
              <a:rPr sz="2200" spc="-5" dirty="0" err="1"/>
              <a:t>ão</a:t>
            </a:r>
            <a:r>
              <a:rPr sz="2200" spc="50" dirty="0"/>
              <a:t> </a:t>
            </a:r>
            <a:r>
              <a:rPr sz="2200" spc="-10" dirty="0" smtClean="0"/>
              <a:t>d</a:t>
            </a:r>
            <a:r>
              <a:rPr sz="2200" spc="-5" dirty="0" smtClean="0"/>
              <a:t>e</a:t>
            </a:r>
            <a:r>
              <a:rPr lang="pt-BR" sz="2200" dirty="0"/>
              <a:t> </a:t>
            </a:r>
            <a:r>
              <a:rPr sz="2200" dirty="0" smtClean="0"/>
              <a:t>1</a:t>
            </a:r>
            <a:r>
              <a:rPr sz="2200" spc="-5" dirty="0" smtClean="0"/>
              <a:t>988</a:t>
            </a:r>
            <a:r>
              <a:rPr lang="pt-BR" sz="2200" spc="-5" dirty="0" smtClean="0"/>
              <a:t> – Legislação do Período – Novo Código Civil</a:t>
            </a:r>
            <a:endParaRPr sz="2200" dirty="0"/>
          </a:p>
        </p:txBody>
      </p:sp>
      <p:sp>
        <p:nvSpPr>
          <p:cNvPr id="62" name="object 62"/>
          <p:cNvSpPr/>
          <p:nvPr/>
        </p:nvSpPr>
        <p:spPr>
          <a:xfrm>
            <a:off x="304800" y="1802892"/>
            <a:ext cx="1956816" cy="3302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4364" y="1843786"/>
            <a:ext cx="1838325" cy="31828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69468" y="2802458"/>
            <a:ext cx="1428115" cy="1220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850"/>
              </a:lnSpc>
              <a:spcBef>
                <a:spcPts val="95"/>
              </a:spcBef>
            </a:pPr>
            <a:r>
              <a:rPr sz="2500" b="1" spc="-10" dirty="0">
                <a:solidFill>
                  <a:srgbClr val="2C2D2C"/>
                </a:solidFill>
                <a:latin typeface="Verdana"/>
                <a:cs typeface="Verdana"/>
              </a:rPr>
              <a:t>Legisla-</a:t>
            </a:r>
            <a:endParaRPr sz="2500">
              <a:latin typeface="Verdana"/>
              <a:cs typeface="Verdana"/>
            </a:endParaRPr>
          </a:p>
          <a:p>
            <a:pPr algn="ctr">
              <a:lnSpc>
                <a:spcPts val="2850"/>
              </a:lnSpc>
            </a:pPr>
            <a:r>
              <a:rPr sz="2500" b="1" spc="-10" dirty="0">
                <a:solidFill>
                  <a:srgbClr val="2C2D2C"/>
                </a:solidFill>
                <a:latin typeface="Verdana"/>
                <a:cs typeface="Verdana"/>
              </a:rPr>
              <a:t>ção</a:t>
            </a:r>
            <a:r>
              <a:rPr sz="2500" b="1" spc="-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500" b="1" spc="-1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endParaRPr sz="25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  <a:spcBef>
                <a:spcPts val="710"/>
              </a:spcBef>
            </a:pPr>
            <a:r>
              <a:rPr sz="2500" b="1" spc="-5" dirty="0">
                <a:solidFill>
                  <a:srgbClr val="2C2D2C"/>
                </a:solidFill>
                <a:latin typeface="Verdana"/>
                <a:cs typeface="Verdana"/>
              </a:rPr>
              <a:t>Período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71" name="object 63"/>
          <p:cNvSpPr/>
          <p:nvPr/>
        </p:nvSpPr>
        <p:spPr>
          <a:xfrm>
            <a:off x="2362200" y="1828800"/>
            <a:ext cx="9448800" cy="3116542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84"/>
          <p:cNvSpPr txBox="1"/>
          <p:nvPr/>
        </p:nvSpPr>
        <p:spPr>
          <a:xfrm>
            <a:off x="2846577" y="2209800"/>
            <a:ext cx="8123874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t-BR" sz="2000" b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Novo </a:t>
            </a:r>
            <a:r>
              <a:rPr lang="pt-BR" sz="2000" b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Código Civil</a:t>
            </a:r>
            <a:r>
              <a:rPr lang="pt-BR" sz="2000" b="1" spc="5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pt-BR" sz="2000" b="1" spc="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NCC,	Lei</a:t>
            </a:r>
            <a:r>
              <a:rPr lang="pt-BR" sz="2000" b="1" spc="-7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10.406,</a:t>
            </a:r>
            <a:r>
              <a:rPr lang="pt-BR" sz="2000" b="1" spc="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(10/01/2002)</a:t>
            </a:r>
          </a:p>
          <a:p>
            <a:pPr algn="just"/>
            <a:endParaRPr lang="pt-BR" sz="2000" b="1" spc="-5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792480" algn="l"/>
                <a:tab pos="2472690" algn="l"/>
                <a:tab pos="4153535" algn="l"/>
              </a:tabLst>
            </a:pPr>
            <a:r>
              <a:rPr lang="pt-BR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</a:t>
            </a:r>
            <a:r>
              <a:rPr lang="pt-BR" sz="2000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</a:t>
            </a:r>
            <a:r>
              <a:rPr lang="pt-BR" sz="2000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pt-BR" sz="2000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pt-BR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pessoas</a:t>
            </a:r>
            <a:r>
              <a:rPr lang="pt-BR" sz="2000" i="1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jurídicas</a:t>
            </a:r>
            <a:r>
              <a:rPr lang="pt-BR" sz="2000" i="1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público  interno </a:t>
            </a:r>
            <a:r>
              <a:rPr lang="pt-BR" sz="2000" i="1" spc="85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</a:t>
            </a:r>
            <a:r>
              <a:rPr lang="pt-BR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civilm</a:t>
            </a:r>
            <a:r>
              <a:rPr lang="pt-BR" sz="2000" i="1" spc="-2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 re</a:t>
            </a:r>
            <a:r>
              <a:rPr lang="pt-BR" sz="2000" i="1" spc="-1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pt-BR" sz="2000" i="1" spc="-3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ns</a:t>
            </a:r>
            <a:r>
              <a:rPr lang="pt-BR" sz="2000" i="1" spc="-2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veis</a:t>
            </a:r>
            <a:r>
              <a:rPr lang="pt-BR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BR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pt-BR" sz="2000" i="1" spc="-2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s</a:t>
            </a:r>
            <a:r>
              <a:rPr lang="pt-BR" sz="2000" i="1" spc="-1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 a</a:t>
            </a:r>
            <a:r>
              <a:rPr lang="pt-BR" sz="2000" i="1" spc="-1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i="1" spc="-3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nessa qualidade causem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danos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terceiros,  ressalvado direito regressivo contra os causadores  do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dano,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pt-BR" sz="2000" i="1" spc="-3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houver, </a:t>
            </a:r>
            <a:r>
              <a:rPr lang="pt-BR" sz="2000" i="1" spc="-1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 </a:t>
            </a:r>
            <a:r>
              <a:rPr lang="pt-BR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destes, culpa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</a:t>
            </a:r>
            <a:r>
              <a:rPr lang="pt-BR" sz="2000" i="1" spc="-7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dolo.”</a:t>
            </a:r>
            <a:endParaRPr lang="pt-BR" sz="20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tabLst>
                <a:tab pos="1992630" algn="l"/>
                <a:tab pos="4557395" algn="l"/>
                <a:tab pos="5319395" algn="l"/>
                <a:tab pos="6260465" algn="l"/>
                <a:tab pos="7089140" algn="l"/>
                <a:tab pos="8122920" algn="l"/>
              </a:tabLst>
            </a:pPr>
            <a:endParaRPr lang="pt-BR" sz="2000" dirty="0" smtClean="0">
              <a:latin typeface="Arial"/>
              <a:cs typeface="Arial"/>
            </a:endParaRPr>
          </a:p>
          <a:p>
            <a:endParaRPr lang="pt-BR" sz="2000" dirty="0" smtClean="0">
              <a:latin typeface="Arial"/>
              <a:cs typeface="Arial"/>
            </a:endParaRPr>
          </a:p>
          <a:p>
            <a:endParaRPr lang="pt-BR" sz="2000" dirty="0" smtClean="0">
              <a:latin typeface="Arial"/>
              <a:cs typeface="Arial"/>
            </a:endParaRPr>
          </a:p>
          <a:p>
            <a:endParaRPr lang="pt-BR" sz="2000" dirty="0" smtClean="0">
              <a:latin typeface="Arial"/>
              <a:cs typeface="Arial"/>
            </a:endParaRPr>
          </a:p>
          <a:p>
            <a:endParaRPr lang="pt-BR" sz="2000" dirty="0">
              <a:latin typeface="Arial"/>
              <a:cs typeface="Arial"/>
            </a:endParaRPr>
          </a:p>
          <a:p>
            <a:endParaRPr lang="pt-BR" sz="20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pt-BR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369887"/>
            <a:ext cx="12192000" cy="830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369887"/>
            <a:ext cx="12192000" cy="830580"/>
          </a:xfrm>
          <a:custGeom>
            <a:avLst/>
            <a:gdLst/>
            <a:ahLst/>
            <a:cxnLst/>
            <a:rect l="l" t="t" r="r" b="b"/>
            <a:pathLst>
              <a:path w="12192000" h="830580">
                <a:moveTo>
                  <a:pt x="0" y="830262"/>
                </a:moveTo>
                <a:lnTo>
                  <a:pt x="12192000" y="830262"/>
                </a:lnTo>
                <a:lnTo>
                  <a:pt x="12192000" y="0"/>
                </a:lnTo>
                <a:lnTo>
                  <a:pt x="0" y="0"/>
                </a:lnTo>
                <a:lnTo>
                  <a:pt x="0" y="8302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2801683" y="608444"/>
            <a:ext cx="626611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4. A importância </a:t>
            </a:r>
            <a:r>
              <a:rPr sz="2400" spc="-5" dirty="0"/>
              <a:t>da</a:t>
            </a:r>
            <a:r>
              <a:rPr sz="2400" spc="-70" dirty="0"/>
              <a:t> </a:t>
            </a:r>
            <a:r>
              <a:rPr sz="2400" spc="-5" dirty="0"/>
              <a:t>Jurisprudência</a:t>
            </a:r>
          </a:p>
        </p:txBody>
      </p:sp>
      <p:sp>
        <p:nvSpPr>
          <p:cNvPr id="63" name="object 63"/>
          <p:cNvSpPr/>
          <p:nvPr/>
        </p:nvSpPr>
        <p:spPr>
          <a:xfrm>
            <a:off x="279399" y="1422767"/>
            <a:ext cx="11770504" cy="4813299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1"/>
          <p:cNvSpPr txBox="1"/>
          <p:nvPr/>
        </p:nvSpPr>
        <p:spPr>
          <a:xfrm>
            <a:off x="480060" y="1507686"/>
            <a:ext cx="1114298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5"/>
              </a:spcBef>
              <a:tabLst>
                <a:tab pos="8792845" algn="l"/>
              </a:tabLst>
            </a:pP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falta de uma lei que regule a matéria de forma mais aprimorada, a jurisprudência no Brasil é que nos fornece uma dimensão da aplicação e do alcance do dispositivo constitucional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object 61"/>
          <p:cNvSpPr txBox="1"/>
          <p:nvPr/>
        </p:nvSpPr>
        <p:spPr>
          <a:xfrm>
            <a:off x="533400" y="2558290"/>
            <a:ext cx="11142980" cy="37452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5"/>
              </a:spcBef>
              <a:tabLst>
                <a:tab pos="8792845" algn="l"/>
              </a:tabLst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falta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um regime</a:t>
            </a:r>
            <a:r>
              <a:rPr sz="2000" spc="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jurídico</a:t>
            </a:r>
            <a:r>
              <a:rPr sz="20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consolidado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há</a:t>
            </a:r>
            <a:r>
              <a:rPr sz="2000" spc="-8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decisões</a:t>
            </a: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contraditórias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peculiares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sobre o</a:t>
            </a:r>
            <a:r>
              <a:rPr sz="2000" spc="-9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spc="-3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Veremos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necessária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relação ao tema,  devida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importância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Jurisprudência,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atenção  ao julgamento dos </a:t>
            </a: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tribunais</a:t>
            </a:r>
            <a:r>
              <a:rPr lang="pt-BR" sz="2000" spc="-8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superiores</a:t>
            </a:r>
            <a:r>
              <a:rPr lang="pt-BR" sz="2000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Ressalte-se o papel do </a:t>
            </a:r>
            <a:endParaRPr lang="pt-BR" sz="2000" spc="-5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t-BR" sz="2000" spc="-5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</a:t>
            </a:r>
            <a:r>
              <a:rPr lang="pt-BR" sz="2000" b="1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t-BR" sz="2000" b="1" spc="-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	v</a:t>
            </a:r>
            <a:r>
              <a:rPr lang="pt-BR" sz="2000" b="1" spc="-1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pt-BR" sz="2000" b="1" spc="-2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</a:t>
            </a:r>
            <a:r>
              <a:rPr lang="pt-BR" sz="2000" b="1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rar</a:t>
            </a:r>
            <a:r>
              <a:rPr lang="pt-BR" sz="2000" b="1" spc="-15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 a dificuldade de sistematização da matéria, o que faz com que o Operador do Direito tem de estar em constante acompanhamento das decisões das cortes superiores para adoção da tese mais admitida para construção de sua argumentação jurídica.</a:t>
            </a:r>
          </a:p>
          <a:p>
            <a:pPr algn="just">
              <a:lnSpc>
                <a:spcPct val="100000"/>
              </a:lnSpc>
              <a:spcBef>
                <a:spcPts val="105"/>
              </a:spcBef>
              <a:tabLst>
                <a:tab pos="8792845" algn="l"/>
              </a:tabLst>
            </a:pPr>
            <a:endParaRPr lang="pt-BR" sz="2000" spc="-5" dirty="0" smtClean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105"/>
              </a:spcBef>
              <a:tabLst>
                <a:tab pos="8792845" algn="l"/>
              </a:tabLst>
            </a:pPr>
            <a:endParaRPr lang="pt-BR" sz="2000" spc="-5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105"/>
              </a:spcBef>
              <a:tabLst>
                <a:tab pos="8792845" algn="l"/>
              </a:tabLst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672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056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056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056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48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248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248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440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40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440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3632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632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3632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582400" y="0"/>
            <a:ext cx="0" cy="946150"/>
          </a:xfrm>
          <a:custGeom>
            <a:avLst/>
            <a:gdLst/>
            <a:ahLst/>
            <a:cxnLst/>
            <a:rect l="l" t="t" r="r" b="b"/>
            <a:pathLst>
              <a:path h="946150">
                <a:moveTo>
                  <a:pt x="0" y="0"/>
                </a:moveTo>
                <a:lnTo>
                  <a:pt x="0" y="946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582400" y="2948051"/>
            <a:ext cx="0" cy="822325"/>
          </a:xfrm>
          <a:custGeom>
            <a:avLst/>
            <a:gdLst/>
            <a:ahLst/>
            <a:cxnLst/>
            <a:rect l="l" t="t" r="r" b="b"/>
            <a:pathLst>
              <a:path h="822325">
                <a:moveTo>
                  <a:pt x="0" y="0"/>
                </a:moveTo>
                <a:lnTo>
                  <a:pt x="0" y="8222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582400" y="6621462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4">
                <a:moveTo>
                  <a:pt x="0" y="0"/>
                </a:moveTo>
                <a:lnTo>
                  <a:pt x="0" y="2365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998325" y="1611375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6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86501" y="161137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5" y="161137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998325" y="2835275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6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86501" y="283527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75" y="283527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076048" y="4060825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9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076048" y="528485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9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076048" y="6510337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9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234950"/>
            <a:ext cx="12192000" cy="523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234950"/>
            <a:ext cx="12192000" cy="523875"/>
          </a:xfrm>
          <a:custGeom>
            <a:avLst/>
            <a:gdLst/>
            <a:ahLst/>
            <a:cxnLst/>
            <a:rect l="l" t="t" r="r" b="b"/>
            <a:pathLst>
              <a:path w="12192000" h="523875">
                <a:moveTo>
                  <a:pt x="0" y="523875"/>
                </a:moveTo>
                <a:lnTo>
                  <a:pt x="12192000" y="523875"/>
                </a:lnTo>
                <a:lnTo>
                  <a:pt x="12192000" y="0"/>
                </a:lnTo>
                <a:lnTo>
                  <a:pt x="0" y="0"/>
                </a:lnTo>
                <a:lnTo>
                  <a:pt x="0" y="523875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228600" y="350452"/>
            <a:ext cx="12573000" cy="3353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" dirty="0"/>
              <a:t>5.1 </a:t>
            </a:r>
            <a:r>
              <a:rPr lang="pt-BR" sz="2100" spc="-5" dirty="0" smtClean="0"/>
              <a:t>Ponto de Reflexão - </a:t>
            </a:r>
            <a:r>
              <a:rPr sz="2100" spc="-10" dirty="0" err="1" smtClean="0"/>
              <a:t>Divergência</a:t>
            </a:r>
            <a:r>
              <a:rPr sz="2100" spc="-10" dirty="0" smtClean="0"/>
              <a:t> </a:t>
            </a:r>
            <a:r>
              <a:rPr sz="2100" spc="-10" dirty="0"/>
              <a:t>entre </a:t>
            </a:r>
            <a:r>
              <a:rPr sz="2100" spc="-5" dirty="0"/>
              <a:t>Tribunais (STJ x </a:t>
            </a:r>
            <a:r>
              <a:rPr sz="2100" spc="-10" dirty="0"/>
              <a:t>STF) </a:t>
            </a:r>
            <a:r>
              <a:rPr sz="2100" spc="-5" dirty="0"/>
              <a:t>- ato</a:t>
            </a:r>
            <a:r>
              <a:rPr sz="2100" spc="310" dirty="0"/>
              <a:t> </a:t>
            </a:r>
            <a:r>
              <a:rPr sz="2100" spc="-10" dirty="0"/>
              <a:t>omissivo</a:t>
            </a:r>
            <a:endParaRPr sz="2100" dirty="0"/>
          </a:p>
        </p:txBody>
      </p:sp>
      <p:sp>
        <p:nvSpPr>
          <p:cNvPr id="75" name="object 75"/>
          <p:cNvSpPr/>
          <p:nvPr/>
        </p:nvSpPr>
        <p:spPr>
          <a:xfrm>
            <a:off x="0" y="3076638"/>
            <a:ext cx="12192000" cy="52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0" y="3076638"/>
            <a:ext cx="12192000" cy="522605"/>
          </a:xfrm>
          <a:custGeom>
            <a:avLst/>
            <a:gdLst/>
            <a:ahLst/>
            <a:cxnLst/>
            <a:rect l="l" t="t" r="r" b="b"/>
            <a:pathLst>
              <a:path w="12192000" h="522604">
                <a:moveTo>
                  <a:pt x="0" y="522287"/>
                </a:moveTo>
                <a:lnTo>
                  <a:pt x="12192000" y="522287"/>
                </a:lnTo>
                <a:lnTo>
                  <a:pt x="12192000" y="0"/>
                </a:lnTo>
                <a:lnTo>
                  <a:pt x="0" y="0"/>
                </a:lnTo>
                <a:lnTo>
                  <a:pt x="0" y="522287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315315" y="3123685"/>
            <a:ext cx="1042888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5.2 </a:t>
            </a:r>
            <a:r>
              <a:rPr sz="2400" b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Divergência </a:t>
            </a:r>
            <a:r>
              <a:rPr sz="24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sz="2400" b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próprio </a:t>
            </a:r>
            <a:r>
              <a:rPr sz="24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STF – ato omissivo </a:t>
            </a:r>
            <a:r>
              <a:rPr sz="2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sz="2400" spc="2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RE-136861)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11125" y="946150"/>
            <a:ext cx="5675630" cy="2002155"/>
          </a:xfrm>
          <a:custGeom>
            <a:avLst/>
            <a:gdLst/>
            <a:ahLst/>
            <a:cxnLst/>
            <a:rect l="l" t="t" r="r" b="b"/>
            <a:pathLst>
              <a:path w="5675630" h="2002155">
                <a:moveTo>
                  <a:pt x="0" y="2001901"/>
                </a:moveTo>
                <a:lnTo>
                  <a:pt x="5675376" y="2001901"/>
                </a:lnTo>
                <a:lnTo>
                  <a:pt x="5675376" y="0"/>
                </a:lnTo>
                <a:lnTo>
                  <a:pt x="0" y="0"/>
                </a:lnTo>
                <a:lnTo>
                  <a:pt x="0" y="2001901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11125" y="946150"/>
            <a:ext cx="5675630" cy="2002155"/>
          </a:xfrm>
          <a:custGeom>
            <a:avLst/>
            <a:gdLst/>
            <a:ahLst/>
            <a:cxnLst/>
            <a:rect l="l" t="t" r="r" b="b"/>
            <a:pathLst>
              <a:path w="5675630" h="2002155">
                <a:moveTo>
                  <a:pt x="0" y="2001901"/>
                </a:moveTo>
                <a:lnTo>
                  <a:pt x="5675376" y="2001901"/>
                </a:lnTo>
                <a:lnTo>
                  <a:pt x="5675376" y="0"/>
                </a:lnTo>
                <a:lnTo>
                  <a:pt x="0" y="0"/>
                </a:lnTo>
                <a:lnTo>
                  <a:pt x="0" y="2001901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89992" y="922782"/>
            <a:ext cx="543687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u="heavy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STJ: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Entende que se aplica a teoria subjetiva, da  culpa anônima do serviço público, nas hipóteses de  omissão da</a:t>
            </a:r>
            <a:r>
              <a:rPr sz="2000" spc="-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Administração.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26822" y="2206412"/>
            <a:ext cx="5482209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(AgRg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AREsp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302.747⁄SE, Rel. Ministro </a:t>
            </a:r>
            <a:r>
              <a:rPr sz="13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HUMBERTO MARTINS, 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SEGUNDA TURMA, julgado </a:t>
            </a: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16⁄04⁄2013, DJe 25⁄04⁄2013) </a:t>
            </a: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(RECURSO </a:t>
            </a: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ESPECIAL </a:t>
            </a:r>
            <a:r>
              <a:rPr sz="13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Nº </a:t>
            </a:r>
            <a:r>
              <a:rPr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1.230.155 – PR</a:t>
            </a:r>
            <a:r>
              <a:rPr sz="1300" spc="-10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3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(2011⁄0002730-3)</a:t>
            </a:r>
            <a:endParaRPr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938901" y="946150"/>
            <a:ext cx="6059805" cy="2002155"/>
          </a:xfrm>
          <a:custGeom>
            <a:avLst/>
            <a:gdLst/>
            <a:ahLst/>
            <a:cxnLst/>
            <a:rect l="l" t="t" r="r" b="b"/>
            <a:pathLst>
              <a:path w="6059805" h="2002155">
                <a:moveTo>
                  <a:pt x="0" y="2001901"/>
                </a:moveTo>
                <a:lnTo>
                  <a:pt x="6059424" y="2001901"/>
                </a:lnTo>
                <a:lnTo>
                  <a:pt x="6059424" y="0"/>
                </a:lnTo>
                <a:lnTo>
                  <a:pt x="0" y="0"/>
                </a:lnTo>
                <a:lnTo>
                  <a:pt x="0" y="2001901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938901" y="946150"/>
            <a:ext cx="6059805" cy="2002155"/>
          </a:xfrm>
          <a:custGeom>
            <a:avLst/>
            <a:gdLst/>
            <a:ahLst/>
            <a:cxnLst/>
            <a:rect l="l" t="t" r="r" b="b"/>
            <a:pathLst>
              <a:path w="6059805" h="2002155">
                <a:moveTo>
                  <a:pt x="0" y="2001901"/>
                </a:moveTo>
                <a:lnTo>
                  <a:pt x="6059424" y="2001901"/>
                </a:lnTo>
                <a:lnTo>
                  <a:pt x="6059424" y="0"/>
                </a:lnTo>
                <a:lnTo>
                  <a:pt x="0" y="0"/>
                </a:lnTo>
                <a:lnTo>
                  <a:pt x="0" y="2001901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6096000" y="983741"/>
            <a:ext cx="566293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STF:</a:t>
            </a:r>
            <a:r>
              <a:rPr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Entende que o art. 37, §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6,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fez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distinção entre 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comissivo e omissivo, aplicando-se a  responsabilidade objetiva para</a:t>
            </a:r>
            <a:r>
              <a:rPr sz="2000" spc="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ambos.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198235" y="2321560"/>
            <a:ext cx="546036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754778 </a:t>
            </a:r>
            <a:r>
              <a:rPr sz="14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 </a:t>
            </a:r>
            <a:r>
              <a:rPr sz="1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 RS, Rel. </a:t>
            </a:r>
            <a:r>
              <a:rPr sz="14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Min. </a:t>
            </a:r>
            <a:r>
              <a:rPr sz="1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Dias </a:t>
            </a:r>
            <a:r>
              <a:rPr sz="14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Toffoli, </a:t>
            </a:r>
            <a:r>
              <a:rPr sz="1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Primeira </a:t>
            </a:r>
            <a:r>
              <a:rPr sz="14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Turma, </a:t>
            </a:r>
            <a:r>
              <a:rPr sz="14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julgado em  </a:t>
            </a:r>
            <a:r>
              <a:rPr sz="14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26/11/2013)</a:t>
            </a:r>
            <a:endParaRPr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0" y="3770312"/>
            <a:ext cx="12076430" cy="2851150"/>
          </a:xfrm>
          <a:custGeom>
            <a:avLst/>
            <a:gdLst/>
            <a:ahLst/>
            <a:cxnLst/>
            <a:rect l="l" t="t" r="r" b="b"/>
            <a:pathLst>
              <a:path w="12076430" h="2851150">
                <a:moveTo>
                  <a:pt x="0" y="2851150"/>
                </a:moveTo>
                <a:lnTo>
                  <a:pt x="12076049" y="2851150"/>
                </a:lnTo>
                <a:lnTo>
                  <a:pt x="12076049" y="0"/>
                </a:lnTo>
                <a:lnTo>
                  <a:pt x="0" y="0"/>
                </a:lnTo>
                <a:lnTo>
                  <a:pt x="0" y="2851150"/>
                </a:lnTo>
                <a:close/>
              </a:path>
            </a:pathLst>
          </a:custGeom>
          <a:solidFill>
            <a:srgbClr val="F6DE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78739" y="3772280"/>
            <a:ext cx="11920220" cy="284607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1300" marR="5080" indent="-228600" algn="just">
              <a:lnSpc>
                <a:spcPct val="90000"/>
              </a:lnSpc>
              <a:spcBef>
                <a:spcPts val="305"/>
              </a:spcBef>
              <a:buClr>
                <a:srgbClr val="D15A3D"/>
              </a:buClr>
              <a:buChar char="▪"/>
              <a:tabLst>
                <a:tab pos="241300" algn="l"/>
              </a:tabLst>
            </a:pP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O Ministro Joaquim Barbosa disse que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a responsabilidade do Estado por ato omissivo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deveria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ser considerada 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subjetiva,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a depender da existência de dolo ou culpa.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A culpa referida, conforme pacificado pela jurisprudência do  Supremo, seria aquela atribuível à Administração como </a:t>
            </a:r>
            <a:r>
              <a:rPr sz="1700" spc="0" dirty="0">
                <a:solidFill>
                  <a:srgbClr val="2C2D2C"/>
                </a:solidFill>
                <a:latin typeface="Arial"/>
                <a:cs typeface="Arial"/>
              </a:rPr>
              <a:t>um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todo, de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forma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genérica. Assim,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seria uma culpa 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“anônima”,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que não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exigiria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a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individualização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da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conduta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. </a:t>
            </a:r>
            <a:r>
              <a:rPr sz="1700" spc="0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ato </a:t>
            </a:r>
            <a:r>
              <a:rPr sz="1700" spc="0" dirty="0">
                <a:solidFill>
                  <a:srgbClr val="2C2D2C"/>
                </a:solidFill>
                <a:latin typeface="Arial"/>
                <a:cs typeface="Arial"/>
              </a:rPr>
              <a:t>de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terceiro, em circunstâncias especiais, equiparar-  se-ia ao caso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fortuito,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absolutamente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imprevisível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e inevitável. Dessa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forma,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para que ele configurasse, de fato, uma  excludente de responsabilidade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civil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do Estado, deveriam estar presentes condições especiais que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permitiriam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alcançar 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alto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grau de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imprevisibilidade,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tornando impossível esperar que o dano pudesse ser impedido pelo funcionamento regular  da</a:t>
            </a:r>
            <a:r>
              <a:rPr sz="1700" spc="-9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Administração.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15A3D"/>
              </a:buClr>
              <a:buFont typeface="Arial"/>
              <a:buChar char="▪"/>
            </a:pPr>
            <a:endParaRPr sz="155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buClr>
                <a:srgbClr val="D15A3D"/>
              </a:buClr>
              <a:buFont typeface="Arial"/>
              <a:buChar char="▪"/>
              <a:tabLst>
                <a:tab pos="241300" algn="l"/>
              </a:tabLst>
            </a:pP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Entretanto,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Min.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Celso de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Mello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afirmou que a responsabilidade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civil objetiva,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mesmo na hipótese de omissão  do Poder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Público,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configurar-se-ia, inclusive, para efeito de incidência do </a:t>
            </a:r>
            <a:r>
              <a:rPr sz="1700" b="1" spc="-5" dirty="0">
                <a:solidFill>
                  <a:srgbClr val="2C2D2C"/>
                </a:solidFill>
                <a:latin typeface="Arial"/>
                <a:cs typeface="Arial"/>
              </a:rPr>
              <a:t>art.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37, </a:t>
            </a:r>
            <a:r>
              <a:rPr sz="1700" b="1" spc="-5" dirty="0">
                <a:solidFill>
                  <a:srgbClr val="2C2D2C"/>
                </a:solidFill>
                <a:latin typeface="MS PGothic"/>
                <a:cs typeface="MS PGothic"/>
              </a:rPr>
              <a:t>§ </a:t>
            </a:r>
            <a:r>
              <a:rPr sz="1700" b="1" dirty="0">
                <a:solidFill>
                  <a:srgbClr val="2C2D2C"/>
                </a:solidFill>
                <a:latin typeface="Arial"/>
                <a:cs typeface="Arial"/>
              </a:rPr>
              <a:t>6º, da CF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. Após, pediu vista  dos autos o Min. Gilmar Mendes RE 136861 </a:t>
            </a:r>
            <a:r>
              <a:rPr sz="1700" spc="-30" dirty="0">
                <a:solidFill>
                  <a:srgbClr val="2C2D2C"/>
                </a:solidFill>
                <a:latin typeface="Arial"/>
                <a:cs typeface="Arial"/>
              </a:rPr>
              <a:t>AgR/SP,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rel. Min. Joaquim Barbosa, </a:t>
            </a:r>
            <a:r>
              <a:rPr sz="1700" spc="-5" dirty="0">
                <a:solidFill>
                  <a:srgbClr val="2C2D2C"/>
                </a:solidFill>
                <a:latin typeface="Arial"/>
                <a:cs typeface="Arial"/>
              </a:rPr>
              <a:t>21.9.2010.</a:t>
            </a:r>
            <a:r>
              <a:rPr sz="1700" spc="-5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C2D2C"/>
                </a:solidFill>
                <a:latin typeface="Arial"/>
                <a:cs typeface="Arial"/>
              </a:rPr>
              <a:t>(RE-136861)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369950"/>
            <a:ext cx="12192000" cy="403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369950"/>
            <a:ext cx="12192000" cy="403225"/>
          </a:xfrm>
          <a:custGeom>
            <a:avLst/>
            <a:gdLst/>
            <a:ahLst/>
            <a:cxnLst/>
            <a:rect l="l" t="t" r="r" b="b"/>
            <a:pathLst>
              <a:path w="12192000" h="403225">
                <a:moveTo>
                  <a:pt x="0" y="403225"/>
                </a:moveTo>
                <a:lnTo>
                  <a:pt x="12192000" y="403225"/>
                </a:lnTo>
                <a:lnTo>
                  <a:pt x="1219200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78739" y="400050"/>
            <a:ext cx="3737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Referências</a:t>
            </a:r>
            <a:r>
              <a:rPr sz="2000" spc="-55" dirty="0"/>
              <a:t> </a:t>
            </a:r>
            <a:r>
              <a:rPr sz="2000" dirty="0"/>
              <a:t>Bibliográficas</a:t>
            </a:r>
            <a:endParaRPr sz="2000"/>
          </a:p>
        </p:txBody>
      </p:sp>
      <p:sp>
        <p:nvSpPr>
          <p:cNvPr id="51" name="object 51"/>
          <p:cNvSpPr/>
          <p:nvPr/>
        </p:nvSpPr>
        <p:spPr>
          <a:xfrm>
            <a:off x="91439" y="699134"/>
            <a:ext cx="3712845" cy="0"/>
          </a:xfrm>
          <a:custGeom>
            <a:avLst/>
            <a:gdLst/>
            <a:ahLst/>
            <a:cxnLst/>
            <a:rect l="l" t="t" r="r" b="b"/>
            <a:pathLst>
              <a:path w="3712845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6427" y="1506219"/>
            <a:ext cx="4121150" cy="0"/>
          </a:xfrm>
          <a:custGeom>
            <a:avLst/>
            <a:gdLst/>
            <a:ahLst/>
            <a:cxnLst/>
            <a:rect l="l" t="t" r="r" b="b"/>
            <a:pathLst>
              <a:path w="4121150">
                <a:moveTo>
                  <a:pt x="0" y="0"/>
                </a:moveTo>
                <a:lnTo>
                  <a:pt x="4120959" y="0"/>
                </a:lnTo>
              </a:path>
            </a:pathLst>
          </a:custGeom>
          <a:ln w="7619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644267" y="34036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732" y="0"/>
                </a:lnTo>
              </a:path>
            </a:pathLst>
          </a:custGeom>
          <a:ln w="762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49679" y="3554476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762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13968" y="805687"/>
            <a:ext cx="10963910" cy="385554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BANDEIRA DE MELLO, Celso Antônio.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Curso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Administrativo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29. ed. rev.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atual.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Paulo: Malheiros,</a:t>
            </a:r>
            <a:r>
              <a:rPr sz="1200" spc="-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>
              <a:lnSpc>
                <a:spcPts val="1190"/>
              </a:lnSpc>
              <a:spcBef>
                <a:spcPts val="5"/>
              </a:spcBef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D'ANDREA, Giovanni Duarte. Histórico da responsabilidade civil do estado. In: </a:t>
            </a:r>
            <a:r>
              <a:rPr sz="1200" b="1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Âmbito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Jurídico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Rio Grande, XII, </a:t>
            </a:r>
            <a:r>
              <a:rPr sz="12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65,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jun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2009. Disponível em: &lt;</a:t>
            </a:r>
            <a:r>
              <a:rPr sz="1200" u="sng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http://www.ambito-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 juridico.com.br/site/?n_link=revista_artigos_leitura&amp;artigo_id=6132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Acesso em mar</a:t>
            </a:r>
            <a:r>
              <a:rPr sz="12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PIETRO, Maria </a:t>
            </a:r>
            <a:r>
              <a:rPr sz="12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Sylvia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Zanella.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Administrativo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26 ed.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Paulo: Editora Atlas,</a:t>
            </a:r>
            <a:r>
              <a:rPr sz="1200" spc="-2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DINIZ, Maria Helena.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Curso de Direito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Civil,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v.7,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São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Paulo: Saraiva,</a:t>
            </a:r>
            <a:r>
              <a:rPr sz="1200" spc="-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2007.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MEIRELLES, Hely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Lopes.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Administrativo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Brasileiro.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42ª ed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Paulo: Malheiros,</a:t>
            </a:r>
            <a:r>
              <a:rPr sz="12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MELLO, Celso Antonio Bandeira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de.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Curso de Direito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Administrativo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23ª ed. São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Paulo: Malheiros,</a:t>
            </a:r>
            <a:r>
              <a:rPr sz="12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2006.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358140">
              <a:lnSpc>
                <a:spcPts val="1190"/>
              </a:lnSpc>
              <a:buClr>
                <a:srgbClr val="D15A3D"/>
              </a:buClr>
              <a:buSzPct val="90909"/>
              <a:buChar char="▪"/>
              <a:tabLst>
                <a:tab pos="99695" algn="l"/>
              </a:tabLst>
            </a:pP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NOGUEIRA, Everton </a:t>
            </a:r>
            <a:r>
              <a:rPr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Antunes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responsabilidade civil das ferrovias e suas determinantes para o rompimento do nexo causal</a:t>
            </a:r>
            <a:r>
              <a:rPr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Revista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Navigandi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ISSN 1518-4862, 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Teresina, </a:t>
            </a:r>
            <a:r>
              <a:rPr sz="1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</a:t>
            </a:r>
            <a:r>
              <a:rPr lang="pt-BR" sz="1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16</a:t>
            </a:r>
            <a:r>
              <a:rPr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n. 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2896</a:t>
            </a:r>
            <a:r>
              <a:rPr lang="pt-BR"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sz="1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pt-BR" sz="1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jun.</a:t>
            </a:r>
            <a:r>
              <a:rPr sz="1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u="sng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2011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Disponível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em: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&lt;https://jus.com.br/artigos/19259&gt;.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Acesso em: 17 mar.</a:t>
            </a:r>
            <a:r>
              <a:rPr sz="1200" spc="-18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15A3D"/>
              </a:buClr>
              <a:buFont typeface="Arial"/>
              <a:buChar char="▪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113030">
              <a:lnSpc>
                <a:spcPts val="1190"/>
              </a:lnSpc>
              <a:buClr>
                <a:srgbClr val="D15A3D"/>
              </a:buClr>
              <a:buSzPct val="90909"/>
              <a:buChar char="▪"/>
              <a:tabLst>
                <a:tab pos="99695" algn="l"/>
              </a:tabLst>
            </a:pP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OLIVEIRA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Gustavo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Justino de.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Responsabilidade </a:t>
            </a:r>
            <a:r>
              <a:rPr sz="12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Estado: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reflexões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partir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fundamental à boa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administração pública. Revista Brasileira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Público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RBDP, Belo Horizonte,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 6, n. 21, abr.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2008. Disponível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&lt;ht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p://bdjur.stj.jus.br/dspace/handle/2011/31091&gt;.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Acesso em 19 </a:t>
            </a:r>
            <a:r>
              <a:rPr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jan.</a:t>
            </a:r>
            <a:r>
              <a:rPr sz="12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2011.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Revista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Tribunais, v. 97,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n. 876, p. 44-51, out.</a:t>
            </a:r>
            <a:r>
              <a:rPr sz="1200" spc="-12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</a:t>
            </a:r>
            <a:r>
              <a:rPr sz="120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buClr>
                <a:srgbClr val="D15A3D"/>
              </a:buClr>
              <a:buSzPct val="90909"/>
              <a:buChar char="▪"/>
              <a:tabLst>
                <a:tab pos="63500" algn="l"/>
              </a:tabLst>
            </a:pPr>
            <a:r>
              <a:rPr sz="1200" spc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SAUWEN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FILHO, João Francisco.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responsabilidade </a:t>
            </a:r>
            <a:r>
              <a:rPr sz="1200" b="1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 </a:t>
            </a: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Estado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Lúmen Júris.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Rio 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Janeiro:</a:t>
            </a:r>
            <a:r>
              <a:rPr sz="1200" spc="-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2001.</a:t>
            </a: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0" y="4713351"/>
            <a:ext cx="12192000" cy="403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4713351"/>
            <a:ext cx="12192000" cy="403225"/>
          </a:xfrm>
          <a:custGeom>
            <a:avLst/>
            <a:gdLst/>
            <a:ahLst/>
            <a:cxnLst/>
            <a:rect l="l" t="t" r="r" b="b"/>
            <a:pathLst>
              <a:path w="12192000" h="403225">
                <a:moveTo>
                  <a:pt x="0" y="403225"/>
                </a:moveTo>
                <a:lnTo>
                  <a:pt x="12192000" y="403225"/>
                </a:lnTo>
                <a:lnTo>
                  <a:pt x="1219200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8739" y="4744288"/>
            <a:ext cx="34836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Verdana"/>
                <a:cs typeface="Verdana"/>
              </a:rPr>
              <a:t>Referências</a:t>
            </a:r>
            <a:r>
              <a:rPr sz="2000" b="1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Verdana"/>
                <a:cs typeface="Verdana"/>
              </a:rPr>
              <a:t>Legislativas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91439" y="5042534"/>
            <a:ext cx="3458210" cy="0"/>
          </a:xfrm>
          <a:custGeom>
            <a:avLst/>
            <a:gdLst/>
            <a:ahLst/>
            <a:cxnLst/>
            <a:rect l="l" t="t" r="r" b="b"/>
            <a:pathLst>
              <a:path w="3458210">
                <a:moveTo>
                  <a:pt x="0" y="0"/>
                </a:moveTo>
                <a:lnTo>
                  <a:pt x="3457956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4370" y="5527992"/>
            <a:ext cx="2749550" cy="0"/>
          </a:xfrm>
          <a:custGeom>
            <a:avLst/>
            <a:gdLst/>
            <a:ahLst/>
            <a:cxnLst/>
            <a:rect l="l" t="t" r="r" b="b"/>
            <a:pathLst>
              <a:path w="2749550">
                <a:moveTo>
                  <a:pt x="0" y="0"/>
                </a:moveTo>
                <a:lnTo>
                  <a:pt x="2749359" y="0"/>
                </a:lnTo>
              </a:path>
            </a:pathLst>
          </a:custGeom>
          <a:ln w="7619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371950" y="5527992"/>
            <a:ext cx="3130550" cy="0"/>
          </a:xfrm>
          <a:custGeom>
            <a:avLst/>
            <a:gdLst/>
            <a:ahLst/>
            <a:cxnLst/>
            <a:rect l="l" t="t" r="r" b="b"/>
            <a:pathLst>
              <a:path w="3130550">
                <a:moveTo>
                  <a:pt x="0" y="0"/>
                </a:moveTo>
                <a:lnTo>
                  <a:pt x="3130296" y="0"/>
                </a:lnTo>
              </a:path>
            </a:pathLst>
          </a:custGeom>
          <a:ln w="7619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62991" y="5358955"/>
            <a:ext cx="7742555" cy="57340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62865" indent="-50165">
              <a:lnSpc>
                <a:spcPct val="100000"/>
              </a:lnSpc>
              <a:spcBef>
                <a:spcPts val="100"/>
              </a:spcBef>
              <a:buClr>
                <a:srgbClr val="D15A3D"/>
              </a:buClr>
              <a:buSzPct val="90909"/>
              <a:buFont typeface="Arial"/>
              <a:buChar char="▪"/>
              <a:tabLst>
                <a:tab pos="63500" algn="l"/>
              </a:tabLst>
            </a:pP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LEI Nº </a:t>
            </a:r>
            <a:r>
              <a:rPr sz="1100" b="1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3.071,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DE </a:t>
            </a:r>
            <a:r>
              <a:rPr sz="1100" b="1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1º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DE </a:t>
            </a:r>
            <a:r>
              <a:rPr sz="1100" b="1" spc="-10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JANEIRO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5"/>
              </a:rPr>
              <a:t>DE 1916. </a:t>
            </a:r>
            <a:r>
              <a:rPr sz="1100" spc="-5" dirty="0">
                <a:solidFill>
                  <a:srgbClr val="2C2D2C"/>
                </a:solidFill>
                <a:latin typeface="Arial"/>
                <a:cs typeface="Arial"/>
              </a:rPr>
              <a:t>Disponível </a:t>
            </a:r>
            <a:r>
              <a:rPr sz="1100" dirty="0">
                <a:solidFill>
                  <a:srgbClr val="2C2D2C"/>
                </a:solidFill>
                <a:latin typeface="Arial"/>
                <a:cs typeface="Arial"/>
              </a:rPr>
              <a:t>em:</a:t>
            </a:r>
            <a:r>
              <a:rPr sz="1100" spc="8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4F91A0"/>
                </a:solidFill>
                <a:latin typeface="Arial"/>
                <a:cs typeface="Arial"/>
                <a:hlinkClick r:id="rId6"/>
              </a:rPr>
              <a:t>http://www.planalto.gov.br/ccivil_03/leis/L3071.htm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LEI </a:t>
            </a:r>
            <a:r>
              <a:rPr sz="1100" b="1" spc="0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N</a:t>
            </a:r>
            <a:r>
              <a:rPr sz="1050" b="1" spc="0" baseline="27777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o</a:t>
            </a:r>
            <a:r>
              <a:rPr sz="1050" b="1" spc="0" baseline="27777" dirty="0">
                <a:solidFill>
                  <a:srgbClr val="4F91A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10.406,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DE </a:t>
            </a:r>
            <a:r>
              <a:rPr sz="1100" b="1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10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DE </a:t>
            </a:r>
            <a:r>
              <a:rPr sz="1100" b="1" spc="-10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JANEIRO </a:t>
            </a:r>
            <a:r>
              <a:rPr sz="1100" b="1" spc="-5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DE </a:t>
            </a:r>
            <a:r>
              <a:rPr sz="1100" b="1" dirty="0">
                <a:solidFill>
                  <a:srgbClr val="4F91A0"/>
                </a:solidFill>
                <a:latin typeface="Arial"/>
                <a:cs typeface="Arial"/>
                <a:hlinkClick r:id="rId7"/>
              </a:rPr>
              <a:t>2002.</a:t>
            </a:r>
            <a:r>
              <a:rPr sz="1100" b="1" dirty="0">
                <a:solidFill>
                  <a:srgbClr val="2C2D2C"/>
                </a:solidFill>
                <a:latin typeface="Arial"/>
                <a:cs typeface="Arial"/>
              </a:rPr>
              <a:t>. </a:t>
            </a:r>
            <a:r>
              <a:rPr sz="1100" b="1" spc="-5" dirty="0">
                <a:solidFill>
                  <a:srgbClr val="2C2D2C"/>
                </a:solidFill>
                <a:latin typeface="Arial"/>
                <a:cs typeface="Arial"/>
              </a:rPr>
              <a:t>Disponível </a:t>
            </a:r>
            <a:r>
              <a:rPr sz="1100" b="1" dirty="0">
                <a:solidFill>
                  <a:srgbClr val="2C2D2C"/>
                </a:solidFill>
                <a:latin typeface="Arial"/>
                <a:cs typeface="Arial"/>
              </a:rPr>
              <a:t>em</a:t>
            </a:r>
            <a:r>
              <a:rPr sz="1100" b="1" spc="2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C2D2C"/>
                </a:solidFill>
                <a:latin typeface="Arial"/>
                <a:cs typeface="Arial"/>
                <a:hlinkClick r:id="rId8"/>
              </a:rPr>
              <a:t>http://www.planalto.gov.br/ccivil_03/leis/2002/L10406.htm</a:t>
            </a:r>
            <a:endParaRPr sz="11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75602" y="5907469"/>
            <a:ext cx="2860675" cy="0"/>
          </a:xfrm>
          <a:custGeom>
            <a:avLst/>
            <a:gdLst/>
            <a:ahLst/>
            <a:cxnLst/>
            <a:rect l="l" t="t" r="r" b="b"/>
            <a:pathLst>
              <a:path w="2860675">
                <a:moveTo>
                  <a:pt x="0" y="0"/>
                </a:moveTo>
                <a:lnTo>
                  <a:pt x="2860611" y="0"/>
                </a:lnTo>
              </a:path>
            </a:pathLst>
          </a:custGeom>
          <a:ln w="7619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972" y="5257800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54572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4147185" y="152400"/>
            <a:ext cx="37776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D15A3D"/>
                </a:solidFill>
              </a:rPr>
              <a:t>Sumário de</a:t>
            </a:r>
            <a:r>
              <a:rPr sz="3200" spc="-70" dirty="0">
                <a:solidFill>
                  <a:srgbClr val="D15A3D"/>
                </a:solidFill>
              </a:rPr>
              <a:t> </a:t>
            </a:r>
            <a:r>
              <a:rPr sz="3200" spc="-5" dirty="0">
                <a:solidFill>
                  <a:srgbClr val="D15A3D"/>
                </a:solidFill>
              </a:rPr>
              <a:t>Aula</a:t>
            </a:r>
            <a:endParaRPr sz="3200" dirty="0"/>
          </a:p>
        </p:txBody>
      </p:sp>
      <p:sp>
        <p:nvSpPr>
          <p:cNvPr id="51" name="object 51"/>
          <p:cNvSpPr txBox="1"/>
          <p:nvPr/>
        </p:nvSpPr>
        <p:spPr>
          <a:xfrm>
            <a:off x="2199894" y="839536"/>
            <a:ext cx="8010906" cy="510332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8572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675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  <a:tab pos="7251065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Ev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ol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uçã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b="1" spc="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H</a:t>
            </a:r>
            <a:r>
              <a:rPr sz="1600" b="1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tó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ri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spc="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b="1" spc="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Resp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sab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spc="0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spc="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b="1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b="1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600" b="1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ado</a:t>
            </a:r>
            <a:r>
              <a:rPr sz="1600" b="1" spc="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 smtClean="0">
                <a:solidFill>
                  <a:srgbClr val="2C2D2C"/>
                </a:solidFill>
                <a:latin typeface="Verdana"/>
                <a:cs typeface="Verdana"/>
              </a:rPr>
              <a:t>no</a:t>
            </a:r>
            <a:r>
              <a:rPr lang="pt-BR" sz="1600" b="1" spc="-5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 err="1" smtClean="0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 b="1" spc="-10" dirty="0" err="1" smtClean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b="1" spc="-5" dirty="0" err="1" smtClean="0">
                <a:solidFill>
                  <a:srgbClr val="2C2D2C"/>
                </a:solidFill>
                <a:latin typeface="Verdana"/>
                <a:cs typeface="Verdana"/>
              </a:rPr>
              <a:t>asil</a:t>
            </a:r>
            <a:endParaRPr sz="1600" dirty="0">
              <a:latin typeface="Verdana"/>
              <a:cs typeface="Verdana"/>
            </a:endParaRPr>
          </a:p>
          <a:p>
            <a:pPr marL="300355" indent="-287655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AutoNum type="arabicPeriod"/>
              <a:tabLst>
                <a:tab pos="300990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Teoria</a:t>
            </a:r>
            <a:r>
              <a:rPr sz="1600" b="1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subjetiva</a:t>
            </a:r>
            <a:endParaRPr sz="1600" dirty="0">
              <a:latin typeface="Verdana"/>
              <a:cs typeface="Verdana"/>
            </a:endParaRPr>
          </a:p>
          <a:p>
            <a:pPr marL="12700" lvl="1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tabLst>
                <a:tab pos="485140" algn="l"/>
                <a:tab pos="485775" algn="l"/>
              </a:tabLst>
            </a:pPr>
            <a:r>
              <a:rPr lang="pt-BR" sz="1600" spc="-10" dirty="0" smtClean="0">
                <a:solidFill>
                  <a:srgbClr val="FF0000"/>
                </a:solidFill>
                <a:latin typeface="Verdana"/>
                <a:cs typeface="Verdana"/>
              </a:rPr>
              <a:t>2.1. </a:t>
            </a:r>
            <a:r>
              <a:rPr sz="1600" spc="-10" dirty="0" err="1" smtClean="0">
                <a:solidFill>
                  <a:srgbClr val="2C2D2C"/>
                </a:solidFill>
                <a:latin typeface="Verdana"/>
                <a:cs typeface="Verdana"/>
              </a:rPr>
              <a:t>Constituição</a:t>
            </a:r>
            <a:r>
              <a:rPr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1824</a:t>
            </a:r>
            <a:endParaRPr sz="1600" dirty="0">
              <a:latin typeface="Verdana"/>
              <a:cs typeface="Verdana"/>
            </a:endParaRPr>
          </a:p>
          <a:p>
            <a:pPr marL="12699" lvl="1">
              <a:lnSpc>
                <a:spcPct val="100000"/>
              </a:lnSpc>
              <a:spcBef>
                <a:spcPts val="570"/>
              </a:spcBef>
              <a:buClr>
                <a:srgbClr val="D15A3D"/>
              </a:buClr>
              <a:tabLst>
                <a:tab pos="416559" algn="l"/>
              </a:tabLst>
            </a:pPr>
            <a:r>
              <a:rPr lang="pt-BR" sz="1600" spc="-10" dirty="0" smtClean="0">
                <a:solidFill>
                  <a:srgbClr val="FF0000"/>
                </a:solidFill>
                <a:latin typeface="Verdana"/>
                <a:cs typeface="Verdana"/>
              </a:rPr>
              <a:t>2.2.</a:t>
            </a:r>
            <a:r>
              <a:rPr lang="pt-BR"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 err="1" smtClean="0">
                <a:solidFill>
                  <a:srgbClr val="2C2D2C"/>
                </a:solidFill>
                <a:latin typeface="Verdana"/>
                <a:cs typeface="Verdana"/>
              </a:rPr>
              <a:t>Constituição</a:t>
            </a:r>
            <a:r>
              <a:rPr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1891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  <a:tabLst>
                <a:tab pos="690880" algn="l"/>
              </a:tabLst>
            </a:pPr>
            <a:r>
              <a:rPr lang="pt-BR" sz="1600" spc="-5" dirty="0" smtClean="0">
                <a:solidFill>
                  <a:srgbClr val="D15A3D"/>
                </a:solidFill>
                <a:latin typeface="Verdana"/>
                <a:cs typeface="Verdana"/>
              </a:rPr>
              <a:t>	</a:t>
            </a:r>
            <a:r>
              <a:rPr sz="1600" spc="-5" dirty="0" smtClean="0">
                <a:solidFill>
                  <a:srgbClr val="D15A3D"/>
                </a:solidFill>
                <a:latin typeface="Verdana"/>
                <a:cs typeface="Verdana"/>
              </a:rPr>
              <a:t>2.2.1</a:t>
            </a:r>
            <a:r>
              <a:rPr sz="1600" spc="-5" dirty="0">
                <a:solidFill>
                  <a:srgbClr val="D15A3D"/>
                </a:solidFill>
                <a:latin typeface="Verdana"/>
                <a:cs typeface="Verdana"/>
              </a:rPr>
              <a:t>	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Constituição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1891 – Legislação do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período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-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Código Civil </a:t>
            </a:r>
            <a:r>
              <a:rPr lang="pt-BR"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 dirty="0" smtClean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25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 smtClean="0">
                <a:solidFill>
                  <a:srgbClr val="2C2D2C"/>
                </a:solidFill>
                <a:latin typeface="Verdana"/>
                <a:cs typeface="Verdana"/>
              </a:rPr>
              <a:t>1916</a:t>
            </a:r>
            <a:endParaRPr sz="1600" dirty="0">
              <a:latin typeface="Verdana"/>
              <a:cs typeface="Verdana"/>
            </a:endParaRPr>
          </a:p>
          <a:p>
            <a:pPr marL="12700" lvl="1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tabLst>
                <a:tab pos="486409" algn="l"/>
                <a:tab pos="487045" algn="l"/>
              </a:tabLst>
            </a:pPr>
            <a:r>
              <a:rPr lang="pt-BR" sz="1600" spc="-10" dirty="0" smtClean="0">
                <a:solidFill>
                  <a:srgbClr val="FF0000"/>
                </a:solidFill>
                <a:latin typeface="Verdana"/>
                <a:cs typeface="Verdana"/>
              </a:rPr>
              <a:t>2.3.</a:t>
            </a:r>
            <a:r>
              <a:rPr lang="pt-BR"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 err="1" smtClean="0">
                <a:solidFill>
                  <a:srgbClr val="2C2D2C"/>
                </a:solidFill>
                <a:latin typeface="Verdana"/>
                <a:cs typeface="Verdana"/>
              </a:rPr>
              <a:t>Constituição</a:t>
            </a:r>
            <a:r>
              <a:rPr sz="1600" spc="-10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1934 e</a:t>
            </a:r>
            <a:r>
              <a:rPr sz="16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1937</a:t>
            </a:r>
            <a:endParaRPr sz="1600" dirty="0">
              <a:latin typeface="Verdana"/>
              <a:cs typeface="Verdana"/>
            </a:endParaRPr>
          </a:p>
          <a:p>
            <a:pPr marL="302260" indent="-289560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AutoNum type="arabicPeriod" startAt="3"/>
              <a:tabLst>
                <a:tab pos="302260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Teoria</a:t>
            </a:r>
            <a:r>
              <a:rPr sz="1600" b="1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Objetiva</a:t>
            </a:r>
            <a:endParaRPr sz="1600" dirty="0">
              <a:latin typeface="Verdana"/>
              <a:cs typeface="Verdana"/>
            </a:endParaRPr>
          </a:p>
          <a:p>
            <a:pPr marL="486409" lvl="1" indent="-473709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AutoNum type="arabicPeriod"/>
              <a:tabLst>
                <a:tab pos="486409" algn="l"/>
                <a:tab pos="487045" algn="l"/>
              </a:tabLst>
            </a:pPr>
            <a:r>
              <a:rPr sz="1600" spc="-10" dirty="0">
                <a:latin typeface="Verdana"/>
                <a:cs typeface="Verdana"/>
              </a:rPr>
              <a:t>Constituição </a:t>
            </a:r>
            <a:r>
              <a:rPr sz="1600" spc="-5" dirty="0">
                <a:latin typeface="Verdana"/>
                <a:cs typeface="Verdana"/>
              </a:rPr>
              <a:t>de</a:t>
            </a:r>
            <a:r>
              <a:rPr sz="1600" spc="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1946</a:t>
            </a:r>
            <a:endParaRPr sz="1600" dirty="0">
              <a:latin typeface="Verdana"/>
              <a:cs typeface="Verdana"/>
            </a:endParaRPr>
          </a:p>
          <a:p>
            <a:pPr marL="416559" lvl="1" indent="-403860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AutoNum type="arabicPeriod"/>
              <a:tabLst>
                <a:tab pos="416559" algn="l"/>
              </a:tabLst>
            </a:pPr>
            <a:r>
              <a:rPr sz="1600" spc="-5" dirty="0">
                <a:latin typeface="Verdana"/>
                <a:cs typeface="Verdana"/>
              </a:rPr>
              <a:t>Constituição de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1967/69</a:t>
            </a:r>
            <a:endParaRPr sz="1600" dirty="0">
              <a:latin typeface="Verdana"/>
              <a:cs typeface="Verdana"/>
            </a:endParaRPr>
          </a:p>
          <a:p>
            <a:pPr marL="416559" lvl="1" indent="-403860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AutoNum type="arabicPeriod"/>
              <a:tabLst>
                <a:tab pos="416559" algn="l"/>
              </a:tabLst>
            </a:pPr>
            <a:r>
              <a:rPr sz="1600" spc="-10" dirty="0">
                <a:latin typeface="Verdana"/>
                <a:cs typeface="Verdana"/>
              </a:rPr>
              <a:t>Constituição </a:t>
            </a:r>
            <a:r>
              <a:rPr sz="1600" spc="-5" dirty="0">
                <a:latin typeface="Verdana"/>
                <a:cs typeface="Verdana"/>
              </a:rPr>
              <a:t>de</a:t>
            </a:r>
            <a:r>
              <a:rPr sz="1600" spc="5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1988</a:t>
            </a:r>
            <a:endParaRPr sz="1600" dirty="0">
              <a:latin typeface="Verdana"/>
              <a:cs typeface="Verdana"/>
            </a:endParaRPr>
          </a:p>
          <a:p>
            <a:pPr marL="469900" lvl="1">
              <a:spcBef>
                <a:spcPts val="570"/>
              </a:spcBef>
              <a:tabLst>
                <a:tab pos="2762250" algn="l"/>
              </a:tabLst>
            </a:pPr>
            <a:r>
              <a:rPr lang="pt-BR" sz="1600" spc="-5" dirty="0" smtClean="0">
                <a:solidFill>
                  <a:srgbClr val="D15A3D"/>
                </a:solidFill>
                <a:latin typeface="Verdana"/>
                <a:cs typeface="Verdana"/>
              </a:rPr>
              <a:t>    </a:t>
            </a:r>
            <a:r>
              <a:rPr sz="1600" spc="-5" dirty="0" smtClean="0">
                <a:solidFill>
                  <a:srgbClr val="D15A3D"/>
                </a:solidFill>
                <a:latin typeface="Verdana"/>
                <a:cs typeface="Verdana"/>
              </a:rPr>
              <a:t>3.3.1 </a:t>
            </a:r>
            <a:r>
              <a:rPr sz="1600" spc="-10" dirty="0">
                <a:latin typeface="Verdana"/>
                <a:cs typeface="Verdana"/>
              </a:rPr>
              <a:t>Constituição</a:t>
            </a:r>
            <a:r>
              <a:rPr sz="1600" spc="1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1988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5" dirty="0" smtClean="0">
                <a:latin typeface="Verdana"/>
                <a:cs typeface="Verdana"/>
              </a:rPr>
              <a:t>-</a:t>
            </a:r>
            <a:r>
              <a:rPr lang="pt-BR" sz="1600" spc="-5" dirty="0" smtClean="0">
                <a:latin typeface="Verdana"/>
                <a:cs typeface="Verdana"/>
              </a:rPr>
              <a:t> </a:t>
            </a:r>
            <a:r>
              <a:rPr sz="1600" spc="-5" dirty="0" err="1" smtClean="0">
                <a:solidFill>
                  <a:srgbClr val="2C2D2C"/>
                </a:solidFill>
                <a:latin typeface="Verdana"/>
                <a:cs typeface="Verdana"/>
              </a:rPr>
              <a:t>Legislação</a:t>
            </a:r>
            <a:r>
              <a:rPr sz="1600" spc="-5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período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Novo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Código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Civil</a:t>
            </a:r>
            <a:endParaRPr sz="1600" dirty="0">
              <a:latin typeface="Verdana"/>
              <a:cs typeface="Verdana"/>
            </a:endParaRPr>
          </a:p>
          <a:p>
            <a:pPr marL="300355" indent="-287655">
              <a:lnSpc>
                <a:spcPct val="100000"/>
              </a:lnSpc>
              <a:spcBef>
                <a:spcPts val="570"/>
              </a:spcBef>
              <a:buClr>
                <a:srgbClr val="D15A3D"/>
              </a:buClr>
              <a:buAutoNum type="arabicPeriod" startAt="4"/>
              <a:tabLst>
                <a:tab pos="300990" algn="l"/>
              </a:tabLst>
            </a:pP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Importância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b="1" spc="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Jurisprudência</a:t>
            </a:r>
            <a:endParaRPr sz="1600" dirty="0">
              <a:latin typeface="Verdana"/>
              <a:cs typeface="Verdana"/>
            </a:endParaRPr>
          </a:p>
          <a:p>
            <a:pPr marL="300355" indent="-287655">
              <a:lnSpc>
                <a:spcPct val="100000"/>
              </a:lnSpc>
              <a:spcBef>
                <a:spcPts val="570"/>
              </a:spcBef>
              <a:buClr>
                <a:srgbClr val="D15A3D"/>
              </a:buClr>
              <a:buAutoNum type="arabicPeriod" startAt="4"/>
              <a:tabLst>
                <a:tab pos="300990" algn="l"/>
              </a:tabLst>
            </a:pP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Ponto de</a:t>
            </a:r>
            <a:r>
              <a:rPr sz="1600" b="1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Reflexão</a:t>
            </a:r>
            <a:endParaRPr sz="1600" dirty="0">
              <a:latin typeface="Verdana"/>
              <a:cs typeface="Verdana"/>
            </a:endParaRPr>
          </a:p>
          <a:p>
            <a:pPr marL="443865" lvl="1" indent="-431165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Font typeface="Verdana"/>
              <a:buAutoNum type="arabicPeriod"/>
              <a:tabLst>
                <a:tab pos="444500" algn="l"/>
              </a:tabLst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Divergência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entre </a:t>
            </a:r>
            <a:r>
              <a:rPr sz="1600" spc="-25" dirty="0">
                <a:solidFill>
                  <a:srgbClr val="2C2D2C"/>
                </a:solidFill>
                <a:latin typeface="Verdana"/>
                <a:cs typeface="Verdana"/>
              </a:rPr>
              <a:t>Tribunais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(STJ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x STF) – ato</a:t>
            </a:r>
            <a:r>
              <a:rPr sz="1600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omissivo</a:t>
            </a:r>
            <a:endParaRPr sz="1600" dirty="0">
              <a:latin typeface="Verdana"/>
              <a:cs typeface="Verdana"/>
            </a:endParaRPr>
          </a:p>
          <a:p>
            <a:pPr marL="443865" lvl="1" indent="-431165">
              <a:lnSpc>
                <a:spcPct val="100000"/>
              </a:lnSpc>
              <a:spcBef>
                <a:spcPts val="575"/>
              </a:spcBef>
              <a:buClr>
                <a:srgbClr val="D15A3D"/>
              </a:buClr>
              <a:buFont typeface="Verdana"/>
              <a:buAutoNum type="arabicPeriod"/>
              <a:tabLst>
                <a:tab pos="444500" algn="l"/>
              </a:tabLst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Divergência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próprio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STF – ato</a:t>
            </a:r>
            <a:r>
              <a:rPr sz="1600" spc="1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omissivo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120900" y="858520"/>
            <a:ext cx="8089900" cy="5161280"/>
          </a:xfrm>
          <a:custGeom>
            <a:avLst/>
            <a:gdLst/>
            <a:ahLst/>
            <a:cxnLst/>
            <a:rect l="l" t="t" r="r" b="b"/>
            <a:pathLst>
              <a:path w="8209280" h="5161280">
                <a:moveTo>
                  <a:pt x="0" y="5161026"/>
                </a:moveTo>
                <a:lnTo>
                  <a:pt x="8209026" y="5161026"/>
                </a:lnTo>
                <a:lnTo>
                  <a:pt x="8209026" y="0"/>
                </a:lnTo>
                <a:lnTo>
                  <a:pt x="0" y="0"/>
                </a:lnTo>
                <a:lnTo>
                  <a:pt x="0" y="5161026"/>
                </a:lnTo>
                <a:close/>
              </a:path>
            </a:pathLst>
          </a:custGeom>
          <a:ln w="9525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5753100"/>
          </a:xfrm>
          <a:custGeom>
            <a:avLst/>
            <a:gdLst/>
            <a:ahLst/>
            <a:cxnLst/>
            <a:rect l="l" t="t" r="r" b="b"/>
            <a:pathLst>
              <a:path h="5753100">
                <a:moveTo>
                  <a:pt x="0" y="0"/>
                </a:moveTo>
                <a:lnTo>
                  <a:pt x="0" y="575310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86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3600450"/>
          </a:xfrm>
          <a:custGeom>
            <a:avLst/>
            <a:gdLst/>
            <a:ahLst/>
            <a:cxnLst/>
            <a:rect l="l" t="t" r="r" b="b"/>
            <a:pathLst>
              <a:path h="3600450">
                <a:moveTo>
                  <a:pt x="0" y="0"/>
                </a:moveTo>
                <a:lnTo>
                  <a:pt x="0" y="36004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8025" y="5470271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875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478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3600450"/>
          </a:xfrm>
          <a:custGeom>
            <a:avLst/>
            <a:gdLst/>
            <a:ahLst/>
            <a:cxnLst/>
            <a:rect l="l" t="t" r="r" b="b"/>
            <a:pathLst>
              <a:path h="3600450">
                <a:moveTo>
                  <a:pt x="0" y="0"/>
                </a:moveTo>
                <a:lnTo>
                  <a:pt x="0" y="36004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97225" y="5470271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875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670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164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862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64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356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054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056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48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246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248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740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438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932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630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63200" y="0"/>
            <a:ext cx="0" cy="3602354"/>
          </a:xfrm>
          <a:custGeom>
            <a:avLst/>
            <a:gdLst/>
            <a:ahLst/>
            <a:cxnLst/>
            <a:rect l="l" t="t" r="r" b="b"/>
            <a:pathLst>
              <a:path h="3602354">
                <a:moveTo>
                  <a:pt x="0" y="0"/>
                </a:moveTo>
                <a:lnTo>
                  <a:pt x="0" y="36021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512425" y="5471922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22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822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582400" y="0"/>
            <a:ext cx="0" cy="5753100"/>
          </a:xfrm>
          <a:custGeom>
            <a:avLst/>
            <a:gdLst/>
            <a:ahLst/>
            <a:cxnLst/>
            <a:rect l="l" t="t" r="r" b="b"/>
            <a:pathLst>
              <a:path h="5753100">
                <a:moveTo>
                  <a:pt x="0" y="0"/>
                </a:moveTo>
                <a:lnTo>
                  <a:pt x="0" y="575310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701463" y="67299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807700" y="4060825"/>
            <a:ext cx="1384300" cy="0"/>
          </a:xfrm>
          <a:custGeom>
            <a:avLst/>
            <a:gdLst/>
            <a:ahLst/>
            <a:cxnLst/>
            <a:rect l="l" t="t" r="r" b="b"/>
            <a:pathLst>
              <a:path w="1384300">
                <a:moveTo>
                  <a:pt x="0" y="0"/>
                </a:moveTo>
                <a:lnTo>
                  <a:pt x="1384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777659" y="3833749"/>
            <a:ext cx="357505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1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19969" y="3833749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808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2400" y="4047871"/>
            <a:ext cx="865505" cy="0"/>
          </a:xfrm>
          <a:custGeom>
            <a:avLst/>
            <a:gdLst/>
            <a:ahLst/>
            <a:cxnLst/>
            <a:rect l="l" t="t" r="r" b="b"/>
            <a:pathLst>
              <a:path w="865505">
                <a:moveTo>
                  <a:pt x="0" y="0"/>
                </a:moveTo>
                <a:lnTo>
                  <a:pt x="86518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807700" y="5284851"/>
            <a:ext cx="1384300" cy="0"/>
          </a:xfrm>
          <a:custGeom>
            <a:avLst/>
            <a:gdLst/>
            <a:ahLst/>
            <a:cxnLst/>
            <a:rect l="l" t="t" r="r" b="b"/>
            <a:pathLst>
              <a:path w="1384300">
                <a:moveTo>
                  <a:pt x="0" y="0"/>
                </a:moveTo>
                <a:lnTo>
                  <a:pt x="1384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777659" y="5057775"/>
            <a:ext cx="357505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1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19969" y="5057775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808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2400" y="5271897"/>
            <a:ext cx="865505" cy="0"/>
          </a:xfrm>
          <a:custGeom>
            <a:avLst/>
            <a:gdLst/>
            <a:ahLst/>
            <a:cxnLst/>
            <a:rect l="l" t="t" r="r" b="b"/>
            <a:pathLst>
              <a:path w="865505">
                <a:moveTo>
                  <a:pt x="0" y="0"/>
                </a:moveTo>
                <a:lnTo>
                  <a:pt x="86518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909425" y="6396037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8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2400" y="6497383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1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295" y="3461512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467" y="19749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177588" y="57499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175" y="95250"/>
            <a:ext cx="12188824" cy="120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175" y="1295400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4" y="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175" y="95250"/>
            <a:ext cx="12188825" cy="1200150"/>
          </a:xfrm>
          <a:custGeom>
            <a:avLst/>
            <a:gdLst/>
            <a:ahLst/>
            <a:cxnLst/>
            <a:rect l="l" t="t" r="r" b="b"/>
            <a:pathLst>
              <a:path w="12188825" h="1200150">
                <a:moveTo>
                  <a:pt x="12188824" y="0"/>
                </a:moveTo>
                <a:lnTo>
                  <a:pt x="0" y="0"/>
                </a:lnTo>
                <a:lnTo>
                  <a:pt x="0" y="120015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1196975" y="125348"/>
            <a:ext cx="108426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0450" marR="5080" indent="-231838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Verdana"/>
                <a:cs typeface="Verdana"/>
              </a:rPr>
              <a:t>1. </a:t>
            </a:r>
            <a:r>
              <a:rPr sz="3600" spc="-5" dirty="0">
                <a:solidFill>
                  <a:srgbClr val="FFFFFF"/>
                </a:solidFill>
                <a:latin typeface="Verdana"/>
                <a:cs typeface="Verdana"/>
              </a:rPr>
              <a:t>Evolução Histórica da </a:t>
            </a:r>
            <a:r>
              <a:rPr sz="3600" spc="-10" dirty="0">
                <a:solidFill>
                  <a:srgbClr val="FFFFFF"/>
                </a:solidFill>
                <a:latin typeface="Verdana"/>
                <a:cs typeface="Verdana"/>
              </a:rPr>
              <a:t>Responsabilidade  </a:t>
            </a:r>
            <a:r>
              <a:rPr sz="3600" dirty="0">
                <a:solidFill>
                  <a:srgbClr val="FFFFFF"/>
                </a:solidFill>
                <a:latin typeface="Verdana"/>
                <a:cs typeface="Verdana"/>
              </a:rPr>
              <a:t>Civil </a:t>
            </a:r>
            <a:r>
              <a:rPr sz="3600" spc="-5" dirty="0">
                <a:solidFill>
                  <a:srgbClr val="FFFFFF"/>
                </a:solidFill>
                <a:latin typeface="Verdana"/>
                <a:cs typeface="Verdana"/>
              </a:rPr>
              <a:t>do Estado no</a:t>
            </a:r>
            <a:r>
              <a:rPr sz="36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dirty="0">
                <a:solidFill>
                  <a:srgbClr val="FFFFFF"/>
                </a:solidFill>
                <a:latin typeface="Verdana"/>
                <a:cs typeface="Verdana"/>
              </a:rPr>
              <a:t>Brasil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29005" y="1429023"/>
            <a:ext cx="1080579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Responsabilidade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Civil do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Estado, tal qual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hoje o Direito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brasileiro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concebe,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é 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resultado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alguns marcos históricos, </a:t>
            </a:r>
            <a:r>
              <a:rPr sz="200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20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2C2D2C"/>
                </a:solidFill>
                <a:latin typeface="Verdana"/>
                <a:cs typeface="Verdana"/>
              </a:rPr>
              <a:t>saber: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370483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10" h="1136014">
                <a:moveTo>
                  <a:pt x="3080791" y="0"/>
                </a:moveTo>
                <a:lnTo>
                  <a:pt x="0" y="0"/>
                </a:lnTo>
                <a:lnTo>
                  <a:pt x="567855" y="567816"/>
                </a:lnTo>
                <a:lnTo>
                  <a:pt x="0" y="1135761"/>
                </a:lnTo>
                <a:lnTo>
                  <a:pt x="3080791" y="1135761"/>
                </a:lnTo>
                <a:lnTo>
                  <a:pt x="3648608" y="567816"/>
                </a:lnTo>
                <a:lnTo>
                  <a:pt x="3080791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370483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10" h="1136014">
                <a:moveTo>
                  <a:pt x="0" y="0"/>
                </a:moveTo>
                <a:lnTo>
                  <a:pt x="3080791" y="0"/>
                </a:lnTo>
                <a:lnTo>
                  <a:pt x="3648608" y="567816"/>
                </a:lnTo>
                <a:lnTo>
                  <a:pt x="3080791" y="1135761"/>
                </a:lnTo>
                <a:lnTo>
                  <a:pt x="0" y="1135761"/>
                </a:lnTo>
                <a:lnTo>
                  <a:pt x="567855" y="56781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2666543" y="2419934"/>
            <a:ext cx="11093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TEORIA</a:t>
            </a:r>
            <a:r>
              <a:rPr sz="1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endParaRPr sz="16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075232" y="2630550"/>
            <a:ext cx="22796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IRRESPONSABILIDADE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654221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09" h="1136014">
                <a:moveTo>
                  <a:pt x="3080766" y="0"/>
                </a:moveTo>
                <a:lnTo>
                  <a:pt x="0" y="0"/>
                </a:lnTo>
                <a:lnTo>
                  <a:pt x="567944" y="567816"/>
                </a:lnTo>
                <a:lnTo>
                  <a:pt x="0" y="1135761"/>
                </a:lnTo>
                <a:lnTo>
                  <a:pt x="3080766" y="1135761"/>
                </a:lnTo>
                <a:lnTo>
                  <a:pt x="3648710" y="567816"/>
                </a:lnTo>
                <a:lnTo>
                  <a:pt x="3080766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54221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09" h="1136014">
                <a:moveTo>
                  <a:pt x="0" y="0"/>
                </a:moveTo>
                <a:lnTo>
                  <a:pt x="3080766" y="0"/>
                </a:lnTo>
                <a:lnTo>
                  <a:pt x="3648710" y="567816"/>
                </a:lnTo>
                <a:lnTo>
                  <a:pt x="3080766" y="1135761"/>
                </a:lnTo>
                <a:lnTo>
                  <a:pt x="0" y="1135761"/>
                </a:lnTo>
                <a:lnTo>
                  <a:pt x="567944" y="56781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918628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09" h="1136014">
                <a:moveTo>
                  <a:pt x="3080765" y="0"/>
                </a:moveTo>
                <a:lnTo>
                  <a:pt x="0" y="0"/>
                </a:lnTo>
                <a:lnTo>
                  <a:pt x="567817" y="567816"/>
                </a:lnTo>
                <a:lnTo>
                  <a:pt x="0" y="1135761"/>
                </a:lnTo>
                <a:lnTo>
                  <a:pt x="3080765" y="1135761"/>
                </a:lnTo>
                <a:lnTo>
                  <a:pt x="3648582" y="567816"/>
                </a:lnTo>
                <a:lnTo>
                  <a:pt x="3080765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918628" y="2109597"/>
            <a:ext cx="3648710" cy="1136015"/>
          </a:xfrm>
          <a:custGeom>
            <a:avLst/>
            <a:gdLst/>
            <a:ahLst/>
            <a:cxnLst/>
            <a:rect l="l" t="t" r="r" b="b"/>
            <a:pathLst>
              <a:path w="3648709" h="1136014">
                <a:moveTo>
                  <a:pt x="0" y="0"/>
                </a:moveTo>
                <a:lnTo>
                  <a:pt x="3080765" y="0"/>
                </a:lnTo>
                <a:lnTo>
                  <a:pt x="3648582" y="567816"/>
                </a:lnTo>
                <a:lnTo>
                  <a:pt x="3080765" y="1135761"/>
                </a:lnTo>
                <a:lnTo>
                  <a:pt x="0" y="1135761"/>
                </a:lnTo>
                <a:lnTo>
                  <a:pt x="567817" y="56781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5410200" y="2297153"/>
            <a:ext cx="526478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0" algn="ctr">
              <a:spcBef>
                <a:spcPts val="95"/>
              </a:spcBef>
              <a:tabLst>
                <a:tab pos="3379470" algn="l"/>
              </a:tabLst>
            </a:pPr>
            <a:r>
              <a:rPr sz="2400" spc="-80" dirty="0" err="1" smtClean="0">
                <a:solidFill>
                  <a:srgbClr val="FFFFFF"/>
                </a:solidFill>
                <a:latin typeface="Arial"/>
                <a:cs typeface="Arial"/>
              </a:rPr>
              <a:t>Teoria</a:t>
            </a:r>
            <a:r>
              <a:rPr sz="2400" spc="-8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spc="-80" dirty="0" err="1" smtClean="0">
                <a:solidFill>
                  <a:srgbClr val="FFFFFF"/>
                </a:solidFill>
                <a:latin typeface="Arial"/>
                <a:cs typeface="Arial"/>
              </a:rPr>
              <a:t>Teoria</a:t>
            </a:r>
            <a:endParaRPr sz="2400" dirty="0" smtClean="0">
              <a:latin typeface="Arial"/>
              <a:cs typeface="Arial"/>
            </a:endParaRPr>
          </a:p>
          <a:p>
            <a:pPr algn="ctr">
              <a:tabLst>
                <a:tab pos="3376929" algn="l"/>
              </a:tabLst>
            </a:pPr>
            <a:r>
              <a:rPr sz="2400" spc="-5" dirty="0" err="1" smtClean="0">
                <a:solidFill>
                  <a:srgbClr val="FFFFFF"/>
                </a:solidFill>
                <a:latin typeface="Arial"/>
                <a:cs typeface="Arial"/>
              </a:rPr>
              <a:t>Subjetiva</a:t>
            </a:r>
            <a:r>
              <a:rPr sz="2400" spc="-5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spc="-5" dirty="0" err="1" smtClean="0">
                <a:solidFill>
                  <a:srgbClr val="FFFFFF"/>
                </a:solidFill>
                <a:latin typeface="Arial"/>
                <a:cs typeface="Arial"/>
              </a:rPr>
              <a:t>Objetiva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699000" y="3375025"/>
            <a:ext cx="3149600" cy="1882775"/>
          </a:xfrm>
          <a:custGeom>
            <a:avLst/>
            <a:gdLst/>
            <a:ahLst/>
            <a:cxnLst/>
            <a:rect l="l" t="t" r="r" b="b"/>
            <a:pathLst>
              <a:path w="3149600" h="1882775">
                <a:moveTo>
                  <a:pt x="0" y="1882775"/>
                </a:moveTo>
                <a:lnTo>
                  <a:pt x="3149600" y="1882775"/>
                </a:lnTo>
                <a:lnTo>
                  <a:pt x="3149600" y="0"/>
                </a:lnTo>
                <a:lnTo>
                  <a:pt x="0" y="0"/>
                </a:lnTo>
                <a:lnTo>
                  <a:pt x="0" y="188277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5334000" y="3382518"/>
            <a:ext cx="19399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Constituições:</a:t>
            </a:r>
            <a:endParaRPr sz="24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1824</a:t>
            </a:r>
            <a:endParaRPr sz="24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1891</a:t>
            </a:r>
            <a:endParaRPr sz="24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1934</a:t>
            </a:r>
            <a:endParaRPr sz="24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1937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8001000" y="3375025"/>
            <a:ext cx="3403600" cy="1882775"/>
          </a:xfrm>
          <a:custGeom>
            <a:avLst/>
            <a:gdLst/>
            <a:ahLst/>
            <a:cxnLst/>
            <a:rect l="l" t="t" r="r" b="b"/>
            <a:pathLst>
              <a:path w="3403600" h="1882775">
                <a:moveTo>
                  <a:pt x="0" y="1882775"/>
                </a:moveTo>
                <a:lnTo>
                  <a:pt x="3403600" y="1882775"/>
                </a:lnTo>
                <a:lnTo>
                  <a:pt x="3403600" y="0"/>
                </a:lnTo>
                <a:lnTo>
                  <a:pt x="0" y="0"/>
                </a:lnTo>
                <a:lnTo>
                  <a:pt x="0" y="188277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8763000" y="3505200"/>
            <a:ext cx="202565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Constituições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1946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1967/69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1988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599045" y="3373374"/>
            <a:ext cx="2821305" cy="1882775"/>
          </a:xfrm>
          <a:custGeom>
            <a:avLst/>
            <a:gdLst/>
            <a:ahLst/>
            <a:cxnLst/>
            <a:rect l="l" t="t" r="r" b="b"/>
            <a:pathLst>
              <a:path w="2821304" h="1882775">
                <a:moveTo>
                  <a:pt x="0" y="1882775"/>
                </a:moveTo>
                <a:lnTo>
                  <a:pt x="2820924" y="1882775"/>
                </a:lnTo>
                <a:lnTo>
                  <a:pt x="2820924" y="0"/>
                </a:lnTo>
                <a:lnTo>
                  <a:pt x="0" y="0"/>
                </a:lnTo>
                <a:lnTo>
                  <a:pt x="0" y="188277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598295" y="3375025"/>
            <a:ext cx="2821305" cy="1882775"/>
          </a:xfrm>
          <a:custGeom>
            <a:avLst/>
            <a:gdLst/>
            <a:ahLst/>
            <a:cxnLst/>
            <a:rect l="l" t="t" r="r" b="b"/>
            <a:pathLst>
              <a:path w="2821304" h="1882775">
                <a:moveTo>
                  <a:pt x="0" y="1882775"/>
                </a:moveTo>
                <a:lnTo>
                  <a:pt x="2820924" y="1882775"/>
                </a:lnTo>
                <a:lnTo>
                  <a:pt x="2820924" y="0"/>
                </a:lnTo>
                <a:lnTo>
                  <a:pt x="0" y="0"/>
                </a:lnTo>
                <a:lnTo>
                  <a:pt x="0" y="1882775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1707363" y="3929583"/>
            <a:ext cx="26035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Jamais adotada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Brasil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04800" y="5410200"/>
            <a:ext cx="11680825" cy="1103630"/>
          </a:xfrm>
          <a:custGeom>
            <a:avLst/>
            <a:gdLst/>
            <a:ahLst/>
            <a:cxnLst/>
            <a:rect l="l" t="t" r="r" b="b"/>
            <a:pathLst>
              <a:path w="11680825" h="1103629">
                <a:moveTo>
                  <a:pt x="0" y="1103312"/>
                </a:moveTo>
                <a:lnTo>
                  <a:pt x="11680825" y="1103312"/>
                </a:lnTo>
                <a:lnTo>
                  <a:pt x="11680825" y="0"/>
                </a:lnTo>
                <a:lnTo>
                  <a:pt x="0" y="0"/>
                </a:lnTo>
                <a:lnTo>
                  <a:pt x="0" y="1103312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04800" y="5410200"/>
            <a:ext cx="11680825" cy="1103630"/>
          </a:xfrm>
          <a:custGeom>
            <a:avLst/>
            <a:gdLst/>
            <a:ahLst/>
            <a:cxnLst/>
            <a:rect l="l" t="t" r="r" b="b"/>
            <a:pathLst>
              <a:path w="11680825" h="1103629">
                <a:moveTo>
                  <a:pt x="0" y="1103312"/>
                </a:moveTo>
                <a:lnTo>
                  <a:pt x="11680825" y="1103312"/>
                </a:lnTo>
                <a:lnTo>
                  <a:pt x="11680825" y="0"/>
                </a:lnTo>
                <a:lnTo>
                  <a:pt x="0" y="0"/>
                </a:lnTo>
                <a:lnTo>
                  <a:pt x="0" y="1103312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381000" y="5562600"/>
            <a:ext cx="115233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direito pátrio oscilou entre as doutrinas subjetiva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objetiva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da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Responsabilidade Civil 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do </a:t>
            </a:r>
            <a:r>
              <a:rPr sz="1800" b="1" spc="-10" dirty="0">
                <a:solidFill>
                  <a:srgbClr val="FFFFFF"/>
                </a:solidFill>
                <a:latin typeface="Verdana"/>
                <a:cs typeface="Verdana"/>
              </a:rPr>
              <a:t>Estado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1800" b="1" spc="-5" dirty="0" err="1">
                <a:solidFill>
                  <a:srgbClr val="FFFFFF"/>
                </a:solidFill>
                <a:latin typeface="Verdana"/>
                <a:cs typeface="Verdana"/>
              </a:rPr>
              <a:t>Meirelles</a:t>
            </a:r>
            <a:r>
              <a:rPr sz="1800" b="1" spc="-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lang="pt-BR" sz="1800" b="1" spc="-5" dirty="0" smtClean="0">
                <a:solidFill>
                  <a:srgbClr val="FFFFFF"/>
                </a:solidFill>
                <a:latin typeface="Verdana"/>
                <a:cs typeface="Verdana"/>
              </a:rPr>
              <a:t> 2016:782</a:t>
            </a:r>
            <a:r>
              <a:rPr sz="18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),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com destaque para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a não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adoção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no ordenando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jurídico  brasileiro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da teoria da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irresponsabilidade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800" b="1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5" dirty="0" smtClean="0">
                <a:solidFill>
                  <a:srgbClr val="FFFFFF"/>
                </a:solidFill>
                <a:latin typeface="Verdana"/>
                <a:cs typeface="Verdana"/>
              </a:rPr>
              <a:t>Estado.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63"/>
          <p:cNvSpPr/>
          <p:nvPr/>
        </p:nvSpPr>
        <p:spPr>
          <a:xfrm>
            <a:off x="76200" y="904379"/>
            <a:ext cx="12039600" cy="866668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Retângulo 48"/>
          <p:cNvSpPr/>
          <p:nvPr/>
        </p:nvSpPr>
        <p:spPr>
          <a:xfrm>
            <a:off x="152400" y="874100"/>
            <a:ext cx="11814175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ts val="3060"/>
              </a:lnSpc>
              <a:spcBef>
                <a:spcPts val="445"/>
              </a:spcBef>
            </a:pPr>
            <a:r>
              <a:rPr lang="pt-BR" spc="-5" dirty="0">
                <a:solidFill>
                  <a:srgbClr val="FFFFFF"/>
                </a:solidFill>
                <a:latin typeface="Verdana"/>
                <a:cs typeface="Verdana"/>
              </a:rPr>
              <a:t>A adoção da teoria subjetiva no Brasil tem seu nascedouro no período imperial e se alastra até o Estado Novo, com a Constituição de 1937.</a:t>
            </a:r>
            <a:endParaRPr lang="pt-BR" dirty="0">
              <a:latin typeface="Verdana"/>
              <a:cs typeface="Verdana"/>
            </a:endParaRPr>
          </a:p>
        </p:txBody>
      </p:sp>
      <p:sp>
        <p:nvSpPr>
          <p:cNvPr id="53" name="object 73"/>
          <p:cNvSpPr/>
          <p:nvPr/>
        </p:nvSpPr>
        <p:spPr>
          <a:xfrm>
            <a:off x="3175" y="95250"/>
            <a:ext cx="12188824" cy="727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2"/>
          <p:cNvSpPr txBox="1">
            <a:spLocks/>
          </p:cNvSpPr>
          <p:nvPr/>
        </p:nvSpPr>
        <p:spPr>
          <a:xfrm>
            <a:off x="304800" y="228600"/>
            <a:ext cx="3542029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b="1" dirty="0" smtClean="0">
                <a:solidFill>
                  <a:schemeClr val="bg1"/>
                </a:solidFill>
                <a:latin typeface="Verdana"/>
                <a:cs typeface="Verdana"/>
              </a:rPr>
              <a:t>2. </a:t>
            </a:r>
            <a:r>
              <a:rPr lang="pt-BR" sz="2400" b="1" spc="-5" dirty="0" smtClean="0">
                <a:solidFill>
                  <a:schemeClr val="bg1"/>
                </a:solidFill>
                <a:latin typeface="Verdana"/>
                <a:cs typeface="Verdana"/>
              </a:rPr>
              <a:t>Teoria Subjetiva</a:t>
            </a:r>
            <a:endParaRPr lang="pt-BR" sz="2400" b="1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69" name="object 49"/>
          <p:cNvSpPr/>
          <p:nvPr/>
        </p:nvSpPr>
        <p:spPr>
          <a:xfrm>
            <a:off x="225424" y="1868182"/>
            <a:ext cx="11741151" cy="2296389"/>
          </a:xfrm>
          <a:custGeom>
            <a:avLst/>
            <a:gdLst/>
            <a:ahLst/>
            <a:cxnLst/>
            <a:rect l="l" t="t" r="r" b="b"/>
            <a:pathLst>
              <a:path w="11949430" h="2883535">
                <a:moveTo>
                  <a:pt x="11660625" y="0"/>
                </a:moveTo>
                <a:lnTo>
                  <a:pt x="288321" y="0"/>
                </a:lnTo>
                <a:lnTo>
                  <a:pt x="241554" y="3772"/>
                </a:lnTo>
                <a:lnTo>
                  <a:pt x="197190" y="14693"/>
                </a:lnTo>
                <a:lnTo>
                  <a:pt x="155822" y="32170"/>
                </a:lnTo>
                <a:lnTo>
                  <a:pt x="118043" y="55611"/>
                </a:lnTo>
                <a:lnTo>
                  <a:pt x="84448" y="84423"/>
                </a:lnTo>
                <a:lnTo>
                  <a:pt x="55630" y="118012"/>
                </a:lnTo>
                <a:lnTo>
                  <a:pt x="32182" y="155786"/>
                </a:lnTo>
                <a:lnTo>
                  <a:pt x="14699" y="197152"/>
                </a:lnTo>
                <a:lnTo>
                  <a:pt x="3773" y="241518"/>
                </a:lnTo>
                <a:lnTo>
                  <a:pt x="0" y="288289"/>
                </a:lnTo>
                <a:lnTo>
                  <a:pt x="0" y="2594863"/>
                </a:lnTo>
                <a:lnTo>
                  <a:pt x="3773" y="2641635"/>
                </a:lnTo>
                <a:lnTo>
                  <a:pt x="14699" y="2686001"/>
                </a:lnTo>
                <a:lnTo>
                  <a:pt x="32182" y="2727367"/>
                </a:lnTo>
                <a:lnTo>
                  <a:pt x="55630" y="2765141"/>
                </a:lnTo>
                <a:lnTo>
                  <a:pt x="84448" y="2798730"/>
                </a:lnTo>
                <a:lnTo>
                  <a:pt x="118043" y="2827542"/>
                </a:lnTo>
                <a:lnTo>
                  <a:pt x="155822" y="2850983"/>
                </a:lnTo>
                <a:lnTo>
                  <a:pt x="197190" y="2868460"/>
                </a:lnTo>
                <a:lnTo>
                  <a:pt x="241554" y="2879381"/>
                </a:lnTo>
                <a:lnTo>
                  <a:pt x="288321" y="2883153"/>
                </a:lnTo>
                <a:lnTo>
                  <a:pt x="11660625" y="2883153"/>
                </a:lnTo>
                <a:lnTo>
                  <a:pt x="11707400" y="2879381"/>
                </a:lnTo>
                <a:lnTo>
                  <a:pt x="11751775" y="2868460"/>
                </a:lnTo>
                <a:lnTo>
                  <a:pt x="11793155" y="2850983"/>
                </a:lnTo>
                <a:lnTo>
                  <a:pt x="11830947" y="2827542"/>
                </a:lnTo>
                <a:lnTo>
                  <a:pt x="11864555" y="2798730"/>
                </a:lnTo>
                <a:lnTo>
                  <a:pt x="11893385" y="2765141"/>
                </a:lnTo>
                <a:lnTo>
                  <a:pt x="11916843" y="2727367"/>
                </a:lnTo>
                <a:lnTo>
                  <a:pt x="11934335" y="2686001"/>
                </a:lnTo>
                <a:lnTo>
                  <a:pt x="11945266" y="2641635"/>
                </a:lnTo>
                <a:lnTo>
                  <a:pt x="11949042" y="2594863"/>
                </a:lnTo>
                <a:lnTo>
                  <a:pt x="11949042" y="288289"/>
                </a:lnTo>
                <a:lnTo>
                  <a:pt x="11945266" y="241518"/>
                </a:lnTo>
                <a:lnTo>
                  <a:pt x="11934335" y="197152"/>
                </a:lnTo>
                <a:lnTo>
                  <a:pt x="11916843" y="155786"/>
                </a:lnTo>
                <a:lnTo>
                  <a:pt x="11893385" y="118012"/>
                </a:lnTo>
                <a:lnTo>
                  <a:pt x="11864555" y="84423"/>
                </a:lnTo>
                <a:lnTo>
                  <a:pt x="11830947" y="55611"/>
                </a:lnTo>
                <a:lnTo>
                  <a:pt x="11793155" y="32170"/>
                </a:lnTo>
                <a:lnTo>
                  <a:pt x="11751775" y="14693"/>
                </a:lnTo>
                <a:lnTo>
                  <a:pt x="11707400" y="3772"/>
                </a:lnTo>
                <a:lnTo>
                  <a:pt x="11660625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49"/>
          <p:cNvSpPr/>
          <p:nvPr/>
        </p:nvSpPr>
        <p:spPr>
          <a:xfrm>
            <a:off x="258000" y="4261706"/>
            <a:ext cx="11741151" cy="2296389"/>
          </a:xfrm>
          <a:custGeom>
            <a:avLst/>
            <a:gdLst/>
            <a:ahLst/>
            <a:cxnLst/>
            <a:rect l="l" t="t" r="r" b="b"/>
            <a:pathLst>
              <a:path w="11949430" h="2883535">
                <a:moveTo>
                  <a:pt x="11660625" y="0"/>
                </a:moveTo>
                <a:lnTo>
                  <a:pt x="288321" y="0"/>
                </a:lnTo>
                <a:lnTo>
                  <a:pt x="241554" y="3772"/>
                </a:lnTo>
                <a:lnTo>
                  <a:pt x="197190" y="14693"/>
                </a:lnTo>
                <a:lnTo>
                  <a:pt x="155822" y="32170"/>
                </a:lnTo>
                <a:lnTo>
                  <a:pt x="118043" y="55611"/>
                </a:lnTo>
                <a:lnTo>
                  <a:pt x="84448" y="84423"/>
                </a:lnTo>
                <a:lnTo>
                  <a:pt x="55630" y="118012"/>
                </a:lnTo>
                <a:lnTo>
                  <a:pt x="32182" y="155786"/>
                </a:lnTo>
                <a:lnTo>
                  <a:pt x="14699" y="197152"/>
                </a:lnTo>
                <a:lnTo>
                  <a:pt x="3773" y="241518"/>
                </a:lnTo>
                <a:lnTo>
                  <a:pt x="0" y="288289"/>
                </a:lnTo>
                <a:lnTo>
                  <a:pt x="0" y="2594863"/>
                </a:lnTo>
                <a:lnTo>
                  <a:pt x="3773" y="2641635"/>
                </a:lnTo>
                <a:lnTo>
                  <a:pt x="14699" y="2686001"/>
                </a:lnTo>
                <a:lnTo>
                  <a:pt x="32182" y="2727367"/>
                </a:lnTo>
                <a:lnTo>
                  <a:pt x="55630" y="2765141"/>
                </a:lnTo>
                <a:lnTo>
                  <a:pt x="84448" y="2798730"/>
                </a:lnTo>
                <a:lnTo>
                  <a:pt x="118043" y="2827542"/>
                </a:lnTo>
                <a:lnTo>
                  <a:pt x="155822" y="2850983"/>
                </a:lnTo>
                <a:lnTo>
                  <a:pt x="197190" y="2868460"/>
                </a:lnTo>
                <a:lnTo>
                  <a:pt x="241554" y="2879381"/>
                </a:lnTo>
                <a:lnTo>
                  <a:pt x="288321" y="2883153"/>
                </a:lnTo>
                <a:lnTo>
                  <a:pt x="11660625" y="2883153"/>
                </a:lnTo>
                <a:lnTo>
                  <a:pt x="11707400" y="2879381"/>
                </a:lnTo>
                <a:lnTo>
                  <a:pt x="11751775" y="2868460"/>
                </a:lnTo>
                <a:lnTo>
                  <a:pt x="11793155" y="2850983"/>
                </a:lnTo>
                <a:lnTo>
                  <a:pt x="11830947" y="2827542"/>
                </a:lnTo>
                <a:lnTo>
                  <a:pt x="11864555" y="2798730"/>
                </a:lnTo>
                <a:lnTo>
                  <a:pt x="11893385" y="2765141"/>
                </a:lnTo>
                <a:lnTo>
                  <a:pt x="11916843" y="2727367"/>
                </a:lnTo>
                <a:lnTo>
                  <a:pt x="11934335" y="2686001"/>
                </a:lnTo>
                <a:lnTo>
                  <a:pt x="11945266" y="2641635"/>
                </a:lnTo>
                <a:lnTo>
                  <a:pt x="11949042" y="2594863"/>
                </a:lnTo>
                <a:lnTo>
                  <a:pt x="11949042" y="288289"/>
                </a:lnTo>
                <a:lnTo>
                  <a:pt x="11945266" y="241518"/>
                </a:lnTo>
                <a:lnTo>
                  <a:pt x="11934335" y="197152"/>
                </a:lnTo>
                <a:lnTo>
                  <a:pt x="11916843" y="155786"/>
                </a:lnTo>
                <a:lnTo>
                  <a:pt x="11893385" y="118012"/>
                </a:lnTo>
                <a:lnTo>
                  <a:pt x="11864555" y="84423"/>
                </a:lnTo>
                <a:lnTo>
                  <a:pt x="11830947" y="55611"/>
                </a:lnTo>
                <a:lnTo>
                  <a:pt x="11793155" y="32170"/>
                </a:lnTo>
                <a:lnTo>
                  <a:pt x="11751775" y="14693"/>
                </a:lnTo>
                <a:lnTo>
                  <a:pt x="11707400" y="3772"/>
                </a:lnTo>
                <a:lnTo>
                  <a:pt x="11660625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51"/>
          <p:cNvSpPr txBox="1">
            <a:spLocks noGrp="1"/>
          </p:cNvSpPr>
          <p:nvPr>
            <p:ph type="title"/>
          </p:nvPr>
        </p:nvSpPr>
        <p:spPr>
          <a:xfrm>
            <a:off x="4191000" y="1905000"/>
            <a:ext cx="5130623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u="sng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2.1 Constituição de</a:t>
            </a:r>
            <a:r>
              <a:rPr sz="2000" u="sng" spc="-1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u="sng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1824</a:t>
            </a:r>
            <a:endParaRPr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2" name="object 53"/>
          <p:cNvSpPr txBox="1"/>
          <p:nvPr/>
        </p:nvSpPr>
        <p:spPr>
          <a:xfrm>
            <a:off x="381000" y="2209800"/>
            <a:ext cx="11430000" cy="9398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 algn="just">
              <a:lnSpc>
                <a:spcPts val="2280"/>
              </a:lnSpc>
              <a:spcBef>
                <a:spcPts val="470"/>
              </a:spcBef>
            </a:pP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sz="20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XXIX: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sz="2000" i="1" spc="-1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2000" i="1" spc="-1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mpregados</a:t>
            </a:r>
            <a:r>
              <a:rPr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úblicos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strictamente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responsáveis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pelos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1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abusos</a:t>
            </a:r>
            <a:r>
              <a:rPr lang="pt-BR"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 omissões praticadas no exercício das 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suas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ções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 por não 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fazerem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tivamente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2000" i="1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veis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seus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subalternos".</a:t>
            </a:r>
            <a:endParaRPr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304800" y="3124200"/>
            <a:ext cx="11617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responsabilidade do servidor público começa a ingressar no Direito Constitucional positivado como uma segurança do administrado, uma garantia do cidadão (D’ANDREA:2009)</a:t>
            </a:r>
          </a:p>
        </p:txBody>
      </p:sp>
      <p:sp>
        <p:nvSpPr>
          <p:cNvPr id="74" name="object 61"/>
          <p:cNvSpPr txBox="1"/>
          <p:nvPr/>
        </p:nvSpPr>
        <p:spPr>
          <a:xfrm>
            <a:off x="381000" y="4267200"/>
            <a:ext cx="11541506" cy="216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50360" algn="just">
              <a:lnSpc>
                <a:spcPct val="100000"/>
              </a:lnSpc>
              <a:spcBef>
                <a:spcPts val="95"/>
              </a:spcBef>
              <a:tabLst>
                <a:tab pos="4693920" algn="l"/>
              </a:tabLst>
            </a:pPr>
            <a:r>
              <a:rPr sz="2000" b="1" u="sng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2.2	Constituição de</a:t>
            </a:r>
            <a:r>
              <a:rPr sz="2000" b="1" u="sng" spc="5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u="sng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1891</a:t>
            </a:r>
            <a:endParaRPr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Art.82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“Os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funcionários públicos são estritamente responsáveis pelos abusos e omissões </a:t>
            </a:r>
            <a:r>
              <a:rPr sz="2000" i="1" spc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incorrerem no exercício de seus cargos, assim como pela indulgência 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negligência  em não responsabilizarem efetivamente os seus</a:t>
            </a:r>
            <a:r>
              <a:rPr sz="2000" i="1" spc="9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subalternos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5600" marR="5715" indent="-342900" algn="just">
              <a:lnSpc>
                <a:spcPct val="100299"/>
              </a:lnSpc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altera o regime </a:t>
            </a:r>
            <a:r>
              <a:rPr sz="20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anterior,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responsabilização do funcionário público, 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ainda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pede  apuração por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hierarquia governamental das faltas cometidas pelos subordinados,  sob pena de serem</a:t>
            </a:r>
            <a:r>
              <a:rPr sz="2000" spc="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responsabilizados.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5928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62776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30010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52401"/>
            <a:ext cx="12192000" cy="556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76200" y="228085"/>
            <a:ext cx="1352810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33085" algn="l"/>
              </a:tabLst>
            </a:pPr>
            <a:r>
              <a:rPr sz="2200" spc="-5" dirty="0" smtClean="0"/>
              <a:t>2.</a:t>
            </a:r>
            <a:r>
              <a:rPr lang="pt-BR" sz="2200" spc="-5" dirty="0" smtClean="0"/>
              <a:t>2.1.</a:t>
            </a:r>
            <a:r>
              <a:rPr sz="2200" spc="-10" dirty="0" smtClean="0"/>
              <a:t> </a:t>
            </a:r>
            <a:r>
              <a:rPr sz="2200" spc="-10" dirty="0" err="1"/>
              <a:t>Constitui</a:t>
            </a:r>
            <a:r>
              <a:rPr sz="2200" spc="-20" dirty="0" err="1"/>
              <a:t>ç</a:t>
            </a:r>
            <a:r>
              <a:rPr sz="2200" spc="-5" dirty="0" err="1"/>
              <a:t>ão</a:t>
            </a:r>
            <a:r>
              <a:rPr sz="2200" spc="50" dirty="0"/>
              <a:t> </a:t>
            </a:r>
            <a:r>
              <a:rPr sz="2200" spc="-10" dirty="0" smtClean="0"/>
              <a:t>d</a:t>
            </a:r>
            <a:r>
              <a:rPr sz="2200" spc="-5" dirty="0" smtClean="0"/>
              <a:t>e</a:t>
            </a:r>
            <a:r>
              <a:rPr lang="pt-BR" sz="2200" dirty="0"/>
              <a:t> </a:t>
            </a:r>
            <a:r>
              <a:rPr sz="2200" dirty="0" smtClean="0"/>
              <a:t>1</a:t>
            </a:r>
            <a:r>
              <a:rPr sz="2200" spc="-5" dirty="0" smtClean="0"/>
              <a:t>891</a:t>
            </a:r>
            <a:r>
              <a:rPr lang="pt-BR" sz="2200" spc="-5" dirty="0" smtClean="0"/>
              <a:t> – Legislação do Período – Código Civil de 1916</a:t>
            </a:r>
            <a:endParaRPr sz="2200" dirty="0"/>
          </a:p>
        </p:txBody>
      </p:sp>
      <p:sp>
        <p:nvSpPr>
          <p:cNvPr id="55" name="object 55"/>
          <p:cNvSpPr/>
          <p:nvPr/>
        </p:nvSpPr>
        <p:spPr>
          <a:xfrm>
            <a:off x="119456" y="1080244"/>
            <a:ext cx="2088770" cy="3182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86893" y="1892046"/>
            <a:ext cx="1428115" cy="11278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850"/>
              </a:lnSpc>
              <a:spcBef>
                <a:spcPts val="95"/>
              </a:spcBef>
            </a:pPr>
            <a:r>
              <a:rPr lang="pt-BR" sz="2500" b="1" spc="-10" dirty="0" err="1" smtClean="0">
                <a:solidFill>
                  <a:srgbClr val="2C2D2C"/>
                </a:solidFill>
                <a:latin typeface="Verdana"/>
                <a:cs typeface="Verdana"/>
              </a:rPr>
              <a:t>Legisla-ção</a:t>
            </a:r>
            <a:r>
              <a:rPr lang="pt-BR" sz="2500" b="1" spc="-10" dirty="0" smtClean="0">
                <a:solidFill>
                  <a:srgbClr val="2C2D2C"/>
                </a:solidFill>
                <a:latin typeface="Verdana"/>
                <a:cs typeface="Verdana"/>
              </a:rPr>
              <a:t> do Período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57" name="object 63"/>
          <p:cNvSpPr/>
          <p:nvPr/>
        </p:nvSpPr>
        <p:spPr>
          <a:xfrm>
            <a:off x="2438400" y="2668586"/>
            <a:ext cx="9430132" cy="2404861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CaixaDeTexto 47"/>
          <p:cNvSpPr txBox="1"/>
          <p:nvPr/>
        </p:nvSpPr>
        <p:spPr>
          <a:xfrm>
            <a:off x="2503553" y="2395478"/>
            <a:ext cx="93836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Abarca a teoria da culpa para a RCE</a:t>
            </a:r>
          </a:p>
          <a:p>
            <a:pPr lvl="0" algn="just"/>
            <a:endParaRPr lang="pt-B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15: “</a:t>
            </a:r>
            <a:r>
              <a:rPr lang="pt-BR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pessoas jurídicas de direito público são civilmente responsáveis por atos dos seus representantes que nessa qualidade causem danos a terceiros, procedendo de modo contrário ao direito ou faltando a dever prescrito por lei, salvo o direito regressivo contra os causadores do dano.</a:t>
            </a:r>
            <a:endParaRPr lang="pt-B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438400" y="914400"/>
            <a:ext cx="9372600" cy="1537285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/>
          </p:cNvSpPr>
          <p:nvPr/>
        </p:nvSpPr>
        <p:spPr>
          <a:xfrm>
            <a:off x="2546426" y="895623"/>
            <a:ext cx="888357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 algn="just">
              <a:spcBef>
                <a:spcPts val="100"/>
              </a:spcBef>
            </a:pP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</a:t>
            </a:r>
            <a:r>
              <a:rPr lang="pt-BR" sz="2000" b="0" kern="0" spc="24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Primeiro</a:t>
            </a:r>
            <a:r>
              <a:rPr lang="pt-BR" sz="2000" b="0" kern="0" spc="26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diploma</a:t>
            </a:r>
            <a:r>
              <a:rPr lang="pt-BR" sz="2000" b="0" kern="0" spc="2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</a:t>
            </a:r>
            <a:r>
              <a:rPr lang="pt-BR" sz="2000" b="0" kern="0" spc="2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pt-BR" sz="2000" b="0" kern="0" spc="2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prever</a:t>
            </a:r>
            <a:r>
              <a:rPr lang="pt-BR" sz="2000" b="0" kern="0" spc="254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spc="-5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especificamente</a:t>
            </a:r>
            <a:r>
              <a:rPr lang="pt-BR" sz="2000" b="0" kern="0" spc="26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responsabilização do Estado</a:t>
            </a:r>
            <a:endParaRPr lang="pt-BR" sz="20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14600" y="1391318"/>
            <a:ext cx="9145512" cy="1047082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65"/>
              </a:spcBef>
            </a:pPr>
            <a:r>
              <a:rPr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O Código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inova </a:t>
            </a:r>
            <a:r>
              <a:rPr sz="20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disciplina </a:t>
            </a:r>
            <a:r>
              <a:rPr sz="2000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RCE ao abraçar a  </a:t>
            </a:r>
            <a:r>
              <a:rPr sz="2000" b="1" spc="-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Teoria </a:t>
            </a: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Representação </a:t>
            </a:r>
            <a:r>
              <a:rPr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coloca 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 condição de representante do ente</a:t>
            </a:r>
            <a:r>
              <a:rPr sz="2000" spc="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estatal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6" name="object 57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6"/>
          <p:cNvSpPr/>
          <p:nvPr/>
        </p:nvSpPr>
        <p:spPr>
          <a:xfrm>
            <a:off x="321472" y="5257725"/>
            <a:ext cx="2605082" cy="1371675"/>
          </a:xfrm>
          <a:custGeom>
            <a:avLst/>
            <a:gdLst/>
            <a:ahLst/>
            <a:cxnLst/>
            <a:rect l="l" t="t" r="r" b="b"/>
            <a:pathLst>
              <a:path w="3216910" h="2018029">
                <a:moveTo>
                  <a:pt x="2207450" y="0"/>
                </a:moveTo>
                <a:lnTo>
                  <a:pt x="0" y="0"/>
                </a:lnTo>
                <a:lnTo>
                  <a:pt x="0" y="2017776"/>
                </a:lnTo>
                <a:lnTo>
                  <a:pt x="2207450" y="2017776"/>
                </a:lnTo>
                <a:lnTo>
                  <a:pt x="3216338" y="1008888"/>
                </a:lnTo>
                <a:lnTo>
                  <a:pt x="220745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1"/>
          <p:cNvSpPr/>
          <p:nvPr/>
        </p:nvSpPr>
        <p:spPr>
          <a:xfrm>
            <a:off x="3429000" y="5257800"/>
            <a:ext cx="8102600" cy="1342581"/>
          </a:xfrm>
          <a:custGeom>
            <a:avLst/>
            <a:gdLst/>
            <a:ahLst/>
            <a:cxnLst/>
            <a:rect l="l" t="t" r="r" b="b"/>
            <a:pathLst>
              <a:path w="8102600" h="2206625">
                <a:moveTo>
                  <a:pt x="0" y="2206625"/>
                </a:moveTo>
                <a:lnTo>
                  <a:pt x="8102600" y="2206625"/>
                </a:lnTo>
                <a:lnTo>
                  <a:pt x="8102600" y="0"/>
                </a:lnTo>
                <a:lnTo>
                  <a:pt x="0" y="0"/>
                </a:lnTo>
                <a:lnTo>
                  <a:pt x="0" y="22066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73"/>
          <p:cNvSpPr txBox="1"/>
          <p:nvPr/>
        </p:nvSpPr>
        <p:spPr>
          <a:xfrm>
            <a:off x="3657600" y="5307239"/>
            <a:ext cx="7671434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just">
              <a:lnSpc>
                <a:spcPct val="100000"/>
              </a:lnSpc>
              <a:spcBef>
                <a:spcPts val="100"/>
              </a:spcBef>
              <a:tabLst>
                <a:tab pos="2891790" algn="l"/>
              </a:tabLst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</a:t>
            </a:r>
            <a:r>
              <a:rPr sz="2000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passa	a representar 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 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responsabilização direta, primária, reforçando a corrente  dos que defendiam a ampla responsabilidade do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atos de seus</a:t>
            </a:r>
            <a:r>
              <a:rPr sz="2000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servidores.(D'ANDREA:2009)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304800" y="5435207"/>
            <a:ext cx="2664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Teoria da Representação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56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632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632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824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5824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907901" y="5284851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5284851"/>
            <a:ext cx="3802379" cy="0"/>
          </a:xfrm>
          <a:custGeom>
            <a:avLst/>
            <a:gdLst/>
            <a:ahLst/>
            <a:cxnLst/>
            <a:rect l="l" t="t" r="r" b="b"/>
            <a:pathLst>
              <a:path w="3802379">
                <a:moveTo>
                  <a:pt x="0" y="0"/>
                </a:moveTo>
                <a:lnTo>
                  <a:pt x="38021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907901" y="6510337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6510337"/>
            <a:ext cx="3802379" cy="0"/>
          </a:xfrm>
          <a:custGeom>
            <a:avLst/>
            <a:gdLst/>
            <a:ahLst/>
            <a:cxnLst/>
            <a:rect l="l" t="t" r="r" b="b"/>
            <a:pathLst>
              <a:path w="3802379">
                <a:moveTo>
                  <a:pt x="0" y="0"/>
                </a:moveTo>
                <a:lnTo>
                  <a:pt x="38021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9600" y="6172200"/>
            <a:ext cx="3195955" cy="0"/>
          </a:xfrm>
          <a:custGeom>
            <a:avLst/>
            <a:gdLst/>
            <a:ahLst/>
            <a:cxnLst/>
            <a:rect l="l" t="t" r="r" b="b"/>
            <a:pathLst>
              <a:path w="3195954">
                <a:moveTo>
                  <a:pt x="0" y="0"/>
                </a:moveTo>
                <a:lnTo>
                  <a:pt x="3195701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300037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300037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6890" y="4492625"/>
            <a:ext cx="3216910" cy="1972335"/>
          </a:xfrm>
          <a:custGeom>
            <a:avLst/>
            <a:gdLst/>
            <a:ahLst/>
            <a:cxnLst/>
            <a:rect l="l" t="t" r="r" b="b"/>
            <a:pathLst>
              <a:path w="3216910" h="2019300">
                <a:moveTo>
                  <a:pt x="2206688" y="0"/>
                </a:moveTo>
                <a:lnTo>
                  <a:pt x="0" y="0"/>
                </a:lnTo>
                <a:lnTo>
                  <a:pt x="0" y="2019300"/>
                </a:lnTo>
                <a:lnTo>
                  <a:pt x="2206688" y="2019300"/>
                </a:lnTo>
                <a:lnTo>
                  <a:pt x="3216338" y="1009650"/>
                </a:lnTo>
                <a:lnTo>
                  <a:pt x="2206688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87705" y="5007446"/>
            <a:ext cx="236029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Responsabili-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b="1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dade</a:t>
            </a:r>
            <a:r>
              <a:rPr sz="2000" b="1" spc="-7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Subjetiva</a:t>
            </a:r>
            <a:r>
              <a:rPr lang="pt-BR" sz="2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Solidária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867721" y="4495800"/>
            <a:ext cx="7790879" cy="1969160"/>
          </a:xfrm>
          <a:custGeom>
            <a:avLst/>
            <a:gdLst/>
            <a:ahLst/>
            <a:cxnLst/>
            <a:rect l="l" t="t" r="r" b="b"/>
            <a:pathLst>
              <a:path w="8102600" h="2208529">
                <a:moveTo>
                  <a:pt x="0" y="2208276"/>
                </a:moveTo>
                <a:lnTo>
                  <a:pt x="8102600" y="2208276"/>
                </a:lnTo>
                <a:lnTo>
                  <a:pt x="8102600" y="0"/>
                </a:lnTo>
                <a:lnTo>
                  <a:pt x="0" y="0"/>
                </a:lnTo>
                <a:lnTo>
                  <a:pt x="0" y="2208276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4005884" y="5007446"/>
            <a:ext cx="750031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99"/>
              </a:lnSpc>
              <a:spcBef>
                <a:spcPts val="100"/>
              </a:spcBef>
              <a:tabLst>
                <a:tab pos="2447925" algn="l"/>
                <a:tab pos="6240145" algn="l"/>
              </a:tabLst>
            </a:pP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Administração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devem ser 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demandados conjuntamente em Juízo,  </a:t>
            </a:r>
            <a:r>
              <a:rPr sz="200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</a:t>
            </a:r>
            <a:r>
              <a:rPr lang="pt-BR"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litiscon</a:t>
            </a:r>
            <a:r>
              <a:rPr sz="2000" spc="-1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sz="200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sz="2000" spc="-1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sz="2000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</a:t>
            </a:r>
            <a:r>
              <a:rPr sz="20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ssiv</a:t>
            </a:r>
            <a:r>
              <a:rPr sz="2000" spc="-2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sz="2000" spc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(D'ANDREA:2009)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3" name="object 63"/>
          <p:cNvSpPr/>
          <p:nvPr/>
        </p:nvSpPr>
        <p:spPr>
          <a:xfrm>
            <a:off x="225425" y="894460"/>
            <a:ext cx="11741150" cy="3340063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CaixaDeTexto 73"/>
          <p:cNvSpPr txBox="1"/>
          <p:nvPr/>
        </p:nvSpPr>
        <p:spPr>
          <a:xfrm>
            <a:off x="467664" y="923707"/>
            <a:ext cx="113433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tabLst>
                <a:tab pos="3502660" algn="l"/>
              </a:tabLst>
            </a:pPr>
            <a:r>
              <a:rPr lang="pt-BR"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pt-BR" sz="2000" b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Constituição</a:t>
            </a:r>
            <a:r>
              <a:rPr lang="pt-BR" sz="2000" b="1" spc="-1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pt-BR" sz="2000" b="1" spc="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1934	</a:t>
            </a:r>
            <a:r>
              <a:rPr lang="pt-BR" sz="2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pt-BR" sz="2000" b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RCE Solidária</a:t>
            </a:r>
          </a:p>
          <a:p>
            <a:pPr marL="12700" algn="just">
              <a:tabLst>
                <a:tab pos="3502660" algn="l"/>
              </a:tabLst>
            </a:pPr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 algn="just"/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171. Os funcionários públicos são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responsáveis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solidariamente com a  Fazenda Nacional, Estadual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Municipal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quaisquer prejuízos decorrentes  de negligência, omissão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abuso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exercício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seus</a:t>
            </a:r>
            <a:r>
              <a:rPr lang="pt-BR" sz="2000" i="1" spc="3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cargos.</a:t>
            </a:r>
            <a:endParaRPr lang="pt-B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algn="just"/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</a:t>
            </a:r>
            <a:r>
              <a:rPr lang="pt-BR" sz="2000" i="1" spc="1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1°.</a:t>
            </a:r>
            <a:r>
              <a:rPr lang="pt-BR" sz="2000" i="1" spc="13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pt-BR" sz="2000" i="1" spc="1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ação</a:t>
            </a:r>
            <a:r>
              <a:rPr lang="pt-BR" sz="2000" i="1" spc="114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proposta</a:t>
            </a:r>
            <a:r>
              <a:rPr lang="pt-BR" sz="2000" i="1" spc="114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</a:t>
            </a:r>
            <a:r>
              <a:rPr lang="pt-BR" sz="2000" i="1" spc="114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pt-BR" sz="2000" i="1" spc="1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Fazenda</a:t>
            </a:r>
            <a:r>
              <a:rPr lang="pt-BR" sz="2000" i="1" spc="1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Pública,</a:t>
            </a:r>
            <a:r>
              <a:rPr lang="pt-BR" sz="2000" i="1" spc="10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sz="2000" i="1" spc="1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fundada</a:t>
            </a:r>
            <a:r>
              <a:rPr lang="pt-BR" sz="2000" i="1" spc="10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</a:t>
            </a:r>
            <a:r>
              <a:rPr lang="pt-BR" sz="2000" i="1" spc="1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lesão</a:t>
            </a:r>
            <a:r>
              <a:rPr lang="pt-BR" sz="2000" i="1" spc="114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praticada</a:t>
            </a: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funcionário,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este será sempre citado como</a:t>
            </a:r>
            <a:r>
              <a:rPr lang="pt-BR" sz="2000" i="1" spc="2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litisconsorte.</a:t>
            </a:r>
            <a:endParaRPr lang="pt-B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6985" algn="just"/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 2°. Executada a sentença contra a Fazenda, esta promoverá execução contra  </a:t>
            </a:r>
            <a:r>
              <a:rPr lang="pt-BR" sz="2000" i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</a:t>
            </a:r>
            <a:r>
              <a:rPr lang="pt-BR"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culpado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</a:t>
            </a:r>
            <a:endParaRPr lang="pt-B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  <p:sp>
        <p:nvSpPr>
          <p:cNvPr id="70" name="object 51"/>
          <p:cNvSpPr txBox="1">
            <a:spLocks/>
          </p:cNvSpPr>
          <p:nvPr/>
        </p:nvSpPr>
        <p:spPr>
          <a:xfrm>
            <a:off x="340297" y="304285"/>
            <a:ext cx="1147070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  <a:tabLst>
                <a:tab pos="5633085" algn="l"/>
              </a:tabLst>
            </a:pPr>
            <a:r>
              <a:rPr lang="pt-BR" sz="2400" b="1" kern="0" spc="-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2.3. Constituição de 1934 e 1937</a:t>
            </a:r>
            <a:endParaRPr lang="pt-BR" sz="24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56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632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632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82400" y="0"/>
            <a:ext cx="0" cy="4492625"/>
          </a:xfrm>
          <a:custGeom>
            <a:avLst/>
            <a:gdLst/>
            <a:ahLst/>
            <a:cxnLst/>
            <a:rect l="l" t="t" r="r" b="b"/>
            <a:pathLst>
              <a:path h="4492625">
                <a:moveTo>
                  <a:pt x="0" y="0"/>
                </a:moveTo>
                <a:lnTo>
                  <a:pt x="0" y="44925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582400" y="6700837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907901" y="5284851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5284851"/>
            <a:ext cx="3802379" cy="0"/>
          </a:xfrm>
          <a:custGeom>
            <a:avLst/>
            <a:gdLst/>
            <a:ahLst/>
            <a:cxnLst/>
            <a:rect l="l" t="t" r="r" b="b"/>
            <a:pathLst>
              <a:path w="3802379">
                <a:moveTo>
                  <a:pt x="0" y="0"/>
                </a:moveTo>
                <a:lnTo>
                  <a:pt x="38021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907901" y="6510337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6510337"/>
            <a:ext cx="3802379" cy="0"/>
          </a:xfrm>
          <a:custGeom>
            <a:avLst/>
            <a:gdLst/>
            <a:ahLst/>
            <a:cxnLst/>
            <a:rect l="l" t="t" r="r" b="b"/>
            <a:pathLst>
              <a:path w="3802379">
                <a:moveTo>
                  <a:pt x="0" y="0"/>
                </a:moveTo>
                <a:lnTo>
                  <a:pt x="38021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9600" y="6172200"/>
            <a:ext cx="3195955" cy="0"/>
          </a:xfrm>
          <a:custGeom>
            <a:avLst/>
            <a:gdLst/>
            <a:ahLst/>
            <a:cxnLst/>
            <a:rect l="l" t="t" r="r" b="b"/>
            <a:pathLst>
              <a:path w="3195954">
                <a:moveTo>
                  <a:pt x="0" y="0"/>
                </a:moveTo>
                <a:lnTo>
                  <a:pt x="3195701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300037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300037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8290" y="4533900"/>
            <a:ext cx="3216910" cy="2019300"/>
          </a:xfrm>
          <a:custGeom>
            <a:avLst/>
            <a:gdLst/>
            <a:ahLst/>
            <a:cxnLst/>
            <a:rect l="l" t="t" r="r" b="b"/>
            <a:pathLst>
              <a:path w="3216910" h="2019300">
                <a:moveTo>
                  <a:pt x="2206688" y="0"/>
                </a:moveTo>
                <a:lnTo>
                  <a:pt x="0" y="0"/>
                </a:lnTo>
                <a:lnTo>
                  <a:pt x="0" y="2019300"/>
                </a:lnTo>
                <a:lnTo>
                  <a:pt x="2206688" y="2019300"/>
                </a:lnTo>
                <a:lnTo>
                  <a:pt x="3216338" y="1009650"/>
                </a:lnTo>
                <a:lnTo>
                  <a:pt x="2206688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88290" y="4533900"/>
            <a:ext cx="3216910" cy="2019300"/>
          </a:xfrm>
          <a:custGeom>
            <a:avLst/>
            <a:gdLst/>
            <a:ahLst/>
            <a:cxnLst/>
            <a:rect l="l" t="t" r="r" b="b"/>
            <a:pathLst>
              <a:path w="3216910" h="2019300">
                <a:moveTo>
                  <a:pt x="0" y="0"/>
                </a:moveTo>
                <a:lnTo>
                  <a:pt x="2206688" y="0"/>
                </a:lnTo>
                <a:lnTo>
                  <a:pt x="3216338" y="1009650"/>
                </a:lnTo>
                <a:lnTo>
                  <a:pt x="2206688" y="2019300"/>
                </a:lnTo>
                <a:lnTo>
                  <a:pt x="0" y="20193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82270" y="5007446"/>
            <a:ext cx="236093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Responsabili-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b="1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dade</a:t>
            </a:r>
            <a:r>
              <a:rPr sz="2000" b="1" spc="-7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Subjetiva</a:t>
            </a:r>
            <a:r>
              <a:rPr lang="pt-BR" sz="2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Solidária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805301" y="4492561"/>
            <a:ext cx="8102600" cy="2208530"/>
          </a:xfrm>
          <a:custGeom>
            <a:avLst/>
            <a:gdLst/>
            <a:ahLst/>
            <a:cxnLst/>
            <a:rect l="l" t="t" r="r" b="b"/>
            <a:pathLst>
              <a:path w="8102600" h="2208529">
                <a:moveTo>
                  <a:pt x="0" y="2208276"/>
                </a:moveTo>
                <a:lnTo>
                  <a:pt x="8102600" y="2208276"/>
                </a:lnTo>
                <a:lnTo>
                  <a:pt x="8102600" y="0"/>
                </a:lnTo>
                <a:lnTo>
                  <a:pt x="0" y="0"/>
                </a:lnTo>
                <a:lnTo>
                  <a:pt x="0" y="2208276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05301" y="4492561"/>
            <a:ext cx="8102600" cy="2208530"/>
          </a:xfrm>
          <a:custGeom>
            <a:avLst/>
            <a:gdLst/>
            <a:ahLst/>
            <a:cxnLst/>
            <a:rect l="l" t="t" r="r" b="b"/>
            <a:pathLst>
              <a:path w="8102600" h="2208529">
                <a:moveTo>
                  <a:pt x="0" y="2208276"/>
                </a:moveTo>
                <a:lnTo>
                  <a:pt x="8102600" y="2208276"/>
                </a:lnTo>
                <a:lnTo>
                  <a:pt x="8102600" y="0"/>
                </a:lnTo>
                <a:lnTo>
                  <a:pt x="0" y="0"/>
                </a:lnTo>
                <a:lnTo>
                  <a:pt x="0" y="2208276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3962400" y="4935427"/>
            <a:ext cx="7809865" cy="1160573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algn="just">
              <a:lnSpc>
                <a:spcPct val="90200"/>
              </a:lnSpc>
              <a:spcBef>
                <a:spcPts val="409"/>
              </a:spcBef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há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necessidade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ação de regresso, uma vez  que o funcionário público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respondia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solidariamente  com a Fazenda, podendo ser acionado em conjunto  com esta.</a:t>
            </a:r>
            <a:r>
              <a:rPr sz="2000" spc="-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(D'ANDREA:2009</a:t>
            </a:r>
            <a:r>
              <a:rPr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t-BR" sz="20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3" name="object 63"/>
          <p:cNvSpPr/>
          <p:nvPr/>
        </p:nvSpPr>
        <p:spPr>
          <a:xfrm>
            <a:off x="225425" y="894460"/>
            <a:ext cx="11741150" cy="3340063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CaixaDeTexto 73"/>
          <p:cNvSpPr txBox="1"/>
          <p:nvPr/>
        </p:nvSpPr>
        <p:spPr>
          <a:xfrm>
            <a:off x="315264" y="1143000"/>
            <a:ext cx="11514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760">
              <a:lnSpc>
                <a:spcPct val="100000"/>
              </a:lnSpc>
            </a:pPr>
            <a:r>
              <a:rPr lang="pt-BR"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Constituição</a:t>
            </a:r>
            <a:r>
              <a:rPr lang="pt-BR" sz="20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b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1937</a:t>
            </a:r>
            <a:endParaRPr lang="pt-B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pt-B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 algn="just">
              <a:lnSpc>
                <a:spcPts val="2760"/>
              </a:lnSpc>
            </a:pPr>
            <a:r>
              <a:rPr lang="pt-BR"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</a:t>
            </a:r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158: “O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funcionários públicos </a:t>
            </a:r>
            <a:r>
              <a:rPr lang="pt-BR"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responsáveis, </a:t>
            </a:r>
            <a:r>
              <a:rPr lang="pt-BR"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solidariamente, com a 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Fazenda  Nacional, Estados e Municípios, por quaisquer prejuízos decorrentes de negligência,  </a:t>
            </a:r>
            <a:r>
              <a:rPr lang="pt-BR"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omissão 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abuso no exercício de seus</a:t>
            </a:r>
            <a:r>
              <a:rPr lang="pt-BR" sz="2000" i="1" spc="7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cargos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endParaRPr lang="pt-B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 algn="just">
              <a:lnSpc>
                <a:spcPts val="2760"/>
              </a:lnSpc>
            </a:pPr>
            <a:endParaRPr lang="pt-BR" sz="2000" spc="-5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5080" algn="just">
              <a:lnSpc>
                <a:spcPts val="2760"/>
              </a:lnSpc>
            </a:pP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Mantém </a:t>
            </a:r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mesma orientação legislativa da responsabilidade solidária do funcionário  causador do dano </a:t>
            </a:r>
            <a:r>
              <a:rPr lang="pt-BR"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</a:t>
            </a:r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Fazenda prevista na</a:t>
            </a:r>
            <a:r>
              <a:rPr lang="pt-BR" sz="2000" spc="5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CF/1934.</a:t>
            </a:r>
            <a:endParaRPr lang="pt-B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3810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Constituição de 1934 e 1937</a:t>
            </a:r>
            <a:endParaRPr lang="pt-B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0960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63"/>
          <p:cNvSpPr/>
          <p:nvPr/>
        </p:nvSpPr>
        <p:spPr>
          <a:xfrm>
            <a:off x="68581" y="786130"/>
            <a:ext cx="11971019" cy="1320360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3"/>
          <p:cNvSpPr txBox="1"/>
          <p:nvPr/>
        </p:nvSpPr>
        <p:spPr>
          <a:xfrm>
            <a:off x="325057" y="843406"/>
            <a:ext cx="11134725" cy="34612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 algn="just">
              <a:lnSpc>
                <a:spcPct val="91200"/>
              </a:lnSpc>
              <a:spcBef>
                <a:spcPts val="515"/>
              </a:spcBef>
            </a:pPr>
            <a:r>
              <a:rPr lang="pt-BR" sz="2000" spc="-5" dirty="0" smtClean="0">
                <a:solidFill>
                  <a:srgbClr val="FFFFFF"/>
                </a:solidFill>
                <a:latin typeface="Verdana"/>
                <a:cs typeface="Verdana"/>
              </a:rPr>
              <a:t>A adoção da Teoria Objetiva no Brasil inicia-se com a Constituição de 1946.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60" name="object 54"/>
          <p:cNvSpPr txBox="1"/>
          <p:nvPr/>
        </p:nvSpPr>
        <p:spPr>
          <a:xfrm>
            <a:off x="303784" y="1259333"/>
            <a:ext cx="11136630" cy="68730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algn="just">
              <a:lnSpc>
                <a:spcPts val="2630"/>
              </a:lnSpc>
              <a:spcBef>
                <a:spcPts val="395"/>
              </a:spcBef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Carta de 1946, em seu artigo 194, que recepciona a responsabilidade objetiva  do </a:t>
            </a: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(OLIVEIRA,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2008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object 49"/>
          <p:cNvSpPr/>
          <p:nvPr/>
        </p:nvSpPr>
        <p:spPr>
          <a:xfrm>
            <a:off x="0" y="152401"/>
            <a:ext cx="12192000" cy="556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2"/>
          <p:cNvSpPr txBox="1">
            <a:spLocks/>
          </p:cNvSpPr>
          <p:nvPr/>
        </p:nvSpPr>
        <p:spPr>
          <a:xfrm>
            <a:off x="-24254" y="205925"/>
            <a:ext cx="4588191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b="1" spc="-5" dirty="0">
                <a:solidFill>
                  <a:srgbClr val="FFFFFF"/>
                </a:solidFill>
                <a:latin typeface="Verdana"/>
                <a:ea typeface="+mn-ea"/>
                <a:cs typeface="Verdana"/>
              </a:rPr>
              <a:t>3. Teoria Objetiva</a:t>
            </a:r>
          </a:p>
        </p:txBody>
      </p:sp>
      <p:sp>
        <p:nvSpPr>
          <p:cNvPr id="54" name="object 64"/>
          <p:cNvSpPr/>
          <p:nvPr/>
        </p:nvSpPr>
        <p:spPr>
          <a:xfrm>
            <a:off x="271716" y="327913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66"/>
          <p:cNvSpPr/>
          <p:nvPr/>
        </p:nvSpPr>
        <p:spPr>
          <a:xfrm>
            <a:off x="307023" y="4985894"/>
            <a:ext cx="3161982" cy="1502536"/>
          </a:xfrm>
          <a:custGeom>
            <a:avLst/>
            <a:gdLst/>
            <a:ahLst/>
            <a:cxnLst/>
            <a:rect l="l" t="t" r="r" b="b"/>
            <a:pathLst>
              <a:path w="3216910" h="2019300">
                <a:moveTo>
                  <a:pt x="2206688" y="0"/>
                </a:moveTo>
                <a:lnTo>
                  <a:pt x="0" y="0"/>
                </a:lnTo>
                <a:lnTo>
                  <a:pt x="0" y="2019300"/>
                </a:lnTo>
                <a:lnTo>
                  <a:pt x="2206688" y="2019300"/>
                </a:lnTo>
                <a:lnTo>
                  <a:pt x="3216338" y="1009650"/>
                </a:lnTo>
                <a:lnTo>
                  <a:pt x="2206688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72"/>
          <p:cNvSpPr/>
          <p:nvPr/>
        </p:nvSpPr>
        <p:spPr>
          <a:xfrm>
            <a:off x="3806825" y="4953000"/>
            <a:ext cx="8102600" cy="1535429"/>
          </a:xfrm>
          <a:custGeom>
            <a:avLst/>
            <a:gdLst/>
            <a:ahLst/>
            <a:cxnLst/>
            <a:rect l="l" t="t" r="r" b="b"/>
            <a:pathLst>
              <a:path w="8102600" h="2208529">
                <a:moveTo>
                  <a:pt x="0" y="2208276"/>
                </a:moveTo>
                <a:lnTo>
                  <a:pt x="8102600" y="2208276"/>
                </a:lnTo>
                <a:lnTo>
                  <a:pt x="8102600" y="0"/>
                </a:lnTo>
                <a:lnTo>
                  <a:pt x="0" y="0"/>
                </a:lnTo>
                <a:lnTo>
                  <a:pt x="0" y="2208276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3"/>
          <p:cNvSpPr/>
          <p:nvPr/>
        </p:nvSpPr>
        <p:spPr>
          <a:xfrm>
            <a:off x="222250" y="2189860"/>
            <a:ext cx="11741150" cy="2646793"/>
          </a:xfrm>
          <a:custGeom>
            <a:avLst/>
            <a:gdLst/>
            <a:ahLst/>
            <a:cxnLst/>
            <a:rect l="l" t="t" r="r" b="b"/>
            <a:pathLst>
              <a:path w="11424920" h="2714625">
                <a:moveTo>
                  <a:pt x="10972330" y="0"/>
                </a:moveTo>
                <a:lnTo>
                  <a:pt x="452424" y="0"/>
                </a:lnTo>
                <a:lnTo>
                  <a:pt x="403127" y="2654"/>
                </a:lnTo>
                <a:lnTo>
                  <a:pt x="355367" y="10435"/>
                </a:lnTo>
                <a:lnTo>
                  <a:pt x="309421" y="23065"/>
                </a:lnTo>
                <a:lnTo>
                  <a:pt x="265565" y="40268"/>
                </a:lnTo>
                <a:lnTo>
                  <a:pt x="224075" y="61769"/>
                </a:lnTo>
                <a:lnTo>
                  <a:pt x="185226" y="87290"/>
                </a:lnTo>
                <a:lnTo>
                  <a:pt x="149295" y="116557"/>
                </a:lnTo>
                <a:lnTo>
                  <a:pt x="116557" y="149292"/>
                </a:lnTo>
                <a:lnTo>
                  <a:pt x="87290" y="185220"/>
                </a:lnTo>
                <a:lnTo>
                  <a:pt x="61768" y="224065"/>
                </a:lnTo>
                <a:lnTo>
                  <a:pt x="40267" y="265550"/>
                </a:lnTo>
                <a:lnTo>
                  <a:pt x="23064" y="309400"/>
                </a:lnTo>
                <a:lnTo>
                  <a:pt x="10434" y="355338"/>
                </a:lnTo>
                <a:lnTo>
                  <a:pt x="2654" y="403088"/>
                </a:lnTo>
                <a:lnTo>
                  <a:pt x="0" y="452374"/>
                </a:lnTo>
                <a:lnTo>
                  <a:pt x="0" y="2262124"/>
                </a:lnTo>
                <a:lnTo>
                  <a:pt x="2654" y="2311409"/>
                </a:lnTo>
                <a:lnTo>
                  <a:pt x="10434" y="2359159"/>
                </a:lnTo>
                <a:lnTo>
                  <a:pt x="23064" y="2405097"/>
                </a:lnTo>
                <a:lnTo>
                  <a:pt x="40267" y="2448947"/>
                </a:lnTo>
                <a:lnTo>
                  <a:pt x="61768" y="2490432"/>
                </a:lnTo>
                <a:lnTo>
                  <a:pt x="87290" y="2529277"/>
                </a:lnTo>
                <a:lnTo>
                  <a:pt x="116557" y="2565205"/>
                </a:lnTo>
                <a:lnTo>
                  <a:pt x="149295" y="2597940"/>
                </a:lnTo>
                <a:lnTo>
                  <a:pt x="185226" y="2627207"/>
                </a:lnTo>
                <a:lnTo>
                  <a:pt x="224075" y="2652728"/>
                </a:lnTo>
                <a:lnTo>
                  <a:pt x="265565" y="2674229"/>
                </a:lnTo>
                <a:lnTo>
                  <a:pt x="309421" y="2691432"/>
                </a:lnTo>
                <a:lnTo>
                  <a:pt x="355367" y="2704062"/>
                </a:lnTo>
                <a:lnTo>
                  <a:pt x="403127" y="2711843"/>
                </a:lnTo>
                <a:lnTo>
                  <a:pt x="452424" y="2714497"/>
                </a:lnTo>
                <a:lnTo>
                  <a:pt x="10972330" y="2714497"/>
                </a:lnTo>
                <a:lnTo>
                  <a:pt x="11021615" y="2711843"/>
                </a:lnTo>
                <a:lnTo>
                  <a:pt x="11069365" y="2704062"/>
                </a:lnTo>
                <a:lnTo>
                  <a:pt x="11115303" y="2691432"/>
                </a:lnTo>
                <a:lnTo>
                  <a:pt x="11159153" y="2674229"/>
                </a:lnTo>
                <a:lnTo>
                  <a:pt x="11200638" y="2652728"/>
                </a:lnTo>
                <a:lnTo>
                  <a:pt x="11239483" y="2627207"/>
                </a:lnTo>
                <a:lnTo>
                  <a:pt x="11275411" y="2597940"/>
                </a:lnTo>
                <a:lnTo>
                  <a:pt x="11308146" y="2565205"/>
                </a:lnTo>
                <a:lnTo>
                  <a:pt x="11337413" y="2529277"/>
                </a:lnTo>
                <a:lnTo>
                  <a:pt x="11362935" y="2490432"/>
                </a:lnTo>
                <a:lnTo>
                  <a:pt x="11384435" y="2448947"/>
                </a:lnTo>
                <a:lnTo>
                  <a:pt x="11401638" y="2405097"/>
                </a:lnTo>
                <a:lnTo>
                  <a:pt x="11414268" y="2359159"/>
                </a:lnTo>
                <a:lnTo>
                  <a:pt x="11422049" y="2311409"/>
                </a:lnTo>
                <a:lnTo>
                  <a:pt x="11424704" y="2262124"/>
                </a:lnTo>
                <a:lnTo>
                  <a:pt x="11424704" y="452374"/>
                </a:lnTo>
                <a:lnTo>
                  <a:pt x="11422049" y="403088"/>
                </a:lnTo>
                <a:lnTo>
                  <a:pt x="11414268" y="355338"/>
                </a:lnTo>
                <a:lnTo>
                  <a:pt x="11401638" y="309400"/>
                </a:lnTo>
                <a:lnTo>
                  <a:pt x="11384435" y="265550"/>
                </a:lnTo>
                <a:lnTo>
                  <a:pt x="11362935" y="224065"/>
                </a:lnTo>
                <a:lnTo>
                  <a:pt x="11337413" y="185220"/>
                </a:lnTo>
                <a:lnTo>
                  <a:pt x="11308146" y="149292"/>
                </a:lnTo>
                <a:lnTo>
                  <a:pt x="11275411" y="116557"/>
                </a:lnTo>
                <a:lnTo>
                  <a:pt x="11239483" y="87290"/>
                </a:lnTo>
                <a:lnTo>
                  <a:pt x="11200638" y="61769"/>
                </a:lnTo>
                <a:lnTo>
                  <a:pt x="11159153" y="40268"/>
                </a:lnTo>
                <a:lnTo>
                  <a:pt x="11115303" y="23065"/>
                </a:lnTo>
                <a:lnTo>
                  <a:pt x="11069365" y="10435"/>
                </a:lnTo>
                <a:lnTo>
                  <a:pt x="11021615" y="2654"/>
                </a:lnTo>
                <a:lnTo>
                  <a:pt x="1097233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5"/>
          <p:cNvSpPr txBox="1"/>
          <p:nvPr/>
        </p:nvSpPr>
        <p:spPr>
          <a:xfrm>
            <a:off x="414020" y="2851223"/>
            <a:ext cx="11317605" cy="15683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99060" algn="just"/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Artigo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194. 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sz="2000" i="1" spc="-1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pessoas jurídicas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direito público interno</a:t>
            </a:r>
            <a:r>
              <a:rPr sz="2000" i="1" spc="4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são  civilmente responsáveis pelos danos que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seus funcionários,  nessa qualidade, causem a</a:t>
            </a:r>
            <a:r>
              <a:rPr sz="2000" i="1" spc="4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terceiros.</a:t>
            </a:r>
            <a:endParaRPr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marR="7620" algn="just"/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Parágrafo único. Caber-lhe-á ação repressiva contra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funcionários  causadores do dano, quando tiver havido culpa</a:t>
            </a:r>
            <a:r>
              <a:rPr sz="2000" i="1" spc="1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destes”</a:t>
            </a:r>
            <a:endParaRPr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object 60"/>
          <p:cNvSpPr txBox="1">
            <a:spLocks noGrp="1"/>
          </p:cNvSpPr>
          <p:nvPr>
            <p:ph type="title"/>
          </p:nvPr>
        </p:nvSpPr>
        <p:spPr>
          <a:xfrm>
            <a:off x="3495166" y="2350893"/>
            <a:ext cx="500316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 Constituição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sz="2200" spc="3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1946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object 65"/>
          <p:cNvSpPr txBox="1"/>
          <p:nvPr/>
        </p:nvSpPr>
        <p:spPr>
          <a:xfrm>
            <a:off x="377825" y="5374753"/>
            <a:ext cx="2646847" cy="64504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99060" algn="just"/>
            <a:r>
              <a:rPr lang="pt-BR" sz="2000" b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Desaparece a Solidariedade</a:t>
            </a:r>
            <a:endParaRPr sz="20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959225" y="5061023"/>
            <a:ext cx="7692788" cy="15683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99060" algn="just"/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funcionário somente respondia se fosse comprovada a sua culpa em ação regressiva, firmando o princípio obrigativo da responsabilidade sem culpa, pela atuação lesiva dos agentes da Administração </a:t>
            </a:r>
            <a:r>
              <a:rPr lang="pt-BR" sz="2000" dirty="0" smtClean="0">
                <a:solidFill>
                  <a:srgbClr val="FFFFFF"/>
                </a:solidFill>
                <a:latin typeface="Arial"/>
                <a:cs typeface="Arial"/>
              </a:rPr>
              <a:t>(D'ANDREA:2009).</a:t>
            </a:r>
            <a:endParaRPr lang="pt-BR" sz="2000" dirty="0" smtClean="0">
              <a:latin typeface="Arial"/>
              <a:cs typeface="Arial"/>
            </a:endParaRPr>
          </a:p>
          <a:p>
            <a:pPr marL="12700" marR="5080" indent="99060" algn="just"/>
            <a:endParaRPr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713605"/>
          </a:xfrm>
          <a:custGeom>
            <a:avLst/>
            <a:gdLst/>
            <a:ahLst/>
            <a:cxnLst/>
            <a:rect l="l" t="t" r="r" b="b"/>
            <a:pathLst>
              <a:path h="4713605">
                <a:moveTo>
                  <a:pt x="0" y="0"/>
                </a:moveTo>
                <a:lnTo>
                  <a:pt x="0" y="47132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4713605"/>
          </a:xfrm>
          <a:custGeom>
            <a:avLst/>
            <a:gdLst/>
            <a:ahLst/>
            <a:cxnLst/>
            <a:rect l="l" t="t" r="r" b="b"/>
            <a:pathLst>
              <a:path h="4713605">
                <a:moveTo>
                  <a:pt x="0" y="0"/>
                </a:moveTo>
                <a:lnTo>
                  <a:pt x="0" y="47132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4713605"/>
          </a:xfrm>
          <a:custGeom>
            <a:avLst/>
            <a:gdLst/>
            <a:ahLst/>
            <a:cxnLst/>
            <a:rect l="l" t="t" r="r" b="b"/>
            <a:pathLst>
              <a:path h="4713605">
                <a:moveTo>
                  <a:pt x="0" y="0"/>
                </a:moveTo>
                <a:lnTo>
                  <a:pt x="0" y="47132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8950" y="3197225"/>
            <a:ext cx="0" cy="1167130"/>
          </a:xfrm>
          <a:custGeom>
            <a:avLst/>
            <a:gdLst/>
            <a:ahLst/>
            <a:cxnLst/>
            <a:rect l="l" t="t" r="r" b="b"/>
            <a:pathLst>
              <a:path h="1167129">
                <a:moveTo>
                  <a:pt x="0" y="0"/>
                </a:moveTo>
                <a:lnTo>
                  <a:pt x="0" y="11668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181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181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056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373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373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056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248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565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565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248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440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757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757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632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3949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3949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3632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582400" y="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614150" y="3197225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614150" y="4238625"/>
            <a:ext cx="0" cy="125730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4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582400" y="6653212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907901" y="161137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925" y="1262125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>
                <a:moveTo>
                  <a:pt x="0" y="0"/>
                </a:moveTo>
                <a:lnTo>
                  <a:pt x="35750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907901" y="283527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925" y="2486025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>
                <a:moveTo>
                  <a:pt x="0" y="0"/>
                </a:moveTo>
                <a:lnTo>
                  <a:pt x="35750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907901" y="406082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0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4925" y="3711575"/>
            <a:ext cx="4632325" cy="0"/>
          </a:xfrm>
          <a:custGeom>
            <a:avLst/>
            <a:gdLst/>
            <a:ahLst/>
            <a:cxnLst/>
            <a:rect l="l" t="t" r="r" b="b"/>
            <a:pathLst>
              <a:path w="4632325">
                <a:moveTo>
                  <a:pt x="0" y="0"/>
                </a:moveTo>
                <a:lnTo>
                  <a:pt x="46323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931650" y="5284851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>
                <a:moveTo>
                  <a:pt x="0" y="0"/>
                </a:moveTo>
                <a:lnTo>
                  <a:pt x="2603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925" y="4935601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931650" y="6510337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>
                <a:moveTo>
                  <a:pt x="0" y="0"/>
                </a:moveTo>
                <a:lnTo>
                  <a:pt x="2603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925" y="6161087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0" y="152400"/>
            <a:ext cx="12192000" cy="695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6576059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/>
              <a:t>3.2 Constituição de</a:t>
            </a:r>
            <a:r>
              <a:rPr sz="2400" spc="-45" dirty="0"/>
              <a:t> </a:t>
            </a:r>
            <a:r>
              <a:rPr sz="2400" dirty="0"/>
              <a:t>1967/69</a:t>
            </a:r>
          </a:p>
        </p:txBody>
      </p:sp>
      <p:sp>
        <p:nvSpPr>
          <p:cNvPr id="79" name="object 79"/>
          <p:cNvSpPr/>
          <p:nvPr/>
        </p:nvSpPr>
        <p:spPr>
          <a:xfrm>
            <a:off x="268287" y="990600"/>
            <a:ext cx="3216910" cy="2018030"/>
          </a:xfrm>
          <a:custGeom>
            <a:avLst/>
            <a:gdLst/>
            <a:ahLst/>
            <a:cxnLst/>
            <a:rect l="l" t="t" r="r" b="b"/>
            <a:pathLst>
              <a:path w="3216910" h="2018029">
                <a:moveTo>
                  <a:pt x="2207450" y="0"/>
                </a:moveTo>
                <a:lnTo>
                  <a:pt x="0" y="0"/>
                </a:lnTo>
                <a:lnTo>
                  <a:pt x="0" y="2017776"/>
                </a:lnTo>
                <a:lnTo>
                  <a:pt x="2207450" y="2017776"/>
                </a:lnTo>
                <a:lnTo>
                  <a:pt x="3216338" y="1008888"/>
                </a:lnTo>
                <a:lnTo>
                  <a:pt x="220745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8287" y="990600"/>
            <a:ext cx="3216910" cy="2018030"/>
          </a:xfrm>
          <a:custGeom>
            <a:avLst/>
            <a:gdLst/>
            <a:ahLst/>
            <a:cxnLst/>
            <a:rect l="l" t="t" r="r" b="b"/>
            <a:pathLst>
              <a:path w="3216910" h="2018029">
                <a:moveTo>
                  <a:pt x="0" y="0"/>
                </a:moveTo>
                <a:lnTo>
                  <a:pt x="2207450" y="0"/>
                </a:lnTo>
                <a:lnTo>
                  <a:pt x="3216338" y="1008888"/>
                </a:lnTo>
                <a:lnTo>
                  <a:pt x="2207450" y="2017776"/>
                </a:lnTo>
                <a:lnTo>
                  <a:pt x="0" y="20177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71170" y="1631950"/>
            <a:ext cx="237998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Carta de</a:t>
            </a:r>
            <a:r>
              <a:rPr sz="2000" b="1" spc="-3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1967:</a:t>
            </a:r>
            <a:endParaRPr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609975" y="990600"/>
            <a:ext cx="8329930" cy="2206625"/>
          </a:xfrm>
          <a:custGeom>
            <a:avLst/>
            <a:gdLst/>
            <a:ahLst/>
            <a:cxnLst/>
            <a:rect l="l" t="t" r="r" b="b"/>
            <a:pathLst>
              <a:path w="8329930" h="2206625">
                <a:moveTo>
                  <a:pt x="0" y="2206625"/>
                </a:moveTo>
                <a:lnTo>
                  <a:pt x="8329676" y="2206625"/>
                </a:lnTo>
                <a:lnTo>
                  <a:pt x="8329676" y="0"/>
                </a:lnTo>
                <a:lnTo>
                  <a:pt x="0" y="0"/>
                </a:lnTo>
                <a:lnTo>
                  <a:pt x="0" y="22066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09975" y="990600"/>
            <a:ext cx="8329930" cy="2206625"/>
          </a:xfrm>
          <a:custGeom>
            <a:avLst/>
            <a:gdLst/>
            <a:ahLst/>
            <a:cxnLst/>
            <a:rect l="l" t="t" r="r" b="b"/>
            <a:pathLst>
              <a:path w="8329930" h="2206625">
                <a:moveTo>
                  <a:pt x="0" y="2206625"/>
                </a:moveTo>
                <a:lnTo>
                  <a:pt x="8329676" y="2206625"/>
                </a:lnTo>
                <a:lnTo>
                  <a:pt x="8329676" y="0"/>
                </a:lnTo>
                <a:lnTo>
                  <a:pt x="0" y="0"/>
                </a:lnTo>
                <a:lnTo>
                  <a:pt x="0" y="2206625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68287" y="3313048"/>
            <a:ext cx="4240530" cy="925830"/>
          </a:xfrm>
          <a:custGeom>
            <a:avLst/>
            <a:gdLst/>
            <a:ahLst/>
            <a:cxnLst/>
            <a:rect l="l" t="t" r="r" b="b"/>
            <a:pathLst>
              <a:path w="4240530" h="925829">
                <a:moveTo>
                  <a:pt x="3777424" y="0"/>
                </a:moveTo>
                <a:lnTo>
                  <a:pt x="0" y="0"/>
                </a:lnTo>
                <a:lnTo>
                  <a:pt x="0" y="925576"/>
                </a:lnTo>
                <a:lnTo>
                  <a:pt x="3777424" y="925576"/>
                </a:lnTo>
                <a:lnTo>
                  <a:pt x="4240212" y="462788"/>
                </a:lnTo>
                <a:lnTo>
                  <a:pt x="3777424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68287" y="3313048"/>
            <a:ext cx="4240530" cy="925830"/>
          </a:xfrm>
          <a:custGeom>
            <a:avLst/>
            <a:gdLst/>
            <a:ahLst/>
            <a:cxnLst/>
            <a:rect l="l" t="t" r="r" b="b"/>
            <a:pathLst>
              <a:path w="4240530" h="925829">
                <a:moveTo>
                  <a:pt x="0" y="0"/>
                </a:moveTo>
                <a:lnTo>
                  <a:pt x="3777424" y="0"/>
                </a:lnTo>
                <a:lnTo>
                  <a:pt x="4240212" y="462788"/>
                </a:lnTo>
                <a:lnTo>
                  <a:pt x="3777424" y="925576"/>
                </a:lnTo>
                <a:lnTo>
                  <a:pt x="0" y="9255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475413" y="3441973"/>
            <a:ext cx="355155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Emenda</a:t>
            </a:r>
            <a:r>
              <a:rPr sz="2000" b="1" spc="-7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b="1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Constitucional</a:t>
            </a:r>
            <a:r>
              <a:rPr lang="pt-BR" sz="2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1969</a:t>
            </a:r>
            <a:endParaRPr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667250" y="3313112"/>
            <a:ext cx="7272655" cy="925830"/>
          </a:xfrm>
          <a:custGeom>
            <a:avLst/>
            <a:gdLst/>
            <a:ahLst/>
            <a:cxnLst/>
            <a:rect l="l" t="t" r="r" b="b"/>
            <a:pathLst>
              <a:path w="7272655" h="925829">
                <a:moveTo>
                  <a:pt x="0" y="925512"/>
                </a:moveTo>
                <a:lnTo>
                  <a:pt x="7272401" y="925512"/>
                </a:lnTo>
                <a:lnTo>
                  <a:pt x="7272401" y="0"/>
                </a:lnTo>
                <a:lnTo>
                  <a:pt x="0" y="0"/>
                </a:lnTo>
                <a:lnTo>
                  <a:pt x="0" y="925512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667250" y="3313112"/>
            <a:ext cx="7272655" cy="925830"/>
          </a:xfrm>
          <a:custGeom>
            <a:avLst/>
            <a:gdLst/>
            <a:ahLst/>
            <a:cxnLst/>
            <a:rect l="l" t="t" r="r" b="b"/>
            <a:pathLst>
              <a:path w="7272655" h="925829">
                <a:moveTo>
                  <a:pt x="0" y="925512"/>
                </a:moveTo>
                <a:lnTo>
                  <a:pt x="7272401" y="925512"/>
                </a:lnTo>
                <a:lnTo>
                  <a:pt x="7272401" y="0"/>
                </a:lnTo>
                <a:lnTo>
                  <a:pt x="0" y="0"/>
                </a:lnTo>
                <a:lnTo>
                  <a:pt x="0" y="925512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4746497" y="3390772"/>
            <a:ext cx="7113905" cy="7213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000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introduz </a:t>
            </a:r>
            <a:r>
              <a:rPr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alteração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substancial na regulação do  </a:t>
            </a:r>
            <a:r>
              <a:rPr sz="2000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</a:t>
            </a:r>
            <a:r>
              <a:rPr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292100" y="4364037"/>
            <a:ext cx="11671300" cy="1939925"/>
          </a:xfrm>
          <a:custGeom>
            <a:avLst/>
            <a:gdLst/>
            <a:ahLst/>
            <a:cxnLst/>
            <a:rect l="l" t="t" r="r" b="b"/>
            <a:pathLst>
              <a:path w="11671300" h="1939925">
                <a:moveTo>
                  <a:pt x="0" y="1939925"/>
                </a:moveTo>
                <a:lnTo>
                  <a:pt x="11671300" y="1939925"/>
                </a:lnTo>
                <a:lnTo>
                  <a:pt x="11671300" y="0"/>
                </a:lnTo>
                <a:lnTo>
                  <a:pt x="0" y="0"/>
                </a:lnTo>
                <a:lnTo>
                  <a:pt x="0" y="19399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92100" y="4364037"/>
            <a:ext cx="11671300" cy="1939925"/>
          </a:xfrm>
          <a:custGeom>
            <a:avLst/>
            <a:gdLst/>
            <a:ahLst/>
            <a:cxnLst/>
            <a:rect l="l" t="t" r="r" b="b"/>
            <a:pathLst>
              <a:path w="11671300" h="1939925">
                <a:moveTo>
                  <a:pt x="0" y="1939925"/>
                </a:moveTo>
                <a:lnTo>
                  <a:pt x="11671300" y="1939925"/>
                </a:lnTo>
                <a:lnTo>
                  <a:pt x="11671300" y="0"/>
                </a:lnTo>
                <a:lnTo>
                  <a:pt x="0" y="0"/>
                </a:lnTo>
                <a:lnTo>
                  <a:pt x="0" y="1939925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479426" y="4617183"/>
            <a:ext cx="11380216" cy="143436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85"/>
              </a:spcBef>
            </a:pPr>
            <a:r>
              <a:rPr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Constituição (de 1969), art.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107,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adota, no concernente às pessoas públicas, a  responsabilidade objetiva, 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 na teoria do risco administrativo, ou faute du  service, que, diferindo da teoria do risco integral, admite abrandamentos: a culpa 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particular influi ou para mitigar ou para excluir a 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responsabilidade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 do Estado  </a:t>
            </a: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(DJU, 12.12.79, Rel. Carlos</a:t>
            </a:r>
            <a:r>
              <a:rPr sz="2000" spc="3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Velloso).”.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7" name="object 84"/>
          <p:cNvSpPr txBox="1"/>
          <p:nvPr/>
        </p:nvSpPr>
        <p:spPr>
          <a:xfrm>
            <a:off x="3689096" y="1098550"/>
            <a:ext cx="8170545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988060" algn="l"/>
                <a:tab pos="2066925" algn="l"/>
                <a:tab pos="2821305" algn="l"/>
                <a:tab pos="3711575" algn="l"/>
                <a:tab pos="5690235" algn="l"/>
                <a:tab pos="6749415" algn="l"/>
              </a:tabLst>
            </a:pPr>
            <a:r>
              <a:rPr sz="2000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Art.105: 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“As pessoas jurídicas de direito público respondem  pel</a:t>
            </a:r>
            <a:r>
              <a:rPr sz="2000" i="1" spc="-1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	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sz="2000" i="1" spc="-1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seus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nári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os,	</a:t>
            </a:r>
            <a:r>
              <a:rPr sz="200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nessa</a:t>
            </a:r>
            <a:r>
              <a:rPr sz="2000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</a:t>
            </a:r>
            <a:r>
              <a:rPr sz="2000" i="1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2000" i="1" spc="-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idade</a:t>
            </a:r>
            <a:r>
              <a:rPr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causarem a terceiros”.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988060" algn="l"/>
                <a:tab pos="2066925" algn="l"/>
                <a:tab pos="2821305" algn="l"/>
                <a:tab pos="3711575" algn="l"/>
                <a:tab pos="5690235" algn="l"/>
                <a:tab pos="6749415" algn="l"/>
              </a:tabLst>
            </a:pPr>
            <a:r>
              <a:rPr lang="pt-BR" sz="2000" spc="-5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Resposabilizando</a:t>
            </a:r>
            <a:r>
              <a:rPr lang="pt-BR" sz="2000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subjetivamente seu funcionário, rezava seu parágrafo único que</a:t>
            </a:r>
            <a:r>
              <a:rPr lang="pt-BR" sz="2000" i="1" spc="-5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“Caberá ação regressiva contra o funcionário responsável, nos casos de dolo ou culpa”.</a:t>
            </a:r>
            <a:endParaRPr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1766</Words>
  <Application>Microsoft Office PowerPoint</Application>
  <PresentationFormat>Widescreen</PresentationFormat>
  <Paragraphs>152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Verdana</vt:lpstr>
      <vt:lpstr>Office Theme</vt:lpstr>
      <vt:lpstr>Responsabilidade Civil do Estado:</vt:lpstr>
      <vt:lpstr>Sumário de Aula</vt:lpstr>
      <vt:lpstr>Apresentação do PowerPoint</vt:lpstr>
      <vt:lpstr>2.1 Constituição de 1824</vt:lpstr>
      <vt:lpstr>2.2.1. Constituição de 1891 – Legislação do Período – Código Civil de 1916</vt:lpstr>
      <vt:lpstr>Apresentação do PowerPoint</vt:lpstr>
      <vt:lpstr>Apresentação do PowerPoint</vt:lpstr>
      <vt:lpstr>3.1 Constituição de 1946</vt:lpstr>
      <vt:lpstr>3.2 Constituição de 1967/69</vt:lpstr>
      <vt:lpstr>3.3 Constituição de 1988</vt:lpstr>
      <vt:lpstr>Apresentação do PowerPoint</vt:lpstr>
      <vt:lpstr>3.3.1 Constituição de 1988 – Legislação do Período – Novo Código Civil</vt:lpstr>
      <vt:lpstr>4. A importância da Jurisprudência</vt:lpstr>
      <vt:lpstr>5.1 Ponto de Reflexão - Divergência entre Tribunais (STJ x STF) - ato omissivo</vt:lpstr>
      <vt:lpstr>Referências Bibliográficas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 II:    Ponto: Responsabilidade do Estado</dc:title>
  <dc:creator>Daniel Barcelos</dc:creator>
  <cp:lastModifiedBy>Fabio Libonati</cp:lastModifiedBy>
  <cp:revision>63</cp:revision>
  <dcterms:created xsi:type="dcterms:W3CDTF">2018-02-07T16:37:03Z</dcterms:created>
  <dcterms:modified xsi:type="dcterms:W3CDTF">2018-02-25T18:32:43Z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2018-02-07T00:00:00Z</vt:filetime>
  </property>
</Properties>
</file>