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67C9-15BF-44DD-AA81-D8D2C74CDFAB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2AAA-DFDF-4789-AF6C-A39755DEDA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101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67C9-15BF-44DD-AA81-D8D2C74CDFAB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2AAA-DFDF-4789-AF6C-A39755DEDA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82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67C9-15BF-44DD-AA81-D8D2C74CDFAB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2AAA-DFDF-4789-AF6C-A39755DEDA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13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67C9-15BF-44DD-AA81-D8D2C74CDFAB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2AAA-DFDF-4789-AF6C-A39755DEDA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20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67C9-15BF-44DD-AA81-D8D2C74CDFAB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2AAA-DFDF-4789-AF6C-A39755DEDA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532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67C9-15BF-44DD-AA81-D8D2C74CDFAB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2AAA-DFDF-4789-AF6C-A39755DEDA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8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67C9-15BF-44DD-AA81-D8D2C74CDFAB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2AAA-DFDF-4789-AF6C-A39755DEDA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6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67C9-15BF-44DD-AA81-D8D2C74CDFAB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2AAA-DFDF-4789-AF6C-A39755DEDA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54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67C9-15BF-44DD-AA81-D8D2C74CDFAB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2AAA-DFDF-4789-AF6C-A39755DEDA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61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67C9-15BF-44DD-AA81-D8D2C74CDFAB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2AAA-DFDF-4789-AF6C-A39755DEDA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67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67C9-15BF-44DD-AA81-D8D2C74CDFAB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2AAA-DFDF-4789-AF6C-A39755DEDA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9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A67C9-15BF-44DD-AA81-D8D2C74CDFAB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82AAA-DFDF-4789-AF6C-A39755DEDA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21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6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 silogismo jurídico</a:t>
            </a:r>
            <a:endParaRPr lang="en-US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7621988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“Toda pessoa que </a:t>
            </a:r>
            <a:r>
              <a:rPr lang="pt-BR" b="1" dirty="0" smtClean="0"/>
              <a:t>ofende</a:t>
            </a:r>
            <a:r>
              <a:rPr lang="pt-BR" dirty="0" smtClean="0"/>
              <a:t> a dignidade ou decoro de </a:t>
            </a:r>
            <a:r>
              <a:rPr lang="pt-BR" b="1" dirty="0" smtClean="0"/>
              <a:t>alguém</a:t>
            </a:r>
            <a:r>
              <a:rPr lang="pt-BR" dirty="0" smtClean="0"/>
              <a:t> utilizando </a:t>
            </a:r>
            <a:r>
              <a:rPr lang="pt-BR" dirty="0"/>
              <a:t> elementos referentes a raça, cor, etnia, religião, origem ou a condição de pessoa idosa ou portadora de </a:t>
            </a:r>
            <a:r>
              <a:rPr lang="pt-BR" dirty="0" smtClean="0"/>
              <a:t>deficiência comete injúria qualificada e deve receber pena de um a três anos de reclusão, e multa”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“O acusado X </a:t>
            </a:r>
            <a:r>
              <a:rPr lang="pt-BR" b="1" dirty="0" smtClean="0"/>
              <a:t>publicou um livro </a:t>
            </a:r>
            <a:r>
              <a:rPr lang="pt-BR" dirty="0" smtClean="0"/>
              <a:t>com afirmações ofensivas à religião </a:t>
            </a:r>
            <a:r>
              <a:rPr lang="pt-BR" dirty="0"/>
              <a:t>Y</a:t>
            </a:r>
            <a:r>
              <a:rPr lang="pt-BR" dirty="0" smtClean="0"/>
              <a:t>”</a:t>
            </a: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“Logo, o acusado X deve ser condenado a pena de reclusão, e multa”</a:t>
            </a:r>
            <a:endParaRPr lang="en-US" dirty="0"/>
          </a:p>
        </p:txBody>
      </p:sp>
      <p:sp>
        <p:nvSpPr>
          <p:cNvPr id="4" name="Chave direita 3"/>
          <p:cNvSpPr/>
          <p:nvPr/>
        </p:nvSpPr>
        <p:spPr>
          <a:xfrm>
            <a:off x="8364772" y="1825625"/>
            <a:ext cx="230588" cy="23249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have direita 4"/>
          <p:cNvSpPr/>
          <p:nvPr/>
        </p:nvSpPr>
        <p:spPr>
          <a:xfrm>
            <a:off x="8364772" y="4285518"/>
            <a:ext cx="230588" cy="65224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ixaDeTexto 5"/>
          <p:cNvSpPr txBox="1"/>
          <p:nvPr/>
        </p:nvSpPr>
        <p:spPr>
          <a:xfrm>
            <a:off x="8595360" y="2803437"/>
            <a:ext cx="2313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INTERPRETAÇÃO</a:t>
            </a:r>
            <a:endParaRPr lang="en-US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8603311" y="4400850"/>
            <a:ext cx="2313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CLASSIFICAÇÃO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7999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Interpretação</a:t>
            </a:r>
            <a:endParaRPr lang="en-US" b="1" dirty="0"/>
          </a:p>
        </p:txBody>
      </p:sp>
      <p:pic>
        <p:nvPicPr>
          <p:cNvPr id="1026" name="Picture 2" descr="Image result for pedestrian zone sig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69394"/>
            <a:ext cx="5020724" cy="3414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kateboar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872" y="2169394"/>
            <a:ext cx="4834392" cy="3410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180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Interpretação</a:t>
            </a:r>
            <a:endParaRPr lang="en-US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Literal:</a:t>
            </a:r>
            <a:r>
              <a:rPr lang="pt-BR" dirty="0" smtClean="0"/>
              <a:t> qual o significado da palavra?</a:t>
            </a:r>
            <a:endParaRPr lang="pt-BR" b="1" dirty="0" smtClean="0"/>
          </a:p>
          <a:p>
            <a:r>
              <a:rPr lang="pt-BR" b="1" dirty="0" smtClean="0"/>
              <a:t>Histórico/autêntico:</a:t>
            </a:r>
            <a:r>
              <a:rPr lang="pt-BR" dirty="0" smtClean="0"/>
              <a:t> o que quis o autor da lei?</a:t>
            </a:r>
            <a:endParaRPr lang="en-US" b="1" dirty="0" smtClean="0"/>
          </a:p>
          <a:p>
            <a:r>
              <a:rPr lang="pt-BR" b="1" dirty="0" smtClean="0"/>
              <a:t>Teleológico/finalístico:</a:t>
            </a:r>
            <a:r>
              <a:rPr lang="pt-BR" dirty="0" smtClean="0"/>
              <a:t> qual é o melhor propósito atribuível à lei?</a:t>
            </a: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407893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Métodos em conflito?</a:t>
            </a:r>
            <a:endParaRPr lang="en-US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87037"/>
            <a:ext cx="5165035" cy="38899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“</a:t>
            </a:r>
            <a:r>
              <a:rPr lang="pt-BR" dirty="0"/>
              <a:t>Art. 155 - </a:t>
            </a:r>
            <a:r>
              <a:rPr lang="pt-BR" b="1" dirty="0"/>
              <a:t>Subtrair</a:t>
            </a:r>
            <a:r>
              <a:rPr lang="pt-BR" dirty="0"/>
              <a:t>, para si ou para outrem, </a:t>
            </a:r>
            <a:r>
              <a:rPr lang="pt-BR" b="1" dirty="0"/>
              <a:t>coisa alheia móvel</a:t>
            </a:r>
            <a:r>
              <a:rPr lang="pt-BR" dirty="0"/>
              <a:t>:</a:t>
            </a:r>
          </a:p>
          <a:p>
            <a:pPr marL="0" indent="0">
              <a:buNone/>
            </a:pPr>
            <a:r>
              <a:rPr lang="pt-BR" dirty="0" smtClean="0"/>
              <a:t>Pena </a:t>
            </a:r>
            <a:r>
              <a:rPr lang="pt-BR" dirty="0"/>
              <a:t>- reclusão, de um a quatro anos, e multa.</a:t>
            </a:r>
          </a:p>
        </p:txBody>
      </p:sp>
      <p:pic>
        <p:nvPicPr>
          <p:cNvPr id="2055" name="Picture 7" descr="Image result for gato energia elet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723" y="2287037"/>
            <a:ext cx="4465091" cy="297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635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Métodos em conflito?</a:t>
            </a:r>
            <a:endParaRPr lang="en-US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838200" y="2342461"/>
            <a:ext cx="5181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200" dirty="0" smtClean="0"/>
              <a:t>Art. 102. Compete ao Supremo Tribunal Federal, precipuamente, a guarda da Constituição, cabendo-lhe:</a:t>
            </a:r>
          </a:p>
          <a:p>
            <a:pPr marL="0" indent="0">
              <a:buNone/>
            </a:pPr>
            <a:r>
              <a:rPr lang="pt-BR" sz="2200" dirty="0" smtClean="0"/>
              <a:t>[...]</a:t>
            </a:r>
          </a:p>
          <a:p>
            <a:pPr marL="0" indent="0">
              <a:buNone/>
            </a:pPr>
            <a:r>
              <a:rPr lang="pt-BR" sz="2200" dirty="0" smtClean="0"/>
              <a:t>b) </a:t>
            </a:r>
            <a:r>
              <a:rPr lang="pt-BR" sz="2200" b="1" dirty="0" smtClean="0"/>
              <a:t>nas infrações penais comuns</a:t>
            </a:r>
            <a:r>
              <a:rPr lang="pt-BR" sz="2200" dirty="0" smtClean="0"/>
              <a:t>,</a:t>
            </a:r>
            <a:r>
              <a:rPr lang="pt-BR" sz="2200" b="1" dirty="0" smtClean="0"/>
              <a:t> </a:t>
            </a:r>
            <a:r>
              <a:rPr lang="pt-BR" sz="2200" dirty="0" smtClean="0"/>
              <a:t>o Presidente da República, o Vice-Presidente, os membros do Congresso Nacional, seus próprios Ministros e o Procurador-Geral da República;</a:t>
            </a:r>
            <a:endParaRPr lang="en-US" sz="2200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6386885" y="2342461"/>
            <a:ext cx="5181600" cy="353355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fontAlgn="t">
              <a:buNone/>
            </a:pPr>
            <a:r>
              <a:rPr lang="pt-BR" dirty="0"/>
              <a:t>O decano do STF, ministro Celso de Mello, destacou em seu voto que existem cerca de </a:t>
            </a:r>
            <a:r>
              <a:rPr lang="pt-BR" b="1" dirty="0"/>
              <a:t>800 autoridades com prerrogativa de foro apenas no Supremo</a:t>
            </a:r>
            <a:r>
              <a:rPr lang="pt-BR" dirty="0"/>
              <a:t>, entre autoridades do Executivo, militares, ministros de tribunais superiores e outros. </a:t>
            </a:r>
            <a:r>
              <a:rPr lang="pt-BR" dirty="0" smtClean="0"/>
              <a:t>Revel[ou] </a:t>
            </a:r>
            <a:r>
              <a:rPr lang="pt-BR" dirty="0"/>
              <a:t>ser um defensor da supressão de todas as prerrogativas em matéria criminal, por entender que </a:t>
            </a:r>
            <a:r>
              <a:rPr lang="pt-BR" b="1" dirty="0"/>
              <a:t>todos os cidadãos devem estar sujeitos à jurisdição comum de magistrados de primeira </a:t>
            </a:r>
            <a:r>
              <a:rPr lang="pt-BR" b="1" dirty="0" smtClean="0"/>
              <a:t>instância </a:t>
            </a:r>
            <a:r>
              <a:rPr lang="pt-BR" dirty="0" smtClean="0"/>
              <a:t>[...]</a:t>
            </a:r>
            <a:endParaRPr lang="pt-BR" dirty="0"/>
          </a:p>
          <a:p>
            <a:pPr marL="0" indent="0" fontAlgn="t">
              <a:buNone/>
            </a:pPr>
            <a:r>
              <a:rPr lang="pt-BR" dirty="0"/>
              <a:t>Para o decano, deve-se reconhecer, mediante legítima interpretação do texto constitucional, que a prerrogativa </a:t>
            </a:r>
            <a:r>
              <a:rPr lang="pt-BR" b="1" dirty="0"/>
              <a:t>só deve se aplicar a delitos praticados na vigência da titularidade funcional e que guarde íntima conexão com o desempenho das atividades inerentes ao referido cargo ou mandato</a:t>
            </a:r>
            <a:r>
              <a:rPr lang="pt-BR" dirty="0"/>
              <a:t>. Com esses fundamentos, o ministro acompanhou integralmente o voto do relator</a:t>
            </a:r>
            <a:r>
              <a:rPr lang="pt-B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2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Particulares e universais</a:t>
            </a:r>
            <a:endParaRPr lang="en-US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838199" y="1825625"/>
            <a:ext cx="4982156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"A well regulated Militia, being necessary to the security of a free State, the right of the people to keep and bear Arms, shall not be infringed</a:t>
            </a:r>
            <a:r>
              <a:rPr lang="en-US" dirty="0" smtClean="0"/>
              <a:t>.“</a:t>
            </a:r>
          </a:p>
          <a:p>
            <a:pPr marL="0" indent="0">
              <a:buNone/>
            </a:pPr>
            <a:r>
              <a:rPr lang="pt-BR" dirty="0" smtClean="0"/>
              <a:t>(2ª Emenda à Const. dos EUA, 1791)</a:t>
            </a:r>
            <a:endParaRPr lang="en-US" dirty="0"/>
          </a:p>
        </p:txBody>
      </p:sp>
      <p:pic>
        <p:nvPicPr>
          <p:cNvPr id="4100" name="Picture 4" descr="Image result for bowling for columbine crazy gu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548" y="1690688"/>
            <a:ext cx="4572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885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De particular a universal</a:t>
            </a:r>
            <a:endParaRPr lang="en-US" b="1" dirty="0"/>
          </a:p>
        </p:txBody>
      </p:sp>
      <p:sp>
        <p:nvSpPr>
          <p:cNvPr id="4" name="Retângulo 3"/>
          <p:cNvSpPr/>
          <p:nvPr/>
        </p:nvSpPr>
        <p:spPr>
          <a:xfrm>
            <a:off x="6790415" y="1690688"/>
            <a:ext cx="496161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Heller Court clearly was concerned that the District of Columbia’s ban extended “</a:t>
            </a:r>
            <a:r>
              <a:rPr lang="en-US" b="1" u="sng" dirty="0" smtClean="0"/>
              <a:t>to the home, where the need for defense of self, family, and property is most acute.</a:t>
            </a:r>
            <a:r>
              <a:rPr lang="en-US" dirty="0" smtClean="0"/>
              <a:t>” See 554 U.S. at 628. Significantly, however, the Court also was troubled by the particular type of weapon prohibited — </a:t>
            </a:r>
            <a:r>
              <a:rPr lang="en-US" b="1" u="sng" dirty="0" smtClean="0"/>
              <a:t>handguns</a:t>
            </a:r>
            <a:r>
              <a:rPr lang="en-US" dirty="0" smtClean="0"/>
              <a:t>. Indeed, the Court repeatedly made comments underscoring the status of 37 handguns as “the most preferred firearm in the nation to keep and use for protection of one’s home and family,”</a:t>
            </a:r>
          </a:p>
          <a:p>
            <a:r>
              <a:rPr lang="pt-BR" dirty="0" smtClean="0"/>
              <a:t>[KOLBE V. HOGAN, 14-1945 (4th Cir. 2017)]</a:t>
            </a:r>
            <a:endParaRPr lang="en-US" dirty="0"/>
          </a:p>
        </p:txBody>
      </p:sp>
      <p:sp>
        <p:nvSpPr>
          <p:cNvPr id="5" name="CaixaDeTexto 4"/>
          <p:cNvSpPr txBox="1"/>
          <p:nvPr/>
        </p:nvSpPr>
        <p:spPr>
          <a:xfrm>
            <a:off x="838199" y="1690688"/>
            <a:ext cx="479132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[…] Petitioners and today’s dissenting Justices believe that it protects only the right to possess and carry a firearm </a:t>
            </a:r>
            <a:r>
              <a:rPr lang="en-US" b="1" u="sng" dirty="0" smtClean="0"/>
              <a:t>in connection with militia service</a:t>
            </a:r>
            <a:r>
              <a:rPr lang="en-US" dirty="0" smtClean="0"/>
              <a:t>. […] Respondent argues that it protects an </a:t>
            </a:r>
            <a:r>
              <a:rPr lang="en-US" b="1" u="sng" dirty="0" smtClean="0"/>
              <a:t>individual right to possess a firearm unconnected with service in a militia, and to use that arm for traditionally lawful purposes, such as self-defense within the home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We consider whether a District of Columbia prohibition on the possession of </a:t>
            </a:r>
            <a:r>
              <a:rPr lang="en-US" b="1" u="sng" dirty="0" smtClean="0"/>
              <a:t>usable handguns in the home</a:t>
            </a:r>
            <a:r>
              <a:rPr lang="en-US" dirty="0" smtClean="0"/>
              <a:t> violates the Second Amendment to the Constitution. </a:t>
            </a:r>
          </a:p>
          <a:p>
            <a:r>
              <a:rPr lang="pt-BR" dirty="0" smtClean="0"/>
              <a:t>[D.C. v. HELLER,</a:t>
            </a:r>
            <a:r>
              <a:rPr lang="en-US" dirty="0" smtClean="0"/>
              <a:t> 554 U.S. 570 (2008)</a:t>
            </a:r>
            <a:r>
              <a:rPr lang="pt-BR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22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405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Tema do Office</vt:lpstr>
      <vt:lpstr>Apresentação do PowerPoint</vt:lpstr>
      <vt:lpstr>O silogismo jurídico</vt:lpstr>
      <vt:lpstr>Interpretação</vt:lpstr>
      <vt:lpstr>Interpretação</vt:lpstr>
      <vt:lpstr>Métodos em conflito?</vt:lpstr>
      <vt:lpstr>Métodos em conflito?</vt:lpstr>
      <vt:lpstr>Particulares e universais</vt:lpstr>
      <vt:lpstr>De particular a universal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Rafael Mafei</dc:creator>
  <cp:lastModifiedBy>Rafael Mafei</cp:lastModifiedBy>
  <cp:revision>24</cp:revision>
  <dcterms:created xsi:type="dcterms:W3CDTF">2018-05-07T21:38:50Z</dcterms:created>
  <dcterms:modified xsi:type="dcterms:W3CDTF">2018-05-10T23:47:08Z</dcterms:modified>
</cp:coreProperties>
</file>